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4" r:id="rId2"/>
    <p:sldId id="256" r:id="rId3"/>
    <p:sldId id="257" r:id="rId4"/>
    <p:sldId id="258" r:id="rId5"/>
    <p:sldId id="259" r:id="rId6"/>
    <p:sldId id="276" r:id="rId7"/>
    <p:sldId id="279" r:id="rId8"/>
    <p:sldId id="280" r:id="rId9"/>
    <p:sldId id="278" r:id="rId10"/>
    <p:sldId id="282" r:id="rId11"/>
    <p:sldId id="281" r:id="rId12"/>
    <p:sldId id="283" r:id="rId13"/>
    <p:sldId id="263" r:id="rId14"/>
    <p:sldId id="264" r:id="rId15"/>
    <p:sldId id="265" r:id="rId16"/>
    <p:sldId id="266" r:id="rId17"/>
    <p:sldId id="267" r:id="rId18"/>
    <p:sldId id="268" r:id="rId19"/>
    <p:sldId id="260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61" r:id="rId28"/>
    <p:sldId id="262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13CF4-B24F-3E6B-EA48-14BDFCD57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BASE MANAGEMENT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6BC87-230A-E220-8E54-B1E110E1A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b="1" dirty="0"/>
              <a:t>Facilitator : Robert Kyeyune </a:t>
            </a:r>
          </a:p>
          <a:p>
            <a:pPr algn="ctr"/>
            <a:r>
              <a:rPr lang="en-US" sz="3600" b="1" dirty="0"/>
              <a:t>Makerere University Business School</a:t>
            </a:r>
          </a:p>
          <a:p>
            <a:pPr algn="ctr"/>
            <a:r>
              <a:rPr lang="en-US" sz="3600" b="1" dirty="0"/>
              <a:t> Master of Business Administration </a:t>
            </a:r>
          </a:p>
          <a:p>
            <a:pPr algn="ctr"/>
            <a:r>
              <a:rPr lang="en-US" sz="3600" b="1" dirty="0"/>
              <a:t>Year II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704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DC842-C7A5-E065-4155-3717C8EB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5. Limitations of RDBMS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1158C-6817-A91B-7E73-C43C8EA17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Scalability issues</a:t>
            </a:r>
            <a:r>
              <a:rPr lang="en-US" dirty="0"/>
              <a:t>: Vertical scaling (upgrading hardware) is often required, whereas NoSQL scales horizontally.</a:t>
            </a:r>
          </a:p>
          <a:p>
            <a:pPr lvl="0"/>
            <a:r>
              <a:rPr lang="en-US" b="1" dirty="0"/>
              <a:t>Rigid schema</a:t>
            </a:r>
            <a:r>
              <a:rPr lang="en-US" dirty="0"/>
              <a:t>: Changing structure requires migrations, which can be slow.</a:t>
            </a:r>
          </a:p>
          <a:p>
            <a:pPr lvl="0"/>
            <a:r>
              <a:rPr lang="en-US" b="1" dirty="0"/>
              <a:t>Handling unstructured data</a:t>
            </a:r>
            <a:r>
              <a:rPr lang="en-US" dirty="0"/>
              <a:t>: Not optimized for text, multimedia, IoT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505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5BC73-093D-ACC5-FA62-11464F75C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5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6. Common RDBMS Systems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A11A6-43D8-1576-A1EA-795569898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b="1" dirty="0"/>
              <a:t>Oracle Database</a:t>
            </a:r>
            <a:r>
              <a:rPr lang="en-US" dirty="0"/>
              <a:t> – enterprise-grade, highly secure.</a:t>
            </a:r>
          </a:p>
          <a:p>
            <a:pPr lvl="0"/>
            <a:r>
              <a:rPr lang="en-US" b="1" dirty="0"/>
              <a:t>MySQL</a:t>
            </a:r>
            <a:r>
              <a:rPr lang="en-US" dirty="0"/>
              <a:t> – open-source, widely used in web applications.</a:t>
            </a:r>
          </a:p>
          <a:p>
            <a:pPr lvl="0"/>
            <a:r>
              <a:rPr lang="en-US" b="1" dirty="0"/>
              <a:t>PostgreSQL</a:t>
            </a:r>
            <a:r>
              <a:rPr lang="en-US" dirty="0"/>
              <a:t> – advanced open-source, strong support for complex queries.</a:t>
            </a:r>
          </a:p>
          <a:p>
            <a:pPr lvl="0"/>
            <a:r>
              <a:rPr lang="en-US" b="1" dirty="0"/>
              <a:t>Microsoft SQL Server</a:t>
            </a:r>
            <a:r>
              <a:rPr lang="en-US" dirty="0"/>
              <a:t> – enterprise solution, integrated with MS tools.</a:t>
            </a:r>
          </a:p>
          <a:p>
            <a:pPr lvl="0"/>
            <a:r>
              <a:rPr lang="en-US" b="1" dirty="0"/>
              <a:t>SQLite</a:t>
            </a:r>
            <a:r>
              <a:rPr lang="en-US" dirty="0"/>
              <a:t> – lightweight, file-based, embedded in apps.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97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B1183-69DC-CF2B-1321-F527BD80F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12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7. Business Applications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29749-3054-4C71-1DE4-062EDA20D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Banking Systems</a:t>
            </a:r>
            <a:r>
              <a:rPr lang="en-US" dirty="0"/>
              <a:t>: Transactions, customer records.</a:t>
            </a:r>
          </a:p>
          <a:p>
            <a:pPr lvl="0"/>
            <a:r>
              <a:rPr lang="en-US" b="1" dirty="0"/>
              <a:t>E-commerce</a:t>
            </a:r>
            <a:r>
              <a:rPr lang="en-US" dirty="0"/>
              <a:t>: Orders, inventory, payments.</a:t>
            </a:r>
          </a:p>
          <a:p>
            <a:pPr lvl="0"/>
            <a:r>
              <a:rPr lang="en-US" b="1" dirty="0"/>
              <a:t>ERP Systems</a:t>
            </a:r>
            <a:r>
              <a:rPr lang="en-US" dirty="0"/>
              <a:t>: HR, finance, supply chain.</a:t>
            </a:r>
          </a:p>
          <a:p>
            <a:pPr lvl="0"/>
            <a:r>
              <a:rPr lang="en-US" b="1" dirty="0"/>
              <a:t>Healthcare</a:t>
            </a:r>
            <a:r>
              <a:rPr lang="en-US" dirty="0"/>
              <a:t>: Patient records, billing, medical histories.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734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94C24-284C-B1E6-EAFD-B994BF5E5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100" b="1" dirty="0">
                <a:solidFill>
                  <a:srgbClr val="EE0000"/>
                </a:solidFill>
              </a:rPr>
              <a:t>NoSQL Databases: Schema-less, flexible, scalable</a:t>
            </a:r>
            <a:r>
              <a:rPr lang="en-US" sz="3100" dirty="0"/>
              <a:t>.</a:t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91F93-B6DE-15B6-7B73-DD352B27D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1. Definition and Rationale</a:t>
            </a:r>
            <a:endParaRPr lang="en-US" dirty="0"/>
          </a:p>
          <a:p>
            <a:pPr lvl="0"/>
            <a:r>
              <a:rPr lang="en-US" b="1" dirty="0"/>
              <a:t>NoSQL</a:t>
            </a:r>
            <a:r>
              <a:rPr lang="en-US" dirty="0"/>
              <a:t> stands for </a:t>
            </a:r>
            <a:r>
              <a:rPr lang="en-US" i="1" dirty="0"/>
              <a:t>“Not Only SQL”</a:t>
            </a:r>
            <a:r>
              <a:rPr lang="en-US" dirty="0"/>
              <a:t>. It refers to a family of databases that </a:t>
            </a:r>
            <a:r>
              <a:rPr lang="en-US" b="1" dirty="0"/>
              <a:t>do not rely on the traditional relational (table-based) model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They are </a:t>
            </a:r>
            <a:r>
              <a:rPr lang="en-US" b="1" dirty="0"/>
              <a:t>schema-less or schema-flexible</a:t>
            </a:r>
            <a:r>
              <a:rPr lang="en-US" dirty="0"/>
              <a:t>, which means they can store different kinds of data without requiring rigid table definitions.</a:t>
            </a:r>
          </a:p>
          <a:p>
            <a:pPr lvl="0"/>
            <a:r>
              <a:rPr lang="en-US" dirty="0"/>
              <a:t>Designed to handle:</a:t>
            </a:r>
          </a:p>
          <a:p>
            <a:pPr lvl="1"/>
            <a:r>
              <a:rPr lang="en-US" b="1" dirty="0"/>
              <a:t>Unstructured data</a:t>
            </a:r>
            <a:r>
              <a:rPr lang="en-US" dirty="0"/>
              <a:t> (like text, images, JSON files).</a:t>
            </a:r>
          </a:p>
          <a:p>
            <a:pPr lvl="1"/>
            <a:r>
              <a:rPr lang="en-US" b="1" dirty="0"/>
              <a:t>Semi-structured data</a:t>
            </a:r>
            <a:r>
              <a:rPr lang="en-US" dirty="0"/>
              <a:t> (like XML, logs, sensor outputs).</a:t>
            </a:r>
          </a:p>
          <a:p>
            <a:pPr lvl="1"/>
            <a:r>
              <a:rPr lang="en-US" b="1" dirty="0"/>
              <a:t>Large-scale, high-velocity data</a:t>
            </a:r>
            <a:r>
              <a:rPr lang="en-US" dirty="0"/>
              <a:t> (Big Data, IoT).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128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08075-B058-8E01-1134-1E943E07A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E21B9-2B86-9CAA-446A-F0B9F2A1F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Key strengths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Horizontal scalability (add more servers instead of upgrading one).</a:t>
            </a:r>
          </a:p>
          <a:p>
            <a:pPr lvl="1"/>
            <a:r>
              <a:rPr lang="en-US" dirty="0"/>
              <a:t>High performance with large volumes of data.</a:t>
            </a:r>
          </a:p>
          <a:p>
            <a:pPr lvl="1"/>
            <a:r>
              <a:rPr lang="en-US" dirty="0"/>
              <a:t>Flexibility for developers to quickly adapt to changing application requirements.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483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DCBCD-5249-F1F7-1134-375B81EA9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Categories of NoSQL Databases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13E9A-93CA-8D0D-736C-7ED069D3C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A- Document-Based Databases</a:t>
            </a:r>
            <a:endParaRPr lang="en-US" dirty="0"/>
          </a:p>
          <a:p>
            <a:pPr lvl="0"/>
            <a:r>
              <a:rPr lang="en-US" b="1" dirty="0"/>
              <a:t>Structure</a:t>
            </a:r>
            <a:r>
              <a:rPr lang="en-US" dirty="0"/>
              <a:t>: Store data in documents (usually JSON, BSON, or XML format).</a:t>
            </a:r>
          </a:p>
          <a:p>
            <a:pPr lvl="0"/>
            <a:r>
              <a:rPr lang="en-US" b="1" dirty="0"/>
              <a:t>Key idea</a:t>
            </a:r>
            <a:r>
              <a:rPr lang="en-US" dirty="0"/>
              <a:t>: Each document contains key-value pairs, arrays, or nested documents, making it self-contained.</a:t>
            </a:r>
          </a:p>
          <a:p>
            <a:pPr lvl="0"/>
            <a:r>
              <a:rPr lang="en-US" b="1" dirty="0"/>
              <a:t>Advantages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Flexible structure (different documents in the same collection can have different fields).</a:t>
            </a:r>
          </a:p>
          <a:p>
            <a:pPr lvl="1"/>
            <a:r>
              <a:rPr lang="en-US" dirty="0"/>
              <a:t>Ideal for hierarchical or semi-structured data.</a:t>
            </a:r>
          </a:p>
          <a:p>
            <a:pPr lvl="0"/>
            <a:r>
              <a:rPr lang="en-US" b="1" dirty="0"/>
              <a:t>Example</a:t>
            </a:r>
            <a:r>
              <a:rPr lang="en-US" dirty="0"/>
              <a:t>: </a:t>
            </a:r>
            <a:r>
              <a:rPr lang="en-US" b="1" dirty="0"/>
              <a:t>MongoDB</a:t>
            </a:r>
            <a:r>
              <a:rPr lang="en-US" dirty="0"/>
              <a:t> – widely used in web applications, content management, and e-commerce.</a:t>
            </a:r>
          </a:p>
          <a:p>
            <a:pPr lvl="0"/>
            <a:r>
              <a:rPr lang="en-US" b="1" dirty="0"/>
              <a:t>Use Case</a:t>
            </a:r>
            <a:r>
              <a:rPr lang="en-US" dirty="0"/>
              <a:t>: An e-commerce product catalog, where each product has different attributes (e.g., clothing vs electronics).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23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CEA3E-2F16-9B08-AF36-CDE52A0BE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Categories of NoSQL Databases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0F9B5-38C4-D410-AD83-B6414F094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B) Key-Value Stores</a:t>
            </a:r>
            <a:endParaRPr lang="en-US" dirty="0"/>
          </a:p>
          <a:p>
            <a:pPr lvl="0"/>
            <a:r>
              <a:rPr lang="en-US" b="1" dirty="0"/>
              <a:t>Structure</a:t>
            </a:r>
            <a:r>
              <a:rPr lang="en-US" dirty="0"/>
              <a:t>: The simplest form of NoSQL; data is stored as key–value pairs.</a:t>
            </a:r>
          </a:p>
          <a:p>
            <a:pPr lvl="1"/>
            <a:r>
              <a:rPr lang="en-US" i="1" dirty="0"/>
              <a:t>Key</a:t>
            </a:r>
            <a:r>
              <a:rPr lang="en-US" dirty="0"/>
              <a:t>: Unique identifier.</a:t>
            </a:r>
          </a:p>
          <a:p>
            <a:pPr lvl="1"/>
            <a:r>
              <a:rPr lang="en-US" i="1" dirty="0"/>
              <a:t>Value</a:t>
            </a:r>
            <a:r>
              <a:rPr lang="en-US" dirty="0"/>
              <a:t>: The data (can be a string, JSON, binary, etc.).</a:t>
            </a:r>
          </a:p>
          <a:p>
            <a:pPr lvl="0"/>
            <a:r>
              <a:rPr lang="en-US" b="1" dirty="0"/>
              <a:t>Advantages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Very fast lookups and retrievals.</a:t>
            </a:r>
          </a:p>
          <a:p>
            <a:pPr lvl="1"/>
            <a:r>
              <a:rPr lang="en-US" dirty="0"/>
              <a:t>High scalability and simple architecture.</a:t>
            </a:r>
          </a:p>
          <a:p>
            <a:pPr lvl="0"/>
            <a:r>
              <a:rPr lang="en-US" b="1" dirty="0"/>
              <a:t>Example</a:t>
            </a:r>
            <a:r>
              <a:rPr lang="en-US" dirty="0"/>
              <a:t>: </a:t>
            </a:r>
            <a:r>
              <a:rPr lang="en-US" b="1" dirty="0"/>
              <a:t>Redis</a:t>
            </a:r>
            <a:r>
              <a:rPr lang="en-US" dirty="0"/>
              <a:t>, </a:t>
            </a:r>
            <a:r>
              <a:rPr lang="en-US" b="1" dirty="0"/>
              <a:t>Amazon DynamoDB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Use Case</a:t>
            </a:r>
            <a:r>
              <a:rPr lang="en-US" dirty="0"/>
              <a:t>: Caching user sessions in a web application, where a user ID (key) maps to session data (value).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47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63B1F-8E59-CEE8-9567-08CFEEE12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Categories of NoSQL Databases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A7C8-E6FB-4BB0-E8D0-C71B8CFB9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C)  Column-Family Databases</a:t>
            </a:r>
            <a:endParaRPr lang="en-US" dirty="0"/>
          </a:p>
          <a:p>
            <a:pPr lvl="0"/>
            <a:r>
              <a:rPr lang="en-US" b="1" dirty="0"/>
              <a:t>Structure</a:t>
            </a:r>
            <a:r>
              <a:rPr lang="en-US" dirty="0"/>
              <a:t>: Store data in </a:t>
            </a:r>
            <a:r>
              <a:rPr lang="en-US" b="1" dirty="0"/>
              <a:t>columns grouped into families</a:t>
            </a:r>
            <a:r>
              <a:rPr lang="en-US" dirty="0"/>
              <a:t>, instead of rows.</a:t>
            </a:r>
          </a:p>
          <a:p>
            <a:pPr lvl="0"/>
            <a:r>
              <a:rPr lang="en-US" dirty="0"/>
              <a:t>Inspired by Google’s Bigtable.</a:t>
            </a:r>
          </a:p>
          <a:p>
            <a:pPr lvl="0"/>
            <a:r>
              <a:rPr lang="en-US" b="1" dirty="0"/>
              <a:t>Advantages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Optimized for queries on very large datasets.</a:t>
            </a:r>
          </a:p>
          <a:p>
            <a:pPr lvl="1"/>
            <a:r>
              <a:rPr lang="en-US" dirty="0"/>
              <a:t>Efficient for analytical workloads where only specific columns are needed.</a:t>
            </a:r>
          </a:p>
          <a:p>
            <a:pPr lvl="0"/>
            <a:r>
              <a:rPr lang="en-US" b="1" dirty="0"/>
              <a:t>Examples</a:t>
            </a:r>
            <a:r>
              <a:rPr lang="en-US" dirty="0"/>
              <a:t>: </a:t>
            </a:r>
            <a:r>
              <a:rPr lang="en-US" b="1" dirty="0"/>
              <a:t>Apache Cassandra</a:t>
            </a:r>
            <a:r>
              <a:rPr lang="en-US" dirty="0"/>
              <a:t>, </a:t>
            </a:r>
            <a:r>
              <a:rPr lang="en-US" b="1" dirty="0"/>
              <a:t>HBase</a:t>
            </a:r>
            <a:r>
              <a:rPr lang="en-US" dirty="0"/>
              <a:t>.</a:t>
            </a:r>
          </a:p>
          <a:p>
            <a:r>
              <a:rPr lang="en-US" b="1" dirty="0"/>
              <a:t>Use Case</a:t>
            </a:r>
            <a:r>
              <a:rPr lang="en-US" dirty="0"/>
              <a:t>: Telecom and social media platforms for handling time-series data (e.g., call records, user activity logs).</a:t>
            </a:r>
          </a:p>
        </p:txBody>
      </p:sp>
    </p:spTree>
    <p:extLst>
      <p:ext uri="{BB962C8B-B14F-4D97-AF65-F5344CB8AC3E}">
        <p14:creationId xmlns:p14="http://schemas.microsoft.com/office/powerpoint/2010/main" val="1083519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74BE7-804B-FAB3-B808-13546392D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Categories of NoSQL Databases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EA865-5BA2-F4C4-0ABB-1E18EB07F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D) Graph Databases</a:t>
            </a:r>
            <a:endParaRPr lang="en-US" dirty="0"/>
          </a:p>
          <a:p>
            <a:pPr lvl="0"/>
            <a:r>
              <a:rPr lang="en-US" b="1" dirty="0"/>
              <a:t>Structure</a:t>
            </a:r>
            <a:r>
              <a:rPr lang="en-US" dirty="0"/>
              <a:t>: Store data in nodes and relationships (edges), making them ideal for interconnected data.</a:t>
            </a:r>
          </a:p>
          <a:p>
            <a:pPr lvl="1"/>
            <a:r>
              <a:rPr lang="en-US" i="1" dirty="0"/>
              <a:t>Node</a:t>
            </a:r>
            <a:r>
              <a:rPr lang="en-US" dirty="0"/>
              <a:t>: Entity (e.g., person, product).</a:t>
            </a:r>
          </a:p>
          <a:p>
            <a:pPr lvl="1"/>
            <a:r>
              <a:rPr lang="en-US" i="1" dirty="0"/>
              <a:t>Edge</a:t>
            </a:r>
            <a:r>
              <a:rPr lang="en-US" dirty="0"/>
              <a:t>: Relationship (e.g., “follows,” “purchased”).</a:t>
            </a:r>
          </a:p>
          <a:p>
            <a:pPr lvl="0"/>
            <a:r>
              <a:rPr lang="en-US" b="1" dirty="0"/>
              <a:t>Advantages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Efficient at handling complex relationships.</a:t>
            </a:r>
          </a:p>
          <a:p>
            <a:pPr lvl="1"/>
            <a:r>
              <a:rPr lang="en-US" dirty="0"/>
              <a:t>Queries traverse relationships directly rather than using expensive joins.</a:t>
            </a:r>
          </a:p>
          <a:p>
            <a:pPr lvl="0"/>
            <a:r>
              <a:rPr lang="en-US" b="1" dirty="0"/>
              <a:t>Examples</a:t>
            </a:r>
            <a:r>
              <a:rPr lang="en-US" dirty="0"/>
              <a:t>: </a:t>
            </a:r>
            <a:r>
              <a:rPr lang="en-US" b="1" dirty="0"/>
              <a:t>Neo4j</a:t>
            </a:r>
            <a:r>
              <a:rPr lang="en-US" dirty="0"/>
              <a:t>, </a:t>
            </a:r>
            <a:r>
              <a:rPr lang="en-US" b="1" dirty="0"/>
              <a:t>Amazon Neptune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Use Case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Social networks (finding friends-of-friends).</a:t>
            </a:r>
          </a:p>
          <a:p>
            <a:pPr lvl="1"/>
            <a:r>
              <a:rPr lang="en-US" dirty="0"/>
              <a:t>Recommendation systems (e.g., “people who bought X also bought Y”).</a:t>
            </a:r>
          </a:p>
          <a:p>
            <a:pPr lvl="1"/>
            <a:r>
              <a:rPr lang="en-US" dirty="0"/>
              <a:t>Fraud detection (linking suspicious accounts).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056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Data → Information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ctr">
              <a:defRPr sz="2800"/>
            </a:pPr>
            <a:r>
              <a:t>Data  →  Processing/Analysis  →  Information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Introduction to Database Management Systems (DBMS)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t>Data, Information, and Database Concepts</a:t>
            </a:r>
          </a:p>
          <a:p>
            <a:r>
              <a:t>Role of DBMS in Business</a:t>
            </a:r>
          </a:p>
          <a:p>
            <a:r>
              <a:t>Types of Databases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BA51E-046F-CAD1-1A5B-631BD2E43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263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2800" b="1" dirty="0">
                <a:solidFill>
                  <a:srgbClr val="EE0000"/>
                </a:solidFill>
              </a:rPr>
              <a:t>Distributed Databases: Spread across multiple locations</a:t>
            </a:r>
            <a:r>
              <a:rPr lang="en-US" sz="2800" dirty="0"/>
              <a:t>.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DD95F-C496-CB0E-2BC8-527B1882F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7276"/>
            <a:ext cx="8229600" cy="5526086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1. Definition</a:t>
            </a:r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Distributed Database (DDB)</a:t>
            </a:r>
            <a:r>
              <a:rPr lang="en-US" dirty="0"/>
              <a:t> is a </a:t>
            </a:r>
            <a:r>
              <a:rPr lang="en-US" b="1" dirty="0"/>
              <a:t>single logical database</a:t>
            </a:r>
            <a:r>
              <a:rPr lang="en-US" dirty="0"/>
              <a:t> that is </a:t>
            </a:r>
            <a:r>
              <a:rPr lang="en-US" b="1" dirty="0"/>
              <a:t>physically spread across multiple locations</a:t>
            </a:r>
            <a:r>
              <a:rPr lang="en-US" dirty="0"/>
              <a:t> (servers, data centers, or even countries).</a:t>
            </a:r>
          </a:p>
          <a:p>
            <a:pPr lvl="0"/>
            <a:r>
              <a:rPr lang="en-US" dirty="0"/>
              <a:t>Despite being spread out, it </a:t>
            </a:r>
            <a:r>
              <a:rPr lang="en-US" b="1" dirty="0"/>
              <a:t>appears to users as one unified system</a:t>
            </a:r>
            <a:r>
              <a:rPr lang="en-US" dirty="0"/>
              <a:t>.</a:t>
            </a:r>
          </a:p>
          <a:p>
            <a:r>
              <a:rPr lang="en-US" dirty="0"/>
              <a:t>Managed by a </a:t>
            </a:r>
            <a:r>
              <a:rPr lang="en-US" b="1" dirty="0"/>
              <a:t>Distributed Database Management System (DDBMS)</a:t>
            </a:r>
            <a:r>
              <a:rPr lang="en-US" dirty="0"/>
              <a:t>, which coordinates data storage, retrieval, and consistency across all sites.</a:t>
            </a:r>
          </a:p>
        </p:txBody>
      </p:sp>
    </p:spTree>
    <p:extLst>
      <p:ext uri="{BB962C8B-B14F-4D97-AF65-F5344CB8AC3E}">
        <p14:creationId xmlns:p14="http://schemas.microsoft.com/office/powerpoint/2010/main" val="2297221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52F08-99CD-DF35-879B-ACED5886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br>
              <a:rPr lang="en-US" sz="2800" b="1" dirty="0"/>
            </a:br>
            <a:r>
              <a:rPr lang="en-US" sz="2800" b="1" dirty="0"/>
              <a:t>2. Key Characteristics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7CE82-5DCB-C29B-974C-127D2F521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31838"/>
            <a:ext cx="8229600" cy="5394326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b="1" dirty="0"/>
              <a:t>A- Geographic Distribution</a:t>
            </a:r>
            <a:endParaRPr lang="en-US" dirty="0"/>
          </a:p>
          <a:p>
            <a:pPr lvl="1"/>
            <a:r>
              <a:rPr lang="en-US" dirty="0"/>
              <a:t>Data is stored in different physical locations (e.g., regional offices, cloud servers, data centers).</a:t>
            </a:r>
          </a:p>
          <a:p>
            <a:pPr lvl="1"/>
            <a:r>
              <a:rPr lang="en-US" dirty="0"/>
              <a:t>Example: A multinational bank may store customer data in local servers (for speed) but still integrate globally.</a:t>
            </a:r>
          </a:p>
          <a:p>
            <a:pPr marL="0" lvl="0" indent="0">
              <a:buNone/>
            </a:pPr>
            <a:r>
              <a:rPr lang="en-US" b="1" dirty="0"/>
              <a:t>B- Transparency</a:t>
            </a:r>
            <a:r>
              <a:rPr lang="en-US" dirty="0"/>
              <a:t> (the “illusions” it creates for users)</a:t>
            </a:r>
          </a:p>
          <a:p>
            <a:pPr lvl="1"/>
            <a:r>
              <a:rPr lang="en-US" b="1" dirty="0"/>
              <a:t>Location Transparency</a:t>
            </a:r>
            <a:r>
              <a:rPr lang="en-US" dirty="0"/>
              <a:t>: Users don’t need to know where the data physically resides.</a:t>
            </a:r>
          </a:p>
          <a:p>
            <a:pPr lvl="1"/>
            <a:r>
              <a:rPr lang="en-US" b="1" dirty="0"/>
              <a:t>Replication Transparency</a:t>
            </a:r>
            <a:r>
              <a:rPr lang="en-US" dirty="0"/>
              <a:t>: Whether data is copied in multiple locations is hidden from users.</a:t>
            </a:r>
          </a:p>
          <a:p>
            <a:pPr lvl="1"/>
            <a:r>
              <a:rPr lang="en-US" b="1" dirty="0"/>
              <a:t>Concurrency Transparency</a:t>
            </a:r>
            <a:r>
              <a:rPr lang="en-US" dirty="0"/>
              <a:t>: Multiple users accessing data from different locations don’t see conflicts.</a:t>
            </a:r>
          </a:p>
          <a:p>
            <a:pPr lvl="1"/>
            <a:r>
              <a:rPr lang="en-US" b="1" dirty="0"/>
              <a:t>Failure Transparency</a:t>
            </a:r>
            <a:r>
              <a:rPr lang="en-US" dirty="0"/>
              <a:t>: If one site goes down, others continue functioning.</a:t>
            </a:r>
          </a:p>
          <a:p>
            <a:pPr marL="0" lvl="0" indent="0">
              <a:buNone/>
            </a:pPr>
            <a:r>
              <a:rPr lang="en-US" b="1" dirty="0"/>
              <a:t>C- Autonomy and Distribution</a:t>
            </a:r>
            <a:endParaRPr lang="en-US" dirty="0"/>
          </a:p>
          <a:p>
            <a:pPr lvl="1"/>
            <a:r>
              <a:rPr lang="en-US" dirty="0"/>
              <a:t>Some systems allow local sites to operate independently while still syncing with the global system.</a:t>
            </a:r>
          </a:p>
          <a:p>
            <a:pPr lvl="1"/>
            <a:r>
              <a:rPr lang="en-US" dirty="0"/>
              <a:t>Enables high availability and fault tolerance.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4103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412B1-4CB0-83F3-E3FD-B550EF167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500" b="1" dirty="0"/>
              <a:t>Distributed Databases</a:t>
            </a:r>
            <a:endParaRPr lang="en-US" sz="2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2BC2D-1CB1-B2B4-9CF7-2B285E66B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57288"/>
            <a:ext cx="8229600" cy="496887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3. Advantages</a:t>
            </a:r>
            <a:endParaRPr lang="en-US" dirty="0"/>
          </a:p>
          <a:p>
            <a:pPr lvl="0"/>
            <a:r>
              <a:rPr lang="en-US" b="1" dirty="0"/>
              <a:t>Performance</a:t>
            </a:r>
            <a:r>
              <a:rPr lang="en-US" dirty="0"/>
              <a:t>: Data can be placed closer to users, reducing access time.</a:t>
            </a:r>
          </a:p>
          <a:p>
            <a:pPr lvl="0"/>
            <a:r>
              <a:rPr lang="en-US" b="1" dirty="0"/>
              <a:t>Reliability &amp; Availability</a:t>
            </a:r>
            <a:r>
              <a:rPr lang="en-US" dirty="0"/>
              <a:t>: Even if one server or location fails, others can take over.</a:t>
            </a:r>
          </a:p>
          <a:p>
            <a:pPr lvl="0"/>
            <a:r>
              <a:rPr lang="en-US" b="1" dirty="0"/>
              <a:t>Scalability</a:t>
            </a:r>
            <a:r>
              <a:rPr lang="en-US" dirty="0"/>
              <a:t>: Easy to add new sites or servers as data and users grow.</a:t>
            </a:r>
          </a:p>
          <a:p>
            <a:pPr lvl="0"/>
            <a:r>
              <a:rPr lang="en-US" b="1" dirty="0"/>
              <a:t>Flexibility</a:t>
            </a:r>
            <a:r>
              <a:rPr lang="en-US" dirty="0"/>
              <a:t>: Supports global enterprises with branches in different regions.</a:t>
            </a:r>
          </a:p>
          <a:p>
            <a:pPr lvl="0"/>
            <a:r>
              <a:rPr lang="en-US" b="1" dirty="0"/>
              <a:t>Local Autonomy</a:t>
            </a:r>
            <a:r>
              <a:rPr lang="en-US" dirty="0"/>
              <a:t>: Sites can manage their own data but still be part of the larger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205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F5289-FD27-7759-EB6F-283F5197B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500" b="1" dirty="0"/>
              <a:t>Distributed Databases</a:t>
            </a:r>
            <a:endParaRPr lang="en-US" sz="2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5420F-F398-0DF1-AE67-294A7DC24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48688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4. Challenges</a:t>
            </a:r>
            <a:endParaRPr lang="en-US" dirty="0"/>
          </a:p>
          <a:p>
            <a:pPr lvl="0"/>
            <a:r>
              <a:rPr lang="en-US" b="1" dirty="0"/>
              <a:t>Complexity</a:t>
            </a:r>
            <a:r>
              <a:rPr lang="en-US" dirty="0"/>
              <a:t>: Managing distributed data, replication, and synchronization is difficult.</a:t>
            </a:r>
          </a:p>
          <a:p>
            <a:pPr lvl="0"/>
            <a:r>
              <a:rPr lang="en-US" b="1" dirty="0"/>
              <a:t>Consistency Issues</a:t>
            </a:r>
            <a:r>
              <a:rPr lang="en-US" dirty="0"/>
              <a:t>: Ensuring all sites have the same updated data (CAP theorem trade-offs: Consistency, Availability, Partition tolerance).</a:t>
            </a:r>
          </a:p>
          <a:p>
            <a:pPr lvl="0"/>
            <a:r>
              <a:rPr lang="en-US" b="1" dirty="0"/>
              <a:t>Security</a:t>
            </a:r>
            <a:r>
              <a:rPr lang="en-US" dirty="0"/>
              <a:t>: More entry points mean higher risks for cyber-attacks.</a:t>
            </a:r>
          </a:p>
          <a:p>
            <a:pPr lvl="0"/>
            <a:r>
              <a:rPr lang="en-US" b="1" dirty="0"/>
              <a:t>Costs</a:t>
            </a:r>
            <a:r>
              <a:rPr lang="en-US" dirty="0"/>
              <a:t>: Network, hardware, and administrative overheads can be significant.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589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D5147-1FCD-F3C7-D256-F80D3D838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118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5. Types of Distributed Databases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6CA22-0311-D539-C856-A55460EAB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5826"/>
            <a:ext cx="8229600" cy="5240338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/>
              <a:t>A) Homogeneous Distributed Database</a:t>
            </a:r>
            <a:endParaRPr lang="en-US" dirty="0"/>
          </a:p>
          <a:p>
            <a:pPr lvl="1"/>
            <a:r>
              <a:rPr lang="en-US" dirty="0"/>
              <a:t>All sites use the </a:t>
            </a:r>
            <a:r>
              <a:rPr lang="en-US" b="1" dirty="0"/>
              <a:t>same DBMS software</a:t>
            </a:r>
            <a:r>
              <a:rPr lang="en-US" dirty="0"/>
              <a:t> and are integrated seamlessly.</a:t>
            </a:r>
          </a:p>
          <a:p>
            <a:pPr lvl="1"/>
            <a:r>
              <a:rPr lang="en-US" dirty="0"/>
              <a:t>Example: Oracle databases deployed across multiple data centers.</a:t>
            </a:r>
          </a:p>
          <a:p>
            <a:pPr marL="0" lvl="0" indent="0">
              <a:buNone/>
            </a:pPr>
            <a:r>
              <a:rPr lang="en-US" b="1" dirty="0"/>
              <a:t>B) Heterogeneous Distributed Database</a:t>
            </a:r>
            <a:endParaRPr lang="en-US" dirty="0"/>
          </a:p>
          <a:p>
            <a:pPr lvl="1"/>
            <a:r>
              <a:rPr lang="en-US" dirty="0"/>
              <a:t>Sites use </a:t>
            </a:r>
            <a:r>
              <a:rPr lang="en-US" b="1" dirty="0"/>
              <a:t>different DBMSs</a:t>
            </a:r>
            <a:r>
              <a:rPr lang="en-US" dirty="0"/>
              <a:t> (e.g., Oracle in one site, MySQL in another).</a:t>
            </a:r>
          </a:p>
          <a:p>
            <a:pPr lvl="1"/>
            <a:r>
              <a:rPr lang="en-US" dirty="0"/>
              <a:t>Middleware or translation software integrates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5851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F27C6-B9BF-B0D1-B6A4-222BAEA27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6. Real-World Examples &amp; Use Cases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833FE-FBA2-516C-E4C2-9C21BBFBD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/>
              <a:t>Google Spanner</a:t>
            </a:r>
            <a:r>
              <a:rPr lang="en-US" dirty="0"/>
              <a:t>: A globally distributed SQL database offering high availability and consistency.</a:t>
            </a:r>
          </a:p>
          <a:p>
            <a:pPr lvl="0"/>
            <a:r>
              <a:rPr lang="en-US" b="1" dirty="0"/>
              <a:t>Amazon Aurora (Global Database)</a:t>
            </a:r>
            <a:r>
              <a:rPr lang="en-US" dirty="0"/>
              <a:t>: Relational database that replicates across multiple AWS regions.</a:t>
            </a:r>
          </a:p>
          <a:p>
            <a:pPr lvl="0"/>
            <a:r>
              <a:rPr lang="en-US" b="1" dirty="0" err="1"/>
              <a:t>CockroachDB</a:t>
            </a:r>
            <a:r>
              <a:rPr lang="en-US" dirty="0"/>
              <a:t>: Open-source distributed SQL database designed to scale like NoSQL but keep SQL features.</a:t>
            </a:r>
          </a:p>
          <a:p>
            <a:pPr lvl="0"/>
            <a:endParaRPr lang="en-US" dirty="0"/>
          </a:p>
          <a:p>
            <a:r>
              <a:rPr lang="en-US" b="1" dirty="0"/>
              <a:t>Use Cases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Multinational corporations storing data across branches.</a:t>
            </a:r>
          </a:p>
          <a:p>
            <a:pPr lvl="0"/>
            <a:r>
              <a:rPr lang="en-US" dirty="0"/>
              <a:t>E-commerce giants (e.g., Amazon) ensuring customers worldwide get fast responses.</a:t>
            </a:r>
          </a:p>
          <a:p>
            <a:pPr lvl="0"/>
            <a:r>
              <a:rPr lang="en-US" dirty="0"/>
              <a:t>Financial institutions handling transactions in different countries.</a:t>
            </a:r>
          </a:p>
          <a:p>
            <a:r>
              <a:rPr lang="en-US" dirty="0"/>
              <a:t>Telecom companies managing billions of call records in real time.</a:t>
            </a:r>
          </a:p>
        </p:txBody>
      </p:sp>
    </p:spTree>
    <p:extLst>
      <p:ext uri="{BB962C8B-B14F-4D97-AF65-F5344CB8AC3E}">
        <p14:creationId xmlns:p14="http://schemas.microsoft.com/office/powerpoint/2010/main" val="1492395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A6348-B213-A2E3-4603-39AD8BAC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5E4A8-DB79-86FE-3152-54E853D3A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395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DBMS Architecture (Simplified)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Users/Applications</a:t>
            </a:r>
          </a:p>
          <a:p>
            <a:r>
              <a:rPr dirty="0"/>
              <a:t>        ↓</a:t>
            </a:r>
          </a:p>
          <a:p>
            <a:r>
              <a:rPr dirty="0"/>
              <a:t>Query Processor</a:t>
            </a:r>
          </a:p>
          <a:p>
            <a:r>
              <a:rPr dirty="0"/>
              <a:t>        ↓</a:t>
            </a:r>
          </a:p>
          <a:p>
            <a:r>
              <a:rPr dirty="0"/>
              <a:t>DBMS Engine (Storage, Transaction, Security)</a:t>
            </a:r>
          </a:p>
          <a:p>
            <a:r>
              <a:rPr dirty="0"/>
              <a:t>        ↓</a:t>
            </a:r>
          </a:p>
          <a:p>
            <a:r>
              <a:rPr dirty="0"/>
              <a:t>Database (Tables, Indexes, Files)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Database Types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8229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Relational (RDBMS)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NoSQL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Distributed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Data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Tables/Relations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Key-Value, Document, Graph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Distributed nodes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Schema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Fixed Schema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Schema-less / Flexible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Varies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Use Cases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Banking, ERP, E-commerce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Social Media, IoT, Big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Global Enterprises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Data, Information, and Database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Data: Raw facts and figures (e.g., sales numbers, names).</a:t>
            </a:r>
          </a:p>
          <a:p>
            <a:r>
              <a:t>Information: Processed data with meaning (e.g., sales increased 15%).</a:t>
            </a:r>
          </a:p>
          <a:p>
            <a:r>
              <a:t>Database: Organized collection of structured data.</a:t>
            </a:r>
          </a:p>
          <a:p>
            <a:r>
              <a:t>DBMS: Software to store, manage, and retrieve data.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of DBMS in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Integration and Centralization</a:t>
            </a:r>
          </a:p>
          <a:p>
            <a:r>
              <a:t>Operational Efficiency in transactions</a:t>
            </a:r>
          </a:p>
          <a:p>
            <a:r>
              <a:t>Decision Support and Business Intelligence</a:t>
            </a:r>
          </a:p>
          <a:p>
            <a:r>
              <a:t>Data Consistency and Integrity</a:t>
            </a:r>
          </a:p>
          <a:p>
            <a:r>
              <a:t>Enhanced Customer Service</a:t>
            </a:r>
          </a:p>
          <a:p>
            <a:r>
              <a:t>Security and Compliance</a:t>
            </a:r>
          </a:p>
          <a:p>
            <a:r>
              <a:t>Scalability and Flexibility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Relational Databases (RDBMS): Structured tables, SQL-based.</a:t>
            </a:r>
          </a:p>
          <a:p>
            <a:r>
              <a:rPr dirty="0"/>
              <a:t>NoSQL Databases: Schema-less, flexible, scalable.</a:t>
            </a:r>
          </a:p>
          <a:p>
            <a:r>
              <a:rPr dirty="0"/>
              <a:t>Distributed Databases: Spread across multiple locations.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9FAC0-524B-D873-02A8-404BE9C53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9787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2800" dirty="0">
                <a:solidFill>
                  <a:srgbClr val="EE0000"/>
                </a:solidFill>
              </a:rPr>
              <a:t>Relational Databases (RDBMS): Structured tables, SQL-based.</a:t>
            </a:r>
            <a:br>
              <a:rPr lang="en-US" dirty="0">
                <a:solidFill>
                  <a:srgbClr val="EE0000"/>
                </a:solidFill>
              </a:rPr>
            </a:br>
            <a:endParaRPr lang="en-US" dirty="0">
              <a:solidFill>
                <a:srgbClr val="EE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E0CF3-0C8C-AA76-FFC8-FC89E29ED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4426"/>
            <a:ext cx="8229600" cy="50117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1. Definition</a:t>
            </a:r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Relational Database Management System (RDBMS)</a:t>
            </a:r>
            <a:r>
              <a:rPr lang="en-US" dirty="0"/>
              <a:t> is a type of database that organizes data into </a:t>
            </a:r>
            <a:r>
              <a:rPr lang="en-US" b="1" dirty="0"/>
              <a:t>structured tables (relations)</a:t>
            </a:r>
            <a:r>
              <a:rPr lang="en-US" dirty="0"/>
              <a:t> consisting of rows and columns.</a:t>
            </a:r>
          </a:p>
          <a:p>
            <a:pPr lvl="0"/>
            <a:r>
              <a:rPr lang="en-US" b="1" dirty="0"/>
              <a:t>Row (Tuple/Record)</a:t>
            </a:r>
            <a:r>
              <a:rPr lang="en-US" dirty="0"/>
              <a:t>: Represents a single entry (e.g., one customer).</a:t>
            </a:r>
          </a:p>
          <a:p>
            <a:pPr lvl="0"/>
            <a:r>
              <a:rPr lang="en-US" b="1" dirty="0"/>
              <a:t>Column (Attribute/Field)</a:t>
            </a:r>
            <a:r>
              <a:rPr lang="en-US" dirty="0"/>
              <a:t>: Represents a property of the data (e.g., customer name, age).</a:t>
            </a:r>
          </a:p>
          <a:p>
            <a:pPr lvl="0"/>
            <a:r>
              <a:rPr lang="en-US" dirty="0"/>
              <a:t>Each table typically has a </a:t>
            </a:r>
            <a:r>
              <a:rPr lang="en-US" b="1" dirty="0"/>
              <a:t>primary key</a:t>
            </a:r>
            <a:r>
              <a:rPr lang="en-US" dirty="0"/>
              <a:t> (unique identifier) and may reference other tables using </a:t>
            </a:r>
            <a:r>
              <a:rPr lang="en-US" b="1" dirty="0"/>
              <a:t>foreign keys</a:t>
            </a:r>
            <a:r>
              <a:rPr lang="en-US" dirty="0"/>
              <a:t>.</a:t>
            </a:r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32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8F304-352B-29C2-F358-BDAAF0C65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2. Core Principles (E. F. Codd’s Relational Model)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5FAB5-3705-EAD1-96E4-29F444C02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3050"/>
            <a:ext cx="8229600" cy="4583113"/>
          </a:xfrm>
        </p:spPr>
        <p:txBody>
          <a:bodyPr>
            <a:normAutofit fontScale="55000" lnSpcReduction="20000"/>
          </a:bodyPr>
          <a:lstStyle/>
          <a:p>
            <a:pPr lvl="0"/>
            <a:endParaRPr lang="en-US" sz="4000" dirty="0"/>
          </a:p>
          <a:p>
            <a:pPr lvl="0"/>
            <a:r>
              <a:rPr lang="en-US" sz="4000" dirty="0"/>
              <a:t>Proposed by </a:t>
            </a:r>
            <a:r>
              <a:rPr lang="en-US" sz="4000" b="1" dirty="0"/>
              <a:t>Edgar F. Codd (1970)</a:t>
            </a:r>
            <a:r>
              <a:rPr lang="en-US" sz="4000" dirty="0"/>
              <a:t>.</a:t>
            </a:r>
          </a:p>
          <a:p>
            <a:pPr lvl="0"/>
            <a:r>
              <a:rPr lang="en-US" sz="4000" dirty="0"/>
              <a:t>Based on </a:t>
            </a:r>
            <a:r>
              <a:rPr lang="en-US" sz="4000" b="1" dirty="0"/>
              <a:t>set theory</a:t>
            </a:r>
            <a:r>
              <a:rPr lang="en-US" sz="4000" dirty="0"/>
              <a:t> and </a:t>
            </a:r>
            <a:r>
              <a:rPr lang="en-US" sz="4000" b="1" dirty="0"/>
              <a:t>predicate logic</a:t>
            </a:r>
            <a:r>
              <a:rPr lang="en-US" sz="4000" dirty="0"/>
              <a:t>.</a:t>
            </a:r>
          </a:p>
          <a:p>
            <a:pPr lvl="0"/>
            <a:r>
              <a:rPr lang="en-US" sz="4000" dirty="0"/>
              <a:t>Ensures data is represented in </a:t>
            </a:r>
            <a:r>
              <a:rPr lang="en-US" sz="4000" b="1" dirty="0"/>
              <a:t>relations (tables)</a:t>
            </a:r>
            <a:r>
              <a:rPr lang="en-US" sz="4000" dirty="0"/>
              <a:t>, where relationships are maintained through keys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Key Concepts:</a:t>
            </a:r>
            <a:endParaRPr lang="en-US" dirty="0"/>
          </a:p>
          <a:p>
            <a:pPr lvl="0"/>
            <a:r>
              <a:rPr lang="en-US" sz="3600" b="1" dirty="0"/>
              <a:t>Primary Key</a:t>
            </a:r>
            <a:r>
              <a:rPr lang="en-US" sz="3600" dirty="0"/>
              <a:t>: Unique identifier for each row (e.g., </a:t>
            </a:r>
            <a:r>
              <a:rPr lang="en-US" sz="3600" dirty="0" err="1"/>
              <a:t>Customer_ID</a:t>
            </a:r>
            <a:r>
              <a:rPr lang="en-US" sz="3600" dirty="0"/>
              <a:t>).</a:t>
            </a:r>
          </a:p>
          <a:p>
            <a:pPr lvl="0"/>
            <a:r>
              <a:rPr lang="en-US" sz="3600" b="1" dirty="0"/>
              <a:t>Foreign Key</a:t>
            </a:r>
            <a:r>
              <a:rPr lang="en-US" sz="3600" dirty="0"/>
              <a:t>: Field in one table linking to the primary key of another (e.g., </a:t>
            </a:r>
            <a:r>
              <a:rPr lang="en-US" sz="3600" dirty="0" err="1"/>
              <a:t>Customer_ID</a:t>
            </a:r>
            <a:r>
              <a:rPr lang="en-US" sz="3600" dirty="0"/>
              <a:t> in Orders table).</a:t>
            </a:r>
          </a:p>
          <a:p>
            <a:pPr lvl="0"/>
            <a:r>
              <a:rPr lang="en-US" sz="3600" b="1" dirty="0"/>
              <a:t>Normalization</a:t>
            </a:r>
            <a:r>
              <a:rPr lang="en-US" sz="3600" dirty="0"/>
              <a:t>: Organizing tables to minimize redundancy and maintain integrity (1NF, 2NF, 3NF, BCNF).</a:t>
            </a:r>
          </a:p>
          <a:p>
            <a:br>
              <a:rPr lang="en-US" sz="3600" dirty="0"/>
            </a:br>
            <a:endParaRPr lang="en-US" sz="3600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355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7418B-EB53-1657-3AF9-4FD0533F7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3. Structured Query Language (SQL)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18262-D2DC-C79D-2E1A-9B0519AA0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14364"/>
            <a:ext cx="8229600" cy="5511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/>
              <a:t>SQL</a:t>
            </a:r>
            <a:r>
              <a:rPr lang="en-US" dirty="0"/>
              <a:t> is the standard language for interacting with relational databases.</a:t>
            </a:r>
          </a:p>
          <a:p>
            <a:pPr lvl="0"/>
            <a:r>
              <a:rPr lang="en-US" b="1" dirty="0"/>
              <a:t>Core operations (CRUD):</a:t>
            </a:r>
          </a:p>
          <a:p>
            <a:pPr lvl="1"/>
            <a:r>
              <a:rPr lang="en-US" b="1" dirty="0"/>
              <a:t>C</a:t>
            </a:r>
            <a:r>
              <a:rPr lang="en-US" dirty="0"/>
              <a:t>reate (INSERT)</a:t>
            </a:r>
          </a:p>
          <a:p>
            <a:pPr lvl="1"/>
            <a:r>
              <a:rPr lang="en-US" b="1" dirty="0"/>
              <a:t>R</a:t>
            </a:r>
            <a:r>
              <a:rPr lang="en-US" dirty="0"/>
              <a:t>ead (SELECT)</a:t>
            </a:r>
          </a:p>
          <a:p>
            <a:pPr lvl="1"/>
            <a:r>
              <a:rPr lang="en-US" b="1" dirty="0"/>
              <a:t>U</a:t>
            </a:r>
            <a:r>
              <a:rPr lang="en-US" dirty="0"/>
              <a:t>pdate (UPDATE)</a:t>
            </a:r>
          </a:p>
          <a:p>
            <a:pPr lvl="1"/>
            <a:r>
              <a:rPr lang="en-US" b="1" dirty="0"/>
              <a:t>D</a:t>
            </a:r>
            <a:r>
              <a:rPr lang="en-US" dirty="0"/>
              <a:t>elete (DELETE)</a:t>
            </a:r>
          </a:p>
          <a:p>
            <a:pPr lvl="0"/>
            <a:r>
              <a:rPr lang="en-US" b="1" dirty="0"/>
              <a:t>Also supports:</a:t>
            </a:r>
          </a:p>
          <a:p>
            <a:pPr lvl="1"/>
            <a:r>
              <a:rPr lang="en-US" dirty="0"/>
              <a:t>Schema definition (CREATE TABLE, ALTER TABLE).</a:t>
            </a:r>
          </a:p>
          <a:p>
            <a:pPr lvl="1"/>
            <a:r>
              <a:rPr lang="en-US" dirty="0"/>
              <a:t>Transactions (BEGIN, COMMIT, ROLLBACK).</a:t>
            </a:r>
          </a:p>
          <a:p>
            <a:r>
              <a:rPr lang="en-US" dirty="0"/>
              <a:t>Security (GRANT, REVOKE).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948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8CE0-E105-5518-62C3-D00705304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4. Advantages of RDBMS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B7B41-EAD0-8C45-B8D3-E97021528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5826"/>
            <a:ext cx="8229600" cy="524033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dirty="0"/>
              <a:t>Data Integrity</a:t>
            </a:r>
            <a:r>
              <a:rPr lang="en-US" dirty="0"/>
              <a:t>: Enforces rules (constraints, relationships).</a:t>
            </a:r>
          </a:p>
          <a:p>
            <a:pPr lvl="0"/>
            <a:r>
              <a:rPr lang="en-US" b="1" dirty="0"/>
              <a:t>Consistency</a:t>
            </a:r>
            <a:r>
              <a:rPr lang="en-US" dirty="0"/>
              <a:t>: Strong transactional support with </a:t>
            </a:r>
            <a:r>
              <a:rPr lang="en-US" b="1" dirty="0"/>
              <a:t>ACID properties</a:t>
            </a:r>
            <a:r>
              <a:rPr lang="en-US" dirty="0"/>
              <a:t>:</a:t>
            </a:r>
          </a:p>
          <a:p>
            <a:pPr lvl="1"/>
            <a:r>
              <a:rPr lang="en-US" i="1" dirty="0"/>
              <a:t>Atomicity</a:t>
            </a:r>
            <a:r>
              <a:rPr lang="en-US" dirty="0"/>
              <a:t>: All or nothing.</a:t>
            </a:r>
          </a:p>
          <a:p>
            <a:pPr lvl="1"/>
            <a:r>
              <a:rPr lang="en-US" i="1" dirty="0"/>
              <a:t>Consistency</a:t>
            </a:r>
            <a:r>
              <a:rPr lang="en-US" dirty="0"/>
              <a:t>: Maintains database validity.</a:t>
            </a:r>
          </a:p>
          <a:p>
            <a:pPr lvl="1"/>
            <a:r>
              <a:rPr lang="en-US" i="1" dirty="0"/>
              <a:t>Isolation</a:t>
            </a:r>
            <a:r>
              <a:rPr lang="en-US" dirty="0"/>
              <a:t>: Transactions don’t interfere.</a:t>
            </a:r>
          </a:p>
          <a:p>
            <a:pPr lvl="1"/>
            <a:r>
              <a:rPr lang="en-US" i="1" dirty="0"/>
              <a:t>Durability</a:t>
            </a:r>
            <a:r>
              <a:rPr lang="en-US" dirty="0"/>
              <a:t>: Data persists after failure.</a:t>
            </a:r>
          </a:p>
          <a:p>
            <a:pPr lvl="0"/>
            <a:r>
              <a:rPr lang="en-US" b="1" dirty="0"/>
              <a:t>Flexibility</a:t>
            </a:r>
            <a:r>
              <a:rPr lang="en-US" dirty="0"/>
              <a:t>: SQL allows complex queries and joins.</a:t>
            </a:r>
          </a:p>
          <a:p>
            <a:r>
              <a:rPr lang="en-US" b="1" dirty="0"/>
              <a:t>Maturity</a:t>
            </a:r>
            <a:r>
              <a:rPr lang="en-US" dirty="0"/>
              <a:t>: Established technology, well-documented, widely supported</a:t>
            </a:r>
          </a:p>
        </p:txBody>
      </p:sp>
    </p:spTree>
    <p:extLst>
      <p:ext uri="{BB962C8B-B14F-4D97-AF65-F5344CB8AC3E}">
        <p14:creationId xmlns:p14="http://schemas.microsoft.com/office/powerpoint/2010/main" val="923801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3789</TotalTime>
  <Words>1804</Words>
  <Application>Microsoft Office PowerPoint</Application>
  <PresentationFormat>On-screen Show (4:3)</PresentationFormat>
  <Paragraphs>208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DATA BASE MANAGEMENT SYSTEM </vt:lpstr>
      <vt:lpstr>Introduction to Database Management Systems (DBMS)</vt:lpstr>
      <vt:lpstr>Data, Information, and Database Concepts</vt:lpstr>
      <vt:lpstr>Role of DBMS in Business</vt:lpstr>
      <vt:lpstr>Types of Databases</vt:lpstr>
      <vt:lpstr> Relational Databases (RDBMS): Structured tables, SQL-based. </vt:lpstr>
      <vt:lpstr>2. Core Principles (E. F. Codd’s Relational Model)</vt:lpstr>
      <vt:lpstr>3. Structured Query Language (SQL) </vt:lpstr>
      <vt:lpstr> 4. Advantages of RDBMS </vt:lpstr>
      <vt:lpstr>5. Limitations of RDBMS </vt:lpstr>
      <vt:lpstr>6. Common RDBMS Systems </vt:lpstr>
      <vt:lpstr>7. Business Applications </vt:lpstr>
      <vt:lpstr> NoSQL Databases: Schema-less, flexible, scalable. </vt:lpstr>
      <vt:lpstr>Continue…</vt:lpstr>
      <vt:lpstr>2. Categories of NoSQL Databases </vt:lpstr>
      <vt:lpstr>Categories of NoSQL Databases</vt:lpstr>
      <vt:lpstr>Categories of NoSQL Databases</vt:lpstr>
      <vt:lpstr>Categories of NoSQL Databases</vt:lpstr>
      <vt:lpstr>Data → Information Flow</vt:lpstr>
      <vt:lpstr> Distributed Databases: Spread across multiple locations. </vt:lpstr>
      <vt:lpstr> 2. Key Characteristics </vt:lpstr>
      <vt:lpstr>Distributed Databases</vt:lpstr>
      <vt:lpstr>Distributed Databases</vt:lpstr>
      <vt:lpstr>5. Types of Distributed Databases</vt:lpstr>
      <vt:lpstr>6. Real-World Examples &amp; Use Cases </vt:lpstr>
      <vt:lpstr>PowerPoint Presentation</vt:lpstr>
      <vt:lpstr>DBMS Architecture (Simplified)</vt:lpstr>
      <vt:lpstr>Database Types Comparison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Admin</cp:lastModifiedBy>
  <cp:revision>2</cp:revision>
  <dcterms:created xsi:type="dcterms:W3CDTF">2013-01-27T09:14:16Z</dcterms:created>
  <dcterms:modified xsi:type="dcterms:W3CDTF">2025-08-21T04:35:00Z</dcterms:modified>
  <cp:category/>
</cp:coreProperties>
</file>