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30" r:id="rId3"/>
    <p:sldId id="294" r:id="rId4"/>
    <p:sldId id="302" r:id="rId5"/>
    <p:sldId id="326" r:id="rId6"/>
    <p:sldId id="327" r:id="rId7"/>
    <p:sldId id="328" r:id="rId8"/>
    <p:sldId id="329" r:id="rId9"/>
    <p:sldId id="331" r:id="rId10"/>
    <p:sldId id="324" r:id="rId11"/>
    <p:sldId id="325" r:id="rId12"/>
    <p:sldId id="304" r:id="rId13"/>
    <p:sldId id="303" r:id="rId14"/>
    <p:sldId id="318" r:id="rId15"/>
    <p:sldId id="319" r:id="rId16"/>
    <p:sldId id="273" r:id="rId17"/>
    <p:sldId id="282" r:id="rId18"/>
    <p:sldId id="320" r:id="rId19"/>
    <p:sldId id="32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1" d="100"/>
          <a:sy n="81" d="100"/>
        </p:scale>
        <p:origin x="7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3-22T15:12:25.702" idx="1">
    <p:pos x="6348" y="1020"/>
    <p:text/>
  </p:cm>
</p:cmLst>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CB7EE45-87E5-471E-BE4D-FA3FAC653BD4}" type="doc">
      <dgm:prSet loTypeId="urn:microsoft.com/office/officeart/2005/8/layout/chevron2" loCatId="process" qsTypeId="urn:microsoft.com/office/officeart/2005/8/quickstyle/simple1#1" qsCatId="simple" csTypeId="urn:microsoft.com/office/officeart/2005/8/colors/accent1_2#1" csCatId="accent1" phldr="1"/>
      <dgm:spPr/>
      <dgm:t>
        <a:bodyPr/>
        <a:lstStyle/>
        <a:p>
          <a:endParaRPr lang="en-US"/>
        </a:p>
      </dgm:t>
    </dgm:pt>
    <dgm:pt modelId="{1E123967-1DFD-4C6D-8EFB-1875A5184B0D}">
      <dgm:prSet/>
      <dgm:spPr/>
      <dgm:t>
        <a:bodyPr/>
        <a:lstStyle/>
        <a:p>
          <a:r>
            <a:rPr lang="en-US" b="1" dirty="0"/>
            <a:t>Goal</a:t>
          </a:r>
        </a:p>
      </dgm:t>
    </dgm:pt>
    <dgm:pt modelId="{17697370-1775-4E07-8C5C-E2F8FFC61F0E}" type="parTrans" cxnId="{EEBC5624-CD2F-472D-B44D-E0971640ECA3}">
      <dgm:prSet/>
      <dgm:spPr/>
      <dgm:t>
        <a:bodyPr/>
        <a:lstStyle/>
        <a:p>
          <a:endParaRPr lang="en-US"/>
        </a:p>
      </dgm:t>
    </dgm:pt>
    <dgm:pt modelId="{2C15999D-3D16-41F5-920E-334EE3178C47}" type="sibTrans" cxnId="{EEBC5624-CD2F-472D-B44D-E0971640ECA3}">
      <dgm:prSet/>
      <dgm:spPr/>
      <dgm:t>
        <a:bodyPr/>
        <a:lstStyle/>
        <a:p>
          <a:endParaRPr lang="en-US"/>
        </a:p>
      </dgm:t>
    </dgm:pt>
    <dgm:pt modelId="{579E1D4C-629D-4165-98F0-B54B0C2C5FDC}">
      <dgm:prSet phldrT="[Text]" custT="1"/>
      <dgm:spPr/>
      <dgm:t>
        <a:bodyPr/>
        <a:lstStyle/>
        <a:p>
          <a:r>
            <a:rPr lang="en-US" sz="1600" dirty="0"/>
            <a:t>Attainment of the intended goal or multiple goals</a:t>
          </a:r>
        </a:p>
      </dgm:t>
    </dgm:pt>
    <dgm:pt modelId="{AE87A6CF-B794-4CCC-915A-B9F3EB1096B0}" type="parTrans" cxnId="{4C6FD9A5-C307-43C5-9166-117569A00CA3}">
      <dgm:prSet/>
      <dgm:spPr/>
      <dgm:t>
        <a:bodyPr/>
        <a:lstStyle/>
        <a:p>
          <a:endParaRPr lang="en-US"/>
        </a:p>
      </dgm:t>
    </dgm:pt>
    <dgm:pt modelId="{6F1C277F-2A69-4F47-A748-E9B1ED5BF714}" type="sibTrans" cxnId="{4C6FD9A5-C307-43C5-9166-117569A00CA3}">
      <dgm:prSet/>
      <dgm:spPr/>
      <dgm:t>
        <a:bodyPr/>
        <a:lstStyle/>
        <a:p>
          <a:endParaRPr lang="en-US"/>
        </a:p>
      </dgm:t>
    </dgm:pt>
    <dgm:pt modelId="{8A1B747A-4F39-46AE-A2C4-A0FA27BE0D93}">
      <dgm:prSet phldrT="[Text]" custT="1"/>
      <dgm:spPr/>
      <dgm:t>
        <a:bodyPr/>
        <a:lstStyle/>
        <a:p>
          <a:r>
            <a:rPr lang="en-US" sz="1600" dirty="0"/>
            <a:t> Magnitude/significance of unintended consequences.</a:t>
          </a:r>
        </a:p>
      </dgm:t>
    </dgm:pt>
    <dgm:pt modelId="{86AC7B31-2812-40F0-B39F-4E2E8AFAE61B}" type="parTrans" cxnId="{2332A4C8-5F6D-4CDA-A8E4-E110821BDD17}">
      <dgm:prSet/>
      <dgm:spPr/>
      <dgm:t>
        <a:bodyPr/>
        <a:lstStyle/>
        <a:p>
          <a:endParaRPr lang="en-US"/>
        </a:p>
      </dgm:t>
    </dgm:pt>
    <dgm:pt modelId="{E9FB40F1-AD07-4D87-A264-9C9640B724B6}" type="sibTrans" cxnId="{2332A4C8-5F6D-4CDA-A8E4-E110821BDD17}">
      <dgm:prSet/>
      <dgm:spPr/>
      <dgm:t>
        <a:bodyPr/>
        <a:lstStyle/>
        <a:p>
          <a:endParaRPr lang="en-US"/>
        </a:p>
      </dgm:t>
    </dgm:pt>
    <dgm:pt modelId="{DD37D474-A9A3-4651-B479-BD6CFD7D3934}">
      <dgm:prSet phldrT="[Text]"/>
      <dgm:spPr/>
      <dgm:t>
        <a:bodyPr/>
        <a:lstStyle/>
        <a:p>
          <a:r>
            <a:rPr lang="en-US" b="1" dirty="0"/>
            <a:t>Process</a:t>
          </a:r>
        </a:p>
      </dgm:t>
    </dgm:pt>
    <dgm:pt modelId="{74E3A146-8CB4-410B-B166-5C79349135AF}" type="parTrans" cxnId="{78AC5BD1-D007-4279-B070-301991FE7867}">
      <dgm:prSet/>
      <dgm:spPr/>
      <dgm:t>
        <a:bodyPr/>
        <a:lstStyle/>
        <a:p>
          <a:endParaRPr lang="en-US"/>
        </a:p>
      </dgm:t>
    </dgm:pt>
    <dgm:pt modelId="{1D69E81B-458D-4952-9CDB-AA86712F385B}" type="sibTrans" cxnId="{78AC5BD1-D007-4279-B070-301991FE7867}">
      <dgm:prSet/>
      <dgm:spPr/>
      <dgm:t>
        <a:bodyPr/>
        <a:lstStyle/>
        <a:p>
          <a:endParaRPr lang="en-US"/>
        </a:p>
      </dgm:t>
    </dgm:pt>
    <dgm:pt modelId="{4628EE40-7040-40AA-AC43-281238D2EBDE}">
      <dgm:prSet phldrT="[Text]" phldr="0" custT="1"/>
      <dgm:spPr/>
      <dgm:t>
        <a:bodyPr vert="horz" wrap="square"/>
        <a:lstStyle/>
        <a:p>
          <a:pPr>
            <a:lnSpc>
              <a:spcPct val="100000"/>
            </a:lnSpc>
            <a:spcBef>
              <a:spcPct val="0"/>
            </a:spcBef>
            <a:spcAft>
              <a:spcPct val="15000"/>
            </a:spcAft>
          </a:pPr>
          <a:r>
            <a:rPr lang="en-US" sz="1400" dirty="0"/>
            <a:t>Quality/rationality/Goodness of  practices in the process of policy making/implementation</a:t>
          </a:r>
        </a:p>
      </dgm:t>
    </dgm:pt>
    <dgm:pt modelId="{95217CE7-D34A-4D37-A9A3-D866831012DB}" type="parTrans" cxnId="{199F63E1-C0BE-4915-9AD0-6A9B2C362B6D}">
      <dgm:prSet/>
      <dgm:spPr/>
      <dgm:t>
        <a:bodyPr/>
        <a:lstStyle/>
        <a:p>
          <a:endParaRPr lang="en-US"/>
        </a:p>
      </dgm:t>
    </dgm:pt>
    <dgm:pt modelId="{61F63B17-093C-464E-B781-F23712CD6999}" type="sibTrans" cxnId="{199F63E1-C0BE-4915-9AD0-6A9B2C362B6D}">
      <dgm:prSet/>
      <dgm:spPr/>
      <dgm:t>
        <a:bodyPr/>
        <a:lstStyle/>
        <a:p>
          <a:endParaRPr lang="en-US"/>
        </a:p>
      </dgm:t>
    </dgm:pt>
    <dgm:pt modelId="{1E340168-5E8F-4612-81BF-2879D94280AA}">
      <dgm:prSet phldr="0" custT="1"/>
      <dgm:spPr/>
      <dgm:t>
        <a:bodyPr vert="horz" wrap="square"/>
        <a:lstStyle/>
        <a:p>
          <a:pPr>
            <a:lnSpc>
              <a:spcPct val="100000"/>
            </a:lnSpc>
            <a:spcBef>
              <a:spcPct val="0"/>
            </a:spcBef>
            <a:spcAft>
              <a:spcPct val="15000"/>
            </a:spcAft>
          </a:pPr>
          <a:r>
            <a:rPr lang="en-US" sz="1400" dirty="0"/>
            <a:t>Legitimacy of outcomes</a:t>
          </a:r>
        </a:p>
      </dgm:t>
    </dgm:pt>
    <dgm:pt modelId="{E9CA3388-E577-4C17-8C77-75D08D13AFE6}" type="parTrans" cxnId="{851570E8-907B-4105-9B31-415F4CEA9A9A}">
      <dgm:prSet/>
      <dgm:spPr/>
    </dgm:pt>
    <dgm:pt modelId="{58E4884B-AF96-48DA-BF05-F74654851124}" type="sibTrans" cxnId="{851570E8-907B-4105-9B31-415F4CEA9A9A}">
      <dgm:prSet/>
      <dgm:spPr/>
    </dgm:pt>
    <dgm:pt modelId="{510CF454-36E4-4873-A6FB-3B3CE5075172}">
      <dgm:prSet phldr="0" custT="1"/>
      <dgm:spPr/>
      <dgm:t>
        <a:bodyPr vert="horz" wrap="square"/>
        <a:lstStyle/>
        <a:p>
          <a:pPr>
            <a:lnSpc>
              <a:spcPct val="100000"/>
            </a:lnSpc>
            <a:spcBef>
              <a:spcPct val="0"/>
            </a:spcBef>
            <a:spcAft>
              <a:spcPct val="15000"/>
            </a:spcAft>
          </a:pPr>
          <a:r>
            <a:rPr lang="en-US" sz="1400" dirty="0"/>
            <a:t>Contestations, controversies, crises, errors, delays </a:t>
          </a:r>
          <a:r>
            <a:rPr lang="en-GB" altLang="en-US" sz="1400" dirty="0"/>
            <a:t>in the process </a:t>
          </a:r>
          <a:r>
            <a:rPr lang="en-US" sz="1400" dirty="0"/>
            <a:t>etc.</a:t>
          </a:r>
        </a:p>
      </dgm:t>
    </dgm:pt>
    <dgm:pt modelId="{980AC160-8CA9-44A6-B8AA-545E1A0EF73F}" type="parTrans" cxnId="{3A27F897-7BCD-4F5B-9825-2D46758828CB}">
      <dgm:prSet/>
      <dgm:spPr/>
    </dgm:pt>
    <dgm:pt modelId="{0810DD87-F4BB-4A07-BC4C-CBC93BFECA5F}" type="sibTrans" cxnId="{3A27F897-7BCD-4F5B-9825-2D46758828CB}">
      <dgm:prSet/>
      <dgm:spPr/>
    </dgm:pt>
    <dgm:pt modelId="{1DAEAD9C-0C28-49CA-ACC2-AD870D02D193}">
      <dgm:prSet phldrT="[Text]"/>
      <dgm:spPr/>
      <dgm:t>
        <a:bodyPr/>
        <a:lstStyle/>
        <a:p>
          <a:r>
            <a:rPr lang="en-US" b="1" dirty="0"/>
            <a:t>Program</a:t>
          </a:r>
        </a:p>
      </dgm:t>
    </dgm:pt>
    <dgm:pt modelId="{79C10051-6C49-447A-AEF1-CE2747C8D1CD}" type="parTrans" cxnId="{DEC1F6D0-727E-4645-B5DB-112C2196760D}">
      <dgm:prSet/>
      <dgm:spPr/>
      <dgm:t>
        <a:bodyPr/>
        <a:lstStyle/>
        <a:p>
          <a:endParaRPr lang="en-US"/>
        </a:p>
      </dgm:t>
    </dgm:pt>
    <dgm:pt modelId="{9B156A63-3412-48A8-B2D3-DF597BF6DFE1}" type="sibTrans" cxnId="{DEC1F6D0-727E-4645-B5DB-112C2196760D}">
      <dgm:prSet/>
      <dgm:spPr/>
      <dgm:t>
        <a:bodyPr/>
        <a:lstStyle/>
        <a:p>
          <a:endParaRPr lang="en-US"/>
        </a:p>
      </dgm:t>
    </dgm:pt>
    <dgm:pt modelId="{AE377F1A-5A7B-4431-AA8D-7C0706EF322E}">
      <dgm:prSet phldrT="[Text]" phldr="0" custT="1"/>
      <dgm:spPr/>
      <dgm:t>
        <a:bodyPr vert="horz" wrap="square"/>
        <a:lstStyle/>
        <a:p>
          <a:pPr>
            <a:lnSpc>
              <a:spcPct val="100000"/>
            </a:lnSpc>
            <a:spcBef>
              <a:spcPct val="0"/>
            </a:spcBef>
            <a:spcAft>
              <a:spcPct val="15000"/>
            </a:spcAft>
          </a:pPr>
          <a:r>
            <a:rPr lang="en-US" sz="1600" dirty="0"/>
            <a:t>Contribution </a:t>
          </a:r>
          <a:r>
            <a:rPr lang="en-GB" altLang="en-US" sz="1600" dirty="0"/>
            <a:t>of the program </a:t>
          </a:r>
          <a:r>
            <a:rPr lang="en-US" sz="1600" dirty="0"/>
            <a:t>to societal betterment</a:t>
          </a:r>
        </a:p>
      </dgm:t>
    </dgm:pt>
    <dgm:pt modelId="{1126278A-0237-4752-BC2B-4B405121109D}" type="parTrans" cxnId="{CA315C38-A3B9-43AD-9543-65D16DF5C98E}">
      <dgm:prSet/>
      <dgm:spPr/>
      <dgm:t>
        <a:bodyPr/>
        <a:lstStyle/>
        <a:p>
          <a:endParaRPr lang="en-US"/>
        </a:p>
      </dgm:t>
    </dgm:pt>
    <dgm:pt modelId="{FBCC267A-8976-4C8E-938B-32D7D261024E}" type="sibTrans" cxnId="{CA315C38-A3B9-43AD-9543-65D16DF5C98E}">
      <dgm:prSet/>
      <dgm:spPr/>
      <dgm:t>
        <a:bodyPr/>
        <a:lstStyle/>
        <a:p>
          <a:endParaRPr lang="en-US"/>
        </a:p>
      </dgm:t>
    </dgm:pt>
    <dgm:pt modelId="{47C015CC-52E7-4166-B4A7-0DF5CAE05398}">
      <dgm:prSet phldr="0" custT="1"/>
      <dgm:spPr/>
      <dgm:t>
        <a:bodyPr vert="horz" wrap="square"/>
        <a:lstStyle/>
        <a:p>
          <a:pPr>
            <a:lnSpc>
              <a:spcPct val="100000"/>
            </a:lnSpc>
            <a:spcBef>
              <a:spcPct val="0"/>
            </a:spcBef>
            <a:spcAft>
              <a:spcPct val="15000"/>
            </a:spcAft>
          </a:pPr>
          <a:r>
            <a:rPr lang="en-US" sz="1600" dirty="0"/>
            <a:t>Quality of program outcomes, </a:t>
          </a:r>
          <a:r>
            <a:rPr lang="en-GB" altLang="en-US" sz="1600" dirty="0"/>
            <a:t>p</a:t>
          </a:r>
          <a:r>
            <a:rPr lang="en-US" sz="1600" dirty="0"/>
            <a:t>ublic interest, public value</a:t>
          </a:r>
        </a:p>
      </dgm:t>
    </dgm:pt>
    <dgm:pt modelId="{2F0EE02B-74A6-473F-A3D1-4A5DE477DA46}" type="parTrans" cxnId="{54E6C01E-7D1D-4C7C-A466-FEBF4F4F9FA8}">
      <dgm:prSet/>
      <dgm:spPr/>
    </dgm:pt>
    <dgm:pt modelId="{6C12592D-19FB-49C8-89C8-AFF52F1F0303}" type="sibTrans" cxnId="{54E6C01E-7D1D-4C7C-A466-FEBF4F4F9FA8}">
      <dgm:prSet/>
      <dgm:spPr/>
    </dgm:pt>
    <dgm:pt modelId="{831AF3FB-91AC-4D4D-A4AE-8C7D3005D838}">
      <dgm:prSet phldr="0" custT="1"/>
      <dgm:spPr/>
      <dgm:t>
        <a:bodyPr vert="horz" wrap="square"/>
        <a:lstStyle/>
        <a:p>
          <a:pPr>
            <a:lnSpc>
              <a:spcPct val="100000"/>
            </a:lnSpc>
            <a:spcBef>
              <a:spcPct val="0"/>
            </a:spcBef>
            <a:spcAft>
              <a:spcPct val="15000"/>
            </a:spcAft>
          </a:pPr>
          <a:r>
            <a:rPr lang="en-US" sz="1600" dirty="0"/>
            <a:t>Efficiency, effectiveness, resilience/sustainability</a:t>
          </a:r>
          <a:endParaRPr sz="6500" dirty="0"/>
        </a:p>
      </dgm:t>
    </dgm:pt>
    <dgm:pt modelId="{1F6B96C5-7C4E-4292-9681-D419A039D1B4}" type="parTrans" cxnId="{426C5CB0-FF2E-4580-AA6C-217064116EBC}">
      <dgm:prSet/>
      <dgm:spPr/>
    </dgm:pt>
    <dgm:pt modelId="{365E9AFC-2C68-4E16-A8A9-91656B7E9C72}" type="sibTrans" cxnId="{426C5CB0-FF2E-4580-AA6C-217064116EBC}">
      <dgm:prSet/>
      <dgm:spPr/>
    </dgm:pt>
    <dgm:pt modelId="{0FA1CF71-5E4C-40F3-9B1A-F4D8C148FB90}">
      <dgm:prSet phldrT="[Text]"/>
      <dgm:spPr/>
      <dgm:t>
        <a:bodyPr/>
        <a:lstStyle/>
        <a:p>
          <a:r>
            <a:rPr lang="en-US" b="1" dirty="0"/>
            <a:t>Politics</a:t>
          </a:r>
          <a:r>
            <a:rPr lang="en-US" dirty="0"/>
            <a:t> </a:t>
          </a:r>
        </a:p>
      </dgm:t>
    </dgm:pt>
    <dgm:pt modelId="{904A6A0F-A11B-4140-A7B2-E5836AA717B9}" type="parTrans" cxnId="{568E4FCB-6E20-4463-AC40-740CEF690D18}">
      <dgm:prSet/>
      <dgm:spPr/>
      <dgm:t>
        <a:bodyPr/>
        <a:lstStyle/>
        <a:p>
          <a:endParaRPr lang="en-US"/>
        </a:p>
      </dgm:t>
    </dgm:pt>
    <dgm:pt modelId="{87CE6A8D-FAFC-4E1A-BC2B-AA5C9A7716D9}" type="sibTrans" cxnId="{568E4FCB-6E20-4463-AC40-740CEF690D18}">
      <dgm:prSet/>
      <dgm:spPr/>
      <dgm:t>
        <a:bodyPr/>
        <a:lstStyle/>
        <a:p>
          <a:endParaRPr lang="en-US"/>
        </a:p>
      </dgm:t>
    </dgm:pt>
    <dgm:pt modelId="{18F229D2-5654-493B-9D78-13E3FF407BB4}">
      <dgm:prSet phldrT="[Text]" phldr="0" custT="1"/>
      <dgm:spPr/>
      <dgm:t>
        <a:bodyPr vert="horz" wrap="square"/>
        <a:lstStyle/>
        <a:p>
          <a:pPr>
            <a:lnSpc>
              <a:spcPct val="100000"/>
            </a:lnSpc>
            <a:spcBef>
              <a:spcPct val="0"/>
            </a:spcBef>
            <a:spcAft>
              <a:spcPct val="15000"/>
            </a:spcAft>
          </a:pPr>
          <a:r>
            <a:rPr lang="en-US" sz="1400" dirty="0"/>
            <a:t>Enhances public image/reputation/ view of gov’t/politicians/policy makers</a:t>
          </a:r>
        </a:p>
      </dgm:t>
    </dgm:pt>
    <dgm:pt modelId="{2315EDE4-344B-4C82-B9F8-80E3A5437EAC}" type="parTrans" cxnId="{0F6473F1-DE4A-4FF3-9099-811A88E953FB}">
      <dgm:prSet/>
      <dgm:spPr/>
      <dgm:t>
        <a:bodyPr/>
        <a:lstStyle/>
        <a:p>
          <a:endParaRPr lang="en-US"/>
        </a:p>
      </dgm:t>
    </dgm:pt>
    <dgm:pt modelId="{A2A66354-C60E-42EE-9E3B-3BDF8AE8D1C9}" type="sibTrans" cxnId="{0F6473F1-DE4A-4FF3-9099-811A88E953FB}">
      <dgm:prSet/>
      <dgm:spPr/>
      <dgm:t>
        <a:bodyPr/>
        <a:lstStyle/>
        <a:p>
          <a:endParaRPr lang="en-US"/>
        </a:p>
      </dgm:t>
    </dgm:pt>
    <dgm:pt modelId="{4D9EE16A-FE5B-4253-A139-E1EAC7D8194B}">
      <dgm:prSet phldr="0" custT="1"/>
      <dgm:spPr/>
      <dgm:t>
        <a:bodyPr vert="horz" wrap="square"/>
        <a:lstStyle/>
        <a:p>
          <a:pPr>
            <a:lnSpc>
              <a:spcPct val="100000"/>
            </a:lnSpc>
            <a:spcBef>
              <a:spcPct val="0"/>
            </a:spcBef>
            <a:spcAft>
              <a:spcPct val="15000"/>
            </a:spcAft>
          </a:pPr>
          <a:r>
            <a:rPr lang="en-US" sz="1400" dirty="0"/>
            <a:t>Enhance</a:t>
          </a:r>
          <a:r>
            <a:rPr lang="en-GB" altLang="en-US" sz="1400" dirty="0"/>
            <a:t>s</a:t>
          </a:r>
          <a:r>
            <a:rPr lang="en-US" sz="1400" dirty="0"/>
            <a:t> electoral prospects and trust in the gov’t.</a:t>
          </a:r>
        </a:p>
      </dgm:t>
    </dgm:pt>
    <dgm:pt modelId="{BC21231F-EA6E-4BAB-B026-F77F605BF28C}" type="parTrans" cxnId="{1C7F9D45-31A7-4F6C-AE9D-8E9CAFA24CBD}">
      <dgm:prSet/>
      <dgm:spPr/>
    </dgm:pt>
    <dgm:pt modelId="{FD260318-45E6-4912-AB8F-65C4D5B97056}" type="sibTrans" cxnId="{1C7F9D45-31A7-4F6C-AE9D-8E9CAFA24CBD}">
      <dgm:prSet/>
      <dgm:spPr/>
    </dgm:pt>
    <dgm:pt modelId="{87B69A4E-DA34-41BA-AC0C-5231DD9AD5AD}">
      <dgm:prSet phldr="0" custT="1"/>
      <dgm:spPr/>
      <dgm:t>
        <a:bodyPr vert="horz" wrap="square"/>
        <a:lstStyle/>
        <a:p>
          <a:pPr>
            <a:lnSpc>
              <a:spcPct val="100000"/>
            </a:lnSpc>
            <a:spcBef>
              <a:spcPct val="0"/>
            </a:spcBef>
            <a:spcAft>
              <a:spcPct val="15000"/>
            </a:spcAft>
          </a:pPr>
          <a:r>
            <a:rPr lang="en-US" sz="1400" dirty="0"/>
            <a:t>No opposition/universal support to gov’t </a:t>
          </a:r>
        </a:p>
      </dgm:t>
    </dgm:pt>
    <dgm:pt modelId="{D6338375-66E9-4EFD-A8CE-8916745317EE}" type="parTrans" cxnId="{FCC1460B-6C32-4133-BEBF-198BAF83CAC7}">
      <dgm:prSet/>
      <dgm:spPr/>
    </dgm:pt>
    <dgm:pt modelId="{B06EC544-6CCD-46BF-A9A3-8ADF1E9B9144}" type="sibTrans" cxnId="{FCC1460B-6C32-4133-BEBF-198BAF83CAC7}">
      <dgm:prSet/>
      <dgm:spPr/>
    </dgm:pt>
    <dgm:pt modelId="{6B25FB66-3540-41DA-8FE5-4977AFCDD824}">
      <dgm:prSet phldr="0" custT="1"/>
      <dgm:spPr/>
      <dgm:t>
        <a:bodyPr vert="horz" wrap="square"/>
        <a:lstStyle/>
        <a:p>
          <a:pPr>
            <a:lnSpc>
              <a:spcPct val="100000"/>
            </a:lnSpc>
            <a:spcBef>
              <a:spcPct val="0"/>
            </a:spcBef>
            <a:spcAft>
              <a:spcPct val="15000"/>
            </a:spcAft>
          </a:pPr>
          <a:r>
            <a:rPr lang="en-US" sz="1400" dirty="0"/>
            <a:t>Alignment to whole of government approach</a:t>
          </a:r>
        </a:p>
      </dgm:t>
    </dgm:pt>
    <dgm:pt modelId="{6E797C80-F1D4-4633-8FCB-A7AA9519C03B}" type="parTrans" cxnId="{86492EED-DDF7-467F-8A8E-35FAF5993B5B}">
      <dgm:prSet/>
      <dgm:spPr/>
    </dgm:pt>
    <dgm:pt modelId="{D3A03C6A-82B0-4D2C-B9DC-978DE936D893}" type="sibTrans" cxnId="{86492EED-DDF7-467F-8A8E-35FAF5993B5B}">
      <dgm:prSet/>
      <dgm:spPr/>
    </dgm:pt>
    <dgm:pt modelId="{41B5F761-4AD5-46AC-A1F0-C8C4440A02E1}">
      <dgm:prSet phldr="0" custT="0"/>
      <dgm:spPr/>
      <dgm:t>
        <a:bodyPr vert="horz" wrap="square"/>
        <a:lstStyle/>
        <a:p>
          <a:pPr>
            <a:lnSpc>
              <a:spcPct val="100000"/>
            </a:lnSpc>
            <a:spcBef>
              <a:spcPct val="0"/>
            </a:spcBef>
            <a:spcAft>
              <a:spcPct val="35000"/>
            </a:spcAft>
          </a:pPr>
          <a:r>
            <a:rPr lang="en-GB" b="1"/>
            <a:t>Stakeholders</a:t>
          </a:r>
          <a:r>
            <a:rPr lang="en-GB"/>
            <a:t> </a:t>
          </a:r>
        </a:p>
      </dgm:t>
    </dgm:pt>
    <dgm:pt modelId="{E709011E-2028-4D12-B5F0-98E214089660}" type="parTrans" cxnId="{89301DE5-3984-44D7-A914-3D45398A8231}">
      <dgm:prSet/>
      <dgm:spPr/>
    </dgm:pt>
    <dgm:pt modelId="{7CB90A19-497B-43D7-9289-00452135C23D}" type="sibTrans" cxnId="{89301DE5-3984-44D7-A914-3D45398A8231}">
      <dgm:prSet/>
      <dgm:spPr/>
    </dgm:pt>
    <dgm:pt modelId="{FEC1EACD-2060-4240-B739-4C8E18BB8C37}">
      <dgm:prSet phldr="0" custT="1"/>
      <dgm:spPr/>
      <dgm:t>
        <a:bodyPr vert="horz" wrap="square"/>
        <a:lstStyle/>
        <a:p>
          <a:pPr>
            <a:lnSpc>
              <a:spcPct val="100000"/>
            </a:lnSpc>
            <a:spcBef>
              <a:spcPct val="0"/>
            </a:spcBef>
            <a:spcAft>
              <a:spcPct val="15000"/>
            </a:spcAft>
          </a:pPr>
          <a:r>
            <a:rPr lang="en-GB" sz="1400"/>
            <a:t>satisfaction levels, positive perceptions, met interests, acceptance</a:t>
          </a:r>
        </a:p>
      </dgm:t>
    </dgm:pt>
    <dgm:pt modelId="{27A1FCCA-5C30-4DB0-94DB-22C5F9256A82}" type="parTrans" cxnId="{FB68AD65-9456-4CEE-9119-9C31A68C4BA5}">
      <dgm:prSet/>
      <dgm:spPr/>
    </dgm:pt>
    <dgm:pt modelId="{E7F8FFDB-65A9-4532-893D-C05C8D05C05D}" type="sibTrans" cxnId="{FB68AD65-9456-4CEE-9119-9C31A68C4BA5}">
      <dgm:prSet/>
      <dgm:spPr/>
    </dgm:pt>
    <dgm:pt modelId="{8663E6A9-E46E-4A1E-8EA4-A866CB8E7E04}" type="pres">
      <dgm:prSet presAssocID="{9CB7EE45-87E5-471E-BE4D-FA3FAC653BD4}" presName="linearFlow" presStyleCnt="0">
        <dgm:presLayoutVars>
          <dgm:dir/>
          <dgm:animLvl val="lvl"/>
          <dgm:resizeHandles val="exact"/>
        </dgm:presLayoutVars>
      </dgm:prSet>
      <dgm:spPr/>
    </dgm:pt>
    <dgm:pt modelId="{EAEB74EA-DA3E-4C2D-B370-EEC580DE5655}" type="pres">
      <dgm:prSet presAssocID="{1E123967-1DFD-4C6D-8EFB-1875A5184B0D}" presName="composite" presStyleCnt="0"/>
      <dgm:spPr/>
    </dgm:pt>
    <dgm:pt modelId="{4DF82EA9-3624-43D0-831F-1B72FA2CEBB9}" type="pres">
      <dgm:prSet presAssocID="{1E123967-1DFD-4C6D-8EFB-1875A5184B0D}" presName="parentText" presStyleLbl="alignNode1" presStyleIdx="0" presStyleCnt="5">
        <dgm:presLayoutVars>
          <dgm:chMax val="1"/>
          <dgm:bulletEnabled val="1"/>
        </dgm:presLayoutVars>
      </dgm:prSet>
      <dgm:spPr/>
    </dgm:pt>
    <dgm:pt modelId="{12BE880F-C133-4957-8478-5367CA21C38B}" type="pres">
      <dgm:prSet presAssocID="{1E123967-1DFD-4C6D-8EFB-1875A5184B0D}" presName="descendantText" presStyleLbl="alignAcc1" presStyleIdx="0" presStyleCnt="5" custLinFactNeighborX="-1051" custLinFactNeighborY="-7074">
        <dgm:presLayoutVars>
          <dgm:bulletEnabled val="1"/>
        </dgm:presLayoutVars>
      </dgm:prSet>
      <dgm:spPr/>
    </dgm:pt>
    <dgm:pt modelId="{BE8E6D1C-683D-4B10-992C-FC586FDC9B31}" type="pres">
      <dgm:prSet presAssocID="{2C15999D-3D16-41F5-920E-334EE3178C47}" presName="sp" presStyleCnt="0"/>
      <dgm:spPr/>
    </dgm:pt>
    <dgm:pt modelId="{6C509DA3-006D-418C-954E-FF828703915D}" type="pres">
      <dgm:prSet presAssocID="{DD37D474-A9A3-4651-B479-BD6CFD7D3934}" presName="composite" presStyleCnt="0"/>
      <dgm:spPr/>
    </dgm:pt>
    <dgm:pt modelId="{B1E04470-C7FB-42B6-B1FA-F4713F154FA6}" type="pres">
      <dgm:prSet presAssocID="{DD37D474-A9A3-4651-B479-BD6CFD7D3934}" presName="parentText" presStyleLbl="alignNode1" presStyleIdx="1" presStyleCnt="5">
        <dgm:presLayoutVars>
          <dgm:chMax val="1"/>
          <dgm:bulletEnabled val="1"/>
        </dgm:presLayoutVars>
      </dgm:prSet>
      <dgm:spPr/>
    </dgm:pt>
    <dgm:pt modelId="{733CFE13-802F-45F2-BF0D-BBB970F3E456}" type="pres">
      <dgm:prSet presAssocID="{DD37D474-A9A3-4651-B479-BD6CFD7D3934}" presName="descendantText" presStyleLbl="alignAcc1" presStyleIdx="1" presStyleCnt="5" custScaleY="135627" custLinFactNeighborX="-737" custLinFactNeighborY="-6258">
        <dgm:presLayoutVars>
          <dgm:bulletEnabled val="1"/>
        </dgm:presLayoutVars>
      </dgm:prSet>
      <dgm:spPr/>
    </dgm:pt>
    <dgm:pt modelId="{9DF24800-258E-47E1-9088-296D4BF64914}" type="pres">
      <dgm:prSet presAssocID="{1D69E81B-458D-4952-9CDB-AA86712F385B}" presName="sp" presStyleCnt="0"/>
      <dgm:spPr/>
    </dgm:pt>
    <dgm:pt modelId="{CF84C2DE-100E-4694-B233-1B91AA2BA7DA}" type="pres">
      <dgm:prSet presAssocID="{1DAEAD9C-0C28-49CA-ACC2-AD870D02D193}" presName="composite" presStyleCnt="0"/>
      <dgm:spPr/>
    </dgm:pt>
    <dgm:pt modelId="{3C22F90F-AEA0-4D7C-AEBC-BB7C5F8FDDC8}" type="pres">
      <dgm:prSet presAssocID="{1DAEAD9C-0C28-49CA-ACC2-AD870D02D193}" presName="parentText" presStyleLbl="alignNode1" presStyleIdx="2" presStyleCnt="5">
        <dgm:presLayoutVars>
          <dgm:chMax val="1"/>
          <dgm:bulletEnabled val="1"/>
        </dgm:presLayoutVars>
      </dgm:prSet>
      <dgm:spPr/>
    </dgm:pt>
    <dgm:pt modelId="{FD217A9E-52FA-478A-947F-313074A81AA9}" type="pres">
      <dgm:prSet presAssocID="{1DAEAD9C-0C28-49CA-ACC2-AD870D02D193}" presName="descendantText" presStyleLbl="alignAcc1" presStyleIdx="2" presStyleCnt="5">
        <dgm:presLayoutVars>
          <dgm:bulletEnabled val="1"/>
        </dgm:presLayoutVars>
      </dgm:prSet>
      <dgm:spPr/>
    </dgm:pt>
    <dgm:pt modelId="{FD01AA68-167F-4C9B-81FA-362864C6BE5C}" type="pres">
      <dgm:prSet presAssocID="{9B156A63-3412-48A8-B2D3-DF597BF6DFE1}" presName="sp" presStyleCnt="0"/>
      <dgm:spPr/>
    </dgm:pt>
    <dgm:pt modelId="{A9DD0540-3A37-4014-AFC0-7F78942EC284}" type="pres">
      <dgm:prSet presAssocID="{0FA1CF71-5E4C-40F3-9B1A-F4D8C148FB90}" presName="composite" presStyleCnt="0"/>
      <dgm:spPr/>
    </dgm:pt>
    <dgm:pt modelId="{6E94C3EE-24F0-433B-98F5-B4C725600C05}" type="pres">
      <dgm:prSet presAssocID="{0FA1CF71-5E4C-40F3-9B1A-F4D8C148FB90}" presName="parentText" presStyleLbl="alignNode1" presStyleIdx="3" presStyleCnt="5">
        <dgm:presLayoutVars>
          <dgm:chMax val="1"/>
          <dgm:bulletEnabled val="1"/>
        </dgm:presLayoutVars>
      </dgm:prSet>
      <dgm:spPr/>
    </dgm:pt>
    <dgm:pt modelId="{49E639F4-19D5-4EC7-B557-66BB0E91E726}" type="pres">
      <dgm:prSet presAssocID="{0FA1CF71-5E4C-40F3-9B1A-F4D8C148FB90}" presName="descendantText" presStyleLbl="alignAcc1" presStyleIdx="3" presStyleCnt="5" custScaleY="223973">
        <dgm:presLayoutVars>
          <dgm:bulletEnabled val="1"/>
        </dgm:presLayoutVars>
      </dgm:prSet>
      <dgm:spPr/>
    </dgm:pt>
    <dgm:pt modelId="{099CC67C-A23A-446D-8F3F-CFFB99FFBA0B}" type="pres">
      <dgm:prSet presAssocID="{87CE6A8D-FAFC-4E1A-BC2B-AA5C9A7716D9}" presName="sp" presStyleCnt="0"/>
      <dgm:spPr/>
    </dgm:pt>
    <dgm:pt modelId="{8C7676CB-4438-400A-BEF9-C57372BBA926}" type="pres">
      <dgm:prSet presAssocID="{41B5F761-4AD5-46AC-A1F0-C8C4440A02E1}" presName="composite" presStyleCnt="0"/>
      <dgm:spPr/>
    </dgm:pt>
    <dgm:pt modelId="{BE1E9606-A1D5-4E2C-B4BE-3AEE9B1F9A51}" type="pres">
      <dgm:prSet presAssocID="{41B5F761-4AD5-46AC-A1F0-C8C4440A02E1}" presName="parentText" presStyleLbl="alignNode1" presStyleIdx="4" presStyleCnt="5">
        <dgm:presLayoutVars>
          <dgm:chMax val="1"/>
          <dgm:bulletEnabled val="1"/>
        </dgm:presLayoutVars>
      </dgm:prSet>
      <dgm:spPr/>
    </dgm:pt>
    <dgm:pt modelId="{C31E570C-910A-43BF-B92F-A19E917A2306}" type="pres">
      <dgm:prSet presAssocID="{41B5F761-4AD5-46AC-A1F0-C8C4440A02E1}" presName="descendantText" presStyleLbl="alignAcc1" presStyleIdx="4" presStyleCnt="5">
        <dgm:presLayoutVars>
          <dgm:bulletEnabled val="1"/>
        </dgm:presLayoutVars>
      </dgm:prSet>
      <dgm:spPr/>
    </dgm:pt>
  </dgm:ptLst>
  <dgm:cxnLst>
    <dgm:cxn modelId="{519E0601-DC8D-4797-BAC3-58FB808F3839}" type="presOf" srcId="{87CE6A8D-FAFC-4E1A-BC2B-AA5C9A7716D9}" destId="{099CC67C-A23A-446D-8F3F-CFFB99FFBA0B}" srcOrd="0" destOrd="0" presId="urn:microsoft.com/office/officeart/2005/8/layout/chevron2"/>
    <dgm:cxn modelId="{11D47E08-7275-4E95-AD39-EAD0304E01BF}" type="presOf" srcId="{47C015CC-52E7-4166-B4A7-0DF5CAE05398}" destId="{FD217A9E-52FA-478A-947F-313074A81AA9}" srcOrd="0" destOrd="1" presId="urn:microsoft.com/office/officeart/2005/8/layout/chevron2"/>
    <dgm:cxn modelId="{FCC1460B-6C32-4133-BEBF-198BAF83CAC7}" srcId="{0FA1CF71-5E4C-40F3-9B1A-F4D8C148FB90}" destId="{87B69A4E-DA34-41BA-AC0C-5231DD9AD5AD}" srcOrd="2" destOrd="0" parTransId="{D6338375-66E9-4EFD-A8CE-8916745317EE}" sibTransId="{B06EC544-6CCD-46BF-A9A3-8ADF1E9B9144}"/>
    <dgm:cxn modelId="{B2340216-C184-45B0-9A20-7B4B8B98BA6A}" type="presOf" srcId="{1DAEAD9C-0C28-49CA-ACC2-AD870D02D193}" destId="{3C22F90F-AEA0-4D7C-AEBC-BB7C5F8FDDC8}" srcOrd="0" destOrd="0" presId="urn:microsoft.com/office/officeart/2005/8/layout/chevron2"/>
    <dgm:cxn modelId="{54E6C01E-7D1D-4C7C-A466-FEBF4F4F9FA8}" srcId="{1DAEAD9C-0C28-49CA-ACC2-AD870D02D193}" destId="{47C015CC-52E7-4166-B4A7-0DF5CAE05398}" srcOrd="1" destOrd="0" parTransId="{2F0EE02B-74A6-473F-A3D1-4A5DE477DA46}" sibTransId="{6C12592D-19FB-49C8-89C8-AFF52F1F0303}"/>
    <dgm:cxn modelId="{EEBC5624-CD2F-472D-B44D-E0971640ECA3}" srcId="{9CB7EE45-87E5-471E-BE4D-FA3FAC653BD4}" destId="{1E123967-1DFD-4C6D-8EFB-1875A5184B0D}" srcOrd="0" destOrd="0" parTransId="{17697370-1775-4E07-8C5C-E2F8FFC61F0E}" sibTransId="{2C15999D-3D16-41F5-920E-334EE3178C47}"/>
    <dgm:cxn modelId="{CA315C38-A3B9-43AD-9543-65D16DF5C98E}" srcId="{1DAEAD9C-0C28-49CA-ACC2-AD870D02D193}" destId="{AE377F1A-5A7B-4431-AA8D-7C0706EF322E}" srcOrd="0" destOrd="0" parTransId="{1126278A-0237-4752-BC2B-4B405121109D}" sibTransId="{FBCC267A-8976-4C8E-938B-32D7D261024E}"/>
    <dgm:cxn modelId="{2B4A6D65-D69F-4F97-BF37-9F4A25494D5D}" type="presOf" srcId="{9CB7EE45-87E5-471E-BE4D-FA3FAC653BD4}" destId="{8663E6A9-E46E-4A1E-8EA4-A866CB8E7E04}" srcOrd="0" destOrd="0" presId="urn:microsoft.com/office/officeart/2005/8/layout/chevron2"/>
    <dgm:cxn modelId="{1C7F9D45-31A7-4F6C-AE9D-8E9CAFA24CBD}" srcId="{0FA1CF71-5E4C-40F3-9B1A-F4D8C148FB90}" destId="{4D9EE16A-FE5B-4253-A139-E1EAC7D8194B}" srcOrd="1" destOrd="0" parTransId="{BC21231F-EA6E-4BAB-B026-F77F605BF28C}" sibTransId="{FD260318-45E6-4912-AB8F-65C4D5B97056}"/>
    <dgm:cxn modelId="{FB68AD65-9456-4CEE-9119-9C31A68C4BA5}" srcId="{41B5F761-4AD5-46AC-A1F0-C8C4440A02E1}" destId="{FEC1EACD-2060-4240-B739-4C8E18BB8C37}" srcOrd="0" destOrd="0" parTransId="{27A1FCCA-5C30-4DB0-94DB-22C5F9256A82}" sibTransId="{E7F8FFDB-65A9-4532-893D-C05C8D05C05D}"/>
    <dgm:cxn modelId="{442F8666-5726-4CD6-AC62-D092C09F7010}" type="presOf" srcId="{831AF3FB-91AC-4D4D-A4AE-8C7D3005D838}" destId="{FD217A9E-52FA-478A-947F-313074A81AA9}" srcOrd="0" destOrd="2" presId="urn:microsoft.com/office/officeart/2005/8/layout/chevron2"/>
    <dgm:cxn modelId="{AB926147-DF80-4173-849B-DD73535D3DB2}" type="presOf" srcId="{2C15999D-3D16-41F5-920E-334EE3178C47}" destId="{BE8E6D1C-683D-4B10-992C-FC586FDC9B31}" srcOrd="0" destOrd="0" presId="urn:microsoft.com/office/officeart/2005/8/layout/chevron2"/>
    <dgm:cxn modelId="{016CA36E-F1B0-4008-B08B-5D8EB698FB44}" type="presOf" srcId="{AE377F1A-5A7B-4431-AA8D-7C0706EF322E}" destId="{FD217A9E-52FA-478A-947F-313074A81AA9}" srcOrd="0" destOrd="0" presId="urn:microsoft.com/office/officeart/2005/8/layout/chevron2"/>
    <dgm:cxn modelId="{02B19A55-39A9-4A2D-995B-13DBCAF89B76}" type="presOf" srcId="{FEC1EACD-2060-4240-B739-4C8E18BB8C37}" destId="{C31E570C-910A-43BF-B92F-A19E917A2306}" srcOrd="0" destOrd="0" presId="urn:microsoft.com/office/officeart/2005/8/layout/chevron2"/>
    <dgm:cxn modelId="{A088FC78-ECFA-4AEB-B340-06007339D000}" type="presOf" srcId="{6B25FB66-3540-41DA-8FE5-4977AFCDD824}" destId="{49E639F4-19D5-4EC7-B557-66BB0E91E726}" srcOrd="0" destOrd="3" presId="urn:microsoft.com/office/officeart/2005/8/layout/chevron2"/>
    <dgm:cxn modelId="{FF78FA80-67EC-42B4-83D7-B5E9E287E978}" type="presOf" srcId="{18F229D2-5654-493B-9D78-13E3FF407BB4}" destId="{49E639F4-19D5-4EC7-B557-66BB0E91E726}" srcOrd="0" destOrd="0" presId="urn:microsoft.com/office/officeart/2005/8/layout/chevron2"/>
    <dgm:cxn modelId="{3B328388-ED96-4A25-8BDE-C9C8E9D565B0}" type="presOf" srcId="{1D69E81B-458D-4952-9CDB-AA86712F385B}" destId="{9DF24800-258E-47E1-9088-296D4BF64914}" srcOrd="0" destOrd="0" presId="urn:microsoft.com/office/officeart/2005/8/layout/chevron2"/>
    <dgm:cxn modelId="{E1BD3F92-B6CD-4693-A032-0F126CF72C94}" type="presOf" srcId="{DD37D474-A9A3-4651-B479-BD6CFD7D3934}" destId="{B1E04470-C7FB-42B6-B1FA-F4713F154FA6}" srcOrd="0" destOrd="0" presId="urn:microsoft.com/office/officeart/2005/8/layout/chevron2"/>
    <dgm:cxn modelId="{F28D8493-7D16-4B17-880C-322EE348B3ED}" type="presOf" srcId="{1E123967-1DFD-4C6D-8EFB-1875A5184B0D}" destId="{4DF82EA9-3624-43D0-831F-1B72FA2CEBB9}" srcOrd="0" destOrd="0" presId="urn:microsoft.com/office/officeart/2005/8/layout/chevron2"/>
    <dgm:cxn modelId="{3A27F897-7BCD-4F5B-9825-2D46758828CB}" srcId="{DD37D474-A9A3-4651-B479-BD6CFD7D3934}" destId="{510CF454-36E4-4873-A6FB-3B3CE5075172}" srcOrd="2" destOrd="0" parTransId="{980AC160-8CA9-44A6-B8AA-545E1A0EF73F}" sibTransId="{0810DD87-F4BB-4A07-BC4C-CBC93BFECA5F}"/>
    <dgm:cxn modelId="{4C6FD9A5-C307-43C5-9166-117569A00CA3}" srcId="{1E123967-1DFD-4C6D-8EFB-1875A5184B0D}" destId="{579E1D4C-629D-4165-98F0-B54B0C2C5FDC}" srcOrd="0" destOrd="0" parTransId="{AE87A6CF-B794-4CCC-915A-B9F3EB1096B0}" sibTransId="{6F1C277F-2A69-4F47-A748-E9B1ED5BF714}"/>
    <dgm:cxn modelId="{2B85CEA6-6EE6-49BE-B952-6AEF40E72A8E}" type="presOf" srcId="{4D9EE16A-FE5B-4253-A139-E1EAC7D8194B}" destId="{49E639F4-19D5-4EC7-B557-66BB0E91E726}" srcOrd="0" destOrd="1" presId="urn:microsoft.com/office/officeart/2005/8/layout/chevron2"/>
    <dgm:cxn modelId="{426C5CB0-FF2E-4580-AA6C-217064116EBC}" srcId="{1DAEAD9C-0C28-49CA-ACC2-AD870D02D193}" destId="{831AF3FB-91AC-4D4D-A4AE-8C7D3005D838}" srcOrd="2" destOrd="0" parTransId="{1F6B96C5-7C4E-4292-9681-D419A039D1B4}" sibTransId="{365E9AFC-2C68-4E16-A8A9-91656B7E9C72}"/>
    <dgm:cxn modelId="{C42478BA-8FE6-4E34-83DC-9C7B8A2F3E8A}" type="presOf" srcId="{41B5F761-4AD5-46AC-A1F0-C8C4440A02E1}" destId="{BE1E9606-A1D5-4E2C-B4BE-3AEE9B1F9A51}" srcOrd="0" destOrd="0" presId="urn:microsoft.com/office/officeart/2005/8/layout/chevron2"/>
    <dgm:cxn modelId="{ED327BC0-F7B2-45B3-9353-7A5D115D6A72}" type="presOf" srcId="{4628EE40-7040-40AA-AC43-281238D2EBDE}" destId="{733CFE13-802F-45F2-BF0D-BBB970F3E456}" srcOrd="0" destOrd="0" presId="urn:microsoft.com/office/officeart/2005/8/layout/chevron2"/>
    <dgm:cxn modelId="{2332A4C8-5F6D-4CDA-A8E4-E110821BDD17}" srcId="{1E123967-1DFD-4C6D-8EFB-1875A5184B0D}" destId="{8A1B747A-4F39-46AE-A2C4-A0FA27BE0D93}" srcOrd="1" destOrd="0" parTransId="{86AC7B31-2812-40F0-B39F-4E2E8AFAE61B}" sibTransId="{E9FB40F1-AD07-4D87-A264-9C9640B724B6}"/>
    <dgm:cxn modelId="{568E4FCB-6E20-4463-AC40-740CEF690D18}" srcId="{9CB7EE45-87E5-471E-BE4D-FA3FAC653BD4}" destId="{0FA1CF71-5E4C-40F3-9B1A-F4D8C148FB90}" srcOrd="3" destOrd="0" parTransId="{904A6A0F-A11B-4140-A7B2-E5836AA717B9}" sibTransId="{87CE6A8D-FAFC-4E1A-BC2B-AA5C9A7716D9}"/>
    <dgm:cxn modelId="{DEC1F6D0-727E-4645-B5DB-112C2196760D}" srcId="{9CB7EE45-87E5-471E-BE4D-FA3FAC653BD4}" destId="{1DAEAD9C-0C28-49CA-ACC2-AD870D02D193}" srcOrd="2" destOrd="0" parTransId="{79C10051-6C49-447A-AEF1-CE2747C8D1CD}" sibTransId="{9B156A63-3412-48A8-B2D3-DF597BF6DFE1}"/>
    <dgm:cxn modelId="{78AC5BD1-D007-4279-B070-301991FE7867}" srcId="{9CB7EE45-87E5-471E-BE4D-FA3FAC653BD4}" destId="{DD37D474-A9A3-4651-B479-BD6CFD7D3934}" srcOrd="1" destOrd="0" parTransId="{74E3A146-8CB4-410B-B166-5C79349135AF}" sibTransId="{1D69E81B-458D-4952-9CDB-AA86712F385B}"/>
    <dgm:cxn modelId="{F83479D7-8E8C-4E6C-9D3D-343A740F7290}" type="presOf" srcId="{510CF454-36E4-4873-A6FB-3B3CE5075172}" destId="{733CFE13-802F-45F2-BF0D-BBB970F3E456}" srcOrd="0" destOrd="2" presId="urn:microsoft.com/office/officeart/2005/8/layout/chevron2"/>
    <dgm:cxn modelId="{7B071AD9-C49C-4040-8528-7E3FA1534E51}" type="presOf" srcId="{1E340168-5E8F-4612-81BF-2879D94280AA}" destId="{733CFE13-802F-45F2-BF0D-BBB970F3E456}" srcOrd="0" destOrd="1" presId="urn:microsoft.com/office/officeart/2005/8/layout/chevron2"/>
    <dgm:cxn modelId="{B498B9D9-F684-43F8-8F32-79CFA9DF1949}" type="presOf" srcId="{579E1D4C-629D-4165-98F0-B54B0C2C5FDC}" destId="{12BE880F-C133-4957-8478-5367CA21C38B}" srcOrd="0" destOrd="0" presId="urn:microsoft.com/office/officeart/2005/8/layout/chevron2"/>
    <dgm:cxn modelId="{11BF14DC-7FFF-4AD7-9019-F2AC569B2C5E}" type="presOf" srcId="{87B69A4E-DA34-41BA-AC0C-5231DD9AD5AD}" destId="{49E639F4-19D5-4EC7-B557-66BB0E91E726}" srcOrd="0" destOrd="2" presId="urn:microsoft.com/office/officeart/2005/8/layout/chevron2"/>
    <dgm:cxn modelId="{41D848DE-2245-4301-855C-BBBAB911BF2D}" type="presOf" srcId="{8A1B747A-4F39-46AE-A2C4-A0FA27BE0D93}" destId="{12BE880F-C133-4957-8478-5367CA21C38B}" srcOrd="0" destOrd="1" presId="urn:microsoft.com/office/officeart/2005/8/layout/chevron2"/>
    <dgm:cxn modelId="{5289D5E0-FFCD-4ABC-9CAE-0197695B71B6}" type="presOf" srcId="{0FA1CF71-5E4C-40F3-9B1A-F4D8C148FB90}" destId="{6E94C3EE-24F0-433B-98F5-B4C725600C05}" srcOrd="0" destOrd="0" presId="urn:microsoft.com/office/officeart/2005/8/layout/chevron2"/>
    <dgm:cxn modelId="{199F63E1-C0BE-4915-9AD0-6A9B2C362B6D}" srcId="{DD37D474-A9A3-4651-B479-BD6CFD7D3934}" destId="{4628EE40-7040-40AA-AC43-281238D2EBDE}" srcOrd="0" destOrd="0" parTransId="{95217CE7-D34A-4D37-A9A3-D866831012DB}" sibTransId="{61F63B17-093C-464E-B781-F23712CD6999}"/>
    <dgm:cxn modelId="{89301DE5-3984-44D7-A914-3D45398A8231}" srcId="{9CB7EE45-87E5-471E-BE4D-FA3FAC653BD4}" destId="{41B5F761-4AD5-46AC-A1F0-C8C4440A02E1}" srcOrd="4" destOrd="0" parTransId="{E709011E-2028-4D12-B5F0-98E214089660}" sibTransId="{7CB90A19-497B-43D7-9289-00452135C23D}"/>
    <dgm:cxn modelId="{851570E8-907B-4105-9B31-415F4CEA9A9A}" srcId="{DD37D474-A9A3-4651-B479-BD6CFD7D3934}" destId="{1E340168-5E8F-4612-81BF-2879D94280AA}" srcOrd="1" destOrd="0" parTransId="{E9CA3388-E577-4C17-8C77-75D08D13AFE6}" sibTransId="{58E4884B-AF96-48DA-BF05-F74654851124}"/>
    <dgm:cxn modelId="{818446EC-C57E-4EA9-8A5E-1A53710C4998}" type="presOf" srcId="{9B156A63-3412-48A8-B2D3-DF597BF6DFE1}" destId="{FD01AA68-167F-4C9B-81FA-362864C6BE5C}" srcOrd="0" destOrd="0" presId="urn:microsoft.com/office/officeart/2005/8/layout/chevron2"/>
    <dgm:cxn modelId="{86492EED-DDF7-467F-8A8E-35FAF5993B5B}" srcId="{0FA1CF71-5E4C-40F3-9B1A-F4D8C148FB90}" destId="{6B25FB66-3540-41DA-8FE5-4977AFCDD824}" srcOrd="3" destOrd="0" parTransId="{6E797C80-F1D4-4633-8FCB-A7AA9519C03B}" sibTransId="{D3A03C6A-82B0-4D2C-B9DC-978DE936D893}"/>
    <dgm:cxn modelId="{0F6473F1-DE4A-4FF3-9099-811A88E953FB}" srcId="{0FA1CF71-5E4C-40F3-9B1A-F4D8C148FB90}" destId="{18F229D2-5654-493B-9D78-13E3FF407BB4}" srcOrd="0" destOrd="0" parTransId="{2315EDE4-344B-4C82-B9F8-80E3A5437EAC}" sibTransId="{A2A66354-C60E-42EE-9E3B-3BDF8AE8D1C9}"/>
    <dgm:cxn modelId="{78E61066-D16A-4BA2-AA2B-02FFA5F97AAB}" type="presParOf" srcId="{8663E6A9-E46E-4A1E-8EA4-A866CB8E7E04}" destId="{EAEB74EA-DA3E-4C2D-B370-EEC580DE5655}" srcOrd="0" destOrd="0" presId="urn:microsoft.com/office/officeart/2005/8/layout/chevron2"/>
    <dgm:cxn modelId="{4C3F7BCC-F6BB-4BD5-9AB2-2F05F941832D}" type="presParOf" srcId="{EAEB74EA-DA3E-4C2D-B370-EEC580DE5655}" destId="{4DF82EA9-3624-43D0-831F-1B72FA2CEBB9}" srcOrd="0" destOrd="0" presId="urn:microsoft.com/office/officeart/2005/8/layout/chevron2"/>
    <dgm:cxn modelId="{8C24D5E6-3D88-4D3C-AFAD-78E20B5A615E}" type="presParOf" srcId="{EAEB74EA-DA3E-4C2D-B370-EEC580DE5655}" destId="{12BE880F-C133-4957-8478-5367CA21C38B}" srcOrd="1" destOrd="0" presId="urn:microsoft.com/office/officeart/2005/8/layout/chevron2"/>
    <dgm:cxn modelId="{12869FF3-D539-46F1-8376-C7C64CEAE0AB}" type="presParOf" srcId="{8663E6A9-E46E-4A1E-8EA4-A866CB8E7E04}" destId="{BE8E6D1C-683D-4B10-992C-FC586FDC9B31}" srcOrd="1" destOrd="0" presId="urn:microsoft.com/office/officeart/2005/8/layout/chevron2"/>
    <dgm:cxn modelId="{720ADA58-8ECE-4894-A30B-1D8B1933B4D4}" type="presParOf" srcId="{8663E6A9-E46E-4A1E-8EA4-A866CB8E7E04}" destId="{6C509DA3-006D-418C-954E-FF828703915D}" srcOrd="2" destOrd="0" presId="urn:microsoft.com/office/officeart/2005/8/layout/chevron2"/>
    <dgm:cxn modelId="{00D14953-1DD3-4FAE-858C-2584CF634B96}" type="presParOf" srcId="{6C509DA3-006D-418C-954E-FF828703915D}" destId="{B1E04470-C7FB-42B6-B1FA-F4713F154FA6}" srcOrd="0" destOrd="0" presId="urn:microsoft.com/office/officeart/2005/8/layout/chevron2"/>
    <dgm:cxn modelId="{D4E78D6B-1A7B-41DC-A461-E2611C8540B9}" type="presParOf" srcId="{6C509DA3-006D-418C-954E-FF828703915D}" destId="{733CFE13-802F-45F2-BF0D-BBB970F3E456}" srcOrd="1" destOrd="0" presId="urn:microsoft.com/office/officeart/2005/8/layout/chevron2"/>
    <dgm:cxn modelId="{93B9E26B-B95E-44FD-828D-7B69C0DE5F9A}" type="presParOf" srcId="{8663E6A9-E46E-4A1E-8EA4-A866CB8E7E04}" destId="{9DF24800-258E-47E1-9088-296D4BF64914}" srcOrd="3" destOrd="0" presId="urn:microsoft.com/office/officeart/2005/8/layout/chevron2"/>
    <dgm:cxn modelId="{161B02B7-8A60-4235-B56A-1982F7A49B5F}" type="presParOf" srcId="{8663E6A9-E46E-4A1E-8EA4-A866CB8E7E04}" destId="{CF84C2DE-100E-4694-B233-1B91AA2BA7DA}" srcOrd="4" destOrd="0" presId="urn:microsoft.com/office/officeart/2005/8/layout/chevron2"/>
    <dgm:cxn modelId="{E271F63B-506A-4BD7-8BBA-4BBAA361C3B6}" type="presParOf" srcId="{CF84C2DE-100E-4694-B233-1B91AA2BA7DA}" destId="{3C22F90F-AEA0-4D7C-AEBC-BB7C5F8FDDC8}" srcOrd="0" destOrd="0" presId="urn:microsoft.com/office/officeart/2005/8/layout/chevron2"/>
    <dgm:cxn modelId="{4FFCB07B-8778-4656-B01F-D6C7FDA6FD37}" type="presParOf" srcId="{CF84C2DE-100E-4694-B233-1B91AA2BA7DA}" destId="{FD217A9E-52FA-478A-947F-313074A81AA9}" srcOrd="1" destOrd="0" presId="urn:microsoft.com/office/officeart/2005/8/layout/chevron2"/>
    <dgm:cxn modelId="{8E91EB55-551F-4886-ABD6-97F64EA82C2F}" type="presParOf" srcId="{8663E6A9-E46E-4A1E-8EA4-A866CB8E7E04}" destId="{FD01AA68-167F-4C9B-81FA-362864C6BE5C}" srcOrd="5" destOrd="0" presId="urn:microsoft.com/office/officeart/2005/8/layout/chevron2"/>
    <dgm:cxn modelId="{DDCD99EB-3F62-457A-8024-AE36ED2B4C87}" type="presParOf" srcId="{8663E6A9-E46E-4A1E-8EA4-A866CB8E7E04}" destId="{A9DD0540-3A37-4014-AFC0-7F78942EC284}" srcOrd="6" destOrd="0" presId="urn:microsoft.com/office/officeart/2005/8/layout/chevron2"/>
    <dgm:cxn modelId="{51D204BE-0D1C-4C1A-A07C-40DA4E3D106F}" type="presParOf" srcId="{A9DD0540-3A37-4014-AFC0-7F78942EC284}" destId="{6E94C3EE-24F0-433B-98F5-B4C725600C05}" srcOrd="0" destOrd="0" presId="urn:microsoft.com/office/officeart/2005/8/layout/chevron2"/>
    <dgm:cxn modelId="{4A4A9E2A-7B82-42EF-A77F-583FECC8C9D9}" type="presParOf" srcId="{A9DD0540-3A37-4014-AFC0-7F78942EC284}" destId="{49E639F4-19D5-4EC7-B557-66BB0E91E726}" srcOrd="1" destOrd="0" presId="urn:microsoft.com/office/officeart/2005/8/layout/chevron2"/>
    <dgm:cxn modelId="{707E7DEE-F2FB-4176-8B71-3711C68F9B20}" type="presParOf" srcId="{8663E6A9-E46E-4A1E-8EA4-A866CB8E7E04}" destId="{099CC67C-A23A-446D-8F3F-CFFB99FFBA0B}" srcOrd="7" destOrd="0" presId="urn:microsoft.com/office/officeart/2005/8/layout/chevron2"/>
    <dgm:cxn modelId="{82FDF722-1AE1-445A-B5ED-DD6FA72689CF}" type="presParOf" srcId="{8663E6A9-E46E-4A1E-8EA4-A866CB8E7E04}" destId="{8C7676CB-4438-400A-BEF9-C57372BBA926}" srcOrd="8" destOrd="0" presId="urn:microsoft.com/office/officeart/2005/8/layout/chevron2"/>
    <dgm:cxn modelId="{709319D3-9D5D-468C-81BA-1994B1A35E7F}" type="presParOf" srcId="{8C7676CB-4438-400A-BEF9-C57372BBA926}" destId="{BE1E9606-A1D5-4E2C-B4BE-3AEE9B1F9A51}" srcOrd="0" destOrd="0" presId="urn:microsoft.com/office/officeart/2005/8/layout/chevron2"/>
    <dgm:cxn modelId="{F987B6C6-FFC0-4C44-B03D-2ADA5216CB5B}" type="presParOf" srcId="{8C7676CB-4438-400A-BEF9-C57372BBA926}" destId="{C31E570C-910A-43BF-B92F-A19E917A230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82EA9-3624-43D0-831F-1B72FA2CEBB9}">
      <dsp:nvSpPr>
        <dsp:cNvPr id="0" name=""/>
        <dsp:cNvSpPr/>
      </dsp:nvSpPr>
      <dsp:spPr>
        <a:xfrm rot="5400000">
          <a:off x="-161969" y="222932"/>
          <a:ext cx="1079798" cy="75585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Goal</a:t>
          </a:r>
        </a:p>
      </dsp:txBody>
      <dsp:txXfrm rot="-5400000">
        <a:off x="1" y="438891"/>
        <a:ext cx="755858" cy="323940"/>
      </dsp:txXfrm>
    </dsp:sp>
    <dsp:sp modelId="{12BE880F-C133-4957-8478-5367CA21C38B}">
      <dsp:nvSpPr>
        <dsp:cNvPr id="0" name=""/>
        <dsp:cNvSpPr/>
      </dsp:nvSpPr>
      <dsp:spPr>
        <a:xfrm rot="5400000">
          <a:off x="4322785" y="-3639735"/>
          <a:ext cx="701868" cy="800396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Attainment of the intended goal or multiple goals</a:t>
          </a:r>
        </a:p>
        <a:p>
          <a:pPr marL="171450" lvl="1" indent="-171450" algn="l" defTabSz="711200">
            <a:lnSpc>
              <a:spcPct val="90000"/>
            </a:lnSpc>
            <a:spcBef>
              <a:spcPct val="0"/>
            </a:spcBef>
            <a:spcAft>
              <a:spcPct val="15000"/>
            </a:spcAft>
            <a:buChar char="•"/>
          </a:pPr>
          <a:r>
            <a:rPr lang="en-US" sz="1600" kern="1200" dirty="0"/>
            <a:t> Magnitude/significance of unintended consequences.</a:t>
          </a:r>
        </a:p>
      </dsp:txBody>
      <dsp:txXfrm rot="-5400000">
        <a:off x="671736" y="45576"/>
        <a:ext cx="7969704" cy="633344"/>
      </dsp:txXfrm>
    </dsp:sp>
    <dsp:sp modelId="{B1E04470-C7FB-42B6-B1FA-F4713F154FA6}">
      <dsp:nvSpPr>
        <dsp:cNvPr id="0" name=""/>
        <dsp:cNvSpPr/>
      </dsp:nvSpPr>
      <dsp:spPr>
        <a:xfrm rot="5400000">
          <a:off x="-161969" y="1326893"/>
          <a:ext cx="1079798" cy="75585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Process</a:t>
          </a:r>
        </a:p>
      </dsp:txBody>
      <dsp:txXfrm rot="-5400000">
        <a:off x="1" y="1542852"/>
        <a:ext cx="755858" cy="323940"/>
      </dsp:txXfrm>
    </dsp:sp>
    <dsp:sp modelId="{733CFE13-802F-45F2-BF0D-BBB970F3E456}">
      <dsp:nvSpPr>
        <dsp:cNvPr id="0" name=""/>
        <dsp:cNvSpPr/>
      </dsp:nvSpPr>
      <dsp:spPr>
        <a:xfrm rot="5400000">
          <a:off x="4222890" y="-2530047"/>
          <a:ext cx="951923" cy="800396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Quality/rationality/Goodness of  practices in the process of policy making/implementation</a:t>
          </a:r>
        </a:p>
        <a:p>
          <a:pPr marL="114300" lvl="1" indent="-114300" algn="l" defTabSz="622300">
            <a:lnSpc>
              <a:spcPct val="100000"/>
            </a:lnSpc>
            <a:spcBef>
              <a:spcPct val="0"/>
            </a:spcBef>
            <a:spcAft>
              <a:spcPct val="15000"/>
            </a:spcAft>
            <a:buChar char="•"/>
          </a:pPr>
          <a:r>
            <a:rPr lang="en-US" sz="1400" kern="1200" dirty="0"/>
            <a:t>Legitimacy of outcomes</a:t>
          </a:r>
        </a:p>
        <a:p>
          <a:pPr marL="114300" lvl="1" indent="-114300" algn="l" defTabSz="622300">
            <a:lnSpc>
              <a:spcPct val="100000"/>
            </a:lnSpc>
            <a:spcBef>
              <a:spcPct val="0"/>
            </a:spcBef>
            <a:spcAft>
              <a:spcPct val="15000"/>
            </a:spcAft>
            <a:buChar char="•"/>
          </a:pPr>
          <a:r>
            <a:rPr lang="en-US" sz="1400" kern="1200" dirty="0"/>
            <a:t>Contestations, controversies, crises, errors, delays </a:t>
          </a:r>
          <a:r>
            <a:rPr lang="en-GB" altLang="en-US" sz="1400" kern="1200" dirty="0"/>
            <a:t>in the process </a:t>
          </a:r>
          <a:r>
            <a:rPr lang="en-US" sz="1400" kern="1200" dirty="0"/>
            <a:t>etc.</a:t>
          </a:r>
        </a:p>
      </dsp:txBody>
      <dsp:txXfrm rot="-5400000">
        <a:off x="696869" y="1042443"/>
        <a:ext cx="7957497" cy="858985"/>
      </dsp:txXfrm>
    </dsp:sp>
    <dsp:sp modelId="{3C22F90F-AEA0-4D7C-AEBC-BB7C5F8FDDC8}">
      <dsp:nvSpPr>
        <dsp:cNvPr id="0" name=""/>
        <dsp:cNvSpPr/>
      </dsp:nvSpPr>
      <dsp:spPr>
        <a:xfrm rot="5400000">
          <a:off x="-161969" y="2305827"/>
          <a:ext cx="1079798" cy="75585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Program</a:t>
          </a:r>
        </a:p>
      </dsp:txBody>
      <dsp:txXfrm rot="-5400000">
        <a:off x="1" y="2521786"/>
        <a:ext cx="755858" cy="323940"/>
      </dsp:txXfrm>
    </dsp:sp>
    <dsp:sp modelId="{FD217A9E-52FA-478A-947F-313074A81AA9}">
      <dsp:nvSpPr>
        <dsp:cNvPr id="0" name=""/>
        <dsp:cNvSpPr/>
      </dsp:nvSpPr>
      <dsp:spPr>
        <a:xfrm rot="5400000">
          <a:off x="4406907" y="-1507190"/>
          <a:ext cx="701868" cy="800396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100000"/>
            </a:lnSpc>
            <a:spcBef>
              <a:spcPct val="0"/>
            </a:spcBef>
            <a:spcAft>
              <a:spcPct val="15000"/>
            </a:spcAft>
            <a:buChar char="•"/>
          </a:pPr>
          <a:r>
            <a:rPr lang="en-US" sz="1600" kern="1200" dirty="0"/>
            <a:t>Contribution </a:t>
          </a:r>
          <a:r>
            <a:rPr lang="en-GB" altLang="en-US" sz="1600" kern="1200" dirty="0"/>
            <a:t>of the program </a:t>
          </a:r>
          <a:r>
            <a:rPr lang="en-US" sz="1600" kern="1200" dirty="0"/>
            <a:t>to societal betterment</a:t>
          </a:r>
        </a:p>
        <a:p>
          <a:pPr marL="171450" lvl="1" indent="-171450" algn="l" defTabSz="711200">
            <a:lnSpc>
              <a:spcPct val="100000"/>
            </a:lnSpc>
            <a:spcBef>
              <a:spcPct val="0"/>
            </a:spcBef>
            <a:spcAft>
              <a:spcPct val="15000"/>
            </a:spcAft>
            <a:buChar char="•"/>
          </a:pPr>
          <a:r>
            <a:rPr lang="en-US" sz="1600" kern="1200" dirty="0"/>
            <a:t>Quality of program outcomes, </a:t>
          </a:r>
          <a:r>
            <a:rPr lang="en-GB" altLang="en-US" sz="1600" kern="1200" dirty="0"/>
            <a:t>p</a:t>
          </a:r>
          <a:r>
            <a:rPr lang="en-US" sz="1600" kern="1200" dirty="0"/>
            <a:t>ublic interest, public value</a:t>
          </a:r>
        </a:p>
        <a:p>
          <a:pPr marL="171450" lvl="1" indent="-171450" algn="l" defTabSz="711200">
            <a:lnSpc>
              <a:spcPct val="100000"/>
            </a:lnSpc>
            <a:spcBef>
              <a:spcPct val="0"/>
            </a:spcBef>
            <a:spcAft>
              <a:spcPct val="15000"/>
            </a:spcAft>
            <a:buChar char="•"/>
          </a:pPr>
          <a:r>
            <a:rPr lang="en-US" sz="1600" kern="1200" dirty="0"/>
            <a:t>Efficiency, effectiveness, resilience/sustainability</a:t>
          </a:r>
          <a:endParaRPr sz="6500" kern="1200" dirty="0"/>
        </a:p>
      </dsp:txBody>
      <dsp:txXfrm rot="-5400000">
        <a:off x="755858" y="2178121"/>
        <a:ext cx="7969704" cy="633344"/>
      </dsp:txXfrm>
    </dsp:sp>
    <dsp:sp modelId="{6E94C3EE-24F0-433B-98F5-B4C725600C05}">
      <dsp:nvSpPr>
        <dsp:cNvPr id="0" name=""/>
        <dsp:cNvSpPr/>
      </dsp:nvSpPr>
      <dsp:spPr>
        <a:xfrm rot="5400000">
          <a:off x="-161969" y="3719825"/>
          <a:ext cx="1079798" cy="75585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Politics</a:t>
          </a:r>
          <a:r>
            <a:rPr lang="en-US" sz="900" kern="1200" dirty="0"/>
            <a:t> </a:t>
          </a:r>
        </a:p>
      </dsp:txBody>
      <dsp:txXfrm rot="-5400000">
        <a:off x="1" y="3935784"/>
        <a:ext cx="755858" cy="323940"/>
      </dsp:txXfrm>
    </dsp:sp>
    <dsp:sp modelId="{49E639F4-19D5-4EC7-B557-66BB0E91E726}">
      <dsp:nvSpPr>
        <dsp:cNvPr id="0" name=""/>
        <dsp:cNvSpPr/>
      </dsp:nvSpPr>
      <dsp:spPr>
        <a:xfrm rot="5400000">
          <a:off x="3971843" y="-93193"/>
          <a:ext cx="1571996" cy="800396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Enhances public image/reputation/ view of gov’t/politicians/policy makers</a:t>
          </a:r>
        </a:p>
        <a:p>
          <a:pPr marL="114300" lvl="1" indent="-114300" algn="l" defTabSz="622300">
            <a:lnSpc>
              <a:spcPct val="100000"/>
            </a:lnSpc>
            <a:spcBef>
              <a:spcPct val="0"/>
            </a:spcBef>
            <a:spcAft>
              <a:spcPct val="15000"/>
            </a:spcAft>
            <a:buChar char="•"/>
          </a:pPr>
          <a:r>
            <a:rPr lang="en-US" sz="1400" kern="1200" dirty="0"/>
            <a:t>Enhance</a:t>
          </a:r>
          <a:r>
            <a:rPr lang="en-GB" altLang="en-US" sz="1400" kern="1200" dirty="0"/>
            <a:t>s</a:t>
          </a:r>
          <a:r>
            <a:rPr lang="en-US" sz="1400" kern="1200" dirty="0"/>
            <a:t> electoral prospects and trust in the gov’t.</a:t>
          </a:r>
        </a:p>
        <a:p>
          <a:pPr marL="114300" lvl="1" indent="-114300" algn="l" defTabSz="622300">
            <a:lnSpc>
              <a:spcPct val="100000"/>
            </a:lnSpc>
            <a:spcBef>
              <a:spcPct val="0"/>
            </a:spcBef>
            <a:spcAft>
              <a:spcPct val="15000"/>
            </a:spcAft>
            <a:buChar char="•"/>
          </a:pPr>
          <a:r>
            <a:rPr lang="en-US" sz="1400" kern="1200" dirty="0"/>
            <a:t>No opposition/universal support to gov’t </a:t>
          </a:r>
        </a:p>
        <a:p>
          <a:pPr marL="114300" lvl="1" indent="-114300" algn="l" defTabSz="622300">
            <a:lnSpc>
              <a:spcPct val="100000"/>
            </a:lnSpc>
            <a:spcBef>
              <a:spcPct val="0"/>
            </a:spcBef>
            <a:spcAft>
              <a:spcPct val="15000"/>
            </a:spcAft>
            <a:buChar char="•"/>
          </a:pPr>
          <a:r>
            <a:rPr lang="en-US" sz="1400" kern="1200" dirty="0"/>
            <a:t>Alignment to whole of government approach</a:t>
          </a:r>
        </a:p>
      </dsp:txBody>
      <dsp:txXfrm rot="-5400000">
        <a:off x="755859" y="3199530"/>
        <a:ext cx="7927227" cy="1418518"/>
      </dsp:txXfrm>
    </dsp:sp>
    <dsp:sp modelId="{BE1E9606-A1D5-4E2C-B4BE-3AEE9B1F9A51}">
      <dsp:nvSpPr>
        <dsp:cNvPr id="0" name=""/>
        <dsp:cNvSpPr/>
      </dsp:nvSpPr>
      <dsp:spPr>
        <a:xfrm rot="5400000">
          <a:off x="-161969" y="4755893"/>
          <a:ext cx="1079798" cy="755858"/>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100000"/>
            </a:lnSpc>
            <a:spcBef>
              <a:spcPct val="0"/>
            </a:spcBef>
            <a:spcAft>
              <a:spcPct val="35000"/>
            </a:spcAft>
            <a:buNone/>
          </a:pPr>
          <a:r>
            <a:rPr lang="en-GB" sz="900" b="1" kern="1200"/>
            <a:t>Stakeholders</a:t>
          </a:r>
          <a:r>
            <a:rPr lang="en-GB" sz="900" kern="1200"/>
            <a:t> </a:t>
          </a:r>
        </a:p>
      </dsp:txBody>
      <dsp:txXfrm rot="-5400000">
        <a:off x="1" y="4971852"/>
        <a:ext cx="755858" cy="323940"/>
      </dsp:txXfrm>
    </dsp:sp>
    <dsp:sp modelId="{C31E570C-910A-43BF-B92F-A19E917A2306}">
      <dsp:nvSpPr>
        <dsp:cNvPr id="0" name=""/>
        <dsp:cNvSpPr/>
      </dsp:nvSpPr>
      <dsp:spPr>
        <a:xfrm rot="5400000">
          <a:off x="4406907" y="942874"/>
          <a:ext cx="701868" cy="8003966"/>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100000"/>
            </a:lnSpc>
            <a:spcBef>
              <a:spcPct val="0"/>
            </a:spcBef>
            <a:spcAft>
              <a:spcPct val="15000"/>
            </a:spcAft>
            <a:buChar char="•"/>
          </a:pPr>
          <a:r>
            <a:rPr lang="en-GB" sz="1400" kern="1200"/>
            <a:t>satisfaction levels, positive perceptions, met interests, acceptance</a:t>
          </a:r>
        </a:p>
      </dsp:txBody>
      <dsp:txXfrm rot="-5400000">
        <a:off x="755858" y="4628185"/>
        <a:ext cx="7969704" cy="63334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t>9/24/2025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t>9/24/2025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t>9/24/2025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t>9/24/2025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omments" Target="../comments/commen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3081" y="2514601"/>
            <a:ext cx="9721532" cy="1193333"/>
          </a:xfrm>
        </p:spPr>
        <p:txBody>
          <a:bodyPr>
            <a:normAutofit/>
          </a:bodyPr>
          <a:lstStyle/>
          <a:p>
            <a:r>
              <a:rPr lang="en-US" sz="3600" b="1" dirty="0"/>
              <a:t>Public Policy </a:t>
            </a:r>
            <a:r>
              <a:rPr lang="en-GB" altLang="en-US" sz="3600" b="1" dirty="0"/>
              <a:t>Dynamics and </a:t>
            </a:r>
            <a:r>
              <a:rPr lang="en-US" sz="3600" b="1" dirty="0"/>
              <a:t>Performance</a:t>
            </a:r>
          </a:p>
        </p:txBody>
      </p:sp>
      <p:sp>
        <p:nvSpPr>
          <p:cNvPr id="3" name="Subtitle 2"/>
          <p:cNvSpPr>
            <a:spLocks noGrp="1"/>
          </p:cNvSpPr>
          <p:nvPr>
            <p:ph type="subTitle" idx="1"/>
          </p:nvPr>
        </p:nvSpPr>
        <p:spPr>
          <a:xfrm>
            <a:off x="2589213" y="4051883"/>
            <a:ext cx="8165473" cy="2155970"/>
          </a:xfrm>
        </p:spPr>
        <p:txBody>
          <a:bodyPr>
            <a:normAutofit/>
          </a:bodyPr>
          <a:lstStyle/>
          <a:p>
            <a:pPr>
              <a:lnSpc>
                <a:spcPct val="90000"/>
              </a:lnSpc>
            </a:pPr>
            <a:r>
              <a:rPr lang="en-US" altLang="en-US" b="1" i="1" dirty="0"/>
              <a:t>Dr. Annet .K. NABATANZI MUYIMBA, PhD</a:t>
            </a:r>
          </a:p>
          <a:p>
            <a:pPr>
              <a:lnSpc>
                <a:spcPct val="90000"/>
              </a:lnSpc>
            </a:pPr>
            <a:r>
              <a:rPr lang="en-US" altLang="en-US" b="1" i="1" dirty="0"/>
              <a:t>Dept: Leadership &amp; Governance</a:t>
            </a:r>
          </a:p>
          <a:p>
            <a:pPr>
              <a:lnSpc>
                <a:spcPct val="90000"/>
              </a:lnSpc>
            </a:pPr>
            <a:r>
              <a:rPr lang="en-US" b="1" dirty="0"/>
              <a:t>MLG 7108 - </a:t>
            </a:r>
            <a:r>
              <a:rPr lang="en-US" altLang="en-US" b="1" i="1" dirty="0"/>
              <a:t>Lecture </a:t>
            </a:r>
            <a:r>
              <a:rPr lang="en-GB" altLang="en-US" b="1" i="1" dirty="0"/>
              <a:t>Seven</a:t>
            </a:r>
            <a:endParaRPr lang="en-US" altLang="en-US" b="1" i="1" dirty="0"/>
          </a:p>
          <a:p>
            <a:pPr>
              <a:lnSpc>
                <a:spcPct val="90000"/>
              </a:lnSpc>
            </a:pPr>
            <a:r>
              <a:rPr lang="en-US" b="1" dirty="0"/>
              <a:t>Public Policy Analysis Course</a:t>
            </a:r>
          </a:p>
          <a:p>
            <a:pPr>
              <a:lnSpc>
                <a:spcPct val="90000"/>
              </a:lnSpc>
            </a:pPr>
            <a:r>
              <a:rPr lang="en-US" b="1" dirty="0"/>
              <a:t>Makerere University Business School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p>
        </p:txBody>
      </p:sp>
      <p:sp>
        <p:nvSpPr>
          <p:cNvPr id="3" name="Content Placeholder 2"/>
          <p:cNvSpPr>
            <a:spLocks noGrp="1"/>
          </p:cNvSpPr>
          <p:nvPr>
            <p:ph idx="1"/>
          </p:nvPr>
        </p:nvSpPr>
        <p:spPr>
          <a:xfrm>
            <a:off x="2057400" y="1402080"/>
            <a:ext cx="9447212" cy="5219700"/>
          </a:xfrm>
        </p:spPr>
        <p:txBody>
          <a:bodyPr>
            <a:normAutofit fontScale="70000" lnSpcReduction="20000"/>
          </a:bodyPr>
          <a:lstStyle/>
          <a:p>
            <a:pPr algn="just">
              <a:lnSpc>
                <a:spcPct val="160000"/>
              </a:lnSpc>
            </a:pPr>
            <a:r>
              <a:rPr lang="en-US" sz="2400" dirty="0"/>
              <a:t>Governments and their agencies may succeed or fail in what they choose to do or not to do (public policy performance).</a:t>
            </a:r>
          </a:p>
          <a:p>
            <a:pPr algn="just">
              <a:lnSpc>
                <a:spcPct val="160000"/>
              </a:lnSpc>
            </a:pPr>
            <a:r>
              <a:rPr lang="en-US" sz="2400" dirty="0"/>
              <a:t>Policy Performance Analysis</a:t>
            </a:r>
            <a:r>
              <a:rPr lang="en-GB" altLang="en-US" sz="2400" dirty="0"/>
              <a:t>/evaluation</a:t>
            </a:r>
            <a:r>
              <a:rPr lang="en-US" sz="2400" dirty="0"/>
              <a:t> focuses on </a:t>
            </a:r>
            <a:r>
              <a:rPr lang="en-GB" altLang="en-US" sz="2400" dirty="0"/>
              <a:t>assessing </a:t>
            </a:r>
            <a:r>
              <a:rPr lang="en-US" sz="2400" dirty="0"/>
              <a:t>the outcomes and impacts of policies implemented.</a:t>
            </a:r>
          </a:p>
          <a:p>
            <a:pPr algn="just">
              <a:lnSpc>
                <a:spcPct val="160000"/>
              </a:lnSpc>
            </a:pPr>
            <a:r>
              <a:rPr lang="en-US" sz="2400" dirty="0"/>
              <a:t>Successful Performance of a policy can be impeded by problem</a:t>
            </a:r>
            <a:r>
              <a:rPr lang="en-GB" altLang="en-US" sz="2400" dirty="0"/>
              <a:t>s/challenges</a:t>
            </a:r>
            <a:r>
              <a:rPr lang="en-US" sz="2400" dirty="0"/>
              <a:t> or inadequacies</a:t>
            </a:r>
            <a:r>
              <a:rPr lang="en-GB" altLang="en-US" sz="2400" dirty="0"/>
              <a:t>/inefficiencies</a:t>
            </a:r>
            <a:r>
              <a:rPr lang="en-US" sz="2400" dirty="0"/>
              <a:t> in the formation, implementation or monitoring stages.</a:t>
            </a:r>
          </a:p>
          <a:p>
            <a:pPr algn="just">
              <a:lnSpc>
                <a:spcPct val="160000"/>
              </a:lnSpc>
            </a:pPr>
            <a:r>
              <a:rPr lang="en-US" sz="2400" dirty="0"/>
              <a:t>Policy proponents/protagonists </a:t>
            </a:r>
            <a:r>
              <a:rPr lang="en-GB" altLang="en-US" sz="2400" dirty="0"/>
              <a:t>a;ways </a:t>
            </a:r>
            <a:r>
              <a:rPr lang="en-US" sz="2400" dirty="0"/>
              <a:t>claim policy is successful</a:t>
            </a:r>
          </a:p>
          <a:p>
            <a:pPr algn="just">
              <a:lnSpc>
                <a:spcPct val="160000"/>
              </a:lnSpc>
            </a:pPr>
            <a:r>
              <a:rPr lang="en-US" sz="2400" dirty="0"/>
              <a:t>Policy opponents/antagonists usually frame policies as failures.</a:t>
            </a:r>
          </a:p>
          <a:p>
            <a:pPr algn="just">
              <a:lnSpc>
                <a:spcPct val="160000"/>
              </a:lnSpc>
            </a:pPr>
            <a:r>
              <a:rPr lang="en-US" sz="2400" dirty="0"/>
              <a:t>In reality, policy outcomes are in between the two extremes of “success” or “failure”</a:t>
            </a:r>
          </a:p>
          <a:p>
            <a:pPr algn="just">
              <a:lnSpc>
                <a:spcPct val="160000"/>
              </a:lnSpc>
            </a:pPr>
            <a:r>
              <a:rPr lang="en-US" sz="2400" dirty="0"/>
              <a:t>Usually, a policy has many goals and </a:t>
            </a:r>
            <a:r>
              <a:rPr lang="en-GB" altLang="en-US" sz="2400" dirty="0"/>
              <a:t>measurement </a:t>
            </a:r>
            <a:r>
              <a:rPr lang="en-US" sz="2400" dirty="0"/>
              <a:t>dimensions and hence, may perform well in some and fail in others.</a:t>
            </a:r>
          </a:p>
          <a:p>
            <a:pPr algn="just"/>
            <a:endParaRPr lang="en-US" sz="2400" dirty="0"/>
          </a:p>
          <a:p>
            <a:pPr marL="0" indent="0">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US" b="1" dirty="0"/>
              <a:t>Policy Success </a:t>
            </a:r>
          </a:p>
        </p:txBody>
      </p:sp>
      <p:sp>
        <p:nvSpPr>
          <p:cNvPr id="3" name="Content Placeholder 2"/>
          <p:cNvSpPr>
            <a:spLocks noGrp="1"/>
          </p:cNvSpPr>
          <p:nvPr>
            <p:ph idx="1"/>
          </p:nvPr>
        </p:nvSpPr>
        <p:spPr>
          <a:xfrm>
            <a:off x="1753299" y="1283515"/>
            <a:ext cx="9957732" cy="5394122"/>
          </a:xfrm>
        </p:spPr>
        <p:txBody>
          <a:bodyPr>
            <a:noAutofit/>
          </a:bodyPr>
          <a:lstStyle/>
          <a:p>
            <a:pPr>
              <a:lnSpc>
                <a:spcPct val="150000"/>
              </a:lnSpc>
            </a:pPr>
            <a:r>
              <a:rPr lang="en-US" b="1" dirty="0"/>
              <a:t>Policy success </a:t>
            </a:r>
            <a:r>
              <a:rPr lang="en-US" dirty="0"/>
              <a:t>is defined as the achievement of goals and the maximization of benefits </a:t>
            </a:r>
            <a:r>
              <a:rPr lang="en-GB" altLang="en-US" dirty="0"/>
              <a:t>against</a:t>
            </a:r>
            <a:r>
              <a:rPr lang="en-US" dirty="0"/>
              <a:t> costs (Stuart Nagel, 1980).</a:t>
            </a:r>
          </a:p>
          <a:p>
            <a:pPr>
              <a:lnSpc>
                <a:spcPct val="150000"/>
              </a:lnSpc>
            </a:pPr>
            <a:r>
              <a:rPr lang="en-US" b="1" dirty="0"/>
              <a:t>Policy Success </a:t>
            </a:r>
            <a:r>
              <a:rPr lang="en-US" dirty="0"/>
              <a:t>is the achievement of goals set out by proponents that attract no criticism of any significance and/or that  have overwhelming support (McConnell, 2010).</a:t>
            </a:r>
          </a:p>
          <a:p>
            <a:pPr>
              <a:lnSpc>
                <a:spcPct val="150000"/>
              </a:lnSpc>
            </a:pPr>
            <a:r>
              <a:rPr lang="en-US" dirty="0"/>
              <a:t>The definition is a </a:t>
            </a:r>
            <a:r>
              <a:rPr lang="en-US" b="1" dirty="0"/>
              <a:t>pragmatic</a:t>
            </a:r>
            <a:r>
              <a:rPr lang="en-US" dirty="0"/>
              <a:t> combination of the positive and negative elements of policy performance.</a:t>
            </a:r>
          </a:p>
          <a:p>
            <a:pPr>
              <a:lnSpc>
                <a:spcPct val="150000"/>
              </a:lnSpc>
            </a:pPr>
            <a:r>
              <a:rPr lang="en-US" dirty="0"/>
              <a:t>The definition recognizes that not everyone will perceive government’s achievements as successful.</a:t>
            </a:r>
          </a:p>
          <a:p>
            <a:pPr>
              <a:lnSpc>
                <a:spcPct val="150000"/>
              </a:lnSpc>
            </a:pPr>
            <a:r>
              <a:rPr lang="en-US" dirty="0"/>
              <a:t>The definition reconciles the objective (scientific/rational) and subjective (interpretivist/critical) dimensions of policy success.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8462"/>
          </a:xfrm>
        </p:spPr>
        <p:txBody>
          <a:bodyPr/>
          <a:lstStyle/>
          <a:p>
            <a:r>
              <a:rPr lang="en-US" b="1" dirty="0"/>
              <a:t>Policy Failure </a:t>
            </a:r>
          </a:p>
        </p:txBody>
      </p:sp>
      <p:sp>
        <p:nvSpPr>
          <p:cNvPr id="3" name="Content Placeholder 2"/>
          <p:cNvSpPr>
            <a:spLocks noGrp="1"/>
          </p:cNvSpPr>
          <p:nvPr>
            <p:ph idx="1"/>
          </p:nvPr>
        </p:nvSpPr>
        <p:spPr>
          <a:xfrm>
            <a:off x="1455420" y="1392572"/>
            <a:ext cx="10049192" cy="5145388"/>
          </a:xfrm>
        </p:spPr>
        <p:txBody>
          <a:bodyPr>
            <a:normAutofit fontScale="77500" lnSpcReduction="20000"/>
          </a:bodyPr>
          <a:lstStyle/>
          <a:p>
            <a:endParaRPr lang="en-US" sz="2000" dirty="0"/>
          </a:p>
          <a:p>
            <a:pPr lvl="0">
              <a:lnSpc>
                <a:spcPct val="150000"/>
              </a:lnSpc>
              <a:buClr>
                <a:srgbClr val="A53010"/>
              </a:buClr>
            </a:pPr>
            <a:r>
              <a:rPr lang="en-US" sz="2100" b="1" dirty="0">
                <a:solidFill>
                  <a:prstClr val="black">
                    <a:lumMod val="75000"/>
                    <a:lumOff val="25000"/>
                  </a:prstClr>
                </a:solidFill>
              </a:rPr>
              <a:t>Policy Failure </a:t>
            </a:r>
            <a:r>
              <a:rPr lang="en-US" sz="2100" dirty="0">
                <a:solidFill>
                  <a:prstClr val="black">
                    <a:lumMod val="75000"/>
                    <a:lumOff val="25000"/>
                  </a:prstClr>
                </a:solidFill>
              </a:rPr>
              <a:t>is the reverse or inverse of policy success</a:t>
            </a:r>
          </a:p>
          <a:p>
            <a:pPr>
              <a:lnSpc>
                <a:spcPct val="150000"/>
              </a:lnSpc>
              <a:buClr>
                <a:srgbClr val="A53010"/>
              </a:buClr>
            </a:pPr>
            <a:r>
              <a:rPr lang="en-US" sz="2100" dirty="0"/>
              <a:t>Policy failure is a more popular subject than policy success.</a:t>
            </a:r>
            <a:endParaRPr lang="en-US" sz="2100" dirty="0">
              <a:solidFill>
                <a:prstClr val="black">
                  <a:lumMod val="75000"/>
                  <a:lumOff val="25000"/>
                </a:prstClr>
              </a:solidFill>
            </a:endParaRPr>
          </a:p>
          <a:p>
            <a:pPr lvl="0">
              <a:lnSpc>
                <a:spcPct val="150000"/>
              </a:lnSpc>
              <a:buClr>
                <a:srgbClr val="A53010"/>
              </a:buClr>
            </a:pPr>
            <a:r>
              <a:rPr lang="en-US" sz="2100" dirty="0">
                <a:solidFill>
                  <a:prstClr val="black">
                    <a:lumMod val="75000"/>
                    <a:lumOff val="25000"/>
                  </a:prstClr>
                </a:solidFill>
              </a:rPr>
              <a:t>Complete success or failure is rarely met.</a:t>
            </a:r>
          </a:p>
          <a:p>
            <a:pPr lvl="0">
              <a:lnSpc>
                <a:spcPct val="150000"/>
              </a:lnSpc>
              <a:buClr>
                <a:srgbClr val="A53010"/>
              </a:buClr>
            </a:pPr>
            <a:r>
              <a:rPr lang="en-US" sz="2100" dirty="0"/>
              <a:t>Some shortcomings or failings permeate virtually all policies</a:t>
            </a:r>
            <a:r>
              <a:rPr lang="en-GB" altLang="en-US" sz="2100" dirty="0"/>
              <a:t> beacuse,</a:t>
            </a:r>
            <a:endParaRPr lang="en-US" sz="2100" dirty="0"/>
          </a:p>
          <a:p>
            <a:pPr lvl="0">
              <a:lnSpc>
                <a:spcPct val="150000"/>
              </a:lnSpc>
              <a:buClr>
                <a:srgbClr val="A53010"/>
              </a:buClr>
            </a:pPr>
            <a:r>
              <a:rPr lang="en-US" sz="2100" dirty="0">
                <a:solidFill>
                  <a:prstClr val="black">
                    <a:lumMod val="75000"/>
                    <a:lumOff val="25000"/>
                  </a:prstClr>
                </a:solidFill>
              </a:rPr>
              <a:t>There is a diversity of policy outcomes.</a:t>
            </a:r>
          </a:p>
          <a:p>
            <a:pPr lvl="0">
              <a:lnSpc>
                <a:spcPct val="150000"/>
              </a:lnSpc>
              <a:buClr>
                <a:srgbClr val="A53010"/>
              </a:buClr>
            </a:pPr>
            <a:r>
              <a:rPr lang="en-US" sz="2100" dirty="0">
                <a:solidFill>
                  <a:prstClr val="black">
                    <a:lumMod val="75000"/>
                    <a:lumOff val="25000"/>
                  </a:prstClr>
                </a:solidFill>
              </a:rPr>
              <a:t>What matters </a:t>
            </a:r>
            <a:r>
              <a:rPr lang="en-GB" altLang="en-US" sz="2100" dirty="0">
                <a:solidFill>
                  <a:prstClr val="black">
                    <a:lumMod val="75000"/>
                    <a:lumOff val="25000"/>
                  </a:prstClr>
                </a:solidFill>
              </a:rPr>
              <a:t>in PPA </a:t>
            </a:r>
            <a:r>
              <a:rPr lang="en-US" sz="2100" dirty="0">
                <a:solidFill>
                  <a:prstClr val="black">
                    <a:lumMod val="75000"/>
                    <a:lumOff val="25000"/>
                  </a:prstClr>
                </a:solidFill>
              </a:rPr>
              <a:t>is the magnitude and significance of success or failure.</a:t>
            </a:r>
          </a:p>
          <a:p>
            <a:pPr lvl="0">
              <a:lnSpc>
                <a:spcPct val="150000"/>
              </a:lnSpc>
              <a:buClr>
                <a:srgbClr val="A53010"/>
              </a:buClr>
            </a:pPr>
            <a:r>
              <a:rPr lang="en-US" sz="2100" b="1" dirty="0"/>
              <a:t>Hence, </a:t>
            </a:r>
            <a:r>
              <a:rPr lang="en-GB" altLang="en-US" sz="2100" b="1" dirty="0"/>
              <a:t>d</a:t>
            </a:r>
            <a:r>
              <a:rPr lang="en-US" sz="2100" b="1" dirty="0"/>
              <a:t>egrees/topologies </a:t>
            </a:r>
            <a:r>
              <a:rPr lang="en-US" sz="2100" dirty="0"/>
              <a:t>of policy success or failure exist (McConnell, 2010)</a:t>
            </a:r>
            <a:r>
              <a:rPr lang="en-GB" altLang="en-US" sz="2100" dirty="0"/>
              <a:t>, such as:</a:t>
            </a:r>
            <a:endParaRPr lang="en-US" sz="2100" dirty="0"/>
          </a:p>
          <a:p>
            <a:pPr>
              <a:buFont typeface="Wingdings" panose="05000000000000000000" pitchFamily="2" charset="2"/>
              <a:buChar char="Ø"/>
            </a:pPr>
            <a:r>
              <a:rPr lang="en-GB" altLang="en-US" sz="2100" dirty="0"/>
              <a:t>C</a:t>
            </a:r>
            <a:r>
              <a:rPr lang="en-US" sz="2100" dirty="0"/>
              <a:t>omplete/resilient/sustainable success</a:t>
            </a:r>
            <a:r>
              <a:rPr lang="en-GB" altLang="en-US" sz="2100" dirty="0"/>
              <a:t> - n</a:t>
            </a:r>
            <a:r>
              <a:rPr lang="en-US" sz="2100" dirty="0">
                <a:sym typeface="+mn-ea"/>
              </a:rPr>
              <a:t>o- failure</a:t>
            </a:r>
            <a:r>
              <a:rPr lang="en-GB" altLang="en-US" sz="2100" dirty="0">
                <a:sym typeface="+mn-ea"/>
              </a:rPr>
              <a:t> </a:t>
            </a:r>
            <a:endParaRPr lang="en-US" sz="2100" dirty="0"/>
          </a:p>
          <a:p>
            <a:pPr>
              <a:buFont typeface="Wingdings" panose="05000000000000000000" pitchFamily="2" charset="2"/>
              <a:buChar char="Ø"/>
            </a:pPr>
            <a:r>
              <a:rPr lang="en-US" sz="2100" dirty="0"/>
              <a:t>Mixed /conflicted</a:t>
            </a:r>
            <a:r>
              <a:rPr lang="en-GB" altLang="en-US" sz="2100" dirty="0"/>
              <a:t>/contested</a:t>
            </a:r>
            <a:r>
              <a:rPr lang="en-US" sz="2100" dirty="0"/>
              <a:t> success</a:t>
            </a:r>
          </a:p>
          <a:p>
            <a:pPr>
              <a:buFont typeface="Wingdings" panose="05000000000000000000" pitchFamily="2" charset="2"/>
              <a:buChar char="Ø"/>
            </a:pPr>
            <a:r>
              <a:rPr lang="en-US" sz="2100" dirty="0"/>
              <a:t>Partial success</a:t>
            </a:r>
          </a:p>
          <a:p>
            <a:pPr>
              <a:buFont typeface="Wingdings" panose="05000000000000000000" pitchFamily="2" charset="2"/>
              <a:buChar char="Ø"/>
            </a:pPr>
            <a:r>
              <a:rPr lang="en-US" sz="2100" dirty="0"/>
              <a:t>Precarious success</a:t>
            </a:r>
          </a:p>
          <a:p>
            <a:pPr>
              <a:buFont typeface="Wingdings" panose="05000000000000000000" pitchFamily="2" charset="2"/>
              <a:buChar char="Ø"/>
            </a:pPr>
            <a:r>
              <a:rPr lang="en-US" sz="2100" dirty="0"/>
              <a:t>Complete failure</a:t>
            </a:r>
          </a:p>
          <a:p>
            <a:endParaRPr lang="en-US" sz="2000" dirty="0"/>
          </a:p>
          <a:p>
            <a:pPr marL="0" indent="0">
              <a:buNone/>
            </a:pPr>
            <a:endParaRPr lang="en-US" sz="2000" dirty="0"/>
          </a:p>
          <a:p>
            <a:pPr marL="0" indent="0">
              <a:buNone/>
            </a:pPr>
            <a:endParaRPr lang="en-US" sz="2000"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290830"/>
            <a:ext cx="8911590" cy="716280"/>
          </a:xfrm>
        </p:spPr>
        <p:txBody>
          <a:bodyPr>
            <a:normAutofit/>
          </a:bodyPr>
          <a:lstStyle/>
          <a:p>
            <a:r>
              <a:rPr lang="en-US" b="1" dirty="0"/>
              <a:t>Dimensions </a:t>
            </a:r>
            <a:r>
              <a:rPr lang="en-GB" altLang="en-US" b="1" dirty="0"/>
              <a:t>and KPIs of Policy</a:t>
            </a:r>
            <a:endParaRPr lang="en-US" b="1" dirty="0"/>
          </a:p>
        </p:txBody>
      </p:sp>
      <p:sp>
        <p:nvSpPr>
          <p:cNvPr id="3" name="Content Placeholder 2"/>
          <p:cNvSpPr>
            <a:spLocks noGrp="1"/>
          </p:cNvSpPr>
          <p:nvPr>
            <p:ph idx="1"/>
          </p:nvPr>
        </p:nvSpPr>
        <p:spPr>
          <a:xfrm>
            <a:off x="2114026" y="1619075"/>
            <a:ext cx="9390586" cy="4781725"/>
          </a:xfrm>
        </p:spPr>
        <p:txBody>
          <a:bodyPr>
            <a:normAutofit/>
          </a:bodyPr>
          <a:lstStyle/>
          <a:p>
            <a:endParaRPr lang="en-US" dirty="0"/>
          </a:p>
          <a:p>
            <a:endParaRPr lang="en-US" dirty="0"/>
          </a:p>
        </p:txBody>
      </p:sp>
      <p:graphicFrame>
        <p:nvGraphicFramePr>
          <p:cNvPr id="6" name="Diagram 5"/>
          <p:cNvGraphicFramePr/>
          <p:nvPr>
            <p:extLst>
              <p:ext uri="{D42A27DB-BD31-4B8C-83A1-F6EECF244321}">
                <p14:modId xmlns:p14="http://schemas.microsoft.com/office/powerpoint/2010/main" val="1034236470"/>
              </p:ext>
            </p:extLst>
          </p:nvPr>
        </p:nvGraphicFramePr>
        <p:xfrm>
          <a:off x="2113915" y="1007110"/>
          <a:ext cx="8759825" cy="5734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3629"/>
          </a:xfrm>
        </p:spPr>
        <p:txBody>
          <a:bodyPr/>
          <a:lstStyle/>
          <a:p>
            <a:r>
              <a:rPr lang="en-US" b="1" dirty="0"/>
              <a:t>Dimensions</a:t>
            </a:r>
          </a:p>
        </p:txBody>
      </p:sp>
      <p:sp>
        <p:nvSpPr>
          <p:cNvPr id="3" name="Content Placeholder 2"/>
          <p:cNvSpPr>
            <a:spLocks noGrp="1"/>
          </p:cNvSpPr>
          <p:nvPr>
            <p:ph idx="1"/>
          </p:nvPr>
        </p:nvSpPr>
        <p:spPr>
          <a:xfrm>
            <a:off x="1543575" y="1350628"/>
            <a:ext cx="10184234" cy="5008227"/>
          </a:xfrm>
        </p:spPr>
        <p:txBody>
          <a:bodyPr>
            <a:normAutofit fontScale="70000" lnSpcReduction="20000"/>
          </a:bodyPr>
          <a:lstStyle/>
          <a:p>
            <a:pPr>
              <a:lnSpc>
                <a:spcPct val="150000"/>
              </a:lnSpc>
            </a:pPr>
            <a:r>
              <a:rPr lang="en-GB" altLang="en-US" sz="2400" dirty="0"/>
              <a:t>Dimensions r</a:t>
            </a:r>
            <a:r>
              <a:rPr lang="en-US" sz="2400" dirty="0"/>
              <a:t>epresent how and where success or failure may be manifested within the policy.</a:t>
            </a:r>
          </a:p>
          <a:p>
            <a:pPr>
              <a:lnSpc>
                <a:spcPct val="150000"/>
              </a:lnSpc>
            </a:pPr>
            <a:r>
              <a:rPr lang="en-GB" altLang="en-US" sz="2400" dirty="0">
                <a:sym typeface="+mn-ea"/>
              </a:rPr>
              <a:t>T</a:t>
            </a:r>
            <a:r>
              <a:rPr lang="en-US" sz="2400" dirty="0">
                <a:sym typeface="+mn-ea"/>
              </a:rPr>
              <a:t>hese dimension reflect the different forms/realms of policy success or failure.</a:t>
            </a:r>
            <a:endParaRPr lang="en-US" sz="2400" dirty="0"/>
          </a:p>
          <a:p>
            <a:pPr>
              <a:lnSpc>
                <a:spcPct val="150000"/>
              </a:lnSpc>
              <a:buFont typeface="+mj-lt"/>
              <a:buAutoNum type="arabicParenR"/>
            </a:pPr>
            <a:r>
              <a:rPr lang="en-US" sz="2400" b="1" dirty="0"/>
              <a:t>Policy goals </a:t>
            </a:r>
            <a:r>
              <a:rPr lang="en-US" sz="2400" dirty="0"/>
              <a:t>represent what the policy was intended to achieve or change. Some policies fail because the goal was not clear or because there were multitude of goals.</a:t>
            </a:r>
          </a:p>
          <a:p>
            <a:pPr>
              <a:lnSpc>
                <a:spcPct val="150000"/>
              </a:lnSpc>
              <a:buFont typeface="+mj-lt"/>
              <a:buAutoNum type="arabicParenR"/>
            </a:pPr>
            <a:r>
              <a:rPr lang="en-US" sz="2400" b="1" dirty="0"/>
              <a:t>Policy programs</a:t>
            </a:r>
            <a:r>
              <a:rPr lang="en-US" sz="2400" dirty="0"/>
              <a:t> are what governments do, comprising policy instruments or mechanisms</a:t>
            </a:r>
          </a:p>
          <a:p>
            <a:pPr>
              <a:lnSpc>
                <a:spcPct val="150000"/>
              </a:lnSpc>
              <a:buFont typeface="+mj-lt"/>
              <a:buAutoNum type="arabicParenR"/>
            </a:pPr>
            <a:r>
              <a:rPr lang="en-US" sz="2400" b="1" dirty="0"/>
              <a:t>Policy process</a:t>
            </a:r>
            <a:r>
              <a:rPr lang="en-US" sz="2400" dirty="0"/>
              <a:t> represents how government makes choices or decisions in the public interest or in good faith e.g. how government identifies problems, how it examines alternative policy solutions, how it consults the public, how it makes decisions etc.</a:t>
            </a:r>
          </a:p>
          <a:p>
            <a:pPr>
              <a:lnSpc>
                <a:spcPct val="150000"/>
              </a:lnSpc>
              <a:buFont typeface="+mj-lt"/>
              <a:buAutoNum type="arabicParenR"/>
            </a:pPr>
            <a:r>
              <a:rPr lang="en-US" sz="2400" b="1" dirty="0"/>
              <a:t>Politics</a:t>
            </a:r>
            <a:r>
              <a:rPr lang="en-US" sz="2400" dirty="0"/>
              <a:t> represents the repercussions/consequences of policies in terms of reputation, trust in gov’t or electoral prospects. </a:t>
            </a:r>
          </a:p>
          <a:p>
            <a:pPr>
              <a:lnSpc>
                <a:spcPct val="150000"/>
              </a:lnSpc>
              <a:buFont typeface="+mj-lt"/>
              <a:buAutoNum type="arabicParenR"/>
            </a:pPr>
            <a:r>
              <a:rPr lang="en-GB" altLang="en-US" sz="2400" b="1" dirty="0"/>
              <a:t>Stakeholders</a:t>
            </a:r>
            <a:r>
              <a:rPr lang="en-GB" altLang="en-US" sz="2400" dirty="0"/>
              <a:t> represents the target and interest groups</a:t>
            </a:r>
            <a:endParaRPr lang="en-US" sz="2400" dirty="0"/>
          </a:p>
          <a:p>
            <a:pPr marL="0" indent="0">
              <a:lnSpc>
                <a:spcPct val="150000"/>
              </a:lnSpc>
              <a:buNone/>
            </a:pPr>
            <a:endParaRPr lang="en-US" sz="2400" dirty="0"/>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130"/>
          </a:xfrm>
        </p:spPr>
        <p:txBody>
          <a:bodyPr/>
          <a:lstStyle/>
          <a:p>
            <a:r>
              <a:rPr lang="en-US" b="1" dirty="0"/>
              <a:t>Dimensions cont’d </a:t>
            </a:r>
            <a:r>
              <a:rPr lang="en-US" dirty="0"/>
              <a:t> </a:t>
            </a:r>
          </a:p>
        </p:txBody>
      </p:sp>
      <p:sp>
        <p:nvSpPr>
          <p:cNvPr id="3" name="Content Placeholder 2"/>
          <p:cNvSpPr>
            <a:spLocks noGrp="1"/>
          </p:cNvSpPr>
          <p:nvPr>
            <p:ph idx="1"/>
          </p:nvPr>
        </p:nvSpPr>
        <p:spPr>
          <a:xfrm>
            <a:off x="2172749" y="1493240"/>
            <a:ext cx="9331863" cy="5050173"/>
          </a:xfrm>
        </p:spPr>
        <p:txBody>
          <a:bodyPr>
            <a:normAutofit lnSpcReduction="10000"/>
          </a:bodyPr>
          <a:lstStyle/>
          <a:p>
            <a:r>
              <a:rPr lang="en-US" sz="2000" b="1" dirty="0">
                <a:solidFill>
                  <a:prstClr val="black">
                    <a:lumMod val="75000"/>
                    <a:lumOff val="25000"/>
                  </a:prstClr>
                </a:solidFill>
              </a:rPr>
              <a:t>Goal achievement </a:t>
            </a:r>
            <a:r>
              <a:rPr lang="en-US" sz="2000" dirty="0">
                <a:solidFill>
                  <a:prstClr val="black">
                    <a:lumMod val="75000"/>
                    <a:lumOff val="25000"/>
                  </a:prstClr>
                </a:solidFill>
              </a:rPr>
              <a:t>is the most impactful measure of policy success. Did the policy realize the intended goal or goals?</a:t>
            </a:r>
            <a:r>
              <a:rPr lang="en-GB" altLang="en-US" sz="2000" dirty="0">
                <a:solidFill>
                  <a:prstClr val="black">
                    <a:lumMod val="75000"/>
                    <a:lumOff val="25000"/>
                  </a:prstClr>
                </a:solidFill>
              </a:rPr>
              <a:t> what were the unintended consequences?</a:t>
            </a:r>
            <a:endParaRPr lang="en-US" sz="2000" dirty="0">
              <a:solidFill>
                <a:prstClr val="black">
                  <a:lumMod val="75000"/>
                  <a:lumOff val="25000"/>
                </a:prstClr>
              </a:solidFill>
            </a:endParaRPr>
          </a:p>
          <a:p>
            <a:r>
              <a:rPr lang="en-US" sz="2000" b="1" dirty="0"/>
              <a:t>Programmatic success </a:t>
            </a:r>
            <a:r>
              <a:rPr lang="en-US" sz="2000" dirty="0"/>
              <a:t>refers to whether the programs met </a:t>
            </a:r>
            <a:r>
              <a:rPr lang="en-GB" altLang="en-US" sz="2000" dirty="0"/>
              <a:t>the </a:t>
            </a:r>
            <a:r>
              <a:rPr lang="en-US" sz="2000" dirty="0"/>
              <a:t>objectives, produced desired outcomes and</a:t>
            </a:r>
            <a:r>
              <a:rPr lang="en-GB" altLang="en-US" sz="2000" dirty="0"/>
              <a:t>/or</a:t>
            </a:r>
            <a:r>
              <a:rPr lang="en-US" sz="2000" dirty="0"/>
              <a:t> created benefits for the target group</a:t>
            </a:r>
            <a:r>
              <a:rPr lang="en-GB" altLang="en-US" sz="2000" dirty="0"/>
              <a:t>.</a:t>
            </a:r>
            <a:endParaRPr lang="en-US" sz="2000" dirty="0"/>
          </a:p>
          <a:p>
            <a:r>
              <a:rPr lang="en-US" sz="2000" b="1" dirty="0"/>
              <a:t>Process success </a:t>
            </a:r>
            <a:r>
              <a:rPr lang="en-US" sz="2000" dirty="0"/>
              <a:t>concerns the way in which the decision was made. Did it build a sustainable coalition or support in favour of the policy? Did the process confer legitimacy on the policy? Did it preserve the goals of the policy throughout?</a:t>
            </a:r>
          </a:p>
          <a:p>
            <a:r>
              <a:rPr lang="en-US" sz="2000" b="1" dirty="0"/>
              <a:t>Political success </a:t>
            </a:r>
            <a:r>
              <a:rPr lang="en-US" sz="2000" dirty="0"/>
              <a:t>involves whether the policy improved the electoral prospects of the government, public trust in gov’t and enhancing its reputation. Or </a:t>
            </a:r>
          </a:p>
          <a:p>
            <a:r>
              <a:rPr lang="en-US" sz="2000" dirty="0"/>
              <a:t>Is the policy consistent with the overall government approach to policy, and does it allow government to maintain control of the policy agenda.</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Revision Questions</a:t>
            </a:r>
          </a:p>
        </p:txBody>
      </p:sp>
      <p:sp>
        <p:nvSpPr>
          <p:cNvPr id="3" name="Content Placeholder 2"/>
          <p:cNvSpPr>
            <a:spLocks noGrp="1"/>
          </p:cNvSpPr>
          <p:nvPr>
            <p:ph idx="1"/>
          </p:nvPr>
        </p:nvSpPr>
        <p:spPr>
          <a:xfrm>
            <a:off x="2046914" y="1770077"/>
            <a:ext cx="9457698" cy="4554523"/>
          </a:xfrm>
        </p:spPr>
        <p:txBody>
          <a:bodyPr>
            <a:normAutofit fontScale="90000"/>
          </a:bodyPr>
          <a:lstStyle/>
          <a:p>
            <a:pPr>
              <a:lnSpc>
                <a:spcPct val="150000"/>
              </a:lnSpc>
              <a:buFont typeface="+mj-lt"/>
              <a:buAutoNum type="arabicParenR"/>
            </a:pPr>
            <a:r>
              <a:rPr lang="en-US" dirty="0"/>
              <a:t>Using a public policy of your choice, examine the successes and failures associated with it.</a:t>
            </a:r>
          </a:p>
          <a:p>
            <a:pPr>
              <a:lnSpc>
                <a:spcPct val="150000"/>
              </a:lnSpc>
              <a:buFont typeface="+mj-lt"/>
              <a:buAutoNum type="arabicParenR"/>
            </a:pPr>
            <a:r>
              <a:rPr lang="en-US" dirty="0"/>
              <a:t>How can policy success be enhanced or ensured?</a:t>
            </a:r>
          </a:p>
          <a:p>
            <a:pPr>
              <a:lnSpc>
                <a:spcPct val="150000"/>
              </a:lnSpc>
              <a:buFont typeface="+mj-lt"/>
              <a:buAutoNum type="arabicParenR"/>
            </a:pPr>
            <a:r>
              <a:rPr lang="en-US" dirty="0"/>
              <a:t>What do the following statements mean and what are their causes?</a:t>
            </a:r>
          </a:p>
          <a:p>
            <a:pPr>
              <a:lnSpc>
                <a:spcPct val="150000"/>
              </a:lnSpc>
              <a:buAutoNum type="alphaLcParenR"/>
            </a:pPr>
            <a:r>
              <a:rPr lang="en-US" dirty="0"/>
              <a:t>“Good politics but bad policy”</a:t>
            </a:r>
          </a:p>
          <a:p>
            <a:pPr>
              <a:lnSpc>
                <a:spcPct val="150000"/>
              </a:lnSpc>
              <a:buAutoNum type="alphaLcParenR"/>
            </a:pPr>
            <a:r>
              <a:rPr lang="en-US" dirty="0"/>
              <a:t>“Good policy but bad politics”</a:t>
            </a:r>
          </a:p>
          <a:p>
            <a:pPr marL="0" indent="0">
              <a:lnSpc>
                <a:spcPct val="150000"/>
              </a:lnSpc>
              <a:buNone/>
            </a:pPr>
            <a:r>
              <a:rPr lang="en-US" dirty="0"/>
              <a:t>4) </a:t>
            </a:r>
            <a:r>
              <a:rPr lang="en-US" dirty="0">
                <a:sym typeface="+mn-ea"/>
              </a:rPr>
              <a:t>Outline and discuss the challenges in assessing policy outcomes (successes and failures).</a:t>
            </a:r>
            <a:endParaRPr lang="en-US" dirty="0"/>
          </a:p>
          <a:p>
            <a:pPr marL="0" indent="0">
              <a:lnSpc>
                <a:spcPct val="150000"/>
              </a:lnSpc>
              <a:buNone/>
            </a:pPr>
            <a:r>
              <a:rPr lang="en-GB" altLang="en-US" dirty="0"/>
              <a:t>5) </a:t>
            </a:r>
            <a:r>
              <a:rPr lang="en-US" dirty="0"/>
              <a:t>Discuss the approaches and methods that can be used in evaluating </a:t>
            </a:r>
          </a:p>
          <a:p>
            <a:pPr>
              <a:lnSpc>
                <a:spcPct val="150000"/>
              </a:lnSpc>
              <a:buAutoNum type="alphaLcParenR"/>
            </a:pPr>
            <a:r>
              <a:rPr lang="en-US" dirty="0"/>
              <a:t>Policy success</a:t>
            </a:r>
          </a:p>
          <a:p>
            <a:pPr>
              <a:lnSpc>
                <a:spcPct val="150000"/>
              </a:lnSpc>
              <a:buAutoNum type="alphaLcParenR"/>
            </a:pPr>
            <a:r>
              <a:rPr lang="en-US" dirty="0"/>
              <a:t>Policy failure</a:t>
            </a:r>
          </a:p>
          <a:p>
            <a:pPr marL="0" indent="0">
              <a:lnSpc>
                <a:spcPct val="150000"/>
              </a:lnSpc>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581" y="624110"/>
            <a:ext cx="9508032" cy="1280890"/>
          </a:xfrm>
        </p:spPr>
        <p:txBody>
          <a:bodyPr/>
          <a:lstStyle/>
          <a:p>
            <a:r>
              <a:rPr lang="en-US" b="1" dirty="0"/>
              <a:t>Revision Questions</a:t>
            </a:r>
            <a:endParaRPr lang="en-US" dirty="0"/>
          </a:p>
        </p:txBody>
      </p:sp>
      <p:sp>
        <p:nvSpPr>
          <p:cNvPr id="3" name="Content Placeholder 2"/>
          <p:cNvSpPr>
            <a:spLocks noGrp="1"/>
          </p:cNvSpPr>
          <p:nvPr>
            <p:ph idx="1"/>
          </p:nvPr>
        </p:nvSpPr>
        <p:spPr>
          <a:xfrm>
            <a:off x="1904301" y="1342239"/>
            <a:ext cx="9600311" cy="5243119"/>
          </a:xfrm>
        </p:spPr>
        <p:txBody>
          <a:bodyPr>
            <a:normAutofit fontScale="47500" lnSpcReduction="20000"/>
          </a:bodyPr>
          <a:lstStyle/>
          <a:p>
            <a:pPr marL="0" indent="0">
              <a:lnSpc>
                <a:spcPct val="150000"/>
              </a:lnSpc>
              <a:buNone/>
            </a:pPr>
            <a:r>
              <a:rPr lang="en-GB" altLang="en-US" sz="2900" dirty="0"/>
              <a:t>6) </a:t>
            </a:r>
            <a:r>
              <a:rPr lang="en-US" sz="2900" dirty="0"/>
              <a:t>Examine the meaning and application of the following terms in policy performance evaluation</a:t>
            </a:r>
          </a:p>
          <a:p>
            <a:pPr>
              <a:lnSpc>
                <a:spcPct val="150000"/>
              </a:lnSpc>
              <a:buFont typeface="+mj-lt"/>
              <a:buAutoNum type="alphaLcParenR"/>
            </a:pPr>
            <a:r>
              <a:rPr lang="en-US" sz="2900" dirty="0"/>
              <a:t>Public interest</a:t>
            </a:r>
          </a:p>
          <a:p>
            <a:pPr>
              <a:lnSpc>
                <a:spcPct val="150000"/>
              </a:lnSpc>
              <a:buFont typeface="+mj-lt"/>
              <a:buAutoNum type="alphaLcParenR"/>
            </a:pPr>
            <a:r>
              <a:rPr lang="en-US" sz="2900" dirty="0"/>
              <a:t>Public value</a:t>
            </a:r>
          </a:p>
          <a:p>
            <a:pPr>
              <a:lnSpc>
                <a:spcPct val="150000"/>
              </a:lnSpc>
              <a:buFont typeface="+mj-lt"/>
              <a:buAutoNum type="alphaLcParenR"/>
            </a:pPr>
            <a:r>
              <a:rPr lang="en-US" sz="2900" dirty="0"/>
              <a:t>Public trust </a:t>
            </a:r>
          </a:p>
          <a:p>
            <a:pPr>
              <a:lnSpc>
                <a:spcPct val="150000"/>
              </a:lnSpc>
              <a:buFont typeface="+mj-lt"/>
              <a:buAutoNum type="alphaLcParenR"/>
            </a:pPr>
            <a:r>
              <a:rPr lang="en-US" sz="2900" dirty="0"/>
              <a:t>Policy resilience</a:t>
            </a:r>
          </a:p>
          <a:p>
            <a:pPr>
              <a:lnSpc>
                <a:spcPct val="150000"/>
              </a:lnSpc>
              <a:buFont typeface="+mj-lt"/>
              <a:buAutoNum type="alphaLcParenR"/>
            </a:pPr>
            <a:r>
              <a:rPr lang="en-US" sz="2900" dirty="0"/>
              <a:t>Policy stability</a:t>
            </a:r>
          </a:p>
          <a:p>
            <a:pPr>
              <a:lnSpc>
                <a:spcPct val="150000"/>
              </a:lnSpc>
              <a:buFont typeface="+mj-lt"/>
              <a:buAutoNum type="alphaLcParenR"/>
            </a:pPr>
            <a:r>
              <a:rPr lang="en-GB" altLang="en-US" sz="2900" dirty="0"/>
              <a:t>Policy sustainability</a:t>
            </a:r>
            <a:endParaRPr lang="en-US" sz="2900" dirty="0"/>
          </a:p>
          <a:p>
            <a:pPr>
              <a:lnSpc>
                <a:spcPct val="150000"/>
              </a:lnSpc>
              <a:buFont typeface="+mj-lt"/>
              <a:buAutoNum type="alphaLcParenR"/>
            </a:pPr>
            <a:r>
              <a:rPr lang="en-US" sz="2900" dirty="0"/>
              <a:t>Policy advocacy</a:t>
            </a:r>
          </a:p>
          <a:p>
            <a:pPr>
              <a:lnSpc>
                <a:spcPct val="150000"/>
              </a:lnSpc>
              <a:buFont typeface="+mj-lt"/>
              <a:buAutoNum type="alphaLcParenR"/>
            </a:pPr>
            <a:r>
              <a:rPr lang="en-US" sz="2900" dirty="0"/>
              <a:t>Policy learning </a:t>
            </a:r>
          </a:p>
          <a:p>
            <a:pPr marL="0" indent="0">
              <a:lnSpc>
                <a:spcPct val="150000"/>
              </a:lnSpc>
              <a:buNone/>
            </a:pPr>
            <a:r>
              <a:rPr lang="en-US" sz="2900" dirty="0"/>
              <a:t>7) What are the common causes of;</a:t>
            </a:r>
          </a:p>
          <a:p>
            <a:pPr marL="514350" indent="-514350">
              <a:lnSpc>
                <a:spcPct val="150000"/>
              </a:lnSpc>
              <a:buAutoNum type="alphaLcParenR"/>
            </a:pPr>
            <a:r>
              <a:rPr lang="en-US" sz="2900" dirty="0"/>
              <a:t>Policy failures or </a:t>
            </a:r>
          </a:p>
          <a:p>
            <a:pPr marL="514350" indent="-514350">
              <a:lnSpc>
                <a:spcPct val="150000"/>
              </a:lnSpc>
              <a:buAutoNum type="alphaLcParenR"/>
            </a:pPr>
            <a:r>
              <a:rPr lang="en-US" sz="2900" dirty="0"/>
              <a:t>Policy successes?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lumMod val="85000"/>
                    <a:lumOff val="15000"/>
                  </a:prstClr>
                </a:solidFill>
              </a:rPr>
              <a:t>Revision Questions</a:t>
            </a:r>
            <a:endParaRPr lang="en-US" dirty="0"/>
          </a:p>
        </p:txBody>
      </p:sp>
      <p:sp>
        <p:nvSpPr>
          <p:cNvPr id="3" name="Content Placeholder 2"/>
          <p:cNvSpPr>
            <a:spLocks noGrp="1"/>
          </p:cNvSpPr>
          <p:nvPr>
            <p:ph idx="1"/>
          </p:nvPr>
        </p:nvSpPr>
        <p:spPr>
          <a:xfrm>
            <a:off x="1813560" y="1426128"/>
            <a:ext cx="9691052" cy="4989913"/>
          </a:xfrm>
        </p:spPr>
        <p:txBody>
          <a:bodyPr>
            <a:normAutofit fontScale="85000" lnSpcReduction="10000"/>
          </a:bodyPr>
          <a:lstStyle/>
          <a:p>
            <a:pPr marL="0" indent="0">
              <a:lnSpc>
                <a:spcPct val="150000"/>
              </a:lnSpc>
              <a:buNone/>
            </a:pPr>
            <a:r>
              <a:rPr lang="en-US" dirty="0"/>
              <a:t>8) Does the absence/lack of opposition to a policy mean it’s a success? Justify your opinion?</a:t>
            </a:r>
          </a:p>
          <a:p>
            <a:pPr marL="0" indent="0">
              <a:lnSpc>
                <a:spcPct val="150000"/>
              </a:lnSpc>
              <a:buNone/>
            </a:pPr>
            <a:r>
              <a:rPr lang="en-US" dirty="0"/>
              <a:t>9) “The quality of policy making process impacts the quality of policy outcomes” Discuss the statement either in support or against.</a:t>
            </a:r>
          </a:p>
          <a:p>
            <a:pPr marL="0" indent="0">
              <a:lnSpc>
                <a:spcPct val="150000"/>
              </a:lnSpc>
              <a:buNone/>
            </a:pPr>
            <a:r>
              <a:rPr lang="en-US" dirty="0"/>
              <a:t>10) Under what conditions are good or bad policies made?</a:t>
            </a:r>
          </a:p>
          <a:p>
            <a:pPr marL="0" indent="0">
              <a:lnSpc>
                <a:spcPct val="150000"/>
              </a:lnSpc>
              <a:buNone/>
            </a:pPr>
            <a:r>
              <a:rPr lang="en-US" dirty="0"/>
              <a:t>11) How do we know that a policy has worked or not?</a:t>
            </a:r>
          </a:p>
          <a:p>
            <a:pPr marL="0" indent="0">
              <a:lnSpc>
                <a:spcPct val="150000"/>
              </a:lnSpc>
              <a:buNone/>
            </a:pPr>
            <a:r>
              <a:rPr lang="en-US" dirty="0"/>
              <a:t>12) Is policy intervention in a public issue/problem always essential? Justify your view.</a:t>
            </a:r>
          </a:p>
          <a:p>
            <a:pPr marL="0" indent="0">
              <a:lnSpc>
                <a:spcPct val="150000"/>
              </a:lnSpc>
              <a:buNone/>
            </a:pPr>
            <a:r>
              <a:rPr lang="en-US" dirty="0"/>
              <a:t>13) Discuss the assumptions and application of the theory of change in PPA.</a:t>
            </a:r>
          </a:p>
          <a:p>
            <a:pPr marL="0" indent="0">
              <a:lnSpc>
                <a:spcPct val="150000"/>
              </a:lnSpc>
              <a:buNone/>
            </a:pPr>
            <a:r>
              <a:rPr lang="en-US" dirty="0"/>
              <a:t>14) Discuss the drivers of change in public policy making.</a:t>
            </a:r>
          </a:p>
          <a:p>
            <a:pPr marL="0" indent="0">
              <a:lnSpc>
                <a:spcPct val="150000"/>
              </a:lnSpc>
              <a:buNone/>
            </a:pPr>
            <a:r>
              <a:rPr lang="en-US" dirty="0"/>
              <a:t>15) Identify the focal areas of change in public policies.</a:t>
            </a:r>
          </a:p>
          <a:p>
            <a:pPr marL="0" indent="0">
              <a:lnSpc>
                <a:spcPct val="150000"/>
              </a:lnSpc>
              <a:buNone/>
            </a:pPr>
            <a:r>
              <a:rPr lang="en-US" dirty="0"/>
              <a:t>16) Account for the common hindrances/barriers to change in public policies.</a:t>
            </a:r>
          </a:p>
          <a:p>
            <a:pPr marL="0" indent="0">
              <a:lnSpc>
                <a:spcPct val="150000"/>
              </a:lnSpc>
              <a:buNone/>
            </a:pPr>
            <a:r>
              <a:rPr lang="en-US" dirty="0"/>
              <a:t>17) Explore the concept of policy entrepreneurship and/or innovation.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lumMod val="85000"/>
                    <a:lumOff val="15000"/>
                  </a:prstClr>
                </a:solidFill>
              </a:rPr>
              <a:t>Revision Questions</a:t>
            </a:r>
            <a:endParaRPr lang="en-US" dirty="0"/>
          </a:p>
        </p:txBody>
      </p:sp>
      <p:sp>
        <p:nvSpPr>
          <p:cNvPr id="3" name="Content Placeholder 2"/>
          <p:cNvSpPr>
            <a:spLocks noGrp="1"/>
          </p:cNvSpPr>
          <p:nvPr>
            <p:ph idx="1"/>
          </p:nvPr>
        </p:nvSpPr>
        <p:spPr>
          <a:xfrm>
            <a:off x="2588895" y="1668145"/>
            <a:ext cx="8915400" cy="4585335"/>
          </a:xfrm>
        </p:spPr>
        <p:txBody>
          <a:bodyPr/>
          <a:lstStyle/>
          <a:p>
            <a:pPr marL="0" indent="0">
              <a:buNone/>
            </a:pPr>
            <a:r>
              <a:rPr lang="en-US" dirty="0"/>
              <a:t>18) What are the potential risks in public policy making and implementations?</a:t>
            </a:r>
          </a:p>
          <a:p>
            <a:pPr marL="0" indent="0">
              <a:buNone/>
            </a:pPr>
            <a:r>
              <a:rPr lang="en-US" dirty="0"/>
              <a:t>19) How can these risks be mitigated?</a:t>
            </a:r>
          </a:p>
          <a:p>
            <a:pPr marL="0" indent="0">
              <a:buNone/>
            </a:pPr>
            <a:r>
              <a:rPr lang="en-US" dirty="0"/>
              <a:t>20) What constitutes learning in public policy making and analysis?</a:t>
            </a:r>
          </a:p>
          <a:p>
            <a:pPr marL="0" indent="0">
              <a:buNone/>
            </a:pPr>
            <a:r>
              <a:rPr lang="en-US" dirty="0"/>
              <a:t>21) What drives learning in public policy making and analysis?</a:t>
            </a:r>
          </a:p>
          <a:p>
            <a:pPr marL="0" indent="0">
              <a:buNone/>
            </a:pPr>
            <a:r>
              <a:rPr lang="en-US" dirty="0"/>
              <a:t>22) Discuss the rationale for learning in public policy making and analysis.</a:t>
            </a:r>
          </a:p>
          <a:p>
            <a:pPr marL="0" indent="0">
              <a:buNone/>
            </a:pPr>
            <a:r>
              <a:rPr lang="en-US" dirty="0"/>
              <a:t>23) Distinguish between objective and subject</a:t>
            </a:r>
            <a:r>
              <a:rPr lang="en-GB" altLang="en-US" dirty="0"/>
              <a:t>ive</a:t>
            </a:r>
            <a:r>
              <a:rPr lang="en-US" dirty="0"/>
              <a:t> policy performance analysis.</a:t>
            </a:r>
          </a:p>
          <a:p>
            <a:pPr marL="0" indent="0">
              <a:buNone/>
            </a:pPr>
            <a:r>
              <a:rPr lang="en-US" dirty="0"/>
              <a:t>24) What challenges are faced in the assessment of policy performance.</a:t>
            </a:r>
          </a:p>
          <a:p>
            <a:pPr marL="0" indent="0">
              <a:buNone/>
            </a:pPr>
            <a:r>
              <a:rPr lang="en-US" dirty="0"/>
              <a:t>25) How can the quality of a public policy be evaluated?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altLang="en-US" b="1"/>
              <a:t>Policy Dynamics</a:t>
            </a:r>
          </a:p>
        </p:txBody>
      </p:sp>
      <p:sp>
        <p:nvSpPr>
          <p:cNvPr id="5" name="Text Placeholder 4"/>
          <p:cNvSpPr>
            <a:spLocks noGrp="1"/>
          </p:cNvSpPr>
          <p:nvPr>
            <p:ph type="body" sz="half" idx="2"/>
          </p:nvPr>
        </p:nvSpPr>
        <p:spPr/>
        <p:txBody>
          <a:bodyPr/>
          <a:lstStyle/>
          <a:p>
            <a:r>
              <a:rPr lang="en-GB" altLang="en-US"/>
              <a:t>Policy change, Policy Adaptation, Policy innovation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422275"/>
            <a:ext cx="8911590" cy="831850"/>
          </a:xfrm>
        </p:spPr>
        <p:txBody>
          <a:bodyPr>
            <a:normAutofit/>
          </a:bodyPr>
          <a:lstStyle/>
          <a:p>
            <a:r>
              <a:rPr lang="en-US" b="1" dirty="0"/>
              <a:t>Overview</a:t>
            </a:r>
          </a:p>
        </p:txBody>
      </p:sp>
      <p:sp>
        <p:nvSpPr>
          <p:cNvPr id="3" name="Content Placeholder 2"/>
          <p:cNvSpPr>
            <a:spLocks noGrp="1"/>
          </p:cNvSpPr>
          <p:nvPr>
            <p:ph idx="1"/>
          </p:nvPr>
        </p:nvSpPr>
        <p:spPr>
          <a:xfrm>
            <a:off x="1723390" y="1253490"/>
            <a:ext cx="9780905" cy="5368290"/>
          </a:xfrm>
        </p:spPr>
        <p:txBody>
          <a:bodyPr>
            <a:normAutofit fontScale="67500" lnSpcReduction="10000"/>
          </a:bodyPr>
          <a:lstStyle/>
          <a:p>
            <a:pPr algn="just">
              <a:lnSpc>
                <a:spcPct val="160000"/>
              </a:lnSpc>
            </a:pPr>
            <a:r>
              <a:rPr sz="2400" dirty="0"/>
              <a:t>Policy change occurs for a variety of reasons, often driven by complex interactions among political, social, economic, and institutional factors</a:t>
            </a:r>
            <a:r>
              <a:rPr lang="en-GB" sz="2400" dirty="0"/>
              <a:t>.</a:t>
            </a:r>
            <a:endParaRPr sz="2400" dirty="0"/>
          </a:p>
          <a:p>
            <a:pPr algn="just">
              <a:lnSpc>
                <a:spcPct val="160000"/>
              </a:lnSpc>
            </a:pPr>
            <a:r>
              <a:rPr sz="2400" dirty="0"/>
              <a:t>Policy change can occur in various modes or types, reflecting the scale, pace, and approach to making adjustments</a:t>
            </a:r>
            <a:r>
              <a:rPr lang="en-GB" sz="2400" dirty="0"/>
              <a:t>.</a:t>
            </a:r>
            <a:endParaRPr sz="2400" dirty="0"/>
          </a:p>
          <a:p>
            <a:pPr algn="just">
              <a:lnSpc>
                <a:spcPct val="160000"/>
              </a:lnSpc>
            </a:pPr>
            <a:r>
              <a:rPr lang="en-US" sz="2400" dirty="0"/>
              <a:t>Analyzing policy dynamics involves examining </a:t>
            </a:r>
            <a:r>
              <a:rPr lang="en-GB" altLang="en-US" sz="2400" dirty="0"/>
              <a:t>when, </a:t>
            </a:r>
            <a:r>
              <a:rPr lang="en-US" sz="2400" dirty="0"/>
              <a:t>how and why policies change, the mechanisms driving these changes, and the effects of such shifts over time. </a:t>
            </a:r>
          </a:p>
          <a:p>
            <a:pPr algn="just">
              <a:lnSpc>
                <a:spcPct val="160000"/>
              </a:lnSpc>
            </a:pPr>
            <a:r>
              <a:rPr lang="en-US" sz="2400" dirty="0"/>
              <a:t>Researchers and policymakers use a variety of frameworks, tools, and approaches to study policy dynamics, </a:t>
            </a:r>
          </a:p>
          <a:p>
            <a:pPr algn="just">
              <a:lnSpc>
                <a:spcPct val="160000"/>
              </a:lnSpc>
            </a:pPr>
            <a:r>
              <a:rPr lang="en-US" sz="2400" dirty="0"/>
              <a:t>with the goal of understanding the factors that drive policy evolution, the types of change that occur, and the</a:t>
            </a:r>
            <a:r>
              <a:rPr lang="en-GB" altLang="en-US" sz="2400" dirty="0"/>
              <a:t>ir</a:t>
            </a:r>
            <a:r>
              <a:rPr lang="en-US" sz="2400" dirty="0"/>
              <a:t> outcomes</a:t>
            </a:r>
            <a:r>
              <a:rPr lang="en-GB" altLang="en-US" sz="2400" dirty="0"/>
              <a:t>.</a:t>
            </a:r>
          </a:p>
          <a:p>
            <a:pPr algn="just">
              <a:lnSpc>
                <a:spcPct val="160000"/>
              </a:lnSpc>
            </a:pPr>
            <a:r>
              <a:rPr lang="en-GB" altLang="en-US" sz="2400" dirty="0">
                <a:sym typeface="+mn-ea"/>
              </a:rPr>
              <a:t>Analysis and u</a:t>
            </a:r>
            <a:r>
              <a:rPr lang="en-US" sz="2400" dirty="0">
                <a:sym typeface="+mn-ea"/>
              </a:rPr>
              <a:t>nderstanding</a:t>
            </a:r>
            <a:r>
              <a:rPr lang="en-GB" altLang="en-US" sz="2400" dirty="0">
                <a:sym typeface="+mn-ea"/>
              </a:rPr>
              <a:t> of</a:t>
            </a:r>
            <a:r>
              <a:rPr lang="en-US" sz="2400" dirty="0">
                <a:sym typeface="+mn-ea"/>
              </a:rPr>
              <a:t> policy dynamics helps policymakers anticipate and navigate changes, </a:t>
            </a:r>
            <a:endParaRPr lang="en-US" sz="2400" dirty="0"/>
          </a:p>
          <a:p>
            <a:pPr algn="just">
              <a:lnSpc>
                <a:spcPct val="160000"/>
              </a:lnSpc>
            </a:pPr>
            <a:r>
              <a:rPr lang="en-GB" altLang="en-US" sz="2400" dirty="0">
                <a:sym typeface="+mn-ea"/>
              </a:rPr>
              <a:t>C</a:t>
            </a:r>
            <a:r>
              <a:rPr lang="en-US" sz="2400" dirty="0">
                <a:sym typeface="+mn-ea"/>
              </a:rPr>
              <a:t>onsider how policies can be initiated, adjusted, or dismantled based on varying circumstances</a:t>
            </a:r>
            <a:endParaRPr lang="en-US" sz="2400" dirty="0"/>
          </a:p>
          <a:p>
            <a:pPr algn="just">
              <a:lnSpc>
                <a:spcPct val="160000"/>
              </a:lnSpc>
            </a:pPr>
            <a:endParaRPr lang="en-US" sz="2400" dirty="0"/>
          </a:p>
          <a:p>
            <a:pPr marL="0" indent="0">
              <a:buNone/>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US" b="1" dirty="0"/>
              <a:t>Policy </a:t>
            </a:r>
            <a:r>
              <a:rPr lang="en-GB" altLang="en-US" b="1" dirty="0"/>
              <a:t>Dynamics</a:t>
            </a:r>
            <a:endParaRPr lang="en-US" b="1" dirty="0"/>
          </a:p>
        </p:txBody>
      </p:sp>
      <p:sp>
        <p:nvSpPr>
          <p:cNvPr id="3" name="Content Placeholder 2"/>
          <p:cNvSpPr>
            <a:spLocks noGrp="1"/>
          </p:cNvSpPr>
          <p:nvPr>
            <p:ph idx="1"/>
          </p:nvPr>
        </p:nvSpPr>
        <p:spPr>
          <a:xfrm>
            <a:off x="1753299" y="1283515"/>
            <a:ext cx="9957732" cy="5394122"/>
          </a:xfrm>
        </p:spPr>
        <p:txBody>
          <a:bodyPr>
            <a:noAutofit/>
          </a:bodyPr>
          <a:lstStyle/>
          <a:p>
            <a:pPr>
              <a:lnSpc>
                <a:spcPct val="150000"/>
              </a:lnSpc>
            </a:pPr>
            <a:r>
              <a:rPr b="1" dirty="0"/>
              <a:t>Policy dynamics</a:t>
            </a:r>
            <a:r>
              <a:rPr dirty="0"/>
              <a:t> refers to the process by which public policies change, adapt, or evolve over time. </a:t>
            </a:r>
          </a:p>
          <a:p>
            <a:pPr>
              <a:lnSpc>
                <a:spcPct val="150000"/>
              </a:lnSpc>
            </a:pPr>
            <a:r>
              <a:rPr dirty="0"/>
              <a:t>This concept encompasses a range of factors and mechanisms that influence how policies shift</a:t>
            </a:r>
            <a:r>
              <a:rPr lang="en-US" dirty="0"/>
              <a:t>.</a:t>
            </a:r>
          </a:p>
          <a:p>
            <a:pPr>
              <a:lnSpc>
                <a:spcPct val="150000"/>
              </a:lnSpc>
            </a:pPr>
            <a:r>
              <a:rPr lang="en-US" b="1" dirty="0"/>
              <a:t>Policy change</a:t>
            </a:r>
            <a:r>
              <a:rPr lang="en-US" dirty="0"/>
              <a:t> refers to the process of altering existing public policies, introducing new policies, or removing outdated ones </a:t>
            </a:r>
            <a:r>
              <a:rPr lang="en-GB" altLang="en-US" dirty="0"/>
              <a:t>due </a:t>
            </a:r>
            <a:r>
              <a:rPr lang="en-US" dirty="0"/>
              <a:t>to changing social, economic, political, or environmental conditions. </a:t>
            </a:r>
          </a:p>
          <a:p>
            <a:pPr>
              <a:lnSpc>
                <a:spcPct val="150000"/>
              </a:lnSpc>
            </a:pPr>
            <a:r>
              <a:rPr lang="en-US" dirty="0"/>
              <a:t>It can involve </a:t>
            </a:r>
            <a:r>
              <a:rPr lang="en-GB" altLang="en-US" dirty="0"/>
              <a:t>making </a:t>
            </a:r>
            <a:r>
              <a:rPr lang="en-US" dirty="0"/>
              <a:t>adjustments to policy goals, strategies, structures, implementation procedures, or the addition of entirely new frameworks. </a:t>
            </a:r>
          </a:p>
          <a:p>
            <a:pPr>
              <a:lnSpc>
                <a:spcPct val="150000"/>
              </a:lnSpc>
            </a:pPr>
            <a:r>
              <a:rPr lang="en-US" dirty="0"/>
              <a:t>Policy change is a natural part of governance, reflecting the need for policies to remain relevant and effective in a dynamic environment.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Types of Policy Change</a:t>
            </a:r>
          </a:p>
        </p:txBody>
      </p:sp>
      <p:sp>
        <p:nvSpPr>
          <p:cNvPr id="3" name="Content Placeholder 2"/>
          <p:cNvSpPr>
            <a:spLocks noGrp="1"/>
          </p:cNvSpPr>
          <p:nvPr>
            <p:ph idx="1"/>
          </p:nvPr>
        </p:nvSpPr>
        <p:spPr>
          <a:xfrm>
            <a:off x="1753299" y="1283515"/>
            <a:ext cx="9957732" cy="5394122"/>
          </a:xfrm>
        </p:spPr>
        <p:txBody>
          <a:bodyPr>
            <a:noAutofit/>
          </a:bodyPr>
          <a:lstStyle/>
          <a:p>
            <a:pPr>
              <a:lnSpc>
                <a:spcPct val="100000"/>
              </a:lnSpc>
              <a:buFont typeface="+mj-lt"/>
              <a:buAutoNum type="arabicParenR"/>
            </a:pPr>
            <a:r>
              <a:rPr b="1" dirty="0"/>
              <a:t>Incremental Change:</a:t>
            </a:r>
            <a:r>
              <a:rPr dirty="0"/>
              <a:t> Small, gradual modifications to policies, often based on evaluation or feedback. Incremental change allows for policy adjustments without major disruptions.</a:t>
            </a:r>
          </a:p>
          <a:p>
            <a:pPr>
              <a:lnSpc>
                <a:spcPct val="100000"/>
              </a:lnSpc>
              <a:buFont typeface="+mj-lt"/>
              <a:buAutoNum type="arabicParenR"/>
            </a:pPr>
            <a:r>
              <a:rPr b="1" dirty="0"/>
              <a:t>Radical or Transformative Change: </a:t>
            </a:r>
            <a:r>
              <a:rPr dirty="0"/>
              <a:t>Comprehensive, sweepinshifts in policy, often implemented in response to crises, significant shifts in political power, or widespread social demands.</a:t>
            </a:r>
          </a:p>
          <a:p>
            <a:pPr>
              <a:lnSpc>
                <a:spcPct val="100000"/>
              </a:lnSpc>
              <a:buFont typeface="+mj-lt"/>
              <a:buAutoNum type="arabicParenR"/>
            </a:pPr>
            <a:r>
              <a:rPr b="1" dirty="0"/>
              <a:t>Policy Layering:</a:t>
            </a:r>
            <a:r>
              <a:rPr dirty="0"/>
              <a:t> Adding new elements or provisions on top of existing policies to address new issues without replacing the original framework.</a:t>
            </a:r>
          </a:p>
          <a:p>
            <a:pPr>
              <a:lnSpc>
                <a:spcPct val="100000"/>
              </a:lnSpc>
              <a:buFont typeface="+mj-lt"/>
              <a:buAutoNum type="arabicParenR"/>
            </a:pPr>
            <a:r>
              <a:rPr b="1" dirty="0"/>
              <a:t>Policy Drift:</a:t>
            </a:r>
            <a:r>
              <a:rPr dirty="0"/>
              <a:t> Policy remains formally unchanged, but becomes ineffective as social, economic, or technological changes alter the context around it.</a:t>
            </a:r>
          </a:p>
          <a:p>
            <a:pPr>
              <a:lnSpc>
                <a:spcPct val="100000"/>
              </a:lnSpc>
              <a:buFont typeface="+mj-lt"/>
              <a:buAutoNum type="arabicParenR"/>
            </a:pPr>
            <a:r>
              <a:rPr b="1" dirty="0"/>
              <a:t>Policy Conversion: </a:t>
            </a:r>
            <a:r>
              <a:rPr dirty="0"/>
              <a:t>Changing the interpretation, implementation, or enforcement of a policy without changing its original goals, allowing it to address new needs.</a:t>
            </a:r>
          </a:p>
          <a:p>
            <a:pPr>
              <a:lnSpc>
                <a:spcPct val="100000"/>
              </a:lnSpc>
              <a:buFont typeface="+mj-lt"/>
              <a:buAutoNum type="arabicParenR"/>
            </a:pPr>
            <a:r>
              <a:rPr b="1" dirty="0"/>
              <a:t>Policy Termination: </a:t>
            </a:r>
            <a:r>
              <a:rPr dirty="0"/>
              <a:t>The complete removal or repeal of a policy when it is considered redundant, ineffective, or counterproductive.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Reasons for Policy Change</a:t>
            </a:r>
          </a:p>
        </p:txBody>
      </p:sp>
      <p:sp>
        <p:nvSpPr>
          <p:cNvPr id="3" name="Content Placeholder 2"/>
          <p:cNvSpPr>
            <a:spLocks noGrp="1"/>
          </p:cNvSpPr>
          <p:nvPr>
            <p:ph idx="1"/>
          </p:nvPr>
        </p:nvSpPr>
        <p:spPr>
          <a:xfrm>
            <a:off x="1753299" y="1283515"/>
            <a:ext cx="9957732" cy="5394122"/>
          </a:xfrm>
        </p:spPr>
        <p:txBody>
          <a:bodyPr>
            <a:noAutofit/>
          </a:bodyPr>
          <a:lstStyle/>
          <a:p>
            <a:pPr>
              <a:lnSpc>
                <a:spcPct val="150000"/>
              </a:lnSpc>
              <a:buFont typeface="+mj-lt"/>
              <a:buAutoNum type="arabicParenR"/>
            </a:pPr>
            <a:r>
              <a:rPr dirty="0"/>
              <a:t>Shifts in public opinion and social values</a:t>
            </a:r>
          </a:p>
          <a:p>
            <a:pPr>
              <a:lnSpc>
                <a:spcPct val="150000"/>
              </a:lnSpc>
              <a:buFont typeface="+mj-lt"/>
              <a:buAutoNum type="arabicParenR"/>
            </a:pPr>
            <a:r>
              <a:rPr dirty="0"/>
              <a:t>Changes in political leadership and ideology</a:t>
            </a:r>
          </a:p>
          <a:p>
            <a:pPr>
              <a:lnSpc>
                <a:spcPct val="150000"/>
              </a:lnSpc>
              <a:buFont typeface="+mj-lt"/>
              <a:buAutoNum type="arabicParenR"/>
            </a:pPr>
            <a:r>
              <a:rPr dirty="0"/>
              <a:t>Economic factors, such as recessions or </a:t>
            </a:r>
            <a:r>
              <a:rPr lang="en-GB" dirty="0"/>
              <a:t>inflation etc</a:t>
            </a:r>
            <a:endParaRPr dirty="0"/>
          </a:p>
          <a:p>
            <a:pPr>
              <a:lnSpc>
                <a:spcPct val="150000"/>
              </a:lnSpc>
              <a:buFont typeface="+mj-lt"/>
              <a:buAutoNum type="arabicParenR"/>
            </a:pPr>
            <a:r>
              <a:rPr dirty="0"/>
              <a:t>Scientific and technological advancements</a:t>
            </a:r>
          </a:p>
          <a:p>
            <a:pPr>
              <a:lnSpc>
                <a:spcPct val="150000"/>
              </a:lnSpc>
              <a:buFont typeface="+mj-lt"/>
              <a:buAutoNum type="arabicParenR"/>
            </a:pPr>
            <a:r>
              <a:rPr dirty="0"/>
              <a:t>New data, research, or feedback on policy performance</a:t>
            </a:r>
          </a:p>
          <a:p>
            <a:pPr>
              <a:lnSpc>
                <a:spcPct val="150000"/>
              </a:lnSpc>
              <a:buFont typeface="+mj-lt"/>
              <a:buAutoNum type="arabicParenR"/>
            </a:pPr>
            <a:r>
              <a:rPr dirty="0"/>
              <a:t>External events or crises, like pandemics or natural disasters</a:t>
            </a:r>
          </a:p>
          <a:p>
            <a:pPr>
              <a:lnSpc>
                <a:spcPct val="150000"/>
              </a:lnSpc>
              <a:buFont typeface="+mj-lt"/>
              <a:buAutoNum type="arabicParenR"/>
            </a:pPr>
            <a:r>
              <a:rPr dirty="0"/>
              <a:t>International influences and globalization</a:t>
            </a:r>
          </a:p>
          <a:p>
            <a:pPr>
              <a:lnSpc>
                <a:spcPct val="150000"/>
              </a:lnSpc>
              <a:buFont typeface="+mj-lt"/>
              <a:buAutoNum type="arabicParenR"/>
            </a:pPr>
            <a:r>
              <a:rPr dirty="0"/>
              <a:t>Advocacy and pressure from interest group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Policy Adaptation</a:t>
            </a:r>
          </a:p>
        </p:txBody>
      </p:sp>
      <p:sp>
        <p:nvSpPr>
          <p:cNvPr id="3" name="Content Placeholder 2"/>
          <p:cNvSpPr>
            <a:spLocks noGrp="1"/>
          </p:cNvSpPr>
          <p:nvPr>
            <p:ph idx="1"/>
          </p:nvPr>
        </p:nvSpPr>
        <p:spPr>
          <a:xfrm>
            <a:off x="1753299" y="1283515"/>
            <a:ext cx="9957732" cy="5394122"/>
          </a:xfrm>
        </p:spPr>
        <p:txBody>
          <a:bodyPr>
            <a:noAutofit/>
          </a:bodyPr>
          <a:lstStyle/>
          <a:p>
            <a:pPr>
              <a:lnSpc>
                <a:spcPct val="100000"/>
              </a:lnSpc>
              <a:buFont typeface="Wingdings" panose="05000000000000000000" charset="0"/>
              <a:buChar char="§"/>
            </a:pPr>
            <a:r>
              <a:rPr b="1" dirty="0"/>
              <a:t>Policy adaptation</a:t>
            </a:r>
            <a:r>
              <a:rPr dirty="0"/>
              <a:t> </a:t>
            </a:r>
            <a:r>
              <a:rPr lang="en-GB" dirty="0"/>
              <a:t>is </a:t>
            </a:r>
            <a:r>
              <a:rPr dirty="0"/>
              <a:t>the process of adjusting or modifying existing policies to better respond to new </a:t>
            </a:r>
            <a:r>
              <a:rPr lang="en-GB" dirty="0"/>
              <a:t>changes, </a:t>
            </a:r>
            <a:r>
              <a:rPr dirty="0"/>
              <a:t>challenges, evolving conditions, or emerging needs. </a:t>
            </a:r>
          </a:p>
          <a:p>
            <a:pPr>
              <a:lnSpc>
                <a:spcPct val="100000"/>
              </a:lnSpc>
              <a:buFont typeface="Wingdings" panose="05000000000000000000" charset="0"/>
              <a:buChar char="§"/>
            </a:pPr>
            <a:r>
              <a:rPr dirty="0"/>
              <a:t>Unlike creating entirely new policies, adaptation involves making targeted changes to </a:t>
            </a:r>
            <a:r>
              <a:rPr lang="en-GB" dirty="0"/>
              <a:t>existing policies</a:t>
            </a:r>
            <a:r>
              <a:rPr dirty="0"/>
              <a:t> so they remain relevant, effective, and resilient in the face of change.</a:t>
            </a:r>
          </a:p>
          <a:p>
            <a:pPr marL="0" indent="0">
              <a:lnSpc>
                <a:spcPct val="100000"/>
              </a:lnSpc>
              <a:buFont typeface="Wingdings" panose="05000000000000000000" charset="0"/>
              <a:buNone/>
            </a:pPr>
            <a:endParaRPr b="1" dirty="0"/>
          </a:p>
          <a:p>
            <a:pPr marL="0" indent="0">
              <a:lnSpc>
                <a:spcPct val="100000"/>
              </a:lnSpc>
              <a:buFont typeface="Wingdings" panose="05000000000000000000" charset="0"/>
              <a:buNone/>
            </a:pPr>
            <a:r>
              <a:rPr b="1" dirty="0"/>
              <a:t>Characteristics of Policy Adaptation</a:t>
            </a:r>
          </a:p>
          <a:p>
            <a:pPr>
              <a:lnSpc>
                <a:spcPct val="100000"/>
              </a:lnSpc>
              <a:buFont typeface="Wingdings" panose="05000000000000000000" charset="0"/>
              <a:buChar char="§"/>
            </a:pPr>
            <a:r>
              <a:rPr lang="en-GB" dirty="0"/>
              <a:t>It is a r</a:t>
            </a:r>
            <a:r>
              <a:rPr dirty="0"/>
              <a:t>esponse to external changes like economic shifts, technological advancements, demographic changes, or environmental pressures. </a:t>
            </a:r>
          </a:p>
          <a:p>
            <a:pPr>
              <a:lnSpc>
                <a:spcPct val="100000"/>
              </a:lnSpc>
              <a:buFont typeface="Wingdings" panose="05000000000000000000" charset="0"/>
              <a:buChar char="§"/>
            </a:pPr>
            <a:r>
              <a:rPr lang="en-GB" dirty="0"/>
              <a:t>It is</a:t>
            </a:r>
            <a:r>
              <a:rPr dirty="0"/>
              <a:t> incremental rather than revolutionary</a:t>
            </a:r>
            <a:r>
              <a:rPr lang="en-GB" dirty="0"/>
              <a:t>.</a:t>
            </a:r>
          </a:p>
          <a:p>
            <a:pPr>
              <a:lnSpc>
                <a:spcPct val="100000"/>
              </a:lnSpc>
              <a:buFont typeface="Wingdings" panose="05000000000000000000" charset="0"/>
              <a:buChar char="§"/>
            </a:pPr>
            <a:r>
              <a:rPr lang="en-GB" dirty="0"/>
              <a:t>It </a:t>
            </a:r>
            <a:r>
              <a:rPr dirty="0"/>
              <a:t>relies on</a:t>
            </a:r>
            <a:r>
              <a:rPr lang="en-GB" dirty="0"/>
              <a:t> continueous learning and</a:t>
            </a:r>
            <a:r>
              <a:rPr dirty="0"/>
              <a:t> feedback</a:t>
            </a:r>
            <a:r>
              <a:rPr lang="en-GB" dirty="0"/>
              <a:t>.</a:t>
            </a:r>
          </a:p>
          <a:p>
            <a:pPr>
              <a:lnSpc>
                <a:spcPct val="100000"/>
              </a:lnSpc>
              <a:buFont typeface="Wingdings" panose="05000000000000000000" charset="0"/>
              <a:buChar char="§"/>
            </a:pPr>
            <a:r>
              <a:rPr lang="en-GB" dirty="0"/>
              <a:t>It responds to input/feedback from s</a:t>
            </a:r>
            <a:r>
              <a:rPr dirty="0"/>
              <a:t>takeholder</a:t>
            </a:r>
            <a:r>
              <a:rPr lang="en-GB" dirty="0"/>
              <a:t>s</a:t>
            </a:r>
            <a:r>
              <a:rPr dirty="0"/>
              <a:t> </a:t>
            </a:r>
          </a:p>
          <a:p>
            <a:pPr>
              <a:lnSpc>
                <a:spcPct val="100000"/>
              </a:lnSpc>
              <a:buFont typeface="Wingdings" panose="05000000000000000000" charset="0"/>
              <a:buChar char="§"/>
            </a:pPr>
            <a:r>
              <a:rPr lang="en-GB" dirty="0"/>
              <a:t>It is </a:t>
            </a:r>
            <a:r>
              <a:rPr dirty="0"/>
              <a:t>aimed at making policies more resilient to future disruptions.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Policy Innovation</a:t>
            </a:r>
          </a:p>
        </p:txBody>
      </p:sp>
      <p:sp>
        <p:nvSpPr>
          <p:cNvPr id="3" name="Content Placeholder 2"/>
          <p:cNvSpPr>
            <a:spLocks noGrp="1"/>
          </p:cNvSpPr>
          <p:nvPr>
            <p:ph idx="1"/>
          </p:nvPr>
        </p:nvSpPr>
        <p:spPr>
          <a:xfrm>
            <a:off x="1753299" y="1283515"/>
            <a:ext cx="9957732" cy="5394122"/>
          </a:xfrm>
        </p:spPr>
        <p:txBody>
          <a:bodyPr>
            <a:noAutofit/>
          </a:bodyPr>
          <a:lstStyle/>
          <a:p>
            <a:pPr>
              <a:lnSpc>
                <a:spcPct val="100000"/>
              </a:lnSpc>
              <a:buFont typeface="Wingdings" panose="05000000000000000000" charset="0"/>
              <a:buChar char="§"/>
            </a:pPr>
            <a:r>
              <a:rPr lang="en-GB" sz="2000" b="1" dirty="0"/>
              <a:t>Policy</a:t>
            </a:r>
            <a:r>
              <a:rPr sz="2000" b="1" dirty="0"/>
              <a:t> </a:t>
            </a:r>
            <a:r>
              <a:rPr lang="en-GB" sz="2000" b="1" dirty="0"/>
              <a:t>i</a:t>
            </a:r>
            <a:r>
              <a:rPr sz="2000" b="1" dirty="0"/>
              <a:t>nnovation</a:t>
            </a:r>
            <a:r>
              <a:rPr sz="2000" dirty="0"/>
              <a:t> involves the introduction</a:t>
            </a:r>
            <a:r>
              <a:rPr lang="en-GB" sz="2000" dirty="0"/>
              <a:t> of new </a:t>
            </a:r>
            <a:r>
              <a:rPr sz="2000" dirty="0"/>
              <a:t>policies to address unmet needs or emerging issues. </a:t>
            </a:r>
          </a:p>
          <a:p>
            <a:pPr>
              <a:lnSpc>
                <a:spcPct val="100000"/>
              </a:lnSpc>
              <a:buFont typeface="Wingdings" panose="05000000000000000000" charset="0"/>
              <a:buChar char="§"/>
            </a:pPr>
            <a:r>
              <a:rPr sz="2000" dirty="0"/>
              <a:t>This type </a:t>
            </a:r>
            <a:r>
              <a:rPr lang="en-GB" sz="2000" dirty="0"/>
              <a:t>of policy change </a:t>
            </a:r>
            <a:r>
              <a:rPr sz="2000" dirty="0"/>
              <a:t>often occurs when existing frameworks are insufficient for novel or complex challenges.</a:t>
            </a:r>
          </a:p>
          <a:p>
            <a:pPr>
              <a:lnSpc>
                <a:spcPct val="100000"/>
              </a:lnSpc>
              <a:buFont typeface="Wingdings" panose="05000000000000000000" charset="0"/>
              <a:buChar char="§"/>
            </a:pPr>
            <a:r>
              <a:rPr sz="2000" b="1" dirty="0"/>
              <a:t>Examples:</a:t>
            </a:r>
            <a:r>
              <a:rPr sz="2000" dirty="0"/>
              <a:t> Policies for regulating artificial intelligence, introducing a carbon tax to combat climate change, or establishing universal basic income as an anti-poverty measure.</a:t>
            </a:r>
          </a:p>
          <a:p>
            <a:pPr>
              <a:lnSpc>
                <a:spcPct val="100000"/>
              </a:lnSpc>
              <a:buFont typeface="Wingdings" panose="05000000000000000000" charset="0"/>
              <a:buChar char="§"/>
            </a:pPr>
            <a:r>
              <a:rPr sz="2000" b="1" dirty="0"/>
              <a:t>Advantages:</a:t>
            </a:r>
            <a:r>
              <a:rPr sz="2000" dirty="0"/>
              <a:t> Enables government to respond proactively to new challenges; can improve social outcomes and efficiency.</a:t>
            </a:r>
          </a:p>
          <a:p>
            <a:pPr>
              <a:lnSpc>
                <a:spcPct val="100000"/>
              </a:lnSpc>
              <a:buFont typeface="Wingdings" panose="05000000000000000000" charset="0"/>
              <a:buChar char="§"/>
            </a:pPr>
            <a:r>
              <a:rPr sz="2000" b="1" dirty="0"/>
              <a:t>Challenges:</a:t>
            </a:r>
            <a:r>
              <a:rPr sz="2000" dirty="0"/>
              <a:t> Requires experimentation, which may involve high initial costs or risk of failure.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altLang="en-US" b="1"/>
              <a:t>Policy Performance</a:t>
            </a:r>
          </a:p>
        </p:txBody>
      </p:sp>
      <p:sp>
        <p:nvSpPr>
          <p:cNvPr id="5" name="Text Placeholder 4"/>
          <p:cNvSpPr>
            <a:spLocks noGrp="1"/>
          </p:cNvSpPr>
          <p:nvPr>
            <p:ph type="body" sz="half" idx="2"/>
          </p:nvPr>
        </p:nvSpPr>
        <p:spPr/>
        <p:txBody>
          <a:bodyPr/>
          <a:lstStyle/>
          <a:p>
            <a:r>
              <a:rPr lang="en-GB" altLang="en-US"/>
              <a:t>Policy success, Policy failure</a:t>
            </a: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156</TotalTime>
  <Words>1910</Words>
  <Application>Microsoft Office PowerPoint</Application>
  <PresentationFormat>Widescreen</PresentationFormat>
  <Paragraphs>163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Wingdings</vt:lpstr>
      <vt:lpstr>Wingdings 3</vt:lpstr>
      <vt:lpstr>Wisp</vt:lpstr>
      <vt:lpstr>Public Policy Dynamics and Performance</vt:lpstr>
      <vt:lpstr>Policy Dynamics</vt:lpstr>
      <vt:lpstr>Overview</vt:lpstr>
      <vt:lpstr>Policy Dynamics</vt:lpstr>
      <vt:lpstr>Types of Policy Change</vt:lpstr>
      <vt:lpstr>Reasons for Policy Change</vt:lpstr>
      <vt:lpstr>Policy Adaptation</vt:lpstr>
      <vt:lpstr>Policy Innovation</vt:lpstr>
      <vt:lpstr>Policy Performance</vt:lpstr>
      <vt:lpstr>Overview</vt:lpstr>
      <vt:lpstr>Policy Success </vt:lpstr>
      <vt:lpstr>Policy Failure </vt:lpstr>
      <vt:lpstr>Dimensions and KPIs of Policy</vt:lpstr>
      <vt:lpstr>Dimensions</vt:lpstr>
      <vt:lpstr>Dimensions cont’d  </vt:lpstr>
      <vt:lpstr>Revision Questions</vt:lpstr>
      <vt:lpstr>Revision Questions</vt:lpstr>
      <vt:lpstr>Revision Questions</vt:lpstr>
      <vt:lpstr>Revision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Policy Analysis</dc:title>
  <dc:creator>Dr. A K Nabatanzi-Muyimba</dc:creator>
  <cp:lastModifiedBy>hp</cp:lastModifiedBy>
  <cp:revision>749</cp:revision>
  <dcterms:created xsi:type="dcterms:W3CDTF">2023-11-16T10:50:00Z</dcterms:created>
  <dcterms:modified xsi:type="dcterms:W3CDTF">2025-09-24T17:51:07Z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3C1DBC8ACF8644E3B38C43492D0B9B18_12</vt:lpwstr>
  </property>
  <property fmtid="{D5CDD505-2E9C-101B-9397-08002B2CF9AE}" pid="3" name="KSOProductBuildVer">
    <vt:lpwstr>1033-12.2.0.19805</vt:lpwstr>
  </property>
</Properties>
</file>