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7" r:id="rId10"/>
    <p:sldId id="268" r:id="rId11"/>
    <p:sldId id="269" r:id="rId12"/>
    <p:sldId id="275" r:id="rId13"/>
    <p:sldId id="276" r:id="rId14"/>
    <p:sldId id="278" r:id="rId15"/>
    <p:sldId id="280" r:id="rId16"/>
    <p:sldId id="281" r:id="rId17"/>
    <p:sldId id="28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>
      <p:cViewPr varScale="1">
        <p:scale>
          <a:sx n="68" d="100"/>
          <a:sy n="68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510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56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53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33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26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85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23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335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06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7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7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85831-B618-4A89-B5F8-E048ED51AEB5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FC4EA-BCFE-493C-BA5C-E4C946261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5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vestopedia.com/terms/r/return.asp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3240359"/>
          </a:xfrm>
        </p:spPr>
        <p:txBody>
          <a:bodyPr>
            <a:normAutofit/>
          </a:bodyPr>
          <a:lstStyle/>
          <a:p>
            <a:r>
              <a:rPr lang="en-US" sz="6600" b="1" dirty="0"/>
              <a:t>FINANCIAL ANALYSIS</a:t>
            </a:r>
            <a:br>
              <a:rPr lang="en-US" sz="6600" b="1" dirty="0"/>
            </a:br>
            <a:r>
              <a:rPr lang="en-US" sz="6600" b="1" dirty="0"/>
              <a:t>BBS YR 2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2835901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3. Profitability Ratios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i. Net Profit Margin</a:t>
            </a:r>
            <a:endParaRPr lang="en-GB" dirty="0"/>
          </a:p>
          <a:p>
            <a:r>
              <a:rPr lang="en-GB" dirty="0"/>
              <a:t>The net profit margin represents the percentage of INCOME that remains after all expenses, including taxes and interest, are deducted. </a:t>
            </a:r>
          </a:p>
          <a:p>
            <a:r>
              <a:rPr lang="en-GB" dirty="0"/>
              <a:t>A higher Net profit margin indicates that the company is efficient in controlling its expenses and generating profit from its sales </a:t>
            </a:r>
            <a:r>
              <a:rPr lang="en-GB" b="1" dirty="0"/>
              <a:t>AND Vice Vasa    </a:t>
            </a:r>
          </a:p>
          <a:p>
            <a:pPr marL="0" indent="0">
              <a:buNone/>
            </a:pPr>
            <a:r>
              <a:rPr lang="en-US" dirty="0"/>
              <a:t>NPM	=	</a:t>
            </a:r>
            <a:r>
              <a:rPr lang="en-US" u="sng" dirty="0"/>
              <a:t>Profit after Tax x 100%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			Total Sales</a:t>
            </a:r>
          </a:p>
          <a:p>
            <a:pPr marL="0" indent="0">
              <a:buNone/>
            </a:pPr>
            <a:endParaRPr lang="en-US" dirty="0"/>
          </a:p>
          <a:p>
            <a:pPr marL="0" lv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9609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50106"/>
          </a:xfrm>
        </p:spPr>
        <p:txBody>
          <a:bodyPr/>
          <a:lstStyle/>
          <a:p>
            <a:r>
              <a:rPr lang="en-US" b="1" dirty="0"/>
              <a:t>Profitability Ratios </a:t>
            </a:r>
            <a:r>
              <a:rPr lang="en-US" b="1" dirty="0" err="1"/>
              <a:t>Cont</a:t>
            </a:r>
            <a:r>
              <a:rPr lang="en-US" b="1" dirty="0"/>
              <a:t>….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43528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ii. Return on investment</a:t>
            </a:r>
            <a:endParaRPr lang="en-GB" dirty="0"/>
          </a:p>
          <a:p>
            <a:r>
              <a:rPr lang="en-US" dirty="0"/>
              <a:t>Measures the amount of </a:t>
            </a:r>
            <a:r>
              <a:rPr lang="en-US" u="sng" dirty="0">
                <a:hlinkClick r:id="rId2"/>
              </a:rPr>
              <a:t>return</a:t>
            </a:r>
            <a:r>
              <a:rPr lang="en-US" dirty="0"/>
              <a:t> on an investment relative to the investment’s cost. </a:t>
            </a:r>
          </a:p>
          <a:p>
            <a:r>
              <a:rPr lang="en-US" dirty="0"/>
              <a:t>The higher the ratio, the better the profitability position of the business.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ROI = 	</a:t>
            </a:r>
            <a:r>
              <a:rPr lang="en-US" u="sng" dirty="0"/>
              <a:t>Profit after Tax  x 100%     .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		Investment (Capital Employed)</a:t>
            </a:r>
            <a:endParaRPr lang="en-GB" dirty="0"/>
          </a:p>
          <a:p>
            <a:pPr marL="0" lv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22114"/>
          </a:xfrm>
        </p:spPr>
        <p:txBody>
          <a:bodyPr>
            <a:normAutofit/>
          </a:bodyPr>
          <a:lstStyle/>
          <a:p>
            <a:r>
              <a:rPr lang="en-US" b="1" dirty="0"/>
              <a:t>Advantages of Ratio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Forecasting and Planning</a:t>
            </a:r>
            <a:endParaRPr lang="en-GB" dirty="0"/>
          </a:p>
          <a:p>
            <a:pPr fontAlgn="base"/>
            <a:r>
              <a:rPr lang="en-US" dirty="0"/>
              <a:t>Measurement of Operating Efficiency</a:t>
            </a:r>
            <a:endParaRPr lang="en-GB" dirty="0"/>
          </a:p>
          <a:p>
            <a:pPr fontAlgn="base"/>
            <a:r>
              <a:rPr lang="en-US" dirty="0"/>
              <a:t>Communication</a:t>
            </a:r>
            <a:endParaRPr lang="en-GB" dirty="0"/>
          </a:p>
          <a:p>
            <a:pPr fontAlgn="base"/>
            <a:r>
              <a:rPr lang="en-US" dirty="0"/>
              <a:t>Control of Performance and Cost</a:t>
            </a:r>
            <a:endParaRPr lang="en-GB" dirty="0"/>
          </a:p>
          <a:p>
            <a:pPr fontAlgn="base"/>
            <a:r>
              <a:rPr lang="en-US" dirty="0"/>
              <a:t>Comparison</a:t>
            </a:r>
            <a:endParaRPr lang="en-GB" dirty="0"/>
          </a:p>
          <a:p>
            <a:pPr fontAlgn="base"/>
            <a:r>
              <a:rPr lang="en-US" dirty="0"/>
              <a:t>Indication of Long-term Solvency Position</a:t>
            </a:r>
            <a:endParaRPr lang="en-GB" dirty="0"/>
          </a:p>
          <a:p>
            <a:pPr fontAlgn="base"/>
            <a:r>
              <a:rPr lang="en-US" dirty="0"/>
              <a:t>Aid to Decision-making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6908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Weaknesses of Ratio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Computation of ratio analysis requires information obtained from financial statements.  If this information is not accurate, indicators given by ratio analysis will not reflect what actually </a:t>
            </a:r>
            <a:r>
              <a:rPr lang="en-US" dirty="0" err="1"/>
              <a:t>happened.they</a:t>
            </a:r>
            <a:r>
              <a:rPr lang="en-US" dirty="0"/>
              <a:t> can be manipulated</a:t>
            </a:r>
            <a:endParaRPr lang="en-GB" b="1" dirty="0"/>
          </a:p>
          <a:p>
            <a:pPr lvl="0"/>
            <a:r>
              <a:rPr lang="en-US" dirty="0"/>
              <a:t>Quantitative in nature</a:t>
            </a:r>
          </a:p>
          <a:p>
            <a:pPr lvl="0"/>
            <a:r>
              <a:rPr lang="en-US" dirty="0"/>
              <a:t>Generated from Historical data hence do not provide indicators of the future.</a:t>
            </a:r>
            <a:endParaRPr lang="en-GB" b="1" dirty="0"/>
          </a:p>
          <a:p>
            <a:pPr lvl="0"/>
            <a:r>
              <a:rPr lang="en-US" dirty="0"/>
              <a:t>Changes in economic conditions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6314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3888431"/>
          </a:xfrm>
        </p:spPr>
        <p:txBody>
          <a:bodyPr>
            <a:normAutofit/>
          </a:bodyPr>
          <a:lstStyle/>
          <a:p>
            <a:r>
              <a:rPr lang="en-US" sz="7200" b="1" dirty="0"/>
              <a:t>EXERCISE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1481704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C688D-FA2E-425B-9342-0981A32FB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eaLnBrk="0" fontAlgn="base" hangingPunct="0">
              <a:spcAft>
                <a:spcPct val="0"/>
              </a:spcAft>
            </a:pPr>
            <a:br>
              <a:rPr lang="en-US" alt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alt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alt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2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Broks</a:t>
            </a:r>
            <a:r>
              <a:rPr lang="en-US" alt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Global LLC and </a:t>
            </a:r>
            <a:r>
              <a:rPr lang="en-US" altLang="en-US" sz="22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Zex</a:t>
            </a:r>
            <a:r>
              <a:rPr lang="en-US" alt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Lou Inc are in the same industry. The financial analyst obtained the following results emerging from financial statements</a:t>
            </a:r>
            <a:br>
              <a:rPr lang="en-US" altLang="en-US" sz="2200" b="1" dirty="0"/>
            </a:br>
            <a:r>
              <a:rPr lang="en-US" alt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Required;</a:t>
            </a:r>
            <a:br>
              <a:rPr lang="en-US" altLang="en-US" sz="2200" b="1" dirty="0">
                <a:latin typeface="Arial" panose="020B0604020202020204" pitchFamily="34" charset="0"/>
              </a:rPr>
            </a:br>
            <a:endParaRPr lang="en-US" sz="22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EC5DB30-E5B3-4401-9666-8BC892E6A5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003908"/>
              </p:ext>
            </p:extLst>
          </p:nvPr>
        </p:nvGraphicFramePr>
        <p:xfrm>
          <a:off x="1115616" y="3068960"/>
          <a:ext cx="7571182" cy="3514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3188">
                  <a:extLst>
                    <a:ext uri="{9D8B030D-6E8A-4147-A177-3AD203B41FA5}">
                      <a16:colId xmlns:a16="http://schemas.microsoft.com/office/drawing/2014/main" val="654765134"/>
                    </a:ext>
                  </a:extLst>
                </a:gridCol>
                <a:gridCol w="2523997">
                  <a:extLst>
                    <a:ext uri="{9D8B030D-6E8A-4147-A177-3AD203B41FA5}">
                      <a16:colId xmlns:a16="http://schemas.microsoft.com/office/drawing/2014/main" val="3449159512"/>
                    </a:ext>
                  </a:extLst>
                </a:gridCol>
                <a:gridCol w="2523997">
                  <a:extLst>
                    <a:ext uri="{9D8B030D-6E8A-4147-A177-3AD203B41FA5}">
                      <a16:colId xmlns:a16="http://schemas.microsoft.com/office/drawing/2014/main" val="3372033376"/>
                    </a:ext>
                  </a:extLst>
                </a:gridCol>
              </a:tblGrid>
              <a:tr h="3168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BROKS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ZEX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57960"/>
                  </a:ext>
                </a:extLst>
              </a:tr>
              <a:tr h="3168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Asset turn over(times)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5027258"/>
                  </a:ext>
                </a:extLst>
              </a:tr>
              <a:tr h="3168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Stock turn over(times)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5409632"/>
                  </a:ext>
                </a:extLst>
              </a:tr>
              <a:tr h="3168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Gross profit margin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8703785"/>
                  </a:ext>
                </a:extLst>
              </a:tr>
              <a:tr h="6483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Debtors collection period (days)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299875"/>
                  </a:ext>
                </a:extLst>
              </a:tr>
              <a:tr h="3168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Acid test(ratio)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1.42: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0.72:1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6609126"/>
                  </a:ext>
                </a:extLst>
              </a:tr>
              <a:tr h="3168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Dividend yield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2975167"/>
                  </a:ext>
                </a:extLst>
              </a:tr>
              <a:tr h="3168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Net profit margin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8874549"/>
                  </a:ext>
                </a:extLst>
              </a:tr>
              <a:tr h="6483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Creditors payment period (days)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678309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FF4DBD7F-E80A-4C16-9EDC-DCF74F44D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84584" y="107721"/>
            <a:ext cx="116604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465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2A8E-DEB5-4777-A35E-A0A0F32C0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82183-276A-4F9B-B834-ACE864973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dirty="0" err="1"/>
              <a:t>QN.Explain</a:t>
            </a:r>
            <a:r>
              <a:rPr lang="en-US" dirty="0"/>
              <a:t> which company is better and why in respect of;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Acid test</a:t>
            </a:r>
          </a:p>
          <a:p>
            <a:pPr lvl="0"/>
            <a:r>
              <a:rPr lang="en-US" dirty="0"/>
              <a:t>This indicates that </a:t>
            </a:r>
            <a:r>
              <a:rPr lang="en-US" dirty="0" err="1"/>
              <a:t>Broks</a:t>
            </a:r>
            <a:r>
              <a:rPr lang="en-US" dirty="0"/>
              <a:t> performed better since its liquidity position improved from  1.42:1</a:t>
            </a:r>
          </a:p>
          <a:p>
            <a:pPr marL="0" lvl="0" indent="0">
              <a:buNone/>
            </a:pPr>
            <a:r>
              <a:rPr lang="en-US" dirty="0"/>
              <a:t>2. Creditors turn over</a:t>
            </a:r>
          </a:p>
          <a:p>
            <a:pPr lvl="0"/>
            <a:r>
              <a:rPr lang="en-US" dirty="0"/>
              <a:t>This indicates </a:t>
            </a:r>
            <a:r>
              <a:rPr lang="en-US" dirty="0" err="1"/>
              <a:t>Zex</a:t>
            </a:r>
            <a:r>
              <a:rPr lang="en-US" dirty="0"/>
              <a:t> performed better because it took a shorter time to clear its outstanding bills</a:t>
            </a:r>
          </a:p>
          <a:p>
            <a:pPr marL="0" lvl="0" indent="0">
              <a:buNone/>
            </a:pPr>
            <a:r>
              <a:rPr lang="en-US" dirty="0"/>
              <a:t>3. Asset turn over</a:t>
            </a:r>
          </a:p>
          <a:p>
            <a:pPr lvl="0"/>
            <a:r>
              <a:rPr lang="en-US" dirty="0"/>
              <a:t>This shows that </a:t>
            </a:r>
            <a:r>
              <a:rPr lang="en-US" dirty="0" err="1"/>
              <a:t>Zex</a:t>
            </a:r>
            <a:r>
              <a:rPr lang="en-US" dirty="0"/>
              <a:t> performed better because its operating efficiency in terms of asset turnover improved  to 8 times.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400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E1026-8C20-4B76-87E6-8F88B888E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659D2-F306-464B-9DD9-F38CBCD2B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/>
              <a:t>4.Debtors turn over</a:t>
            </a:r>
          </a:p>
          <a:p>
            <a:pPr lvl="0"/>
            <a:r>
              <a:rPr lang="en-US" dirty="0"/>
              <a:t>This shows that </a:t>
            </a:r>
            <a:r>
              <a:rPr lang="en-US" dirty="0" err="1"/>
              <a:t>broks</a:t>
            </a:r>
            <a:r>
              <a:rPr lang="en-US" dirty="0"/>
              <a:t> performed much better in terms of debtors turnover period compared to </a:t>
            </a:r>
            <a:r>
              <a:rPr lang="en-US" dirty="0" err="1"/>
              <a:t>Zex</a:t>
            </a:r>
            <a:r>
              <a:rPr lang="en-US" dirty="0"/>
              <a:t>. This indicates that </a:t>
            </a:r>
            <a:r>
              <a:rPr lang="en-US" dirty="0" err="1"/>
              <a:t>Broks</a:t>
            </a:r>
            <a:r>
              <a:rPr lang="en-US" dirty="0"/>
              <a:t> collected its dues from debtors within 30 days.</a:t>
            </a:r>
          </a:p>
          <a:p>
            <a:pPr marL="0" indent="0">
              <a:buNone/>
            </a:pPr>
            <a:r>
              <a:rPr lang="en-US" dirty="0"/>
              <a:t>QN. Explain the short comings of using ratio analysis</a:t>
            </a:r>
          </a:p>
          <a:p>
            <a:pPr marL="0" indent="0">
              <a:buNone/>
            </a:pPr>
            <a:r>
              <a:rPr lang="en-US" dirty="0"/>
              <a:t>Qn. Explain why firms carry out </a:t>
            </a:r>
            <a:r>
              <a:rPr lang="en-US"/>
              <a:t>ratio analysis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70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Definition &amp; 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904656"/>
          </a:xfrm>
        </p:spPr>
        <p:txBody>
          <a:bodyPr>
            <a:noAutofit/>
          </a:bodyPr>
          <a:lstStyle/>
          <a:p>
            <a:endParaRPr lang="en-US" sz="2300" dirty="0"/>
          </a:p>
          <a:p>
            <a:r>
              <a:rPr lang="en-US" sz="2300" dirty="0"/>
              <a:t>The assessment of strengths and weaknesses in the financial position of a business and the operating performance for a given period. </a:t>
            </a:r>
          </a:p>
          <a:p>
            <a:r>
              <a:rPr lang="en-US" sz="2300" b="1" dirty="0"/>
              <a:t>Financial Analysis is; </a:t>
            </a:r>
          </a:p>
          <a:p>
            <a:pPr lvl="1"/>
            <a:r>
              <a:rPr lang="en-US" sz="2300" dirty="0"/>
              <a:t>Used to determine whether an entity is stable, liquid, or profitable</a:t>
            </a:r>
          </a:p>
          <a:p>
            <a:pPr lvl="1"/>
            <a:endParaRPr lang="en-US" sz="2300" dirty="0"/>
          </a:p>
          <a:p>
            <a:r>
              <a:rPr lang="en-US" sz="2300" dirty="0"/>
              <a:t>It assesses two main areas of an organization which include;</a:t>
            </a:r>
            <a:endParaRPr lang="en-GB" sz="2300" b="1" dirty="0"/>
          </a:p>
          <a:p>
            <a:pPr lvl="1"/>
            <a:r>
              <a:rPr lang="en-US" sz="2300" dirty="0"/>
              <a:t>Operating performance of the firm over a given period of time, and</a:t>
            </a:r>
            <a:endParaRPr lang="en-GB" sz="2300" dirty="0"/>
          </a:p>
          <a:p>
            <a:pPr lvl="1"/>
            <a:r>
              <a:rPr lang="en-US" sz="2300" dirty="0"/>
              <a:t>Financial position of the firm as at a given point in time</a:t>
            </a:r>
            <a:endParaRPr lang="en-GB" sz="2300" dirty="0"/>
          </a:p>
        </p:txBody>
      </p:sp>
    </p:spTree>
    <p:extLst>
      <p:ext uri="{BB962C8B-B14F-4D97-AF65-F5344CB8AC3E}">
        <p14:creationId xmlns:p14="http://schemas.microsoft.com/office/powerpoint/2010/main" val="1052230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78098"/>
          </a:xfrm>
        </p:spPr>
        <p:txBody>
          <a:bodyPr>
            <a:normAutofit/>
          </a:bodyPr>
          <a:lstStyle/>
          <a:p>
            <a:r>
              <a:rPr lang="en-US" b="1" dirty="0"/>
              <a:t>Why Financial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60640"/>
          </a:xfrm>
        </p:spPr>
        <p:txBody>
          <a:bodyPr>
            <a:normAutofit/>
          </a:bodyPr>
          <a:lstStyle/>
          <a:p>
            <a:r>
              <a:rPr lang="en-US" b="1" dirty="0"/>
              <a:t>Main purpose </a:t>
            </a:r>
            <a:r>
              <a:rPr lang="en-US" dirty="0"/>
              <a:t>- To provide information to various stakeholders to aide in making informed business decisions. </a:t>
            </a:r>
          </a:p>
          <a:p>
            <a:r>
              <a:rPr lang="en-US" dirty="0"/>
              <a:t>Whether to invest in a company, to lend fund to the company, to supply goods on credit to the company, to advocate for a pay rise/bonus among others. </a:t>
            </a:r>
            <a:endParaRPr lang="en-GB" dirty="0"/>
          </a:p>
          <a:p>
            <a:r>
              <a:rPr lang="en-US" dirty="0"/>
              <a:t>The information generated helps to predict, compare, evaluate and analyze the financial position of the firm as well as its operating performance.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54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Users of FA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GB" dirty="0"/>
              <a:t>Suppliers and trade creditors</a:t>
            </a:r>
          </a:p>
          <a:p>
            <a:pPr lvl="0" fontAlgn="base"/>
            <a:r>
              <a:rPr lang="en-GB" dirty="0"/>
              <a:t>Lenders/banks</a:t>
            </a:r>
          </a:p>
          <a:p>
            <a:pPr lvl="0" fontAlgn="base"/>
            <a:r>
              <a:rPr lang="en-GB" dirty="0"/>
              <a:t>Investors/Potential investors</a:t>
            </a:r>
          </a:p>
          <a:p>
            <a:pPr lvl="0" fontAlgn="base"/>
            <a:r>
              <a:rPr lang="en-GB" dirty="0"/>
              <a:t>Customers</a:t>
            </a:r>
          </a:p>
          <a:p>
            <a:pPr lvl="0" fontAlgn="base"/>
            <a:r>
              <a:rPr lang="en-GB" dirty="0"/>
              <a:t>Employees</a:t>
            </a:r>
          </a:p>
          <a:p>
            <a:pPr lvl="0" fontAlgn="base"/>
            <a:r>
              <a:rPr lang="en-GB" dirty="0"/>
              <a:t>Management</a:t>
            </a:r>
          </a:p>
          <a:p>
            <a:pPr lvl="0" fontAlgn="base"/>
            <a:r>
              <a:rPr lang="en-GB" dirty="0"/>
              <a:t>The General public</a:t>
            </a:r>
          </a:p>
        </p:txBody>
      </p:sp>
    </p:spTree>
    <p:extLst>
      <p:ext uri="{BB962C8B-B14F-4D97-AF65-F5344CB8AC3E}">
        <p14:creationId xmlns:p14="http://schemas.microsoft.com/office/powerpoint/2010/main" val="172372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Ratio Analysis – approach used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90465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 ratio analysis shows the relationship that exists between two or more items in the financial statements.  </a:t>
            </a:r>
          </a:p>
          <a:p>
            <a:r>
              <a:rPr lang="en-US" dirty="0"/>
              <a:t>There are five main types of ratios to be considered;</a:t>
            </a:r>
            <a:endParaRPr lang="en-GB" dirty="0"/>
          </a:p>
          <a:p>
            <a:pPr marL="571500" lvl="0" indent="-571500">
              <a:buFont typeface="+mj-lt"/>
              <a:buAutoNum type="romanLcPeriod"/>
            </a:pPr>
            <a:r>
              <a:rPr lang="en-US" b="1" dirty="0"/>
              <a:t>Liquidity Ratios</a:t>
            </a:r>
            <a:r>
              <a:rPr lang="en-US" dirty="0"/>
              <a:t>; The ability of the firm to meet its short term obligations as they mature. </a:t>
            </a:r>
          </a:p>
          <a:p>
            <a:pPr marL="571500" lvl="0" indent="-571500">
              <a:buFont typeface="+mj-lt"/>
              <a:buAutoNum type="romanLcPeriod"/>
            </a:pPr>
            <a:r>
              <a:rPr lang="en-US" b="1" dirty="0"/>
              <a:t>Profitability Ratios</a:t>
            </a:r>
            <a:r>
              <a:rPr lang="en-US" dirty="0"/>
              <a:t>; The ability of the firm to earn returns from its investments. </a:t>
            </a:r>
          </a:p>
          <a:p>
            <a:pPr marL="571500" lvl="0" indent="-571500">
              <a:buFont typeface="+mj-lt"/>
              <a:buAutoNum type="romanLcPeriod"/>
            </a:pPr>
            <a:r>
              <a:rPr lang="en-US" b="1" dirty="0"/>
              <a:t>Activity/Efficiency Ratios</a:t>
            </a:r>
            <a:r>
              <a:rPr lang="en-US" dirty="0"/>
              <a:t>; The efficiency with which a firm utilizes the available resources to generate returns/sales.</a:t>
            </a:r>
            <a:endParaRPr lang="en-GB" dirty="0"/>
          </a:p>
          <a:p>
            <a:pPr marL="571500" lvl="0" indent="-571500">
              <a:buFont typeface="+mj-lt"/>
              <a:buAutoNum type="romanLcPeriod"/>
            </a:pPr>
            <a:r>
              <a:rPr lang="en-US" b="1" dirty="0"/>
              <a:t>Gearing Ratios</a:t>
            </a:r>
            <a:r>
              <a:rPr lang="en-US" dirty="0"/>
              <a:t>; The solvency of the firm and whether it is able to meet its long term obligations.</a:t>
            </a:r>
            <a:endParaRPr lang="en-GB" dirty="0"/>
          </a:p>
          <a:p>
            <a:pPr marL="571500" lvl="0" indent="-571500">
              <a:buFont typeface="+mj-lt"/>
              <a:buAutoNum type="romanLcPeriod"/>
            </a:pPr>
            <a:r>
              <a:rPr lang="en-US" b="1" dirty="0"/>
              <a:t>Investment Ratios;</a:t>
            </a:r>
            <a:r>
              <a:rPr lang="en-US" dirty="0"/>
              <a:t> The potential of the business to generate returns on investment and the value the market attaches to the firm’s shares.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7984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1. Liquidity Ratios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88632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AutoNum type="romanLcPeriod"/>
            </a:pPr>
            <a:r>
              <a:rPr lang="fr-FR" b="1" dirty="0" err="1"/>
              <a:t>Current</a:t>
            </a:r>
            <a:r>
              <a:rPr lang="fr-FR" b="1" dirty="0"/>
              <a:t> ratio	</a:t>
            </a:r>
          </a:p>
          <a:p>
            <a:r>
              <a:rPr lang="en-GB" dirty="0"/>
              <a:t>Measures a company's ability to cover its short-term liabilities with its short-term assets. </a:t>
            </a:r>
          </a:p>
          <a:p>
            <a:r>
              <a:rPr lang="en-GB" dirty="0"/>
              <a:t>A ratio above 1 suggests the company can cover its short-term liabilities.</a:t>
            </a:r>
          </a:p>
          <a:p>
            <a:pPr marL="0" indent="0">
              <a:buNone/>
            </a:pPr>
            <a:r>
              <a:rPr lang="fr-FR" dirty="0" err="1"/>
              <a:t>Current</a:t>
            </a:r>
            <a:r>
              <a:rPr lang="fr-FR" dirty="0"/>
              <a:t> Ratio =	</a:t>
            </a:r>
            <a:r>
              <a:rPr lang="fr-FR" u="sng" dirty="0" err="1"/>
              <a:t>Current</a:t>
            </a:r>
            <a:r>
              <a:rPr lang="fr-FR" u="sng" dirty="0"/>
              <a:t> </a:t>
            </a:r>
            <a:r>
              <a:rPr lang="fr-FR" u="sng" dirty="0" err="1"/>
              <a:t>assets</a:t>
            </a:r>
            <a:r>
              <a:rPr lang="fr-FR" dirty="0"/>
              <a:t>					</a:t>
            </a:r>
            <a:r>
              <a:rPr lang="en-US" dirty="0"/>
              <a:t>		Current Liabilities</a:t>
            </a:r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r>
              <a:rPr lang="en-US" b="1" dirty="0"/>
              <a:t>ii. Quick asset ratio/Acid test ratio</a:t>
            </a:r>
            <a:endParaRPr lang="en-GB" dirty="0"/>
          </a:p>
          <a:p>
            <a:r>
              <a:rPr lang="en-GB" dirty="0"/>
              <a:t>Measure a company's short-term liquidity and ability to cover its immediate liabilities with its most liquid assets.</a:t>
            </a:r>
            <a:r>
              <a:rPr lang="en-US" dirty="0"/>
              <a:t> </a:t>
            </a:r>
          </a:p>
          <a:p>
            <a:r>
              <a:rPr lang="en-GB" dirty="0"/>
              <a:t>A ratio above 1 suggests the company can cover its short-term liabilities.</a:t>
            </a:r>
          </a:p>
          <a:p>
            <a:pPr marL="0" indent="0">
              <a:buNone/>
            </a:pPr>
            <a:r>
              <a:rPr lang="fr-FR" dirty="0"/>
              <a:t>ATR 	=	</a:t>
            </a:r>
            <a:r>
              <a:rPr lang="fr-FR" u="sng" dirty="0" err="1"/>
              <a:t>Current</a:t>
            </a:r>
            <a:r>
              <a:rPr lang="fr-FR" u="sng" dirty="0"/>
              <a:t> </a:t>
            </a:r>
            <a:r>
              <a:rPr lang="fr-FR" u="sng" dirty="0" err="1"/>
              <a:t>assets</a:t>
            </a:r>
            <a:r>
              <a:rPr lang="fr-FR" u="sng" dirty="0"/>
              <a:t> – (Inventories + Bad </a:t>
            </a:r>
            <a:r>
              <a:rPr lang="fr-FR" u="sng" dirty="0" err="1"/>
              <a:t>debt</a:t>
            </a:r>
            <a:r>
              <a:rPr lang="fr-FR" u="sng" dirty="0"/>
              <a:t>)</a:t>
            </a:r>
            <a:endParaRPr lang="en-GB" dirty="0"/>
          </a:p>
          <a:p>
            <a:pPr marL="0" indent="0">
              <a:buNone/>
            </a:pPr>
            <a:r>
              <a:rPr lang="fr-FR" dirty="0"/>
              <a:t>				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liabilities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999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2. Efficiency Ratios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5760640"/>
          </a:xfrm>
        </p:spPr>
        <p:txBody>
          <a:bodyPr>
            <a:normAutofit fontScale="55000" lnSpcReduction="20000"/>
          </a:bodyPr>
          <a:lstStyle/>
          <a:p>
            <a:pPr marL="571500" indent="-571500">
              <a:buAutoNum type="romanLcPeriod"/>
            </a:pPr>
            <a:r>
              <a:rPr lang="en-US" b="1" dirty="0"/>
              <a:t>Inventory turnover</a:t>
            </a:r>
          </a:p>
          <a:p>
            <a:r>
              <a:rPr lang="en-GB" dirty="0"/>
              <a:t>Measures how many times a company's inventory is sold and replaced over a specific period, usually a year.</a:t>
            </a:r>
          </a:p>
          <a:p>
            <a:r>
              <a:rPr lang="en-GB" dirty="0"/>
              <a:t>Higher turnover suggests efficient inventory management.</a:t>
            </a:r>
          </a:p>
          <a:p>
            <a:pPr marL="0" indent="0">
              <a:buNone/>
            </a:pPr>
            <a:r>
              <a:rPr lang="en-US" dirty="0"/>
              <a:t>ITR		=	</a:t>
            </a:r>
            <a:r>
              <a:rPr lang="en-US" u="sng" dirty="0"/>
              <a:t>Cost of Goods Sold.</a:t>
            </a:r>
            <a:endParaRPr lang="en-GB" dirty="0"/>
          </a:p>
          <a:p>
            <a:pPr marL="2743200" lvl="6" indent="0">
              <a:buNone/>
            </a:pPr>
            <a:r>
              <a:rPr lang="en-US" sz="3500" dirty="0"/>
              <a:t>Average Inventory</a:t>
            </a:r>
            <a:r>
              <a:rPr lang="en-US" dirty="0"/>
              <a:t>		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AI  =	</a:t>
            </a:r>
            <a:r>
              <a:rPr lang="en-US" u="sng" dirty="0"/>
              <a:t>Opening inventory + Closing. Inventory</a:t>
            </a:r>
            <a:r>
              <a:rPr lang="en-US" dirty="0"/>
              <a:t>							2</a:t>
            </a:r>
            <a:endParaRPr lang="en-GB" dirty="0"/>
          </a:p>
          <a:p>
            <a:pPr marL="0" indent="0">
              <a:buNone/>
            </a:pPr>
            <a:r>
              <a:rPr lang="en-US" b="1" dirty="0"/>
              <a:t>ii. Inventory turnover period</a:t>
            </a:r>
            <a:endParaRPr lang="en-GB" dirty="0"/>
          </a:p>
          <a:p>
            <a:r>
              <a:rPr lang="en-US" dirty="0"/>
              <a:t>Measures the number of days it takes for a firm to keep inventory in store before converting into sales. </a:t>
            </a:r>
          </a:p>
          <a:p>
            <a:r>
              <a:rPr lang="en-US" dirty="0"/>
              <a:t>The lower the inventory turnover period the more efficient the firm is in managing inventory.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ITP = 	</a:t>
            </a:r>
            <a:r>
              <a:rPr lang="en-US" u="sng" dirty="0"/>
              <a:t>Average Inventory</a:t>
            </a:r>
            <a:r>
              <a:rPr lang="en-US" dirty="0"/>
              <a:t> x 365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US" dirty="0"/>
              <a:t>Cost of Goods Sold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iii. Debtors’ Turnover Rate</a:t>
            </a:r>
          </a:p>
          <a:p>
            <a:r>
              <a:rPr lang="en-GB" dirty="0"/>
              <a:t>Indicates how quickly a company collects payments from customers. </a:t>
            </a:r>
          </a:p>
          <a:p>
            <a:r>
              <a:rPr lang="en-GB" dirty="0"/>
              <a:t>Higher turnover means faster collection.</a:t>
            </a:r>
          </a:p>
          <a:p>
            <a:pPr marL="0" indent="0">
              <a:buNone/>
            </a:pPr>
            <a:r>
              <a:rPr lang="en-US" b="1" dirty="0"/>
              <a:t>DTR	=	</a:t>
            </a:r>
            <a:r>
              <a:rPr lang="en-US" b="1" u="sng" dirty="0"/>
              <a:t>Credit Sale         .</a:t>
            </a:r>
            <a:endParaRPr lang="en-GB" b="1" dirty="0"/>
          </a:p>
          <a:p>
            <a:pPr marL="0" indent="0">
              <a:buNone/>
            </a:pPr>
            <a:r>
              <a:rPr lang="en-US" b="1" dirty="0"/>
              <a:t>		Average Debtors</a:t>
            </a:r>
            <a:endParaRPr lang="en-GB" b="1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6764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iv. Debtors’ Turnover Period</a:t>
            </a:r>
            <a:endParaRPr lang="en-GB" dirty="0"/>
          </a:p>
          <a:p>
            <a:r>
              <a:rPr lang="en-US" dirty="0"/>
              <a:t>Measures the number of days/length of time it take for the business to collect cash from its debtors.</a:t>
            </a:r>
          </a:p>
          <a:p>
            <a:r>
              <a:rPr lang="en-GB" dirty="0"/>
              <a:t>A shorter debtors’ turnover period indicates that the company is efficient in collecting payments from its customers.</a:t>
            </a:r>
          </a:p>
          <a:p>
            <a:r>
              <a:rPr lang="en-US" dirty="0"/>
              <a:t>DTP	=	</a:t>
            </a:r>
            <a:r>
              <a:rPr lang="en-US" u="sng" dirty="0"/>
              <a:t>Average Debtors x 365 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			Credit Sale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b="1" dirty="0"/>
              <a:t>v. Creditors’ Turnover Rate</a:t>
            </a:r>
            <a:endParaRPr lang="en-GB" dirty="0"/>
          </a:p>
          <a:p>
            <a:r>
              <a:rPr lang="en-US" dirty="0"/>
              <a:t>Measures the number of times a business is able to pay its suppliers in a year. </a:t>
            </a:r>
          </a:p>
          <a:p>
            <a:r>
              <a:rPr lang="en-GB" dirty="0"/>
              <a:t>A higher creditors’ turnover rate indicates efficient credit management, strong supplier relationships, and the ability to negotiate </a:t>
            </a:r>
            <a:r>
              <a:rPr lang="en-GB" dirty="0" err="1"/>
              <a:t>favorable</a:t>
            </a:r>
            <a:r>
              <a:rPr lang="en-GB" dirty="0"/>
              <a:t> credit terms.</a:t>
            </a:r>
          </a:p>
          <a:p>
            <a:pPr marL="0" indent="0">
              <a:buNone/>
            </a:pPr>
            <a:r>
              <a:rPr lang="en-US" dirty="0"/>
              <a:t>CTR	=	</a:t>
            </a:r>
            <a:r>
              <a:rPr lang="en-US" u="sng" dirty="0"/>
              <a:t>Credit Purchases .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		Average Creditors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4981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vi. Creditors’ turnover period</a:t>
            </a:r>
            <a:endParaRPr lang="en-GB" dirty="0"/>
          </a:p>
          <a:p>
            <a:r>
              <a:rPr lang="en-US" dirty="0"/>
              <a:t>Measures how long the business takes before paying its suppliers, it also helps to determine the credit terms offered by the suppliers.</a:t>
            </a:r>
          </a:p>
          <a:p>
            <a:r>
              <a:rPr lang="en-GB" dirty="0"/>
              <a:t>A shorter creditors’ turnover period indicates that the company takes less time to pay off its creditors, which can suggest good credit management and strong negotiation power with suppliers </a:t>
            </a:r>
            <a:r>
              <a:rPr lang="en-GB" b="1" dirty="0"/>
              <a:t>AND Vice Vasa </a:t>
            </a:r>
          </a:p>
          <a:p>
            <a:r>
              <a:rPr lang="en-US" dirty="0"/>
              <a:t>CTP	=	</a:t>
            </a:r>
            <a:r>
              <a:rPr lang="en-US" u="sng" dirty="0"/>
              <a:t>Average Creditors x 365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			Credit Purchases</a:t>
            </a:r>
            <a:endParaRPr lang="en-GB" dirty="0"/>
          </a:p>
          <a:p>
            <a:pPr marL="0" indent="0">
              <a:buNone/>
            </a:pPr>
            <a:r>
              <a:rPr lang="en-US" b="1" dirty="0"/>
              <a:t>vi. Asset turnover</a:t>
            </a:r>
            <a:endParaRPr lang="en-GB" dirty="0"/>
          </a:p>
          <a:p>
            <a:r>
              <a:rPr lang="en-US" dirty="0"/>
              <a:t>Measures the efficiency with which the business utilizes the available assets to generate INCOME.  </a:t>
            </a:r>
          </a:p>
          <a:p>
            <a:r>
              <a:rPr lang="en-GB" dirty="0"/>
              <a:t>A higher asset turnover ratio indicates that the company is effectively utilizing its assets to generate sales, which is a positive sign of operational efficiency.</a:t>
            </a:r>
          </a:p>
          <a:p>
            <a:pPr marL="0" indent="0">
              <a:buNone/>
            </a:pPr>
            <a:r>
              <a:rPr lang="en-US" dirty="0"/>
              <a:t>ATR	=	</a:t>
            </a:r>
            <a:r>
              <a:rPr lang="en-US" u="sng" dirty="0"/>
              <a:t>Sales/Turnover </a:t>
            </a:r>
            <a:r>
              <a:rPr lang="en-US" dirty="0"/>
              <a:t>  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             	Total assets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9980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1834</TotalTime>
  <Words>1264</Words>
  <Application>Microsoft Office PowerPoint</Application>
  <PresentationFormat>On-screen Show (4:3)</PresentationFormat>
  <Paragraphs>149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FINANCIAL ANALYSIS BBS YR 2</vt:lpstr>
      <vt:lpstr>Definition &amp; Introduction </vt:lpstr>
      <vt:lpstr>Why Financial Analysis</vt:lpstr>
      <vt:lpstr>Users of FA Information</vt:lpstr>
      <vt:lpstr>Ratio Analysis – approach used</vt:lpstr>
      <vt:lpstr>1. Liquidity Ratios</vt:lpstr>
      <vt:lpstr>2. Efficiency Ratios </vt:lpstr>
      <vt:lpstr>PowerPoint Presentation</vt:lpstr>
      <vt:lpstr>PowerPoint Presentation</vt:lpstr>
      <vt:lpstr>3. Profitability Ratios</vt:lpstr>
      <vt:lpstr>Profitability Ratios Cont….</vt:lpstr>
      <vt:lpstr>Advantages of Ratio Analysis</vt:lpstr>
      <vt:lpstr>Weaknesses of Ratio Analysis</vt:lpstr>
      <vt:lpstr>EXERCISE</vt:lpstr>
      <vt:lpstr>   Broks Global LLC and Zex Lou Inc are in the same industry. The financial analyst obtained the following results emerging from financial statements Required; 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PLANNING AND ANALYSIS</dc:title>
  <dc:creator>YIET Initiative</dc:creator>
  <cp:lastModifiedBy>USER</cp:lastModifiedBy>
  <cp:revision>30</cp:revision>
  <dcterms:created xsi:type="dcterms:W3CDTF">2023-11-08T03:07:13Z</dcterms:created>
  <dcterms:modified xsi:type="dcterms:W3CDTF">2024-03-26T16:48:32Z</dcterms:modified>
</cp:coreProperties>
</file>