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302055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85856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013328-D494-4188-BB2E-2ED3BD89A43A}"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0989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3100437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013328-D494-4188-BB2E-2ED3BD89A43A}"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4334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1802084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1375968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526176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07179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D5C6D6-0F3D-421B-945A-723A7B99D89B}"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90645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54364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D5C6D6-0F3D-421B-945A-723A7B99D89B}" type="datetimeFigureOut">
              <a:rPr lang="en-GB" smtClean="0"/>
              <a:t>03/03/2026</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1156296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D5C6D6-0F3D-421B-945A-723A7B99D89B}" type="datetimeFigureOut">
              <a:rPr lang="en-GB" smtClean="0"/>
              <a:t>03/03/2026</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838625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5C6D6-0F3D-421B-945A-723A7B99D89B}" type="datetimeFigureOut">
              <a:rPr lang="en-GB" smtClean="0"/>
              <a:t>03/03/2026</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268654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1506236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D5C6D6-0F3D-421B-945A-723A7B99D89B}"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013328-D494-4188-BB2E-2ED3BD89A43A}" type="slidenum">
              <a:rPr lang="en-GB" smtClean="0"/>
              <a:t>‹#›</a:t>
            </a:fld>
            <a:endParaRPr lang="en-GB"/>
          </a:p>
        </p:txBody>
      </p:sp>
    </p:spTree>
    <p:extLst>
      <p:ext uri="{BB962C8B-B14F-4D97-AF65-F5344CB8AC3E}">
        <p14:creationId xmlns:p14="http://schemas.microsoft.com/office/powerpoint/2010/main" val="82515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2D5C6D6-0F3D-421B-945A-723A7B99D89B}" type="datetimeFigureOut">
              <a:rPr lang="en-GB" smtClean="0"/>
              <a:t>03/03/2026</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9013328-D494-4188-BB2E-2ED3BD89A43A}" type="slidenum">
              <a:rPr lang="en-GB" smtClean="0"/>
              <a:t>‹#›</a:t>
            </a:fld>
            <a:endParaRPr lang="en-GB"/>
          </a:p>
        </p:txBody>
      </p:sp>
    </p:spTree>
    <p:extLst>
      <p:ext uri="{BB962C8B-B14F-4D97-AF65-F5344CB8AC3E}">
        <p14:creationId xmlns:p14="http://schemas.microsoft.com/office/powerpoint/2010/main" val="302924710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INTERNAL MARKETING</a:t>
            </a:r>
            <a:endParaRPr lang="en-GB" dirty="0"/>
          </a:p>
        </p:txBody>
      </p:sp>
      <p:sp>
        <p:nvSpPr>
          <p:cNvPr id="3" name="Subtitle 2"/>
          <p:cNvSpPr>
            <a:spLocks noGrp="1"/>
          </p:cNvSpPr>
          <p:nvPr>
            <p:ph type="subTitle" idx="1"/>
          </p:nvPr>
        </p:nvSpPr>
        <p:spPr/>
        <p:txBody>
          <a:bodyPr/>
          <a:lstStyle/>
          <a:p>
            <a:r>
              <a:rPr lang="en-US" dirty="0" smtClean="0"/>
              <a:t>BY NAKANWAGI O</a:t>
            </a:r>
            <a:endParaRPr lang="en-GB" dirty="0"/>
          </a:p>
        </p:txBody>
      </p:sp>
    </p:spTree>
    <p:extLst>
      <p:ext uri="{BB962C8B-B14F-4D97-AF65-F5344CB8AC3E}">
        <p14:creationId xmlns:p14="http://schemas.microsoft.com/office/powerpoint/2010/main" val="1160219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half" idx="1"/>
          </p:nvPr>
        </p:nvSpPr>
        <p:spPr/>
        <p:txBody>
          <a:bodyPr>
            <a:normAutofit fontScale="92500" lnSpcReduction="10000"/>
          </a:bodyPr>
          <a:lstStyle/>
          <a:p>
            <a:r>
              <a:rPr lang="en-US" b="1" dirty="0" smtClean="0"/>
              <a:t>Internal Marketing</a:t>
            </a:r>
          </a:p>
          <a:p>
            <a:pPr marL="0" indent="0">
              <a:buNone/>
            </a:pPr>
            <a:r>
              <a:rPr lang="en-US" dirty="0" smtClean="0"/>
              <a:t>Internal marketing refers to the process of treating employees as internal customers and ensuring they are well-informed, motivated, and aligned with the brand’s vision to deliver high-quality service. </a:t>
            </a:r>
          </a:p>
          <a:p>
            <a:pPr marL="0" indent="0">
              <a:buNone/>
            </a:pPr>
            <a:r>
              <a:rPr lang="en-US" dirty="0"/>
              <a:t>I</a:t>
            </a:r>
            <a:r>
              <a:rPr lang="en-US" dirty="0" smtClean="0"/>
              <a:t>nvolves treating employees as internal customers by ensuring they are well-trained, satisfied, and aligned with the organization’s goals and brand values.</a:t>
            </a:r>
            <a:endParaRPr lang="en-GB" dirty="0"/>
          </a:p>
        </p:txBody>
      </p:sp>
      <p:sp>
        <p:nvSpPr>
          <p:cNvPr id="4" name="Content Placeholder 3"/>
          <p:cNvSpPr>
            <a:spLocks noGrp="1"/>
          </p:cNvSpPr>
          <p:nvPr>
            <p:ph sz="half" idx="2"/>
          </p:nvPr>
        </p:nvSpPr>
        <p:spPr/>
        <p:txBody>
          <a:bodyPr>
            <a:normAutofit fontScale="92500" lnSpcReduction="10000"/>
          </a:bodyPr>
          <a:lstStyle/>
          <a:p>
            <a:r>
              <a:rPr lang="en-US" dirty="0" smtClean="0"/>
              <a:t>Employee empowerment in hospitality and tourism destination marketing refers to the process of giving staff especially frontline employees the authority, skills and resources needed to make decisions that enhance customer experiences and promote a destination effectively. </a:t>
            </a:r>
          </a:p>
          <a:p>
            <a:r>
              <a:rPr lang="en-US" dirty="0" smtClean="0"/>
              <a:t>It involves equipping employees with the necessary training, tools, and trust to solve customer issues, provide personalized services, and act as brand ambassadors for the destination.</a:t>
            </a:r>
          </a:p>
          <a:p>
            <a:endParaRPr lang="en-GB" dirty="0"/>
          </a:p>
        </p:txBody>
      </p:sp>
    </p:spTree>
    <p:extLst>
      <p:ext uri="{BB962C8B-B14F-4D97-AF65-F5344CB8AC3E}">
        <p14:creationId xmlns:p14="http://schemas.microsoft.com/office/powerpoint/2010/main" val="424651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KEY ASPECTS OF EMPLOYEE EMPOWERMENT</a:t>
            </a:r>
            <a:r>
              <a:rPr lang="en-US" dirty="0" smtClean="0"/>
              <a:t/>
            </a:r>
            <a:br>
              <a:rPr lang="en-US" dirty="0" smtClean="0"/>
            </a:b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1.Decision-Making Authority </a:t>
            </a:r>
            <a:r>
              <a:rPr lang="en-US" dirty="0" smtClean="0"/>
              <a:t>– Employees are given the freedom to make on-the-spot decisions that improve guest experiences without needing managerial approval.</a:t>
            </a:r>
          </a:p>
          <a:p>
            <a:pPr marL="0" indent="0">
              <a:buNone/>
            </a:pPr>
            <a:endParaRPr lang="en-US" dirty="0" smtClean="0"/>
          </a:p>
          <a:p>
            <a:pPr marL="0" indent="0">
              <a:buNone/>
            </a:pPr>
            <a:r>
              <a:rPr lang="en-US" b="1" dirty="0" smtClean="0"/>
              <a:t>2.Training &amp; Skill Development </a:t>
            </a:r>
            <a:r>
              <a:rPr lang="en-US" dirty="0" smtClean="0"/>
              <a:t>– Employees are provided with knowledge on customer service, marketing strategies, and digital tools to effectively promote the destination.</a:t>
            </a:r>
          </a:p>
          <a:p>
            <a:pPr marL="0" indent="0">
              <a:buNone/>
            </a:pPr>
            <a:endParaRPr lang="en-US" dirty="0" smtClean="0"/>
          </a:p>
          <a:p>
            <a:pPr marL="0" indent="0">
              <a:buNone/>
            </a:pPr>
            <a:r>
              <a:rPr lang="en-US" b="1" dirty="0" smtClean="0"/>
              <a:t>3.Access to Information </a:t>
            </a:r>
            <a:r>
              <a:rPr lang="en-US" dirty="0" smtClean="0"/>
              <a:t>– Staff members are well-informed about tourism attractions, cultural experiences, and hospitality services to engage visitors meaningfully.</a:t>
            </a:r>
          </a:p>
          <a:p>
            <a:pPr marL="0" indent="0">
              <a:buNone/>
            </a:pPr>
            <a:endParaRPr lang="en-US" dirty="0" smtClean="0"/>
          </a:p>
          <a:p>
            <a:pPr marL="0" indent="0">
              <a:buNone/>
            </a:pPr>
            <a:r>
              <a:rPr lang="en-US" b="1" dirty="0" smtClean="0"/>
              <a:t>4.Encouraging Innovation &amp; Creativity </a:t>
            </a:r>
            <a:r>
              <a:rPr lang="en-US" dirty="0" smtClean="0"/>
              <a:t>– Employees are motivated to suggest and implement new ideas to improve guest satisfaction and promote the destination.</a:t>
            </a:r>
          </a:p>
          <a:p>
            <a:pPr marL="0" indent="0">
              <a:buNone/>
            </a:pPr>
            <a:endParaRPr lang="en-US" dirty="0" smtClean="0"/>
          </a:p>
          <a:p>
            <a:pPr marL="0" indent="0">
              <a:buNone/>
            </a:pPr>
            <a:r>
              <a:rPr lang="en-US" b="1" dirty="0" smtClean="0"/>
              <a:t>5.Technology &amp; Digital Empowerment </a:t>
            </a:r>
            <a:r>
              <a:rPr lang="en-US" dirty="0" smtClean="0"/>
              <a:t>– Employees are equipped with digital marketing skills to interact with customers via social media, online reviews, and direct communication channels.</a:t>
            </a:r>
          </a:p>
          <a:p>
            <a:endParaRPr lang="en-US" dirty="0" smtClean="0"/>
          </a:p>
          <a:p>
            <a:endParaRPr lang="en-GB" dirty="0"/>
          </a:p>
        </p:txBody>
      </p:sp>
    </p:spTree>
    <p:extLst>
      <p:ext uri="{BB962C8B-B14F-4D97-AF65-F5344CB8AC3E}">
        <p14:creationId xmlns:p14="http://schemas.microsoft.com/office/powerpoint/2010/main" val="4160120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INTERNAL SALES &amp; INTERNAL MERCHANDISING</a:t>
            </a:r>
            <a:endParaRPr lang="en-GB" b="1" dirty="0"/>
          </a:p>
        </p:txBody>
      </p:sp>
      <p:sp>
        <p:nvSpPr>
          <p:cNvPr id="3" name="Content Placeholder 2"/>
          <p:cNvSpPr>
            <a:spLocks noGrp="1"/>
          </p:cNvSpPr>
          <p:nvPr>
            <p:ph idx="1"/>
          </p:nvPr>
        </p:nvSpPr>
        <p:spPr/>
        <p:txBody>
          <a:bodyPr/>
          <a:lstStyle/>
          <a:p>
            <a:r>
              <a:rPr lang="en-GB" dirty="0" smtClean="0"/>
              <a:t>Internal Sales:- </a:t>
            </a:r>
            <a:r>
              <a:rPr lang="en-US" dirty="0" smtClean="0"/>
              <a:t>refer to the process of increasing revenue by selling additional products or services to guests who are already within the establishment to include;</a:t>
            </a:r>
          </a:p>
          <a:p>
            <a:pPr marL="0" indent="0">
              <a:buNone/>
            </a:pPr>
            <a:r>
              <a:rPr lang="en-US" b="1" dirty="0" smtClean="0"/>
              <a:t>1.Upselling: </a:t>
            </a:r>
            <a:r>
              <a:rPr lang="en-US" dirty="0" smtClean="0"/>
              <a:t>Encouraging guests to upgrade to a higher room category, premium dining options, or spa services.</a:t>
            </a:r>
          </a:p>
          <a:p>
            <a:pPr marL="0" indent="0">
              <a:buNone/>
            </a:pPr>
            <a:r>
              <a:rPr lang="en-US" b="1" dirty="0" smtClean="0"/>
              <a:t>2.Cross-selling: </a:t>
            </a:r>
            <a:r>
              <a:rPr lang="en-US" dirty="0" smtClean="0"/>
              <a:t>Recommending related services such as guided tours, transport services, or souvenir packages.</a:t>
            </a:r>
          </a:p>
          <a:p>
            <a:pPr marL="0" indent="0">
              <a:buNone/>
            </a:pPr>
            <a:r>
              <a:rPr lang="en-US" b="1" dirty="0" smtClean="0"/>
              <a:t>3.Promotions and Packages: </a:t>
            </a:r>
            <a:r>
              <a:rPr lang="en-US" dirty="0" smtClean="0"/>
              <a:t>Offering special deals for extended stays, event hosting, or meal packages.</a:t>
            </a:r>
          </a:p>
          <a:p>
            <a:endParaRPr lang="en-US" dirty="0" smtClean="0"/>
          </a:p>
          <a:p>
            <a:endParaRPr lang="en-GB" dirty="0"/>
          </a:p>
        </p:txBody>
      </p:sp>
    </p:spTree>
    <p:extLst>
      <p:ext uri="{BB962C8B-B14F-4D97-AF65-F5344CB8AC3E}">
        <p14:creationId xmlns:p14="http://schemas.microsoft.com/office/powerpoint/2010/main" val="2141623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INTERNAL MECHANISM</a:t>
            </a:r>
            <a:endParaRPr lang="en-GB" b="1" dirty="0"/>
          </a:p>
        </p:txBody>
      </p:sp>
      <p:sp>
        <p:nvSpPr>
          <p:cNvPr id="3" name="Content Placeholder 2"/>
          <p:cNvSpPr>
            <a:spLocks noGrp="1"/>
          </p:cNvSpPr>
          <p:nvPr>
            <p:ph idx="1"/>
          </p:nvPr>
        </p:nvSpPr>
        <p:spPr/>
        <p:txBody>
          <a:bodyPr/>
          <a:lstStyle/>
          <a:p>
            <a:r>
              <a:rPr lang="en-US" dirty="0" smtClean="0"/>
              <a:t>This involves the strategic placement and promotion of products and services within the hotel, restaurant, or tourism site to maximize guest spending to include;</a:t>
            </a:r>
          </a:p>
          <a:p>
            <a:pPr marL="0" indent="0">
              <a:buNone/>
            </a:pPr>
            <a:r>
              <a:rPr lang="en-US" b="1" dirty="0" smtClean="0"/>
              <a:t>1.Visual merchandising</a:t>
            </a:r>
            <a:r>
              <a:rPr lang="en-US" dirty="0" smtClean="0"/>
              <a:t>: Displaying souvenirs, branded products, or local crafts attractively in the lobby or gift shop.</a:t>
            </a:r>
          </a:p>
          <a:p>
            <a:pPr marL="0" indent="0">
              <a:buNone/>
            </a:pPr>
            <a:r>
              <a:rPr lang="en-US" b="1" dirty="0" smtClean="0"/>
              <a:t>2.Point-of-sale promotions</a:t>
            </a:r>
            <a:r>
              <a:rPr lang="en-US" dirty="0" smtClean="0"/>
              <a:t>: Encouraging impulse purchases of premium beverages, desserts, or travel accessories at checkout counters.</a:t>
            </a:r>
          </a:p>
          <a:p>
            <a:pPr marL="0" indent="0">
              <a:buNone/>
            </a:pPr>
            <a:r>
              <a:rPr lang="en-US" b="1" dirty="0" smtClean="0"/>
              <a:t>3.Thematic presentation</a:t>
            </a:r>
            <a:r>
              <a:rPr lang="en-US" dirty="0" smtClean="0"/>
              <a:t>: Enhancing the ambiance with local culture-inspired décor that promotes sales of related products.</a:t>
            </a:r>
          </a:p>
          <a:p>
            <a:endParaRPr lang="en-GB" dirty="0"/>
          </a:p>
        </p:txBody>
      </p:sp>
    </p:spTree>
    <p:extLst>
      <p:ext uri="{BB962C8B-B14F-4D97-AF65-F5344CB8AC3E}">
        <p14:creationId xmlns:p14="http://schemas.microsoft.com/office/powerpoint/2010/main" val="3180348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IN-HOUSE PROMOTIONS</a:t>
            </a:r>
            <a:endParaRPr lang="en-GB" b="1" dirty="0"/>
          </a:p>
        </p:txBody>
      </p:sp>
      <p:sp>
        <p:nvSpPr>
          <p:cNvPr id="3" name="Content Placeholder 2"/>
          <p:cNvSpPr>
            <a:spLocks noGrp="1"/>
          </p:cNvSpPr>
          <p:nvPr>
            <p:ph idx="1"/>
          </p:nvPr>
        </p:nvSpPr>
        <p:spPr>
          <a:xfrm>
            <a:off x="838200" y="1453896"/>
            <a:ext cx="10515600" cy="4723067"/>
          </a:xfrm>
        </p:spPr>
        <p:txBody>
          <a:bodyPr>
            <a:normAutofit/>
          </a:bodyPr>
          <a:lstStyle/>
          <a:p>
            <a:r>
              <a:rPr lang="en-US" dirty="0" smtClean="0"/>
              <a:t>These refer to marketing strategies and activities conducted within a hotel, restaurant, </a:t>
            </a:r>
          </a:p>
          <a:p>
            <a:pPr marL="0" indent="0">
              <a:buNone/>
            </a:pPr>
            <a:r>
              <a:rPr lang="en-US" dirty="0" smtClean="0"/>
              <a:t>resort, or tourism business to encourage guests to spend more, extend their stay, or </a:t>
            </a:r>
          </a:p>
          <a:p>
            <a:pPr marL="0" indent="0">
              <a:buNone/>
            </a:pPr>
            <a:r>
              <a:rPr lang="en-US" dirty="0" smtClean="0"/>
              <a:t>return in the future. They include</a:t>
            </a:r>
          </a:p>
          <a:p>
            <a:pPr marL="0" indent="0">
              <a:buNone/>
            </a:pPr>
            <a:endParaRPr lang="en-US" dirty="0" smtClean="0"/>
          </a:p>
          <a:p>
            <a:pPr marL="0" indent="0">
              <a:buNone/>
            </a:pPr>
            <a:r>
              <a:rPr lang="en-US" b="1" dirty="0" smtClean="0"/>
              <a:t>1.Special Room Packages </a:t>
            </a:r>
            <a:r>
              <a:rPr lang="en-US" dirty="0" smtClean="0"/>
              <a:t>– Discounts on extended stays, honeymoon or family deals.</a:t>
            </a:r>
          </a:p>
          <a:p>
            <a:pPr marL="0" indent="0">
              <a:buNone/>
            </a:pPr>
            <a:r>
              <a:rPr lang="en-US" b="1" dirty="0" smtClean="0"/>
              <a:t>2.Loyalty Programs </a:t>
            </a:r>
            <a:r>
              <a:rPr lang="en-US" dirty="0" smtClean="0"/>
              <a:t>– Rewarding frequent guests with discounts and gifts.</a:t>
            </a:r>
          </a:p>
          <a:p>
            <a:pPr marL="0" indent="0">
              <a:buNone/>
            </a:pPr>
            <a:r>
              <a:rPr lang="en-US" b="1" dirty="0" smtClean="0"/>
              <a:t>3.Food and Beverage Deals </a:t>
            </a:r>
            <a:r>
              <a:rPr lang="en-US" dirty="0" smtClean="0"/>
              <a:t>– Discounts, buffet promotions, or chef’s special menus.</a:t>
            </a:r>
          </a:p>
          <a:p>
            <a:pPr marL="0" indent="0">
              <a:buNone/>
            </a:pPr>
            <a:r>
              <a:rPr lang="en-US" b="1" dirty="0" smtClean="0"/>
              <a:t>4.Wellness and Spa Promotions </a:t>
            </a:r>
            <a:r>
              <a:rPr lang="en-US" dirty="0" smtClean="0"/>
              <a:t>– Discounted spa, wellness or fitness club access.</a:t>
            </a:r>
          </a:p>
          <a:p>
            <a:pPr marL="0" indent="0">
              <a:buNone/>
            </a:pPr>
            <a:r>
              <a:rPr lang="en-US" b="1" dirty="0" smtClean="0"/>
              <a:t>5.Entertainment and Events </a:t>
            </a:r>
            <a:r>
              <a:rPr lang="en-US" dirty="0" smtClean="0"/>
              <a:t>– Live music, cultural performances and themed nights.</a:t>
            </a:r>
          </a:p>
          <a:p>
            <a:pPr marL="0" indent="0">
              <a:buNone/>
            </a:pPr>
            <a:r>
              <a:rPr lang="en-US" b="1" dirty="0" smtClean="0"/>
              <a:t>6.Referral Programs </a:t>
            </a:r>
            <a:r>
              <a:rPr lang="en-US" dirty="0" smtClean="0"/>
              <a:t>– Incentivizing guests to refer friends to join exclusive clubs.</a:t>
            </a:r>
          </a:p>
          <a:p>
            <a:pPr marL="0" indent="0">
              <a:buNone/>
            </a:pPr>
            <a:r>
              <a:rPr lang="en-US" b="1" dirty="0" smtClean="0"/>
              <a:t>7.Holiday Promotions </a:t>
            </a:r>
            <a:r>
              <a:rPr lang="en-US" dirty="0" smtClean="0"/>
              <a:t>– Special packages for Christmas, New Year or others.</a:t>
            </a:r>
          </a:p>
          <a:p>
            <a:pPr marL="0" indent="0">
              <a:buNone/>
            </a:pPr>
            <a:endParaRPr lang="en-GB" dirty="0"/>
          </a:p>
        </p:txBody>
      </p:sp>
    </p:spTree>
    <p:extLst>
      <p:ext uri="{BB962C8B-B14F-4D97-AF65-F5344CB8AC3E}">
        <p14:creationId xmlns:p14="http://schemas.microsoft.com/office/powerpoint/2010/main" val="364521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AMBIENCE AND IMAGE BUILDING </a:t>
            </a:r>
            <a:endParaRPr lang="en-GB" b="1" dirty="0"/>
          </a:p>
        </p:txBody>
      </p:sp>
      <p:sp>
        <p:nvSpPr>
          <p:cNvPr id="3" name="Content Placeholder 2"/>
          <p:cNvSpPr>
            <a:spLocks noGrp="1"/>
          </p:cNvSpPr>
          <p:nvPr>
            <p:ph idx="1"/>
          </p:nvPr>
        </p:nvSpPr>
        <p:spPr/>
        <p:txBody>
          <a:bodyPr>
            <a:normAutofit lnSpcReduction="10000"/>
          </a:bodyPr>
          <a:lstStyle/>
          <a:p>
            <a:r>
              <a:rPr lang="en-US" dirty="0" smtClean="0"/>
              <a:t>Refers to the overall atmosphere, mood, and sensory experience within a hospitality or tourism setting. It encompasses the physical environment, service quality, and emotional appeal that influence guest satisfaction. It includes:</a:t>
            </a:r>
          </a:p>
          <a:p>
            <a:pPr marL="0" indent="0">
              <a:buNone/>
            </a:pPr>
            <a:r>
              <a:rPr lang="en-US" b="1" dirty="0" smtClean="0"/>
              <a:t>1.Physical Environment</a:t>
            </a:r>
            <a:r>
              <a:rPr lang="en-US" dirty="0" smtClean="0"/>
              <a:t>: Lighting, décor, furniture, and layout that create a welcoming and comfortable space.</a:t>
            </a:r>
          </a:p>
          <a:p>
            <a:pPr marL="0" indent="0">
              <a:buNone/>
            </a:pPr>
            <a:r>
              <a:rPr lang="en-US" b="1" dirty="0" smtClean="0"/>
              <a:t>2.Sound &amp; Music</a:t>
            </a:r>
            <a:r>
              <a:rPr lang="en-US" dirty="0" smtClean="0"/>
              <a:t>: Background sounds, whether nature-inspired or cultural, that enhance the experience.</a:t>
            </a:r>
          </a:p>
          <a:p>
            <a:pPr marL="0" indent="0">
              <a:buNone/>
            </a:pPr>
            <a:r>
              <a:rPr lang="en-US" b="1" dirty="0" smtClean="0"/>
              <a:t>3.Aroma &amp; Cleanliness</a:t>
            </a:r>
            <a:r>
              <a:rPr lang="en-US" dirty="0" smtClean="0"/>
              <a:t>: Pleasant scents and hygiene standards that create a fresh, relaxing environment.</a:t>
            </a:r>
          </a:p>
          <a:p>
            <a:pPr marL="0" indent="0">
              <a:buNone/>
            </a:pPr>
            <a:r>
              <a:rPr lang="en-US" b="1" dirty="0" smtClean="0"/>
              <a:t>4.Customer Service</a:t>
            </a:r>
            <a:r>
              <a:rPr lang="en-US" dirty="0" smtClean="0"/>
              <a:t>: The warmth, friendliness, and professionalism of staff that contribute to a positive experience.</a:t>
            </a:r>
          </a:p>
          <a:p>
            <a:pPr marL="0" indent="0">
              <a:buNone/>
            </a:pPr>
            <a:endParaRPr lang="en-GB" dirty="0"/>
          </a:p>
        </p:txBody>
      </p:sp>
    </p:spTree>
    <p:extLst>
      <p:ext uri="{BB962C8B-B14F-4D97-AF65-F5344CB8AC3E}">
        <p14:creationId xmlns:p14="http://schemas.microsoft.com/office/powerpoint/2010/main" val="846764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IMAGE BUILDING </a:t>
            </a:r>
            <a:endParaRPr lang="en-GB" b="1" dirty="0"/>
          </a:p>
        </p:txBody>
      </p:sp>
      <p:sp>
        <p:nvSpPr>
          <p:cNvPr id="3" name="Content Placeholder 2"/>
          <p:cNvSpPr>
            <a:spLocks noGrp="1"/>
          </p:cNvSpPr>
          <p:nvPr>
            <p:ph idx="1"/>
          </p:nvPr>
        </p:nvSpPr>
        <p:spPr/>
        <p:txBody>
          <a:bodyPr/>
          <a:lstStyle/>
          <a:p>
            <a:r>
              <a:rPr lang="en-US" dirty="0" smtClean="0"/>
              <a:t>This is the process of shaping and managing the public perception of a hospitality or tourism brand.</a:t>
            </a:r>
          </a:p>
          <a:p>
            <a:r>
              <a:rPr lang="en-US" dirty="0" smtClean="0"/>
              <a:t>For examples, Uganda promoting its image as the "Pearl of Africa" by showcasing its national parks, adventure tourism, and cultural heritage in international tourism campaigns</a:t>
            </a:r>
          </a:p>
          <a:p>
            <a:r>
              <a:rPr lang="en-US" dirty="0" smtClean="0"/>
              <a:t>It involves branding, reputation management, marketing, and delivering consistent, high-quality experiences</a:t>
            </a:r>
            <a:endParaRPr lang="en-GB" dirty="0"/>
          </a:p>
        </p:txBody>
      </p:sp>
    </p:spTree>
    <p:extLst>
      <p:ext uri="{BB962C8B-B14F-4D97-AF65-F5344CB8AC3E}">
        <p14:creationId xmlns:p14="http://schemas.microsoft.com/office/powerpoint/2010/main" val="2336255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cene3d>
            <a:camera prst="isometricOffAxis2Top"/>
            <a:lightRig rig="threePt" dir="t"/>
          </a:scene3d>
        </p:spPr>
        <p:txBody>
          <a:bodyPr/>
          <a:lstStyle/>
          <a:p>
            <a:r>
              <a:rPr lang="en-US" dirty="0" smtClean="0"/>
              <a:t>KATI NEBWENTEMA</a:t>
            </a:r>
            <a:endParaRPr lang="en-GB" dirty="0"/>
          </a:p>
        </p:txBody>
      </p:sp>
      <p:sp>
        <p:nvSpPr>
          <p:cNvPr id="3" name="Text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9410358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TotalTime>
  <Words>738</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INTERNAL MARKETING</vt:lpstr>
      <vt:lpstr>PowerPoint Presentation</vt:lpstr>
      <vt:lpstr> KEY ASPECTS OF EMPLOYEE EMPOWERMENT </vt:lpstr>
      <vt:lpstr>INTERNAL SALES &amp; INTERNAL MERCHANDISING</vt:lpstr>
      <vt:lpstr>INTERNAL MECHANISM</vt:lpstr>
      <vt:lpstr>IN-HOUSE PROMOTIONS</vt:lpstr>
      <vt:lpstr>AMBIENCE AND IMAGE BUILDING </vt:lpstr>
      <vt:lpstr>IMAGE BUILDING </vt:lpstr>
      <vt:lpstr>KATI NEBWENTEMA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MARKETING</dc:title>
  <dc:creator>USER</dc:creator>
  <cp:lastModifiedBy>USER</cp:lastModifiedBy>
  <cp:revision>6</cp:revision>
  <dcterms:created xsi:type="dcterms:W3CDTF">2026-03-04T03:21:56Z</dcterms:created>
  <dcterms:modified xsi:type="dcterms:W3CDTF">2026-03-04T03:48:07Z</dcterms:modified>
</cp:coreProperties>
</file>