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058" r:id="rId1"/>
  </p:sldMasterIdLst>
  <p:notesMasterIdLst>
    <p:notesMasterId r:id="rId35"/>
  </p:notesMasterIdLst>
  <p:handoutMasterIdLst>
    <p:handoutMasterId r:id="rId36"/>
  </p:handoutMasterIdLst>
  <p:sldIdLst>
    <p:sldId id="289" r:id="rId2"/>
    <p:sldId id="334" r:id="rId3"/>
    <p:sldId id="293" r:id="rId4"/>
    <p:sldId id="294" r:id="rId5"/>
    <p:sldId id="340" r:id="rId6"/>
    <p:sldId id="295" r:id="rId7"/>
    <p:sldId id="296" r:id="rId8"/>
    <p:sldId id="299" r:id="rId9"/>
    <p:sldId id="300" r:id="rId10"/>
    <p:sldId id="338" r:id="rId11"/>
    <p:sldId id="339" r:id="rId12"/>
    <p:sldId id="301" r:id="rId13"/>
    <p:sldId id="303" r:id="rId14"/>
    <p:sldId id="335" r:id="rId15"/>
    <p:sldId id="341" r:id="rId16"/>
    <p:sldId id="342" r:id="rId17"/>
    <p:sldId id="337" r:id="rId18"/>
    <p:sldId id="298" r:id="rId19"/>
    <p:sldId id="306" r:id="rId20"/>
    <p:sldId id="307" r:id="rId21"/>
    <p:sldId id="309" r:id="rId22"/>
    <p:sldId id="310" r:id="rId23"/>
    <p:sldId id="308" r:id="rId24"/>
    <p:sldId id="313" r:id="rId25"/>
    <p:sldId id="343" r:id="rId26"/>
    <p:sldId id="314" r:id="rId27"/>
    <p:sldId id="315" r:id="rId28"/>
    <p:sldId id="316" r:id="rId29"/>
    <p:sldId id="344" r:id="rId30"/>
    <p:sldId id="345" r:id="rId31"/>
    <p:sldId id="317" r:id="rId32"/>
    <p:sldId id="318" r:id="rId33"/>
    <p:sldId id="336" r:id="rId34"/>
  </p:sldIdLst>
  <p:sldSz cx="9144000" cy="6858000" type="screen4x3"/>
  <p:notesSz cx="9236075" cy="7010400"/>
  <p:defaultTextStyle>
    <a:defPPr>
      <a:defRPr lang="en-GB"/>
    </a:defPPr>
    <a:lvl1pPr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Arial" panose="020B0604020202020204" pitchFamily="34" charset="0"/>
      </a:defRPr>
    </a:lvl1pPr>
    <a:lvl2pPr marL="4572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Arial" panose="020B0604020202020204" pitchFamily="34" charset="0"/>
      </a:defRPr>
    </a:lvl2pPr>
    <a:lvl3pPr marL="9144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Arial" panose="020B0604020202020204" pitchFamily="34" charset="0"/>
      </a:defRPr>
    </a:lvl3pPr>
    <a:lvl4pPr marL="13716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Arial" panose="020B0604020202020204" pitchFamily="34" charset="0"/>
      </a:defRPr>
    </a:lvl4pPr>
    <a:lvl5pPr marL="18288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bg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bg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bg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bg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97">
          <p15:clr>
            <a:srgbClr val="A4A3A4"/>
          </p15:clr>
        </p15:guide>
        <p15:guide id="2" pos="29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61442" autoAdjust="0"/>
  </p:normalViewPr>
  <p:slideViewPr>
    <p:cSldViewPr>
      <p:cViewPr varScale="1">
        <p:scale>
          <a:sx n="78" d="100"/>
          <a:sy n="78" d="100"/>
        </p:scale>
        <p:origin x="2600"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197"/>
        <p:guide pos="291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088" cy="350838"/>
          </a:xfrm>
          <a:prstGeom prst="rect">
            <a:avLst/>
          </a:prstGeom>
        </p:spPr>
        <p:txBody>
          <a:bodyPr vert="horz" lIns="91440" tIns="45720" rIns="91440" bIns="45720" rtlCol="0"/>
          <a:lstStyle>
            <a:lvl1pPr algn="l" eaLnBrk="1" hangingPunct="1">
              <a:lnSpc>
                <a:spcPct val="96000"/>
              </a:lnSpc>
              <a:buClr>
                <a:srgbClr val="000000"/>
              </a:buClr>
              <a:buSzPct val="100000"/>
              <a:buFont typeface="Times New Roman" pitchFamily="16" charset="0"/>
              <a:buNone/>
              <a:defRPr sz="1200">
                <a:latin typeface="Times New Roman" pitchFamily="16" charset="0"/>
                <a:cs typeface="Arial" charset="0"/>
              </a:defRPr>
            </a:lvl1pPr>
          </a:lstStyle>
          <a:p>
            <a:pPr>
              <a:defRPr/>
            </a:pPr>
            <a:endParaRPr lang="en-US"/>
          </a:p>
        </p:txBody>
      </p:sp>
      <p:sp>
        <p:nvSpPr>
          <p:cNvPr id="3" name="Date Placeholder 2"/>
          <p:cNvSpPr>
            <a:spLocks noGrp="1"/>
          </p:cNvSpPr>
          <p:nvPr>
            <p:ph type="dt" sz="quarter" idx="1"/>
          </p:nvPr>
        </p:nvSpPr>
        <p:spPr>
          <a:xfrm>
            <a:off x="5232400" y="0"/>
            <a:ext cx="4002088" cy="350838"/>
          </a:xfrm>
          <a:prstGeom prst="rect">
            <a:avLst/>
          </a:prstGeom>
        </p:spPr>
        <p:txBody>
          <a:bodyPr vert="horz" lIns="91440" tIns="45720" rIns="91440" bIns="45720" rtlCol="0"/>
          <a:lstStyle>
            <a:lvl1pPr algn="r" eaLnBrk="1" hangingPunct="1">
              <a:lnSpc>
                <a:spcPct val="96000"/>
              </a:lnSpc>
              <a:buClr>
                <a:srgbClr val="000000"/>
              </a:buClr>
              <a:buSzPct val="100000"/>
              <a:buFont typeface="Times New Roman" pitchFamily="16" charset="0"/>
              <a:buNone/>
              <a:defRPr sz="1200">
                <a:latin typeface="Times New Roman" pitchFamily="16" charset="0"/>
                <a:cs typeface="Arial" charset="0"/>
              </a:defRPr>
            </a:lvl1pPr>
          </a:lstStyle>
          <a:p>
            <a:pPr>
              <a:defRPr/>
            </a:pPr>
            <a:fld id="{F8107CC6-0F6A-4768-A9E5-3C3DFA7035BF}" type="datetimeFigureOut">
              <a:rPr lang="en-US"/>
              <a:pPr>
                <a:defRPr/>
              </a:pPr>
              <a:t>3/17/25</a:t>
            </a:fld>
            <a:endParaRPr lang="en-US"/>
          </a:p>
        </p:txBody>
      </p:sp>
      <p:sp>
        <p:nvSpPr>
          <p:cNvPr id="4" name="Footer Placeholder 3"/>
          <p:cNvSpPr>
            <a:spLocks noGrp="1"/>
          </p:cNvSpPr>
          <p:nvPr>
            <p:ph type="ftr" sz="quarter" idx="2"/>
          </p:nvPr>
        </p:nvSpPr>
        <p:spPr>
          <a:xfrm>
            <a:off x="0" y="6657975"/>
            <a:ext cx="4002088" cy="350838"/>
          </a:xfrm>
          <a:prstGeom prst="rect">
            <a:avLst/>
          </a:prstGeom>
        </p:spPr>
        <p:txBody>
          <a:bodyPr vert="horz" lIns="91440" tIns="45720" rIns="91440" bIns="45720" rtlCol="0" anchor="b"/>
          <a:lstStyle>
            <a:lvl1pPr algn="l" eaLnBrk="1" hangingPunct="1">
              <a:lnSpc>
                <a:spcPct val="96000"/>
              </a:lnSpc>
              <a:buClr>
                <a:srgbClr val="000000"/>
              </a:buClr>
              <a:buSzPct val="100000"/>
              <a:buFont typeface="Times New Roman" pitchFamily="16" charset="0"/>
              <a:buNone/>
              <a:defRPr sz="1200">
                <a:latin typeface="Times New Roman" pitchFamily="16" charset="0"/>
                <a:cs typeface="Arial" charset="0"/>
              </a:defRPr>
            </a:lvl1pPr>
          </a:lstStyle>
          <a:p>
            <a:pPr>
              <a:defRPr/>
            </a:pPr>
            <a:endParaRPr lang="en-US"/>
          </a:p>
        </p:txBody>
      </p:sp>
      <p:sp>
        <p:nvSpPr>
          <p:cNvPr id="5" name="Slide Number Placeholder 4"/>
          <p:cNvSpPr>
            <a:spLocks noGrp="1"/>
          </p:cNvSpPr>
          <p:nvPr>
            <p:ph type="sldNum" sz="quarter" idx="3"/>
          </p:nvPr>
        </p:nvSpPr>
        <p:spPr>
          <a:xfrm>
            <a:off x="5232400" y="6657975"/>
            <a:ext cx="4002088" cy="350838"/>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6000"/>
              </a:lnSpc>
              <a:buClr>
                <a:srgbClr val="000000"/>
              </a:buClr>
              <a:buSzPct val="100000"/>
              <a:buFont typeface="Times New Roman" panose="02020603050405020304" pitchFamily="18" charset="0"/>
              <a:buNone/>
              <a:defRPr sz="1200"/>
            </a:lvl1pPr>
          </a:lstStyle>
          <a:p>
            <a:pPr>
              <a:defRPr/>
            </a:pPr>
            <a:fld id="{CDB91232-BC8E-49BB-833A-57CE47FF8CC4}"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AutoShape 1"/>
          <p:cNvSpPr>
            <a:spLocks noChangeArrowheads="1"/>
          </p:cNvSpPr>
          <p:nvPr/>
        </p:nvSpPr>
        <p:spPr bwMode="auto">
          <a:xfrm>
            <a:off x="0" y="0"/>
            <a:ext cx="9236075" cy="7010400"/>
          </a:xfrm>
          <a:prstGeom prst="roundRect">
            <a:avLst>
              <a:gd name="adj" fmla="val 23"/>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lIns="92565" tIns="46282" rIns="92565" bIns="46282" anchor="ctr"/>
          <a:lstStyle>
            <a:lvl1pPr>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1pPr>
            <a:lvl2pPr marL="742950" indent="-28575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2pPr>
            <a:lvl3pPr marL="11430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3pPr>
            <a:lvl4pPr marL="16002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4pPr>
            <a:lvl5pPr marL="20574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9pPr>
          </a:lstStyle>
          <a:p>
            <a:pPr eaLnBrk="1" hangingPunct="1">
              <a:defRPr/>
            </a:pPr>
            <a:endParaRPr lang="en-US"/>
          </a:p>
        </p:txBody>
      </p:sp>
      <p:sp>
        <p:nvSpPr>
          <p:cNvPr id="6147" name="AutoShape 2"/>
          <p:cNvSpPr>
            <a:spLocks noChangeArrowheads="1"/>
          </p:cNvSpPr>
          <p:nvPr/>
        </p:nvSpPr>
        <p:spPr bwMode="auto">
          <a:xfrm>
            <a:off x="0" y="0"/>
            <a:ext cx="9236075" cy="701198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lvl1pPr>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1pPr>
            <a:lvl2pPr marL="742950" indent="-28575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2pPr>
            <a:lvl3pPr marL="11430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3pPr>
            <a:lvl4pPr marL="16002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4pPr>
            <a:lvl5pPr marL="20574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9pPr>
          </a:lstStyle>
          <a:p>
            <a:pPr eaLnBrk="1" hangingPunct="1">
              <a:defRPr/>
            </a:pPr>
            <a:endParaRPr lang="en-US"/>
          </a:p>
        </p:txBody>
      </p:sp>
      <p:sp>
        <p:nvSpPr>
          <p:cNvPr id="6148" name="AutoShape 3"/>
          <p:cNvSpPr>
            <a:spLocks noChangeArrowheads="1"/>
          </p:cNvSpPr>
          <p:nvPr/>
        </p:nvSpPr>
        <p:spPr bwMode="auto">
          <a:xfrm>
            <a:off x="0" y="0"/>
            <a:ext cx="9236075" cy="701198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lvl1pPr>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1pPr>
            <a:lvl2pPr marL="742950" indent="-28575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2pPr>
            <a:lvl3pPr marL="11430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3pPr>
            <a:lvl4pPr marL="16002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4pPr>
            <a:lvl5pPr marL="20574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9pPr>
          </a:lstStyle>
          <a:p>
            <a:pPr eaLnBrk="1" hangingPunct="1">
              <a:defRPr/>
            </a:pPr>
            <a:endParaRPr lang="en-US"/>
          </a:p>
        </p:txBody>
      </p:sp>
      <p:sp>
        <p:nvSpPr>
          <p:cNvPr id="3076" name="Rectangle 4"/>
          <p:cNvSpPr>
            <a:spLocks noGrp="1" noChangeArrowheads="1"/>
          </p:cNvSpPr>
          <p:nvPr>
            <p:ph type="hdr"/>
          </p:nvPr>
        </p:nvSpPr>
        <p:spPr bwMode="auto">
          <a:xfrm>
            <a:off x="0" y="7938"/>
            <a:ext cx="3995738" cy="325437"/>
          </a:xfrm>
          <a:prstGeom prst="rect">
            <a:avLst/>
          </a:prstGeom>
          <a:noFill/>
          <a:ln w="9525">
            <a:noFill/>
            <a:round/>
            <a:headEnd/>
            <a:tailEnd/>
          </a:ln>
          <a:effectLst/>
        </p:spPr>
        <p:txBody>
          <a:bodyPr vert="horz" wrap="square" lIns="19315" tIns="0" rIns="19315" bIns="0" numCol="1" anchor="t" anchorCtr="0" compatLnSpc="1">
            <a:prstTxWarp prst="textNoShape">
              <a:avLst/>
            </a:prstTxWarp>
          </a:bodyPr>
          <a:lstStyle>
            <a:lvl1pPr eaLnBrk="0" hangingPunct="0">
              <a:lnSpc>
                <a:spcPct val="100000"/>
              </a:lnSpc>
              <a:buClr>
                <a:srgbClr val="000000"/>
              </a:buClr>
              <a:buSzPct val="45000"/>
              <a:buFont typeface="Wingdings" charset="2"/>
              <a:buNone/>
              <a:tabLst>
                <a:tab pos="732804" algn="l"/>
                <a:tab pos="1465608" algn="l"/>
                <a:tab pos="2198412" algn="l"/>
                <a:tab pos="2931216" algn="l"/>
              </a:tabLst>
              <a:defRPr sz="1000" i="1">
                <a:solidFill>
                  <a:srgbClr val="000000"/>
                </a:solidFill>
                <a:latin typeface="Times New Roman" pitchFamily="16" charset="0"/>
                <a:cs typeface="Arial" charset="0"/>
              </a:defRPr>
            </a:lvl1pPr>
          </a:lstStyle>
          <a:p>
            <a:pPr>
              <a:defRPr/>
            </a:pPr>
            <a:endParaRPr lang="en-GB"/>
          </a:p>
        </p:txBody>
      </p:sp>
      <p:sp>
        <p:nvSpPr>
          <p:cNvPr id="3077" name="Rectangle 5"/>
          <p:cNvSpPr>
            <a:spLocks noGrp="1" noChangeArrowheads="1"/>
          </p:cNvSpPr>
          <p:nvPr>
            <p:ph type="dt"/>
          </p:nvPr>
        </p:nvSpPr>
        <p:spPr bwMode="auto">
          <a:xfrm>
            <a:off x="5233988" y="7938"/>
            <a:ext cx="3995737" cy="325437"/>
          </a:xfrm>
          <a:prstGeom prst="rect">
            <a:avLst/>
          </a:prstGeom>
          <a:noFill/>
          <a:ln w="9525">
            <a:noFill/>
            <a:round/>
            <a:headEnd/>
            <a:tailEnd/>
          </a:ln>
          <a:effectLst/>
        </p:spPr>
        <p:txBody>
          <a:bodyPr vert="horz" wrap="square" lIns="19315" tIns="0" rIns="19315" bIns="0" numCol="1" anchor="t" anchorCtr="0" compatLnSpc="1">
            <a:prstTxWarp prst="textNoShape">
              <a:avLst/>
            </a:prstTxWarp>
          </a:bodyPr>
          <a:lstStyle>
            <a:lvl1pPr algn="r" eaLnBrk="0" hangingPunct="0">
              <a:lnSpc>
                <a:spcPct val="100000"/>
              </a:lnSpc>
              <a:buClr>
                <a:srgbClr val="000000"/>
              </a:buClr>
              <a:buSzPct val="45000"/>
              <a:buFont typeface="Wingdings" charset="2"/>
              <a:buNone/>
              <a:tabLst>
                <a:tab pos="732804" algn="l"/>
                <a:tab pos="1465608" algn="l"/>
                <a:tab pos="2198412" algn="l"/>
                <a:tab pos="2931216" algn="l"/>
              </a:tabLst>
              <a:defRPr sz="1000" i="1">
                <a:solidFill>
                  <a:srgbClr val="000000"/>
                </a:solidFill>
                <a:latin typeface="Times New Roman" pitchFamily="16" charset="0"/>
                <a:cs typeface="Arial" charset="0"/>
              </a:defRPr>
            </a:lvl1pPr>
          </a:lstStyle>
          <a:p>
            <a:pPr>
              <a:defRPr/>
            </a:pPr>
            <a:r>
              <a:rPr lang="en-GB"/>
              <a:t>24/03/00</a:t>
            </a:r>
          </a:p>
        </p:txBody>
      </p:sp>
      <p:sp>
        <p:nvSpPr>
          <p:cNvPr id="3078" name="Rectangle 6"/>
          <p:cNvSpPr>
            <a:spLocks noGrp="1" noChangeArrowheads="1"/>
          </p:cNvSpPr>
          <p:nvPr>
            <p:ph type="ftr"/>
          </p:nvPr>
        </p:nvSpPr>
        <p:spPr bwMode="auto">
          <a:xfrm>
            <a:off x="0" y="6673850"/>
            <a:ext cx="3995738" cy="325438"/>
          </a:xfrm>
          <a:prstGeom prst="rect">
            <a:avLst/>
          </a:prstGeom>
          <a:noFill/>
          <a:ln w="9525">
            <a:noFill/>
            <a:round/>
            <a:headEnd/>
            <a:tailEnd/>
          </a:ln>
          <a:effectLst/>
        </p:spPr>
        <p:txBody>
          <a:bodyPr vert="horz" wrap="square" lIns="19315" tIns="0" rIns="19315" bIns="0" numCol="1" anchor="b" anchorCtr="0" compatLnSpc="1">
            <a:prstTxWarp prst="textNoShape">
              <a:avLst/>
            </a:prstTxWarp>
          </a:bodyPr>
          <a:lstStyle>
            <a:lvl1pPr eaLnBrk="0" hangingPunct="0">
              <a:lnSpc>
                <a:spcPct val="100000"/>
              </a:lnSpc>
              <a:buClr>
                <a:srgbClr val="000000"/>
              </a:buClr>
              <a:buSzPct val="45000"/>
              <a:buFont typeface="Wingdings" charset="2"/>
              <a:buNone/>
              <a:tabLst>
                <a:tab pos="732804" algn="l"/>
                <a:tab pos="1465608" algn="l"/>
                <a:tab pos="2198412" algn="l"/>
                <a:tab pos="2931216" algn="l"/>
              </a:tabLst>
              <a:defRPr sz="1000" i="1">
                <a:solidFill>
                  <a:srgbClr val="000000"/>
                </a:solidFill>
                <a:latin typeface="Times New Roman" pitchFamily="16" charset="0"/>
                <a:cs typeface="Arial" charset="0"/>
              </a:defRPr>
            </a:lvl1pPr>
          </a:lstStyle>
          <a:p>
            <a:pPr>
              <a:defRPr/>
            </a:pPr>
            <a:endParaRPr lang="en-GB"/>
          </a:p>
        </p:txBody>
      </p:sp>
      <p:sp>
        <p:nvSpPr>
          <p:cNvPr id="3079" name="Rectangle 7"/>
          <p:cNvSpPr>
            <a:spLocks noGrp="1" noChangeArrowheads="1"/>
          </p:cNvSpPr>
          <p:nvPr>
            <p:ph type="sldNum"/>
          </p:nvPr>
        </p:nvSpPr>
        <p:spPr bwMode="auto">
          <a:xfrm>
            <a:off x="5233988" y="6673850"/>
            <a:ext cx="3995737" cy="325438"/>
          </a:xfrm>
          <a:prstGeom prst="rect">
            <a:avLst/>
          </a:prstGeom>
          <a:noFill/>
          <a:ln w="9525">
            <a:noFill/>
            <a:round/>
            <a:headEnd/>
            <a:tailEnd/>
          </a:ln>
          <a:effectLst/>
        </p:spPr>
        <p:txBody>
          <a:bodyPr vert="horz" wrap="square" lIns="19315" tIns="0" rIns="19315" bIns="0" numCol="1" anchor="b" anchorCtr="0" compatLnSpc="1">
            <a:prstTxWarp prst="textNoShape">
              <a:avLst/>
            </a:prstTxWarp>
          </a:bodyPr>
          <a:lstStyle>
            <a:lvl1pPr algn="r" eaLnBrk="0" hangingPunct="0">
              <a:lnSpc>
                <a:spcPct val="100000"/>
              </a:lnSpc>
              <a:buClr>
                <a:srgbClr val="000000"/>
              </a:buClr>
              <a:buSzPct val="45000"/>
              <a:buFont typeface="Wingdings" panose="05000000000000000000" pitchFamily="2" charset="2"/>
              <a:buNone/>
              <a:tabLst>
                <a:tab pos="731838" algn="l"/>
                <a:tab pos="1465263" algn="l"/>
                <a:tab pos="2197100" algn="l"/>
                <a:tab pos="2930525" algn="l"/>
              </a:tabLst>
              <a:defRPr sz="1000" i="1">
                <a:solidFill>
                  <a:srgbClr val="000000"/>
                </a:solidFill>
              </a:defRPr>
            </a:lvl1pPr>
          </a:lstStyle>
          <a:p>
            <a:pPr>
              <a:defRPr/>
            </a:pPr>
            <a:fld id="{6EA9D6F7-529F-490C-9D51-917ECDD7A836}" type="slidenum">
              <a:rPr lang="en-GB"/>
              <a:pPr>
                <a:defRPr/>
              </a:pPr>
              <a:t>‹#›</a:t>
            </a:fld>
            <a:endParaRPr lang="en-GB"/>
          </a:p>
        </p:txBody>
      </p:sp>
      <p:sp>
        <p:nvSpPr>
          <p:cNvPr id="3080" name="Rectangle 8"/>
          <p:cNvSpPr>
            <a:spLocks noChangeArrowheads="1"/>
          </p:cNvSpPr>
          <p:nvPr/>
        </p:nvSpPr>
        <p:spPr bwMode="auto">
          <a:xfrm>
            <a:off x="3765550" y="6680200"/>
            <a:ext cx="765175" cy="265113"/>
          </a:xfrm>
          <a:prstGeom prst="rect">
            <a:avLst/>
          </a:prstGeom>
          <a:noFill/>
          <a:ln w="9525">
            <a:noFill/>
            <a:round/>
            <a:headEnd/>
            <a:tailEnd/>
          </a:ln>
          <a:effectLst/>
        </p:spPr>
        <p:txBody>
          <a:bodyPr wrap="none" lIns="86734" tIns="43367" rIns="86734" bIns="43367">
            <a:spAutoFit/>
          </a:bodyPr>
          <a:lstStyle>
            <a:lvl1pPr eaLnBrk="0" hangingPunct="0">
              <a:tabLst>
                <a:tab pos="0" algn="l"/>
                <a:tab pos="461963" algn="l"/>
                <a:tab pos="925513" algn="l"/>
                <a:tab pos="1387475" algn="l"/>
                <a:tab pos="1851025" algn="l"/>
                <a:tab pos="2312988" algn="l"/>
                <a:tab pos="2776538" algn="l"/>
                <a:tab pos="3238500" algn="l"/>
                <a:tab pos="3702050" algn="l"/>
                <a:tab pos="4164013" algn="l"/>
                <a:tab pos="4627563" algn="l"/>
                <a:tab pos="5089525" algn="l"/>
                <a:tab pos="5553075" algn="l"/>
                <a:tab pos="6016625" algn="l"/>
                <a:tab pos="6478588" algn="l"/>
                <a:tab pos="6942138" algn="l"/>
                <a:tab pos="7404100" algn="l"/>
                <a:tab pos="7867650" algn="l"/>
                <a:tab pos="8329613" algn="l"/>
                <a:tab pos="8793163" algn="l"/>
                <a:tab pos="9255125" algn="l"/>
              </a:tabLst>
              <a:defRPr sz="2400">
                <a:solidFill>
                  <a:schemeClr val="bg1"/>
                </a:solidFill>
                <a:latin typeface="Times New Roman" panose="02020603050405020304" pitchFamily="18" charset="0"/>
                <a:cs typeface="Arial" panose="020B0604020202020204" pitchFamily="34" charset="0"/>
              </a:defRPr>
            </a:lvl1pPr>
            <a:lvl2pPr marL="742950" indent="-285750" eaLnBrk="0" hangingPunct="0">
              <a:tabLst>
                <a:tab pos="0" algn="l"/>
                <a:tab pos="461963" algn="l"/>
                <a:tab pos="925513" algn="l"/>
                <a:tab pos="1387475" algn="l"/>
                <a:tab pos="1851025" algn="l"/>
                <a:tab pos="2312988" algn="l"/>
                <a:tab pos="2776538" algn="l"/>
                <a:tab pos="3238500" algn="l"/>
                <a:tab pos="3702050" algn="l"/>
                <a:tab pos="4164013" algn="l"/>
                <a:tab pos="4627563" algn="l"/>
                <a:tab pos="5089525" algn="l"/>
                <a:tab pos="5553075" algn="l"/>
                <a:tab pos="6016625" algn="l"/>
                <a:tab pos="6478588" algn="l"/>
                <a:tab pos="6942138" algn="l"/>
                <a:tab pos="7404100" algn="l"/>
                <a:tab pos="7867650" algn="l"/>
                <a:tab pos="8329613" algn="l"/>
                <a:tab pos="8793163" algn="l"/>
                <a:tab pos="9255125" algn="l"/>
              </a:tabLst>
              <a:defRPr sz="2400">
                <a:solidFill>
                  <a:schemeClr val="bg1"/>
                </a:solidFill>
                <a:latin typeface="Times New Roman" panose="02020603050405020304" pitchFamily="18" charset="0"/>
                <a:cs typeface="Arial" panose="020B0604020202020204" pitchFamily="34" charset="0"/>
              </a:defRPr>
            </a:lvl2pPr>
            <a:lvl3pPr marL="1143000" indent="-228600" eaLnBrk="0" hangingPunct="0">
              <a:tabLst>
                <a:tab pos="0" algn="l"/>
                <a:tab pos="461963" algn="l"/>
                <a:tab pos="925513" algn="l"/>
                <a:tab pos="1387475" algn="l"/>
                <a:tab pos="1851025" algn="l"/>
                <a:tab pos="2312988" algn="l"/>
                <a:tab pos="2776538" algn="l"/>
                <a:tab pos="3238500" algn="l"/>
                <a:tab pos="3702050" algn="l"/>
                <a:tab pos="4164013" algn="l"/>
                <a:tab pos="4627563" algn="l"/>
                <a:tab pos="5089525" algn="l"/>
                <a:tab pos="5553075" algn="l"/>
                <a:tab pos="6016625" algn="l"/>
                <a:tab pos="6478588" algn="l"/>
                <a:tab pos="6942138" algn="l"/>
                <a:tab pos="7404100" algn="l"/>
                <a:tab pos="7867650" algn="l"/>
                <a:tab pos="8329613" algn="l"/>
                <a:tab pos="8793163" algn="l"/>
                <a:tab pos="9255125" algn="l"/>
              </a:tabLst>
              <a:defRPr sz="2400">
                <a:solidFill>
                  <a:schemeClr val="bg1"/>
                </a:solidFill>
                <a:latin typeface="Times New Roman" panose="02020603050405020304" pitchFamily="18" charset="0"/>
                <a:cs typeface="Arial" panose="020B0604020202020204" pitchFamily="34" charset="0"/>
              </a:defRPr>
            </a:lvl3pPr>
            <a:lvl4pPr marL="1600200" indent="-228600" eaLnBrk="0" hangingPunct="0">
              <a:tabLst>
                <a:tab pos="0" algn="l"/>
                <a:tab pos="461963" algn="l"/>
                <a:tab pos="925513" algn="l"/>
                <a:tab pos="1387475" algn="l"/>
                <a:tab pos="1851025" algn="l"/>
                <a:tab pos="2312988" algn="l"/>
                <a:tab pos="2776538" algn="l"/>
                <a:tab pos="3238500" algn="l"/>
                <a:tab pos="3702050" algn="l"/>
                <a:tab pos="4164013" algn="l"/>
                <a:tab pos="4627563" algn="l"/>
                <a:tab pos="5089525" algn="l"/>
                <a:tab pos="5553075" algn="l"/>
                <a:tab pos="6016625" algn="l"/>
                <a:tab pos="6478588" algn="l"/>
                <a:tab pos="6942138" algn="l"/>
                <a:tab pos="7404100" algn="l"/>
                <a:tab pos="7867650" algn="l"/>
                <a:tab pos="8329613" algn="l"/>
                <a:tab pos="8793163" algn="l"/>
                <a:tab pos="9255125" algn="l"/>
              </a:tabLst>
              <a:defRPr sz="2400">
                <a:solidFill>
                  <a:schemeClr val="bg1"/>
                </a:solidFill>
                <a:latin typeface="Times New Roman" panose="02020603050405020304" pitchFamily="18" charset="0"/>
                <a:cs typeface="Arial" panose="020B0604020202020204" pitchFamily="34" charset="0"/>
              </a:defRPr>
            </a:lvl4pPr>
            <a:lvl5pPr marL="2057400" indent="-228600" eaLnBrk="0" hangingPunct="0">
              <a:tabLst>
                <a:tab pos="0" algn="l"/>
                <a:tab pos="461963" algn="l"/>
                <a:tab pos="925513" algn="l"/>
                <a:tab pos="1387475" algn="l"/>
                <a:tab pos="1851025" algn="l"/>
                <a:tab pos="2312988" algn="l"/>
                <a:tab pos="2776538" algn="l"/>
                <a:tab pos="3238500" algn="l"/>
                <a:tab pos="3702050" algn="l"/>
                <a:tab pos="4164013" algn="l"/>
                <a:tab pos="4627563" algn="l"/>
                <a:tab pos="5089525" algn="l"/>
                <a:tab pos="5553075" algn="l"/>
                <a:tab pos="6016625" algn="l"/>
                <a:tab pos="6478588" algn="l"/>
                <a:tab pos="6942138" algn="l"/>
                <a:tab pos="7404100" algn="l"/>
                <a:tab pos="7867650" algn="l"/>
                <a:tab pos="8329613" algn="l"/>
                <a:tab pos="8793163" algn="l"/>
                <a:tab pos="9255125" algn="l"/>
              </a:tabLst>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tabLst>
                <a:tab pos="0" algn="l"/>
                <a:tab pos="461963" algn="l"/>
                <a:tab pos="925513" algn="l"/>
                <a:tab pos="1387475" algn="l"/>
                <a:tab pos="1851025" algn="l"/>
                <a:tab pos="2312988" algn="l"/>
                <a:tab pos="2776538" algn="l"/>
                <a:tab pos="3238500" algn="l"/>
                <a:tab pos="3702050" algn="l"/>
                <a:tab pos="4164013" algn="l"/>
                <a:tab pos="4627563" algn="l"/>
                <a:tab pos="5089525" algn="l"/>
                <a:tab pos="5553075" algn="l"/>
                <a:tab pos="6016625" algn="l"/>
                <a:tab pos="6478588" algn="l"/>
                <a:tab pos="6942138" algn="l"/>
                <a:tab pos="7404100" algn="l"/>
                <a:tab pos="7867650" algn="l"/>
                <a:tab pos="8329613" algn="l"/>
                <a:tab pos="8793163" algn="l"/>
                <a:tab pos="9255125" algn="l"/>
              </a:tabLst>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tabLst>
                <a:tab pos="0" algn="l"/>
                <a:tab pos="461963" algn="l"/>
                <a:tab pos="925513" algn="l"/>
                <a:tab pos="1387475" algn="l"/>
                <a:tab pos="1851025" algn="l"/>
                <a:tab pos="2312988" algn="l"/>
                <a:tab pos="2776538" algn="l"/>
                <a:tab pos="3238500" algn="l"/>
                <a:tab pos="3702050" algn="l"/>
                <a:tab pos="4164013" algn="l"/>
                <a:tab pos="4627563" algn="l"/>
                <a:tab pos="5089525" algn="l"/>
                <a:tab pos="5553075" algn="l"/>
                <a:tab pos="6016625" algn="l"/>
                <a:tab pos="6478588" algn="l"/>
                <a:tab pos="6942138" algn="l"/>
                <a:tab pos="7404100" algn="l"/>
                <a:tab pos="7867650" algn="l"/>
                <a:tab pos="8329613" algn="l"/>
                <a:tab pos="8793163" algn="l"/>
                <a:tab pos="9255125" algn="l"/>
              </a:tabLst>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tabLst>
                <a:tab pos="0" algn="l"/>
                <a:tab pos="461963" algn="l"/>
                <a:tab pos="925513" algn="l"/>
                <a:tab pos="1387475" algn="l"/>
                <a:tab pos="1851025" algn="l"/>
                <a:tab pos="2312988" algn="l"/>
                <a:tab pos="2776538" algn="l"/>
                <a:tab pos="3238500" algn="l"/>
                <a:tab pos="3702050" algn="l"/>
                <a:tab pos="4164013" algn="l"/>
                <a:tab pos="4627563" algn="l"/>
                <a:tab pos="5089525" algn="l"/>
                <a:tab pos="5553075" algn="l"/>
                <a:tab pos="6016625" algn="l"/>
                <a:tab pos="6478588" algn="l"/>
                <a:tab pos="6942138" algn="l"/>
                <a:tab pos="7404100" algn="l"/>
                <a:tab pos="7867650" algn="l"/>
                <a:tab pos="8329613" algn="l"/>
                <a:tab pos="8793163" algn="l"/>
                <a:tab pos="9255125" algn="l"/>
              </a:tabLst>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tabLst>
                <a:tab pos="0" algn="l"/>
                <a:tab pos="461963" algn="l"/>
                <a:tab pos="925513" algn="l"/>
                <a:tab pos="1387475" algn="l"/>
                <a:tab pos="1851025" algn="l"/>
                <a:tab pos="2312988" algn="l"/>
                <a:tab pos="2776538" algn="l"/>
                <a:tab pos="3238500" algn="l"/>
                <a:tab pos="3702050" algn="l"/>
                <a:tab pos="4164013" algn="l"/>
                <a:tab pos="4627563" algn="l"/>
                <a:tab pos="5089525" algn="l"/>
                <a:tab pos="5553075" algn="l"/>
                <a:tab pos="6016625" algn="l"/>
                <a:tab pos="6478588" algn="l"/>
                <a:tab pos="6942138" algn="l"/>
                <a:tab pos="7404100" algn="l"/>
                <a:tab pos="7867650" algn="l"/>
                <a:tab pos="8329613" algn="l"/>
                <a:tab pos="8793163" algn="l"/>
                <a:tab pos="9255125" algn="l"/>
              </a:tabLst>
              <a:defRPr sz="2400">
                <a:solidFill>
                  <a:schemeClr val="bg1"/>
                </a:solidFill>
                <a:latin typeface="Times New Roman" panose="02020603050405020304" pitchFamily="18" charset="0"/>
                <a:cs typeface="Arial" panose="020B0604020202020204" pitchFamily="34" charset="0"/>
              </a:defRPr>
            </a:lvl9pPr>
          </a:lstStyle>
          <a:p>
            <a:pPr algn="ctr">
              <a:lnSpc>
                <a:spcPct val="94000"/>
              </a:lnSpc>
              <a:buClr>
                <a:srgbClr val="000000"/>
              </a:buClr>
              <a:buSzPct val="100000"/>
              <a:buFont typeface="Times New Roman" panose="02020603050405020304" pitchFamily="18" charset="0"/>
              <a:buNone/>
              <a:defRPr/>
            </a:pPr>
            <a:r>
              <a:rPr lang="en-GB" sz="1200">
                <a:solidFill>
                  <a:srgbClr val="000000"/>
                </a:solidFill>
                <a:latin typeface="Helvetica" panose="020B0604020202020204" pitchFamily="34" charset="0"/>
              </a:rPr>
              <a:t>Page </a:t>
            </a:r>
            <a:fld id="{A5A12D53-8A42-4F0E-864F-1DCA60332AE3}" type="slidenum">
              <a:rPr lang="en-GB" sz="1200" smtClean="0">
                <a:solidFill>
                  <a:srgbClr val="000000"/>
                </a:solidFill>
                <a:latin typeface="Helvetica" panose="020B0604020202020204" pitchFamily="34" charset="0"/>
              </a:rPr>
              <a:pPr algn="ctr">
                <a:lnSpc>
                  <a:spcPct val="94000"/>
                </a:lnSpc>
                <a:buClr>
                  <a:srgbClr val="000000"/>
                </a:buClr>
                <a:buSzPct val="100000"/>
                <a:buFont typeface="Times New Roman" panose="02020603050405020304" pitchFamily="18" charset="0"/>
                <a:buNone/>
                <a:defRPr/>
              </a:pPr>
              <a:t>‹#›</a:t>
            </a:fld>
            <a:endParaRPr lang="en-GB" sz="1200">
              <a:solidFill>
                <a:srgbClr val="000000"/>
              </a:solidFill>
              <a:latin typeface="Helvetica" panose="020B0604020202020204" pitchFamily="34" charset="0"/>
            </a:endParaRPr>
          </a:p>
        </p:txBody>
      </p:sp>
      <p:sp>
        <p:nvSpPr>
          <p:cNvPr id="2058" name="Rectangle 9"/>
          <p:cNvSpPr>
            <a:spLocks noGrp="1" noRot="1" noChangeAspect="1" noChangeArrowheads="1"/>
          </p:cNvSpPr>
          <p:nvPr>
            <p:ph type="sldImg"/>
          </p:nvPr>
        </p:nvSpPr>
        <p:spPr bwMode="auto">
          <a:xfrm>
            <a:off x="2986088" y="617538"/>
            <a:ext cx="3257550" cy="244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3082" name="Rectangle 10"/>
          <p:cNvSpPr>
            <a:spLocks noGrp="1" noChangeArrowheads="1"/>
          </p:cNvSpPr>
          <p:nvPr>
            <p:ph type="body"/>
          </p:nvPr>
        </p:nvSpPr>
        <p:spPr bwMode="auto">
          <a:xfrm>
            <a:off x="1231900" y="3332163"/>
            <a:ext cx="6765925" cy="2946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a:p>
        </p:txBody>
      </p:sp>
    </p:spTree>
  </p:cSld>
  <p:clrMap bg1="lt1" tx1="dk1" bg2="lt2" tx2="dk2" accent1="accent1" accent2="accent2" accent3="accent3" accent4="accent4" accent5="accent5" accent6="accent6" hlink="hlink" folHlink="folHlink"/>
  <p:hf hdr="0" ftr="0"/>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512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A1101EEB-8AEC-4837-BE95-D7BE26232217}" type="slidenum">
              <a:rPr lang="en-GB" altLang="en-US" sz="1000" smtClean="0"/>
              <a:pPr>
                <a:spcBef>
                  <a:spcPct val="0"/>
                </a:spcBef>
                <a:buSzPct val="45000"/>
                <a:buFont typeface="Wingdings" panose="05000000000000000000" pitchFamily="2" charset="2"/>
                <a:buNone/>
              </a:pPr>
              <a:t>1</a:t>
            </a:fld>
            <a:endParaRPr lang="en-GB" altLang="en-US" sz="1000"/>
          </a:p>
        </p:txBody>
      </p:sp>
      <p:sp>
        <p:nvSpPr>
          <p:cNvPr id="5124"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5125"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26627"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3A2F4A57-8ADC-4E3F-848E-2116CE1E04F9}" type="slidenum">
              <a:rPr lang="en-GB" altLang="en-US" sz="1000" smtClean="0"/>
              <a:pPr>
                <a:spcBef>
                  <a:spcPct val="0"/>
                </a:spcBef>
                <a:buSzPct val="45000"/>
                <a:buFont typeface="Wingdings" panose="05000000000000000000" pitchFamily="2" charset="2"/>
                <a:buNone/>
              </a:pPr>
              <a:t>12</a:t>
            </a:fld>
            <a:endParaRPr lang="en-GB" altLang="en-US" sz="1000"/>
          </a:p>
        </p:txBody>
      </p:sp>
      <p:sp>
        <p:nvSpPr>
          <p:cNvPr id="26628"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26629"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US" dirty="0"/>
              <a:t>Testing is the process of evaluating a software system or application to ensure it meets specified requirements and functions correctly. </a:t>
            </a:r>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endParaRPr lang="en-US" dirty="0"/>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US" dirty="0"/>
              <a:t>The main goal is to </a:t>
            </a:r>
            <a:r>
              <a:rPr lang="en-US" b="1" dirty="0"/>
              <a:t>identify defects, ensure quality, and validate that the system performs as expected</a:t>
            </a:r>
            <a:r>
              <a:rPr lang="en-US" dirty="0"/>
              <a:t> before deployment.</a:t>
            </a:r>
          </a:p>
          <a:p>
            <a:endParaRPr lang="en-US" altLang="en-US" dirty="0">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3072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49F38CE1-506A-4FC9-B93D-48E21CAF4D99}" type="slidenum">
              <a:rPr lang="en-GB" altLang="en-US" sz="1000" smtClean="0"/>
              <a:pPr>
                <a:spcBef>
                  <a:spcPct val="0"/>
                </a:spcBef>
                <a:buSzPct val="45000"/>
                <a:buFont typeface="Wingdings" panose="05000000000000000000" pitchFamily="2" charset="2"/>
                <a:buNone/>
              </a:pPr>
              <a:t>13</a:t>
            </a:fld>
            <a:endParaRPr lang="en-GB" altLang="en-US" sz="1000"/>
          </a:p>
        </p:txBody>
      </p:sp>
      <p:sp>
        <p:nvSpPr>
          <p:cNvPr id="30724"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30725"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r>
              <a:rPr lang="en-GB" dirty="0"/>
              <a:t>User acceptance testing is </a:t>
            </a:r>
            <a:r>
              <a:rPr lang="en-US" dirty="0"/>
              <a:t>where the </a:t>
            </a:r>
            <a:r>
              <a:rPr lang="en-US" b="1" dirty="0"/>
              <a:t>end users (clients, business users, or stakeholders)</a:t>
            </a:r>
            <a:r>
              <a:rPr lang="en-US" dirty="0"/>
              <a:t> validate that the system meets their requirements and is ready for deployment. Whether  the system meets their needs</a:t>
            </a:r>
          </a:p>
          <a:p>
            <a:endParaRPr lang="en-US" b="1" dirty="0"/>
          </a:p>
          <a:p>
            <a:r>
              <a:rPr lang="en-US" b="1" dirty="0"/>
              <a:t>Key Objectives of UAT</a:t>
            </a:r>
          </a:p>
          <a:p>
            <a:r>
              <a:rPr lang="en-US" dirty="0"/>
              <a:t>✅ Ensure the system works </a:t>
            </a:r>
            <a:r>
              <a:rPr lang="en-US" b="1" dirty="0"/>
              <a:t>as expected</a:t>
            </a:r>
            <a:r>
              <a:rPr lang="en-US" dirty="0"/>
              <a:t> in real-world scenarios</a:t>
            </a:r>
            <a:br>
              <a:rPr lang="en-US" dirty="0"/>
            </a:br>
            <a:r>
              <a:rPr lang="en-US" dirty="0"/>
              <a:t>✅ Verify that all </a:t>
            </a:r>
            <a:r>
              <a:rPr lang="en-US" b="1" dirty="0"/>
              <a:t>business requirements</a:t>
            </a:r>
            <a:r>
              <a:rPr lang="en-US" dirty="0"/>
              <a:t> are met</a:t>
            </a:r>
            <a:br>
              <a:rPr lang="en-US" dirty="0"/>
            </a:br>
            <a:r>
              <a:rPr lang="en-US" dirty="0"/>
              <a:t>✅ Identify </a:t>
            </a:r>
            <a:r>
              <a:rPr lang="en-US" b="1" dirty="0"/>
              <a:t>any gaps</a:t>
            </a:r>
            <a:r>
              <a:rPr lang="en-US" dirty="0"/>
              <a:t> between system functionality and user needs</a:t>
            </a:r>
            <a:br>
              <a:rPr lang="en-US" dirty="0"/>
            </a:br>
            <a:r>
              <a:rPr lang="en-US" dirty="0"/>
              <a:t>✅ Gain final </a:t>
            </a:r>
            <a:r>
              <a:rPr lang="en-US" b="1" dirty="0"/>
              <a:t>approval</a:t>
            </a:r>
            <a:r>
              <a:rPr lang="en-US" dirty="0"/>
              <a:t> before going live</a:t>
            </a:r>
          </a:p>
          <a:p>
            <a:endParaRPr lang="en-US" altLang="en-US" dirty="0">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t>Flow chart </a:t>
            </a:r>
            <a:r>
              <a:rPr lang="en-US" altLang="en-US" b="0" dirty="0"/>
              <a:t>is a </a:t>
            </a:r>
            <a:r>
              <a:rPr lang="en-US" b="1" dirty="0"/>
              <a:t>visual (charts graphs) representation</a:t>
            </a:r>
            <a:r>
              <a:rPr lang="en-US" dirty="0"/>
              <a:t> of a process using symbols and arrows to show the sequence of steps.</a:t>
            </a:r>
          </a:p>
          <a:p>
            <a:r>
              <a:rPr lang="en-US" b="1" dirty="0"/>
              <a:t>Purpose in Quality Management:</a:t>
            </a:r>
            <a:endParaRPr lang="en-US" dirty="0"/>
          </a:p>
          <a:p>
            <a:pPr>
              <a:buFont typeface="Arial" panose="020B0604020202020204" pitchFamily="34" charset="0"/>
              <a:buChar char="•"/>
            </a:pPr>
            <a:r>
              <a:rPr lang="en-US" dirty="0"/>
              <a:t>Helps in </a:t>
            </a:r>
            <a:r>
              <a:rPr lang="en-US" b="1" dirty="0"/>
              <a:t>process standardization</a:t>
            </a:r>
            <a:r>
              <a:rPr lang="en-US" dirty="0"/>
              <a:t> and identifying inefficiencies (maps out roles and responsibilities, how information is communicated throughout the </a:t>
            </a:r>
            <a:r>
              <a:rPr lang="en-US" dirty="0" err="1"/>
              <a:t>orgn</a:t>
            </a:r>
            <a:r>
              <a:rPr lang="en-US" dirty="0"/>
              <a:t>)</a:t>
            </a:r>
          </a:p>
          <a:p>
            <a:pPr>
              <a:buFont typeface="Arial" panose="020B0604020202020204" pitchFamily="34" charset="0"/>
              <a:buChar char="•"/>
            </a:pPr>
            <a:r>
              <a:rPr lang="en-US" dirty="0"/>
              <a:t>Used in </a:t>
            </a:r>
            <a:r>
              <a:rPr lang="en-US" b="1" dirty="0"/>
              <a:t>root cause analysis</a:t>
            </a:r>
            <a:r>
              <a:rPr lang="en-US" dirty="0"/>
              <a:t> by tracing problem sources</a:t>
            </a:r>
          </a:p>
          <a:p>
            <a:pPr>
              <a:buFont typeface="Arial" panose="020B0604020202020204" pitchFamily="34" charset="0"/>
              <a:buChar char="•"/>
            </a:pPr>
            <a:r>
              <a:rPr lang="en-US" dirty="0"/>
              <a:t>Helps in designing </a:t>
            </a:r>
            <a:r>
              <a:rPr lang="en-US" b="1" dirty="0"/>
              <a:t>workflow improvement</a:t>
            </a:r>
            <a:endParaRPr lang="en-US" dirty="0"/>
          </a:p>
          <a:p>
            <a:endParaRPr lang="en-US" dirty="0"/>
          </a:p>
          <a:p>
            <a:r>
              <a:rPr lang="en-US" b="1" dirty="0"/>
              <a:t>Tally sheets are simple data collection tools</a:t>
            </a:r>
            <a:r>
              <a:rPr lang="en-US" dirty="0"/>
              <a:t> used to record the frequency of occurrences of defects, errors, or events.</a:t>
            </a:r>
          </a:p>
          <a:p>
            <a:r>
              <a:rPr lang="en-US" b="0" i="0" dirty="0">
                <a:solidFill>
                  <a:srgbClr val="4B4F58"/>
                </a:solidFill>
                <a:effectLst/>
                <a:latin typeface="-apple-system"/>
              </a:rPr>
              <a:t>Data collection is an important activity in the problem solving process as it provides a basic for further action. A data may be numerical, observations</a:t>
            </a:r>
          </a:p>
          <a:p>
            <a:br>
              <a:rPr lang="en-US" dirty="0"/>
            </a:br>
            <a:r>
              <a:rPr lang="en-US" dirty="0"/>
              <a:t>📌 </a:t>
            </a:r>
            <a:r>
              <a:rPr lang="en-US" b="1" dirty="0"/>
              <a:t>Purpose in Quality Management:</a:t>
            </a:r>
            <a:endParaRPr lang="en-US" dirty="0"/>
          </a:p>
          <a:p>
            <a:pPr>
              <a:buFont typeface="Arial" panose="020B0604020202020204" pitchFamily="34" charset="0"/>
              <a:buChar char="•"/>
            </a:pPr>
            <a:r>
              <a:rPr lang="en-US" dirty="0"/>
              <a:t>Used for </a:t>
            </a:r>
            <a:r>
              <a:rPr lang="en-US" b="1" dirty="0"/>
              <a:t>defect analysis</a:t>
            </a:r>
            <a:r>
              <a:rPr lang="en-US" dirty="0"/>
              <a:t> in manufacturing or service delivery</a:t>
            </a:r>
          </a:p>
          <a:p>
            <a:pPr>
              <a:buFont typeface="Arial" panose="020B0604020202020204" pitchFamily="34" charset="0"/>
              <a:buChar char="•"/>
            </a:pPr>
            <a:r>
              <a:rPr lang="en-US" dirty="0"/>
              <a:t>Provides a basis for further statistical analysis</a:t>
            </a:r>
          </a:p>
          <a:p>
            <a:endParaRPr lang="en-US" dirty="0"/>
          </a:p>
        </p:txBody>
      </p:sp>
      <p:sp>
        <p:nvSpPr>
          <p:cNvPr id="4" name="Date Placeholder 3"/>
          <p:cNvSpPr>
            <a:spLocks noGrp="1"/>
          </p:cNvSpPr>
          <p:nvPr>
            <p:ph type="dt"/>
          </p:nvPr>
        </p:nvSpPr>
        <p:spPr/>
        <p:txBody>
          <a:bodyPr/>
          <a:lstStyle/>
          <a:p>
            <a:pPr>
              <a:defRPr/>
            </a:pPr>
            <a:r>
              <a:rPr lang="en-GB"/>
              <a:t>24/03/00</a:t>
            </a:r>
          </a:p>
        </p:txBody>
      </p:sp>
      <p:sp>
        <p:nvSpPr>
          <p:cNvPr id="5" name="Slide Number Placeholder 4"/>
          <p:cNvSpPr>
            <a:spLocks noGrp="1"/>
          </p:cNvSpPr>
          <p:nvPr>
            <p:ph type="sldNum"/>
          </p:nvPr>
        </p:nvSpPr>
        <p:spPr/>
        <p:txBody>
          <a:bodyPr/>
          <a:lstStyle/>
          <a:p>
            <a:pPr>
              <a:defRPr/>
            </a:pPr>
            <a:fld id="{6EA9D6F7-529F-490C-9D51-917ECDD7A836}" type="slidenum">
              <a:rPr lang="en-GB" smtClean="0"/>
              <a:pPr>
                <a:defRPr/>
              </a:pPr>
              <a:t>14</a:t>
            </a:fld>
            <a:endParaRPr lang="en-GB"/>
          </a:p>
        </p:txBody>
      </p:sp>
    </p:spTree>
    <p:extLst>
      <p:ext uri="{BB962C8B-B14F-4D97-AF65-F5344CB8AC3E}">
        <p14:creationId xmlns:p14="http://schemas.microsoft.com/office/powerpoint/2010/main" val="4065045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p:nvPr>
        </p:nvSpPr>
        <p:spPr/>
        <p:txBody>
          <a:bodyPr/>
          <a:lstStyle/>
          <a:p>
            <a:pPr>
              <a:defRPr/>
            </a:pPr>
            <a:r>
              <a:rPr lang="en-GB"/>
              <a:t>24/03/00</a:t>
            </a:r>
          </a:p>
        </p:txBody>
      </p:sp>
      <p:sp>
        <p:nvSpPr>
          <p:cNvPr id="5" name="Slide Number Placeholder 4"/>
          <p:cNvSpPr>
            <a:spLocks noGrp="1"/>
          </p:cNvSpPr>
          <p:nvPr>
            <p:ph type="sldNum"/>
          </p:nvPr>
        </p:nvSpPr>
        <p:spPr/>
        <p:txBody>
          <a:bodyPr/>
          <a:lstStyle/>
          <a:p>
            <a:pPr>
              <a:defRPr/>
            </a:pPr>
            <a:fld id="{6EA9D6F7-529F-490C-9D51-917ECDD7A836}" type="slidenum">
              <a:rPr lang="en-GB" smtClean="0"/>
              <a:pPr>
                <a:defRPr/>
              </a:pPr>
              <a:t>16</a:t>
            </a:fld>
            <a:endParaRPr lang="en-GB"/>
          </a:p>
        </p:txBody>
      </p:sp>
    </p:spTree>
    <p:extLst>
      <p:ext uri="{BB962C8B-B14F-4D97-AF65-F5344CB8AC3E}">
        <p14:creationId xmlns:p14="http://schemas.microsoft.com/office/powerpoint/2010/main" val="1657091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histogram is a </a:t>
            </a:r>
            <a:r>
              <a:rPr lang="en-US" b="1" dirty="0"/>
              <a:t>bar graph</a:t>
            </a:r>
            <a:r>
              <a:rPr lang="en-US" dirty="0"/>
              <a:t> representing the distribution of data based on frequency.</a:t>
            </a:r>
            <a:br>
              <a:rPr lang="en-US" dirty="0"/>
            </a:br>
            <a:r>
              <a:rPr lang="en-US" dirty="0"/>
              <a:t>📌 </a:t>
            </a:r>
            <a:r>
              <a:rPr lang="en-US" b="1" dirty="0"/>
              <a:t>Purpose in Quality Management:</a:t>
            </a:r>
            <a:endParaRPr lang="en-US" dirty="0"/>
          </a:p>
          <a:p>
            <a:pPr>
              <a:buFont typeface="Arial" panose="020B0604020202020204" pitchFamily="34" charset="0"/>
              <a:buChar char="•"/>
            </a:pPr>
            <a:r>
              <a:rPr lang="en-US" dirty="0"/>
              <a:t>Helps in </a:t>
            </a:r>
            <a:r>
              <a:rPr lang="en-US" b="1" dirty="0"/>
              <a:t>identifying patterns and variations</a:t>
            </a:r>
            <a:r>
              <a:rPr lang="en-US" dirty="0"/>
              <a:t> in process performance</a:t>
            </a:r>
          </a:p>
          <a:p>
            <a:pPr>
              <a:buFont typeface="Arial" panose="020B0604020202020204" pitchFamily="34" charset="0"/>
              <a:buChar char="•"/>
            </a:pPr>
            <a:r>
              <a:rPr lang="en-US" dirty="0"/>
              <a:t>Useful in </a:t>
            </a:r>
            <a:r>
              <a:rPr lang="en-US" b="1" dirty="0"/>
              <a:t>decision-making for quality improvements</a:t>
            </a:r>
            <a:endParaRPr lang="en-US" dirty="0"/>
          </a:p>
          <a:p>
            <a:r>
              <a:rPr lang="en-US" dirty="0"/>
              <a:t>💡 </a:t>
            </a:r>
            <a:r>
              <a:rPr lang="en-US" b="1" dirty="0"/>
              <a:t>Example:</a:t>
            </a:r>
            <a:r>
              <a:rPr lang="en-US" dirty="0"/>
              <a:t> A </a:t>
            </a:r>
            <a:r>
              <a:rPr lang="en-US" b="1" dirty="0"/>
              <a:t>software company</a:t>
            </a:r>
            <a:r>
              <a:rPr lang="en-US" dirty="0"/>
              <a:t> might use a histogram to analyze the </a:t>
            </a:r>
            <a:r>
              <a:rPr lang="en-US" b="1" dirty="0"/>
              <a:t>frequency of different types of bugs</a:t>
            </a:r>
            <a:r>
              <a:rPr lang="en-US" dirty="0"/>
              <a:t> reported by users.</a:t>
            </a:r>
          </a:p>
          <a:p>
            <a:endParaRPr lang="en-US" dirty="0"/>
          </a:p>
        </p:txBody>
      </p:sp>
      <p:sp>
        <p:nvSpPr>
          <p:cNvPr id="4" name="Date Placeholder 3"/>
          <p:cNvSpPr>
            <a:spLocks noGrp="1"/>
          </p:cNvSpPr>
          <p:nvPr>
            <p:ph type="dt"/>
          </p:nvPr>
        </p:nvSpPr>
        <p:spPr/>
        <p:txBody>
          <a:bodyPr/>
          <a:lstStyle/>
          <a:p>
            <a:pPr>
              <a:defRPr/>
            </a:pPr>
            <a:r>
              <a:rPr lang="en-GB"/>
              <a:t>24/03/00</a:t>
            </a:r>
          </a:p>
        </p:txBody>
      </p:sp>
      <p:sp>
        <p:nvSpPr>
          <p:cNvPr id="5" name="Slide Number Placeholder 4"/>
          <p:cNvSpPr>
            <a:spLocks noGrp="1"/>
          </p:cNvSpPr>
          <p:nvPr>
            <p:ph type="sldNum"/>
          </p:nvPr>
        </p:nvSpPr>
        <p:spPr/>
        <p:txBody>
          <a:bodyPr/>
          <a:lstStyle/>
          <a:p>
            <a:pPr>
              <a:defRPr/>
            </a:pPr>
            <a:fld id="{6EA9D6F7-529F-490C-9D51-917ECDD7A836}" type="slidenum">
              <a:rPr lang="en-GB" smtClean="0"/>
              <a:pPr>
                <a:defRPr/>
              </a:pPr>
              <a:t>17</a:t>
            </a:fld>
            <a:endParaRPr lang="en-GB"/>
          </a:p>
        </p:txBody>
      </p:sp>
    </p:spTree>
    <p:extLst>
      <p:ext uri="{BB962C8B-B14F-4D97-AF65-F5344CB8AC3E}">
        <p14:creationId xmlns:p14="http://schemas.microsoft.com/office/powerpoint/2010/main" val="1211674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2048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A1C6F64B-D95C-4036-9394-81844CAF105F}" type="slidenum">
              <a:rPr lang="en-GB" altLang="en-US" sz="1000" smtClean="0"/>
              <a:pPr>
                <a:spcBef>
                  <a:spcPct val="0"/>
                </a:spcBef>
                <a:buSzPct val="45000"/>
                <a:buFont typeface="Wingdings" panose="05000000000000000000" pitchFamily="2" charset="2"/>
                <a:buNone/>
              </a:pPr>
              <a:t>18</a:t>
            </a:fld>
            <a:endParaRPr lang="en-GB" altLang="en-US" sz="1000"/>
          </a:p>
        </p:txBody>
      </p:sp>
      <p:sp>
        <p:nvSpPr>
          <p:cNvPr id="20484"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20485"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r>
              <a:rPr lang="en-US" b="1" dirty="0"/>
              <a:t>Institute of Electrical and Electronics Engineers (IEEE)</a:t>
            </a:r>
          </a:p>
          <a:p>
            <a:pPr marL="171450" indent="-171450">
              <a:buFont typeface="Arial" panose="020B0604020202020204" pitchFamily="34" charset="0"/>
              <a:buChar char="•"/>
            </a:pPr>
            <a:r>
              <a:rPr lang="en-US" dirty="0"/>
              <a:t>It provides a wealth of resources that help </a:t>
            </a:r>
            <a:r>
              <a:rPr lang="en-US" b="0" dirty="0"/>
              <a:t>project managers </a:t>
            </a:r>
            <a:r>
              <a:rPr lang="en-US" dirty="0"/>
              <a:t>understand and implement quality standards in their projects. </a:t>
            </a:r>
          </a:p>
          <a:p>
            <a:pPr marL="171450" indent="-171450">
              <a:buFont typeface="Arial" panose="020B0604020202020204" pitchFamily="34" charset="0"/>
              <a:buChar char="•"/>
            </a:pPr>
            <a:r>
              <a:rPr lang="en-US" dirty="0"/>
              <a:t>IEEE Standards for Quality Management like Standard for Software Quality Assurance Plans, Standard for Software Test Documentation</a:t>
            </a:r>
          </a:p>
          <a:p>
            <a:pPr marL="171450" indent="-171450">
              <a:buFont typeface="Arial" panose="020B0604020202020204" pitchFamily="34" charset="0"/>
              <a:buChar char="•"/>
            </a:pPr>
            <a:r>
              <a:rPr lang="en-US" b="0" dirty="0"/>
              <a:t>IEEE offers </a:t>
            </a:r>
            <a:r>
              <a:rPr lang="en-US" dirty="0"/>
              <a:t>training on </a:t>
            </a:r>
            <a:r>
              <a:rPr lang="en-US" b="0" dirty="0"/>
              <a:t>quality management, software engineering principles, and testing methodologies where it even awards certificates.</a:t>
            </a:r>
          </a:p>
          <a:p>
            <a:endParaRPr lang="en-US" altLang="en-US" b="0" dirty="0">
              <a:latin typeface="Times New Roman" panose="02020603050405020304" pitchFamily="18" charset="0"/>
            </a:endParaRPr>
          </a:p>
          <a:p>
            <a:r>
              <a:rPr lang="en-GB" altLang="en-US" b="1" dirty="0"/>
              <a:t>International Organization for Standardization </a:t>
            </a:r>
          </a:p>
          <a:p>
            <a:r>
              <a:rPr lang="en-GB" altLang="en-US" b="0" dirty="0">
                <a:latin typeface="Times New Roman" panose="02020603050405020304" pitchFamily="18" charset="0"/>
              </a:rPr>
              <a:t>It provides methods of </a:t>
            </a:r>
            <a:r>
              <a:rPr lang="en-US" b="0" dirty="0"/>
              <a:t>Improving product and service quality, Enhancing customer satisfaction, Managing risks and compliance.</a:t>
            </a:r>
          </a:p>
          <a:p>
            <a:r>
              <a:rPr lang="en-US" b="0" dirty="0"/>
              <a:t>Guidelines, handbooks, and training programs </a:t>
            </a:r>
            <a:r>
              <a:rPr lang="en-US" dirty="0"/>
              <a:t>for understanding quality management</a:t>
            </a:r>
            <a:endParaRPr lang="en-US" altLang="en-US" b="0" dirty="0">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38915"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866A6ED8-C073-4A9C-AC9A-68C39038439D}" type="slidenum">
              <a:rPr lang="en-GB" altLang="en-US" sz="1000" smtClean="0"/>
              <a:pPr>
                <a:spcBef>
                  <a:spcPct val="0"/>
                </a:spcBef>
                <a:buSzPct val="45000"/>
                <a:buFont typeface="Wingdings" panose="05000000000000000000" pitchFamily="2" charset="2"/>
                <a:buNone/>
              </a:pPr>
              <a:t>19</a:t>
            </a:fld>
            <a:endParaRPr lang="en-GB" altLang="en-US" sz="1000"/>
          </a:p>
        </p:txBody>
      </p:sp>
      <p:sp>
        <p:nvSpPr>
          <p:cNvPr id="38916"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38917"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r>
              <a:rPr lang="en-US" dirty="0"/>
              <a:t>ISO (International Organization for Standardization) develops global standards to ensure </a:t>
            </a:r>
            <a:r>
              <a:rPr lang="en-US" b="1" dirty="0"/>
              <a:t>quality, safety and efficiency</a:t>
            </a:r>
            <a:r>
              <a:rPr lang="en-US" dirty="0"/>
              <a:t> across different industries. These standards help businesses improve processes, meet regulatory requirements, and build customer trust.</a:t>
            </a:r>
          </a:p>
          <a:p>
            <a:endParaRPr lang="en-US" altLang="en-US" dirty="0">
              <a:latin typeface="Times New Roman" panose="02020603050405020304" pitchFamily="18" charset="0"/>
            </a:endParaRPr>
          </a:p>
          <a:p>
            <a:r>
              <a:rPr lang="en-US" altLang="en-US" dirty="0">
                <a:latin typeface="Times New Roman" panose="02020603050405020304" pitchFamily="18" charset="0"/>
              </a:rPr>
              <a:t>It sets standards for quality mgt, info security and IT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4096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5D5C2F4E-A443-40B9-A16B-F2ECA7CA35F6}" type="slidenum">
              <a:rPr lang="en-GB" altLang="en-US" sz="1000" smtClean="0"/>
              <a:pPr>
                <a:spcBef>
                  <a:spcPct val="0"/>
                </a:spcBef>
                <a:buSzPct val="45000"/>
                <a:buFont typeface="Wingdings" panose="05000000000000000000" pitchFamily="2" charset="2"/>
                <a:buNone/>
              </a:pPr>
              <a:t>20</a:t>
            </a:fld>
            <a:endParaRPr lang="en-GB" altLang="en-US" sz="1000"/>
          </a:p>
        </p:txBody>
      </p:sp>
      <p:sp>
        <p:nvSpPr>
          <p:cNvPr id="40964"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40965"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45059"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9480EA77-55DE-45FA-B892-F65B2ED0D173}" type="slidenum">
              <a:rPr lang="en-GB" altLang="en-US" sz="1000" smtClean="0"/>
              <a:pPr>
                <a:spcBef>
                  <a:spcPct val="0"/>
                </a:spcBef>
                <a:buSzPct val="45000"/>
                <a:buFont typeface="Wingdings" panose="05000000000000000000" pitchFamily="2" charset="2"/>
                <a:buNone/>
              </a:pPr>
              <a:t>21</a:t>
            </a:fld>
            <a:endParaRPr lang="en-GB" altLang="en-US" sz="1000"/>
          </a:p>
        </p:txBody>
      </p:sp>
      <p:sp>
        <p:nvSpPr>
          <p:cNvPr id="45060"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45061"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47107"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7E81D7D7-C306-402C-AE0E-7065100F0F64}" type="slidenum">
              <a:rPr lang="en-GB" altLang="en-US" sz="1000" smtClean="0"/>
              <a:pPr>
                <a:spcBef>
                  <a:spcPct val="0"/>
                </a:spcBef>
                <a:buSzPct val="45000"/>
                <a:buFont typeface="Wingdings" panose="05000000000000000000" pitchFamily="2" charset="2"/>
                <a:buNone/>
              </a:pPr>
              <a:t>22</a:t>
            </a:fld>
            <a:endParaRPr lang="en-GB" altLang="en-US" sz="1000"/>
          </a:p>
        </p:txBody>
      </p:sp>
      <p:sp>
        <p:nvSpPr>
          <p:cNvPr id="47108"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47109"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b="1"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1024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4BAC7391-9A95-476E-A63F-5DC5553317A2}" type="slidenum">
              <a:rPr lang="en-GB" altLang="en-US" sz="1000" smtClean="0"/>
              <a:pPr>
                <a:spcBef>
                  <a:spcPct val="0"/>
                </a:spcBef>
                <a:buSzPct val="45000"/>
                <a:buFont typeface="Wingdings" panose="05000000000000000000" pitchFamily="2" charset="2"/>
                <a:buNone/>
              </a:pPr>
              <a:t>3</a:t>
            </a:fld>
            <a:endParaRPr lang="en-GB" altLang="en-US" sz="1000"/>
          </a:p>
        </p:txBody>
      </p:sp>
      <p:sp>
        <p:nvSpPr>
          <p:cNvPr id="10244"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10245"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dirty="0">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43011"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A3327413-358C-4422-97C3-B5AEACFA1A4A}" type="slidenum">
              <a:rPr lang="en-GB" altLang="en-US" sz="1000" smtClean="0"/>
              <a:pPr>
                <a:spcBef>
                  <a:spcPct val="0"/>
                </a:spcBef>
                <a:buSzPct val="45000"/>
                <a:buFont typeface="Wingdings" panose="05000000000000000000" pitchFamily="2" charset="2"/>
                <a:buNone/>
              </a:pPr>
              <a:t>23</a:t>
            </a:fld>
            <a:endParaRPr lang="en-GB" altLang="en-US" sz="1000"/>
          </a:p>
        </p:txBody>
      </p:sp>
      <p:sp>
        <p:nvSpPr>
          <p:cNvPr id="43012"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43013"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dirty="0">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53251"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004DE0F0-96E7-4609-AE16-E9D78D46AAC2}" type="slidenum">
              <a:rPr lang="en-GB" altLang="en-US" sz="1000" smtClean="0"/>
              <a:pPr>
                <a:spcBef>
                  <a:spcPct val="0"/>
                </a:spcBef>
                <a:buSzPct val="45000"/>
                <a:buFont typeface="Wingdings" panose="05000000000000000000" pitchFamily="2" charset="2"/>
                <a:buNone/>
              </a:pPr>
              <a:t>24</a:t>
            </a:fld>
            <a:endParaRPr lang="en-GB" altLang="en-US" sz="1000"/>
          </a:p>
        </p:txBody>
      </p:sp>
      <p:sp>
        <p:nvSpPr>
          <p:cNvPr id="53252"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53253"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dirty="0">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Focuses on customer needs while relating them to the quality principles of usability, performance </a:t>
            </a:r>
            <a:r>
              <a:rPr lang="en-US" dirty="0" err="1"/>
              <a:t>etc</a:t>
            </a:r>
            <a:r>
              <a:rPr lang="en-US" dirty="0"/>
              <a:t>… customer is given an empty sheet and they tick what is priority to them then the analyst can base on that to know which requirements to focus on most.</a:t>
            </a:r>
          </a:p>
        </p:txBody>
      </p:sp>
      <p:sp>
        <p:nvSpPr>
          <p:cNvPr id="4" name="Date Placeholder 3"/>
          <p:cNvSpPr>
            <a:spLocks noGrp="1"/>
          </p:cNvSpPr>
          <p:nvPr>
            <p:ph type="dt"/>
          </p:nvPr>
        </p:nvSpPr>
        <p:spPr/>
        <p:txBody>
          <a:bodyPr/>
          <a:lstStyle/>
          <a:p>
            <a:pPr>
              <a:defRPr/>
            </a:pPr>
            <a:r>
              <a:rPr lang="en-GB"/>
              <a:t>24/03/00</a:t>
            </a:r>
          </a:p>
        </p:txBody>
      </p:sp>
      <p:sp>
        <p:nvSpPr>
          <p:cNvPr id="5" name="Slide Number Placeholder 4"/>
          <p:cNvSpPr>
            <a:spLocks noGrp="1"/>
          </p:cNvSpPr>
          <p:nvPr>
            <p:ph type="sldNum"/>
          </p:nvPr>
        </p:nvSpPr>
        <p:spPr/>
        <p:txBody>
          <a:bodyPr/>
          <a:lstStyle/>
          <a:p>
            <a:pPr>
              <a:defRPr/>
            </a:pPr>
            <a:fld id="{6EA9D6F7-529F-490C-9D51-917ECDD7A836}" type="slidenum">
              <a:rPr lang="en-GB" smtClean="0"/>
              <a:pPr>
                <a:defRPr/>
              </a:pPr>
              <a:t>25</a:t>
            </a:fld>
            <a:endParaRPr lang="en-GB"/>
          </a:p>
        </p:txBody>
      </p:sp>
    </p:spTree>
    <p:extLst>
      <p:ext uri="{BB962C8B-B14F-4D97-AF65-F5344CB8AC3E}">
        <p14:creationId xmlns:p14="http://schemas.microsoft.com/office/powerpoint/2010/main" val="29523358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55299"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741AE78F-059F-4DEA-A45A-F9D850F1F5A6}" type="slidenum">
              <a:rPr lang="en-GB" altLang="en-US" sz="1000" smtClean="0"/>
              <a:pPr>
                <a:spcBef>
                  <a:spcPct val="0"/>
                </a:spcBef>
                <a:buSzPct val="45000"/>
                <a:buFont typeface="Wingdings" panose="05000000000000000000" pitchFamily="2" charset="2"/>
                <a:buNone/>
              </a:pPr>
              <a:t>26</a:t>
            </a:fld>
            <a:endParaRPr lang="en-GB" altLang="en-US" sz="1000"/>
          </a:p>
        </p:txBody>
      </p:sp>
      <p:sp>
        <p:nvSpPr>
          <p:cNvPr id="55300"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55301"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US" dirty="0"/>
              <a:t>CMM is a </a:t>
            </a:r>
            <a:r>
              <a:rPr lang="en-US" b="1" dirty="0"/>
              <a:t>framework</a:t>
            </a:r>
            <a:r>
              <a:rPr lang="en-US" dirty="0"/>
              <a:t> developed by the </a:t>
            </a:r>
            <a:r>
              <a:rPr lang="en-US" b="1" dirty="0"/>
              <a:t>Software Engineering Institute (SEI)</a:t>
            </a:r>
            <a:r>
              <a:rPr lang="en-US" dirty="0"/>
              <a:t> to </a:t>
            </a:r>
            <a:r>
              <a:rPr lang="en-US" b="1" dirty="0"/>
              <a:t>assess and improve software development processes</a:t>
            </a:r>
            <a:r>
              <a:rPr lang="en-US" dirty="0"/>
              <a:t>. </a:t>
            </a:r>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endParaRPr lang="en-US" dirty="0"/>
          </a:p>
          <a:p>
            <a:endParaRPr lang="en-US" altLang="en-US" dirty="0">
              <a:latin typeface="Times New Roman" panose="02020603050405020304" pitchFamily="18" charset="0"/>
            </a:endParaRPr>
          </a:p>
          <a:p>
            <a:r>
              <a:rPr lang="en-US" dirty="0"/>
              <a:t>It helps organizations manage and </a:t>
            </a:r>
            <a:r>
              <a:rPr lang="en-US" b="1" dirty="0"/>
              <a:t>enhance the quality of software projects</a:t>
            </a:r>
            <a:r>
              <a:rPr lang="en-US" dirty="0"/>
              <a:t> by defining </a:t>
            </a:r>
            <a:r>
              <a:rPr lang="en-US" b="1" dirty="0"/>
              <a:t>five maturity levels</a:t>
            </a:r>
            <a:r>
              <a:rPr lang="en-US" dirty="0"/>
              <a:t>.</a:t>
            </a:r>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endParaRPr lang="en-US" dirty="0"/>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GB" altLang="en-US" sz="1200" dirty="0"/>
              <a:t>It is a five-level model laying out a generic path to process improvement for software development in organizations.</a:t>
            </a:r>
            <a:endParaRPr lang="en-US" dirty="0"/>
          </a:p>
          <a:p>
            <a:endParaRPr lang="en-US" altLang="en-US" dirty="0">
              <a:latin typeface="Times New Roman" panose="02020603050405020304" pitchFamily="18" charset="0"/>
            </a:endParaRPr>
          </a:p>
          <a:p>
            <a:r>
              <a:rPr lang="en-US" altLang="en-US" dirty="0" err="1">
                <a:latin typeface="Times New Roman" panose="02020603050405020304" pitchFamily="18" charset="0"/>
              </a:rPr>
              <a:t>Orgns</a:t>
            </a:r>
            <a:r>
              <a:rPr lang="en-US" altLang="en-US" dirty="0">
                <a:latin typeface="Times New Roman" panose="02020603050405020304" pitchFamily="18" charset="0"/>
              </a:rPr>
              <a:t> move from chaos to stable processes to reduce risks and enhance project </a:t>
            </a:r>
            <a:r>
              <a:rPr lang="en-US" altLang="en-US" dirty="0" err="1">
                <a:latin typeface="Times New Roman" panose="02020603050405020304" pitchFamily="18" charset="0"/>
              </a:rPr>
              <a:t>perfomance</a:t>
            </a:r>
            <a:endParaRPr lang="en-US" altLang="en-US" dirty="0">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57347"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00BE2DCB-BA29-4E9F-9BCF-64D10E53FA0C}" type="slidenum">
              <a:rPr lang="en-GB" altLang="en-US" sz="1000" smtClean="0"/>
              <a:pPr>
                <a:spcBef>
                  <a:spcPct val="0"/>
                </a:spcBef>
                <a:buSzPct val="45000"/>
                <a:buFont typeface="Wingdings" panose="05000000000000000000" pitchFamily="2" charset="2"/>
                <a:buNone/>
              </a:pPr>
              <a:t>27</a:t>
            </a:fld>
            <a:endParaRPr lang="en-GB" altLang="en-US" sz="1000"/>
          </a:p>
        </p:txBody>
      </p:sp>
      <p:sp>
        <p:nvSpPr>
          <p:cNvPr id="57348" name="Text Box 1"/>
          <p:cNvSpPr txBox="1">
            <a:spLocks noChangeArrowheads="1"/>
          </p:cNvSpPr>
          <p:nvPr/>
        </p:nvSpPr>
        <p:spPr bwMode="auto">
          <a:xfrm>
            <a:off x="1739900" y="619125"/>
            <a:ext cx="5753100" cy="2443163"/>
          </a:xfrm>
          <a:prstGeom prst="rect">
            <a:avLst/>
          </a:prstGeom>
          <a:solidFill>
            <a:srgbClr val="FFFFFF"/>
          </a:solidFill>
          <a:ln w="9525">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57349"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b="0" dirty="0">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59395"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4834FC13-F736-44FB-9ED0-BBDD58093B4C}" type="slidenum">
              <a:rPr lang="en-GB" altLang="en-US" sz="1000" smtClean="0"/>
              <a:pPr>
                <a:spcBef>
                  <a:spcPct val="0"/>
                </a:spcBef>
                <a:buSzPct val="45000"/>
                <a:buFont typeface="Wingdings" panose="05000000000000000000" pitchFamily="2" charset="2"/>
                <a:buNone/>
              </a:pPr>
              <a:t>28</a:t>
            </a:fld>
            <a:endParaRPr lang="en-GB" altLang="en-US" sz="1000"/>
          </a:p>
        </p:txBody>
      </p:sp>
      <p:sp>
        <p:nvSpPr>
          <p:cNvPr id="59396" name="Text Box 1"/>
          <p:cNvSpPr txBox="1">
            <a:spLocks noChangeArrowheads="1"/>
          </p:cNvSpPr>
          <p:nvPr/>
        </p:nvSpPr>
        <p:spPr bwMode="auto">
          <a:xfrm>
            <a:off x="1739900" y="619125"/>
            <a:ext cx="5753100" cy="2443163"/>
          </a:xfrm>
          <a:prstGeom prst="rect">
            <a:avLst/>
          </a:prstGeom>
          <a:solidFill>
            <a:srgbClr val="FFFFFF"/>
          </a:solidFill>
          <a:ln w="9525">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59397"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dirty="0">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p:nvPr>
        </p:nvSpPr>
        <p:spPr/>
        <p:txBody>
          <a:bodyPr/>
          <a:lstStyle/>
          <a:p>
            <a:pPr>
              <a:defRPr/>
            </a:pPr>
            <a:r>
              <a:rPr lang="en-GB"/>
              <a:t>24/03/00</a:t>
            </a:r>
          </a:p>
        </p:txBody>
      </p:sp>
      <p:sp>
        <p:nvSpPr>
          <p:cNvPr id="5" name="Slide Number Placeholder 4"/>
          <p:cNvSpPr>
            <a:spLocks noGrp="1"/>
          </p:cNvSpPr>
          <p:nvPr>
            <p:ph type="sldNum"/>
          </p:nvPr>
        </p:nvSpPr>
        <p:spPr/>
        <p:txBody>
          <a:bodyPr/>
          <a:lstStyle/>
          <a:p>
            <a:pPr>
              <a:defRPr/>
            </a:pPr>
            <a:fld id="{6EA9D6F7-529F-490C-9D51-917ECDD7A836}" type="slidenum">
              <a:rPr lang="en-GB" smtClean="0"/>
              <a:pPr>
                <a:defRPr/>
              </a:pPr>
              <a:t>30</a:t>
            </a:fld>
            <a:endParaRPr lang="en-GB"/>
          </a:p>
        </p:txBody>
      </p:sp>
    </p:spTree>
    <p:extLst>
      <p:ext uri="{BB962C8B-B14F-4D97-AF65-F5344CB8AC3E}">
        <p14:creationId xmlns:p14="http://schemas.microsoft.com/office/powerpoint/2010/main" val="28751710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6144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0DDAC18E-2528-408D-986C-A8DFAA900F1D}" type="slidenum">
              <a:rPr lang="en-GB" altLang="en-US" sz="1000" smtClean="0"/>
              <a:pPr>
                <a:spcBef>
                  <a:spcPct val="0"/>
                </a:spcBef>
                <a:buSzPct val="45000"/>
                <a:buFont typeface="Wingdings" panose="05000000000000000000" pitchFamily="2" charset="2"/>
                <a:buNone/>
              </a:pPr>
              <a:t>31</a:t>
            </a:fld>
            <a:endParaRPr lang="en-GB" altLang="en-US" sz="1000"/>
          </a:p>
        </p:txBody>
      </p:sp>
      <p:sp>
        <p:nvSpPr>
          <p:cNvPr id="61444"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61445"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r>
              <a:rPr lang="en-US" b="1" dirty="0"/>
              <a:t>Organizational Project Management Maturity Model (OPM3)</a:t>
            </a:r>
            <a:r>
              <a:rPr lang="en-US" dirty="0"/>
              <a:t> is a framework developed by the </a:t>
            </a:r>
            <a:r>
              <a:rPr lang="en-US" b="1" dirty="0"/>
              <a:t>Project Management Institute (PMI)</a:t>
            </a:r>
            <a:r>
              <a:rPr lang="en-US" dirty="0"/>
              <a:t> to help organizations assess and improve their </a:t>
            </a:r>
            <a:r>
              <a:rPr lang="en-US" b="1" dirty="0"/>
              <a:t>project, program, and portfolio management capabilities</a:t>
            </a:r>
            <a:r>
              <a:rPr lang="en-US" dirty="0"/>
              <a:t>.</a:t>
            </a:r>
          </a:p>
          <a:p>
            <a:endParaRPr lang="en-US" b="1" dirty="0"/>
          </a:p>
          <a:p>
            <a:r>
              <a:rPr lang="en-US" b="1" dirty="0"/>
              <a:t>Project Management Maturity</a:t>
            </a:r>
            <a:endParaRPr lang="en-US" dirty="0"/>
          </a:p>
          <a:p>
            <a:pPr>
              <a:buFont typeface="Arial" panose="020B0604020202020204" pitchFamily="34" charset="0"/>
              <a:buChar char="•"/>
            </a:pPr>
            <a:r>
              <a:rPr lang="en-US" dirty="0"/>
              <a:t>How well an organization executes </a:t>
            </a:r>
            <a:r>
              <a:rPr lang="en-US" b="1" dirty="0"/>
              <a:t>individual projects</a:t>
            </a:r>
            <a:endParaRPr lang="en-US" dirty="0"/>
          </a:p>
          <a:p>
            <a:pPr>
              <a:buFont typeface="Arial" panose="020B0604020202020204" pitchFamily="34" charset="0"/>
              <a:buChar char="•"/>
            </a:pPr>
            <a:r>
              <a:rPr lang="en-US" dirty="0"/>
              <a:t>Ensures projects are delivered </a:t>
            </a:r>
            <a:r>
              <a:rPr lang="en-US" b="1" dirty="0"/>
              <a:t>on time, within budget, and with expected quality</a:t>
            </a:r>
            <a:endParaRPr lang="en-US" dirty="0"/>
          </a:p>
          <a:p>
            <a:pPr>
              <a:buFont typeface="Arial" panose="020B0604020202020204" pitchFamily="34" charset="0"/>
              <a:buChar char="•"/>
            </a:pPr>
            <a:r>
              <a:rPr lang="en-US" b="1" dirty="0"/>
              <a:t>Example:</a:t>
            </a:r>
            <a:r>
              <a:rPr lang="en-US" dirty="0"/>
              <a:t> A </a:t>
            </a:r>
            <a:r>
              <a:rPr lang="en-US" b="1" dirty="0"/>
              <a:t>university IT project</a:t>
            </a:r>
            <a:r>
              <a:rPr lang="en-US" dirty="0"/>
              <a:t> implementing structured timelines, budgets, and risk assessments</a:t>
            </a:r>
          </a:p>
          <a:p>
            <a:pPr>
              <a:buFont typeface="Arial" panose="020B0604020202020204" pitchFamily="34" charset="0"/>
              <a:buNone/>
            </a:pPr>
            <a:endParaRPr lang="en-US" dirty="0"/>
          </a:p>
          <a:p>
            <a:r>
              <a:rPr lang="en-US" dirty="0"/>
              <a:t>2️⃣ </a:t>
            </a:r>
            <a:r>
              <a:rPr lang="en-US" b="1" dirty="0"/>
              <a:t>Program Management Maturity</a:t>
            </a:r>
            <a:endParaRPr lang="en-US" dirty="0"/>
          </a:p>
          <a:p>
            <a:pPr>
              <a:buFont typeface="Arial" panose="020B0604020202020204" pitchFamily="34" charset="0"/>
              <a:buChar char="•"/>
            </a:pPr>
            <a:r>
              <a:rPr lang="en-US" dirty="0"/>
              <a:t>How effectively the organization coordinates related projects to achieve strategic objectives.</a:t>
            </a:r>
          </a:p>
          <a:p>
            <a:pPr>
              <a:buFont typeface="Arial" panose="020B0604020202020204" pitchFamily="34" charset="0"/>
              <a:buChar char="•"/>
            </a:pPr>
            <a:r>
              <a:rPr lang="en-US" dirty="0"/>
              <a:t>Ensures </a:t>
            </a:r>
            <a:r>
              <a:rPr lang="en-US" b="1" dirty="0"/>
              <a:t>resource optimization</a:t>
            </a:r>
            <a:r>
              <a:rPr lang="en-US" dirty="0"/>
              <a:t> and alignment with strategic goals</a:t>
            </a:r>
          </a:p>
          <a:p>
            <a:pPr>
              <a:buFont typeface="Arial" panose="020B0604020202020204" pitchFamily="34" charset="0"/>
              <a:buChar char="•"/>
            </a:pPr>
            <a:r>
              <a:rPr lang="en-US" b="1" dirty="0"/>
              <a:t>Example: A solar energy ICT initiative coordinating different software solutions for energy monitoring and billing</a:t>
            </a:r>
          </a:p>
          <a:p>
            <a:pPr>
              <a:buFont typeface="Arial" panose="020B0604020202020204" pitchFamily="34" charset="0"/>
              <a:buNone/>
            </a:pPr>
            <a:endParaRPr lang="en-US" dirty="0"/>
          </a:p>
          <a:p>
            <a:r>
              <a:rPr lang="en-US" dirty="0"/>
              <a:t>3️⃣ </a:t>
            </a:r>
            <a:r>
              <a:rPr lang="en-US" b="1" dirty="0"/>
              <a:t>Portfolio Management Maturity</a:t>
            </a:r>
            <a:endParaRPr lang="en-US" dirty="0"/>
          </a:p>
          <a:p>
            <a:pPr>
              <a:buFont typeface="Arial" panose="020B0604020202020204" pitchFamily="34" charset="0"/>
              <a:buChar char="•"/>
            </a:pPr>
            <a:r>
              <a:rPr lang="en-US" dirty="0"/>
              <a:t>How efficiently the organization selects and prioritizes projects aligned with business goals.</a:t>
            </a:r>
          </a:p>
          <a:p>
            <a:pPr>
              <a:buFont typeface="Arial" panose="020B0604020202020204" pitchFamily="34" charset="0"/>
              <a:buChar char="•"/>
            </a:pPr>
            <a:r>
              <a:rPr lang="en-US" dirty="0"/>
              <a:t>Helps prioritize investments in projects with the highest impact</a:t>
            </a:r>
          </a:p>
          <a:p>
            <a:pPr>
              <a:buFont typeface="Arial" panose="020B0604020202020204" pitchFamily="34" charset="0"/>
              <a:buChar char="•"/>
            </a:pPr>
            <a:r>
              <a:rPr lang="en-US" dirty="0"/>
              <a:t>Example: A </a:t>
            </a:r>
            <a:r>
              <a:rPr lang="en-US" b="1" dirty="0"/>
              <a:t>government ICT project</a:t>
            </a:r>
            <a:r>
              <a:rPr lang="en-US" dirty="0"/>
              <a:t> aligning digital transformation projects with national development goals</a:t>
            </a:r>
          </a:p>
          <a:p>
            <a:endParaRPr lang="en-US" altLang="en-US" dirty="0">
              <a:latin typeface="Times New Roman" panose="02020603050405020304"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63491"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ED067736-EE91-4289-8F37-F549F6B03E75}" type="slidenum">
              <a:rPr lang="en-GB" altLang="en-US" sz="1000" smtClean="0"/>
              <a:pPr>
                <a:spcBef>
                  <a:spcPct val="0"/>
                </a:spcBef>
                <a:buSzPct val="45000"/>
                <a:buFont typeface="Wingdings" panose="05000000000000000000" pitchFamily="2" charset="2"/>
                <a:buNone/>
              </a:pPr>
              <a:t>32</a:t>
            </a:fld>
            <a:endParaRPr lang="en-GB" altLang="en-US" sz="1000"/>
          </a:p>
        </p:txBody>
      </p:sp>
      <p:sp>
        <p:nvSpPr>
          <p:cNvPr id="63492"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63493"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12291"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0160928B-7F68-44E0-BA57-7E60E9856A62}" type="slidenum">
              <a:rPr lang="en-GB" altLang="en-US" sz="1000" smtClean="0"/>
              <a:pPr>
                <a:spcBef>
                  <a:spcPct val="0"/>
                </a:spcBef>
                <a:buSzPct val="45000"/>
                <a:buFont typeface="Wingdings" panose="05000000000000000000" pitchFamily="2" charset="2"/>
                <a:buNone/>
              </a:pPr>
              <a:t>4</a:t>
            </a:fld>
            <a:endParaRPr lang="en-GB" altLang="en-US" sz="1000"/>
          </a:p>
        </p:txBody>
      </p:sp>
      <p:sp>
        <p:nvSpPr>
          <p:cNvPr id="12292"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12293"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dirty="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14339"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9099D932-1F8C-4A3E-99E3-51FC754BA022}" type="slidenum">
              <a:rPr lang="en-GB" altLang="en-US" sz="1000" smtClean="0"/>
              <a:pPr>
                <a:spcBef>
                  <a:spcPct val="0"/>
                </a:spcBef>
                <a:buSzPct val="45000"/>
                <a:buFont typeface="Wingdings" panose="05000000000000000000" pitchFamily="2" charset="2"/>
                <a:buNone/>
              </a:pPr>
              <a:t>6</a:t>
            </a:fld>
            <a:endParaRPr lang="en-GB" altLang="en-US" sz="1000"/>
          </a:p>
        </p:txBody>
      </p:sp>
      <p:sp>
        <p:nvSpPr>
          <p:cNvPr id="14340"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14341"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16387"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EB455F48-613D-411A-9894-BB14285BDFAD}" type="slidenum">
              <a:rPr lang="en-GB" altLang="en-US" sz="1000" smtClean="0"/>
              <a:pPr>
                <a:spcBef>
                  <a:spcPct val="0"/>
                </a:spcBef>
                <a:buSzPct val="45000"/>
                <a:buFont typeface="Wingdings" panose="05000000000000000000" pitchFamily="2" charset="2"/>
                <a:buNone/>
              </a:pPr>
              <a:t>7</a:t>
            </a:fld>
            <a:endParaRPr lang="en-GB" altLang="en-US" sz="1000"/>
          </a:p>
        </p:txBody>
      </p:sp>
      <p:sp>
        <p:nvSpPr>
          <p:cNvPr id="16388"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16389"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dirty="0">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22531"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77431997-87E3-492B-99AE-E4A930FC219B}" type="slidenum">
              <a:rPr lang="en-GB" altLang="en-US" sz="1000" smtClean="0"/>
              <a:pPr>
                <a:spcBef>
                  <a:spcPct val="0"/>
                </a:spcBef>
                <a:buSzPct val="45000"/>
                <a:buFont typeface="Wingdings" panose="05000000000000000000" pitchFamily="2" charset="2"/>
                <a:buNone/>
              </a:pPr>
              <a:t>8</a:t>
            </a:fld>
            <a:endParaRPr lang="en-GB" altLang="en-US" sz="1000"/>
          </a:p>
        </p:txBody>
      </p:sp>
      <p:sp>
        <p:nvSpPr>
          <p:cNvPr id="22532"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22533"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endParaRPr lang="en-US" altLang="en-US" dirty="0">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24/03/00</a:t>
            </a:r>
          </a:p>
        </p:txBody>
      </p:sp>
      <p:sp>
        <p:nvSpPr>
          <p:cNvPr id="24579"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31838" algn="l"/>
                <a:tab pos="1465263" algn="l"/>
                <a:tab pos="2197100" algn="l"/>
                <a:tab pos="2930525"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0D1D48C7-54A8-4455-AE02-1C0079B19781}" type="slidenum">
              <a:rPr lang="en-GB" altLang="en-US" sz="1000" smtClean="0"/>
              <a:pPr>
                <a:spcBef>
                  <a:spcPct val="0"/>
                </a:spcBef>
                <a:buSzPct val="45000"/>
                <a:buFont typeface="Wingdings" panose="05000000000000000000" pitchFamily="2" charset="2"/>
                <a:buNone/>
              </a:pPr>
              <a:t>9</a:t>
            </a:fld>
            <a:endParaRPr lang="en-GB" altLang="en-US" sz="1000"/>
          </a:p>
        </p:txBody>
      </p:sp>
      <p:sp>
        <p:nvSpPr>
          <p:cNvPr id="24580" name="Text Box 1"/>
          <p:cNvSpPr txBox="1">
            <a:spLocks noChangeArrowheads="1"/>
          </p:cNvSpPr>
          <p:nvPr/>
        </p:nvSpPr>
        <p:spPr bwMode="auto">
          <a:xfrm>
            <a:off x="1739900" y="619125"/>
            <a:ext cx="5756275" cy="2443163"/>
          </a:xfrm>
          <a:prstGeom prst="rect">
            <a:avLst/>
          </a:prstGeom>
          <a:solidFill>
            <a:srgbClr val="FFFFFF"/>
          </a:solidFill>
          <a:ln w="9360">
            <a:solidFill>
              <a:srgbClr val="000000"/>
            </a:solidFill>
            <a:miter lim="800000"/>
            <a:headEnd/>
            <a:tailEnd/>
          </a:ln>
        </p:spPr>
        <p:txBody>
          <a:bodyPr wrap="none" lIns="92565" tIns="46282" rIns="92565" bIns="46282"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24581" name="Rectangle 2"/>
          <p:cNvSpPr>
            <a:spLocks noGrp="1" noChangeArrowheads="1"/>
          </p:cNvSpPr>
          <p:nvPr>
            <p:ph type="body"/>
          </p:nvPr>
        </p:nvSpPr>
        <p:spPr>
          <a:xfrm>
            <a:off x="1231900" y="3332163"/>
            <a:ext cx="6769100" cy="2949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565" tIns="46282" rIns="92565" bIns="46282" anchor="ctr"/>
          <a:lstStyle/>
          <a:p>
            <a:r>
              <a:rPr lang="en-US" dirty="0"/>
              <a:t>Quality control ensures that products, services, or processes meet specified standards by identifying and correcting defects. </a:t>
            </a:r>
          </a:p>
          <a:p>
            <a:endParaRPr lang="en-US" altLang="en-US" dirty="0">
              <a:latin typeface="Times New Roman" panose="02020603050405020304" pitchFamily="18" charset="0"/>
            </a:endParaRPr>
          </a:p>
          <a:p>
            <a:r>
              <a:rPr lang="en-US" b="1" dirty="0"/>
              <a:t>Pareto analysis helps project managers prioritize problems, risks, or defects based on their frequency and impact. It is based on the 80/20 principle which states that 80% of problems come from 20% of causes. (a few causes can lead to very many problems) can use </a:t>
            </a:r>
            <a:r>
              <a:rPr lang="en-US" b="1" dirty="0" err="1"/>
              <a:t>ms</a:t>
            </a:r>
            <a:r>
              <a:rPr lang="en-US" b="1" dirty="0"/>
              <a:t> excel</a:t>
            </a:r>
          </a:p>
          <a:p>
            <a:pPr marL="171450" indent="-171450">
              <a:buFont typeface="Arial" panose="020B0604020202020204" pitchFamily="34" charset="0"/>
              <a:buChar char="•"/>
            </a:pPr>
            <a:r>
              <a:rPr lang="en-US" b="0" dirty="0"/>
              <a:t>identifying all Key Issues.</a:t>
            </a:r>
          </a:p>
          <a:p>
            <a:pPr marL="171450" indent="-171450">
              <a:buFont typeface="Arial" panose="020B0604020202020204" pitchFamily="34" charset="0"/>
              <a:buChar char="•"/>
            </a:pPr>
            <a:r>
              <a:rPr lang="en-US" b="0" dirty="0"/>
              <a:t>Prioritizing Problem Resolution: instead of fixing everything, teams can solve the most impactful issues first. This ensures better use of time, resources, and budget.</a:t>
            </a:r>
          </a:p>
          <a:p>
            <a:pPr marL="171450" indent="-171450">
              <a:buFont typeface="Arial" panose="020B0604020202020204" pitchFamily="34" charset="0"/>
              <a:buChar char="•"/>
            </a:pPr>
            <a:r>
              <a:rPr lang="en-US" b="0" dirty="0"/>
              <a:t>Improving Quality Control: by correcting the defects.</a:t>
            </a:r>
          </a:p>
          <a:p>
            <a:pPr marL="171450" indent="-171450">
              <a:buFont typeface="Arial" panose="020B0604020202020204" pitchFamily="34" charset="0"/>
              <a:buChar char="•"/>
            </a:pPr>
            <a:r>
              <a:rPr lang="en-US" b="0" dirty="0"/>
              <a:t>Monitoring Progress: After implementing corrective actions, a Pareto chart can track improvement trends over time.</a:t>
            </a:r>
          </a:p>
          <a:p>
            <a:endParaRPr lang="en-US" altLang="en-US" dirty="0">
              <a:latin typeface="Times New Roman" panose="02020603050405020304" pitchFamily="18" charset="0"/>
            </a:endParaRPr>
          </a:p>
          <a:p>
            <a:endParaRPr lang="en-US" altLang="en-US" dirty="0">
              <a:latin typeface="Times New Roman" panose="02020603050405020304" pitchFamily="18" charset="0"/>
            </a:endParaRPr>
          </a:p>
          <a:p>
            <a:r>
              <a:rPr lang="en-US" b="1" dirty="0"/>
              <a:t>Root Cause Analysis (RCA)</a:t>
            </a:r>
          </a:p>
          <a:p>
            <a:pPr>
              <a:buFont typeface="Arial" panose="020B0604020202020204" pitchFamily="34" charset="0"/>
              <a:buChar char="•"/>
            </a:pPr>
            <a:r>
              <a:rPr lang="en-US" b="0" dirty="0"/>
              <a:t>Helps to find </a:t>
            </a:r>
            <a:r>
              <a:rPr lang="en-US" dirty="0"/>
              <a:t>the root cause of a problem.</a:t>
            </a:r>
          </a:p>
          <a:p>
            <a:pPr marL="0" marR="0" lvl="0" indent="0" algn="l" defTabSz="457200"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dirty="0"/>
              <a:t>The goal is to </a:t>
            </a:r>
            <a:r>
              <a:rPr lang="en-US" b="1" dirty="0"/>
              <a:t>eliminate the root causes</a:t>
            </a:r>
            <a:r>
              <a:rPr lang="en-US" dirty="0"/>
              <a:t> rather than just treating the symptoms, ensuring long-term quality improvement.</a:t>
            </a:r>
          </a:p>
          <a:p>
            <a:pPr marL="0" marR="0" lvl="0" indent="0" algn="l" defTabSz="457200"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dirty="0"/>
          </a:p>
          <a:p>
            <a:pPr marL="0" marR="0" lvl="0" indent="0" algn="l" defTabSz="457200" rtl="0" eaLnBrk="0" fontAlgn="base" latinLnBrk="0" hangingPunct="0">
              <a:lnSpc>
                <a:spcPct val="100000"/>
              </a:lnSpc>
              <a:spcBef>
                <a:spcPct val="30000"/>
              </a:spcBef>
              <a:spcAft>
                <a:spcPct val="0"/>
              </a:spcAft>
              <a:buClr>
                <a:srgbClr val="000000"/>
              </a:buClr>
              <a:buSzPct val="100000"/>
              <a:buFont typeface="Arial" panose="020B0604020202020204" pitchFamily="34" charset="0"/>
              <a:buNone/>
              <a:tabLst/>
              <a:defRPr/>
            </a:pPr>
            <a:r>
              <a:rPr lang="en-US" dirty="0"/>
              <a:t>How to use root cause</a:t>
            </a:r>
          </a:p>
          <a:p>
            <a:pPr marL="228600" indent="-228600">
              <a:buFont typeface="+mj-lt"/>
              <a:buAutoNum type="arabicPeriod"/>
            </a:pPr>
            <a:r>
              <a:rPr lang="en-US" b="1" dirty="0"/>
              <a:t>Identify the Problem: </a:t>
            </a:r>
            <a:r>
              <a:rPr lang="en-US" b="0" dirty="0"/>
              <a:t>define the issue, defect, or failure clearly.</a:t>
            </a:r>
          </a:p>
          <a:p>
            <a:pPr marL="228600" indent="-228600">
              <a:buFont typeface="+mj-lt"/>
              <a:buAutoNum type="arabicPeriod"/>
            </a:pPr>
            <a:r>
              <a:rPr lang="en-US" b="1" dirty="0"/>
              <a:t>Collect Data: </a:t>
            </a:r>
            <a:r>
              <a:rPr lang="en-US" b="0" dirty="0"/>
              <a:t>gather evidence such as inspection reports, customer complaints, or process logs. I</a:t>
            </a:r>
            <a:r>
              <a:rPr lang="en-US" dirty="0"/>
              <a:t>dentify </a:t>
            </a:r>
            <a:r>
              <a:rPr lang="en-US" b="1" dirty="0"/>
              <a:t>when, where, and how often</a:t>
            </a:r>
            <a:r>
              <a:rPr lang="en-US" dirty="0"/>
              <a:t> the problem occurs.</a:t>
            </a:r>
          </a:p>
          <a:p>
            <a:pPr marL="228600" indent="-228600">
              <a:buFont typeface="+mj-lt"/>
              <a:buAutoNum type="arabicPeriod"/>
            </a:pPr>
            <a:r>
              <a:rPr lang="en-US" b="1" dirty="0"/>
              <a:t>Identify Possible Causes: </a:t>
            </a:r>
            <a:r>
              <a:rPr lang="en-US" b="0" dirty="0"/>
              <a:t>use brainstorming sessions, expert opinions, or past data to list potential causes.</a:t>
            </a:r>
          </a:p>
          <a:p>
            <a:pPr marL="228600" indent="-228600">
              <a:buFont typeface="+mj-lt"/>
              <a:buAutoNum type="arabicPeriod"/>
            </a:pPr>
            <a:r>
              <a:rPr lang="en-US" b="1" dirty="0"/>
              <a:t>Determine the Root Cause: </a:t>
            </a:r>
            <a:r>
              <a:rPr lang="en-US" b="0" dirty="0"/>
              <a:t>pinpoint the true source of the issue.</a:t>
            </a:r>
          </a:p>
          <a:p>
            <a:pPr marL="228600" indent="-228600">
              <a:buFont typeface="+mj-lt"/>
              <a:buAutoNum type="arabicPeriod"/>
            </a:pPr>
            <a:r>
              <a:rPr lang="en-US" b="1" dirty="0"/>
              <a:t>Implement Corrective Actions: </a:t>
            </a:r>
            <a:r>
              <a:rPr lang="en-US" b="0" dirty="0"/>
              <a:t>develop long-term solutions to prevent recurrence.</a:t>
            </a:r>
          </a:p>
          <a:p>
            <a:pPr marL="228600" indent="-228600">
              <a:buFont typeface="+mj-lt"/>
              <a:buAutoNum type="arabicPeriod"/>
            </a:pPr>
            <a:r>
              <a:rPr lang="en-US" b="1" dirty="0"/>
              <a:t>Monitor &amp; Verify: </a:t>
            </a:r>
            <a:r>
              <a:rPr lang="en-US" b="0" dirty="0"/>
              <a:t>track improvements and ensure the issue does not return.</a:t>
            </a:r>
          </a:p>
          <a:p>
            <a:pPr marL="228600" indent="-228600">
              <a:buFont typeface="+mj-lt"/>
              <a:buAutoNum type="arabicPeriod"/>
            </a:pPr>
            <a:endParaRPr lang="en-US" b="0" dirty="0"/>
          </a:p>
          <a:p>
            <a:pPr marL="0" indent="0">
              <a:buFont typeface="+mj-lt"/>
              <a:buNone/>
            </a:pPr>
            <a:r>
              <a:rPr lang="en-US" dirty="0"/>
              <a:t> </a:t>
            </a:r>
            <a:r>
              <a:rPr lang="en-US" b="1" dirty="0"/>
              <a:t>Quality Control Chart</a:t>
            </a:r>
          </a:p>
          <a:p>
            <a:pPr marL="0" indent="0">
              <a:buFont typeface="+mj-lt"/>
              <a:buNone/>
            </a:pPr>
            <a:r>
              <a:rPr lang="en-US" dirty="0"/>
              <a:t> is a </a:t>
            </a:r>
            <a:r>
              <a:rPr lang="en-US" b="1" dirty="0"/>
              <a:t>statistical tool</a:t>
            </a:r>
            <a:r>
              <a:rPr lang="en-US" dirty="0"/>
              <a:t> used in </a:t>
            </a:r>
            <a:r>
              <a:rPr lang="en-US" b="1" dirty="0"/>
              <a:t>quality control and process monitoring</a:t>
            </a:r>
            <a:r>
              <a:rPr lang="en-US" dirty="0"/>
              <a:t> to track variations in a process over time.</a:t>
            </a:r>
            <a:endParaRPr lang="en-US" b="0" dirty="0"/>
          </a:p>
          <a:p>
            <a:pPr marL="0" marR="0" lvl="0" indent="0" algn="l" defTabSz="457200" rtl="0" eaLnBrk="0" fontAlgn="base" latinLnBrk="0" hangingPunct="0">
              <a:lnSpc>
                <a:spcPct val="100000"/>
              </a:lnSpc>
              <a:spcBef>
                <a:spcPct val="30000"/>
              </a:spcBef>
              <a:spcAft>
                <a:spcPct val="0"/>
              </a:spcAft>
              <a:buClr>
                <a:srgbClr val="000000"/>
              </a:buClr>
              <a:buSzPct val="100000"/>
              <a:buFont typeface="Arial" panose="020B0604020202020204" pitchFamily="34" charset="0"/>
              <a:buNone/>
              <a:tabLst/>
              <a:defRPr/>
            </a:pPr>
            <a:endParaRPr lang="en-US" dirty="0"/>
          </a:p>
          <a:p>
            <a:pPr>
              <a:buFont typeface="Arial" panose="020B0604020202020204" pitchFamily="34" charset="0"/>
              <a:buChar char="•"/>
            </a:pPr>
            <a:endParaRPr lang="en-US" dirty="0"/>
          </a:p>
          <a:p>
            <a:endParaRPr lang="en-US" altLang="en-US" dirty="0">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Causes of causes to the problem are identified </a:t>
            </a:r>
          </a:p>
        </p:txBody>
      </p:sp>
      <p:sp>
        <p:nvSpPr>
          <p:cNvPr id="4" name="Date Placeholder 3"/>
          <p:cNvSpPr>
            <a:spLocks noGrp="1"/>
          </p:cNvSpPr>
          <p:nvPr>
            <p:ph type="dt"/>
          </p:nvPr>
        </p:nvSpPr>
        <p:spPr/>
        <p:txBody>
          <a:bodyPr/>
          <a:lstStyle/>
          <a:p>
            <a:pPr>
              <a:defRPr/>
            </a:pPr>
            <a:r>
              <a:rPr lang="en-GB"/>
              <a:t>24/03/00</a:t>
            </a:r>
          </a:p>
        </p:txBody>
      </p:sp>
      <p:sp>
        <p:nvSpPr>
          <p:cNvPr id="5" name="Slide Number Placeholder 4"/>
          <p:cNvSpPr>
            <a:spLocks noGrp="1"/>
          </p:cNvSpPr>
          <p:nvPr>
            <p:ph type="sldNum"/>
          </p:nvPr>
        </p:nvSpPr>
        <p:spPr/>
        <p:txBody>
          <a:bodyPr/>
          <a:lstStyle/>
          <a:p>
            <a:pPr>
              <a:defRPr/>
            </a:pPr>
            <a:fld id="{6EA9D6F7-529F-490C-9D51-917ECDD7A836}" type="slidenum">
              <a:rPr lang="en-GB" smtClean="0"/>
              <a:pPr>
                <a:defRPr/>
              </a:pPr>
              <a:t>10</a:t>
            </a:fld>
            <a:endParaRPr lang="en-GB"/>
          </a:p>
        </p:txBody>
      </p:sp>
    </p:spTree>
    <p:extLst>
      <p:ext uri="{BB962C8B-B14F-4D97-AF65-F5344CB8AC3E}">
        <p14:creationId xmlns:p14="http://schemas.microsoft.com/office/powerpoint/2010/main" val="2034258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Times New Roman" panose="02020603050405020304" pitchFamily="18" charset="0"/>
              </a:rPr>
              <a:t>Six sigma</a:t>
            </a:r>
          </a:p>
          <a:p>
            <a:r>
              <a:rPr lang="en-US" dirty="0"/>
              <a:t>It is a method for improving processes and eliminating defects to ensure high-quality products or services. </a:t>
            </a:r>
          </a:p>
          <a:p>
            <a:endParaRPr lang="en-US" dirty="0"/>
          </a:p>
          <a:p>
            <a:r>
              <a:rPr lang="en-US" dirty="0"/>
              <a:t>It is called six sigma because the name originates from </a:t>
            </a:r>
            <a:r>
              <a:rPr lang="en-US" b="1" dirty="0"/>
              <a:t>statistical process control</a:t>
            </a:r>
            <a:r>
              <a:rPr lang="en-US" dirty="0"/>
              <a:t>, not the number of steps in its methodology.</a:t>
            </a:r>
          </a:p>
          <a:p>
            <a:r>
              <a:rPr lang="en-US" b="1" dirty="0"/>
              <a:t>It uses DMAIC (Define, Measure, Analyze, Improve, Control) – For Existing Systems- If the project is a system Improvement Project. E.g. You want to improve the E-learning system in </a:t>
            </a:r>
            <a:r>
              <a:rPr lang="en-US" b="1" dirty="0" err="1"/>
              <a:t>Mubs</a:t>
            </a:r>
            <a:endParaRPr lang="en-US" dirty="0"/>
          </a:p>
          <a:p>
            <a:pPr>
              <a:buFont typeface="Arial" panose="020B0604020202020204" pitchFamily="34" charset="0"/>
              <a:buChar char="•"/>
            </a:pPr>
            <a:r>
              <a:rPr lang="en-US" b="1" dirty="0"/>
              <a:t>Define</a:t>
            </a:r>
            <a:r>
              <a:rPr lang="en-US" dirty="0"/>
              <a:t> – Identify the problem and quality objectives- E.g. Non usage by students, small upload space for users, low internet connectivity for students, </a:t>
            </a:r>
            <a:r>
              <a:rPr lang="en-US" dirty="0" err="1"/>
              <a:t>et.c</a:t>
            </a:r>
            <a:r>
              <a:rPr lang="en-US" dirty="0"/>
              <a:t>.</a:t>
            </a:r>
          </a:p>
          <a:p>
            <a:pPr>
              <a:buFont typeface="Arial" panose="020B0604020202020204" pitchFamily="34" charset="0"/>
              <a:buChar char="•"/>
            </a:pPr>
            <a:r>
              <a:rPr lang="en-US" b="1" dirty="0"/>
              <a:t>Measure</a:t>
            </a:r>
            <a:r>
              <a:rPr lang="en-US" dirty="0"/>
              <a:t> – Collect data to understand current performance- From lecturers and students. How are the uploads slow?</a:t>
            </a:r>
          </a:p>
          <a:p>
            <a:pPr>
              <a:buFont typeface="Arial" panose="020B0604020202020204" pitchFamily="34" charset="0"/>
              <a:buChar char="•"/>
            </a:pPr>
            <a:r>
              <a:rPr lang="en-US" b="1" dirty="0"/>
              <a:t>Analyze</a:t>
            </a:r>
            <a:r>
              <a:rPr lang="en-US" dirty="0"/>
              <a:t> – Find root causes of defects using statistical tools– Brainstorm about the root causes of these problems or system errors or issues</a:t>
            </a:r>
          </a:p>
          <a:p>
            <a:pPr>
              <a:buFont typeface="Arial" panose="020B0604020202020204" pitchFamily="34" charset="0"/>
              <a:buChar char="•"/>
            </a:pPr>
            <a:r>
              <a:rPr lang="en-US" b="1" dirty="0"/>
              <a:t>Improve</a:t>
            </a:r>
            <a:r>
              <a:rPr lang="en-US" dirty="0"/>
              <a:t> – Implement solutions to fix defects- Suggest solutions as a team and implement them.</a:t>
            </a:r>
          </a:p>
          <a:p>
            <a:pPr>
              <a:buFont typeface="Arial" panose="020B0604020202020204" pitchFamily="34" charset="0"/>
              <a:buChar char="•"/>
            </a:pPr>
            <a:r>
              <a:rPr lang="en-US" b="1" dirty="0"/>
              <a:t>Control</a:t>
            </a:r>
            <a:r>
              <a:rPr lang="en-US" dirty="0"/>
              <a:t> – Maintain improvements using monitoring systems.- Keep on improving system</a:t>
            </a:r>
          </a:p>
          <a:p>
            <a:endParaRPr lang="en-US" b="1" dirty="0"/>
          </a:p>
          <a:p>
            <a:endParaRPr lang="en-US" dirty="0"/>
          </a:p>
        </p:txBody>
      </p:sp>
      <p:sp>
        <p:nvSpPr>
          <p:cNvPr id="4" name="Date Placeholder 3"/>
          <p:cNvSpPr>
            <a:spLocks noGrp="1"/>
          </p:cNvSpPr>
          <p:nvPr>
            <p:ph type="dt"/>
          </p:nvPr>
        </p:nvSpPr>
        <p:spPr/>
        <p:txBody>
          <a:bodyPr/>
          <a:lstStyle/>
          <a:p>
            <a:pPr>
              <a:defRPr/>
            </a:pPr>
            <a:r>
              <a:rPr lang="en-GB"/>
              <a:t>24/03/00</a:t>
            </a:r>
          </a:p>
        </p:txBody>
      </p:sp>
      <p:sp>
        <p:nvSpPr>
          <p:cNvPr id="5" name="Slide Number Placeholder 4"/>
          <p:cNvSpPr>
            <a:spLocks noGrp="1"/>
          </p:cNvSpPr>
          <p:nvPr>
            <p:ph type="sldNum"/>
          </p:nvPr>
        </p:nvSpPr>
        <p:spPr/>
        <p:txBody>
          <a:bodyPr/>
          <a:lstStyle/>
          <a:p>
            <a:pPr>
              <a:defRPr/>
            </a:pPr>
            <a:fld id="{6EA9D6F7-529F-490C-9D51-917ECDD7A836}" type="slidenum">
              <a:rPr lang="en-GB" smtClean="0"/>
              <a:pPr>
                <a:defRPr/>
              </a:pPr>
              <a:t>11</a:t>
            </a:fld>
            <a:endParaRPr lang="en-GB"/>
          </a:p>
        </p:txBody>
      </p:sp>
    </p:spTree>
    <p:extLst>
      <p:ext uri="{BB962C8B-B14F-4D97-AF65-F5344CB8AC3E}">
        <p14:creationId xmlns:p14="http://schemas.microsoft.com/office/powerpoint/2010/main" val="3243154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854929223"/>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7669548"/>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609600"/>
            <a:ext cx="203835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609600"/>
            <a:ext cx="596265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83331869"/>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153400" cy="990600"/>
          </a:xfrm>
        </p:spPr>
        <p:txBody>
          <a:bodyPr/>
          <a:lstStyle/>
          <a:p>
            <a:r>
              <a:rPr lang="en-US"/>
              <a:t>Click to edit Master title style</a:t>
            </a:r>
          </a:p>
        </p:txBody>
      </p:sp>
      <p:sp>
        <p:nvSpPr>
          <p:cNvPr id="3" name="Text Placeholder 2"/>
          <p:cNvSpPr>
            <a:spLocks noGrp="1"/>
          </p:cNvSpPr>
          <p:nvPr>
            <p:ph type="body" sz="half" idx="1"/>
          </p:nvPr>
        </p:nvSpPr>
        <p:spPr>
          <a:xfrm>
            <a:off x="762000" y="1752600"/>
            <a:ext cx="40005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752600"/>
            <a:ext cx="40005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6897231"/>
      </p:ext>
    </p:extLst>
  </p:cSld>
  <p:clrMapOvr>
    <a:masterClrMapping/>
  </p:clrMapOvr>
  <p:transition spd="slow"/>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730452"/>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2078042658"/>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55521428"/>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19517"/>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889627"/>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9348224"/>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915912152"/>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201980387"/>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09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752600"/>
            <a:ext cx="8153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This will be the basic slide template</a:t>
            </a:r>
          </a:p>
          <a:p>
            <a:pPr lvl="1"/>
            <a:r>
              <a:rPr lang="en-US" altLang="en-US"/>
              <a:t>for Why Should Managers box slides, use </a:t>
            </a:r>
          </a:p>
          <a:p>
            <a:pPr lvl="1"/>
            <a:r>
              <a:rPr lang="en-US" altLang="en-US"/>
              <a:t>for Ethics and Society box slides, use</a:t>
            </a:r>
          </a:p>
          <a:p>
            <a:pPr lvl="1"/>
            <a:r>
              <a:rPr lang="en-US" altLang="en-US"/>
              <a:t>for Look into the Future box slides use </a:t>
            </a:r>
          </a:p>
          <a:p>
            <a:pPr lvl="1"/>
            <a:r>
              <a:rPr lang="en-US" altLang="en-US"/>
              <a:t>(this refers to background colors)</a:t>
            </a:r>
          </a:p>
          <a:p>
            <a:pPr lvl="2"/>
            <a:r>
              <a:rPr lang="en-US" altLang="en-US"/>
              <a:t>Third level</a:t>
            </a:r>
          </a:p>
          <a:p>
            <a:pPr lvl="3"/>
            <a:r>
              <a:rPr lang="en-US" altLang="en-US"/>
              <a:t>Fourth level</a:t>
            </a:r>
          </a:p>
          <a:p>
            <a:pPr lvl="4"/>
            <a:r>
              <a:rPr lang="en-US" altLang="en-US"/>
              <a:t>Fifth level</a:t>
            </a:r>
          </a:p>
        </p:txBody>
      </p:sp>
      <p:sp>
        <p:nvSpPr>
          <p:cNvPr id="1028" name="Rectangle 4"/>
          <p:cNvSpPr>
            <a:spLocks noChangeArrowheads="1"/>
          </p:cNvSpPr>
          <p:nvPr/>
        </p:nvSpPr>
        <p:spPr bwMode="auto">
          <a:xfrm>
            <a:off x="838200" y="1447800"/>
            <a:ext cx="2209800" cy="76200"/>
          </a:xfrm>
          <a:prstGeom prst="rect">
            <a:avLst/>
          </a:prstGeom>
          <a:solidFill>
            <a:srgbClr val="F6BF6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bg1"/>
                </a:solidFill>
                <a:latin typeface="Times New Roman" panose="02020603050405020304" pitchFamily="18" charset="0"/>
                <a:cs typeface="Arial" panose="020B0604020202020204" pitchFamily="34" charset="0"/>
              </a:defRPr>
            </a:lvl1pPr>
            <a:lvl2pPr marL="742950" indent="-285750">
              <a:defRPr sz="2400">
                <a:solidFill>
                  <a:schemeClr val="bg1"/>
                </a:solidFill>
                <a:latin typeface="Times New Roman" panose="02020603050405020304" pitchFamily="18" charset="0"/>
                <a:cs typeface="Arial" panose="020B0604020202020204" pitchFamily="34" charset="0"/>
              </a:defRPr>
            </a:lvl2pPr>
            <a:lvl3pPr marL="1143000" indent="-228600">
              <a:defRPr sz="2400">
                <a:solidFill>
                  <a:schemeClr val="bg1"/>
                </a:solidFill>
                <a:latin typeface="Times New Roman" panose="02020603050405020304" pitchFamily="18" charset="0"/>
                <a:cs typeface="Arial" panose="020B0604020202020204" pitchFamily="34" charset="0"/>
              </a:defRPr>
            </a:lvl3pPr>
            <a:lvl4pPr marL="1600200" indent="-228600">
              <a:defRPr sz="2400">
                <a:solidFill>
                  <a:schemeClr val="bg1"/>
                </a:solidFill>
                <a:latin typeface="Times New Roman" panose="02020603050405020304" pitchFamily="18" charset="0"/>
                <a:cs typeface="Arial" panose="020B0604020202020204" pitchFamily="34" charset="0"/>
              </a:defRPr>
            </a:lvl4pPr>
            <a:lvl5pPr marL="2057400" indent="-22860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9pPr>
          </a:lstStyle>
          <a:p>
            <a:endParaRPr lang="en-US" altLang="en-US"/>
          </a:p>
        </p:txBody>
      </p:sp>
      <p:sp>
        <p:nvSpPr>
          <p:cNvPr id="1029" name="AutoShape 5"/>
          <p:cNvSpPr>
            <a:spLocks noChangeArrowheads="1"/>
          </p:cNvSpPr>
          <p:nvPr/>
        </p:nvSpPr>
        <p:spPr bwMode="auto">
          <a:xfrm>
            <a:off x="228600" y="914400"/>
            <a:ext cx="533400" cy="533400"/>
          </a:xfrm>
          <a:prstGeom prst="diamond">
            <a:avLst/>
          </a:prstGeom>
          <a:solidFill>
            <a:srgbClr val="B5006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bg1"/>
                </a:solidFill>
                <a:latin typeface="Times New Roman" panose="02020603050405020304" pitchFamily="18" charset="0"/>
                <a:cs typeface="Arial" panose="020B0604020202020204" pitchFamily="34" charset="0"/>
              </a:defRPr>
            </a:lvl1pPr>
            <a:lvl2pPr marL="742950" indent="-285750">
              <a:defRPr sz="2400">
                <a:solidFill>
                  <a:schemeClr val="bg1"/>
                </a:solidFill>
                <a:latin typeface="Times New Roman" panose="02020603050405020304" pitchFamily="18" charset="0"/>
                <a:cs typeface="Arial" panose="020B0604020202020204" pitchFamily="34" charset="0"/>
              </a:defRPr>
            </a:lvl2pPr>
            <a:lvl3pPr marL="1143000" indent="-228600">
              <a:defRPr sz="2400">
                <a:solidFill>
                  <a:schemeClr val="bg1"/>
                </a:solidFill>
                <a:latin typeface="Times New Roman" panose="02020603050405020304" pitchFamily="18" charset="0"/>
                <a:cs typeface="Arial" panose="020B0604020202020204" pitchFamily="34" charset="0"/>
              </a:defRPr>
            </a:lvl3pPr>
            <a:lvl4pPr marL="1600200" indent="-228600">
              <a:defRPr sz="2400">
                <a:solidFill>
                  <a:schemeClr val="bg1"/>
                </a:solidFill>
                <a:latin typeface="Times New Roman" panose="02020603050405020304" pitchFamily="18" charset="0"/>
                <a:cs typeface="Arial" panose="020B0604020202020204" pitchFamily="34" charset="0"/>
              </a:defRPr>
            </a:lvl4pPr>
            <a:lvl5pPr marL="2057400" indent="-22860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9pPr>
          </a:lstStyle>
          <a:p>
            <a:endParaRPr lang="en-US" altLang="en-US"/>
          </a:p>
        </p:txBody>
      </p:sp>
      <p:sp>
        <p:nvSpPr>
          <p:cNvPr id="1030" name="Oval 6"/>
          <p:cNvSpPr>
            <a:spLocks noChangeArrowheads="1"/>
          </p:cNvSpPr>
          <p:nvPr/>
        </p:nvSpPr>
        <p:spPr bwMode="auto">
          <a:xfrm>
            <a:off x="381000" y="1066800"/>
            <a:ext cx="152400" cy="15240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bg1"/>
                </a:solidFill>
                <a:latin typeface="Times New Roman" panose="02020603050405020304" pitchFamily="18" charset="0"/>
                <a:cs typeface="Arial" panose="020B0604020202020204" pitchFamily="34" charset="0"/>
              </a:defRPr>
            </a:lvl1pPr>
            <a:lvl2pPr marL="742950" indent="-285750">
              <a:defRPr sz="2400">
                <a:solidFill>
                  <a:schemeClr val="bg1"/>
                </a:solidFill>
                <a:latin typeface="Times New Roman" panose="02020603050405020304" pitchFamily="18" charset="0"/>
                <a:cs typeface="Arial" panose="020B0604020202020204" pitchFamily="34" charset="0"/>
              </a:defRPr>
            </a:lvl2pPr>
            <a:lvl3pPr marL="1143000" indent="-228600">
              <a:defRPr sz="2400">
                <a:solidFill>
                  <a:schemeClr val="bg1"/>
                </a:solidFill>
                <a:latin typeface="Times New Roman" panose="02020603050405020304" pitchFamily="18" charset="0"/>
                <a:cs typeface="Arial" panose="020B0604020202020204" pitchFamily="34" charset="0"/>
              </a:defRPr>
            </a:lvl3pPr>
            <a:lvl4pPr marL="1600200" indent="-228600">
              <a:defRPr sz="2400">
                <a:solidFill>
                  <a:schemeClr val="bg1"/>
                </a:solidFill>
                <a:latin typeface="Times New Roman" panose="02020603050405020304" pitchFamily="18" charset="0"/>
                <a:cs typeface="Arial" panose="020B0604020202020204" pitchFamily="34" charset="0"/>
              </a:defRPr>
            </a:lvl4pPr>
            <a:lvl5pPr marL="2057400" indent="-22860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9pPr>
          </a:lstStyle>
          <a:p>
            <a:endParaRPr lang="en-US" altLang="en-US"/>
          </a:p>
        </p:txBody>
      </p:sp>
      <p:sp>
        <p:nvSpPr>
          <p:cNvPr id="1031" name="Oval 7"/>
          <p:cNvSpPr>
            <a:spLocks noChangeArrowheads="1"/>
          </p:cNvSpPr>
          <p:nvPr/>
        </p:nvSpPr>
        <p:spPr bwMode="auto">
          <a:xfrm>
            <a:off x="609600" y="762000"/>
            <a:ext cx="152400" cy="152400"/>
          </a:xfrm>
          <a:prstGeom prst="ellipse">
            <a:avLst/>
          </a:prstGeom>
          <a:solidFill>
            <a:srgbClr val="B5006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bg1"/>
                </a:solidFill>
                <a:latin typeface="Times New Roman" panose="02020603050405020304" pitchFamily="18" charset="0"/>
                <a:cs typeface="Arial" panose="020B0604020202020204" pitchFamily="34" charset="0"/>
              </a:defRPr>
            </a:lvl1pPr>
            <a:lvl2pPr marL="742950" indent="-285750">
              <a:defRPr sz="2400">
                <a:solidFill>
                  <a:schemeClr val="bg1"/>
                </a:solidFill>
                <a:latin typeface="Times New Roman" panose="02020603050405020304" pitchFamily="18" charset="0"/>
                <a:cs typeface="Arial" panose="020B0604020202020204" pitchFamily="34" charset="0"/>
              </a:defRPr>
            </a:lvl2pPr>
            <a:lvl3pPr marL="1143000" indent="-228600">
              <a:defRPr sz="2400">
                <a:solidFill>
                  <a:schemeClr val="bg1"/>
                </a:solidFill>
                <a:latin typeface="Times New Roman" panose="02020603050405020304" pitchFamily="18" charset="0"/>
                <a:cs typeface="Arial" panose="020B0604020202020204" pitchFamily="34" charset="0"/>
              </a:defRPr>
            </a:lvl3pPr>
            <a:lvl4pPr marL="1600200" indent="-228600">
              <a:defRPr sz="2400">
                <a:solidFill>
                  <a:schemeClr val="bg1"/>
                </a:solidFill>
                <a:latin typeface="Times New Roman" panose="02020603050405020304" pitchFamily="18" charset="0"/>
                <a:cs typeface="Arial" panose="020B0604020202020204" pitchFamily="34" charset="0"/>
              </a:defRPr>
            </a:lvl4pPr>
            <a:lvl5pPr marL="2057400" indent="-22860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9pPr>
          </a:lstStyle>
          <a:p>
            <a:endParaRPr lang="en-US" altLang="en-US"/>
          </a:p>
        </p:txBody>
      </p:sp>
      <p:sp>
        <p:nvSpPr>
          <p:cNvPr id="1032" name="Oval 8"/>
          <p:cNvSpPr>
            <a:spLocks noChangeArrowheads="1"/>
          </p:cNvSpPr>
          <p:nvPr/>
        </p:nvSpPr>
        <p:spPr bwMode="auto">
          <a:xfrm>
            <a:off x="838200" y="609600"/>
            <a:ext cx="152400" cy="152400"/>
          </a:xfrm>
          <a:prstGeom prst="ellipse">
            <a:avLst/>
          </a:prstGeom>
          <a:solidFill>
            <a:srgbClr val="B5006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bg1"/>
                </a:solidFill>
                <a:latin typeface="Times New Roman" panose="02020603050405020304" pitchFamily="18" charset="0"/>
                <a:cs typeface="Arial" panose="020B0604020202020204" pitchFamily="34" charset="0"/>
              </a:defRPr>
            </a:lvl1pPr>
            <a:lvl2pPr marL="742950" indent="-285750">
              <a:defRPr sz="2400">
                <a:solidFill>
                  <a:schemeClr val="bg1"/>
                </a:solidFill>
                <a:latin typeface="Times New Roman" panose="02020603050405020304" pitchFamily="18" charset="0"/>
                <a:cs typeface="Arial" panose="020B0604020202020204" pitchFamily="34" charset="0"/>
              </a:defRPr>
            </a:lvl2pPr>
            <a:lvl3pPr marL="1143000" indent="-228600">
              <a:defRPr sz="2400">
                <a:solidFill>
                  <a:schemeClr val="bg1"/>
                </a:solidFill>
                <a:latin typeface="Times New Roman" panose="02020603050405020304" pitchFamily="18" charset="0"/>
                <a:cs typeface="Arial" panose="020B0604020202020204" pitchFamily="34" charset="0"/>
              </a:defRPr>
            </a:lvl3pPr>
            <a:lvl4pPr marL="1600200" indent="-228600">
              <a:defRPr sz="2400">
                <a:solidFill>
                  <a:schemeClr val="bg1"/>
                </a:solidFill>
                <a:latin typeface="Times New Roman" panose="02020603050405020304" pitchFamily="18" charset="0"/>
                <a:cs typeface="Arial" panose="020B0604020202020204" pitchFamily="34" charset="0"/>
              </a:defRPr>
            </a:lvl4pPr>
            <a:lvl5pPr marL="2057400" indent="-22860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9pPr>
          </a:lstStyle>
          <a:p>
            <a:endParaRPr lang="en-US" altLang="en-US"/>
          </a:p>
        </p:txBody>
      </p:sp>
      <p:sp>
        <p:nvSpPr>
          <p:cNvPr id="1033" name="Oval 9"/>
          <p:cNvSpPr>
            <a:spLocks noChangeArrowheads="1"/>
          </p:cNvSpPr>
          <p:nvPr/>
        </p:nvSpPr>
        <p:spPr bwMode="auto">
          <a:xfrm>
            <a:off x="1066800" y="533400"/>
            <a:ext cx="76200" cy="76200"/>
          </a:xfrm>
          <a:prstGeom prst="ellipse">
            <a:avLst/>
          </a:prstGeom>
          <a:solidFill>
            <a:srgbClr val="B5006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bg1"/>
                </a:solidFill>
                <a:latin typeface="Times New Roman" panose="02020603050405020304" pitchFamily="18" charset="0"/>
                <a:cs typeface="Arial" panose="020B0604020202020204" pitchFamily="34" charset="0"/>
              </a:defRPr>
            </a:lvl1pPr>
            <a:lvl2pPr marL="742950" indent="-285750">
              <a:defRPr sz="2400">
                <a:solidFill>
                  <a:schemeClr val="bg1"/>
                </a:solidFill>
                <a:latin typeface="Times New Roman" panose="02020603050405020304" pitchFamily="18" charset="0"/>
                <a:cs typeface="Arial" panose="020B0604020202020204" pitchFamily="34" charset="0"/>
              </a:defRPr>
            </a:lvl2pPr>
            <a:lvl3pPr marL="1143000" indent="-228600">
              <a:defRPr sz="2400">
                <a:solidFill>
                  <a:schemeClr val="bg1"/>
                </a:solidFill>
                <a:latin typeface="Times New Roman" panose="02020603050405020304" pitchFamily="18" charset="0"/>
                <a:cs typeface="Arial" panose="020B0604020202020204" pitchFamily="34" charset="0"/>
              </a:defRPr>
            </a:lvl3pPr>
            <a:lvl4pPr marL="1600200" indent="-228600">
              <a:defRPr sz="2400">
                <a:solidFill>
                  <a:schemeClr val="bg1"/>
                </a:solidFill>
                <a:latin typeface="Times New Roman" panose="02020603050405020304" pitchFamily="18" charset="0"/>
                <a:cs typeface="Arial" panose="020B0604020202020204" pitchFamily="34" charset="0"/>
              </a:defRPr>
            </a:lvl4pPr>
            <a:lvl5pPr marL="2057400" indent="-22860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9pPr>
          </a:lstStyle>
          <a:p>
            <a:endParaRPr lang="en-US" altLang="en-US"/>
          </a:p>
        </p:txBody>
      </p:sp>
      <p:sp>
        <p:nvSpPr>
          <p:cNvPr id="1034" name="Rectangle 10"/>
          <p:cNvSpPr>
            <a:spLocks noChangeArrowheads="1"/>
          </p:cNvSpPr>
          <p:nvPr/>
        </p:nvSpPr>
        <p:spPr bwMode="auto">
          <a:xfrm>
            <a:off x="6553200" y="1447800"/>
            <a:ext cx="2209800" cy="76200"/>
          </a:xfrm>
          <a:prstGeom prst="rect">
            <a:avLst/>
          </a:prstGeom>
          <a:solidFill>
            <a:srgbClr val="F6BF6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bg1"/>
                </a:solidFill>
                <a:latin typeface="Times New Roman" panose="02020603050405020304" pitchFamily="18" charset="0"/>
                <a:cs typeface="Arial" panose="020B0604020202020204" pitchFamily="34" charset="0"/>
              </a:defRPr>
            </a:lvl1pPr>
            <a:lvl2pPr marL="742950" indent="-285750">
              <a:defRPr sz="2400">
                <a:solidFill>
                  <a:schemeClr val="bg1"/>
                </a:solidFill>
                <a:latin typeface="Times New Roman" panose="02020603050405020304" pitchFamily="18" charset="0"/>
                <a:cs typeface="Arial" panose="020B0604020202020204" pitchFamily="34" charset="0"/>
              </a:defRPr>
            </a:lvl2pPr>
            <a:lvl3pPr marL="1143000" indent="-228600">
              <a:defRPr sz="2400">
                <a:solidFill>
                  <a:schemeClr val="bg1"/>
                </a:solidFill>
                <a:latin typeface="Times New Roman" panose="02020603050405020304" pitchFamily="18" charset="0"/>
                <a:cs typeface="Arial" panose="020B0604020202020204" pitchFamily="34" charset="0"/>
              </a:defRPr>
            </a:lvl3pPr>
            <a:lvl4pPr marL="1600200" indent="-228600">
              <a:defRPr sz="2400">
                <a:solidFill>
                  <a:schemeClr val="bg1"/>
                </a:solidFill>
                <a:latin typeface="Times New Roman" panose="02020603050405020304" pitchFamily="18" charset="0"/>
                <a:cs typeface="Arial" panose="020B0604020202020204" pitchFamily="34" charset="0"/>
              </a:defRPr>
            </a:lvl4pPr>
            <a:lvl5pPr marL="2057400" indent="-22860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spcBef>
                <a:spcPct val="0"/>
              </a:spcBef>
              <a:spcAft>
                <a:spcPct val="0"/>
              </a:spcAft>
              <a:defRPr sz="2400">
                <a:solidFill>
                  <a:schemeClr val="bg1"/>
                </a:solidFill>
                <a:latin typeface="Times New Roman" panose="02020603050405020304" pitchFamily="18" charset="0"/>
                <a:cs typeface="Arial" panose="020B0604020202020204" pitchFamily="34" charset="0"/>
              </a:defRPr>
            </a:lvl9pPr>
          </a:lstStyle>
          <a:p>
            <a:endParaRPr lang="en-US" altLang="en-US"/>
          </a:p>
        </p:txBody>
      </p:sp>
    </p:spTree>
  </p:cSld>
  <p:clrMap bg1="lt1" tx1="dk1" bg2="lt2" tx2="dk2" accent1="accent1" accent2="accent2" accent3="accent3" accent4="accent4" accent5="accent5" accent6="accent6" hlink="hlink" folHlink="folHlink"/>
  <p:sldLayoutIdLst>
    <p:sldLayoutId id="2147484059" r:id="rId1"/>
    <p:sldLayoutId id="2147484060" r:id="rId2"/>
    <p:sldLayoutId id="2147484061" r:id="rId3"/>
    <p:sldLayoutId id="2147484062" r:id="rId4"/>
    <p:sldLayoutId id="2147484063" r:id="rId5"/>
    <p:sldLayoutId id="2147484064" r:id="rId6"/>
    <p:sldLayoutId id="2147484065" r:id="rId7"/>
    <p:sldLayoutId id="2147484066" r:id="rId8"/>
    <p:sldLayoutId id="2147484067" r:id="rId9"/>
    <p:sldLayoutId id="2147484068" r:id="rId10"/>
    <p:sldLayoutId id="2147484069" r:id="rId11"/>
    <p:sldLayoutId id="2147484070" r:id="rId12"/>
  </p:sldLayoutIdLst>
  <p:transition spd="slow"/>
  <p:hf hdr="0" ftr="0" dt="0"/>
  <p:txStyles>
    <p:titleStyle>
      <a:lvl1pPr algn="ctr" rtl="0" fontAlgn="base">
        <a:spcBef>
          <a:spcPct val="0"/>
        </a:spcBef>
        <a:spcAft>
          <a:spcPct val="0"/>
        </a:spcAft>
        <a:defRPr sz="3600" b="1">
          <a:solidFill>
            <a:srgbClr val="500093"/>
          </a:solidFill>
          <a:latin typeface="+mj-lt"/>
          <a:ea typeface="+mj-ea"/>
          <a:cs typeface="+mj-cs"/>
        </a:defRPr>
      </a:lvl1pPr>
      <a:lvl2pPr algn="ctr" rtl="0" fontAlgn="base">
        <a:spcBef>
          <a:spcPct val="0"/>
        </a:spcBef>
        <a:spcAft>
          <a:spcPct val="0"/>
        </a:spcAft>
        <a:defRPr sz="3600" b="1">
          <a:solidFill>
            <a:srgbClr val="500093"/>
          </a:solidFill>
          <a:latin typeface="Arial" pitchFamily="34" charset="0"/>
        </a:defRPr>
      </a:lvl2pPr>
      <a:lvl3pPr algn="ctr" rtl="0" fontAlgn="base">
        <a:spcBef>
          <a:spcPct val="0"/>
        </a:spcBef>
        <a:spcAft>
          <a:spcPct val="0"/>
        </a:spcAft>
        <a:defRPr sz="3600" b="1">
          <a:solidFill>
            <a:srgbClr val="500093"/>
          </a:solidFill>
          <a:latin typeface="Arial" pitchFamily="34" charset="0"/>
        </a:defRPr>
      </a:lvl3pPr>
      <a:lvl4pPr algn="ctr" rtl="0" fontAlgn="base">
        <a:spcBef>
          <a:spcPct val="0"/>
        </a:spcBef>
        <a:spcAft>
          <a:spcPct val="0"/>
        </a:spcAft>
        <a:defRPr sz="3600" b="1">
          <a:solidFill>
            <a:srgbClr val="500093"/>
          </a:solidFill>
          <a:latin typeface="Arial" pitchFamily="34" charset="0"/>
        </a:defRPr>
      </a:lvl4pPr>
      <a:lvl5pPr algn="ctr" rtl="0" fontAlgn="base">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fontAlgn="base">
        <a:spcBef>
          <a:spcPct val="20000"/>
        </a:spcBef>
        <a:spcAft>
          <a:spcPct val="0"/>
        </a:spcAft>
        <a:buClr>
          <a:srgbClr val="993300"/>
        </a:buClr>
        <a:buSzPct val="127000"/>
        <a:buFont typeface="Wingdings" panose="05000000000000000000" pitchFamily="2" charset="2"/>
        <a:buChar char="ü"/>
        <a:defRPr sz="2800" b="1">
          <a:solidFill>
            <a:schemeClr val="tx1"/>
          </a:solidFill>
          <a:latin typeface="+mn-lt"/>
          <a:ea typeface="+mn-ea"/>
          <a:cs typeface="+mn-cs"/>
        </a:defRPr>
      </a:lvl1pPr>
      <a:lvl2pPr marL="742950" indent="-285750" algn="l" rtl="0" fontAlgn="base">
        <a:spcBef>
          <a:spcPct val="20000"/>
        </a:spcBef>
        <a:spcAft>
          <a:spcPct val="0"/>
        </a:spcAft>
        <a:buClr>
          <a:srgbClr val="00279F"/>
        </a:buClr>
        <a:buSzPct val="127000"/>
        <a:buFont typeface="Wingdings" panose="05000000000000000000" pitchFamily="2" charset="2"/>
        <a:buChar char="ü"/>
        <a:defRPr sz="2400">
          <a:solidFill>
            <a:schemeClr val="tx1"/>
          </a:solidFill>
          <a:latin typeface="+mn-lt"/>
        </a:defRPr>
      </a:lvl2pPr>
      <a:lvl3pPr marL="1143000" indent="-228600" algn="l" rtl="0" fontAlgn="base">
        <a:spcBef>
          <a:spcPct val="20000"/>
        </a:spcBef>
        <a:spcAft>
          <a:spcPct val="0"/>
        </a:spcAft>
        <a:buClr>
          <a:srgbClr val="FF9900"/>
        </a:buClr>
        <a:buSzPct val="127000"/>
        <a:buFont typeface="Wingdings" panose="05000000000000000000" pitchFamily="2" charset="2"/>
        <a:buChar char="ü"/>
        <a:defRPr sz="2000">
          <a:solidFill>
            <a:schemeClr val="tx1"/>
          </a:solidFill>
          <a:latin typeface="+mn-lt"/>
        </a:defRPr>
      </a:lvl3pPr>
      <a:lvl4pPr marL="1600200" indent="-228600" algn="l" rtl="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mn-lt"/>
        </a:defRPr>
      </a:lvl4pPr>
      <a:lvl5pPr marL="2057400" indent="-228600" algn="l" rtl="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lstStyle/>
          <a:p>
            <a:r>
              <a:rPr lang="en-GB" altLang="en-US"/>
              <a:t>Project Quality Management </a:t>
            </a:r>
            <a:endParaRPr lang="en-US" altLang="en-US"/>
          </a:p>
        </p:txBody>
      </p:sp>
      <p:sp>
        <p:nvSpPr>
          <p:cNvPr id="4099" name="Subtitle 2"/>
          <p:cNvSpPr>
            <a:spLocks noGrp="1"/>
          </p:cNvSpPr>
          <p:nvPr>
            <p:ph type="subTitle" idx="1"/>
          </p:nvPr>
        </p:nvSpPr>
        <p:spPr/>
        <p:txBody>
          <a:bodyPr/>
          <a:lstStyle/>
          <a:p>
            <a:r>
              <a:rPr lang="en-US" altLang="en-US"/>
              <a:t>Topic 6</a:t>
            </a:r>
          </a:p>
        </p:txBody>
      </p:sp>
      <p:sp>
        <p:nvSpPr>
          <p:cNvPr id="4100"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9949167E-F558-41E5-93C8-6E7DEB5F1C7B}" type="slidenum">
              <a:rPr lang="en-US" altLang="en-US" sz="2400" b="0">
                <a:solidFill>
                  <a:schemeClr val="accent1"/>
                </a:solidFill>
              </a:rPr>
              <a:pPr>
                <a:spcBef>
                  <a:spcPct val="0"/>
                </a:spcBef>
                <a:buClrTx/>
                <a:buSzTx/>
                <a:buFontTx/>
                <a:buNone/>
              </a:pPr>
              <a:t>1</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D421B-C187-37EE-7ECD-CA910B55F017}"/>
              </a:ext>
            </a:extLst>
          </p:cNvPr>
          <p:cNvSpPr>
            <a:spLocks noGrp="1"/>
          </p:cNvSpPr>
          <p:nvPr>
            <p:ph type="title"/>
          </p:nvPr>
        </p:nvSpPr>
        <p:spPr>
          <a:xfrm>
            <a:off x="-76200" y="221557"/>
            <a:ext cx="8964789" cy="990600"/>
          </a:xfrm>
        </p:spPr>
        <p:txBody>
          <a:bodyPr/>
          <a:lstStyle/>
          <a:p>
            <a:r>
              <a:rPr lang="en-US" sz="2800" dirty="0"/>
              <a:t>Fish-bone Diagram: </a:t>
            </a:r>
            <a:br>
              <a:rPr lang="en-US" sz="2800" dirty="0"/>
            </a:br>
            <a:r>
              <a:rPr lang="en-US" sz="2800" dirty="0"/>
              <a:t>Analysing frequent System Breakdowns</a:t>
            </a:r>
          </a:p>
        </p:txBody>
      </p:sp>
      <p:sp>
        <p:nvSpPr>
          <p:cNvPr id="6" name="Rectangle: Rounded Corners 5">
            <a:extLst>
              <a:ext uri="{FF2B5EF4-FFF2-40B4-BE49-F238E27FC236}">
                <a16:creationId xmlns:a16="http://schemas.microsoft.com/office/drawing/2014/main" id="{CC5B15A2-6E09-C093-7E56-E50F581DCEDC}"/>
              </a:ext>
            </a:extLst>
          </p:cNvPr>
          <p:cNvSpPr/>
          <p:nvPr/>
        </p:nvSpPr>
        <p:spPr bwMode="auto">
          <a:xfrm>
            <a:off x="7293328" y="3226147"/>
            <a:ext cx="1676400" cy="1371600"/>
          </a:xfrm>
          <a:prstGeom prst="round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a:ln>
                  <a:noFill/>
                </a:ln>
                <a:solidFill>
                  <a:srgbClr val="FF0000"/>
                </a:solidFill>
                <a:effectLst/>
                <a:latin typeface="Times New Roman" pitchFamily="18" charset="0"/>
              </a:rPr>
              <a:t>Problem:</a:t>
            </a:r>
          </a:p>
          <a:p>
            <a:pPr marL="0" marR="0" indent="0" algn="ctr" defTabSz="914400" rtl="0" eaLnBrk="0" fontAlgn="base" latinLnBrk="0" hangingPunct="0">
              <a:lnSpc>
                <a:spcPct val="100000"/>
              </a:lnSpc>
              <a:spcBef>
                <a:spcPct val="0"/>
              </a:spcBef>
              <a:spcAft>
                <a:spcPct val="0"/>
              </a:spcAft>
              <a:buClrTx/>
              <a:buSzTx/>
              <a:buFontTx/>
              <a:buNone/>
              <a:tabLst/>
            </a:pPr>
            <a:r>
              <a:rPr lang="en-US" b="1" dirty="0">
                <a:solidFill>
                  <a:srgbClr val="FF0000"/>
                </a:solidFill>
                <a:latin typeface="Times New Roman" pitchFamily="18" charset="0"/>
              </a:rPr>
              <a:t>System Downtime</a:t>
            </a:r>
            <a:endParaRPr kumimoji="0" lang="en-US" sz="2400" b="1" i="0" u="none" strike="noStrike" cap="none" normalizeH="0" baseline="0" dirty="0">
              <a:ln>
                <a:noFill/>
              </a:ln>
              <a:solidFill>
                <a:srgbClr val="FF0000"/>
              </a:solidFill>
              <a:effectLst/>
              <a:latin typeface="Times New Roman" pitchFamily="18" charset="0"/>
            </a:endParaRPr>
          </a:p>
        </p:txBody>
      </p:sp>
      <p:cxnSp>
        <p:nvCxnSpPr>
          <p:cNvPr id="8" name="Straight Arrow Connector 7">
            <a:extLst>
              <a:ext uri="{FF2B5EF4-FFF2-40B4-BE49-F238E27FC236}">
                <a16:creationId xmlns:a16="http://schemas.microsoft.com/office/drawing/2014/main" id="{A7CBCEA6-E665-0C0E-D487-7940ABD6566C}"/>
              </a:ext>
            </a:extLst>
          </p:cNvPr>
          <p:cNvCxnSpPr>
            <a:cxnSpLocks/>
            <a:endCxn id="6" idx="1"/>
          </p:cNvCxnSpPr>
          <p:nvPr/>
        </p:nvCxnSpPr>
        <p:spPr bwMode="auto">
          <a:xfrm flipV="1">
            <a:off x="152400" y="3911947"/>
            <a:ext cx="7140928" cy="58920"/>
          </a:xfrm>
          <a:prstGeom prst="straightConnector1">
            <a:avLst/>
          </a:prstGeom>
          <a:ln w="38100">
            <a:headEnd type="none" w="sm" len="sm"/>
            <a:tailEnd type="triangle"/>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41FC7A31-CE77-23C1-BB38-FD642161AC1C}"/>
              </a:ext>
            </a:extLst>
          </p:cNvPr>
          <p:cNvSpPr/>
          <p:nvPr/>
        </p:nvSpPr>
        <p:spPr bwMode="auto">
          <a:xfrm>
            <a:off x="381000" y="1672882"/>
            <a:ext cx="1524000" cy="914396"/>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Low System Memory</a:t>
            </a:r>
          </a:p>
        </p:txBody>
      </p:sp>
      <p:sp>
        <p:nvSpPr>
          <p:cNvPr id="10" name="Rectangle 9">
            <a:extLst>
              <a:ext uri="{FF2B5EF4-FFF2-40B4-BE49-F238E27FC236}">
                <a16:creationId xmlns:a16="http://schemas.microsoft.com/office/drawing/2014/main" id="{485BCF2F-F11F-AD15-E0A4-90831074D155}"/>
              </a:ext>
            </a:extLst>
          </p:cNvPr>
          <p:cNvSpPr/>
          <p:nvPr/>
        </p:nvSpPr>
        <p:spPr bwMode="auto">
          <a:xfrm>
            <a:off x="2781300" y="5475116"/>
            <a:ext cx="1524000" cy="914396"/>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Denial of Service Attacks</a:t>
            </a:r>
          </a:p>
        </p:txBody>
      </p:sp>
      <p:sp>
        <p:nvSpPr>
          <p:cNvPr id="11" name="Rectangle 10">
            <a:extLst>
              <a:ext uri="{FF2B5EF4-FFF2-40B4-BE49-F238E27FC236}">
                <a16:creationId xmlns:a16="http://schemas.microsoft.com/office/drawing/2014/main" id="{D8DC2996-1216-1CF8-E548-7A7D8A4511DD}"/>
              </a:ext>
            </a:extLst>
          </p:cNvPr>
          <p:cNvSpPr/>
          <p:nvPr/>
        </p:nvSpPr>
        <p:spPr bwMode="auto">
          <a:xfrm>
            <a:off x="2667000" y="1672882"/>
            <a:ext cx="1524000" cy="914396"/>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Old/ Outdated Hardware</a:t>
            </a:r>
          </a:p>
        </p:txBody>
      </p:sp>
      <p:sp>
        <p:nvSpPr>
          <p:cNvPr id="12" name="Rectangle 11">
            <a:extLst>
              <a:ext uri="{FF2B5EF4-FFF2-40B4-BE49-F238E27FC236}">
                <a16:creationId xmlns:a16="http://schemas.microsoft.com/office/drawing/2014/main" id="{61D6F5C0-4FBC-C1D7-588C-BA09FA637F0A}"/>
              </a:ext>
            </a:extLst>
          </p:cNvPr>
          <p:cNvSpPr/>
          <p:nvPr/>
        </p:nvSpPr>
        <p:spPr bwMode="auto">
          <a:xfrm>
            <a:off x="666750" y="5475116"/>
            <a:ext cx="1524000" cy="914396"/>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Malicious- ware</a:t>
            </a:r>
          </a:p>
        </p:txBody>
      </p:sp>
      <p:sp>
        <p:nvSpPr>
          <p:cNvPr id="13" name="Rectangle 12">
            <a:extLst>
              <a:ext uri="{FF2B5EF4-FFF2-40B4-BE49-F238E27FC236}">
                <a16:creationId xmlns:a16="http://schemas.microsoft.com/office/drawing/2014/main" id="{0CC3A1A7-EA57-E659-2A7C-446320249303}"/>
              </a:ext>
            </a:extLst>
          </p:cNvPr>
          <p:cNvSpPr/>
          <p:nvPr/>
        </p:nvSpPr>
        <p:spPr bwMode="auto">
          <a:xfrm>
            <a:off x="4953000" y="1672882"/>
            <a:ext cx="1524000" cy="914396"/>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Lack of Usage Skills</a:t>
            </a:r>
          </a:p>
        </p:txBody>
      </p:sp>
      <p:sp>
        <p:nvSpPr>
          <p:cNvPr id="14" name="Rectangle 13">
            <a:extLst>
              <a:ext uri="{FF2B5EF4-FFF2-40B4-BE49-F238E27FC236}">
                <a16:creationId xmlns:a16="http://schemas.microsoft.com/office/drawing/2014/main" id="{8A8E80DB-1425-7B34-B9B1-48F1B4D9DDDD}"/>
              </a:ext>
            </a:extLst>
          </p:cNvPr>
          <p:cNvSpPr/>
          <p:nvPr/>
        </p:nvSpPr>
        <p:spPr bwMode="auto">
          <a:xfrm>
            <a:off x="4847167" y="5475116"/>
            <a:ext cx="1524000" cy="914396"/>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Hackers </a:t>
            </a:r>
          </a:p>
        </p:txBody>
      </p:sp>
      <p:cxnSp>
        <p:nvCxnSpPr>
          <p:cNvPr id="15" name="Straight Arrow Connector 14">
            <a:extLst>
              <a:ext uri="{FF2B5EF4-FFF2-40B4-BE49-F238E27FC236}">
                <a16:creationId xmlns:a16="http://schemas.microsoft.com/office/drawing/2014/main" id="{738C10C8-7D03-1C5D-C9C8-578AF799D21C}"/>
              </a:ext>
            </a:extLst>
          </p:cNvPr>
          <p:cNvCxnSpPr>
            <a:cxnSpLocks/>
          </p:cNvCxnSpPr>
          <p:nvPr/>
        </p:nvCxnSpPr>
        <p:spPr bwMode="auto">
          <a:xfrm>
            <a:off x="762000" y="3962400"/>
            <a:ext cx="838200" cy="1512716"/>
          </a:xfrm>
          <a:prstGeom prst="straightConnector1">
            <a:avLst/>
          </a:prstGeom>
          <a:ln w="38100">
            <a:headEnd type="none" w="sm" len="sm"/>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C6803D43-2DA8-8142-BB32-A85FD45E0B57}"/>
              </a:ext>
            </a:extLst>
          </p:cNvPr>
          <p:cNvCxnSpPr>
            <a:cxnSpLocks/>
          </p:cNvCxnSpPr>
          <p:nvPr/>
        </p:nvCxnSpPr>
        <p:spPr bwMode="auto">
          <a:xfrm>
            <a:off x="5113867" y="3962400"/>
            <a:ext cx="838200" cy="1512716"/>
          </a:xfrm>
          <a:prstGeom prst="straightConnector1">
            <a:avLst/>
          </a:prstGeom>
          <a:ln w="38100">
            <a:headEnd type="none" w="sm" len="sm"/>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15B41404-9B2C-CC16-8402-9BC89B26F6EF}"/>
              </a:ext>
            </a:extLst>
          </p:cNvPr>
          <p:cNvCxnSpPr>
            <a:cxnSpLocks/>
          </p:cNvCxnSpPr>
          <p:nvPr/>
        </p:nvCxnSpPr>
        <p:spPr bwMode="auto">
          <a:xfrm>
            <a:off x="2882900" y="3962400"/>
            <a:ext cx="838200" cy="1512716"/>
          </a:xfrm>
          <a:prstGeom prst="straightConnector1">
            <a:avLst/>
          </a:prstGeom>
          <a:ln w="38100">
            <a:headEnd type="none" w="sm" len="sm"/>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5A84A017-6B55-1D2F-A04B-31E126A6C82A}"/>
              </a:ext>
            </a:extLst>
          </p:cNvPr>
          <p:cNvCxnSpPr>
            <a:cxnSpLocks/>
          </p:cNvCxnSpPr>
          <p:nvPr/>
        </p:nvCxnSpPr>
        <p:spPr bwMode="auto">
          <a:xfrm flipH="1">
            <a:off x="3488267" y="2595745"/>
            <a:ext cx="395111" cy="1366655"/>
          </a:xfrm>
          <a:prstGeom prst="straightConnector1">
            <a:avLst/>
          </a:prstGeom>
          <a:ln w="38100">
            <a:headEnd type="none" w="sm" len="sm"/>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66BE1F0F-007A-3BC2-8AD1-94AEE628CD77}"/>
              </a:ext>
            </a:extLst>
          </p:cNvPr>
          <p:cNvCxnSpPr>
            <a:cxnSpLocks/>
          </p:cNvCxnSpPr>
          <p:nvPr/>
        </p:nvCxnSpPr>
        <p:spPr bwMode="auto">
          <a:xfrm flipH="1">
            <a:off x="1206500" y="2587277"/>
            <a:ext cx="377473" cy="1383590"/>
          </a:xfrm>
          <a:prstGeom prst="straightConnector1">
            <a:avLst/>
          </a:prstGeom>
          <a:ln w="38100">
            <a:headEnd type="none" w="sm" len="sm"/>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4D734DD8-041C-1188-9C6F-97E15283809F}"/>
              </a:ext>
            </a:extLst>
          </p:cNvPr>
          <p:cNvCxnSpPr>
            <a:cxnSpLocks/>
          </p:cNvCxnSpPr>
          <p:nvPr/>
        </p:nvCxnSpPr>
        <p:spPr bwMode="auto">
          <a:xfrm flipH="1">
            <a:off x="5609167" y="2587278"/>
            <a:ext cx="338667" cy="1383589"/>
          </a:xfrm>
          <a:prstGeom prst="straightConnector1">
            <a:avLst/>
          </a:prstGeom>
          <a:ln w="38100">
            <a:headEnd type="none" w="sm" len="sm"/>
            <a:tailEnd type="triangle"/>
          </a:ln>
        </p:spPr>
        <p:style>
          <a:lnRef idx="1">
            <a:schemeClr val="dk1"/>
          </a:lnRef>
          <a:fillRef idx="0">
            <a:schemeClr val="dk1"/>
          </a:fillRef>
          <a:effectRef idx="0">
            <a:schemeClr val="dk1"/>
          </a:effectRef>
          <a:fontRef idx="minor">
            <a:schemeClr val="tx1"/>
          </a:fontRef>
        </p:style>
      </p:cxnSp>
      <p:sp>
        <p:nvSpPr>
          <p:cNvPr id="29" name="Rectangle 28">
            <a:extLst>
              <a:ext uri="{FF2B5EF4-FFF2-40B4-BE49-F238E27FC236}">
                <a16:creationId xmlns:a16="http://schemas.microsoft.com/office/drawing/2014/main" id="{0CD62534-597B-0940-B227-BB5956A4BAAB}"/>
              </a:ext>
            </a:extLst>
          </p:cNvPr>
          <p:cNvSpPr/>
          <p:nvPr/>
        </p:nvSpPr>
        <p:spPr bwMode="auto">
          <a:xfrm>
            <a:off x="896761" y="2840583"/>
            <a:ext cx="1063977" cy="49881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Insufficient RAM</a:t>
            </a:r>
          </a:p>
        </p:txBody>
      </p:sp>
      <p:sp>
        <p:nvSpPr>
          <p:cNvPr id="31" name="Rectangle 30">
            <a:extLst>
              <a:ext uri="{FF2B5EF4-FFF2-40B4-BE49-F238E27FC236}">
                <a16:creationId xmlns:a16="http://schemas.microsoft.com/office/drawing/2014/main" id="{AE15FF3F-0741-3917-2C92-BFD4CB193A60}"/>
              </a:ext>
            </a:extLst>
          </p:cNvPr>
          <p:cNvSpPr/>
          <p:nvPr/>
        </p:nvSpPr>
        <p:spPr bwMode="auto">
          <a:xfrm>
            <a:off x="3225801" y="2895600"/>
            <a:ext cx="1063977" cy="49881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b="1" dirty="0">
                <a:solidFill>
                  <a:schemeClr val="tx1"/>
                </a:solidFill>
                <a:latin typeface="Times New Roman" pitchFamily="18" charset="0"/>
              </a:rPr>
              <a:t>Lack of Funds to buy</a:t>
            </a:r>
            <a:endParaRPr kumimoji="0" lang="en-US" sz="1200" b="1" i="0" u="none" strike="noStrike" cap="none" normalizeH="0" baseline="0" dirty="0">
              <a:ln>
                <a:noFill/>
              </a:ln>
              <a:solidFill>
                <a:schemeClr val="tx1"/>
              </a:solidFill>
              <a:effectLst/>
              <a:latin typeface="Times New Roman" pitchFamily="18" charset="0"/>
            </a:endParaRPr>
          </a:p>
        </p:txBody>
      </p:sp>
      <p:sp>
        <p:nvSpPr>
          <p:cNvPr id="32" name="Rectangle 31">
            <a:extLst>
              <a:ext uri="{FF2B5EF4-FFF2-40B4-BE49-F238E27FC236}">
                <a16:creationId xmlns:a16="http://schemas.microsoft.com/office/drawing/2014/main" id="{39354644-5713-CDFD-48D2-7EE8C46A4CD2}"/>
              </a:ext>
            </a:extLst>
          </p:cNvPr>
          <p:cNvSpPr/>
          <p:nvPr/>
        </p:nvSpPr>
        <p:spPr bwMode="auto">
          <a:xfrm>
            <a:off x="3058584" y="4508480"/>
            <a:ext cx="1281289" cy="49881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Times New Roman" pitchFamily="18" charset="0"/>
              </a:rPr>
              <a:t>Weak security systems </a:t>
            </a:r>
          </a:p>
        </p:txBody>
      </p:sp>
      <p:sp>
        <p:nvSpPr>
          <p:cNvPr id="33" name="Rectangle 32">
            <a:extLst>
              <a:ext uri="{FF2B5EF4-FFF2-40B4-BE49-F238E27FC236}">
                <a16:creationId xmlns:a16="http://schemas.microsoft.com/office/drawing/2014/main" id="{3F62BB4A-326E-F7C3-80EE-BB3F619E1192}"/>
              </a:ext>
            </a:extLst>
          </p:cNvPr>
          <p:cNvSpPr/>
          <p:nvPr/>
        </p:nvSpPr>
        <p:spPr bwMode="auto">
          <a:xfrm>
            <a:off x="634648" y="4417511"/>
            <a:ext cx="1281289" cy="49881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Times New Roman" pitchFamily="18" charset="0"/>
              </a:rPr>
              <a:t>User negligence </a:t>
            </a:r>
          </a:p>
        </p:txBody>
      </p:sp>
      <p:sp>
        <p:nvSpPr>
          <p:cNvPr id="34" name="Rectangle 33">
            <a:extLst>
              <a:ext uri="{FF2B5EF4-FFF2-40B4-BE49-F238E27FC236}">
                <a16:creationId xmlns:a16="http://schemas.microsoft.com/office/drawing/2014/main" id="{36FA39DC-367C-8842-6C7B-9843376C1E32}"/>
              </a:ext>
            </a:extLst>
          </p:cNvPr>
          <p:cNvSpPr/>
          <p:nvPr/>
        </p:nvSpPr>
        <p:spPr bwMode="auto">
          <a:xfrm>
            <a:off x="5308600" y="2954160"/>
            <a:ext cx="1063977" cy="49881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b="1" dirty="0">
                <a:solidFill>
                  <a:schemeClr val="tx1"/>
                </a:solidFill>
                <a:latin typeface="Times New Roman" pitchFamily="18" charset="0"/>
              </a:rPr>
              <a:t>Lack of training</a:t>
            </a:r>
            <a:endParaRPr kumimoji="0" lang="en-US" sz="1200" b="1" i="0" u="none" strike="noStrike" cap="none" normalizeH="0" baseline="0" dirty="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632C4ED7-66D5-000B-C345-F2A320191AB2}"/>
              </a:ext>
            </a:extLst>
          </p:cNvPr>
          <p:cNvSpPr/>
          <p:nvPr/>
        </p:nvSpPr>
        <p:spPr bwMode="auto">
          <a:xfrm>
            <a:off x="5341762" y="4497233"/>
            <a:ext cx="1063977" cy="49881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b="1" dirty="0">
                <a:solidFill>
                  <a:schemeClr val="tx1"/>
                </a:solidFill>
                <a:latin typeface="Times New Roman" pitchFamily="18" charset="0"/>
              </a:rPr>
              <a:t>Competitor attacks</a:t>
            </a:r>
            <a:endParaRPr kumimoji="0" lang="en-US" sz="12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9456332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ppt_x"/>
                                          </p:val>
                                        </p:tav>
                                        <p:tav tm="100000">
                                          <p:val>
                                            <p:strVal val="#ppt_x"/>
                                          </p:val>
                                        </p:tav>
                                      </p:tavLst>
                                    </p:anim>
                                    <p:anim calcmode="lin" valueType="num">
                                      <p:cBhvr additive="base">
                                        <p:cTn id="2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ppt_x"/>
                                          </p:val>
                                        </p:tav>
                                        <p:tav tm="100000">
                                          <p:val>
                                            <p:strVal val="#ppt_x"/>
                                          </p:val>
                                        </p:tav>
                                      </p:tavLst>
                                    </p:anim>
                                    <p:anim calcmode="lin" valueType="num">
                                      <p:cBhvr additive="base">
                                        <p:cTn id="5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 calcmode="lin" valueType="num">
                                      <p:cBhvr additive="base">
                                        <p:cTn id="59" dur="500" fill="hold"/>
                                        <p:tgtEl>
                                          <p:spTgt spid="9"/>
                                        </p:tgtEl>
                                        <p:attrNameLst>
                                          <p:attrName>ppt_x</p:attrName>
                                        </p:attrNameLst>
                                      </p:cBhvr>
                                      <p:tavLst>
                                        <p:tav tm="0">
                                          <p:val>
                                            <p:strVal val="#ppt_x"/>
                                          </p:val>
                                        </p:tav>
                                        <p:tav tm="100000">
                                          <p:val>
                                            <p:strVal val="#ppt_x"/>
                                          </p:val>
                                        </p:tav>
                                      </p:tavLst>
                                    </p:anim>
                                    <p:anim calcmode="lin" valueType="num">
                                      <p:cBhvr additive="base">
                                        <p:cTn id="60" dur="500" fill="hold"/>
                                        <p:tgtEl>
                                          <p:spTgt spid="9"/>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23"/>
                                        </p:tgtEl>
                                        <p:attrNameLst>
                                          <p:attrName>style.visibility</p:attrName>
                                        </p:attrNameLst>
                                      </p:cBhvr>
                                      <p:to>
                                        <p:strVal val="visible"/>
                                      </p:to>
                                    </p:set>
                                    <p:anim calcmode="lin" valueType="num">
                                      <p:cBhvr additive="base">
                                        <p:cTn id="63" dur="500" fill="hold"/>
                                        <p:tgtEl>
                                          <p:spTgt spid="23"/>
                                        </p:tgtEl>
                                        <p:attrNameLst>
                                          <p:attrName>ppt_x</p:attrName>
                                        </p:attrNameLst>
                                      </p:cBhvr>
                                      <p:tavLst>
                                        <p:tav tm="0">
                                          <p:val>
                                            <p:strVal val="#ppt_x"/>
                                          </p:val>
                                        </p:tav>
                                        <p:tav tm="100000">
                                          <p:val>
                                            <p:strVal val="#ppt_x"/>
                                          </p:val>
                                        </p:tav>
                                      </p:tavLst>
                                    </p:anim>
                                    <p:anim calcmode="lin" valueType="num">
                                      <p:cBhvr additive="base">
                                        <p:cTn id="6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additive="base">
                                        <p:cTn id="69" dur="500" fill="hold"/>
                                        <p:tgtEl>
                                          <p:spTgt spid="15"/>
                                        </p:tgtEl>
                                        <p:attrNameLst>
                                          <p:attrName>ppt_x</p:attrName>
                                        </p:attrNameLst>
                                      </p:cBhvr>
                                      <p:tavLst>
                                        <p:tav tm="0">
                                          <p:val>
                                            <p:strVal val="#ppt_x"/>
                                          </p:val>
                                        </p:tav>
                                        <p:tav tm="100000">
                                          <p:val>
                                            <p:strVal val="#ppt_x"/>
                                          </p:val>
                                        </p:tav>
                                      </p:tavLst>
                                    </p:anim>
                                    <p:anim calcmode="lin" valueType="num">
                                      <p:cBhvr additive="base">
                                        <p:cTn id="70" dur="500" fill="hold"/>
                                        <p:tgtEl>
                                          <p:spTgt spid="15"/>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12"/>
                                        </p:tgtEl>
                                        <p:attrNameLst>
                                          <p:attrName>style.visibility</p:attrName>
                                        </p:attrNameLst>
                                      </p:cBhvr>
                                      <p:to>
                                        <p:strVal val="visible"/>
                                      </p:to>
                                    </p:set>
                                    <p:anim calcmode="lin" valueType="num">
                                      <p:cBhvr additive="base">
                                        <p:cTn id="73" dur="500" fill="hold"/>
                                        <p:tgtEl>
                                          <p:spTgt spid="12"/>
                                        </p:tgtEl>
                                        <p:attrNameLst>
                                          <p:attrName>ppt_x</p:attrName>
                                        </p:attrNameLst>
                                      </p:cBhvr>
                                      <p:tavLst>
                                        <p:tav tm="0">
                                          <p:val>
                                            <p:strVal val="#ppt_x"/>
                                          </p:val>
                                        </p:tav>
                                        <p:tav tm="100000">
                                          <p:val>
                                            <p:strVal val="#ppt_x"/>
                                          </p:val>
                                        </p:tav>
                                      </p:tavLst>
                                    </p:anim>
                                    <p:anim calcmode="lin" valueType="num">
                                      <p:cBhvr additive="base">
                                        <p:cTn id="7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4"/>
                                        </p:tgtEl>
                                        <p:attrNameLst>
                                          <p:attrName>style.visibility</p:attrName>
                                        </p:attrNameLst>
                                      </p:cBhvr>
                                      <p:to>
                                        <p:strVal val="visible"/>
                                      </p:to>
                                    </p:set>
                                    <p:anim calcmode="lin" valueType="num">
                                      <p:cBhvr additive="base">
                                        <p:cTn id="79" dur="500" fill="hold"/>
                                        <p:tgtEl>
                                          <p:spTgt spid="34"/>
                                        </p:tgtEl>
                                        <p:attrNameLst>
                                          <p:attrName>ppt_x</p:attrName>
                                        </p:attrNameLst>
                                      </p:cBhvr>
                                      <p:tavLst>
                                        <p:tav tm="0">
                                          <p:val>
                                            <p:strVal val="#ppt_x"/>
                                          </p:val>
                                        </p:tav>
                                        <p:tav tm="100000">
                                          <p:val>
                                            <p:strVal val="#ppt_x"/>
                                          </p:val>
                                        </p:tav>
                                      </p:tavLst>
                                    </p:anim>
                                    <p:anim calcmode="lin" valueType="num">
                                      <p:cBhvr additive="base">
                                        <p:cTn id="8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5"/>
                                        </p:tgtEl>
                                        <p:attrNameLst>
                                          <p:attrName>style.visibility</p:attrName>
                                        </p:attrNameLst>
                                      </p:cBhvr>
                                      <p:to>
                                        <p:strVal val="visible"/>
                                      </p:to>
                                    </p:set>
                                    <p:anim calcmode="lin" valueType="num">
                                      <p:cBhvr additive="base">
                                        <p:cTn id="85" dur="500" fill="hold"/>
                                        <p:tgtEl>
                                          <p:spTgt spid="35"/>
                                        </p:tgtEl>
                                        <p:attrNameLst>
                                          <p:attrName>ppt_x</p:attrName>
                                        </p:attrNameLst>
                                      </p:cBhvr>
                                      <p:tavLst>
                                        <p:tav tm="0">
                                          <p:val>
                                            <p:strVal val="#ppt_x"/>
                                          </p:val>
                                        </p:tav>
                                        <p:tav tm="100000">
                                          <p:val>
                                            <p:strVal val="#ppt_x"/>
                                          </p:val>
                                        </p:tav>
                                      </p:tavLst>
                                    </p:anim>
                                    <p:anim calcmode="lin" valueType="num">
                                      <p:cBhvr additive="base">
                                        <p:cTn id="8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1"/>
                                        </p:tgtEl>
                                        <p:attrNameLst>
                                          <p:attrName>style.visibility</p:attrName>
                                        </p:attrNameLst>
                                      </p:cBhvr>
                                      <p:to>
                                        <p:strVal val="visible"/>
                                      </p:to>
                                    </p:set>
                                    <p:anim calcmode="lin" valueType="num">
                                      <p:cBhvr additive="base">
                                        <p:cTn id="91" dur="500" fill="hold"/>
                                        <p:tgtEl>
                                          <p:spTgt spid="31"/>
                                        </p:tgtEl>
                                        <p:attrNameLst>
                                          <p:attrName>ppt_x</p:attrName>
                                        </p:attrNameLst>
                                      </p:cBhvr>
                                      <p:tavLst>
                                        <p:tav tm="0">
                                          <p:val>
                                            <p:strVal val="#ppt_x"/>
                                          </p:val>
                                        </p:tav>
                                        <p:tav tm="100000">
                                          <p:val>
                                            <p:strVal val="#ppt_x"/>
                                          </p:val>
                                        </p:tav>
                                      </p:tavLst>
                                    </p:anim>
                                    <p:anim calcmode="lin" valueType="num">
                                      <p:cBhvr additive="base">
                                        <p:cTn id="9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2"/>
                                        </p:tgtEl>
                                        <p:attrNameLst>
                                          <p:attrName>style.visibility</p:attrName>
                                        </p:attrNameLst>
                                      </p:cBhvr>
                                      <p:to>
                                        <p:strVal val="visible"/>
                                      </p:to>
                                    </p:set>
                                    <p:anim calcmode="lin" valueType="num">
                                      <p:cBhvr additive="base">
                                        <p:cTn id="97" dur="500" fill="hold"/>
                                        <p:tgtEl>
                                          <p:spTgt spid="32"/>
                                        </p:tgtEl>
                                        <p:attrNameLst>
                                          <p:attrName>ppt_x</p:attrName>
                                        </p:attrNameLst>
                                      </p:cBhvr>
                                      <p:tavLst>
                                        <p:tav tm="0">
                                          <p:val>
                                            <p:strVal val="#ppt_x"/>
                                          </p:val>
                                        </p:tav>
                                        <p:tav tm="100000">
                                          <p:val>
                                            <p:strVal val="#ppt_x"/>
                                          </p:val>
                                        </p:tav>
                                      </p:tavLst>
                                    </p:anim>
                                    <p:anim calcmode="lin" valueType="num">
                                      <p:cBhvr additive="base">
                                        <p:cTn id="9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9"/>
                                        </p:tgtEl>
                                        <p:attrNameLst>
                                          <p:attrName>style.visibility</p:attrName>
                                        </p:attrNameLst>
                                      </p:cBhvr>
                                      <p:to>
                                        <p:strVal val="visible"/>
                                      </p:to>
                                    </p:set>
                                    <p:anim calcmode="lin" valueType="num">
                                      <p:cBhvr additive="base">
                                        <p:cTn id="103" dur="500" fill="hold"/>
                                        <p:tgtEl>
                                          <p:spTgt spid="29"/>
                                        </p:tgtEl>
                                        <p:attrNameLst>
                                          <p:attrName>ppt_x</p:attrName>
                                        </p:attrNameLst>
                                      </p:cBhvr>
                                      <p:tavLst>
                                        <p:tav tm="0">
                                          <p:val>
                                            <p:strVal val="#ppt_x"/>
                                          </p:val>
                                        </p:tav>
                                        <p:tav tm="100000">
                                          <p:val>
                                            <p:strVal val="#ppt_x"/>
                                          </p:val>
                                        </p:tav>
                                      </p:tavLst>
                                    </p:anim>
                                    <p:anim calcmode="lin" valueType="num">
                                      <p:cBhvr additive="base">
                                        <p:cTn id="10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33"/>
                                        </p:tgtEl>
                                        <p:attrNameLst>
                                          <p:attrName>style.visibility</p:attrName>
                                        </p:attrNameLst>
                                      </p:cBhvr>
                                      <p:to>
                                        <p:strVal val="visible"/>
                                      </p:to>
                                    </p:set>
                                    <p:anim calcmode="lin" valueType="num">
                                      <p:cBhvr additive="base">
                                        <p:cTn id="109" dur="500" fill="hold"/>
                                        <p:tgtEl>
                                          <p:spTgt spid="33"/>
                                        </p:tgtEl>
                                        <p:attrNameLst>
                                          <p:attrName>ppt_x</p:attrName>
                                        </p:attrNameLst>
                                      </p:cBhvr>
                                      <p:tavLst>
                                        <p:tav tm="0">
                                          <p:val>
                                            <p:strVal val="#ppt_x"/>
                                          </p:val>
                                        </p:tav>
                                        <p:tav tm="100000">
                                          <p:val>
                                            <p:strVal val="#ppt_x"/>
                                          </p:val>
                                        </p:tav>
                                      </p:tavLst>
                                    </p:anim>
                                    <p:anim calcmode="lin" valueType="num">
                                      <p:cBhvr additive="base">
                                        <p:cTn id="11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2" grpId="0" animBg="1"/>
      <p:bldP spid="13" grpId="0" animBg="1"/>
      <p:bldP spid="14" grpId="0" animBg="1"/>
      <p:bldP spid="29" grpId="0" animBg="1"/>
      <p:bldP spid="31" grpId="0" animBg="1"/>
      <p:bldP spid="32" grpId="0" animBg="1"/>
      <p:bldP spid="33" grpId="0" animBg="1"/>
      <p:bldP spid="34"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9560F-FEA2-5297-EF14-E6CA4753772E}"/>
              </a:ext>
            </a:extLst>
          </p:cNvPr>
          <p:cNvSpPr>
            <a:spLocks noGrp="1"/>
          </p:cNvSpPr>
          <p:nvPr>
            <p:ph type="title"/>
          </p:nvPr>
        </p:nvSpPr>
        <p:spPr/>
        <p:txBody>
          <a:bodyPr/>
          <a:lstStyle/>
          <a:p>
            <a:r>
              <a:rPr lang="en-US" sz="6000" dirty="0"/>
              <a:t>6 Sigma</a:t>
            </a:r>
          </a:p>
        </p:txBody>
      </p:sp>
      <p:pic>
        <p:nvPicPr>
          <p:cNvPr id="5" name="Content Placeholder 4">
            <a:extLst>
              <a:ext uri="{FF2B5EF4-FFF2-40B4-BE49-F238E27FC236}">
                <a16:creationId xmlns:a16="http://schemas.microsoft.com/office/drawing/2014/main" id="{ABDE07D3-5D99-0C4B-BF9F-0F9C92387E54}"/>
              </a:ext>
            </a:extLst>
          </p:cNvPr>
          <p:cNvPicPr>
            <a:picLocks noGrp="1" noChangeAspect="1"/>
          </p:cNvPicPr>
          <p:nvPr>
            <p:ph idx="1"/>
          </p:nvPr>
        </p:nvPicPr>
        <p:blipFill>
          <a:blip r:embed="rId3"/>
          <a:stretch>
            <a:fillRect/>
          </a:stretch>
        </p:blipFill>
        <p:spPr>
          <a:xfrm>
            <a:off x="457200" y="2209800"/>
            <a:ext cx="8458200" cy="3733800"/>
          </a:xfrm>
        </p:spPr>
      </p:pic>
    </p:spTree>
    <p:extLst>
      <p:ext uri="{BB962C8B-B14F-4D97-AF65-F5344CB8AC3E}">
        <p14:creationId xmlns:p14="http://schemas.microsoft.com/office/powerpoint/2010/main" val="3711077586"/>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957263" y="752475"/>
            <a:ext cx="7762875" cy="695325"/>
          </a:xfrm>
        </p:spPr>
        <p:txBody>
          <a:bodyPr/>
          <a:lstStyle/>
          <a:p>
            <a:r>
              <a:rPr lang="en-GB" altLang="en-US"/>
              <a:t>Testing</a:t>
            </a:r>
          </a:p>
        </p:txBody>
      </p:sp>
      <p:sp>
        <p:nvSpPr>
          <p:cNvPr id="25603" name="Rectangle 2"/>
          <p:cNvSpPr>
            <a:spLocks noGrp="1" noChangeArrowheads="1"/>
          </p:cNvSpPr>
          <p:nvPr>
            <p:ph idx="1"/>
          </p:nvPr>
        </p:nvSpPr>
        <p:spPr>
          <a:xfrm>
            <a:off x="738188" y="1676400"/>
            <a:ext cx="7872412" cy="4422775"/>
          </a:xfrm>
        </p:spPr>
        <p:txBody>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0" dirty="0"/>
              <a:t>Many IS/IT professionals think of testing as a stage that comes near the end of IS/IT product development.</a:t>
            </a:r>
          </a:p>
          <a:p>
            <a:pPr algn="just">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0" dirty="0"/>
              <a:t>Testing should be done during almost every phase of the IS/IT product development life cycle.</a:t>
            </a:r>
          </a:p>
        </p:txBody>
      </p:sp>
      <p:sp>
        <p:nvSpPr>
          <p:cNvPr id="25604"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A7CEDBA6-C40F-4BB9-87E8-7A0325F6EB72}" type="slidenum">
              <a:rPr lang="en-US" altLang="en-US" sz="2400" b="0">
                <a:solidFill>
                  <a:schemeClr val="accent1"/>
                </a:solidFill>
              </a:rPr>
              <a:pPr>
                <a:spcBef>
                  <a:spcPct val="0"/>
                </a:spcBef>
                <a:buClrTx/>
                <a:buSzTx/>
                <a:buFontTx/>
                <a:buNone/>
              </a:pPr>
              <a:t>12</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Grp="1" noChangeArrowheads="1"/>
          </p:cNvSpPr>
          <p:nvPr>
            <p:ph type="title"/>
          </p:nvPr>
        </p:nvSpPr>
        <p:spPr>
          <a:xfrm>
            <a:off x="990600" y="609600"/>
            <a:ext cx="7761288" cy="838200"/>
          </a:xfrm>
        </p:spPr>
        <p:txBody>
          <a:bodyPr/>
          <a:lstStyle/>
          <a:p>
            <a:r>
              <a:rPr lang="en-GB" altLang="en-US"/>
              <a:t>Types of Tests</a:t>
            </a:r>
          </a:p>
        </p:txBody>
      </p:sp>
      <p:sp>
        <p:nvSpPr>
          <p:cNvPr id="111619" name="Rectangle 2"/>
          <p:cNvSpPr>
            <a:spLocks noGrp="1" noChangeArrowheads="1"/>
          </p:cNvSpPr>
          <p:nvPr>
            <p:ph idx="1"/>
          </p:nvPr>
        </p:nvSpPr>
        <p:spPr>
          <a:xfrm>
            <a:off x="914400" y="1597025"/>
            <a:ext cx="7772400" cy="4575175"/>
          </a:xfrm>
        </p:spPr>
        <p:txBody>
          <a:bodyPr rtlCol="0">
            <a:normAutofit lnSpcReduction="10000"/>
          </a:bodyPr>
          <a:lstStyle/>
          <a:p>
            <a:pPr>
              <a:defRPr/>
            </a:pPr>
            <a:r>
              <a:rPr lang="en-GB" dirty="0"/>
              <a:t>Unit testing </a:t>
            </a:r>
            <a:r>
              <a:rPr lang="en-GB" b="0" dirty="0"/>
              <a:t>tests each individual component to ensure it is as defect-free as possible.</a:t>
            </a:r>
            <a:endParaRPr lang="en-US" b="0" dirty="0"/>
          </a:p>
          <a:p>
            <a:pPr>
              <a:defRPr/>
            </a:pPr>
            <a:r>
              <a:rPr lang="en-GB" dirty="0"/>
              <a:t>Integration testing </a:t>
            </a:r>
            <a:r>
              <a:rPr lang="en-GB" b="0" dirty="0"/>
              <a:t>occurs between unit and system testing to test functionally grouped components.</a:t>
            </a:r>
            <a:endParaRPr lang="en-US" b="0" dirty="0"/>
          </a:p>
          <a:p>
            <a:pPr>
              <a:defRPr/>
            </a:pPr>
            <a:r>
              <a:rPr lang="en-GB" dirty="0"/>
              <a:t>System testing </a:t>
            </a:r>
            <a:r>
              <a:rPr lang="en-GB" b="0" dirty="0"/>
              <a:t>tests the entire system as one entity.</a:t>
            </a:r>
            <a:endParaRPr lang="en-US" b="0" dirty="0"/>
          </a:p>
          <a:p>
            <a:pPr>
              <a:defRPr/>
            </a:pPr>
            <a:r>
              <a:rPr lang="en-GB" dirty="0"/>
              <a:t>User acceptance testing </a:t>
            </a:r>
            <a:r>
              <a:rPr lang="en-GB" b="0" dirty="0"/>
              <a:t>is an independent test performed by end users prior to accepting the delivered system.</a:t>
            </a:r>
            <a:endParaRPr lang="en-GB" altLang="en-US" sz="2200" b="0" dirty="0">
              <a:solidFill>
                <a:schemeClr val="tx1">
                  <a:lumMod val="75000"/>
                  <a:lumOff val="25000"/>
                </a:schemeClr>
              </a:solidFill>
            </a:endParaRPr>
          </a:p>
        </p:txBody>
      </p:sp>
      <p:sp>
        <p:nvSpPr>
          <p:cNvPr id="29700"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DA0C17C2-5BDC-4F45-B4DF-BF7EB8D493ED}" type="slidenum">
              <a:rPr lang="en-US" altLang="en-US" sz="2400" b="0">
                <a:solidFill>
                  <a:schemeClr val="accent1"/>
                </a:solidFill>
              </a:rPr>
              <a:pPr>
                <a:spcBef>
                  <a:spcPct val="0"/>
                </a:spcBef>
                <a:buClrTx/>
                <a:buSzTx/>
                <a:buFontTx/>
                <a:buNone/>
              </a:pPr>
              <a:t>13</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524000" y="614363"/>
            <a:ext cx="6348413" cy="757237"/>
          </a:xfrm>
        </p:spPr>
        <p:txBody>
          <a:bodyPr/>
          <a:lstStyle/>
          <a:p>
            <a:r>
              <a:rPr lang="en-US" altLang="en-US"/>
              <a:t>Tools for quality</a:t>
            </a:r>
            <a:endParaRPr lang="en-GB" altLang="en-US"/>
          </a:p>
        </p:txBody>
      </p:sp>
      <p:sp>
        <p:nvSpPr>
          <p:cNvPr id="33795" name="Content Placeholder 2"/>
          <p:cNvSpPr>
            <a:spLocks noGrp="1"/>
          </p:cNvSpPr>
          <p:nvPr>
            <p:ph idx="1"/>
          </p:nvPr>
        </p:nvSpPr>
        <p:spPr>
          <a:xfrm>
            <a:off x="609600" y="1676400"/>
            <a:ext cx="7620000" cy="4572000"/>
          </a:xfrm>
        </p:spPr>
        <p:txBody>
          <a:bodyPr/>
          <a:lstStyle/>
          <a:p>
            <a:r>
              <a:rPr lang="en-US" altLang="en-US" b="0" dirty="0"/>
              <a:t>Flow charts/Diagrams</a:t>
            </a:r>
          </a:p>
          <a:p>
            <a:r>
              <a:rPr lang="en-US" altLang="en-US" b="0" dirty="0"/>
              <a:t>Cause – effect diagrams /Fish bone diagrams</a:t>
            </a:r>
          </a:p>
          <a:p>
            <a:r>
              <a:rPr lang="en-US" altLang="en-US" b="0" dirty="0"/>
              <a:t>Tally sheets/ Lists – contain quality parameters for evaluation</a:t>
            </a:r>
          </a:p>
          <a:p>
            <a:r>
              <a:rPr lang="en-US" altLang="en-US" b="0" dirty="0"/>
              <a:t>Pareto diagrams -</a:t>
            </a:r>
            <a:r>
              <a:rPr lang="en-GB" altLang="en-US" b="0" dirty="0"/>
              <a:t>exist as a special form of vertical bar chart and are used to identify the vital few sources that are responsible for causing most of a problem’s effects. Typically, it will be organized into categories that measure either frequencies or consequences.</a:t>
            </a:r>
            <a:endParaRPr lang="en-US" altLang="en-US" b="0" dirty="0"/>
          </a:p>
        </p:txBody>
      </p:sp>
      <p:sp>
        <p:nvSpPr>
          <p:cNvPr id="33796" name="Slide Number Placeholder 3"/>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AA5A5F30-AC21-4377-99FA-9132024E1C9C}" type="slidenum">
              <a:rPr lang="en-US" altLang="en-US" sz="2400" b="0">
                <a:solidFill>
                  <a:schemeClr val="accent1"/>
                </a:solidFill>
              </a:rPr>
              <a:pPr>
                <a:spcBef>
                  <a:spcPct val="0"/>
                </a:spcBef>
                <a:buClrTx/>
                <a:buSzTx/>
                <a:buFontTx/>
                <a:buNone/>
              </a:pPr>
              <a:t>14</a:t>
            </a:fld>
            <a:endParaRPr lang="en-US" altLang="en-US" sz="2400" b="0">
              <a:solidFill>
                <a:schemeClr val="accent1"/>
              </a:solidFill>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523B7-767D-2852-352D-F73CCFB6954C}"/>
              </a:ext>
            </a:extLst>
          </p:cNvPr>
          <p:cNvSpPr>
            <a:spLocks noGrp="1"/>
          </p:cNvSpPr>
          <p:nvPr>
            <p:ph type="title"/>
          </p:nvPr>
        </p:nvSpPr>
        <p:spPr/>
        <p:txBody>
          <a:bodyPr/>
          <a:lstStyle/>
          <a:p>
            <a:r>
              <a:rPr lang="en-US" dirty="0"/>
              <a:t>Flow chart Example</a:t>
            </a:r>
          </a:p>
        </p:txBody>
      </p:sp>
      <p:pic>
        <p:nvPicPr>
          <p:cNvPr id="5" name="Content Placeholder 4">
            <a:extLst>
              <a:ext uri="{FF2B5EF4-FFF2-40B4-BE49-F238E27FC236}">
                <a16:creationId xmlns:a16="http://schemas.microsoft.com/office/drawing/2014/main" id="{8442C880-CD96-7525-5F66-205D2F43B3D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981200"/>
            <a:ext cx="7772400" cy="4419600"/>
          </a:xfrm>
        </p:spPr>
      </p:pic>
    </p:spTree>
    <p:extLst>
      <p:ext uri="{BB962C8B-B14F-4D97-AF65-F5344CB8AC3E}">
        <p14:creationId xmlns:p14="http://schemas.microsoft.com/office/powerpoint/2010/main" val="3549245509"/>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049BA-7164-879D-0C1E-12EEAC9D16E4}"/>
              </a:ext>
            </a:extLst>
          </p:cNvPr>
          <p:cNvSpPr>
            <a:spLocks noGrp="1"/>
          </p:cNvSpPr>
          <p:nvPr>
            <p:ph type="title"/>
          </p:nvPr>
        </p:nvSpPr>
        <p:spPr/>
        <p:txBody>
          <a:bodyPr/>
          <a:lstStyle/>
          <a:p>
            <a:r>
              <a:rPr lang="en-US" dirty="0"/>
              <a:t>Example of Tally sheets</a:t>
            </a:r>
          </a:p>
        </p:txBody>
      </p:sp>
      <p:sp>
        <p:nvSpPr>
          <p:cNvPr id="3" name="Content Placeholder 2">
            <a:extLst>
              <a:ext uri="{FF2B5EF4-FFF2-40B4-BE49-F238E27FC236}">
                <a16:creationId xmlns:a16="http://schemas.microsoft.com/office/drawing/2014/main" id="{2A91110D-3772-4C22-9FF8-0317BCC14875}"/>
              </a:ext>
            </a:extLst>
          </p:cNvPr>
          <p:cNvSpPr>
            <a:spLocks noGrp="1"/>
          </p:cNvSpPr>
          <p:nvPr>
            <p:ph idx="1"/>
          </p:nvPr>
        </p:nvSpPr>
        <p:spPr>
          <a:xfrm>
            <a:off x="152400" y="1676400"/>
            <a:ext cx="8763000" cy="4419600"/>
          </a:xfrm>
        </p:spPr>
        <p:txBody>
          <a:bodyPr/>
          <a:lstStyle/>
          <a:p>
            <a:r>
              <a:rPr lang="en-US" b="1" dirty="0"/>
              <a:t>Tally sheets are simple data collection tools</a:t>
            </a:r>
            <a:r>
              <a:rPr lang="en-US" dirty="0"/>
              <a:t> used to record the frequency of occurrences of defects, errors, or events.</a:t>
            </a:r>
          </a:p>
          <a:p>
            <a:endParaRPr lang="en-US" dirty="0"/>
          </a:p>
        </p:txBody>
      </p:sp>
      <p:pic>
        <p:nvPicPr>
          <p:cNvPr id="9" name="Picture 8">
            <a:extLst>
              <a:ext uri="{FF2B5EF4-FFF2-40B4-BE49-F238E27FC236}">
                <a16:creationId xmlns:a16="http://schemas.microsoft.com/office/drawing/2014/main" id="{28715ACE-D027-DE33-14B0-B7877943B6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3124200"/>
            <a:ext cx="8607287" cy="3398854"/>
          </a:xfrm>
          <a:prstGeom prst="rect">
            <a:avLst/>
          </a:prstGeom>
        </p:spPr>
      </p:pic>
    </p:spTree>
    <p:extLst>
      <p:ext uri="{BB962C8B-B14F-4D97-AF65-F5344CB8AC3E}">
        <p14:creationId xmlns:p14="http://schemas.microsoft.com/office/powerpoint/2010/main" val="2855537893"/>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524000" y="614363"/>
            <a:ext cx="6348413" cy="757237"/>
          </a:xfrm>
        </p:spPr>
        <p:txBody>
          <a:bodyPr/>
          <a:lstStyle/>
          <a:p>
            <a:r>
              <a:rPr lang="en-US" altLang="en-US"/>
              <a:t>Tools for quality</a:t>
            </a:r>
            <a:endParaRPr lang="en-GB" altLang="en-US"/>
          </a:p>
        </p:txBody>
      </p:sp>
      <p:sp>
        <p:nvSpPr>
          <p:cNvPr id="3" name="Content Placeholder 2"/>
          <p:cNvSpPr>
            <a:spLocks noGrp="1"/>
          </p:cNvSpPr>
          <p:nvPr>
            <p:ph idx="1"/>
          </p:nvPr>
        </p:nvSpPr>
        <p:spPr>
          <a:xfrm>
            <a:off x="609600" y="1676400"/>
            <a:ext cx="8077200" cy="4572000"/>
          </a:xfrm>
        </p:spPr>
        <p:txBody>
          <a:bodyPr rtlCol="0">
            <a:noAutofit/>
          </a:bodyPr>
          <a:lstStyle/>
          <a:p>
            <a:pPr>
              <a:defRPr/>
            </a:pPr>
            <a:r>
              <a:rPr lang="en-US" b="0" dirty="0"/>
              <a:t>Histogram - </a:t>
            </a:r>
            <a:r>
              <a:rPr lang="en-GB" b="0" dirty="0"/>
              <a:t>are a special form of bar chart and are used to describe the central tendency, dispersion, and shape of a statistical distribution.</a:t>
            </a:r>
            <a:endParaRPr lang="en-US" b="0" dirty="0"/>
          </a:p>
          <a:p>
            <a:pPr>
              <a:defRPr/>
            </a:pPr>
            <a:r>
              <a:rPr lang="en-US" b="0" dirty="0"/>
              <a:t>Control charts – Based on upper and lower limits that give a picture (research)</a:t>
            </a:r>
          </a:p>
          <a:p>
            <a:pPr>
              <a:defRPr/>
            </a:pPr>
            <a:r>
              <a:rPr lang="en-US" b="0" dirty="0"/>
              <a:t>Scatter diagrams – Considers a correlation between a dep vs an independent variable (research)</a:t>
            </a:r>
          </a:p>
          <a:p>
            <a:pPr>
              <a:defRPr/>
            </a:pPr>
            <a:r>
              <a:rPr lang="en-US" b="0" dirty="0"/>
              <a:t>Others include – Brainstorming,</a:t>
            </a:r>
            <a:endParaRPr lang="en-US" b="0" dirty="0">
              <a:solidFill>
                <a:schemeClr val="tx1">
                  <a:lumMod val="75000"/>
                  <a:lumOff val="25000"/>
                </a:schemeClr>
              </a:solidFill>
            </a:endParaRPr>
          </a:p>
          <a:p>
            <a:pPr fontAlgn="auto">
              <a:spcAft>
                <a:spcPts val="0"/>
              </a:spcAft>
              <a:buFont typeface="Wingdings 3" charset="2"/>
              <a:buChar char=""/>
              <a:defRPr/>
            </a:pPr>
            <a:endParaRPr lang="en-US" b="0" dirty="0">
              <a:solidFill>
                <a:schemeClr val="tx1">
                  <a:lumMod val="75000"/>
                  <a:lumOff val="25000"/>
                </a:schemeClr>
              </a:solidFill>
            </a:endParaRPr>
          </a:p>
          <a:p>
            <a:pPr fontAlgn="auto">
              <a:spcAft>
                <a:spcPts val="0"/>
              </a:spcAft>
              <a:buFont typeface="Wingdings 3" charset="2"/>
              <a:buChar char=""/>
              <a:defRPr/>
            </a:pPr>
            <a:endParaRPr lang="en-GB" b="0" dirty="0">
              <a:solidFill>
                <a:schemeClr val="tx1">
                  <a:lumMod val="75000"/>
                  <a:lumOff val="25000"/>
                </a:schemeClr>
              </a:solidFill>
            </a:endParaRPr>
          </a:p>
        </p:txBody>
      </p:sp>
      <p:sp>
        <p:nvSpPr>
          <p:cNvPr id="34820" name="Slide Number Placeholder 3"/>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ACDEBEA3-AA7C-4229-A1B5-21445A81785B}" type="slidenum">
              <a:rPr lang="en-US" altLang="en-US" sz="2400" b="0">
                <a:solidFill>
                  <a:schemeClr val="accent1"/>
                </a:solidFill>
              </a:rPr>
              <a:pPr>
                <a:spcBef>
                  <a:spcPct val="0"/>
                </a:spcBef>
                <a:buClrTx/>
                <a:buSzTx/>
                <a:buFontTx/>
                <a:buNone/>
              </a:pPr>
              <a:t>17</a:t>
            </a:fld>
            <a:endParaRPr lang="en-US" altLang="en-US" sz="2400" b="0">
              <a:solidFill>
                <a:schemeClr val="accent1"/>
              </a:solidFill>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914400" y="457200"/>
            <a:ext cx="7761288" cy="990600"/>
          </a:xfrm>
        </p:spPr>
        <p:txBody>
          <a:bodyPr/>
          <a:lstStyle/>
          <a:p>
            <a:r>
              <a:rPr lang="en-GB" altLang="en-US"/>
              <a:t>Who’s Responsible for the Quality of Projects?</a:t>
            </a:r>
          </a:p>
        </p:txBody>
      </p:sp>
      <p:sp>
        <p:nvSpPr>
          <p:cNvPr id="19459" name="Rectangle 2"/>
          <p:cNvSpPr>
            <a:spLocks noGrp="1" noChangeArrowheads="1"/>
          </p:cNvSpPr>
          <p:nvPr>
            <p:ph idx="1"/>
          </p:nvPr>
        </p:nvSpPr>
        <p:spPr>
          <a:xfrm>
            <a:off x="685800" y="1673225"/>
            <a:ext cx="8001000" cy="4575175"/>
          </a:xfrm>
        </p:spPr>
        <p:txBody>
          <a:bodyPr/>
          <a:lstStyle/>
          <a:p>
            <a:r>
              <a:rPr lang="en-GB" altLang="en-US" b="0" dirty="0"/>
              <a:t>Project managers are ultimately responsible for quality management on their projects.</a:t>
            </a:r>
            <a:r>
              <a:rPr lang="en-US" altLang="en-US" b="0" dirty="0"/>
              <a:t> Some PJs, have a QA manager/dept</a:t>
            </a:r>
          </a:p>
          <a:p>
            <a:r>
              <a:rPr lang="en-GB" altLang="en-US" b="0" dirty="0"/>
              <a:t>Several organizations and references can help project managers and their teams understand quality.</a:t>
            </a:r>
            <a:endParaRPr lang="en-US" altLang="en-US" b="0" dirty="0"/>
          </a:p>
          <a:p>
            <a:pPr lvl="1"/>
            <a:r>
              <a:rPr lang="en-GB" altLang="en-US" dirty="0"/>
              <a:t>International Organization for Standardization (www.iso.org)</a:t>
            </a:r>
            <a:r>
              <a:rPr lang="ar-SA" altLang="en-US" dirty="0"/>
              <a:t>‏</a:t>
            </a:r>
            <a:endParaRPr lang="en-US" altLang="en-US" dirty="0"/>
          </a:p>
          <a:p>
            <a:pPr lvl="1"/>
            <a:r>
              <a:rPr lang="en-GB" altLang="en-US" dirty="0"/>
              <a:t>IEEE (www.ieee.org)</a:t>
            </a:r>
            <a:r>
              <a:rPr lang="ar-SA" altLang="en-US" dirty="0"/>
              <a:t>‏</a:t>
            </a:r>
            <a:endParaRPr lang="en-US" altLang="en-US" dirty="0"/>
          </a:p>
        </p:txBody>
      </p:sp>
      <p:sp>
        <p:nvSpPr>
          <p:cNvPr id="19460"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BA74119E-5CD7-4611-AF95-4D74008F396F}" type="slidenum">
              <a:rPr lang="en-US" altLang="en-US" sz="2400" b="0">
                <a:solidFill>
                  <a:schemeClr val="accent1"/>
                </a:solidFill>
              </a:rPr>
              <a:pPr>
                <a:spcBef>
                  <a:spcPct val="0"/>
                </a:spcBef>
                <a:buClrTx/>
                <a:buSzTx/>
                <a:buFontTx/>
                <a:buNone/>
              </a:pPr>
              <a:t>18</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a:xfrm>
            <a:off x="1143000" y="752475"/>
            <a:ext cx="7761288" cy="695325"/>
          </a:xfrm>
        </p:spPr>
        <p:txBody>
          <a:bodyPr/>
          <a:lstStyle/>
          <a:p>
            <a:r>
              <a:rPr lang="en-GB" altLang="en-US"/>
              <a:t>ISO Standards</a:t>
            </a:r>
          </a:p>
        </p:txBody>
      </p:sp>
      <p:sp>
        <p:nvSpPr>
          <p:cNvPr id="54275" name="Rectangle 2"/>
          <p:cNvSpPr>
            <a:spLocks noGrp="1" noChangeArrowheads="1"/>
          </p:cNvSpPr>
          <p:nvPr>
            <p:ph idx="1"/>
          </p:nvPr>
        </p:nvSpPr>
        <p:spPr>
          <a:xfrm>
            <a:off x="685800" y="1597025"/>
            <a:ext cx="8001000" cy="4575175"/>
          </a:xfrm>
        </p:spPr>
        <p:txBody>
          <a:bodyPr rtlCol="0">
            <a:normAutofit lnSpcReduction="10000"/>
          </a:bodyPr>
          <a:lstStyle/>
          <a:p>
            <a:pPr>
              <a:defRPr/>
            </a:pPr>
            <a:r>
              <a:rPr lang="en-GB" b="0" dirty="0"/>
              <a:t>ISO 9000 is a quality system standard that:</a:t>
            </a:r>
            <a:endParaRPr lang="en-US" b="0" dirty="0"/>
          </a:p>
          <a:p>
            <a:pPr lvl="1">
              <a:defRPr/>
            </a:pPr>
            <a:r>
              <a:rPr lang="en-GB" dirty="0"/>
              <a:t>Is a three-part, continuous cycle of planning, controlling, and documenting quality in an organization.</a:t>
            </a:r>
            <a:endParaRPr lang="en-US" dirty="0"/>
          </a:p>
          <a:p>
            <a:pPr lvl="1">
              <a:defRPr/>
            </a:pPr>
            <a:r>
              <a:rPr lang="en-GB" dirty="0"/>
              <a:t>Provides minimum requirements needed for an organization to meet its quality certification standards.</a:t>
            </a:r>
            <a:endParaRPr lang="en-US" dirty="0"/>
          </a:p>
          <a:p>
            <a:pPr lvl="1">
              <a:defRPr/>
            </a:pPr>
            <a:r>
              <a:rPr lang="en-GB" dirty="0"/>
              <a:t>Helps organizations around the world reduce costs and improve customer satisfaction.</a:t>
            </a:r>
            <a:endParaRPr lang="en-US" dirty="0"/>
          </a:p>
          <a:p>
            <a:pPr>
              <a:defRPr/>
            </a:pPr>
            <a:r>
              <a:rPr lang="en-GB" b="0" dirty="0"/>
              <a:t>ISO 15504, sometimes known as SPICE (Software Process Improvement and Capability determination), is a framework for the assessment of software processes.</a:t>
            </a:r>
            <a:endParaRPr lang="en-GB" sz="5400" b="0" dirty="0">
              <a:solidFill>
                <a:schemeClr val="tx1">
                  <a:lumMod val="75000"/>
                  <a:lumOff val="25000"/>
                </a:schemeClr>
              </a:solidFill>
            </a:endParaRPr>
          </a:p>
        </p:txBody>
      </p:sp>
      <p:sp>
        <p:nvSpPr>
          <p:cNvPr id="37892"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BC62F338-4AD6-4C1D-93C6-8C962123CB65}" type="slidenum">
              <a:rPr lang="en-US" altLang="en-US" sz="2400" b="0">
                <a:solidFill>
                  <a:schemeClr val="accent1"/>
                </a:solidFill>
              </a:rPr>
              <a:pPr>
                <a:spcBef>
                  <a:spcPct val="0"/>
                </a:spcBef>
                <a:buClrTx/>
                <a:buSzTx/>
                <a:buFontTx/>
                <a:buNone/>
              </a:pPr>
              <a:t>19</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14400" y="609600"/>
            <a:ext cx="7848600" cy="838200"/>
          </a:xfrm>
        </p:spPr>
        <p:txBody>
          <a:bodyPr/>
          <a:lstStyle/>
          <a:p>
            <a:r>
              <a:rPr lang="en-US" altLang="en-US"/>
              <a:t>Relevance of Quality in PJ Mgt</a:t>
            </a:r>
            <a:endParaRPr lang="en-GB" altLang="en-US"/>
          </a:p>
        </p:txBody>
      </p:sp>
      <p:sp>
        <p:nvSpPr>
          <p:cNvPr id="8195"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A585AB3B-3C4D-408A-A807-B922A82EB547}" type="slidenum">
              <a:rPr lang="en-US" altLang="en-US" sz="2400" b="0">
                <a:solidFill>
                  <a:schemeClr val="accent1"/>
                </a:solidFill>
              </a:rPr>
              <a:pPr>
                <a:spcBef>
                  <a:spcPct val="0"/>
                </a:spcBef>
                <a:buClrTx/>
                <a:buSzTx/>
                <a:buFontTx/>
                <a:buNone/>
              </a:pPr>
              <a:t>2</a:t>
            </a:fld>
            <a:endParaRPr lang="en-US" altLang="en-US" sz="2400" b="0">
              <a:solidFill>
                <a:schemeClr val="accent1"/>
              </a:solidFill>
            </a:endParaRPr>
          </a:p>
        </p:txBody>
      </p:sp>
      <p:pic>
        <p:nvPicPr>
          <p:cNvPr id="819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828800"/>
            <a:ext cx="6172200" cy="411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Grp="1" noChangeArrowheads="1"/>
          </p:cNvSpPr>
          <p:nvPr>
            <p:ph type="title"/>
          </p:nvPr>
        </p:nvSpPr>
        <p:spPr>
          <a:xfrm>
            <a:off x="1143000" y="752475"/>
            <a:ext cx="7761288" cy="695325"/>
          </a:xfrm>
        </p:spPr>
        <p:txBody>
          <a:bodyPr/>
          <a:lstStyle/>
          <a:p>
            <a:r>
              <a:rPr lang="en-GB" altLang="en-US" dirty="0"/>
              <a:t>Improving IS/IT Project Quality</a:t>
            </a:r>
          </a:p>
        </p:txBody>
      </p:sp>
      <p:sp>
        <p:nvSpPr>
          <p:cNvPr id="39939" name="Rectangle 2"/>
          <p:cNvSpPr>
            <a:spLocks noGrp="1" noChangeArrowheads="1"/>
          </p:cNvSpPr>
          <p:nvPr>
            <p:ph idx="1"/>
          </p:nvPr>
        </p:nvSpPr>
        <p:spPr>
          <a:xfrm>
            <a:off x="228600" y="1447800"/>
            <a:ext cx="8675688" cy="5029200"/>
          </a:xfrm>
        </p:spPr>
        <p:txBody>
          <a:bodyPr/>
          <a:lstStyle/>
          <a:p>
            <a:r>
              <a:rPr lang="en-GB" altLang="en-US" dirty="0"/>
              <a:t>Several suggestions for improving quality for IS/IT projects include:</a:t>
            </a:r>
            <a:endParaRPr lang="en-US" altLang="en-US" dirty="0"/>
          </a:p>
          <a:p>
            <a:pPr lvl="1"/>
            <a:r>
              <a:rPr lang="en-US" altLang="en-US" dirty="0"/>
              <a:t>Clear Project Planning &amp; Requirements; define project goals, scope, and success criteria clearly.</a:t>
            </a:r>
          </a:p>
          <a:p>
            <a:pPr lvl="1"/>
            <a:r>
              <a:rPr lang="en-US" altLang="en-US" dirty="0"/>
              <a:t>Implement Quality Standards: follow industry best practices like ISO 9001 (Quality Management)</a:t>
            </a:r>
          </a:p>
          <a:p>
            <a:pPr lvl="1"/>
            <a:r>
              <a:rPr lang="en-US" altLang="en-US" dirty="0"/>
              <a:t>Robust Testing &amp; Quality Assurance (QA): implement automated testing to detect bugs early.</a:t>
            </a:r>
            <a:endParaRPr lang="en-GB" altLang="en-US" dirty="0"/>
          </a:p>
          <a:p>
            <a:pPr lvl="1"/>
            <a:r>
              <a:rPr lang="en-US" altLang="en-US" dirty="0"/>
              <a:t>Effective Communication &amp; Collaboration: encourage cross-functional teamwork between developers, testers, and business teams.</a:t>
            </a:r>
          </a:p>
          <a:p>
            <a:pPr lvl="1"/>
            <a:r>
              <a:rPr lang="en-GB" altLang="en-US" dirty="0"/>
              <a:t>Understand the cost of quality.</a:t>
            </a:r>
          </a:p>
          <a:p>
            <a:pPr lvl="1"/>
            <a:endParaRPr lang="en-US" altLang="en-US" dirty="0"/>
          </a:p>
        </p:txBody>
      </p:sp>
      <p:sp>
        <p:nvSpPr>
          <p:cNvPr id="39940"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F06C91C5-3865-4694-9186-89FEFF263F97}" type="slidenum">
              <a:rPr lang="en-US" altLang="en-US" sz="2400" b="0">
                <a:solidFill>
                  <a:schemeClr val="accent1"/>
                </a:solidFill>
              </a:rPr>
              <a:pPr>
                <a:spcBef>
                  <a:spcPct val="0"/>
                </a:spcBef>
                <a:buClrTx/>
                <a:buSzTx/>
                <a:buFontTx/>
                <a:buNone/>
              </a:pPr>
              <a:t>20</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a:spLocks noGrp="1" noChangeArrowheads="1"/>
          </p:cNvSpPr>
          <p:nvPr>
            <p:ph type="title"/>
          </p:nvPr>
        </p:nvSpPr>
        <p:spPr>
          <a:xfrm>
            <a:off x="1219200" y="762000"/>
            <a:ext cx="7761288" cy="695325"/>
          </a:xfrm>
        </p:spPr>
        <p:txBody>
          <a:bodyPr/>
          <a:lstStyle/>
          <a:p>
            <a:r>
              <a:rPr lang="en-GB" altLang="en-US"/>
              <a:t>The Cost of Quality</a:t>
            </a:r>
          </a:p>
        </p:txBody>
      </p:sp>
      <p:sp>
        <p:nvSpPr>
          <p:cNvPr id="44035" name="Rectangle 2"/>
          <p:cNvSpPr>
            <a:spLocks noGrp="1" noChangeArrowheads="1"/>
          </p:cNvSpPr>
          <p:nvPr>
            <p:ph idx="1"/>
          </p:nvPr>
        </p:nvSpPr>
        <p:spPr>
          <a:xfrm>
            <a:off x="304800" y="1524000"/>
            <a:ext cx="8382000" cy="4575175"/>
          </a:xfrm>
        </p:spPr>
        <p:txBody>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The cost of quality is the cost of conformance plus the cost of nonconformance.</a:t>
            </a:r>
          </a:p>
          <a:p>
            <a:pPr lvl="1" algn="just">
              <a:lnSpc>
                <a:spcPct val="9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b="1" dirty="0"/>
              <a:t>Conformance</a:t>
            </a:r>
            <a:r>
              <a:rPr lang="en-GB" altLang="en-US" sz="2000" dirty="0"/>
              <a:t> means delivering products that meet requirements and fitness for use.</a:t>
            </a:r>
          </a:p>
          <a:p>
            <a:pPr lvl="1" algn="just">
              <a:lnSpc>
                <a:spcPct val="9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b="1" dirty="0"/>
              <a:t>Cost of nonconformance</a:t>
            </a:r>
            <a:r>
              <a:rPr lang="en-GB" altLang="en-US" sz="2000" dirty="0"/>
              <a:t> means taking responsibility for failures or not meeting quality expectations.</a:t>
            </a:r>
          </a:p>
          <a:p>
            <a:pPr lvl="1" algn="just">
              <a:lnSpc>
                <a:spcPct val="9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sz="2000" dirty="0"/>
          </a:p>
          <a:p>
            <a:pPr algn="just">
              <a:lnSpc>
                <a:spcPct val="9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A 2002 study reported that software bugs cost the U.S. economy $59.6 billion each year and that one third of the bugs could be eliminated by an improved testing infrastructure.*</a:t>
            </a:r>
          </a:p>
        </p:txBody>
      </p:sp>
      <p:sp>
        <p:nvSpPr>
          <p:cNvPr id="44036"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6CFB53A0-A981-496C-9943-95222E298E14}" type="slidenum">
              <a:rPr lang="en-US" altLang="en-US" sz="2400" b="0">
                <a:solidFill>
                  <a:schemeClr val="accent1"/>
                </a:solidFill>
              </a:rPr>
              <a:pPr>
                <a:spcBef>
                  <a:spcPct val="0"/>
                </a:spcBef>
                <a:buClrTx/>
                <a:buSzTx/>
                <a:buFontTx/>
                <a:buNone/>
              </a:pPr>
              <a:t>21</a:t>
            </a:fld>
            <a:endParaRPr lang="en-US" altLang="en-US" sz="2400" b="0">
              <a:solidFill>
                <a:schemeClr val="accent1"/>
              </a:solidFill>
            </a:endParaRPr>
          </a:p>
        </p:txBody>
      </p:sp>
      <p:sp>
        <p:nvSpPr>
          <p:cNvPr id="44037" name="Text Box 3"/>
          <p:cNvSpPr txBox="1">
            <a:spLocks noChangeArrowheads="1"/>
          </p:cNvSpPr>
          <p:nvPr/>
        </p:nvSpPr>
        <p:spPr bwMode="auto">
          <a:xfrm>
            <a:off x="1143000" y="5257800"/>
            <a:ext cx="754380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spAutoFit/>
          </a:bodyPr>
          <a:lstStyle>
            <a:lvl1pPr>
              <a:spcBef>
                <a:spcPct val="20000"/>
              </a:spcBef>
              <a:buClr>
                <a:srgbClr val="993300"/>
              </a:buClr>
              <a:buSzPct val="127000"/>
              <a:buFont typeface="Wingdings" panose="05000000000000000000" pitchFamily="2" charset="2"/>
              <a:buChar char="ü"/>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9pPr>
          </a:lstStyle>
          <a:p>
            <a:pPr eaLnBrk="1" hangingPunct="1">
              <a:lnSpc>
                <a:spcPct val="102000"/>
              </a:lnSpc>
              <a:spcBef>
                <a:spcPct val="0"/>
              </a:spcBef>
              <a:buClr>
                <a:srgbClr val="000000"/>
              </a:buClr>
              <a:buSzTx/>
              <a:buFont typeface="Times New Roman" panose="02020603050405020304" pitchFamily="18" charset="0"/>
              <a:buNone/>
            </a:pPr>
            <a:r>
              <a:rPr lang="en-GB" altLang="en-US" sz="1600" b="0">
                <a:solidFill>
                  <a:srgbClr val="000000"/>
                </a:solidFill>
              </a:rPr>
              <a:t>*RTI International, “Software Bugs Cost U.S. Economy $59.6 Billion Annually, RTI Study Finds,” July 1, 2002.</a:t>
            </a:r>
          </a:p>
          <a:p>
            <a:pPr eaLnBrk="1" hangingPunct="1">
              <a:lnSpc>
                <a:spcPct val="102000"/>
              </a:lnSpc>
              <a:spcBef>
                <a:spcPts val="1000"/>
              </a:spcBef>
              <a:buClr>
                <a:srgbClr val="000000"/>
              </a:buClr>
              <a:buSzTx/>
              <a:buFont typeface="Times New Roman" panose="02020603050405020304" pitchFamily="18" charset="0"/>
              <a:buNone/>
            </a:pPr>
            <a:endParaRPr lang="en-GB" altLang="en-US" sz="1600" b="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title"/>
          </p:nvPr>
        </p:nvSpPr>
        <p:spPr>
          <a:xfrm>
            <a:off x="1219200" y="457200"/>
            <a:ext cx="7761288" cy="914400"/>
          </a:xfrm>
        </p:spPr>
        <p:txBody>
          <a:bodyPr/>
          <a:lstStyle/>
          <a:p>
            <a:r>
              <a:rPr lang="en-GB" altLang="en-US" dirty="0"/>
              <a:t>Five Cost Categories Related to Quality</a:t>
            </a:r>
          </a:p>
        </p:txBody>
      </p:sp>
      <p:sp>
        <p:nvSpPr>
          <p:cNvPr id="58371" name="Rectangle 2"/>
          <p:cNvSpPr>
            <a:spLocks noGrp="1" noChangeArrowheads="1"/>
          </p:cNvSpPr>
          <p:nvPr>
            <p:ph idx="1"/>
          </p:nvPr>
        </p:nvSpPr>
        <p:spPr>
          <a:xfrm>
            <a:off x="228600" y="1676400"/>
            <a:ext cx="8229600" cy="4821238"/>
          </a:xfrm>
        </p:spPr>
        <p:txBody>
          <a:bodyPr rtlCol="0">
            <a:normAutofit/>
          </a:bodyPr>
          <a:lstStyle/>
          <a:p>
            <a:pPr algn="just" fontAlgn="auto">
              <a:lnSpc>
                <a:spcPct val="104000"/>
              </a:lnSpc>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Prevention cost: </a:t>
            </a:r>
            <a:r>
              <a:rPr lang="en-GB" sz="2200" b="0" dirty="0">
                <a:solidFill>
                  <a:schemeClr val="tx1">
                    <a:lumMod val="75000"/>
                    <a:lumOff val="25000"/>
                  </a:schemeClr>
                </a:solidFill>
              </a:rPr>
              <a:t>Cost of planning and executing a project so it is error-free or within an acceptable error range.</a:t>
            </a:r>
          </a:p>
          <a:p>
            <a:pPr algn="just" fontAlgn="auto">
              <a:lnSpc>
                <a:spcPct val="104000"/>
              </a:lnSpc>
              <a:spcBef>
                <a:spcPts val="130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Appraisal cost: </a:t>
            </a:r>
            <a:r>
              <a:rPr lang="en-GB" sz="2200" b="0" dirty="0">
                <a:solidFill>
                  <a:schemeClr val="tx1">
                    <a:lumMod val="75000"/>
                    <a:lumOff val="25000"/>
                  </a:schemeClr>
                </a:solidFill>
              </a:rPr>
              <a:t>Cost of evaluating processes and their outputs to ensure quality.</a:t>
            </a:r>
          </a:p>
          <a:p>
            <a:pPr algn="just" fontAlgn="auto">
              <a:lnSpc>
                <a:spcPct val="104000"/>
              </a:lnSpc>
              <a:spcBef>
                <a:spcPts val="130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Internal failure cost: </a:t>
            </a:r>
            <a:r>
              <a:rPr lang="en-GB" sz="2200" b="0" dirty="0">
                <a:solidFill>
                  <a:schemeClr val="tx1">
                    <a:lumMod val="75000"/>
                    <a:lumOff val="25000"/>
                  </a:schemeClr>
                </a:solidFill>
              </a:rPr>
              <a:t>Cost incurred to correct an identified defect before the customer receives the product.</a:t>
            </a:r>
          </a:p>
          <a:p>
            <a:pPr algn="just" fontAlgn="auto">
              <a:lnSpc>
                <a:spcPct val="104000"/>
              </a:lnSpc>
              <a:spcBef>
                <a:spcPts val="130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External failure cost: </a:t>
            </a:r>
            <a:r>
              <a:rPr lang="en-GB" sz="2200" b="0" dirty="0">
                <a:solidFill>
                  <a:schemeClr val="tx1">
                    <a:lumMod val="75000"/>
                    <a:lumOff val="25000"/>
                  </a:schemeClr>
                </a:solidFill>
              </a:rPr>
              <a:t>Cost that relates to all errors not detected and corrected before delivery to the customer.</a:t>
            </a:r>
          </a:p>
          <a:p>
            <a:pPr algn="just" fontAlgn="auto">
              <a:lnSpc>
                <a:spcPct val="104000"/>
              </a:lnSpc>
              <a:spcBef>
                <a:spcPts val="130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Measurement and test equipment costs: </a:t>
            </a:r>
            <a:r>
              <a:rPr lang="en-GB" sz="2200" b="0" dirty="0">
                <a:solidFill>
                  <a:schemeClr val="tx1">
                    <a:lumMod val="75000"/>
                    <a:lumOff val="25000"/>
                  </a:schemeClr>
                </a:solidFill>
              </a:rPr>
              <a:t>Capital cost of equipment used to perform prevention and appraisal activities.</a:t>
            </a:r>
          </a:p>
        </p:txBody>
      </p:sp>
      <p:sp>
        <p:nvSpPr>
          <p:cNvPr id="46084"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BC189B88-5951-4E5E-ABDE-0B77DDE8940D}" type="slidenum">
              <a:rPr lang="en-US" altLang="en-US" sz="2400" b="0">
                <a:solidFill>
                  <a:schemeClr val="accent1"/>
                </a:solidFill>
              </a:rPr>
              <a:pPr>
                <a:spcBef>
                  <a:spcPct val="0"/>
                </a:spcBef>
                <a:buClrTx/>
                <a:buSzTx/>
                <a:buFontTx/>
                <a:buNone/>
              </a:pPr>
              <a:t>22</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Grp="1" noChangeArrowheads="1"/>
          </p:cNvSpPr>
          <p:nvPr>
            <p:ph type="title"/>
          </p:nvPr>
        </p:nvSpPr>
        <p:spPr>
          <a:xfrm>
            <a:off x="990600" y="752475"/>
            <a:ext cx="7761288" cy="695325"/>
          </a:xfrm>
        </p:spPr>
        <p:txBody>
          <a:bodyPr/>
          <a:lstStyle/>
          <a:p>
            <a:r>
              <a:rPr lang="en-GB" altLang="en-US" sz="2800" dirty="0"/>
              <a:t>More factors that influence quality of work</a:t>
            </a:r>
          </a:p>
        </p:txBody>
      </p:sp>
      <p:sp>
        <p:nvSpPr>
          <p:cNvPr id="57347" name="Rectangle 2"/>
          <p:cNvSpPr>
            <a:spLocks noGrp="1" noChangeArrowheads="1"/>
          </p:cNvSpPr>
          <p:nvPr>
            <p:ph idx="1"/>
          </p:nvPr>
        </p:nvSpPr>
        <p:spPr>
          <a:xfrm>
            <a:off x="609600" y="1676400"/>
            <a:ext cx="8001000" cy="4422775"/>
          </a:xfrm>
        </p:spPr>
        <p:txBody>
          <a:bodyPr/>
          <a:lstStyle/>
          <a:p>
            <a:pPr>
              <a:defRPr/>
            </a:pPr>
            <a:r>
              <a:rPr lang="en-US" dirty="0"/>
              <a:t>Organizational Influences: </a:t>
            </a:r>
            <a:r>
              <a:rPr lang="en-US" b="0" dirty="0"/>
              <a:t>Resource Allocation  through  adequate funding, good leadership and staffing improve project execution.</a:t>
            </a:r>
          </a:p>
          <a:p>
            <a:pPr>
              <a:defRPr/>
            </a:pPr>
            <a:r>
              <a:rPr lang="en-US" dirty="0"/>
              <a:t>Workplace Factors</a:t>
            </a:r>
            <a:r>
              <a:rPr lang="en-US" b="0" dirty="0"/>
              <a:t>: A well-structured, stress-free workplace improves productivity. Training employees produces high quality work</a:t>
            </a:r>
          </a:p>
          <a:p>
            <a:pPr>
              <a:defRPr/>
            </a:pPr>
            <a:r>
              <a:rPr lang="en-GB" altLang="en-US" sz="2800" dirty="0"/>
              <a:t>Expectations and cultural differences: </a:t>
            </a:r>
            <a:r>
              <a:rPr lang="en-GB" altLang="en-US" sz="2800" b="0" dirty="0"/>
              <a:t>Project managers must understand and manage stakeholder expectations.</a:t>
            </a:r>
          </a:p>
          <a:p>
            <a:pPr>
              <a:defRPr/>
            </a:pPr>
            <a:endParaRPr lang="en-US" b="0" dirty="0"/>
          </a:p>
          <a:p>
            <a:pPr marL="738188" lvl="1" indent="-280988">
              <a:lnSpc>
                <a:spcPct val="104000"/>
              </a:lnSpc>
              <a:spcBef>
                <a:spcPts val="425"/>
              </a:spcBef>
              <a:buFont typeface="Wingdings" panose="05000000000000000000"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altLang="en-US" sz="1500" dirty="0"/>
          </a:p>
        </p:txBody>
      </p:sp>
      <p:sp>
        <p:nvSpPr>
          <p:cNvPr id="41988"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CB058504-AC51-4287-9098-078138403DD1}" type="slidenum">
              <a:rPr lang="en-US" altLang="en-US" sz="2400" b="0">
                <a:solidFill>
                  <a:schemeClr val="accent1"/>
                </a:solidFill>
              </a:rPr>
              <a:pPr>
                <a:spcBef>
                  <a:spcPct val="0"/>
                </a:spcBef>
                <a:buClrTx/>
                <a:buSzTx/>
                <a:buFontTx/>
                <a:buNone/>
              </a:pPr>
              <a:t>23</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Grp="1" noChangeArrowheads="1"/>
          </p:cNvSpPr>
          <p:nvPr>
            <p:ph type="title"/>
          </p:nvPr>
        </p:nvSpPr>
        <p:spPr>
          <a:xfrm>
            <a:off x="1219200" y="609600"/>
            <a:ext cx="7761288" cy="838200"/>
          </a:xfrm>
        </p:spPr>
        <p:txBody>
          <a:bodyPr/>
          <a:lstStyle/>
          <a:p>
            <a:r>
              <a:rPr lang="en-GB" altLang="en-US"/>
              <a:t>Maturity Models</a:t>
            </a:r>
          </a:p>
        </p:txBody>
      </p:sp>
      <p:sp>
        <p:nvSpPr>
          <p:cNvPr id="52227" name="Rectangle 2"/>
          <p:cNvSpPr>
            <a:spLocks noGrp="1" noChangeArrowheads="1"/>
          </p:cNvSpPr>
          <p:nvPr>
            <p:ph idx="1"/>
          </p:nvPr>
        </p:nvSpPr>
        <p:spPr>
          <a:xfrm>
            <a:off x="1066800" y="1981200"/>
            <a:ext cx="7239000" cy="4575175"/>
          </a:xfrm>
        </p:spPr>
        <p:txBody>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Maturity models are frameworks for helping organizations improve their processes and systems.</a:t>
            </a:r>
          </a:p>
          <a:p>
            <a:pPr lvl="1" algn="just">
              <a:lnSpc>
                <a:spcPct val="104000"/>
              </a:lnSpc>
              <a:spcBef>
                <a:spcPts val="32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The </a:t>
            </a:r>
            <a:r>
              <a:rPr lang="en-GB" altLang="en-US" sz="2000" b="1" dirty="0"/>
              <a:t>Software Quality Function Deployment Model</a:t>
            </a:r>
            <a:r>
              <a:rPr lang="en-GB" altLang="en-US" sz="2000" dirty="0"/>
              <a:t> focuses on defining user requirements and planning software projects.</a:t>
            </a:r>
          </a:p>
          <a:p>
            <a:pPr lvl="1" algn="just">
              <a:lnSpc>
                <a:spcPct val="104000"/>
              </a:lnSpc>
              <a:spcBef>
                <a:spcPts val="32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The Software Engineering Institute’s </a:t>
            </a:r>
            <a:r>
              <a:rPr lang="en-GB" altLang="en-US" sz="2000" b="1" dirty="0"/>
              <a:t>Capability Maturity Model</a:t>
            </a:r>
            <a:r>
              <a:rPr lang="en-GB" altLang="en-US" sz="2000" dirty="0"/>
              <a:t> is a five-level model laying out a generic path to process improvement for software development in organizations.</a:t>
            </a:r>
          </a:p>
        </p:txBody>
      </p:sp>
      <p:sp>
        <p:nvSpPr>
          <p:cNvPr id="52228"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C67456D2-FA62-4B5A-A6B2-F9ED3A6A5AF6}" type="slidenum">
              <a:rPr lang="en-US" altLang="en-US" sz="2400" b="0">
                <a:solidFill>
                  <a:schemeClr val="accent1"/>
                </a:solidFill>
              </a:rPr>
              <a:pPr>
                <a:spcBef>
                  <a:spcPct val="0"/>
                </a:spcBef>
                <a:buClrTx/>
                <a:buSzTx/>
                <a:buFontTx/>
                <a:buNone/>
              </a:pPr>
              <a:t>24</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2D4B7-4C11-5897-E3D4-C5BB22346037}"/>
              </a:ext>
            </a:extLst>
          </p:cNvPr>
          <p:cNvSpPr>
            <a:spLocks noGrp="1"/>
          </p:cNvSpPr>
          <p:nvPr>
            <p:ph type="title"/>
          </p:nvPr>
        </p:nvSpPr>
        <p:spPr>
          <a:xfrm>
            <a:off x="762000" y="457200"/>
            <a:ext cx="8153400" cy="990600"/>
          </a:xfrm>
        </p:spPr>
        <p:txBody>
          <a:bodyPr/>
          <a:lstStyle/>
          <a:p>
            <a:r>
              <a:rPr lang="en-US" dirty="0"/>
              <a:t>Example of Quality Matrix for Software Development </a:t>
            </a:r>
          </a:p>
        </p:txBody>
      </p:sp>
      <p:pic>
        <p:nvPicPr>
          <p:cNvPr id="5" name="Picture 4">
            <a:extLst>
              <a:ext uri="{FF2B5EF4-FFF2-40B4-BE49-F238E27FC236}">
                <a16:creationId xmlns:a16="http://schemas.microsoft.com/office/drawing/2014/main" id="{591FC9DC-87BE-B091-0927-9A0D28213F79}"/>
              </a:ext>
            </a:extLst>
          </p:cNvPr>
          <p:cNvPicPr>
            <a:picLocks noChangeAspect="1"/>
          </p:cNvPicPr>
          <p:nvPr/>
        </p:nvPicPr>
        <p:blipFill>
          <a:blip r:embed="rId3"/>
          <a:stretch>
            <a:fillRect/>
          </a:stretch>
        </p:blipFill>
        <p:spPr>
          <a:xfrm>
            <a:off x="228600" y="1889408"/>
            <a:ext cx="8839200" cy="3825591"/>
          </a:xfrm>
          <a:prstGeom prst="rect">
            <a:avLst/>
          </a:prstGeom>
        </p:spPr>
      </p:pic>
    </p:spTree>
    <p:extLst>
      <p:ext uri="{BB962C8B-B14F-4D97-AF65-F5344CB8AC3E}">
        <p14:creationId xmlns:p14="http://schemas.microsoft.com/office/powerpoint/2010/main" val="514900249"/>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
          <p:cNvSpPr>
            <a:spLocks noGrp="1" noChangeArrowheads="1"/>
          </p:cNvSpPr>
          <p:nvPr>
            <p:ph type="title"/>
          </p:nvPr>
        </p:nvSpPr>
        <p:spPr>
          <a:xfrm>
            <a:off x="1066800" y="752475"/>
            <a:ext cx="7761288" cy="695325"/>
          </a:xfrm>
        </p:spPr>
        <p:txBody>
          <a:bodyPr/>
          <a:lstStyle/>
          <a:p>
            <a:r>
              <a:rPr lang="en-GB" altLang="en-US" dirty="0"/>
              <a:t>CMM Levels and CMMI</a:t>
            </a:r>
          </a:p>
        </p:txBody>
      </p:sp>
      <p:sp>
        <p:nvSpPr>
          <p:cNvPr id="62467" name="Rectangle 2"/>
          <p:cNvSpPr>
            <a:spLocks noGrp="1" noChangeArrowheads="1"/>
          </p:cNvSpPr>
          <p:nvPr>
            <p:ph idx="1"/>
          </p:nvPr>
        </p:nvSpPr>
        <p:spPr>
          <a:xfrm>
            <a:off x="1219200" y="1524000"/>
            <a:ext cx="7239000" cy="4575175"/>
          </a:xfrm>
        </p:spPr>
        <p:txBody>
          <a:bodyPr rtlCol="0">
            <a:normAutofit fontScale="92500" lnSpcReduction="10000"/>
          </a:bodyPr>
          <a:lstStyle/>
          <a:p>
            <a:pPr algn="just" fontAlgn="auto">
              <a:lnSpc>
                <a:spcPct val="104000"/>
              </a:lnSpc>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CMM levels, from lowest to highest, are:</a:t>
            </a:r>
          </a:p>
          <a:p>
            <a:pPr lvl="1" algn="just" fontAlgn="auto">
              <a:lnSpc>
                <a:spcPct val="104000"/>
              </a:lnSpc>
              <a:spcBef>
                <a:spcPts val="55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solidFill>
                  <a:schemeClr val="tx1">
                    <a:lumMod val="75000"/>
                    <a:lumOff val="25000"/>
                  </a:schemeClr>
                </a:solidFill>
              </a:rPr>
              <a:t>Initial</a:t>
            </a:r>
          </a:p>
          <a:p>
            <a:pPr lvl="1" algn="just" fontAlgn="auto">
              <a:lnSpc>
                <a:spcPct val="104000"/>
              </a:lnSpc>
              <a:spcBef>
                <a:spcPts val="55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solidFill>
                  <a:schemeClr val="tx1">
                    <a:lumMod val="75000"/>
                    <a:lumOff val="25000"/>
                  </a:schemeClr>
                </a:solidFill>
              </a:rPr>
              <a:t>Repeatable</a:t>
            </a:r>
          </a:p>
          <a:p>
            <a:pPr lvl="1" algn="just" fontAlgn="auto">
              <a:lnSpc>
                <a:spcPct val="104000"/>
              </a:lnSpc>
              <a:spcBef>
                <a:spcPts val="55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solidFill>
                  <a:schemeClr val="tx1">
                    <a:lumMod val="75000"/>
                    <a:lumOff val="25000"/>
                  </a:schemeClr>
                </a:solidFill>
              </a:rPr>
              <a:t>Defined</a:t>
            </a:r>
          </a:p>
          <a:p>
            <a:pPr lvl="1" algn="just" fontAlgn="auto">
              <a:lnSpc>
                <a:spcPct val="104000"/>
              </a:lnSpc>
              <a:spcBef>
                <a:spcPts val="55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solidFill>
                  <a:schemeClr val="tx1">
                    <a:lumMod val="75000"/>
                    <a:lumOff val="25000"/>
                  </a:schemeClr>
                </a:solidFill>
              </a:rPr>
              <a:t>Managed</a:t>
            </a:r>
          </a:p>
          <a:p>
            <a:pPr lvl="1" algn="just" fontAlgn="auto">
              <a:lnSpc>
                <a:spcPct val="104000"/>
              </a:lnSpc>
              <a:spcBef>
                <a:spcPts val="55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solidFill>
                  <a:schemeClr val="tx1">
                    <a:lumMod val="75000"/>
                    <a:lumOff val="25000"/>
                  </a:schemeClr>
                </a:solidFill>
              </a:rPr>
              <a:t>Optimizing</a:t>
            </a:r>
          </a:p>
          <a:p>
            <a:pPr marL="457200" lvl="1" indent="0" algn="just" fontAlgn="auto">
              <a:lnSpc>
                <a:spcPct val="104000"/>
              </a:lnSpc>
              <a:spcBef>
                <a:spcPts val="550"/>
              </a:spcBef>
              <a:spcAft>
                <a:spcPts val="0"/>
              </a:spcAft>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000" dirty="0">
              <a:solidFill>
                <a:schemeClr val="tx1">
                  <a:lumMod val="75000"/>
                  <a:lumOff val="25000"/>
                </a:schemeClr>
              </a:solidFill>
            </a:endParaRPr>
          </a:p>
          <a:p>
            <a:pPr algn="just" fontAlgn="auto">
              <a:lnSpc>
                <a:spcPct val="104000"/>
              </a:lnSpc>
              <a:spcBef>
                <a:spcPts val="60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The Capability Maturity Model Integration (CMMI) is replacing the older CMM ratings and addresses software engineering, system engineering, and program management. </a:t>
            </a:r>
          </a:p>
          <a:p>
            <a:pPr marL="0" indent="0" algn="just" fontAlgn="auto">
              <a:lnSpc>
                <a:spcPct val="104000"/>
              </a:lnSpc>
              <a:spcBef>
                <a:spcPts val="600"/>
              </a:spcBef>
              <a:spcAft>
                <a:spcPts val="0"/>
              </a:spcAft>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200" dirty="0">
              <a:solidFill>
                <a:schemeClr val="tx1">
                  <a:lumMod val="75000"/>
                  <a:lumOff val="25000"/>
                </a:schemeClr>
              </a:solidFill>
            </a:endParaRPr>
          </a:p>
          <a:p>
            <a:pPr algn="just" fontAlgn="auto">
              <a:lnSpc>
                <a:spcPct val="104000"/>
              </a:lnSpc>
              <a:spcBef>
                <a:spcPts val="60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Companies may not get to bid on government projects unless they have a CMMI Level 3.</a:t>
            </a:r>
          </a:p>
        </p:txBody>
      </p:sp>
      <p:sp>
        <p:nvSpPr>
          <p:cNvPr id="54276"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4149E3DA-D745-4AAB-89FF-90061AD7797C}" type="slidenum">
              <a:rPr lang="en-US" altLang="en-US" sz="2400" b="0">
                <a:solidFill>
                  <a:schemeClr val="accent1"/>
                </a:solidFill>
              </a:rPr>
              <a:pPr>
                <a:spcBef>
                  <a:spcPct val="0"/>
                </a:spcBef>
                <a:buClrTx/>
                <a:buSzTx/>
                <a:buFontTx/>
                <a:buNone/>
              </a:pPr>
              <a:t>26</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
          <p:cNvSpPr>
            <a:spLocks noGrp="1" noChangeArrowheads="1"/>
          </p:cNvSpPr>
          <p:nvPr>
            <p:ph type="title"/>
          </p:nvPr>
        </p:nvSpPr>
        <p:spPr>
          <a:xfrm>
            <a:off x="914400" y="752475"/>
            <a:ext cx="7759700" cy="695325"/>
          </a:xfrm>
        </p:spPr>
        <p:txBody>
          <a:bodyPr/>
          <a:lstStyle/>
          <a:p>
            <a:r>
              <a:rPr lang="en-GB" altLang="en-US"/>
              <a:t>Five Maturity Levels</a:t>
            </a:r>
          </a:p>
        </p:txBody>
      </p:sp>
      <p:sp>
        <p:nvSpPr>
          <p:cNvPr id="63491" name="Rectangle 2"/>
          <p:cNvSpPr>
            <a:spLocks noGrp="1" noChangeArrowheads="1"/>
          </p:cNvSpPr>
          <p:nvPr>
            <p:ph idx="1"/>
          </p:nvPr>
        </p:nvSpPr>
        <p:spPr>
          <a:xfrm>
            <a:off x="1219200" y="1524000"/>
            <a:ext cx="7237413" cy="4989513"/>
          </a:xfrm>
        </p:spPr>
        <p:txBody>
          <a:bodyPr rtlCol="0">
            <a:normAutofit fontScale="92500" lnSpcReduction="10000"/>
          </a:bodyPr>
          <a:lstStyle/>
          <a:p>
            <a:pPr algn="just" fontAlgn="auto">
              <a:lnSpc>
                <a:spcPct val="108000"/>
              </a:lnSpc>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dirty="0">
                <a:solidFill>
                  <a:schemeClr val="tx1">
                    <a:lumMod val="75000"/>
                    <a:lumOff val="25000"/>
                  </a:schemeClr>
                </a:solidFill>
              </a:rPr>
              <a:t> </a:t>
            </a:r>
            <a:r>
              <a:rPr lang="en-GB" sz="2200" dirty="0">
                <a:solidFill>
                  <a:schemeClr val="tx1">
                    <a:lumMod val="75000"/>
                    <a:lumOff val="25000"/>
                  </a:schemeClr>
                </a:solidFill>
              </a:rPr>
              <a:t>Initial</a:t>
            </a:r>
          </a:p>
          <a:p>
            <a:pPr marL="841375" lvl="1" indent="-279400" algn="just" fontAlgn="auto">
              <a:lnSpc>
                <a:spcPct val="108000"/>
              </a:lnSpc>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solidFill>
                  <a:schemeClr val="tx1">
                    <a:lumMod val="75000"/>
                    <a:lumOff val="25000"/>
                  </a:schemeClr>
                </a:solidFill>
              </a:rPr>
              <a:t>The software process is usually ad hoc, and may be even poorly defined. Few processes are defined, and success depends on individual effort, there is a h</a:t>
            </a:r>
            <a:r>
              <a:rPr lang="en-US" sz="2000" dirty="0" err="1">
                <a:solidFill>
                  <a:schemeClr val="tx1">
                    <a:lumMod val="75000"/>
                    <a:lumOff val="25000"/>
                  </a:schemeClr>
                </a:solidFill>
              </a:rPr>
              <a:t>igh</a:t>
            </a:r>
            <a:r>
              <a:rPr lang="en-US" sz="2000" dirty="0">
                <a:solidFill>
                  <a:schemeClr val="tx1">
                    <a:lumMod val="75000"/>
                    <a:lumOff val="25000"/>
                  </a:schemeClr>
                </a:solidFill>
              </a:rPr>
              <a:t> risk of project failure, delays, and defects</a:t>
            </a:r>
            <a:r>
              <a:rPr lang="en-GB" sz="2000" dirty="0">
                <a:solidFill>
                  <a:schemeClr val="tx1">
                    <a:lumMod val="75000"/>
                    <a:lumOff val="25000"/>
                  </a:schemeClr>
                </a:solidFill>
              </a:rPr>
              <a:t>. </a:t>
            </a:r>
          </a:p>
          <a:p>
            <a:pPr algn="just" fontAlgn="auto">
              <a:lnSpc>
                <a:spcPct val="108000"/>
              </a:lnSpc>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Repeatable</a:t>
            </a:r>
          </a:p>
          <a:p>
            <a:pPr marL="841375" lvl="1" indent="-279400" algn="just" fontAlgn="auto">
              <a:lnSpc>
                <a:spcPct val="108000"/>
              </a:lnSpc>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solidFill>
                  <a:schemeClr val="tx1">
                    <a:lumMod val="75000"/>
                    <a:lumOff val="25000"/>
                  </a:schemeClr>
                </a:solidFill>
              </a:rPr>
              <a:t>Basic project management processes are established to track cost, schedule, and functionality. The necessary process discipline is in place to repeat earlier successes on projects with similar applications. </a:t>
            </a:r>
          </a:p>
          <a:p>
            <a:pPr algn="just" fontAlgn="auto">
              <a:lnSpc>
                <a:spcPct val="108000"/>
              </a:lnSpc>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Defined</a:t>
            </a:r>
          </a:p>
          <a:p>
            <a:pPr marL="841375" lvl="1" indent="-279400" algn="just" fontAlgn="auto">
              <a:lnSpc>
                <a:spcPct val="108000"/>
              </a:lnSpc>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solidFill>
                  <a:schemeClr val="tx1">
                    <a:lumMod val="75000"/>
                    <a:lumOff val="25000"/>
                  </a:schemeClr>
                </a:solidFill>
              </a:rPr>
              <a:t>The software process is documented, standardized, and integrated. All projects use an approved, tailored version of the organization's standard software process for developing and maintaining software.</a:t>
            </a:r>
          </a:p>
        </p:txBody>
      </p:sp>
      <p:sp>
        <p:nvSpPr>
          <p:cNvPr id="56324"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FE8860D5-E6F8-4154-BD6C-94F046C0D501}" type="slidenum">
              <a:rPr lang="en-US" altLang="en-US" sz="2400" b="0">
                <a:solidFill>
                  <a:schemeClr val="accent1"/>
                </a:solidFill>
              </a:rPr>
              <a:pPr>
                <a:spcBef>
                  <a:spcPct val="0"/>
                </a:spcBef>
                <a:buClrTx/>
                <a:buSzTx/>
                <a:buFontTx/>
                <a:buNone/>
              </a:pPr>
              <a:t>27</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
          <p:cNvSpPr>
            <a:spLocks noGrp="1" noChangeArrowheads="1"/>
          </p:cNvSpPr>
          <p:nvPr>
            <p:ph type="title"/>
          </p:nvPr>
        </p:nvSpPr>
        <p:spPr>
          <a:xfrm>
            <a:off x="1219200" y="457200"/>
            <a:ext cx="7759700" cy="914400"/>
          </a:xfrm>
        </p:spPr>
        <p:txBody>
          <a:bodyPr/>
          <a:lstStyle/>
          <a:p>
            <a:r>
              <a:rPr lang="en-GB" altLang="en-US"/>
              <a:t>Five Maturity Levels...</a:t>
            </a:r>
          </a:p>
        </p:txBody>
      </p:sp>
      <p:sp>
        <p:nvSpPr>
          <p:cNvPr id="58371" name="Rectangle 2"/>
          <p:cNvSpPr>
            <a:spLocks noGrp="1" noChangeArrowheads="1"/>
          </p:cNvSpPr>
          <p:nvPr>
            <p:ph idx="1"/>
          </p:nvPr>
        </p:nvSpPr>
        <p:spPr>
          <a:xfrm>
            <a:off x="1219200" y="1547813"/>
            <a:ext cx="7237413" cy="4572000"/>
          </a:xfrm>
        </p:spPr>
        <p:txBody>
          <a:bodyPr/>
          <a:lstStyle/>
          <a:p>
            <a:pPr>
              <a:lnSpc>
                <a:spcPct val="108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a:t> </a:t>
            </a:r>
            <a:r>
              <a:rPr lang="en-GB" altLang="en-US" sz="2200" dirty="0"/>
              <a:t>Managed</a:t>
            </a:r>
          </a:p>
          <a:p>
            <a:pPr marL="841375" lvl="1" indent="-279400">
              <a:lnSpc>
                <a:spcPct val="108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Detailed measures of the software process and product quality are collected. Both the software process and products are quantitatively understood and controlled. </a:t>
            </a:r>
          </a:p>
          <a:p>
            <a:pPr marL="561975" lvl="1" indent="0">
              <a:lnSpc>
                <a:spcPct val="108000"/>
              </a:lnSpc>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sz="2000" dirty="0"/>
          </a:p>
          <a:p>
            <a:pPr>
              <a:lnSpc>
                <a:spcPct val="108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Optimizing</a:t>
            </a:r>
          </a:p>
          <a:p>
            <a:pPr marL="841375" lvl="1" indent="-279400">
              <a:lnSpc>
                <a:spcPct val="108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Continuous process improvement is enabled by quantitative feedback from the process and from piloting innovative ideas and technologies. </a:t>
            </a:r>
          </a:p>
        </p:txBody>
      </p:sp>
      <p:sp>
        <p:nvSpPr>
          <p:cNvPr id="58372"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18292CBB-C33B-4C52-89FF-DD432BB0FECD}" type="slidenum">
              <a:rPr lang="en-US" altLang="en-US" sz="2400" b="0">
                <a:solidFill>
                  <a:schemeClr val="accent1"/>
                </a:solidFill>
              </a:rPr>
              <a:pPr>
                <a:spcBef>
                  <a:spcPct val="0"/>
                </a:spcBef>
                <a:buClrTx/>
                <a:buSzTx/>
                <a:buFontTx/>
                <a:buNone/>
              </a:pPr>
              <a:t>28</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40814-4389-62D4-271E-CB0791E14F14}"/>
              </a:ext>
            </a:extLst>
          </p:cNvPr>
          <p:cNvSpPr>
            <a:spLocks noGrp="1"/>
          </p:cNvSpPr>
          <p:nvPr>
            <p:ph type="title"/>
          </p:nvPr>
        </p:nvSpPr>
        <p:spPr/>
        <p:txBody>
          <a:bodyPr/>
          <a:lstStyle/>
          <a:p>
            <a:r>
              <a:rPr lang="en-GB" altLang="en-US" dirty="0"/>
              <a:t>CMM Levels</a:t>
            </a:r>
            <a:endParaRPr lang="en-US" dirty="0"/>
          </a:p>
        </p:txBody>
      </p:sp>
      <p:pic>
        <p:nvPicPr>
          <p:cNvPr id="5" name="Content Placeholder 4">
            <a:extLst>
              <a:ext uri="{FF2B5EF4-FFF2-40B4-BE49-F238E27FC236}">
                <a16:creationId xmlns:a16="http://schemas.microsoft.com/office/drawing/2014/main" id="{4AD395F7-50DC-0FA1-E102-C33979FAE8F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2796968"/>
            <a:ext cx="8153400" cy="2254664"/>
          </a:xfrm>
        </p:spPr>
      </p:pic>
    </p:spTree>
    <p:extLst>
      <p:ext uri="{BB962C8B-B14F-4D97-AF65-F5344CB8AC3E}">
        <p14:creationId xmlns:p14="http://schemas.microsoft.com/office/powerpoint/2010/main" val="72501216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1219200" y="609600"/>
            <a:ext cx="7761288" cy="762000"/>
          </a:xfrm>
        </p:spPr>
        <p:txBody>
          <a:bodyPr/>
          <a:lstStyle/>
          <a:p>
            <a:r>
              <a:rPr lang="en-GB" altLang="en-US"/>
              <a:t>What Is Quality?</a:t>
            </a:r>
          </a:p>
        </p:txBody>
      </p:sp>
      <p:sp>
        <p:nvSpPr>
          <p:cNvPr id="9219" name="Rectangle 2"/>
          <p:cNvSpPr>
            <a:spLocks noGrp="1" noChangeArrowheads="1"/>
          </p:cNvSpPr>
          <p:nvPr>
            <p:ph idx="1"/>
          </p:nvPr>
        </p:nvSpPr>
        <p:spPr>
          <a:xfrm>
            <a:off x="685800" y="1600200"/>
            <a:ext cx="8294688" cy="4344988"/>
          </a:xfrm>
        </p:spPr>
        <p:txBody>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0" dirty="0"/>
              <a:t>The International Organization for Standardization (ISO) defines quality as “the degree to which a set of inherent characteristics fulfils requirements” (ISO9000:2000).</a:t>
            </a:r>
          </a:p>
          <a:p>
            <a:pPr algn="just">
              <a:lnSpc>
                <a:spcPct val="104000"/>
              </a:lnSpc>
              <a:spcBef>
                <a:spcPts val="21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0" dirty="0"/>
              <a:t>Other experts define quality based on:</a:t>
            </a:r>
          </a:p>
          <a:p>
            <a:pPr lvl="1" algn="just">
              <a:lnSpc>
                <a:spcPct val="104000"/>
              </a:lnSpc>
              <a:spcBef>
                <a:spcPts val="19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a:t>Conformance to requirements</a:t>
            </a:r>
            <a:r>
              <a:rPr lang="en-GB" altLang="en-US" dirty="0"/>
              <a:t>: The project’s processes and products meet written specifications.</a:t>
            </a:r>
          </a:p>
          <a:p>
            <a:pPr lvl="1" algn="just">
              <a:lnSpc>
                <a:spcPct val="104000"/>
              </a:lnSpc>
              <a:spcBef>
                <a:spcPts val="19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a:t>Fitness for use: </a:t>
            </a:r>
            <a:r>
              <a:rPr lang="en-GB" altLang="en-US" dirty="0"/>
              <a:t>A product can be used as it was intended.</a:t>
            </a:r>
          </a:p>
        </p:txBody>
      </p:sp>
      <p:sp>
        <p:nvSpPr>
          <p:cNvPr id="9220"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46B3C83E-80C4-4ED5-8223-0E822F086615}" type="slidenum">
              <a:rPr lang="en-US" altLang="en-US" sz="2400" b="0">
                <a:solidFill>
                  <a:schemeClr val="accent1"/>
                </a:solidFill>
              </a:rPr>
              <a:pPr>
                <a:spcBef>
                  <a:spcPct val="0"/>
                </a:spcBef>
                <a:buClrTx/>
                <a:buSzTx/>
                <a:buFontTx/>
                <a:buNone/>
              </a:pPr>
              <a:t>3</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8E257-F7F5-DD32-4DE4-46BA85FD7891}"/>
              </a:ext>
            </a:extLst>
          </p:cNvPr>
          <p:cNvSpPr>
            <a:spLocks noGrp="1"/>
          </p:cNvSpPr>
          <p:nvPr>
            <p:ph type="title"/>
          </p:nvPr>
        </p:nvSpPr>
        <p:spPr/>
        <p:txBody>
          <a:bodyPr/>
          <a:lstStyle/>
          <a:p>
            <a:r>
              <a:rPr lang="en-US" dirty="0"/>
              <a:t>CMMI</a:t>
            </a:r>
          </a:p>
        </p:txBody>
      </p:sp>
      <p:sp>
        <p:nvSpPr>
          <p:cNvPr id="3" name="Content Placeholder 2">
            <a:extLst>
              <a:ext uri="{FF2B5EF4-FFF2-40B4-BE49-F238E27FC236}">
                <a16:creationId xmlns:a16="http://schemas.microsoft.com/office/drawing/2014/main" id="{57291297-8F77-F4BE-3E5A-C7FDDF68EE40}"/>
              </a:ext>
            </a:extLst>
          </p:cNvPr>
          <p:cNvSpPr>
            <a:spLocks noGrp="1"/>
          </p:cNvSpPr>
          <p:nvPr>
            <p:ph idx="1"/>
          </p:nvPr>
        </p:nvSpPr>
        <p:spPr/>
        <p:txBody>
          <a:bodyPr/>
          <a:lstStyle/>
          <a:p>
            <a:r>
              <a:rPr lang="en-US" b="0" dirty="0"/>
              <a:t>CMM only focused on software development but CMMI does beyond that. It looks at system security, supply chain management </a:t>
            </a:r>
            <a:r>
              <a:rPr lang="en-US" b="0" dirty="0" err="1"/>
              <a:t>etc</a:t>
            </a:r>
            <a:endParaRPr lang="en-US" b="0" dirty="0"/>
          </a:p>
          <a:p>
            <a:pPr marL="0" indent="0">
              <a:buNone/>
            </a:pPr>
            <a:r>
              <a:rPr lang="en-US" dirty="0"/>
              <a:t>Five levels:</a:t>
            </a:r>
          </a:p>
          <a:p>
            <a:r>
              <a:rPr lang="en-US" b="0" dirty="0"/>
              <a:t>Initial</a:t>
            </a:r>
          </a:p>
          <a:p>
            <a:r>
              <a:rPr lang="en-US" b="0" dirty="0"/>
              <a:t>Managed</a:t>
            </a:r>
          </a:p>
          <a:p>
            <a:r>
              <a:rPr lang="en-US" b="0" dirty="0"/>
              <a:t>Defined</a:t>
            </a:r>
          </a:p>
          <a:p>
            <a:r>
              <a:rPr lang="en-US" b="0" dirty="0"/>
              <a:t>Quantitatively managed</a:t>
            </a:r>
          </a:p>
          <a:p>
            <a:r>
              <a:rPr lang="en-US" b="0" dirty="0"/>
              <a:t>Optimizing </a:t>
            </a:r>
          </a:p>
          <a:p>
            <a:endParaRPr lang="en-US" dirty="0"/>
          </a:p>
        </p:txBody>
      </p:sp>
    </p:spTree>
    <p:extLst>
      <p:ext uri="{BB962C8B-B14F-4D97-AF65-F5344CB8AC3E}">
        <p14:creationId xmlns:p14="http://schemas.microsoft.com/office/powerpoint/2010/main" val="2908366693"/>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
          <p:cNvSpPr>
            <a:spLocks noGrp="1" noChangeArrowheads="1"/>
          </p:cNvSpPr>
          <p:nvPr>
            <p:ph type="title"/>
          </p:nvPr>
        </p:nvSpPr>
        <p:spPr>
          <a:xfrm>
            <a:off x="914400" y="609600"/>
            <a:ext cx="7761288" cy="838200"/>
          </a:xfrm>
        </p:spPr>
        <p:txBody>
          <a:bodyPr/>
          <a:lstStyle/>
          <a:p>
            <a:r>
              <a:rPr lang="en-GB" altLang="en-US" dirty="0"/>
              <a:t>PMI’s Maturity Model</a:t>
            </a:r>
          </a:p>
        </p:txBody>
      </p:sp>
      <p:sp>
        <p:nvSpPr>
          <p:cNvPr id="65539" name="Rectangle 2"/>
          <p:cNvSpPr>
            <a:spLocks noGrp="1" noChangeArrowheads="1"/>
          </p:cNvSpPr>
          <p:nvPr>
            <p:ph idx="1"/>
          </p:nvPr>
        </p:nvSpPr>
        <p:spPr>
          <a:xfrm>
            <a:off x="1219200" y="1524000"/>
            <a:ext cx="7239000" cy="4659313"/>
          </a:xfrm>
        </p:spPr>
        <p:txBody>
          <a:bodyPr rtlCol="0">
            <a:normAutofit/>
          </a:bodyPr>
          <a:lstStyle/>
          <a:p>
            <a:pPr algn="just" fontAlgn="auto">
              <a:lnSpc>
                <a:spcPct val="104000"/>
              </a:lnSpc>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b="0" dirty="0">
                <a:solidFill>
                  <a:schemeClr val="tx1">
                    <a:lumMod val="75000"/>
                    <a:lumOff val="25000"/>
                  </a:schemeClr>
                </a:solidFill>
              </a:rPr>
              <a:t>PMI released the </a:t>
            </a:r>
            <a:r>
              <a:rPr lang="en-GB" sz="2200" dirty="0">
                <a:solidFill>
                  <a:schemeClr val="tx1">
                    <a:lumMod val="75000"/>
                    <a:lumOff val="25000"/>
                  </a:schemeClr>
                </a:solidFill>
              </a:rPr>
              <a:t>Organizational Project Management Maturity Model (OPM3) </a:t>
            </a:r>
            <a:r>
              <a:rPr lang="en-GB" sz="2200" b="0" dirty="0">
                <a:solidFill>
                  <a:schemeClr val="tx1">
                    <a:lumMod val="75000"/>
                    <a:lumOff val="25000"/>
                  </a:schemeClr>
                </a:solidFill>
              </a:rPr>
              <a:t>in December 2003.</a:t>
            </a:r>
          </a:p>
          <a:p>
            <a:pPr algn="just" fontAlgn="auto">
              <a:lnSpc>
                <a:spcPct val="104000"/>
              </a:lnSpc>
              <a:spcBef>
                <a:spcPts val="325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b="0" dirty="0">
                <a:solidFill>
                  <a:schemeClr val="tx1">
                    <a:lumMod val="75000"/>
                    <a:lumOff val="25000"/>
                  </a:schemeClr>
                </a:solidFill>
              </a:rPr>
              <a:t>Addresses standards for excellence in project, program, and portfolio management best practices and explains the capabilities necessary to achieve those best practices.</a:t>
            </a:r>
          </a:p>
        </p:txBody>
      </p:sp>
      <p:sp>
        <p:nvSpPr>
          <p:cNvPr id="60420"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AAE0A368-3DE6-4991-8AE0-3F61061AB324}" type="slidenum">
              <a:rPr lang="en-US" altLang="en-US" sz="2400" b="0">
                <a:solidFill>
                  <a:schemeClr val="accent1"/>
                </a:solidFill>
              </a:rPr>
              <a:pPr>
                <a:spcBef>
                  <a:spcPct val="0"/>
                </a:spcBef>
                <a:buClrTx/>
                <a:buSzTx/>
                <a:buFontTx/>
                <a:buNone/>
              </a:pPr>
              <a:t>31</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
          <p:cNvSpPr>
            <a:spLocks noGrp="1" noChangeArrowheads="1"/>
          </p:cNvSpPr>
          <p:nvPr>
            <p:ph type="title"/>
          </p:nvPr>
        </p:nvSpPr>
        <p:spPr>
          <a:xfrm>
            <a:off x="1143000" y="430213"/>
            <a:ext cx="7761288" cy="941387"/>
          </a:xfrm>
        </p:spPr>
        <p:txBody>
          <a:bodyPr/>
          <a:lstStyle/>
          <a:p>
            <a:r>
              <a:rPr lang="en-GB" altLang="en-US"/>
              <a:t>Using Software to Assist in Project Quality Management</a:t>
            </a:r>
          </a:p>
        </p:txBody>
      </p:sp>
      <p:sp>
        <p:nvSpPr>
          <p:cNvPr id="62467" name="Rectangle 2"/>
          <p:cNvSpPr>
            <a:spLocks noGrp="1" noChangeArrowheads="1"/>
          </p:cNvSpPr>
          <p:nvPr>
            <p:ph idx="1"/>
          </p:nvPr>
        </p:nvSpPr>
        <p:spPr>
          <a:xfrm>
            <a:off x="1219200" y="1524000"/>
            <a:ext cx="7239000" cy="4575175"/>
          </a:xfrm>
        </p:spPr>
        <p:txBody>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Spreadsheet and charting software helps create Pareto diagrams, fishbone diagrams, and so on.</a:t>
            </a:r>
          </a:p>
          <a:p>
            <a:pPr algn="just">
              <a:lnSpc>
                <a:spcPct val="104000"/>
              </a:lnSpc>
              <a:spcBef>
                <a:spcPts val="17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Statistical software packages help perform statistical analysis.</a:t>
            </a:r>
          </a:p>
          <a:p>
            <a:pPr algn="just">
              <a:lnSpc>
                <a:spcPct val="104000"/>
              </a:lnSpc>
              <a:spcBef>
                <a:spcPts val="17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Project management software helps create Gantt charts and other tools to help plan and track work related to quality management.</a:t>
            </a:r>
          </a:p>
        </p:txBody>
      </p:sp>
      <p:sp>
        <p:nvSpPr>
          <p:cNvPr id="62468"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7B88B694-095C-4BED-9922-9AE54CD29C42}" type="slidenum">
              <a:rPr lang="en-US" altLang="en-US" sz="2400" b="0">
                <a:solidFill>
                  <a:schemeClr val="accent1"/>
                </a:solidFill>
              </a:rPr>
              <a:pPr>
                <a:spcBef>
                  <a:spcPct val="0"/>
                </a:spcBef>
                <a:buClrTx/>
                <a:buSzTx/>
                <a:buFontTx/>
                <a:buNone/>
              </a:pPr>
              <a:t>32</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6"/>
          <p:cNvSpPr>
            <a:spLocks noGrp="1"/>
          </p:cNvSpPr>
          <p:nvPr>
            <p:ph type="title"/>
          </p:nvPr>
        </p:nvSpPr>
        <p:spPr>
          <a:xfrm>
            <a:off x="609600" y="381000"/>
            <a:ext cx="7467600" cy="914400"/>
          </a:xfrm>
        </p:spPr>
        <p:txBody>
          <a:bodyPr/>
          <a:lstStyle/>
          <a:p>
            <a:r>
              <a:rPr lang="en-US" altLang="en-US"/>
              <a:t>Exercise</a:t>
            </a:r>
            <a:endParaRPr lang="en-GB" altLang="en-US"/>
          </a:p>
        </p:txBody>
      </p:sp>
      <p:sp>
        <p:nvSpPr>
          <p:cNvPr id="8" name="Content Placeholder 7"/>
          <p:cNvSpPr>
            <a:spLocks noGrp="1"/>
          </p:cNvSpPr>
          <p:nvPr>
            <p:ph idx="1"/>
          </p:nvPr>
        </p:nvSpPr>
        <p:spPr>
          <a:xfrm>
            <a:off x="609600" y="1447800"/>
            <a:ext cx="7620000" cy="4594225"/>
          </a:xfrm>
        </p:spPr>
        <p:txBody>
          <a:bodyPr rtlCol="0">
            <a:normAutofit fontScale="85000" lnSpcReduction="20000"/>
          </a:bodyPr>
          <a:lstStyle/>
          <a:p>
            <a:pPr fontAlgn="auto">
              <a:spcAft>
                <a:spcPts val="0"/>
              </a:spcAft>
              <a:buFont typeface="Wingdings 3" charset="2"/>
              <a:buChar char=""/>
              <a:defRPr/>
            </a:pPr>
            <a:r>
              <a:rPr lang="en-US" dirty="0">
                <a:solidFill>
                  <a:schemeClr val="tx1">
                    <a:lumMod val="75000"/>
                    <a:lumOff val="25000"/>
                  </a:schemeClr>
                </a:solidFill>
              </a:rPr>
              <a:t>Assume you are the Quality Assurance manager of MTP enterprises, an organization that handles multitudes of projects worth millions of dollars. Using your experience in the field of Project management, explain the following;</a:t>
            </a:r>
          </a:p>
          <a:p>
            <a:pPr marL="0" indent="0" fontAlgn="auto">
              <a:spcAft>
                <a:spcPts val="0"/>
              </a:spcAft>
              <a:buFont typeface="Wingdings 3" charset="2"/>
              <a:buNone/>
              <a:defRPr/>
            </a:pPr>
            <a:endParaRPr lang="en-US" dirty="0">
              <a:solidFill>
                <a:schemeClr val="tx1">
                  <a:lumMod val="75000"/>
                  <a:lumOff val="25000"/>
                </a:schemeClr>
              </a:solidFill>
            </a:endParaRPr>
          </a:p>
          <a:p>
            <a:pPr fontAlgn="auto">
              <a:spcAft>
                <a:spcPts val="0"/>
              </a:spcAft>
              <a:buFont typeface="Wingdings" panose="05000000000000000000" pitchFamily="2" charset="2"/>
              <a:buChar char="v"/>
              <a:defRPr/>
            </a:pPr>
            <a:r>
              <a:rPr lang="sw-KE" dirty="0">
                <a:solidFill>
                  <a:schemeClr val="tx1">
                    <a:lumMod val="75000"/>
                    <a:lumOff val="25000"/>
                  </a:schemeClr>
                </a:solidFill>
              </a:rPr>
              <a:t>Describe how you would communicate quality planning aspects to your team to avoid quality problems.</a:t>
            </a:r>
          </a:p>
          <a:p>
            <a:pPr fontAlgn="auto">
              <a:spcAft>
                <a:spcPts val="0"/>
              </a:spcAft>
              <a:buFont typeface="Wingdings" panose="05000000000000000000" pitchFamily="2" charset="2"/>
              <a:buChar char="v"/>
              <a:defRPr/>
            </a:pPr>
            <a:r>
              <a:rPr lang="sw-KE" dirty="0">
                <a:solidFill>
                  <a:schemeClr val="tx1">
                    <a:lumMod val="75000"/>
                    <a:lumOff val="25000"/>
                  </a:schemeClr>
                </a:solidFill>
              </a:rPr>
              <a:t>Describe how you would implement a quality assurance process to boost confidence in the quality of your products.</a:t>
            </a:r>
          </a:p>
          <a:p>
            <a:pPr fontAlgn="auto">
              <a:spcAft>
                <a:spcPts val="0"/>
              </a:spcAft>
              <a:buFont typeface="Wingdings" panose="05000000000000000000" pitchFamily="2" charset="2"/>
              <a:buChar char="v"/>
              <a:defRPr/>
            </a:pPr>
            <a:r>
              <a:rPr lang="sw-KE" dirty="0">
                <a:solidFill>
                  <a:schemeClr val="tx1">
                    <a:lumMod val="75000"/>
                    <a:lumOff val="25000"/>
                  </a:schemeClr>
                </a:solidFill>
              </a:rPr>
              <a:t>Describe how you would report on the overall level of quality acheived using specific techniques and tools</a:t>
            </a:r>
            <a:endParaRPr lang="en-GB" dirty="0">
              <a:solidFill>
                <a:schemeClr val="tx1">
                  <a:lumMod val="75000"/>
                  <a:lumOff val="25000"/>
                </a:schemeClr>
              </a:solidFill>
            </a:endParaRPr>
          </a:p>
          <a:p>
            <a:pPr fontAlgn="auto">
              <a:spcAft>
                <a:spcPts val="0"/>
              </a:spcAft>
              <a:buFont typeface="Wingdings 3" charset="2"/>
              <a:buChar char=""/>
              <a:defRPr/>
            </a:pPr>
            <a:endParaRPr lang="en-GB" dirty="0">
              <a:solidFill>
                <a:schemeClr val="tx1">
                  <a:lumMod val="75000"/>
                  <a:lumOff val="25000"/>
                </a:schemeClr>
              </a:solidFill>
            </a:endParaRPr>
          </a:p>
          <a:p>
            <a:pPr fontAlgn="auto">
              <a:spcAft>
                <a:spcPts val="0"/>
              </a:spcAft>
              <a:buFont typeface="Wingdings" panose="05000000000000000000" pitchFamily="2" charset="2"/>
              <a:buChar char="v"/>
              <a:defRPr/>
            </a:pPr>
            <a:endParaRPr lang="en-US" dirty="0">
              <a:solidFill>
                <a:schemeClr val="tx1">
                  <a:lumMod val="75000"/>
                  <a:lumOff val="25000"/>
                </a:schemeClr>
              </a:solidFill>
            </a:endParaRPr>
          </a:p>
          <a:p>
            <a:pPr fontAlgn="auto">
              <a:spcAft>
                <a:spcPts val="0"/>
              </a:spcAft>
              <a:buFont typeface="Wingdings" panose="05000000000000000000" pitchFamily="2" charset="2"/>
              <a:buChar char="v"/>
              <a:defRPr/>
            </a:pPr>
            <a:endParaRPr lang="en-GB" dirty="0">
              <a:solidFill>
                <a:schemeClr val="tx1">
                  <a:lumMod val="75000"/>
                  <a:lumOff val="25000"/>
                </a:schemeClr>
              </a:solidFill>
            </a:endParaRPr>
          </a:p>
          <a:p>
            <a:pPr fontAlgn="auto">
              <a:spcAft>
                <a:spcPts val="0"/>
              </a:spcAft>
              <a:buFont typeface="Wingdings" panose="05000000000000000000" pitchFamily="2" charset="2"/>
              <a:buChar char="v"/>
              <a:defRPr/>
            </a:pPr>
            <a:endParaRPr lang="en-GB" dirty="0">
              <a:solidFill>
                <a:schemeClr val="tx1">
                  <a:lumMod val="75000"/>
                  <a:lumOff val="25000"/>
                </a:schemeClr>
              </a:solidFill>
            </a:endParaRPr>
          </a:p>
        </p:txBody>
      </p:sp>
      <p:sp>
        <p:nvSpPr>
          <p:cNvPr id="64516" name="Slide Number Placeholder 1"/>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AF02DFE9-B279-41DC-9E7A-670B41E1676C}" type="slidenum">
              <a:rPr lang="en-US" altLang="en-US" sz="2400" b="0">
                <a:solidFill>
                  <a:schemeClr val="accent1"/>
                </a:solidFill>
              </a:rPr>
              <a:pPr>
                <a:spcBef>
                  <a:spcPct val="0"/>
                </a:spcBef>
                <a:buClrTx/>
                <a:buSzTx/>
                <a:buFontTx/>
                <a:buNone/>
              </a:pPr>
              <a:t>33</a:t>
            </a:fld>
            <a:endParaRPr lang="en-US" altLang="en-US" sz="2400" b="0">
              <a:solidFill>
                <a:schemeClr val="accent1"/>
              </a:solidFill>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1143000" y="457200"/>
            <a:ext cx="7761288" cy="914400"/>
          </a:xfrm>
        </p:spPr>
        <p:txBody>
          <a:bodyPr/>
          <a:lstStyle/>
          <a:p>
            <a:r>
              <a:rPr lang="en-GB" altLang="en-US" dirty="0"/>
              <a:t>What Is Project Quality Management?</a:t>
            </a:r>
          </a:p>
        </p:txBody>
      </p:sp>
      <p:sp>
        <p:nvSpPr>
          <p:cNvPr id="11267" name="Rectangle 2"/>
          <p:cNvSpPr>
            <a:spLocks noGrp="1" noChangeArrowheads="1"/>
          </p:cNvSpPr>
          <p:nvPr>
            <p:ph idx="1"/>
          </p:nvPr>
        </p:nvSpPr>
        <p:spPr>
          <a:xfrm>
            <a:off x="228600" y="1673225"/>
            <a:ext cx="8675688" cy="4879975"/>
          </a:xfrm>
        </p:spPr>
        <p:txBody>
          <a:bodyPr/>
          <a:lstStyle/>
          <a:p>
            <a:pPr algn="just">
              <a:lnSpc>
                <a:spcPct val="104000"/>
              </a:lnSpc>
              <a:buFont typeface="Wingdings 3" panose="05040102010807070707"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0" dirty="0"/>
              <a:t>Project quality management ensures that the project will satisfy the needs for which it was undertaken.</a:t>
            </a:r>
          </a:p>
          <a:p>
            <a:pPr algn="just">
              <a:lnSpc>
                <a:spcPct val="104000"/>
              </a:lnSpc>
              <a:spcBef>
                <a:spcPts val="700"/>
              </a:spcBef>
              <a:buFont typeface="Wingdings 3" panose="05040102010807070707"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0" dirty="0"/>
              <a:t>Processes include:</a:t>
            </a:r>
          </a:p>
          <a:p>
            <a:pPr lvl="1" algn="just">
              <a:lnSpc>
                <a:spcPct val="104000"/>
              </a:lnSpc>
              <a:spcBef>
                <a:spcPts val="650"/>
              </a:spcBef>
              <a:buFont typeface="Wingdings 3" panose="05040102010807070707"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a:t>Quality planning</a:t>
            </a:r>
            <a:r>
              <a:rPr lang="en-GB" altLang="en-US" dirty="0"/>
              <a:t>: </a:t>
            </a:r>
            <a:r>
              <a:rPr lang="en-US" altLang="en-US" dirty="0"/>
              <a:t>T</a:t>
            </a:r>
            <a:r>
              <a:rPr lang="en-US" dirty="0"/>
              <a:t>his is where quality objectives, standards, and procedures are defined. The goal is to determine how quality will be managed throughout the project</a:t>
            </a:r>
            <a:r>
              <a:rPr lang="en-GB" altLang="en-US" dirty="0"/>
              <a:t>.</a:t>
            </a:r>
          </a:p>
          <a:p>
            <a:pPr lvl="1" algn="just">
              <a:lnSpc>
                <a:spcPct val="104000"/>
              </a:lnSpc>
              <a:spcBef>
                <a:spcPts val="650"/>
              </a:spcBef>
              <a:buFont typeface="Wingdings 3" panose="05040102010807070707"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a:t>Quality assurance</a:t>
            </a:r>
            <a:r>
              <a:rPr lang="en-GB" altLang="en-US" dirty="0"/>
              <a:t>: </a:t>
            </a:r>
            <a:r>
              <a:rPr lang="en-US" b="1" dirty="0"/>
              <a:t>F</a:t>
            </a:r>
            <a:r>
              <a:rPr lang="en-US" dirty="0"/>
              <a:t>ocuses on </a:t>
            </a:r>
            <a:r>
              <a:rPr lang="en-US" b="1" dirty="0"/>
              <a:t>preventing defects</a:t>
            </a:r>
            <a:r>
              <a:rPr lang="en-US" dirty="0"/>
              <a:t> and ensuring that project activities align with quality standards.</a:t>
            </a:r>
          </a:p>
          <a:p>
            <a:pPr lvl="1" algn="just">
              <a:lnSpc>
                <a:spcPct val="104000"/>
              </a:lnSpc>
              <a:spcBef>
                <a:spcPts val="650"/>
              </a:spcBef>
              <a:buFont typeface="Wingdings 3" panose="05040102010807070707" pitchFamily="18"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a:t>Quality control</a:t>
            </a:r>
            <a:r>
              <a:rPr lang="en-GB" altLang="en-US" dirty="0"/>
              <a:t>: Monitoring specific project results to ensure that they comply with the relevant quality standards.</a:t>
            </a:r>
          </a:p>
        </p:txBody>
      </p:sp>
      <p:sp>
        <p:nvSpPr>
          <p:cNvPr id="11268"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C562ACD2-2109-49AA-A606-3AE8804815E6}" type="slidenum">
              <a:rPr lang="en-US" altLang="en-US" sz="2400" b="0">
                <a:solidFill>
                  <a:schemeClr val="accent1"/>
                </a:solidFill>
              </a:rPr>
              <a:pPr>
                <a:spcBef>
                  <a:spcPct val="0"/>
                </a:spcBef>
                <a:buClrTx/>
                <a:buSzTx/>
                <a:buFontTx/>
                <a:buNone/>
              </a:pPr>
              <a:t>4</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BCF1D-E7FC-8440-DCEC-C8F644CFACB1}"/>
              </a:ext>
            </a:extLst>
          </p:cNvPr>
          <p:cNvSpPr>
            <a:spLocks noGrp="1"/>
          </p:cNvSpPr>
          <p:nvPr>
            <p:ph type="title"/>
          </p:nvPr>
        </p:nvSpPr>
        <p:spPr/>
        <p:txBody>
          <a:bodyPr/>
          <a:lstStyle/>
          <a:p>
            <a:r>
              <a:rPr lang="en-GB" altLang="en-US" dirty="0"/>
              <a:t>Project Quality Management?</a:t>
            </a:r>
            <a:endParaRPr lang="en-US" dirty="0"/>
          </a:p>
        </p:txBody>
      </p:sp>
      <p:pic>
        <p:nvPicPr>
          <p:cNvPr id="5" name="Content Placeholder 4">
            <a:extLst>
              <a:ext uri="{FF2B5EF4-FFF2-40B4-BE49-F238E27FC236}">
                <a16:creationId xmlns:a16="http://schemas.microsoft.com/office/drawing/2014/main" id="{1B5B557B-7796-23E3-6342-7FD186699C8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0537" y="2133600"/>
            <a:ext cx="8863463" cy="3750998"/>
          </a:xfrm>
        </p:spPr>
      </p:pic>
    </p:spTree>
    <p:extLst>
      <p:ext uri="{BB962C8B-B14F-4D97-AF65-F5344CB8AC3E}">
        <p14:creationId xmlns:p14="http://schemas.microsoft.com/office/powerpoint/2010/main" val="264397752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914400" y="773113"/>
            <a:ext cx="7761288" cy="695325"/>
          </a:xfrm>
        </p:spPr>
        <p:txBody>
          <a:bodyPr/>
          <a:lstStyle/>
          <a:p>
            <a:r>
              <a:rPr lang="en-GB" altLang="en-US"/>
              <a:t>Quality Planning</a:t>
            </a:r>
          </a:p>
        </p:txBody>
      </p:sp>
      <p:sp>
        <p:nvSpPr>
          <p:cNvPr id="95235" name="Rectangle 2"/>
          <p:cNvSpPr>
            <a:spLocks noGrp="1" noChangeArrowheads="1"/>
          </p:cNvSpPr>
          <p:nvPr>
            <p:ph idx="1"/>
          </p:nvPr>
        </p:nvSpPr>
        <p:spPr>
          <a:xfrm>
            <a:off x="152400" y="1600200"/>
            <a:ext cx="8763000" cy="4953000"/>
          </a:xfrm>
        </p:spPr>
        <p:txBody>
          <a:bodyPr rtlCol="0">
            <a:normAutofit/>
          </a:bodyPr>
          <a:lstStyle/>
          <a:p>
            <a:pPr marL="0" indent="0">
              <a:buNone/>
              <a:defRPr/>
            </a:pPr>
            <a:r>
              <a:rPr lang="en-GB" dirty="0"/>
              <a:t>Important to prevent defects by:</a:t>
            </a:r>
            <a:endParaRPr lang="en-US" dirty="0"/>
          </a:p>
          <a:p>
            <a:pPr lvl="1">
              <a:defRPr/>
            </a:pPr>
            <a:r>
              <a:rPr lang="en-GB" dirty="0"/>
              <a:t>Selecting proper materials.</a:t>
            </a:r>
            <a:endParaRPr lang="en-US" dirty="0"/>
          </a:p>
          <a:p>
            <a:pPr lvl="1">
              <a:defRPr/>
            </a:pPr>
            <a:r>
              <a:rPr lang="en-GB" dirty="0"/>
              <a:t>Training and indoctrinating people in quality.</a:t>
            </a:r>
            <a:endParaRPr lang="en-US" dirty="0"/>
          </a:p>
          <a:p>
            <a:pPr lvl="1">
              <a:defRPr/>
            </a:pPr>
            <a:r>
              <a:rPr lang="en-US" dirty="0"/>
              <a:t>Identifying quality standards relevant to the project (e.g., ISO 9001, industry best practices).</a:t>
            </a:r>
          </a:p>
          <a:p>
            <a:pPr lvl="1">
              <a:defRPr/>
            </a:pPr>
            <a:r>
              <a:rPr lang="en-US" dirty="0"/>
              <a:t>Developing quality management plans that specify quality requirements, roles, and responsibilities and how success will be measured.</a:t>
            </a:r>
          </a:p>
          <a:p>
            <a:pPr lvl="1">
              <a:defRPr/>
            </a:pPr>
            <a:r>
              <a:rPr lang="en-US" dirty="0"/>
              <a:t>Establishing quality assurance and control measures to be followed throughout the project.</a:t>
            </a:r>
          </a:p>
          <a:p>
            <a:pPr marL="457200" lvl="1" indent="0">
              <a:buNone/>
              <a:defRPr/>
            </a:pPr>
            <a:endParaRPr lang="en-US" dirty="0"/>
          </a:p>
        </p:txBody>
      </p:sp>
      <p:sp>
        <p:nvSpPr>
          <p:cNvPr id="13316"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DB8B827D-F7C3-42C2-9434-F281189154BE}" type="slidenum">
              <a:rPr lang="en-US" altLang="en-US" sz="2400" b="0">
                <a:solidFill>
                  <a:schemeClr val="accent1"/>
                </a:solidFill>
              </a:rPr>
              <a:pPr>
                <a:spcBef>
                  <a:spcPct val="0"/>
                </a:spcBef>
                <a:buClrTx/>
                <a:buSzTx/>
                <a:buFontTx/>
                <a:buNone/>
              </a:pPr>
              <a:t>6</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1066800" y="787400"/>
            <a:ext cx="7761288" cy="695325"/>
          </a:xfrm>
        </p:spPr>
        <p:txBody>
          <a:bodyPr/>
          <a:lstStyle/>
          <a:p>
            <a:r>
              <a:rPr lang="en-GB" altLang="en-US"/>
              <a:t>Design of Experiments</a:t>
            </a:r>
          </a:p>
        </p:txBody>
      </p:sp>
      <p:sp>
        <p:nvSpPr>
          <p:cNvPr id="15363" name="Rectangle 2"/>
          <p:cNvSpPr>
            <a:spLocks noGrp="1" noChangeArrowheads="1"/>
          </p:cNvSpPr>
          <p:nvPr>
            <p:ph idx="1"/>
          </p:nvPr>
        </p:nvSpPr>
        <p:spPr>
          <a:xfrm>
            <a:off x="152400" y="1676400"/>
            <a:ext cx="8915400" cy="4953000"/>
          </a:xfrm>
        </p:spPr>
        <p:txBody>
          <a:bodyPr/>
          <a:lstStyle/>
          <a:p>
            <a:pPr algn="just"/>
            <a:r>
              <a:rPr lang="en-GB" altLang="en-US" b="0" dirty="0"/>
              <a:t>Design of experiments is a quality planning technique that involves documenting important factors that directly contribute to meeting customer requirements.</a:t>
            </a:r>
          </a:p>
          <a:p>
            <a:pPr marL="0" indent="0" algn="just">
              <a:buNone/>
            </a:pPr>
            <a:endParaRPr lang="en-GB" altLang="en-US" b="0" dirty="0"/>
          </a:p>
          <a:p>
            <a:r>
              <a:rPr lang="en-US" altLang="en-US" b="0" dirty="0"/>
              <a:t>In the context of project management, an experiment is not in a secret lab with bubbling liquid in beakers; instead, the testing is done in a controlled manufacturing setting.</a:t>
            </a:r>
          </a:p>
          <a:p>
            <a:pPr marL="0" indent="0">
              <a:buNone/>
            </a:pPr>
            <a:endParaRPr lang="en-GB" altLang="en-US" b="0" dirty="0"/>
          </a:p>
          <a:p>
            <a:r>
              <a:rPr lang="en-GB" altLang="en-US" b="0" dirty="0"/>
              <a:t>Also applies to project management issues, such as cost and schedule trade-offs.</a:t>
            </a:r>
            <a:endParaRPr lang="en-US" altLang="en-US" b="0" dirty="0"/>
          </a:p>
          <a:p>
            <a:pPr marL="0" indent="0">
              <a:buNone/>
            </a:pPr>
            <a:endParaRPr lang="en-GB" altLang="en-US" sz="2800" dirty="0"/>
          </a:p>
          <a:p>
            <a:pPr>
              <a:lnSpc>
                <a:spcPct val="104000"/>
              </a:lnSpc>
              <a:buFont typeface="Wingdings" panose="05000000000000000000" pitchFamily="2" charset="2"/>
              <a:buNone/>
            </a:pPr>
            <a:endParaRPr lang="en-GB" altLang="en-US" b="0" dirty="0"/>
          </a:p>
        </p:txBody>
      </p:sp>
      <p:sp>
        <p:nvSpPr>
          <p:cNvPr id="15364"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0A66F715-B39E-45E5-BB3D-8F71102629B0}" type="slidenum">
              <a:rPr lang="en-US" altLang="en-US" sz="2400" b="0">
                <a:solidFill>
                  <a:schemeClr val="accent1"/>
                </a:solidFill>
              </a:rPr>
              <a:pPr>
                <a:spcBef>
                  <a:spcPct val="0"/>
                </a:spcBef>
                <a:buClrTx/>
                <a:buSzTx/>
                <a:buFontTx/>
                <a:buNone/>
              </a:pPr>
              <a:t>7</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1143000" y="752475"/>
            <a:ext cx="7761288" cy="695325"/>
          </a:xfrm>
        </p:spPr>
        <p:txBody>
          <a:bodyPr/>
          <a:lstStyle/>
          <a:p>
            <a:r>
              <a:rPr lang="en-GB" altLang="en-US"/>
              <a:t>Quality Assurance</a:t>
            </a:r>
          </a:p>
        </p:txBody>
      </p:sp>
      <p:sp>
        <p:nvSpPr>
          <p:cNvPr id="21507" name="Rectangle 2"/>
          <p:cNvSpPr>
            <a:spLocks noGrp="1" noChangeArrowheads="1"/>
          </p:cNvSpPr>
          <p:nvPr>
            <p:ph idx="1"/>
          </p:nvPr>
        </p:nvSpPr>
        <p:spPr>
          <a:xfrm>
            <a:off x="152400" y="1562100"/>
            <a:ext cx="8915400" cy="5067300"/>
          </a:xfrm>
        </p:spPr>
        <p:txBody>
          <a:bodyPr/>
          <a:lstStyle/>
          <a:p>
            <a:r>
              <a:rPr lang="en-GB" altLang="en-US" sz="2600" b="0" dirty="0"/>
              <a:t>Quality assurance includes all the activities related to satisfying the relevant quality standards for a project.</a:t>
            </a:r>
            <a:endParaRPr lang="en-US" altLang="en-US" sz="2600" b="0" dirty="0"/>
          </a:p>
          <a:p>
            <a:r>
              <a:rPr lang="en-GB" altLang="en-US" sz="2600" b="0" dirty="0"/>
              <a:t>Another goal of quality assurance is continuous quality improvement through bench marking and audit.</a:t>
            </a:r>
            <a:endParaRPr lang="en-US" altLang="en-US" sz="2600" b="0" dirty="0"/>
          </a:p>
          <a:p>
            <a:r>
              <a:rPr lang="en-GB" altLang="en-US" sz="2600" dirty="0"/>
              <a:t>Benchmarking</a:t>
            </a:r>
            <a:r>
              <a:rPr lang="en-GB" altLang="en-US" sz="2600" b="0" dirty="0"/>
              <a:t> generates ideas for quality improvements by comparing specific project practices or product characteristics to those of other projects or products within or outside the performing organization. </a:t>
            </a:r>
            <a:endParaRPr lang="en-US" altLang="en-US" sz="2600" b="0" dirty="0"/>
          </a:p>
          <a:p>
            <a:r>
              <a:rPr lang="en-US" altLang="en-US" sz="2600" dirty="0"/>
              <a:t>Quality audit </a:t>
            </a:r>
            <a:r>
              <a:rPr lang="en-US" altLang="en-US" sz="2600" b="0" dirty="0"/>
              <a:t>is done by following the audit checklist and procedures that were prepared in the planning stage and use various methods such as interviews, observations, surveys, tests, and inspections.</a:t>
            </a:r>
          </a:p>
        </p:txBody>
      </p:sp>
      <p:sp>
        <p:nvSpPr>
          <p:cNvPr id="21508"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C48068EE-5C12-48FE-90A9-3DEA40155680}" type="slidenum">
              <a:rPr lang="en-US" altLang="en-US" sz="2400" b="0">
                <a:solidFill>
                  <a:schemeClr val="accent1"/>
                </a:solidFill>
              </a:rPr>
              <a:pPr>
                <a:spcBef>
                  <a:spcPct val="0"/>
                </a:spcBef>
                <a:buClrTx/>
                <a:buSzTx/>
                <a:buFontTx/>
                <a:buNone/>
              </a:pPr>
              <a:t>8</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1143000" y="752475"/>
            <a:ext cx="7761288" cy="695325"/>
          </a:xfrm>
        </p:spPr>
        <p:txBody>
          <a:bodyPr/>
          <a:lstStyle/>
          <a:p>
            <a:r>
              <a:rPr lang="en-GB" altLang="en-US"/>
              <a:t>Quality Control</a:t>
            </a:r>
          </a:p>
        </p:txBody>
      </p:sp>
      <p:sp>
        <p:nvSpPr>
          <p:cNvPr id="23555" name="Rectangle 2"/>
          <p:cNvSpPr>
            <a:spLocks noGrp="1" noChangeArrowheads="1"/>
          </p:cNvSpPr>
          <p:nvPr>
            <p:ph idx="1"/>
          </p:nvPr>
        </p:nvSpPr>
        <p:spPr>
          <a:xfrm>
            <a:off x="685800" y="1651000"/>
            <a:ext cx="8001000" cy="4978400"/>
          </a:xfrm>
        </p:spPr>
        <p:txBody>
          <a:bodyPr/>
          <a:lstStyle/>
          <a:p>
            <a:r>
              <a:rPr lang="en-GB" altLang="en-US" dirty="0"/>
              <a:t>The main outputs of quality control are:</a:t>
            </a:r>
            <a:endParaRPr lang="en-US" altLang="en-US" dirty="0"/>
          </a:p>
          <a:p>
            <a:pPr lvl="1"/>
            <a:r>
              <a:rPr lang="en-GB" altLang="en-US" dirty="0"/>
              <a:t>Acceptance decisions</a:t>
            </a:r>
            <a:endParaRPr lang="en-US" altLang="en-US" dirty="0"/>
          </a:p>
          <a:p>
            <a:pPr lvl="1"/>
            <a:r>
              <a:rPr lang="en-GB" altLang="en-US" dirty="0"/>
              <a:t>Rework</a:t>
            </a:r>
            <a:endParaRPr lang="en-US" altLang="en-US" dirty="0"/>
          </a:p>
          <a:p>
            <a:pPr lvl="1"/>
            <a:r>
              <a:rPr lang="en-GB" altLang="en-US" dirty="0"/>
              <a:t>Process adjustments</a:t>
            </a:r>
            <a:endParaRPr lang="en-US" altLang="en-US" dirty="0"/>
          </a:p>
          <a:p>
            <a:r>
              <a:rPr lang="en-GB" altLang="en-US" dirty="0"/>
              <a:t>Some tools and techniques include:</a:t>
            </a:r>
            <a:endParaRPr lang="en-US" altLang="en-US" dirty="0"/>
          </a:p>
          <a:p>
            <a:pPr lvl="1"/>
            <a:r>
              <a:rPr lang="en-GB" altLang="en-US" dirty="0"/>
              <a:t>Pareto analysis – identify causes, frequency and consequences of defects.</a:t>
            </a:r>
            <a:endParaRPr lang="en-US" altLang="en-US" dirty="0"/>
          </a:p>
          <a:p>
            <a:pPr lvl="1"/>
            <a:r>
              <a:rPr lang="en-GB" altLang="en-US" dirty="0"/>
              <a:t>Fish-bone analysis</a:t>
            </a:r>
          </a:p>
          <a:p>
            <a:pPr lvl="1"/>
            <a:r>
              <a:rPr lang="en-GB" altLang="en-US" dirty="0"/>
              <a:t>Six Sigma</a:t>
            </a:r>
          </a:p>
          <a:p>
            <a:pPr lvl="1"/>
            <a:r>
              <a:rPr lang="en-GB" altLang="en-US" dirty="0"/>
              <a:t>Root cause analysis</a:t>
            </a:r>
            <a:endParaRPr lang="en-US" altLang="en-US" dirty="0"/>
          </a:p>
          <a:p>
            <a:pPr lvl="1"/>
            <a:r>
              <a:rPr lang="en-GB" altLang="en-US" dirty="0"/>
              <a:t>Quality control charts</a:t>
            </a:r>
          </a:p>
        </p:txBody>
      </p:sp>
      <p:sp>
        <p:nvSpPr>
          <p:cNvPr id="23556" name="Slide Number Placeholder 2"/>
          <p:cNvSpPr>
            <a:spLocks noGrp="1"/>
          </p:cNvSpPr>
          <p:nvPr>
            <p:ph type="sldNum" sz="quarter" idx="4294967295"/>
          </p:nvPr>
        </p:nvSpPr>
        <p:spPr bwMode="auto">
          <a:xfrm>
            <a:off x="0" y="787400"/>
            <a:ext cx="5857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3300"/>
              </a:buClr>
              <a:buSzPct val="127000"/>
              <a:buFont typeface="Wingdings" panose="05000000000000000000" pitchFamily="2" charset="2"/>
              <a:buChar char="ü"/>
              <a:defRPr sz="2800" b="1">
                <a:solidFill>
                  <a:schemeClr val="tx1"/>
                </a:solidFill>
                <a:latin typeface="Times New Roman" panose="02020603050405020304" pitchFamily="18" charset="0"/>
              </a:defRPr>
            </a:lvl1pPr>
            <a:lvl2pPr marL="742950" indent="-285750">
              <a:spcBef>
                <a:spcPct val="20000"/>
              </a:spcBef>
              <a:buClr>
                <a:srgbClr val="00279F"/>
              </a:buClr>
              <a:buSzPct val="127000"/>
              <a:buFont typeface="Wingdings" panose="05000000000000000000" pitchFamily="2" charset="2"/>
              <a:buChar char="ü"/>
              <a:defRPr sz="2400">
                <a:solidFill>
                  <a:schemeClr val="tx1"/>
                </a:solidFill>
                <a:latin typeface="Times New Roman" panose="02020603050405020304" pitchFamily="18" charset="0"/>
              </a:defRPr>
            </a:lvl2pPr>
            <a:lvl3pPr marL="1143000" indent="-228600">
              <a:spcBef>
                <a:spcPct val="20000"/>
              </a:spcBef>
              <a:buClr>
                <a:srgbClr val="FF9900"/>
              </a:buClr>
              <a:buSzPct val="127000"/>
              <a:buFont typeface="Wingdings" panose="05000000000000000000" pitchFamily="2" charset="2"/>
              <a:buChar char="ü"/>
              <a:defRPr sz="2000">
                <a:solidFill>
                  <a:schemeClr val="tx1"/>
                </a:solidFill>
                <a:latin typeface="Times New Roman" panose="02020603050405020304" pitchFamily="18" charset="0"/>
              </a:defRPr>
            </a:lvl3pPr>
            <a:lvl4pPr marL="16002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4pPr>
            <a:lvl5pPr marL="2057400" indent="-228600">
              <a:spcBef>
                <a:spcPct val="20000"/>
              </a:spcBef>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5pPr>
            <a:lvl6pPr marL="25146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6pPr>
            <a:lvl7pPr marL="29718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7pPr>
            <a:lvl8pPr marL="34290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8pPr>
            <a:lvl9pPr marL="3886200" indent="-228600" defTabSz="457200" fontAlgn="base">
              <a:spcBef>
                <a:spcPct val="20000"/>
              </a:spcBef>
              <a:spcAft>
                <a:spcPct val="0"/>
              </a:spcAft>
              <a:buClr>
                <a:srgbClr val="FF9900"/>
              </a:buClr>
              <a:buSzPct val="127000"/>
              <a:buFont typeface="Wingdings" panose="05000000000000000000" pitchFamily="2" charset="2"/>
              <a:buChar char="ü"/>
              <a:defRPr>
                <a:solidFill>
                  <a:schemeClr val="tx1"/>
                </a:solidFill>
                <a:latin typeface="Times New Roman" panose="02020603050405020304" pitchFamily="18" charset="0"/>
              </a:defRPr>
            </a:lvl9pPr>
          </a:lstStyle>
          <a:p>
            <a:pPr>
              <a:spcBef>
                <a:spcPct val="0"/>
              </a:spcBef>
              <a:buClrTx/>
              <a:buSzTx/>
              <a:buFontTx/>
              <a:buNone/>
            </a:pPr>
            <a:fld id="{24E11663-3656-4E20-B08A-F879C7ACE97B}" type="slidenum">
              <a:rPr lang="en-US" altLang="en-US" sz="2400" b="0">
                <a:solidFill>
                  <a:schemeClr val="accent1"/>
                </a:solidFill>
              </a:rPr>
              <a:pPr>
                <a:spcBef>
                  <a:spcPct val="0"/>
                </a:spcBef>
                <a:buClrTx/>
                <a:buSzTx/>
                <a:buFontTx/>
                <a:buNone/>
              </a:pPr>
              <a:t>9</a:t>
            </a:fld>
            <a:endParaRPr lang="en-US" altLang="en-US" sz="2400" b="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3331C4E4-7656-492A-8A3B-54E74B1FDB6D}" vid="{851B3941-2BF4-486B-A2FA-B5BFF3C4789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22073</TotalTime>
  <Words>3087</Words>
  <Application>Microsoft Macintosh PowerPoint</Application>
  <PresentationFormat>On-screen Show (4:3)</PresentationFormat>
  <Paragraphs>343</Paragraphs>
  <Slides>33</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-apple-system</vt:lpstr>
      <vt:lpstr>Arial</vt:lpstr>
      <vt:lpstr>Helvetica</vt:lpstr>
      <vt:lpstr>Times New Roman</vt:lpstr>
      <vt:lpstr>Wingdings</vt:lpstr>
      <vt:lpstr>Wingdings 3</vt:lpstr>
      <vt:lpstr>Theme1</vt:lpstr>
      <vt:lpstr>Project Quality Management </vt:lpstr>
      <vt:lpstr>Relevance of Quality in PJ Mgt</vt:lpstr>
      <vt:lpstr>What Is Quality?</vt:lpstr>
      <vt:lpstr>What Is Project Quality Management?</vt:lpstr>
      <vt:lpstr>Project Quality Management?</vt:lpstr>
      <vt:lpstr>Quality Planning</vt:lpstr>
      <vt:lpstr>Design of Experiments</vt:lpstr>
      <vt:lpstr>Quality Assurance</vt:lpstr>
      <vt:lpstr>Quality Control</vt:lpstr>
      <vt:lpstr>Fish-bone Diagram:  Analysing frequent System Breakdowns</vt:lpstr>
      <vt:lpstr>6 Sigma</vt:lpstr>
      <vt:lpstr>Testing</vt:lpstr>
      <vt:lpstr>Types of Tests</vt:lpstr>
      <vt:lpstr>Tools for quality</vt:lpstr>
      <vt:lpstr>Flow chart Example</vt:lpstr>
      <vt:lpstr>Example of Tally sheets</vt:lpstr>
      <vt:lpstr>Tools for quality</vt:lpstr>
      <vt:lpstr>Who’s Responsible for the Quality of Projects?</vt:lpstr>
      <vt:lpstr>ISO Standards</vt:lpstr>
      <vt:lpstr>Improving IS/IT Project Quality</vt:lpstr>
      <vt:lpstr>The Cost of Quality</vt:lpstr>
      <vt:lpstr>Five Cost Categories Related to Quality</vt:lpstr>
      <vt:lpstr>More factors that influence quality of work</vt:lpstr>
      <vt:lpstr>Maturity Models</vt:lpstr>
      <vt:lpstr>Example of Quality Matrix for Software Development </vt:lpstr>
      <vt:lpstr>CMM Levels and CMMI</vt:lpstr>
      <vt:lpstr>Five Maturity Levels</vt:lpstr>
      <vt:lpstr>Five Maturity Levels...</vt:lpstr>
      <vt:lpstr>CMM Levels</vt:lpstr>
      <vt:lpstr>CMMI</vt:lpstr>
      <vt:lpstr>PMI’s Maturity Model</vt:lpstr>
      <vt:lpstr>Using Software to Assist in Project Quality Management</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MSc IS program</dc:title>
  <dc:creator>Victor van Reijswoud</dc:creator>
  <cp:lastModifiedBy>Microsoft Office User</cp:lastModifiedBy>
  <cp:revision>192</cp:revision>
  <dcterms:modified xsi:type="dcterms:W3CDTF">2025-03-17T11:05:17Z</dcterms:modified>
</cp:coreProperties>
</file>