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3"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7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754" autoAdjust="0"/>
  </p:normalViewPr>
  <p:slideViewPr>
    <p:cSldViewPr snapToGrid="0">
      <p:cViewPr varScale="1">
        <p:scale>
          <a:sx n="63" d="100"/>
          <a:sy n="63" d="100"/>
        </p:scale>
        <p:origin x="80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CB9136-64EF-45BF-90B8-B05562DACFE5}"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3628390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CB9136-64EF-45BF-90B8-B05562DACFE5}"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805911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CB9136-64EF-45BF-90B8-B05562DACFE5}"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87742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CB9136-64EF-45BF-90B8-B05562DACFE5}"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460031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B9136-64EF-45BF-90B8-B05562DACFE5}"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4291952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CB9136-64EF-45BF-90B8-B05562DACFE5}"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3985756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CB9136-64EF-45BF-90B8-B05562DACFE5}" type="datetimeFigureOut">
              <a:rPr lang="en-US" smtClean="0"/>
              <a:t>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427346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CB9136-64EF-45BF-90B8-B05562DACFE5}" type="datetimeFigureOut">
              <a:rPr lang="en-US" smtClean="0"/>
              <a:t>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38989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B9136-64EF-45BF-90B8-B05562DACFE5}" type="datetimeFigureOut">
              <a:rPr lang="en-US" smtClean="0"/>
              <a:t>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2129584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B9136-64EF-45BF-90B8-B05562DACFE5}"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136627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B9136-64EF-45BF-90B8-B05562DACFE5}"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3583C8-86A5-47F6-8ACE-2D7CBDE12FA0}" type="slidenum">
              <a:rPr lang="en-US" smtClean="0"/>
              <a:t>‹#›</a:t>
            </a:fld>
            <a:endParaRPr lang="en-US"/>
          </a:p>
        </p:txBody>
      </p:sp>
    </p:spTree>
    <p:extLst>
      <p:ext uri="{BB962C8B-B14F-4D97-AF65-F5344CB8AC3E}">
        <p14:creationId xmlns:p14="http://schemas.microsoft.com/office/powerpoint/2010/main" val="1412102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CB9136-64EF-45BF-90B8-B05562DACFE5}" type="datetimeFigureOut">
              <a:rPr lang="en-US" smtClean="0"/>
              <a:t>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3583C8-86A5-47F6-8ACE-2D7CBDE12FA0}" type="slidenum">
              <a:rPr lang="en-US" smtClean="0"/>
              <a:t>‹#›</a:t>
            </a:fld>
            <a:endParaRPr lang="en-US"/>
          </a:p>
        </p:txBody>
      </p:sp>
    </p:spTree>
    <p:extLst>
      <p:ext uri="{BB962C8B-B14F-4D97-AF65-F5344CB8AC3E}">
        <p14:creationId xmlns:p14="http://schemas.microsoft.com/office/powerpoint/2010/main" val="1413306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Information Systems at Organizational level</a:t>
            </a:r>
            <a:r>
              <a:rPr lang="en-GB" dirty="0"/>
              <a:t>.</a:t>
            </a:r>
            <a:endParaRPr lang="en-US" dirty="0"/>
          </a:p>
        </p:txBody>
      </p:sp>
      <p:sp>
        <p:nvSpPr>
          <p:cNvPr id="3" name="Subtitle 2"/>
          <p:cNvSpPr>
            <a:spLocks noGrp="1"/>
          </p:cNvSpPr>
          <p:nvPr>
            <p:ph type="subTitle" idx="1"/>
          </p:nvPr>
        </p:nvSpPr>
        <p:spPr/>
        <p:txBody>
          <a:bodyPr/>
          <a:lstStyle/>
          <a:p>
            <a:r>
              <a:rPr lang="en-US" b="1" dirty="0" smtClean="0"/>
              <a:t>TOPIC TWO</a:t>
            </a:r>
            <a:endParaRPr lang="en-US" b="1" dirty="0"/>
          </a:p>
        </p:txBody>
      </p:sp>
    </p:spTree>
    <p:extLst>
      <p:ext uri="{BB962C8B-B14F-4D97-AF65-F5344CB8AC3E}">
        <p14:creationId xmlns:p14="http://schemas.microsoft.com/office/powerpoint/2010/main" val="1289000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68399"/>
          </a:xfrm>
        </p:spPr>
        <p:txBody>
          <a:bodyPr/>
          <a:lstStyle/>
          <a:p>
            <a:r>
              <a:rPr lang="en-US" b="1" dirty="0" smtClean="0"/>
              <a:t>Management Information System (MIS)</a:t>
            </a:r>
            <a:endParaRPr lang="en-US" b="1" dirty="0"/>
          </a:p>
        </p:txBody>
      </p:sp>
      <p:sp>
        <p:nvSpPr>
          <p:cNvPr id="3" name="Content Placeholder 2"/>
          <p:cNvSpPr>
            <a:spLocks noGrp="1"/>
          </p:cNvSpPr>
          <p:nvPr>
            <p:ph idx="1"/>
          </p:nvPr>
        </p:nvSpPr>
        <p:spPr>
          <a:xfrm>
            <a:off x="0" y="1361440"/>
            <a:ext cx="12192000" cy="5496560"/>
          </a:xfrm>
        </p:spPr>
        <p:txBody>
          <a:bodyPr/>
          <a:lstStyle/>
          <a:p>
            <a:r>
              <a:rPr lang="en-US" dirty="0" smtClean="0"/>
              <a:t>MIS is an information system, which processes data and converts it into information. A management information system uses TPS for its data inputs. </a:t>
            </a:r>
          </a:p>
          <a:p>
            <a:r>
              <a:rPr lang="en-US" dirty="0" smtClean="0"/>
              <a:t>The information generated by the information system may be used for control of operations, strategic and long-range planning. Short-range planning, management control, and other managerial problem solving. </a:t>
            </a:r>
          </a:p>
          <a:p>
            <a:r>
              <a:rPr lang="en-US" dirty="0" smtClean="0"/>
              <a:t>It encompasses processing in support of a wide range of organizational functions &amp; management processes. MIS is capable of providing analysis, planning &amp; decision making support. </a:t>
            </a:r>
          </a:p>
          <a:p>
            <a:r>
              <a:rPr lang="en-US" dirty="0" smtClean="0"/>
              <a:t>The functional areas of a business may be marketing, production, human resource, finance and accounting. </a:t>
            </a:r>
            <a:endParaRPr lang="en-US" dirty="0"/>
          </a:p>
        </p:txBody>
      </p:sp>
    </p:spTree>
    <p:extLst>
      <p:ext uri="{BB962C8B-B14F-4D97-AF65-F5344CB8AC3E}">
        <p14:creationId xmlns:p14="http://schemas.microsoft.com/office/powerpoint/2010/main" val="32805236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15999"/>
          </a:xfrm>
        </p:spPr>
        <p:txBody>
          <a:bodyPr/>
          <a:lstStyle/>
          <a:p>
            <a:r>
              <a:rPr lang="en-US" b="1" dirty="0" smtClean="0"/>
              <a:t>Decision Support System (DSS)</a:t>
            </a:r>
            <a:endParaRPr lang="en-US" b="1" dirty="0"/>
          </a:p>
        </p:txBody>
      </p:sp>
      <p:sp>
        <p:nvSpPr>
          <p:cNvPr id="3" name="Content Placeholder 2"/>
          <p:cNvSpPr>
            <a:spLocks noGrp="1"/>
          </p:cNvSpPr>
          <p:nvPr>
            <p:ph idx="1"/>
          </p:nvPr>
        </p:nvSpPr>
        <p:spPr>
          <a:xfrm>
            <a:off x="0" y="1270000"/>
            <a:ext cx="12192000" cy="5588000"/>
          </a:xfrm>
        </p:spPr>
        <p:txBody>
          <a:bodyPr/>
          <a:lstStyle/>
          <a:p>
            <a:r>
              <a:rPr lang="en-US" dirty="0" smtClean="0"/>
              <a:t>A decision support system (DSS) is an information system application that assists decision-making. </a:t>
            </a:r>
          </a:p>
          <a:p>
            <a:r>
              <a:rPr lang="en-US" dirty="0" smtClean="0"/>
              <a:t>DSS tends to be used in planning, analyzing alternatives, and trial and error search for solution. </a:t>
            </a:r>
          </a:p>
          <a:p>
            <a:r>
              <a:rPr lang="en-US" dirty="0" smtClean="0"/>
              <a:t>The elements of the decision support system include a database, model base &amp; software. </a:t>
            </a:r>
          </a:p>
          <a:p>
            <a:r>
              <a:rPr lang="en-US" dirty="0" smtClean="0"/>
              <a:t>The main application areas of DSS are Production, finance and marketing.</a:t>
            </a:r>
          </a:p>
          <a:p>
            <a:endParaRPr lang="en-US" dirty="0"/>
          </a:p>
        </p:txBody>
      </p:sp>
      <p:sp>
        <p:nvSpPr>
          <p:cNvPr id="4" name="Oval 3"/>
          <p:cNvSpPr/>
          <p:nvPr/>
        </p:nvSpPr>
        <p:spPr>
          <a:xfrm>
            <a:off x="436880" y="4653280"/>
            <a:ext cx="2032000" cy="690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DATABASE</a:t>
            </a:r>
            <a:endParaRPr lang="en-US" dirty="0"/>
          </a:p>
        </p:txBody>
      </p:sp>
      <p:sp>
        <p:nvSpPr>
          <p:cNvPr id="5" name="Oval 4"/>
          <p:cNvSpPr/>
          <p:nvPr/>
        </p:nvSpPr>
        <p:spPr>
          <a:xfrm>
            <a:off x="2987040" y="5760720"/>
            <a:ext cx="2743200" cy="690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USER INTERFACE</a:t>
            </a:r>
            <a:endParaRPr lang="en-US" dirty="0"/>
          </a:p>
        </p:txBody>
      </p:sp>
      <p:sp>
        <p:nvSpPr>
          <p:cNvPr id="6" name="Oval 5"/>
          <p:cNvSpPr/>
          <p:nvPr/>
        </p:nvSpPr>
        <p:spPr>
          <a:xfrm>
            <a:off x="6634480" y="4653280"/>
            <a:ext cx="2032000" cy="690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MODEL BASE</a:t>
            </a:r>
            <a:endParaRPr lang="en-US" dirty="0"/>
          </a:p>
        </p:txBody>
      </p:sp>
      <p:cxnSp>
        <p:nvCxnSpPr>
          <p:cNvPr id="9" name="Straight Arrow Connector 8"/>
          <p:cNvCxnSpPr>
            <a:stCxn id="4" idx="5"/>
          </p:cNvCxnSpPr>
          <p:nvPr/>
        </p:nvCxnSpPr>
        <p:spPr>
          <a:xfrm>
            <a:off x="2171300" y="5242983"/>
            <a:ext cx="937660" cy="67013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6"/>
            <a:endCxn id="6" idx="3"/>
          </p:cNvCxnSpPr>
          <p:nvPr/>
        </p:nvCxnSpPr>
        <p:spPr>
          <a:xfrm flipV="1">
            <a:off x="5730240" y="5242983"/>
            <a:ext cx="1201820" cy="86317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6"/>
          </p:cNvCxnSpPr>
          <p:nvPr/>
        </p:nvCxnSpPr>
        <p:spPr>
          <a:xfrm>
            <a:off x="2468880" y="4998720"/>
            <a:ext cx="420624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180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1690688"/>
          </a:xfrm>
        </p:spPr>
        <p:txBody>
          <a:bodyPr/>
          <a:lstStyle/>
          <a:p>
            <a:r>
              <a:rPr lang="en-US" b="1" dirty="0" smtClean="0"/>
              <a:t>CONT: Information </a:t>
            </a:r>
            <a:r>
              <a:rPr lang="en-US" b="1" dirty="0" err="1" smtClean="0"/>
              <a:t>SYstems</a:t>
            </a:r>
            <a:endParaRPr lang="en-US" b="1" dirty="0"/>
          </a:p>
        </p:txBody>
      </p:sp>
      <p:sp>
        <p:nvSpPr>
          <p:cNvPr id="3" name="Content Placeholder 2"/>
          <p:cNvSpPr>
            <a:spLocks noGrp="1"/>
          </p:cNvSpPr>
          <p:nvPr>
            <p:ph idx="1"/>
          </p:nvPr>
        </p:nvSpPr>
        <p:spPr>
          <a:xfrm>
            <a:off x="0" y="1310640"/>
            <a:ext cx="12192000" cy="5547360"/>
          </a:xfrm>
        </p:spPr>
        <p:txBody>
          <a:bodyPr/>
          <a:lstStyle/>
          <a:p>
            <a:r>
              <a:rPr lang="en-US" dirty="0" smtClean="0"/>
              <a:t>DSS can be differentiated from MIS on the basis of processing the information. </a:t>
            </a:r>
          </a:p>
          <a:p>
            <a:r>
              <a:rPr lang="en-US" dirty="0" smtClean="0"/>
              <a:t>MIS processes data to convert it into information. </a:t>
            </a:r>
          </a:p>
          <a:p>
            <a:r>
              <a:rPr lang="en-US" dirty="0" smtClean="0"/>
              <a:t>DSS processes information to support the decision making process of a manager.</a:t>
            </a:r>
          </a:p>
          <a:p>
            <a:endParaRPr lang="en-US" dirty="0"/>
          </a:p>
          <a:p>
            <a:pPr marL="0" indent="0">
              <a:buNone/>
            </a:pPr>
            <a:r>
              <a:rPr lang="en-US" b="1" dirty="0" smtClean="0"/>
              <a:t>Executive Support System (ESS) </a:t>
            </a:r>
            <a:r>
              <a:rPr lang="en-US" dirty="0" smtClean="0"/>
              <a:t>Executive Support System (ESS) is an extension of the management information system, which is a special kind of DSS; An ESS is specially tailored for the use of chief executive of an organization to support his decision-making. </a:t>
            </a:r>
          </a:p>
          <a:p>
            <a:pPr marL="0" indent="0">
              <a:buNone/>
            </a:pPr>
            <a:r>
              <a:rPr lang="en-US" dirty="0" smtClean="0"/>
              <a:t>It includes various types of decision making but it is more specific and person oriented. </a:t>
            </a:r>
            <a:endParaRPr lang="en-US" dirty="0"/>
          </a:p>
        </p:txBody>
      </p:sp>
    </p:spTree>
    <p:extLst>
      <p:ext uri="{BB962C8B-B14F-4D97-AF65-F5344CB8AC3E}">
        <p14:creationId xmlns:p14="http://schemas.microsoft.com/office/powerpoint/2010/main" val="2821369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44879"/>
          </a:xfrm>
        </p:spPr>
        <p:txBody>
          <a:bodyPr/>
          <a:lstStyle/>
          <a:p>
            <a:r>
              <a:rPr lang="en-US" b="1" dirty="0" smtClean="0"/>
              <a:t>Office Automation Systems (OAS)</a:t>
            </a:r>
            <a:endParaRPr lang="en-US" b="1" dirty="0"/>
          </a:p>
        </p:txBody>
      </p:sp>
      <p:sp>
        <p:nvSpPr>
          <p:cNvPr id="3" name="Content Placeholder 2"/>
          <p:cNvSpPr>
            <a:spLocks noGrp="1"/>
          </p:cNvSpPr>
          <p:nvPr>
            <p:ph idx="1"/>
          </p:nvPr>
        </p:nvSpPr>
        <p:spPr>
          <a:xfrm>
            <a:off x="0" y="944880"/>
            <a:ext cx="12192000" cy="5913120"/>
          </a:xfrm>
        </p:spPr>
        <p:txBody>
          <a:bodyPr>
            <a:normAutofit fontScale="77500" lnSpcReduction="20000"/>
          </a:bodyPr>
          <a:lstStyle/>
          <a:p>
            <a:r>
              <a:rPr lang="en-US" dirty="0" smtClean="0"/>
              <a:t>Office automation refers to the application of computes and communication technology to office functions.</a:t>
            </a:r>
          </a:p>
          <a:p>
            <a:r>
              <a:rPr lang="en-US" dirty="0" smtClean="0"/>
              <a:t> Office automation systems are meant to improve the productivity of managers at various levels of management of providing secretarial assistance and better communication facilities. </a:t>
            </a:r>
          </a:p>
          <a:p>
            <a:r>
              <a:rPr lang="en-US" dirty="0" smtClean="0"/>
              <a:t>Office activities may be grouped under two classes, namely </a:t>
            </a:r>
          </a:p>
          <a:p>
            <a:pPr marL="571500" indent="-571500">
              <a:buAutoNum type="romanLcParenR"/>
            </a:pPr>
            <a:r>
              <a:rPr lang="en-US" dirty="0" smtClean="0"/>
              <a:t>Activities performed by clerical personnel (clerks, secretaries, typist, etc.,) and</a:t>
            </a:r>
          </a:p>
          <a:p>
            <a:pPr marL="571500" indent="-571500">
              <a:buAutoNum type="romanLcParenR"/>
            </a:pPr>
            <a:r>
              <a:rPr lang="en-US" dirty="0" smtClean="0"/>
              <a:t> ii) Activities performed by the executives (managers, engineers or other professionals like economist, researches etc.) </a:t>
            </a:r>
          </a:p>
          <a:p>
            <a:pPr marL="0" indent="0">
              <a:buNone/>
            </a:pPr>
            <a:r>
              <a:rPr lang="en-US" dirty="0" smtClean="0"/>
              <a:t>In the first category, the following is a list of activities. </a:t>
            </a:r>
          </a:p>
          <a:p>
            <a:pPr marL="514350" indent="-514350">
              <a:buAutoNum type="alphaLcParenR"/>
            </a:pPr>
            <a:r>
              <a:rPr lang="en-US" dirty="0" smtClean="0"/>
              <a:t>Typing </a:t>
            </a:r>
          </a:p>
          <a:p>
            <a:pPr marL="0" indent="0">
              <a:buNone/>
            </a:pPr>
            <a:r>
              <a:rPr lang="en-US" dirty="0" smtClean="0"/>
              <a:t>b) Mailing </a:t>
            </a:r>
          </a:p>
          <a:p>
            <a:pPr marL="0" indent="0">
              <a:buNone/>
            </a:pPr>
            <a:r>
              <a:rPr lang="en-US" dirty="0" smtClean="0"/>
              <a:t>c) Scheduling of meetings and conferences, </a:t>
            </a:r>
          </a:p>
          <a:p>
            <a:pPr marL="0" indent="0">
              <a:buNone/>
            </a:pPr>
            <a:r>
              <a:rPr lang="en-US" dirty="0" smtClean="0"/>
              <a:t>d) Calendar keeping, and</a:t>
            </a:r>
          </a:p>
          <a:p>
            <a:pPr marL="0" indent="0">
              <a:buNone/>
            </a:pPr>
            <a:r>
              <a:rPr lang="en-US" dirty="0" smtClean="0"/>
              <a:t>e) Retrieving documents </a:t>
            </a:r>
          </a:p>
          <a:p>
            <a:pPr marL="0" indent="0">
              <a:buNone/>
            </a:pPr>
            <a:r>
              <a:rPr lang="en-US" dirty="0" smtClean="0"/>
              <a:t>The following is a list of activities in the second category (managerial category) </a:t>
            </a:r>
          </a:p>
          <a:p>
            <a:pPr marL="514350" indent="-514350">
              <a:buAutoNum type="alphaLcParenR"/>
            </a:pPr>
            <a:r>
              <a:rPr lang="en-US" dirty="0" smtClean="0"/>
              <a:t>Conferencing. </a:t>
            </a:r>
          </a:p>
          <a:p>
            <a:pPr marL="514350" indent="-514350">
              <a:buAutoNum type="alphaLcParenR"/>
            </a:pPr>
            <a:r>
              <a:rPr lang="en-US" dirty="0" smtClean="0"/>
              <a:t>b) Production of information (messages, memos, reports, etc.) and controlling performance </a:t>
            </a:r>
            <a:endParaRPr lang="en-US" dirty="0"/>
          </a:p>
        </p:txBody>
      </p:sp>
    </p:spTree>
    <p:extLst>
      <p:ext uri="{BB962C8B-B14F-4D97-AF65-F5344CB8AC3E}">
        <p14:creationId xmlns:p14="http://schemas.microsoft.com/office/powerpoint/2010/main" val="2956344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3279"/>
          </a:xfrm>
        </p:spPr>
        <p:txBody>
          <a:bodyPr/>
          <a:lstStyle/>
          <a:p>
            <a:r>
              <a:rPr lang="en-US" b="1" dirty="0" smtClean="0"/>
              <a:t>Business Expert Systems</a:t>
            </a:r>
            <a:endParaRPr lang="en-US" b="1" dirty="0"/>
          </a:p>
        </p:txBody>
      </p:sp>
      <p:sp>
        <p:nvSpPr>
          <p:cNvPr id="3" name="Content Placeholder 2"/>
          <p:cNvSpPr>
            <a:spLocks noGrp="1"/>
          </p:cNvSpPr>
          <p:nvPr>
            <p:ph idx="1"/>
          </p:nvPr>
        </p:nvSpPr>
        <p:spPr>
          <a:xfrm>
            <a:off x="0" y="944880"/>
            <a:ext cx="11353800" cy="5913120"/>
          </a:xfrm>
        </p:spPr>
        <p:txBody>
          <a:bodyPr/>
          <a:lstStyle/>
          <a:p>
            <a:r>
              <a:rPr lang="en-US" dirty="0" smtClean="0"/>
              <a:t>These systems are one of the main types of knowledge-based information systems. </a:t>
            </a:r>
          </a:p>
          <a:p>
            <a:r>
              <a:rPr lang="en-US" dirty="0" smtClean="0"/>
              <a:t>These systems are based on artificial intelligence, and are advanced information systems. </a:t>
            </a:r>
          </a:p>
          <a:p>
            <a:r>
              <a:rPr lang="en-US" dirty="0" smtClean="0"/>
              <a:t>A business expert system is a knowledge based information system that uses its knowledge about a specific, complex application area to act as an expert. The main components of an expert system are: </a:t>
            </a:r>
          </a:p>
          <a:p>
            <a:pPr marL="0" indent="0">
              <a:buNone/>
            </a:pPr>
            <a:r>
              <a:rPr lang="en-US" dirty="0" smtClean="0"/>
              <a:t>a. Knowledge Base </a:t>
            </a:r>
          </a:p>
          <a:p>
            <a:pPr marL="0" indent="0">
              <a:buNone/>
            </a:pPr>
            <a:r>
              <a:rPr lang="en-US" dirty="0" smtClean="0"/>
              <a:t>b. Interface Engine </a:t>
            </a:r>
          </a:p>
          <a:p>
            <a:pPr marL="0" indent="0">
              <a:buNone/>
            </a:pPr>
            <a:r>
              <a:rPr lang="en-US" dirty="0" smtClean="0"/>
              <a:t>c. User Interface</a:t>
            </a:r>
            <a:endParaRPr lang="en-US" dirty="0"/>
          </a:p>
        </p:txBody>
      </p:sp>
    </p:spTree>
    <p:extLst>
      <p:ext uri="{BB962C8B-B14F-4D97-AF65-F5344CB8AC3E}">
        <p14:creationId xmlns:p14="http://schemas.microsoft.com/office/powerpoint/2010/main" val="16305838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dirty="0"/>
          </a:p>
          <a:p>
            <a:r>
              <a:rPr lang="en-US" dirty="0" smtClean="0"/>
              <a:t>Knowledge Base				Interface Engine</a:t>
            </a:r>
            <a:endParaRPr lang="en-US" dirty="0"/>
          </a:p>
        </p:txBody>
      </p:sp>
      <p:sp>
        <p:nvSpPr>
          <p:cNvPr id="4" name="Oval 3"/>
          <p:cNvSpPr/>
          <p:nvPr/>
        </p:nvSpPr>
        <p:spPr>
          <a:xfrm>
            <a:off x="995680" y="2062480"/>
            <a:ext cx="2499360" cy="812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RULES, FACTS</a:t>
            </a:r>
            <a:endParaRPr lang="en-US" dirty="0"/>
          </a:p>
        </p:txBody>
      </p:sp>
      <p:sp>
        <p:nvSpPr>
          <p:cNvPr id="5" name="Oval 4"/>
          <p:cNvSpPr/>
          <p:nvPr/>
        </p:nvSpPr>
        <p:spPr>
          <a:xfrm>
            <a:off x="6174740" y="2062480"/>
            <a:ext cx="2499360" cy="812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LOGIC</a:t>
            </a:r>
            <a:endParaRPr lang="en-US" dirty="0"/>
          </a:p>
        </p:txBody>
      </p:sp>
      <p:sp>
        <p:nvSpPr>
          <p:cNvPr id="6" name="Rectangle 5"/>
          <p:cNvSpPr/>
          <p:nvPr/>
        </p:nvSpPr>
        <p:spPr>
          <a:xfrm>
            <a:off x="3830320" y="4114800"/>
            <a:ext cx="2661920" cy="833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USER INTERFACE</a:t>
            </a:r>
            <a:endParaRPr lang="en-US" dirty="0"/>
          </a:p>
        </p:txBody>
      </p:sp>
      <p:cxnSp>
        <p:nvCxnSpPr>
          <p:cNvPr id="8" name="Straight Arrow Connector 7"/>
          <p:cNvCxnSpPr>
            <a:endCxn id="5" idx="2"/>
          </p:cNvCxnSpPr>
          <p:nvPr/>
        </p:nvCxnSpPr>
        <p:spPr>
          <a:xfrm>
            <a:off x="3495040" y="2468880"/>
            <a:ext cx="26797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4" idx="5"/>
          </p:cNvCxnSpPr>
          <p:nvPr/>
        </p:nvCxnSpPr>
        <p:spPr>
          <a:xfrm>
            <a:off x="3129017" y="2756248"/>
            <a:ext cx="955303" cy="135855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6096001" y="2885757"/>
            <a:ext cx="995679" cy="116428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5152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73759"/>
          </a:xfrm>
        </p:spPr>
        <p:txBody>
          <a:bodyPr/>
          <a:lstStyle/>
          <a:p>
            <a:r>
              <a:rPr lang="en-US" b="1" dirty="0" smtClean="0"/>
              <a:t>Designing of MIS</a:t>
            </a:r>
            <a:endParaRPr lang="en-US" b="1" dirty="0"/>
          </a:p>
        </p:txBody>
      </p:sp>
      <p:sp>
        <p:nvSpPr>
          <p:cNvPr id="3" name="Content Placeholder 2"/>
          <p:cNvSpPr>
            <a:spLocks noGrp="1"/>
          </p:cNvSpPr>
          <p:nvPr>
            <p:ph idx="1"/>
          </p:nvPr>
        </p:nvSpPr>
        <p:spPr>
          <a:xfrm>
            <a:off x="0" y="873760"/>
            <a:ext cx="12192000" cy="5984240"/>
          </a:xfrm>
        </p:spPr>
        <p:txBody>
          <a:bodyPr>
            <a:normAutofit fontScale="92500" lnSpcReduction="10000"/>
          </a:bodyPr>
          <a:lstStyle/>
          <a:p>
            <a:r>
              <a:rPr lang="en-US" dirty="0" smtClean="0"/>
              <a:t>In the conceptual design, the feasibility of meeting the management objectives for the MIS is assessed and a broad picture of the system is analyzed. It involves the following steps: </a:t>
            </a:r>
          </a:p>
          <a:p>
            <a:pPr marL="514350" indent="-514350">
              <a:buAutoNum type="arabicParenR"/>
            </a:pPr>
            <a:r>
              <a:rPr lang="en-US" b="1" dirty="0" smtClean="0"/>
              <a:t>Define problem: </a:t>
            </a:r>
            <a:r>
              <a:rPr lang="en-US" dirty="0" smtClean="0"/>
              <a:t>The first step in conceptual design is to clearly understand and define the problem to be solved. The information needs of the organization are to be identified and understood in this step, which can be determined by understanding the mission, objectives and operating plans for the business. </a:t>
            </a:r>
          </a:p>
          <a:p>
            <a:pPr marL="0" indent="0">
              <a:buNone/>
            </a:pPr>
            <a:r>
              <a:rPr lang="en-US" dirty="0" smtClean="0"/>
              <a:t>2) </a:t>
            </a:r>
            <a:r>
              <a:rPr lang="en-US" b="1" dirty="0" smtClean="0"/>
              <a:t>Set system objectives: </a:t>
            </a:r>
            <a:r>
              <a:rPr lang="en-US" dirty="0" smtClean="0"/>
              <a:t>System objectives should be stated in quantitative terms. For example, ‘pay salary to 100 percent employees by the last day of the month’. </a:t>
            </a:r>
          </a:p>
          <a:p>
            <a:pPr marL="0" indent="0">
              <a:buNone/>
            </a:pPr>
            <a:r>
              <a:rPr lang="en-US" dirty="0" smtClean="0"/>
              <a:t>3) </a:t>
            </a:r>
            <a:r>
              <a:rPr lang="en-US" b="1" dirty="0" smtClean="0"/>
              <a:t>Identify constraints: </a:t>
            </a:r>
            <a:r>
              <a:rPr lang="en-US" dirty="0" smtClean="0"/>
              <a:t>System constraints may be classified into two categories:</a:t>
            </a:r>
          </a:p>
          <a:p>
            <a:pPr marL="0" indent="0">
              <a:buNone/>
            </a:pPr>
            <a:r>
              <a:rPr lang="en-US" dirty="0" smtClean="0"/>
              <a:t> a) </a:t>
            </a:r>
            <a:r>
              <a:rPr lang="en-US" b="1" dirty="0" smtClean="0"/>
              <a:t>External constraints </a:t>
            </a:r>
            <a:r>
              <a:rPr lang="en-US" dirty="0" smtClean="0"/>
              <a:t>These are external to the organization. For example constraints imposed by the customers, the government and the suppliers. </a:t>
            </a:r>
          </a:p>
          <a:p>
            <a:pPr marL="0" indent="0">
              <a:buNone/>
            </a:pPr>
            <a:endParaRPr lang="en-US" dirty="0"/>
          </a:p>
          <a:p>
            <a:pPr marL="0" indent="0">
              <a:buNone/>
            </a:pPr>
            <a:r>
              <a:rPr lang="en-US" dirty="0" smtClean="0"/>
              <a:t>b) </a:t>
            </a:r>
            <a:r>
              <a:rPr lang="en-US" b="1" dirty="0" smtClean="0"/>
              <a:t>Internal constraints </a:t>
            </a:r>
            <a:r>
              <a:rPr lang="en-US" dirty="0" smtClean="0"/>
              <a:t>These are imposed from within the organization. For example, noncooperation and lack of support from top management, resource constraints like manpower, time and money etc. </a:t>
            </a:r>
            <a:endParaRPr lang="en-US" dirty="0"/>
          </a:p>
        </p:txBody>
      </p:sp>
    </p:spTree>
    <p:extLst>
      <p:ext uri="{BB962C8B-B14F-4D97-AF65-F5344CB8AC3E}">
        <p14:creationId xmlns:p14="http://schemas.microsoft.com/office/powerpoint/2010/main" val="34014551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1120"/>
            <a:ext cx="12192000" cy="6786880"/>
          </a:xfrm>
        </p:spPr>
        <p:txBody>
          <a:bodyPr>
            <a:normAutofit/>
          </a:bodyPr>
          <a:lstStyle/>
          <a:p>
            <a:r>
              <a:rPr lang="en-US" dirty="0" smtClean="0"/>
              <a:t>4) </a:t>
            </a:r>
            <a:r>
              <a:rPr lang="en-US" b="1" dirty="0" smtClean="0"/>
              <a:t>Determine information needs: </a:t>
            </a:r>
            <a:r>
              <a:rPr lang="en-US" dirty="0" smtClean="0"/>
              <a:t>For determination of information needs, users should specify: a) What they want out of an information system </a:t>
            </a:r>
            <a:r>
              <a:rPr lang="en-US" dirty="0" smtClean="0"/>
              <a:t>and</a:t>
            </a:r>
          </a:p>
          <a:p>
            <a:pPr marL="0" indent="0">
              <a:buNone/>
            </a:pPr>
            <a:r>
              <a:rPr lang="en-US" dirty="0" smtClean="0"/>
              <a:t>b</a:t>
            </a:r>
            <a:r>
              <a:rPr lang="en-US" dirty="0" smtClean="0"/>
              <a:t>) Items of information that are needed to achieve the predetermined objectives. </a:t>
            </a:r>
          </a:p>
          <a:p>
            <a:r>
              <a:rPr lang="en-US" dirty="0" smtClean="0"/>
              <a:t>5) </a:t>
            </a:r>
            <a:r>
              <a:rPr lang="en-US" b="1" dirty="0" smtClean="0"/>
              <a:t>Determine information sources: </a:t>
            </a:r>
          </a:p>
          <a:p>
            <a:pPr marL="0" indent="0">
              <a:buNone/>
            </a:pPr>
            <a:r>
              <a:rPr lang="en-US" dirty="0" smtClean="0"/>
              <a:t>Sources of information may be classified as given below:</a:t>
            </a:r>
          </a:p>
          <a:p>
            <a:pPr marL="0" indent="0">
              <a:buNone/>
            </a:pPr>
            <a:r>
              <a:rPr lang="en-US" b="1" dirty="0" smtClean="0"/>
              <a:t> a) Internal and external records: </a:t>
            </a:r>
            <a:r>
              <a:rPr lang="en-US" dirty="0" smtClean="0"/>
              <a:t>The internal records may be in written form like files, inputs and outputs, correspondence, reports etc., whereas external records may include trade publications, government statistics, etc. </a:t>
            </a:r>
          </a:p>
          <a:p>
            <a:pPr marL="0" indent="0">
              <a:buNone/>
            </a:pPr>
            <a:r>
              <a:rPr lang="en-US" b="1" dirty="0" smtClean="0"/>
              <a:t>b) Managers and operating personnel: </a:t>
            </a:r>
            <a:r>
              <a:rPr lang="en-US" dirty="0" smtClean="0"/>
              <a:t>User-managers and operating staff may be an important source. However, gathering data from the source involves interviewing the managers and operating personnel, which requires proper planning and skill.</a:t>
            </a:r>
            <a:endParaRPr lang="en-US" dirty="0"/>
          </a:p>
        </p:txBody>
      </p:sp>
    </p:spTree>
    <p:extLst>
      <p:ext uri="{BB962C8B-B14F-4D97-AF65-F5344CB8AC3E}">
        <p14:creationId xmlns:p14="http://schemas.microsoft.com/office/powerpoint/2010/main" val="38701998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rmAutofit/>
          </a:bodyPr>
          <a:lstStyle/>
          <a:p>
            <a:pPr marL="0" indent="0">
              <a:buNone/>
            </a:pPr>
            <a:r>
              <a:rPr lang="en-US" dirty="0" smtClean="0"/>
              <a:t>6) </a:t>
            </a:r>
            <a:r>
              <a:rPr lang="en-US" b="1" dirty="0" smtClean="0"/>
              <a:t>Develop various designs: </a:t>
            </a:r>
            <a:r>
              <a:rPr lang="en-US" dirty="0" smtClean="0"/>
              <a:t>More than one alternative conceptual designs are to be developed which are compared to select the optimum one, which: </a:t>
            </a:r>
          </a:p>
          <a:p>
            <a:pPr marL="514350" indent="-514350">
              <a:buAutoNum type="alphaLcParenR"/>
            </a:pPr>
            <a:r>
              <a:rPr lang="en-US" dirty="0" smtClean="0"/>
              <a:t>Meets the requirements of the users/organizations and </a:t>
            </a:r>
          </a:p>
          <a:p>
            <a:pPr marL="0" indent="0">
              <a:buNone/>
            </a:pPr>
            <a:r>
              <a:rPr lang="en-US" dirty="0" smtClean="0"/>
              <a:t>b)  Is cost effective Various criteria can be adopted as a basis for evaluating the designs such as economic, performance, operational etc. </a:t>
            </a:r>
          </a:p>
          <a:p>
            <a:pPr marL="0" indent="0">
              <a:buNone/>
            </a:pPr>
            <a:endParaRPr lang="en-US" dirty="0" smtClean="0"/>
          </a:p>
          <a:p>
            <a:pPr marL="0" indent="0">
              <a:buNone/>
            </a:pPr>
            <a:r>
              <a:rPr lang="en-US" b="1" dirty="0" smtClean="0"/>
              <a:t>7) Documentation of the conceptual design: </a:t>
            </a:r>
            <a:r>
              <a:rPr lang="en-US" dirty="0" smtClean="0"/>
              <a:t>The documentation involves: a) Overall system flow b) System inputs c) System outputs, and d) Other documentations like activity sheet and system description, etc. </a:t>
            </a:r>
          </a:p>
          <a:p>
            <a:pPr marL="0" indent="0">
              <a:buNone/>
            </a:pPr>
            <a:endParaRPr lang="en-US" dirty="0" smtClean="0"/>
          </a:p>
          <a:p>
            <a:pPr marL="0" indent="0">
              <a:buNone/>
            </a:pPr>
            <a:r>
              <a:rPr lang="en-US" b="1" dirty="0" smtClean="0"/>
              <a:t>8) Report preparation: </a:t>
            </a:r>
            <a:r>
              <a:rPr lang="en-US" dirty="0" smtClean="0"/>
              <a:t>The report prepared should mention the problem, objectives and an overall view of the system. Justifications for selecting the alternatives and many more.</a:t>
            </a:r>
            <a:endParaRPr lang="en-US" dirty="0"/>
          </a:p>
        </p:txBody>
      </p:sp>
    </p:spTree>
    <p:extLst>
      <p:ext uri="{BB962C8B-B14F-4D97-AF65-F5344CB8AC3E}">
        <p14:creationId xmlns:p14="http://schemas.microsoft.com/office/powerpoint/2010/main" val="18389744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05839"/>
          </a:xfrm>
        </p:spPr>
        <p:txBody>
          <a:bodyPr/>
          <a:lstStyle/>
          <a:p>
            <a:r>
              <a:rPr lang="en-US" b="1" dirty="0" smtClean="0"/>
              <a:t>Recent development in MIS</a:t>
            </a:r>
            <a:endParaRPr lang="en-US" b="1" dirty="0"/>
          </a:p>
        </p:txBody>
      </p:sp>
      <p:sp>
        <p:nvSpPr>
          <p:cNvPr id="3" name="Content Placeholder 2"/>
          <p:cNvSpPr>
            <a:spLocks noGrp="1"/>
          </p:cNvSpPr>
          <p:nvPr>
            <p:ph idx="1"/>
          </p:nvPr>
        </p:nvSpPr>
        <p:spPr>
          <a:xfrm>
            <a:off x="0" y="863600"/>
            <a:ext cx="12192000" cy="5994399"/>
          </a:xfrm>
        </p:spPr>
        <p:txBody>
          <a:bodyPr>
            <a:normAutofit/>
          </a:bodyPr>
          <a:lstStyle/>
          <a:p>
            <a:r>
              <a:rPr lang="en-US" dirty="0" smtClean="0"/>
              <a:t>The recent developments of MIS are Electronic commerce, M-commerce; ERP, Expert systems, end user computing systems and work group collaborations etc. </a:t>
            </a:r>
          </a:p>
          <a:p>
            <a:pPr marL="0" indent="0">
              <a:buNone/>
            </a:pPr>
            <a:r>
              <a:rPr lang="en-US" b="1" dirty="0" smtClean="0"/>
              <a:t>Electronic commerce- </a:t>
            </a:r>
            <a:r>
              <a:rPr lang="en-US" dirty="0" smtClean="0"/>
              <a:t>Electronic commerce, commonly known as e-commerce, is a type of industry where buying and selling of product or service is conducted over electronic systems such as the Internet and other computer networks. </a:t>
            </a:r>
          </a:p>
          <a:p>
            <a:pPr marL="0" indent="0">
              <a:buNone/>
            </a:pPr>
            <a:r>
              <a:rPr lang="en-US" dirty="0" smtClean="0"/>
              <a:t>Electronic commerce draws on technologies such as mobile commerce, electronic funds transfer, supply chain management, Internet marketing, online transaction processing, electronic data interchange (EDI), inventory management systems, and automated data collection systems. </a:t>
            </a:r>
          </a:p>
          <a:p>
            <a:pPr marL="0" indent="0">
              <a:buNone/>
            </a:pPr>
            <a:r>
              <a:rPr lang="en-US" dirty="0" smtClean="0"/>
              <a:t>Modern electronic commerce typically uses the World Wide Web at least at one point in the transaction's life-cycle, although it may encompass a wider range of technologies such as e-mail, mobile devices social media, and telephones as well.</a:t>
            </a:r>
            <a:endParaRPr lang="en-US" dirty="0"/>
          </a:p>
        </p:txBody>
      </p:sp>
    </p:spTree>
    <p:extLst>
      <p:ext uri="{BB962C8B-B14F-4D97-AF65-F5344CB8AC3E}">
        <p14:creationId xmlns:p14="http://schemas.microsoft.com/office/powerpoint/2010/main" val="1652645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91491"/>
          </a:xfrm>
        </p:spPr>
        <p:txBody>
          <a:bodyPr>
            <a:normAutofit fontScale="90000"/>
          </a:bodyPr>
          <a:lstStyle/>
          <a:p>
            <a:r>
              <a:rPr lang="en-US" b="1" dirty="0" smtClean="0"/>
              <a:t>Role of MIS in Business Organization with particular reference to Management Levels</a:t>
            </a:r>
            <a:endParaRPr lang="en-US" dirty="0"/>
          </a:p>
        </p:txBody>
      </p:sp>
      <p:sp>
        <p:nvSpPr>
          <p:cNvPr id="3" name="Content Placeholder 2"/>
          <p:cNvSpPr>
            <a:spLocks noGrp="1"/>
          </p:cNvSpPr>
          <p:nvPr>
            <p:ph idx="1"/>
          </p:nvPr>
        </p:nvSpPr>
        <p:spPr>
          <a:xfrm>
            <a:off x="0" y="1825625"/>
            <a:ext cx="12192000" cy="5101648"/>
          </a:xfrm>
        </p:spPr>
        <p:txBody>
          <a:bodyPr>
            <a:normAutofit lnSpcReduction="10000"/>
          </a:bodyPr>
          <a:lstStyle/>
          <a:p>
            <a:r>
              <a:rPr lang="en-US" dirty="0" smtClean="0"/>
              <a:t>Unstructured					Structured</a:t>
            </a:r>
          </a:p>
          <a:p>
            <a:r>
              <a:rPr lang="en-US" dirty="0" smtClean="0"/>
              <a:t>Non-programmed				Programmed</a:t>
            </a:r>
          </a:p>
          <a:p>
            <a:r>
              <a:rPr lang="en-US" dirty="0" smtClean="0"/>
              <a:t>Futuristic						Historical</a:t>
            </a:r>
          </a:p>
          <a:p>
            <a:r>
              <a:rPr lang="en-US" dirty="0" smtClean="0"/>
              <a:t>Approximate					Exact</a:t>
            </a:r>
          </a:p>
          <a:p>
            <a:r>
              <a:rPr lang="en-US" dirty="0" smtClean="0"/>
              <a:t>External						Internal</a:t>
            </a:r>
          </a:p>
          <a:p>
            <a:r>
              <a:rPr lang="en-US" dirty="0" smtClean="0"/>
              <a:t>Top Management				Operational Management</a:t>
            </a:r>
          </a:p>
          <a:p>
            <a:pPr marL="0" indent="0">
              <a:buNone/>
            </a:pPr>
            <a:r>
              <a:rPr lang="en-US" dirty="0" smtClean="0"/>
              <a:t>		Information Needs at different Management Levels</a:t>
            </a:r>
          </a:p>
          <a:p>
            <a:pPr marL="0" indent="0">
              <a:buNone/>
            </a:pPr>
            <a:r>
              <a:rPr lang="en-US" dirty="0" smtClean="0"/>
              <a:t>The type of information being utilized by each level of management is in accordance with the nature of jobs performed by the managers at their respective level. To facilitate the management decision making at all levels of company, the MIS must be integrated. MIS units are companywide. MIS is available for the Top management. </a:t>
            </a:r>
          </a:p>
          <a:p>
            <a:endParaRPr lang="en-US" dirty="0"/>
          </a:p>
        </p:txBody>
      </p:sp>
    </p:spTree>
    <p:extLst>
      <p:ext uri="{BB962C8B-B14F-4D97-AF65-F5344CB8AC3E}">
        <p14:creationId xmlns:p14="http://schemas.microsoft.com/office/powerpoint/2010/main" val="1260767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rmAutofit/>
          </a:bodyPr>
          <a:lstStyle/>
          <a:p>
            <a:r>
              <a:rPr lang="en-US" b="1" dirty="0" smtClean="0"/>
              <a:t>Electronic commerce </a:t>
            </a:r>
            <a:r>
              <a:rPr lang="en-US" dirty="0" smtClean="0"/>
              <a:t>is generally considered to be the sales aspect of e-business. It also consists of the exchange of data to facilitate the financing and payment aspects of business transactions. This is an effective and efficient way of communicating within an organization and one of the most effective and useful ways of conducting business. </a:t>
            </a:r>
          </a:p>
          <a:p>
            <a:pPr marL="0" indent="0">
              <a:buNone/>
            </a:pPr>
            <a:r>
              <a:rPr lang="en-US" b="1" dirty="0" smtClean="0"/>
              <a:t>E-commerce can be divided into: </a:t>
            </a:r>
          </a:p>
          <a:p>
            <a:pPr marL="0" indent="0">
              <a:buNone/>
            </a:pPr>
            <a:r>
              <a:rPr lang="en-US" dirty="0" smtClean="0"/>
              <a:t>• E-tailing or "virtual storefronts" on websites with online catalogs, sometimes gathered into a "virtual mall" </a:t>
            </a:r>
          </a:p>
          <a:p>
            <a:pPr marL="0" indent="0">
              <a:buNone/>
            </a:pPr>
            <a:r>
              <a:rPr lang="en-US" dirty="0" smtClean="0"/>
              <a:t>• The gathering and use of demographic data through Web contacts and social media </a:t>
            </a:r>
          </a:p>
          <a:p>
            <a:pPr marL="0" indent="0">
              <a:buNone/>
            </a:pPr>
            <a:r>
              <a:rPr lang="en-US" dirty="0" smtClean="0"/>
              <a:t>• Electronic Data Interchange (EDI), the business-to-business exchange of data</a:t>
            </a:r>
          </a:p>
          <a:p>
            <a:pPr marL="0" indent="0">
              <a:buNone/>
            </a:pPr>
            <a:r>
              <a:rPr lang="en-US" dirty="0" smtClean="0"/>
              <a:t> • E-mail and fax and their use as media for reaching prospective and established customers (for example, with newsletters) </a:t>
            </a:r>
          </a:p>
          <a:p>
            <a:pPr marL="0" indent="0">
              <a:buNone/>
            </a:pPr>
            <a:r>
              <a:rPr lang="en-US" dirty="0" smtClean="0"/>
              <a:t>• Business-to-business buying and selling </a:t>
            </a:r>
          </a:p>
          <a:p>
            <a:pPr marL="0" indent="0">
              <a:buNone/>
            </a:pPr>
            <a:r>
              <a:rPr lang="en-US" dirty="0" smtClean="0"/>
              <a:t>• The security of business transactions</a:t>
            </a:r>
            <a:endParaRPr lang="en-US" dirty="0"/>
          </a:p>
        </p:txBody>
      </p:sp>
    </p:spTree>
    <p:extLst>
      <p:ext uri="{BB962C8B-B14F-4D97-AF65-F5344CB8AC3E}">
        <p14:creationId xmlns:p14="http://schemas.microsoft.com/office/powerpoint/2010/main" val="26748286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53439"/>
          </a:xfrm>
        </p:spPr>
        <p:txBody>
          <a:bodyPr/>
          <a:lstStyle/>
          <a:p>
            <a:r>
              <a:rPr lang="en-US" b="1" dirty="0" smtClean="0"/>
              <a:t>Products and services available</a:t>
            </a:r>
            <a:endParaRPr lang="en-US" b="1" dirty="0"/>
          </a:p>
        </p:txBody>
      </p:sp>
      <p:sp>
        <p:nvSpPr>
          <p:cNvPr id="3" name="Content Placeholder 2"/>
          <p:cNvSpPr>
            <a:spLocks noGrp="1"/>
          </p:cNvSpPr>
          <p:nvPr>
            <p:ph idx="1"/>
          </p:nvPr>
        </p:nvSpPr>
        <p:spPr>
          <a:xfrm>
            <a:off x="0" y="690880"/>
            <a:ext cx="12192000" cy="6167119"/>
          </a:xfrm>
        </p:spPr>
        <p:txBody>
          <a:bodyPr>
            <a:normAutofit lnSpcReduction="10000"/>
          </a:bodyPr>
          <a:lstStyle/>
          <a:p>
            <a:r>
              <a:rPr lang="en-US" b="1" dirty="0" smtClean="0"/>
              <a:t>Mobile Money Transfer </a:t>
            </a:r>
            <a:r>
              <a:rPr lang="en-US" dirty="0" smtClean="0"/>
              <a:t>In Kenya money transfer is mainly done through the use of mobile phones. This was an initiative of a multimillion shillings company in Kenya. Mobile money transfer services in Kenya are now provided an (ZAP). The oldest has and is now generally used to refer to mobile money transfer services even by other companies other than.</a:t>
            </a:r>
          </a:p>
          <a:p>
            <a:r>
              <a:rPr lang="en-US" b="1" dirty="0" smtClean="0"/>
              <a:t>Mobile ATM </a:t>
            </a:r>
            <a:r>
              <a:rPr lang="en-US" dirty="0" smtClean="0"/>
              <a:t>With the introduction of mobile money services for the unbanked, operators are now looking for efficient ways to roll out and manage distribution networks that can support cash-in and </a:t>
            </a:r>
            <a:r>
              <a:rPr lang="en-US" dirty="0" err="1" smtClean="0"/>
              <a:t>cashout</a:t>
            </a:r>
            <a:r>
              <a:rPr lang="en-US" dirty="0" smtClean="0"/>
              <a:t>. Unlike traditional ATM, </a:t>
            </a:r>
            <a:r>
              <a:rPr lang="en-US" dirty="0" err="1" smtClean="0"/>
              <a:t>sicap</a:t>
            </a:r>
            <a:r>
              <a:rPr lang="en-US" dirty="0" smtClean="0"/>
              <a:t> Mobile ATM have been specially engineered to connect to mobile money platforms and provide bank grade ATM quality. In Hungary, Vodafone allows cash or bank card payments of monthly phone bills. The Hungarian market is one where direct debits are not standard practice, so the facility eases the burden of queuing for the postpaid half of Vodafone’s subscriber base in Hungary. </a:t>
            </a:r>
          </a:p>
          <a:p>
            <a:r>
              <a:rPr lang="en-US" b="1" dirty="0" smtClean="0"/>
              <a:t>Mobile ticketing </a:t>
            </a:r>
            <a:r>
              <a:rPr lang="en-US" dirty="0" smtClean="0"/>
              <a:t>Tickets can be sent to mobile phones using a variety of technologies. Users are then able to use their tickets immediately, by presenting their mobile phone at the ticket check.</a:t>
            </a:r>
            <a:endParaRPr lang="en-US" dirty="0"/>
          </a:p>
        </p:txBody>
      </p:sp>
    </p:spTree>
    <p:extLst>
      <p:ext uri="{BB962C8B-B14F-4D97-AF65-F5344CB8AC3E}">
        <p14:creationId xmlns:p14="http://schemas.microsoft.com/office/powerpoint/2010/main" val="31327293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10000"/>
          </a:bodyPr>
          <a:lstStyle/>
          <a:p>
            <a:r>
              <a:rPr lang="en-US" b="1" dirty="0" smtClean="0"/>
              <a:t>Mobile vouchers, coupons and loyalty cards </a:t>
            </a:r>
            <a:r>
              <a:rPr lang="en-US" dirty="0" smtClean="0"/>
              <a:t>Mobile ticketing technology can also be used for the distribution of vouchers, coupons, and loyalty cards. These items are represented by a virtual token that is sent to the mobile phone. A customer presenting a mobile phone with one of these tokens at the point of sale receives the same benefits as if they had the traditional token. Stores may send coupons to customers using location-based services to determine when the customer is nearby. </a:t>
            </a:r>
          </a:p>
          <a:p>
            <a:r>
              <a:rPr lang="en-US" b="1" dirty="0" smtClean="0"/>
              <a:t>Content purchase and delivery </a:t>
            </a:r>
            <a:r>
              <a:rPr lang="en-US" dirty="0" smtClean="0"/>
              <a:t>Currently, mobile content purchase and delivery mainly consists of the sale of ring-tones, wallpapers, and games for mobile phones. The convergence of mobile phones, portable audio players, and video players into a single device is increasing the purchase and delivery of full length music tracks and video. The download speeds available with 4G networks make it possible to buy a movie on a mobile device in a couple of seconds. Location-based services The location of the mobile phone user is an important piece of information used during mobile commerce or m-commerce transactions. Knowing the location of the user allows for location based services such as: </a:t>
            </a:r>
          </a:p>
          <a:p>
            <a:pPr marL="0" indent="0">
              <a:buNone/>
            </a:pPr>
            <a:r>
              <a:rPr lang="en-US" dirty="0" smtClean="0"/>
              <a:t>• Local discount offers </a:t>
            </a:r>
          </a:p>
          <a:p>
            <a:pPr marL="0" indent="0">
              <a:buNone/>
            </a:pPr>
            <a:r>
              <a:rPr lang="en-US" dirty="0" smtClean="0"/>
              <a:t>• Local weather </a:t>
            </a:r>
          </a:p>
          <a:p>
            <a:pPr marL="0" indent="0">
              <a:buNone/>
            </a:pPr>
            <a:r>
              <a:rPr lang="en-US" dirty="0" smtClean="0"/>
              <a:t>• Tracking and monitoring of people</a:t>
            </a:r>
            <a:endParaRPr lang="en-US" dirty="0"/>
          </a:p>
        </p:txBody>
      </p:sp>
    </p:spTree>
    <p:extLst>
      <p:ext uri="{BB962C8B-B14F-4D97-AF65-F5344CB8AC3E}">
        <p14:creationId xmlns:p14="http://schemas.microsoft.com/office/powerpoint/2010/main" val="3432512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15999"/>
          </a:xfrm>
        </p:spPr>
        <p:txBody>
          <a:bodyPr/>
          <a:lstStyle/>
          <a:p>
            <a:r>
              <a:rPr lang="en-US" b="1" dirty="0" smtClean="0"/>
              <a:t>Information services</a:t>
            </a:r>
            <a:endParaRPr lang="en-US" b="1" dirty="0"/>
          </a:p>
        </p:txBody>
      </p:sp>
      <p:sp>
        <p:nvSpPr>
          <p:cNvPr id="3" name="Content Placeholder 2"/>
          <p:cNvSpPr>
            <a:spLocks noGrp="1"/>
          </p:cNvSpPr>
          <p:nvPr>
            <p:ph idx="1"/>
          </p:nvPr>
        </p:nvSpPr>
        <p:spPr>
          <a:xfrm>
            <a:off x="0" y="1016000"/>
            <a:ext cx="11353800" cy="5842000"/>
          </a:xfrm>
        </p:spPr>
        <p:txBody>
          <a:bodyPr>
            <a:normAutofit fontScale="92500" lnSpcReduction="10000"/>
          </a:bodyPr>
          <a:lstStyle/>
          <a:p>
            <a:r>
              <a:rPr lang="en-US" dirty="0" smtClean="0"/>
              <a:t>A wide variety of information services can be delivered to mobile phone users in much the same way as it is delivered to PCs. These services include: • News </a:t>
            </a:r>
          </a:p>
          <a:p>
            <a:pPr marL="0" indent="0">
              <a:buNone/>
            </a:pPr>
            <a:r>
              <a:rPr lang="en-US" dirty="0" smtClean="0"/>
              <a:t>• Stock quotes </a:t>
            </a:r>
          </a:p>
          <a:p>
            <a:pPr marL="0" indent="0">
              <a:buNone/>
            </a:pPr>
            <a:r>
              <a:rPr lang="en-US" dirty="0" smtClean="0"/>
              <a:t>• Sports scores </a:t>
            </a:r>
          </a:p>
          <a:p>
            <a:pPr marL="0" indent="0">
              <a:buNone/>
            </a:pPr>
            <a:r>
              <a:rPr lang="en-US" dirty="0" smtClean="0"/>
              <a:t>• Financial records </a:t>
            </a:r>
          </a:p>
          <a:p>
            <a:pPr marL="0" indent="0">
              <a:buNone/>
            </a:pPr>
            <a:r>
              <a:rPr lang="en-US" dirty="0" smtClean="0"/>
              <a:t>• Traffic reporting</a:t>
            </a:r>
          </a:p>
          <a:p>
            <a:pPr marL="0" indent="0">
              <a:buNone/>
            </a:pPr>
            <a:r>
              <a:rPr lang="en-US" dirty="0" smtClean="0"/>
              <a:t>Customized traffic information, based on a user's actual travel patterns, can be sent to a mobile device. This customized data is more useful than a generic traffic-report broadcast, but was impractical before the invention of modern mobile devices due to the bandwidth requirements. </a:t>
            </a:r>
          </a:p>
          <a:p>
            <a:pPr marL="0" indent="0">
              <a:buNone/>
            </a:pPr>
            <a:r>
              <a:rPr lang="en-US" b="1" dirty="0" smtClean="0"/>
              <a:t>Mobile banking </a:t>
            </a:r>
            <a:r>
              <a:rPr lang="en-US" dirty="0" smtClean="0"/>
              <a:t>Banks and other financial institutions use mobile commerce to allow their customers to access account information and make transactions, such as purchasing stocks, remitting money. This service is often referred to as Mobile Banking, or M-Banking.</a:t>
            </a:r>
            <a:endParaRPr lang="en-US" dirty="0"/>
          </a:p>
        </p:txBody>
      </p:sp>
    </p:spTree>
    <p:extLst>
      <p:ext uri="{BB962C8B-B14F-4D97-AF65-F5344CB8AC3E}">
        <p14:creationId xmlns:p14="http://schemas.microsoft.com/office/powerpoint/2010/main" val="11592679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b="1" dirty="0" smtClean="0"/>
              <a:t>Mobile brokerage </a:t>
            </a:r>
            <a:r>
              <a:rPr lang="en-US" dirty="0" smtClean="0"/>
              <a:t>Stock market services offered via mobile devices have also become more popular and are known as Mobile Brokerage. They allow the subscriber to react to market developments in a timely fashion and irrespective of their physical location. </a:t>
            </a:r>
          </a:p>
          <a:p>
            <a:r>
              <a:rPr lang="en-US" b="1" dirty="0" smtClean="0"/>
              <a:t>Auctions</a:t>
            </a:r>
            <a:r>
              <a:rPr lang="en-US" dirty="0" smtClean="0"/>
              <a:t> Over the past three years] mobile reverse auction solutions have grown in popularity. </a:t>
            </a:r>
          </a:p>
          <a:p>
            <a:r>
              <a:rPr lang="en-US" dirty="0" smtClean="0"/>
              <a:t>Unlike traditional auctions, the reverse auction (or low-bid auction) bills the consumer's phone each time they place a bid. </a:t>
            </a:r>
          </a:p>
          <a:p>
            <a:r>
              <a:rPr lang="en-US" dirty="0" smtClean="0"/>
              <a:t>Many mobile SMS commerce solutions rely on a one-time purchase or one-time subscription; however, reverse auctions offer a high return for the mobile vendor as they require the consumer to make multiple transactions over a long period of time</a:t>
            </a:r>
            <a:endParaRPr lang="en-US" dirty="0"/>
          </a:p>
        </p:txBody>
      </p:sp>
    </p:spTree>
    <p:extLst>
      <p:ext uri="{BB962C8B-B14F-4D97-AF65-F5344CB8AC3E}">
        <p14:creationId xmlns:p14="http://schemas.microsoft.com/office/powerpoint/2010/main" val="8622888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r>
              <a:rPr lang="en-US" b="1" dirty="0" smtClean="0"/>
              <a:t>Mobile browsing </a:t>
            </a:r>
            <a:r>
              <a:rPr lang="en-US" dirty="0" smtClean="0"/>
              <a:t>Using a mobile browser—a World Wide Web browser on a mobile device—customers can shop online without having to be at their personal computer. </a:t>
            </a:r>
          </a:p>
          <a:p>
            <a:r>
              <a:rPr lang="en-US" b="1" dirty="0" smtClean="0"/>
              <a:t>Mobile purchase </a:t>
            </a:r>
            <a:r>
              <a:rPr lang="en-US" dirty="0" smtClean="0"/>
              <a:t>Catalog merchants can accept orders from customers electronically, via the customer's mobile device. In some cases, the merchant may even deliver the catalog electronically, rather than mailing a paper catalog to the customer. Some merchants provide mobile websites that are customized for the smaller screen and limited user interface of a mobile device. </a:t>
            </a:r>
          </a:p>
          <a:p>
            <a:r>
              <a:rPr lang="en-US" b="1" dirty="0" smtClean="0"/>
              <a:t>In-application mobile phone payments </a:t>
            </a:r>
            <a:r>
              <a:rPr lang="en-US" dirty="0" err="1" smtClean="0"/>
              <a:t>Payments</a:t>
            </a:r>
            <a:r>
              <a:rPr lang="en-US" dirty="0" smtClean="0"/>
              <a:t> can be made directly inside of an application running on a popular smart phone operating system, such as Google Android.</a:t>
            </a:r>
          </a:p>
          <a:p>
            <a:r>
              <a:rPr lang="en-US" dirty="0" smtClean="0"/>
              <a:t>Analyst firm Gartner expects in-application purchases to drive 41 percent of app store (also referred to as mobile software distribution platforms) revenue in 2016.</a:t>
            </a:r>
          </a:p>
          <a:p>
            <a:r>
              <a:rPr lang="en-US" dirty="0" smtClean="0"/>
              <a:t> In-app purchases can be used to buy virtual goods, new and other mobile content and is ultimately billed by mobile carriers rather than the app stores themselves. </a:t>
            </a:r>
          </a:p>
          <a:p>
            <a:r>
              <a:rPr lang="en-US" dirty="0" smtClean="0"/>
              <a:t>Ericsson’s IPX mobile commerce system is used by 120 mobile carriers to offer payment options such as try-before-you-buy, rentals and subscriptions.</a:t>
            </a:r>
            <a:endParaRPr lang="en-US" dirty="0"/>
          </a:p>
        </p:txBody>
      </p:sp>
    </p:spTree>
    <p:extLst>
      <p:ext uri="{BB962C8B-B14F-4D97-AF65-F5344CB8AC3E}">
        <p14:creationId xmlns:p14="http://schemas.microsoft.com/office/powerpoint/2010/main" val="12354961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65199"/>
          </a:xfrm>
        </p:spPr>
        <p:txBody>
          <a:bodyPr/>
          <a:lstStyle/>
          <a:p>
            <a:r>
              <a:rPr lang="en-US" b="1" dirty="0" smtClean="0"/>
              <a:t>Mobile marketing and advertising</a:t>
            </a:r>
            <a:endParaRPr lang="en-US" b="1" dirty="0"/>
          </a:p>
        </p:txBody>
      </p:sp>
      <p:sp>
        <p:nvSpPr>
          <p:cNvPr id="3" name="Content Placeholder 2"/>
          <p:cNvSpPr>
            <a:spLocks noGrp="1"/>
          </p:cNvSpPr>
          <p:nvPr>
            <p:ph idx="1"/>
          </p:nvPr>
        </p:nvSpPr>
        <p:spPr>
          <a:xfrm>
            <a:off x="0" y="802640"/>
            <a:ext cx="12192000" cy="6055360"/>
          </a:xfrm>
        </p:spPr>
        <p:txBody>
          <a:bodyPr>
            <a:normAutofit fontScale="77500" lnSpcReduction="20000"/>
          </a:bodyPr>
          <a:lstStyle/>
          <a:p>
            <a:r>
              <a:rPr lang="en-US" dirty="0" smtClean="0"/>
              <a:t>In the context of mobile commerce, mobile marketing refers to marketing sent to mobile devices. Companies have reported that they see better response from mobile marketing campaigns than from traditional campaigns. </a:t>
            </a:r>
          </a:p>
          <a:p>
            <a:r>
              <a:rPr lang="en-US" dirty="0" smtClean="0"/>
              <a:t>The primary reason for this is the instant nature of customer decision-making that mobile apps and websites enable. </a:t>
            </a:r>
          </a:p>
          <a:p>
            <a:r>
              <a:rPr lang="en-US" dirty="0" smtClean="0"/>
              <a:t>The consumer can receive a marketing message or discount coupon and, within a few seconds, make a decision to buy and go on to complete the sale - without disrupting their current real-world activity. </a:t>
            </a:r>
          </a:p>
          <a:p>
            <a:r>
              <a:rPr lang="en-US" dirty="0" smtClean="0"/>
              <a:t>For example, a busy mom tending to her household chores with a baby in her arm could receive a marketing message on her mobile about baby products from a local store.</a:t>
            </a:r>
          </a:p>
          <a:p>
            <a:r>
              <a:rPr lang="en-US" dirty="0" smtClean="0"/>
              <a:t> She can and within a few clicks, places an order for her supplies without having to plan ahead for it. </a:t>
            </a:r>
          </a:p>
          <a:p>
            <a:r>
              <a:rPr lang="en-US" dirty="0" smtClean="0"/>
              <a:t>No more need to reach for her purse and hunt for credit cards, no need to log into her laptop and try to recall the web address of the store she visited last week, and surely no need to find a babysitter to cover for her while she runs to the local store. </a:t>
            </a:r>
          </a:p>
          <a:p>
            <a:r>
              <a:rPr lang="en-US" dirty="0" smtClean="0"/>
              <a:t>Research demonstrates that consumers of mobile and wire line markets represent two distinct groups who are driven by different values and behaviors, and who exhibit dissimilar psychographic and demographic profiles.</a:t>
            </a:r>
          </a:p>
          <a:p>
            <a:r>
              <a:rPr lang="en-US" dirty="0" smtClean="0"/>
              <a:t> As a result, successful mobile commerce requires the development of marketing campaigns targeted to this particular market segment.</a:t>
            </a:r>
            <a:endParaRPr lang="en-US" dirty="0"/>
          </a:p>
        </p:txBody>
      </p:sp>
    </p:spTree>
    <p:extLst>
      <p:ext uri="{BB962C8B-B14F-4D97-AF65-F5344CB8AC3E}">
        <p14:creationId xmlns:p14="http://schemas.microsoft.com/office/powerpoint/2010/main" val="4998776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27759"/>
          </a:xfrm>
        </p:spPr>
        <p:txBody>
          <a:bodyPr/>
          <a:lstStyle/>
          <a:p>
            <a:r>
              <a:rPr lang="en-US" b="1" dirty="0" smtClean="0"/>
              <a:t>Enterprise resource planning (ERP) systems</a:t>
            </a:r>
            <a:endParaRPr lang="en-US" b="1" dirty="0"/>
          </a:p>
        </p:txBody>
      </p:sp>
      <p:sp>
        <p:nvSpPr>
          <p:cNvPr id="3" name="Content Placeholder 2"/>
          <p:cNvSpPr>
            <a:spLocks noGrp="1"/>
          </p:cNvSpPr>
          <p:nvPr>
            <p:ph idx="1"/>
          </p:nvPr>
        </p:nvSpPr>
        <p:spPr>
          <a:xfrm>
            <a:off x="0" y="883920"/>
            <a:ext cx="12192000" cy="5974080"/>
          </a:xfrm>
        </p:spPr>
        <p:txBody>
          <a:bodyPr>
            <a:normAutofit fontScale="92500" lnSpcReduction="10000"/>
          </a:bodyPr>
          <a:lstStyle/>
          <a:p>
            <a:r>
              <a:rPr lang="en-US" dirty="0" smtClean="0"/>
              <a:t>ERP:-Enterprise resource planning (ERP) systems integrate internal and external management of information across an entire organization—embracing finance/accounting, manufacturing, sales and service, customer relationship management, etc. ERP systems automate this activity with an integrated software application. ERP facilitates information flow between all business functions inside the organization, and manages connections to outside stakeholders.</a:t>
            </a:r>
          </a:p>
          <a:p>
            <a:r>
              <a:rPr lang="en-US" b="1" dirty="0" smtClean="0"/>
              <a:t>Characteristics ERP (Enterprise Resource Planning) systems </a:t>
            </a:r>
            <a:r>
              <a:rPr lang="en-US" dirty="0" smtClean="0"/>
              <a:t>typically include the following characteristics: </a:t>
            </a:r>
          </a:p>
          <a:p>
            <a:pPr marL="0" indent="0">
              <a:buNone/>
            </a:pPr>
            <a:r>
              <a:rPr lang="en-US" dirty="0" smtClean="0"/>
              <a:t>• An integrated system that operates in real time (or next to real-time), without relying on periodic updates. </a:t>
            </a:r>
          </a:p>
          <a:p>
            <a:pPr marL="0" indent="0">
              <a:buNone/>
            </a:pPr>
            <a:r>
              <a:rPr lang="en-US" dirty="0" smtClean="0"/>
              <a:t>• A common database, which supports all applications </a:t>
            </a:r>
          </a:p>
          <a:p>
            <a:pPr marL="0" indent="0">
              <a:buNone/>
            </a:pPr>
            <a:r>
              <a:rPr lang="en-US" dirty="0" smtClean="0"/>
              <a:t>• A consistent look and feel throughout each module </a:t>
            </a:r>
          </a:p>
          <a:p>
            <a:pPr marL="0" indent="0">
              <a:buNone/>
            </a:pPr>
            <a:r>
              <a:rPr lang="en-US" dirty="0" smtClean="0"/>
              <a:t>• Installation of the system without elaborate application/data integration by the Information Technology (IT) department provided the implementation is not done in small steps.</a:t>
            </a:r>
            <a:endParaRPr lang="en-US" dirty="0"/>
          </a:p>
        </p:txBody>
      </p:sp>
    </p:spTree>
    <p:extLst>
      <p:ext uri="{BB962C8B-B14F-4D97-AF65-F5344CB8AC3E}">
        <p14:creationId xmlns:p14="http://schemas.microsoft.com/office/powerpoint/2010/main" val="3421707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M-commerce:-</a:t>
            </a:r>
            <a:r>
              <a:rPr lang="en-US" dirty="0" smtClean="0"/>
              <a:t>The phrase mobile commerce was originally coined in 1997 to mean "the delivery of electronic commerce capabilities directly into the consumer’s hand, anywhere, via wireless technology." Many choose to think of Mobile Commerce as meaning "a retail outlet in your customer’s pocket.</a:t>
            </a:r>
          </a:p>
          <a:p>
            <a:r>
              <a:rPr lang="en-US" dirty="0" smtClean="0"/>
              <a:t>" According to BI Intelligence in January 2013, 29% of mobile users have now made a purchase with their phones. Wal-Mart estimated that 40% of all visits to their internet shopping site in December 2012 were from a mobile device. Bank of America predicts $67.1 billion in purchases will be made from mobile devices by European and U.S. shoppers in 2015</a:t>
            </a:r>
            <a:endParaRPr lang="en-US" dirty="0"/>
          </a:p>
        </p:txBody>
      </p:sp>
    </p:spTree>
    <p:extLst>
      <p:ext uri="{BB962C8B-B14F-4D97-AF65-F5344CB8AC3E}">
        <p14:creationId xmlns:p14="http://schemas.microsoft.com/office/powerpoint/2010/main" val="42018917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r>
              <a:rPr lang="en-US" dirty="0" smtClean="0"/>
              <a:t>The top management of company should play an active role in designing, modifying and maintenance of the total organization wide management information system. </a:t>
            </a:r>
          </a:p>
          <a:p>
            <a:r>
              <a:rPr lang="en-US" dirty="0" smtClean="0"/>
              <a:t>Information system and Information technology have become a vital component of any successful business and are regarded as major functional areas just like any other functional area of a business organization like marketing, finance, production and HR. </a:t>
            </a:r>
          </a:p>
          <a:p>
            <a:r>
              <a:rPr lang="en-US" dirty="0" smtClean="0"/>
              <a:t>Thus it is important to understand the area of information system just like any other functional area in the business. </a:t>
            </a:r>
          </a:p>
          <a:p>
            <a:r>
              <a:rPr lang="en-US" dirty="0" smtClean="0"/>
              <a:t>MIS is important because all businesses have a need for information about the tasks which are to be performed. Information and technology is used as a tool for solving problems and providing opportunities for increasing productivity and quality. </a:t>
            </a:r>
          </a:p>
          <a:p>
            <a:r>
              <a:rPr lang="en-US" dirty="0" smtClean="0"/>
              <a:t>Information has always been important but it has never been so available, so current and so overwhelming. </a:t>
            </a:r>
          </a:p>
          <a:p>
            <a:r>
              <a:rPr lang="en-US" dirty="0" smtClean="0"/>
              <a:t>Efforts have been made for collection and retrieval of information, However, challenges still remain in the selection analysis and interpretation of the information that will further improve decision making and productivity. </a:t>
            </a:r>
          </a:p>
          <a:p>
            <a:endParaRPr lang="en-US" dirty="0"/>
          </a:p>
        </p:txBody>
      </p:sp>
    </p:spTree>
    <p:extLst>
      <p:ext uri="{BB962C8B-B14F-4D97-AF65-F5344CB8AC3E}">
        <p14:creationId xmlns:p14="http://schemas.microsoft.com/office/powerpoint/2010/main" val="1325871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information system</a:t>
            </a:r>
            <a:endParaRPr lang="en-US" dirty="0"/>
          </a:p>
        </p:txBody>
      </p:sp>
      <p:sp>
        <p:nvSpPr>
          <p:cNvPr id="3" name="Content Placeholder 2"/>
          <p:cNvSpPr>
            <a:spLocks noGrp="1"/>
          </p:cNvSpPr>
          <p:nvPr>
            <p:ph idx="1"/>
          </p:nvPr>
        </p:nvSpPr>
        <p:spPr/>
        <p:txBody>
          <a:bodyPr>
            <a:normAutofit lnSpcReduction="10000"/>
          </a:bodyPr>
          <a:lstStyle/>
          <a:p>
            <a:r>
              <a:rPr lang="en-US" dirty="0" smtClean="0"/>
              <a:t>For most businesses, there are a variety of requirements for information. </a:t>
            </a:r>
          </a:p>
          <a:p>
            <a:r>
              <a:rPr lang="en-US" dirty="0" smtClean="0"/>
              <a:t>Senior managers need information to help with their business planning.  </a:t>
            </a:r>
          </a:p>
          <a:p>
            <a:r>
              <a:rPr lang="en-US" dirty="0" smtClean="0"/>
              <a:t>Middle management need more detailed information to help them monitor and control business activities. Employees with operational roles need information to help them carry out their duties. As a result, businesses tend to have several "information systems" operating at the same time. This revision note highlights the main categories of information system and provides some examples to help you distinguish between them. </a:t>
            </a:r>
            <a:endParaRPr lang="en-US" dirty="0"/>
          </a:p>
        </p:txBody>
      </p:sp>
    </p:spTree>
    <p:extLst>
      <p:ext uri="{BB962C8B-B14F-4D97-AF65-F5344CB8AC3E}">
        <p14:creationId xmlns:p14="http://schemas.microsoft.com/office/powerpoint/2010/main" val="2642743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84281094"/>
              </p:ext>
            </p:extLst>
          </p:nvPr>
        </p:nvGraphicFramePr>
        <p:xfrm>
          <a:off x="0" y="1"/>
          <a:ext cx="12192000" cy="6857999"/>
        </p:xfrm>
        <a:graphic>
          <a:graphicData uri="http://schemas.openxmlformats.org/drawingml/2006/table">
            <a:tbl>
              <a:tblPr firstRow="1" bandRow="1">
                <a:tableStyleId>{5C22544A-7EE6-4342-B048-85BDC9FD1C3A}</a:tableStyleId>
              </a:tblPr>
              <a:tblGrid>
                <a:gridCol w="3380508">
                  <a:extLst>
                    <a:ext uri="{9D8B030D-6E8A-4147-A177-3AD203B41FA5}">
                      <a16:colId xmlns:a16="http://schemas.microsoft.com/office/drawing/2014/main" val="3197313206"/>
                    </a:ext>
                  </a:extLst>
                </a:gridCol>
                <a:gridCol w="8811492">
                  <a:extLst>
                    <a:ext uri="{9D8B030D-6E8A-4147-A177-3AD203B41FA5}">
                      <a16:colId xmlns:a16="http://schemas.microsoft.com/office/drawing/2014/main" val="1922836271"/>
                    </a:ext>
                  </a:extLst>
                </a:gridCol>
              </a:tblGrid>
              <a:tr h="1220317">
                <a:tc>
                  <a:txBody>
                    <a:bodyPr/>
                    <a:lstStyle/>
                    <a:p>
                      <a:r>
                        <a:rPr lang="en-US" dirty="0" smtClean="0"/>
                        <a:t>Information Systems</a:t>
                      </a:r>
                      <a:endParaRPr lang="en-US" dirty="0"/>
                    </a:p>
                  </a:txBody>
                  <a:tcPr/>
                </a:tc>
                <a:tc>
                  <a:txBody>
                    <a:bodyPr/>
                    <a:lstStyle/>
                    <a:p>
                      <a:r>
                        <a:rPr lang="en-US" dirty="0" smtClean="0"/>
                        <a:t>Description</a:t>
                      </a:r>
                      <a:endParaRPr lang="en-US" dirty="0"/>
                    </a:p>
                  </a:txBody>
                  <a:tcPr/>
                </a:tc>
                <a:extLst>
                  <a:ext uri="{0D108BD9-81ED-4DB2-BD59-A6C34878D82A}">
                    <a16:rowId xmlns:a16="http://schemas.microsoft.com/office/drawing/2014/main" val="546118910"/>
                  </a:ext>
                </a:extLst>
              </a:tr>
              <a:tr h="2537310">
                <a:tc>
                  <a:txBody>
                    <a:bodyPr/>
                    <a:lstStyle/>
                    <a:p>
                      <a:r>
                        <a:rPr lang="en-US" b="1" dirty="0" smtClean="0"/>
                        <a:t>Executive Support Systems</a:t>
                      </a:r>
                      <a:endParaRPr lang="en-US" b="1" dirty="0"/>
                    </a:p>
                  </a:txBody>
                  <a:tcPr/>
                </a:tc>
                <a:tc>
                  <a:txBody>
                    <a:bodyPr/>
                    <a:lstStyle/>
                    <a:p>
                      <a:r>
                        <a:rPr lang="en-US" dirty="0" smtClean="0"/>
                        <a:t>An </a:t>
                      </a:r>
                      <a:r>
                        <a:rPr lang="en-US" b="1" dirty="0" smtClean="0"/>
                        <a:t>Executive Support System ("ESS") </a:t>
                      </a:r>
                      <a:r>
                        <a:rPr lang="en-US" dirty="0" smtClean="0"/>
                        <a:t>is designed to help senior management make strategic decisions. It gathers analyses and summarizes the key internal and external information used in the business. A good way to think about an ESS is to imagine the senior management team in an aircraft cockpit - with the instrument panel showing them the status of all the key business activities. ESS typically involves lots of data analysis and modeling tools such as "what-if" analysis to help strategic decision-making. </a:t>
                      </a:r>
                      <a:endParaRPr lang="en-US" dirty="0"/>
                    </a:p>
                  </a:txBody>
                  <a:tcPr/>
                </a:tc>
                <a:extLst>
                  <a:ext uri="{0D108BD9-81ED-4DB2-BD59-A6C34878D82A}">
                    <a16:rowId xmlns:a16="http://schemas.microsoft.com/office/drawing/2014/main" val="699619891"/>
                  </a:ext>
                </a:extLst>
              </a:tr>
              <a:tr h="3100372">
                <a:tc>
                  <a:txBody>
                    <a:bodyPr/>
                    <a:lstStyle/>
                    <a:p>
                      <a:r>
                        <a:rPr lang="en-US" b="1" dirty="0" smtClean="0"/>
                        <a:t>Management Information Systems</a:t>
                      </a:r>
                      <a:endParaRPr lang="en-US" b="1" dirty="0"/>
                    </a:p>
                  </a:txBody>
                  <a:tcPr/>
                </a:tc>
                <a:tc>
                  <a:txBody>
                    <a:bodyPr/>
                    <a:lstStyle/>
                    <a:p>
                      <a:r>
                        <a:rPr lang="en-US" dirty="0" smtClean="0"/>
                        <a:t>A </a:t>
                      </a:r>
                      <a:r>
                        <a:rPr lang="en-US" b="1" dirty="0" smtClean="0"/>
                        <a:t>management information system ("MIS") </a:t>
                      </a:r>
                      <a:r>
                        <a:rPr lang="en-US" dirty="0" smtClean="0"/>
                        <a:t>is mainly concerned with internal sources of information. MIS usually take data from the transaction processing systems (see below) and summarize it into a series of management </a:t>
                      </a:r>
                      <a:r>
                        <a:rPr lang="en-US" dirty="0" err="1" smtClean="0"/>
                        <a:t>reports.MIS</a:t>
                      </a:r>
                      <a:r>
                        <a:rPr lang="en-US" dirty="0" smtClean="0"/>
                        <a:t> reports tend to be used by middle management and operational supervisors. </a:t>
                      </a:r>
                      <a:endParaRPr lang="en-US" dirty="0"/>
                    </a:p>
                  </a:txBody>
                  <a:tcPr/>
                </a:tc>
                <a:extLst>
                  <a:ext uri="{0D108BD9-81ED-4DB2-BD59-A6C34878D82A}">
                    <a16:rowId xmlns:a16="http://schemas.microsoft.com/office/drawing/2014/main" val="2587297516"/>
                  </a:ext>
                </a:extLst>
              </a:tr>
            </a:tbl>
          </a:graphicData>
        </a:graphic>
      </p:graphicFrame>
    </p:spTree>
    <p:extLst>
      <p:ext uri="{BB962C8B-B14F-4D97-AF65-F5344CB8AC3E}">
        <p14:creationId xmlns:p14="http://schemas.microsoft.com/office/powerpoint/2010/main" val="2126109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02007595"/>
              </p:ext>
            </p:extLst>
          </p:nvPr>
        </p:nvGraphicFramePr>
        <p:xfrm>
          <a:off x="0" y="0"/>
          <a:ext cx="12192000" cy="7042785"/>
        </p:xfrm>
        <a:graphic>
          <a:graphicData uri="http://schemas.openxmlformats.org/drawingml/2006/table">
            <a:tbl>
              <a:tblPr firstRow="1" bandRow="1">
                <a:tableStyleId>{5C22544A-7EE6-4342-B048-85BDC9FD1C3A}</a:tableStyleId>
              </a:tblPr>
              <a:tblGrid>
                <a:gridCol w="3793602">
                  <a:extLst>
                    <a:ext uri="{9D8B030D-6E8A-4147-A177-3AD203B41FA5}">
                      <a16:colId xmlns:a16="http://schemas.microsoft.com/office/drawing/2014/main" val="1500110132"/>
                    </a:ext>
                  </a:extLst>
                </a:gridCol>
                <a:gridCol w="8398398">
                  <a:extLst>
                    <a:ext uri="{9D8B030D-6E8A-4147-A177-3AD203B41FA5}">
                      <a16:colId xmlns:a16="http://schemas.microsoft.com/office/drawing/2014/main" val="1790185008"/>
                    </a:ext>
                  </a:extLst>
                </a:gridCol>
              </a:tblGrid>
              <a:tr h="500607">
                <a:tc>
                  <a:txBody>
                    <a:bodyPr/>
                    <a:lstStyle/>
                    <a:p>
                      <a:r>
                        <a:rPr lang="en-US" dirty="0" smtClean="0"/>
                        <a:t>Information Systems</a:t>
                      </a:r>
                      <a:endParaRPr lang="en-US" dirty="0"/>
                    </a:p>
                  </a:txBody>
                  <a:tcPr/>
                </a:tc>
                <a:tc>
                  <a:txBody>
                    <a:bodyPr/>
                    <a:lstStyle/>
                    <a:p>
                      <a:r>
                        <a:rPr lang="en-US" dirty="0" smtClean="0"/>
                        <a:t>Description</a:t>
                      </a:r>
                      <a:endParaRPr lang="en-US" dirty="0"/>
                    </a:p>
                  </a:txBody>
                  <a:tcPr/>
                </a:tc>
                <a:extLst>
                  <a:ext uri="{0D108BD9-81ED-4DB2-BD59-A6C34878D82A}">
                    <a16:rowId xmlns:a16="http://schemas.microsoft.com/office/drawing/2014/main" val="762890930"/>
                  </a:ext>
                </a:extLst>
              </a:tr>
              <a:tr h="2345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Decision Support Systems</a:t>
                      </a:r>
                    </a:p>
                    <a:p>
                      <a:endParaRPr lang="en-US" dirty="0"/>
                    </a:p>
                  </a:txBody>
                  <a:tcPr/>
                </a:tc>
                <a:tc>
                  <a:txBody>
                    <a:bodyPr/>
                    <a:lstStyle/>
                    <a:p>
                      <a:r>
                        <a:rPr lang="en-US" b="1" dirty="0" smtClean="0"/>
                        <a:t>Decision-support systems ("DSS") </a:t>
                      </a:r>
                      <a:r>
                        <a:rPr lang="en-US" dirty="0" smtClean="0"/>
                        <a:t>are specifically designed to help management make decisions in situations where there is uncertainty about the possible outcomes of those decisions. DSS comprise tools and techniques to help gather relevant information and </a:t>
                      </a:r>
                      <a:r>
                        <a:rPr lang="en-US" dirty="0" err="1" smtClean="0"/>
                        <a:t>analyse</a:t>
                      </a:r>
                      <a:r>
                        <a:rPr lang="en-US" dirty="0" smtClean="0"/>
                        <a:t> the options and alternatives. DSS often involves use of complex spreadsheet and databases to create "what-if" models. </a:t>
                      </a:r>
                      <a:endParaRPr lang="en-US" dirty="0"/>
                    </a:p>
                  </a:txBody>
                  <a:tcPr/>
                </a:tc>
                <a:extLst>
                  <a:ext uri="{0D108BD9-81ED-4DB2-BD59-A6C34878D82A}">
                    <a16:rowId xmlns:a16="http://schemas.microsoft.com/office/drawing/2014/main" val="961164446"/>
                  </a:ext>
                </a:extLst>
              </a:tr>
              <a:tr h="41968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Knowledge Management Systems</a:t>
                      </a:r>
                    </a:p>
                    <a:p>
                      <a:endParaRPr lang="en-US" dirty="0"/>
                    </a:p>
                  </a:txBody>
                  <a:tcPr/>
                </a:tc>
                <a:tc>
                  <a:txBody>
                    <a:bodyPr/>
                    <a:lstStyle/>
                    <a:p>
                      <a:r>
                        <a:rPr lang="en-US" b="1" dirty="0" smtClean="0"/>
                        <a:t>Knowledge Management Systems ("KMS") </a:t>
                      </a:r>
                      <a:r>
                        <a:rPr lang="en-US" dirty="0" smtClean="0"/>
                        <a:t>exist to help businesses create and share information. These are typically used in a business where employees create new knowledge and expertise - which can then be shared by other people in the organization to create further commercial opportunities. Good examples include firms of lawyers, accountants and management consultants. KMS are built around systems which allow efficient categorization and distribution of knowledge. For example, the knowledge itself might be contained in word processing documents, spreadsheets, PowerPoint presentations. Internet pages or whatever. To share the knowledge, a KMS would use group collaboration systems such as an intranet.</a:t>
                      </a:r>
                      <a:endParaRPr lang="en-US" dirty="0"/>
                    </a:p>
                  </a:txBody>
                  <a:tcPr/>
                </a:tc>
                <a:extLst>
                  <a:ext uri="{0D108BD9-81ED-4DB2-BD59-A6C34878D82A}">
                    <a16:rowId xmlns:a16="http://schemas.microsoft.com/office/drawing/2014/main" val="3911057625"/>
                  </a:ext>
                </a:extLst>
              </a:tr>
            </a:tbl>
          </a:graphicData>
        </a:graphic>
      </p:graphicFrame>
    </p:spTree>
    <p:extLst>
      <p:ext uri="{BB962C8B-B14F-4D97-AF65-F5344CB8AC3E}">
        <p14:creationId xmlns:p14="http://schemas.microsoft.com/office/powerpoint/2010/main" val="1327972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84821693"/>
              </p:ext>
            </p:extLst>
          </p:nvPr>
        </p:nvGraphicFramePr>
        <p:xfrm>
          <a:off x="73890" y="0"/>
          <a:ext cx="12118110" cy="6858000"/>
        </p:xfrm>
        <a:graphic>
          <a:graphicData uri="http://schemas.openxmlformats.org/drawingml/2006/table">
            <a:tbl>
              <a:tblPr firstRow="1" bandRow="1">
                <a:tableStyleId>{5C22544A-7EE6-4342-B048-85BDC9FD1C3A}</a:tableStyleId>
              </a:tblPr>
              <a:tblGrid>
                <a:gridCol w="6059055">
                  <a:extLst>
                    <a:ext uri="{9D8B030D-6E8A-4147-A177-3AD203B41FA5}">
                      <a16:colId xmlns:a16="http://schemas.microsoft.com/office/drawing/2014/main" val="568222447"/>
                    </a:ext>
                  </a:extLst>
                </a:gridCol>
                <a:gridCol w="6059055">
                  <a:extLst>
                    <a:ext uri="{9D8B030D-6E8A-4147-A177-3AD203B41FA5}">
                      <a16:colId xmlns:a16="http://schemas.microsoft.com/office/drawing/2014/main" val="3274308212"/>
                    </a:ext>
                  </a:extLst>
                </a:gridCol>
              </a:tblGrid>
              <a:tr h="441088">
                <a:tc>
                  <a:txBody>
                    <a:bodyPr/>
                    <a:lstStyle/>
                    <a:p>
                      <a:r>
                        <a:rPr lang="en-US" dirty="0" smtClean="0"/>
                        <a:t>Information Systems</a:t>
                      </a:r>
                      <a:endParaRPr lang="en-US" dirty="0"/>
                    </a:p>
                  </a:txBody>
                  <a:tcPr/>
                </a:tc>
                <a:tc>
                  <a:txBody>
                    <a:bodyPr/>
                    <a:lstStyle/>
                    <a:p>
                      <a:r>
                        <a:rPr lang="en-US" dirty="0" smtClean="0"/>
                        <a:t>Description</a:t>
                      </a:r>
                      <a:endParaRPr lang="en-US" dirty="0"/>
                    </a:p>
                  </a:txBody>
                  <a:tcPr/>
                </a:tc>
                <a:extLst>
                  <a:ext uri="{0D108BD9-81ED-4DB2-BD59-A6C34878D82A}">
                    <a16:rowId xmlns:a16="http://schemas.microsoft.com/office/drawing/2014/main" val="930010973"/>
                  </a:ext>
                </a:extLst>
              </a:tr>
              <a:tr h="3697882">
                <a:tc>
                  <a:txBody>
                    <a:bodyPr/>
                    <a:lstStyle/>
                    <a:p>
                      <a:r>
                        <a:rPr lang="en-US" b="1" dirty="0" smtClean="0"/>
                        <a:t>Transaction Processing Systems </a:t>
                      </a:r>
                      <a:endParaRPr lang="en-US" b="1" dirty="0"/>
                    </a:p>
                  </a:txBody>
                  <a:tcPr/>
                </a:tc>
                <a:tc>
                  <a:txBody>
                    <a:bodyPr/>
                    <a:lstStyle/>
                    <a:p>
                      <a:r>
                        <a:rPr lang="en-US" dirty="0" smtClean="0"/>
                        <a:t>As the name implies, </a:t>
                      </a:r>
                      <a:r>
                        <a:rPr lang="en-US" b="1" dirty="0" smtClean="0"/>
                        <a:t>Transaction Processing Systems </a:t>
                      </a:r>
                      <a:r>
                        <a:rPr lang="en-US" dirty="0" smtClean="0"/>
                        <a:t>("TPS") are designed to process routine transactions efficiently and accurately. A business will have several (sometimes many) TPS; for example: </a:t>
                      </a:r>
                    </a:p>
                    <a:p>
                      <a:r>
                        <a:rPr lang="en-US" dirty="0" smtClean="0"/>
                        <a:t>-Billing systems to send invoices to customers</a:t>
                      </a:r>
                    </a:p>
                    <a:p>
                      <a:r>
                        <a:rPr lang="en-US" dirty="0" smtClean="0"/>
                        <a:t> - Systems to calculate the weekly and monthly payroll and tax payments </a:t>
                      </a:r>
                    </a:p>
                    <a:p>
                      <a:pPr marL="285750" indent="-285750">
                        <a:buFontTx/>
                        <a:buChar char="-"/>
                      </a:pPr>
                      <a:r>
                        <a:rPr lang="en-US" dirty="0" smtClean="0"/>
                        <a:t>Production and purchasing systems to calculate raw material requirements </a:t>
                      </a:r>
                    </a:p>
                    <a:p>
                      <a:pPr marL="285750" indent="-285750">
                        <a:buFontTx/>
                        <a:buChar char="-"/>
                      </a:pPr>
                      <a:r>
                        <a:rPr lang="en-US" dirty="0" smtClean="0"/>
                        <a:t>- Stock control systems to process all movements into, within and out of the business </a:t>
                      </a:r>
                      <a:endParaRPr lang="en-US" dirty="0"/>
                    </a:p>
                  </a:txBody>
                  <a:tcPr/>
                </a:tc>
                <a:extLst>
                  <a:ext uri="{0D108BD9-81ED-4DB2-BD59-A6C34878D82A}">
                    <a16:rowId xmlns:a16="http://schemas.microsoft.com/office/drawing/2014/main" val="3340708293"/>
                  </a:ext>
                </a:extLst>
              </a:tr>
              <a:tr h="2719030">
                <a:tc>
                  <a:txBody>
                    <a:bodyPr/>
                    <a:lstStyle/>
                    <a:p>
                      <a:r>
                        <a:rPr lang="en-US" b="1" dirty="0" smtClean="0"/>
                        <a:t>Office Automation Systems</a:t>
                      </a:r>
                      <a:endParaRPr lang="en-US" b="1" dirty="0"/>
                    </a:p>
                  </a:txBody>
                  <a:tcPr/>
                </a:tc>
                <a:tc>
                  <a:txBody>
                    <a:bodyPr/>
                    <a:lstStyle/>
                    <a:p>
                      <a:r>
                        <a:rPr lang="en-US" b="1" dirty="0" smtClean="0"/>
                        <a:t>Office Automation Systems </a:t>
                      </a:r>
                      <a:r>
                        <a:rPr lang="en-US" dirty="0" smtClean="0"/>
                        <a:t>are systems that try to improve the productivity of employees who need to process data and information. Perhaps the best example is the wide range of software systems that exist to improve the productivity of employees working in an office (e.g. Microsoft Office XP) or systems that allow employees to work from home or whilst on the move. </a:t>
                      </a:r>
                      <a:endParaRPr lang="en-US" dirty="0"/>
                    </a:p>
                  </a:txBody>
                  <a:tcPr/>
                </a:tc>
                <a:extLst>
                  <a:ext uri="{0D108BD9-81ED-4DB2-BD59-A6C34878D82A}">
                    <a16:rowId xmlns:a16="http://schemas.microsoft.com/office/drawing/2014/main" val="3916018416"/>
                  </a:ext>
                </a:extLst>
              </a:tr>
            </a:tbl>
          </a:graphicData>
        </a:graphic>
      </p:graphicFrame>
    </p:spTree>
    <p:extLst>
      <p:ext uri="{BB962C8B-B14F-4D97-AF65-F5344CB8AC3E}">
        <p14:creationId xmlns:p14="http://schemas.microsoft.com/office/powerpoint/2010/main" val="2578404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12799"/>
          </a:xfrm>
        </p:spPr>
        <p:txBody>
          <a:bodyPr/>
          <a:lstStyle/>
          <a:p>
            <a:r>
              <a:rPr lang="en-US" b="1" dirty="0" smtClean="0"/>
              <a:t>Disciplines of MIS</a:t>
            </a:r>
            <a:endParaRPr lang="en-US" b="1" dirty="0"/>
          </a:p>
        </p:txBody>
      </p:sp>
      <p:sp>
        <p:nvSpPr>
          <p:cNvPr id="3" name="Content Placeholder 2"/>
          <p:cNvSpPr>
            <a:spLocks noGrp="1"/>
          </p:cNvSpPr>
          <p:nvPr>
            <p:ph idx="1"/>
          </p:nvPr>
        </p:nvSpPr>
        <p:spPr>
          <a:xfrm>
            <a:off x="-1" y="748144"/>
            <a:ext cx="12192001" cy="6109855"/>
          </a:xfrm>
        </p:spPr>
        <p:txBody>
          <a:bodyPr>
            <a:normAutofit/>
          </a:bodyPr>
          <a:lstStyle/>
          <a:p>
            <a:pPr marL="0" indent="0">
              <a:buNone/>
            </a:pPr>
            <a:r>
              <a:rPr lang="en-US" dirty="0" smtClean="0"/>
              <a:t>The discipline of MIS can be categorized in the following 6 classes:</a:t>
            </a:r>
          </a:p>
          <a:p>
            <a:pPr marL="0" indent="0">
              <a:buNone/>
            </a:pPr>
            <a:r>
              <a:rPr lang="en-US" dirty="0" smtClean="0"/>
              <a:t> </a:t>
            </a:r>
            <a:r>
              <a:rPr lang="en-US" dirty="0" err="1" smtClean="0"/>
              <a:t>i</a:t>
            </a:r>
            <a:r>
              <a:rPr lang="en-US" dirty="0" smtClean="0"/>
              <a:t>) Transaction Processing System (TPS) </a:t>
            </a:r>
          </a:p>
          <a:p>
            <a:pPr marL="0" indent="0">
              <a:buNone/>
            </a:pPr>
            <a:endParaRPr lang="en-US" dirty="0" smtClean="0"/>
          </a:p>
          <a:p>
            <a:pPr marL="0" indent="0">
              <a:buNone/>
            </a:pPr>
            <a:r>
              <a:rPr lang="en-US" dirty="0" smtClean="0"/>
              <a:t>ii) Management Information System (MIS) </a:t>
            </a:r>
          </a:p>
          <a:p>
            <a:pPr marL="0" indent="0">
              <a:buNone/>
            </a:pPr>
            <a:endParaRPr lang="en-US" dirty="0" smtClean="0"/>
          </a:p>
          <a:p>
            <a:pPr marL="0" indent="0">
              <a:buNone/>
            </a:pPr>
            <a:r>
              <a:rPr lang="en-US" dirty="0" smtClean="0"/>
              <a:t>iii) Decision Support System (DSS) </a:t>
            </a:r>
          </a:p>
          <a:p>
            <a:pPr marL="0" indent="0">
              <a:buNone/>
            </a:pPr>
            <a:endParaRPr lang="en-US" dirty="0" smtClean="0"/>
          </a:p>
          <a:p>
            <a:pPr marL="0" indent="0">
              <a:buNone/>
            </a:pPr>
            <a:r>
              <a:rPr lang="en-US" dirty="0" smtClean="0"/>
              <a:t>iv) Executive Support System (ESS) </a:t>
            </a:r>
          </a:p>
          <a:p>
            <a:pPr marL="0" indent="0">
              <a:buNone/>
            </a:pPr>
            <a:endParaRPr lang="en-US" dirty="0" smtClean="0"/>
          </a:p>
          <a:p>
            <a:pPr marL="0" indent="0">
              <a:buNone/>
            </a:pPr>
            <a:r>
              <a:rPr lang="en-US" dirty="0" smtClean="0"/>
              <a:t>v) Office Automation Systems (OASs), and</a:t>
            </a:r>
          </a:p>
          <a:p>
            <a:pPr marL="0" indent="0">
              <a:buNone/>
            </a:pPr>
            <a:endParaRPr lang="en-US" dirty="0"/>
          </a:p>
          <a:p>
            <a:pPr marL="0" indent="0">
              <a:buNone/>
            </a:pPr>
            <a:r>
              <a:rPr lang="en-US" dirty="0" smtClean="0"/>
              <a:t> vi) Business Expert Systems (BESs)</a:t>
            </a:r>
            <a:endParaRPr lang="en-US" dirty="0"/>
          </a:p>
        </p:txBody>
      </p:sp>
    </p:spTree>
    <p:extLst>
      <p:ext uri="{BB962C8B-B14F-4D97-AF65-F5344CB8AC3E}">
        <p14:creationId xmlns:p14="http://schemas.microsoft.com/office/powerpoint/2010/main" val="721513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56639"/>
          </a:xfrm>
        </p:spPr>
        <p:txBody>
          <a:bodyPr/>
          <a:lstStyle/>
          <a:p>
            <a:r>
              <a:rPr lang="en-US" b="1" dirty="0" smtClean="0"/>
              <a:t>Transaction Processing System</a:t>
            </a:r>
            <a:endParaRPr lang="en-US" b="1" dirty="0"/>
          </a:p>
        </p:txBody>
      </p:sp>
      <p:sp>
        <p:nvSpPr>
          <p:cNvPr id="3" name="Content Placeholder 2"/>
          <p:cNvSpPr>
            <a:spLocks noGrp="1"/>
          </p:cNvSpPr>
          <p:nvPr>
            <p:ph idx="1"/>
          </p:nvPr>
        </p:nvSpPr>
        <p:spPr>
          <a:xfrm>
            <a:off x="0" y="1056640"/>
            <a:ext cx="12192000" cy="5801360"/>
          </a:xfrm>
        </p:spPr>
        <p:txBody>
          <a:bodyPr/>
          <a:lstStyle/>
          <a:p>
            <a:r>
              <a:rPr lang="en-US" dirty="0" smtClean="0"/>
              <a:t>Transaction Processing System TPS processes transaction and produces reports. </a:t>
            </a:r>
          </a:p>
          <a:p>
            <a:r>
              <a:rPr lang="en-US" dirty="0" smtClean="0"/>
              <a:t>It represents the automation of the fundamental, routine processing used to support business operations. </a:t>
            </a:r>
          </a:p>
          <a:p>
            <a:r>
              <a:rPr lang="en-US" dirty="0" smtClean="0"/>
              <a:t>It does not provide any information to the user to his/her decision-making. </a:t>
            </a:r>
          </a:p>
          <a:p>
            <a:r>
              <a:rPr lang="en-US" dirty="0" smtClean="0"/>
              <a:t>TPS uses data and produces data as shown in the following diagram.</a:t>
            </a:r>
          </a:p>
          <a:p>
            <a:r>
              <a:rPr lang="en-US" dirty="0" smtClean="0"/>
              <a:t>Previously, TPS was known as Management Information System. Prior to computers, data processing was performed manually or with simple machines. The domain of TPS is at the lowest level of the management hierarchy of an organization.</a:t>
            </a:r>
          </a:p>
          <a:p>
            <a:endParaRPr lang="en-US" dirty="0"/>
          </a:p>
          <a:p>
            <a:endParaRPr lang="en-US" dirty="0"/>
          </a:p>
        </p:txBody>
      </p:sp>
      <p:sp>
        <p:nvSpPr>
          <p:cNvPr id="4" name="Rectangle 3"/>
          <p:cNvSpPr/>
          <p:nvPr/>
        </p:nvSpPr>
        <p:spPr>
          <a:xfrm>
            <a:off x="457200" y="5420360"/>
            <a:ext cx="1635760" cy="843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a:t>
            </a:r>
            <a:endParaRPr lang="en-US" dirty="0"/>
          </a:p>
        </p:txBody>
      </p:sp>
      <p:sp>
        <p:nvSpPr>
          <p:cNvPr id="5" name="Rectangle 4"/>
          <p:cNvSpPr/>
          <p:nvPr/>
        </p:nvSpPr>
        <p:spPr>
          <a:xfrm>
            <a:off x="3566160" y="5410200"/>
            <a:ext cx="1635760" cy="843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PROCESS</a:t>
            </a:r>
            <a:endParaRPr lang="en-US" dirty="0"/>
          </a:p>
        </p:txBody>
      </p:sp>
      <p:sp>
        <p:nvSpPr>
          <p:cNvPr id="6" name="Rectangle 5"/>
          <p:cNvSpPr/>
          <p:nvPr/>
        </p:nvSpPr>
        <p:spPr>
          <a:xfrm>
            <a:off x="6756400" y="5527040"/>
            <a:ext cx="1635760" cy="843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a:t>
            </a:r>
            <a:endParaRPr lang="en-US" dirty="0"/>
          </a:p>
        </p:txBody>
      </p:sp>
      <p:cxnSp>
        <p:nvCxnSpPr>
          <p:cNvPr id="8" name="Straight Arrow Connector 7"/>
          <p:cNvCxnSpPr/>
          <p:nvPr/>
        </p:nvCxnSpPr>
        <p:spPr>
          <a:xfrm flipV="1">
            <a:off x="2011680" y="5852160"/>
            <a:ext cx="1554480" cy="20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120640" y="5831840"/>
            <a:ext cx="160528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531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TotalTime>
  <Words>3654</Words>
  <Application>Microsoft Office PowerPoint</Application>
  <PresentationFormat>Widescreen</PresentationFormat>
  <Paragraphs>192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Information Systems at Organizational level.</vt:lpstr>
      <vt:lpstr>Role of MIS in Business Organization with particular reference to Management Levels</vt:lpstr>
      <vt:lpstr>PowerPoint Presentation</vt:lpstr>
      <vt:lpstr>Types of information system</vt:lpstr>
      <vt:lpstr>PowerPoint Presentation</vt:lpstr>
      <vt:lpstr>PowerPoint Presentation</vt:lpstr>
      <vt:lpstr>PowerPoint Presentation</vt:lpstr>
      <vt:lpstr>Disciplines of MIS</vt:lpstr>
      <vt:lpstr>Transaction Processing System</vt:lpstr>
      <vt:lpstr>Management Information System (MIS)</vt:lpstr>
      <vt:lpstr>Decision Support System (DSS)</vt:lpstr>
      <vt:lpstr>CONT: Information SYstems</vt:lpstr>
      <vt:lpstr>Office Automation Systems (OAS)</vt:lpstr>
      <vt:lpstr>Business Expert Systems</vt:lpstr>
      <vt:lpstr>PowerPoint Presentation</vt:lpstr>
      <vt:lpstr>Designing of MIS</vt:lpstr>
      <vt:lpstr>PowerPoint Presentation</vt:lpstr>
      <vt:lpstr>PowerPoint Presentation</vt:lpstr>
      <vt:lpstr>Recent development in MIS</vt:lpstr>
      <vt:lpstr>PowerPoint Presentation</vt:lpstr>
      <vt:lpstr>Products and services available</vt:lpstr>
      <vt:lpstr>PowerPoint Presentation</vt:lpstr>
      <vt:lpstr>Information services</vt:lpstr>
      <vt:lpstr>PowerPoint Presentation</vt:lpstr>
      <vt:lpstr>PowerPoint Presentation</vt:lpstr>
      <vt:lpstr>Mobile marketing and advertising</vt:lpstr>
      <vt:lpstr>Enterprise resource planning (ERP) systems</vt:lpstr>
      <vt:lpstr>PowerPoint Presentation</vt:lpstr>
    </vt:vector>
  </TitlesOfParts>
  <Company>oprekin.com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Systems at Organizational level.</dc:title>
  <dc:creator>Dell</dc:creator>
  <cp:lastModifiedBy>Dell</cp:lastModifiedBy>
  <cp:revision>25</cp:revision>
  <dcterms:created xsi:type="dcterms:W3CDTF">2024-01-30T01:06:47Z</dcterms:created>
  <dcterms:modified xsi:type="dcterms:W3CDTF">2024-02-07T13:53:03Z</dcterms:modified>
</cp:coreProperties>
</file>