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5"/>
  </p:notesMasterIdLst>
  <p:sldIdLst>
    <p:sldId id="392" r:id="rId2"/>
    <p:sldId id="390" r:id="rId3"/>
    <p:sldId id="391" r:id="rId4"/>
    <p:sldId id="395" r:id="rId5"/>
    <p:sldId id="403" r:id="rId6"/>
    <p:sldId id="352" r:id="rId7"/>
    <p:sldId id="354" r:id="rId8"/>
    <p:sldId id="402" r:id="rId9"/>
    <p:sldId id="414" r:id="rId10"/>
    <p:sldId id="415" r:id="rId11"/>
    <p:sldId id="416" r:id="rId12"/>
    <p:sldId id="417" r:id="rId13"/>
    <p:sldId id="418" r:id="rId14"/>
    <p:sldId id="404" r:id="rId15"/>
    <p:sldId id="405" r:id="rId16"/>
    <p:sldId id="406" r:id="rId17"/>
    <p:sldId id="407" r:id="rId18"/>
    <p:sldId id="409" r:id="rId19"/>
    <p:sldId id="378" r:id="rId20"/>
    <p:sldId id="379" r:id="rId21"/>
    <p:sldId id="381" r:id="rId22"/>
    <p:sldId id="383" r:id="rId23"/>
    <p:sldId id="408" r:id="rId24"/>
    <p:sldId id="384" r:id="rId25"/>
    <p:sldId id="397" r:id="rId26"/>
    <p:sldId id="399" r:id="rId27"/>
    <p:sldId id="410" r:id="rId28"/>
    <p:sldId id="411" r:id="rId29"/>
    <p:sldId id="373" r:id="rId30"/>
    <p:sldId id="371" r:id="rId31"/>
    <p:sldId id="412" r:id="rId32"/>
    <p:sldId id="413" r:id="rId33"/>
    <p:sldId id="400" r:id="rId34"/>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5pPr>
    <a:lvl6pPr marL="22860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6pPr>
    <a:lvl7pPr marL="27432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7pPr>
    <a:lvl8pPr marL="32004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8pPr>
    <a:lvl9pPr marL="36576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33CC33"/>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A9C835-DDE6-49CD-9DFF-B954E01499FB}" type="doc">
      <dgm:prSet loTypeId="urn:microsoft.com/office/officeart/2005/8/layout/venn1" loCatId="relationship" qsTypeId="urn:microsoft.com/office/officeart/2005/8/quickstyle/simple1" qsCatId="simple" csTypeId="urn:microsoft.com/office/officeart/2005/8/colors/accent1_2" csCatId="accent1"/>
      <dgm:spPr/>
    </dgm:pt>
    <dgm:pt modelId="{026F293C-3D99-4614-842C-086F29636869}">
      <dgm:prSet/>
      <dgm:spPr/>
      <dgm:t>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Comic Sans MS" panose="030F0702030302020204" pitchFamily="66" charset="0"/>
            <a:buNone/>
            <a:tabLst/>
          </a:pPr>
          <a:r>
            <a:rPr kumimoji="0" lang="en-GB" b="1" i="0" u="none" strike="noStrike" cap="none" normalizeH="0" baseline="0" smtClean="0">
              <a:ln>
                <a:noFill/>
              </a:ln>
              <a:solidFill>
                <a:schemeClr val="tx1"/>
              </a:solidFill>
              <a:effectLst/>
              <a:latin typeface="Comic Sans MS" panose="030F0702030302020204" pitchFamily="66" charset="0"/>
              <a:cs typeface="Arial" panose="020B0604020202020204" pitchFamily="34" charset="0"/>
            </a:rPr>
            <a:t>Assets</a:t>
          </a:r>
        </a:p>
      </dgm:t>
    </dgm:pt>
    <dgm:pt modelId="{6FF3A9A9-52A7-4B5C-B89B-47BEF0F8D7A9}" type="parTrans" cxnId="{28956C4E-472A-48F3-89A7-31BFA3C00429}">
      <dgm:prSet/>
      <dgm:spPr/>
      <dgm:t>
        <a:bodyPr/>
        <a:lstStyle/>
        <a:p>
          <a:endParaRPr lang="en-GB"/>
        </a:p>
      </dgm:t>
    </dgm:pt>
    <dgm:pt modelId="{1A7BF69D-3D0C-424D-92D6-C4B81889EBAC}" type="sibTrans" cxnId="{28956C4E-472A-48F3-89A7-31BFA3C00429}">
      <dgm:prSet/>
      <dgm:spPr/>
      <dgm:t>
        <a:bodyPr/>
        <a:lstStyle/>
        <a:p>
          <a:endParaRPr lang="en-GB"/>
        </a:p>
      </dgm:t>
    </dgm:pt>
    <dgm:pt modelId="{F56505A4-0571-4B6F-B474-D382B81A4A37}">
      <dgm:prSet/>
      <dgm:spPr/>
      <dgm:t>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Comic Sans MS" panose="030F0702030302020204" pitchFamily="66" charset="0"/>
            <a:buNone/>
            <a:tabLst/>
          </a:pPr>
          <a:r>
            <a:rPr kumimoji="0" lang="en-GB" b="1" i="0" u="none" strike="noStrike" cap="none" normalizeH="0" baseline="0" dirty="0" smtClean="0">
              <a:ln>
                <a:noFill/>
              </a:ln>
              <a:solidFill>
                <a:schemeClr val="tx1"/>
              </a:solidFill>
              <a:effectLst/>
              <a:latin typeface="Comic Sans MS" panose="030F0702030302020204" pitchFamily="66" charset="0"/>
              <a:cs typeface="Arial" panose="020B0604020202020204" pitchFamily="34" charset="0"/>
            </a:rPr>
            <a:t>Capabilities</a:t>
          </a:r>
        </a:p>
      </dgm:t>
    </dgm:pt>
    <dgm:pt modelId="{5FA23170-D6D1-4A70-A577-50EC220CFB37}" type="parTrans" cxnId="{E09A5233-3AB1-4D1B-97BA-EAE74FAD9698}">
      <dgm:prSet/>
      <dgm:spPr/>
      <dgm:t>
        <a:bodyPr/>
        <a:lstStyle/>
        <a:p>
          <a:endParaRPr lang="en-GB"/>
        </a:p>
      </dgm:t>
    </dgm:pt>
    <dgm:pt modelId="{F88EBD98-69DC-4F60-A812-23E4A063756E}" type="sibTrans" cxnId="{E09A5233-3AB1-4D1B-97BA-EAE74FAD9698}">
      <dgm:prSet/>
      <dgm:spPr/>
      <dgm:t>
        <a:bodyPr/>
        <a:lstStyle/>
        <a:p>
          <a:endParaRPr lang="en-GB"/>
        </a:p>
      </dgm:t>
    </dgm:pt>
    <dgm:pt modelId="{F33592E2-80E1-41E5-A451-1A6370004F60}">
      <dgm:prSet/>
      <dgm:spPr/>
      <dgm:t>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Comic Sans MS" panose="030F0702030302020204" pitchFamily="66" charset="0"/>
            <a:buNone/>
            <a:tabLst/>
          </a:pPr>
          <a:r>
            <a:rPr kumimoji="0" lang="en-GB" b="1" i="0" u="none" strike="noStrike" cap="none" normalizeH="0" baseline="0" smtClean="0">
              <a:ln>
                <a:noFill/>
              </a:ln>
              <a:solidFill>
                <a:schemeClr val="tx1"/>
              </a:solidFill>
              <a:effectLst/>
              <a:latin typeface="Comic Sans MS" panose="030F0702030302020204" pitchFamily="66" charset="0"/>
              <a:cs typeface="Arial" panose="020B0604020202020204" pitchFamily="34" charset="0"/>
            </a:rPr>
            <a:t>Connectivities</a:t>
          </a:r>
        </a:p>
      </dgm:t>
    </dgm:pt>
    <dgm:pt modelId="{F16019C5-6062-4EDE-BC43-41CAC6B6B520}" type="parTrans" cxnId="{1A6E6EA9-6DF8-4CB9-84E7-9F904667624B}">
      <dgm:prSet/>
      <dgm:spPr/>
      <dgm:t>
        <a:bodyPr/>
        <a:lstStyle/>
        <a:p>
          <a:endParaRPr lang="en-GB"/>
        </a:p>
      </dgm:t>
    </dgm:pt>
    <dgm:pt modelId="{9CA351A4-C598-4556-9E04-60D0780D7410}" type="sibTrans" cxnId="{1A6E6EA9-6DF8-4CB9-84E7-9F904667624B}">
      <dgm:prSet/>
      <dgm:spPr/>
      <dgm:t>
        <a:bodyPr/>
        <a:lstStyle/>
        <a:p>
          <a:endParaRPr lang="en-GB"/>
        </a:p>
      </dgm:t>
    </dgm:pt>
    <dgm:pt modelId="{097276BC-CDC1-4691-B5A2-D0FBF021F9F7}" type="pres">
      <dgm:prSet presAssocID="{5CA9C835-DDE6-49CD-9DFF-B954E01499FB}" presName="compositeShape" presStyleCnt="0">
        <dgm:presLayoutVars>
          <dgm:chMax val="7"/>
          <dgm:dir/>
          <dgm:resizeHandles val="exact"/>
        </dgm:presLayoutVars>
      </dgm:prSet>
      <dgm:spPr/>
    </dgm:pt>
    <dgm:pt modelId="{280285B6-7066-45A9-88FB-2D8C7AE968A7}" type="pres">
      <dgm:prSet presAssocID="{026F293C-3D99-4614-842C-086F29636869}" presName="circ1" presStyleLbl="vennNode1" presStyleIdx="0" presStyleCnt="3"/>
      <dgm:spPr/>
      <dgm:t>
        <a:bodyPr/>
        <a:lstStyle/>
        <a:p>
          <a:endParaRPr lang="en-GB"/>
        </a:p>
      </dgm:t>
    </dgm:pt>
    <dgm:pt modelId="{0E62E1E2-1170-4DDC-B56E-4AF0545E2E9C}" type="pres">
      <dgm:prSet presAssocID="{026F293C-3D99-4614-842C-086F29636869}" presName="circ1Tx" presStyleLbl="revTx" presStyleIdx="0" presStyleCnt="0">
        <dgm:presLayoutVars>
          <dgm:chMax val="0"/>
          <dgm:chPref val="0"/>
          <dgm:bulletEnabled val="1"/>
        </dgm:presLayoutVars>
      </dgm:prSet>
      <dgm:spPr/>
      <dgm:t>
        <a:bodyPr/>
        <a:lstStyle/>
        <a:p>
          <a:endParaRPr lang="en-GB"/>
        </a:p>
      </dgm:t>
    </dgm:pt>
    <dgm:pt modelId="{EE79DF8E-5C15-49B7-98C3-ADB213D7A12C}" type="pres">
      <dgm:prSet presAssocID="{F56505A4-0571-4B6F-B474-D382B81A4A37}" presName="circ2" presStyleLbl="vennNode1" presStyleIdx="1" presStyleCnt="3"/>
      <dgm:spPr/>
      <dgm:t>
        <a:bodyPr/>
        <a:lstStyle/>
        <a:p>
          <a:endParaRPr lang="en-GB"/>
        </a:p>
      </dgm:t>
    </dgm:pt>
    <dgm:pt modelId="{0826AFCB-0684-4EFA-9318-85751B03D691}" type="pres">
      <dgm:prSet presAssocID="{F56505A4-0571-4B6F-B474-D382B81A4A37}" presName="circ2Tx" presStyleLbl="revTx" presStyleIdx="0" presStyleCnt="0">
        <dgm:presLayoutVars>
          <dgm:chMax val="0"/>
          <dgm:chPref val="0"/>
          <dgm:bulletEnabled val="1"/>
        </dgm:presLayoutVars>
      </dgm:prSet>
      <dgm:spPr/>
      <dgm:t>
        <a:bodyPr/>
        <a:lstStyle/>
        <a:p>
          <a:endParaRPr lang="en-GB"/>
        </a:p>
      </dgm:t>
    </dgm:pt>
    <dgm:pt modelId="{B5578AC6-D062-4534-B8F8-4A11AC65BC45}" type="pres">
      <dgm:prSet presAssocID="{F33592E2-80E1-41E5-A451-1A6370004F60}" presName="circ3" presStyleLbl="vennNode1" presStyleIdx="2" presStyleCnt="3"/>
      <dgm:spPr/>
      <dgm:t>
        <a:bodyPr/>
        <a:lstStyle/>
        <a:p>
          <a:endParaRPr lang="en-GB"/>
        </a:p>
      </dgm:t>
    </dgm:pt>
    <dgm:pt modelId="{0B4F9212-49A9-4C42-A69D-07928786B358}" type="pres">
      <dgm:prSet presAssocID="{F33592E2-80E1-41E5-A451-1A6370004F60}" presName="circ3Tx" presStyleLbl="revTx" presStyleIdx="0" presStyleCnt="0">
        <dgm:presLayoutVars>
          <dgm:chMax val="0"/>
          <dgm:chPref val="0"/>
          <dgm:bulletEnabled val="1"/>
        </dgm:presLayoutVars>
      </dgm:prSet>
      <dgm:spPr/>
      <dgm:t>
        <a:bodyPr/>
        <a:lstStyle/>
        <a:p>
          <a:endParaRPr lang="en-GB"/>
        </a:p>
      </dgm:t>
    </dgm:pt>
  </dgm:ptLst>
  <dgm:cxnLst>
    <dgm:cxn modelId="{E09A5233-3AB1-4D1B-97BA-EAE74FAD9698}" srcId="{5CA9C835-DDE6-49CD-9DFF-B954E01499FB}" destId="{F56505A4-0571-4B6F-B474-D382B81A4A37}" srcOrd="1" destOrd="0" parTransId="{5FA23170-D6D1-4A70-A577-50EC220CFB37}" sibTransId="{F88EBD98-69DC-4F60-A812-23E4A063756E}"/>
    <dgm:cxn modelId="{779682BD-3787-4404-B781-245ED1A8830A}" type="presOf" srcId="{F33592E2-80E1-41E5-A451-1A6370004F60}" destId="{0B4F9212-49A9-4C42-A69D-07928786B358}" srcOrd="1" destOrd="0" presId="urn:microsoft.com/office/officeart/2005/8/layout/venn1"/>
    <dgm:cxn modelId="{8AAC30DA-D016-462C-9F75-925DCF0BFD07}" type="presOf" srcId="{F56505A4-0571-4B6F-B474-D382B81A4A37}" destId="{0826AFCB-0684-4EFA-9318-85751B03D691}" srcOrd="1" destOrd="0" presId="urn:microsoft.com/office/officeart/2005/8/layout/venn1"/>
    <dgm:cxn modelId="{28956C4E-472A-48F3-89A7-31BFA3C00429}" srcId="{5CA9C835-DDE6-49CD-9DFF-B954E01499FB}" destId="{026F293C-3D99-4614-842C-086F29636869}" srcOrd="0" destOrd="0" parTransId="{6FF3A9A9-52A7-4B5C-B89B-47BEF0F8D7A9}" sibTransId="{1A7BF69D-3D0C-424D-92D6-C4B81889EBAC}"/>
    <dgm:cxn modelId="{1A6E6EA9-6DF8-4CB9-84E7-9F904667624B}" srcId="{5CA9C835-DDE6-49CD-9DFF-B954E01499FB}" destId="{F33592E2-80E1-41E5-A451-1A6370004F60}" srcOrd="2" destOrd="0" parTransId="{F16019C5-6062-4EDE-BC43-41CAC6B6B520}" sibTransId="{9CA351A4-C598-4556-9E04-60D0780D7410}"/>
    <dgm:cxn modelId="{6F3EAF41-16B6-4868-B8E5-AF012A43CFF0}" type="presOf" srcId="{026F293C-3D99-4614-842C-086F29636869}" destId="{280285B6-7066-45A9-88FB-2D8C7AE968A7}" srcOrd="0" destOrd="0" presId="urn:microsoft.com/office/officeart/2005/8/layout/venn1"/>
    <dgm:cxn modelId="{00280C98-C65E-432E-9A94-2E8FA63C4CD5}" type="presOf" srcId="{5CA9C835-DDE6-49CD-9DFF-B954E01499FB}" destId="{097276BC-CDC1-4691-B5A2-D0FBF021F9F7}" srcOrd="0" destOrd="0" presId="urn:microsoft.com/office/officeart/2005/8/layout/venn1"/>
    <dgm:cxn modelId="{9CFDB924-6472-4E90-96B0-2281E0456FDE}" type="presOf" srcId="{026F293C-3D99-4614-842C-086F29636869}" destId="{0E62E1E2-1170-4DDC-B56E-4AF0545E2E9C}" srcOrd="1" destOrd="0" presId="urn:microsoft.com/office/officeart/2005/8/layout/venn1"/>
    <dgm:cxn modelId="{B86FF404-5386-40F7-99FE-C31330C51512}" type="presOf" srcId="{F56505A4-0571-4B6F-B474-D382B81A4A37}" destId="{EE79DF8E-5C15-49B7-98C3-ADB213D7A12C}" srcOrd="0" destOrd="0" presId="urn:microsoft.com/office/officeart/2005/8/layout/venn1"/>
    <dgm:cxn modelId="{5CD2A0AB-9131-4985-84F4-21E63E1C40CE}" type="presOf" srcId="{F33592E2-80E1-41E5-A451-1A6370004F60}" destId="{B5578AC6-D062-4534-B8F8-4A11AC65BC45}" srcOrd="0" destOrd="0" presId="urn:microsoft.com/office/officeart/2005/8/layout/venn1"/>
    <dgm:cxn modelId="{70CCCB20-1F1D-48A2-A07F-04550817B811}" type="presParOf" srcId="{097276BC-CDC1-4691-B5A2-D0FBF021F9F7}" destId="{280285B6-7066-45A9-88FB-2D8C7AE968A7}" srcOrd="0" destOrd="0" presId="urn:microsoft.com/office/officeart/2005/8/layout/venn1"/>
    <dgm:cxn modelId="{22959796-B040-46A3-8155-D1EFD1212D05}" type="presParOf" srcId="{097276BC-CDC1-4691-B5A2-D0FBF021F9F7}" destId="{0E62E1E2-1170-4DDC-B56E-4AF0545E2E9C}" srcOrd="1" destOrd="0" presId="urn:microsoft.com/office/officeart/2005/8/layout/venn1"/>
    <dgm:cxn modelId="{7BBCAE8E-D98A-4D57-8521-A8D49A605CB1}" type="presParOf" srcId="{097276BC-CDC1-4691-B5A2-D0FBF021F9F7}" destId="{EE79DF8E-5C15-49B7-98C3-ADB213D7A12C}" srcOrd="2" destOrd="0" presId="urn:microsoft.com/office/officeart/2005/8/layout/venn1"/>
    <dgm:cxn modelId="{C634EEC2-190F-4A13-A98D-53DA58865B64}" type="presParOf" srcId="{097276BC-CDC1-4691-B5A2-D0FBF021F9F7}" destId="{0826AFCB-0684-4EFA-9318-85751B03D691}" srcOrd="3" destOrd="0" presId="urn:microsoft.com/office/officeart/2005/8/layout/venn1"/>
    <dgm:cxn modelId="{D3A6E1D6-D987-4FFC-9D25-DC79A9BE76AC}" type="presParOf" srcId="{097276BC-CDC1-4691-B5A2-D0FBF021F9F7}" destId="{B5578AC6-D062-4534-B8F8-4A11AC65BC45}" srcOrd="4" destOrd="0" presId="urn:microsoft.com/office/officeart/2005/8/layout/venn1"/>
    <dgm:cxn modelId="{426B73F4-A7AD-47B6-A033-B518B3D51E0E}" type="presParOf" srcId="{097276BC-CDC1-4691-B5A2-D0FBF021F9F7}" destId="{0B4F9212-49A9-4C42-A69D-07928786B358}"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0285B6-7066-45A9-88FB-2D8C7AE968A7}">
      <dsp:nvSpPr>
        <dsp:cNvPr id="0" name=""/>
        <dsp:cNvSpPr/>
      </dsp:nvSpPr>
      <dsp:spPr>
        <a:xfrm>
          <a:off x="2057241" y="70286"/>
          <a:ext cx="3373755" cy="337375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
              <a:schemeClr val="hlink"/>
            </a:buClr>
            <a:buSzTx/>
            <a:buFont typeface="Comic Sans MS" panose="030F0702030302020204" pitchFamily="66" charset="0"/>
            <a:buNone/>
            <a:tabLst/>
          </a:pPr>
          <a:r>
            <a:rPr kumimoji="0" lang="en-GB" sz="2400" b="1" i="0" u="none" strike="noStrike" kern="1200" cap="none" normalizeH="0" baseline="0" smtClean="0">
              <a:ln>
                <a:noFill/>
              </a:ln>
              <a:solidFill>
                <a:schemeClr val="tx1"/>
              </a:solidFill>
              <a:effectLst/>
              <a:latin typeface="Comic Sans MS" panose="030F0702030302020204" pitchFamily="66" charset="0"/>
              <a:cs typeface="Arial" panose="020B0604020202020204" pitchFamily="34" charset="0"/>
            </a:rPr>
            <a:t>Assets</a:t>
          </a:r>
        </a:p>
      </dsp:txBody>
      <dsp:txXfrm>
        <a:off x="2507075" y="660693"/>
        <a:ext cx="2474087" cy="1518189"/>
      </dsp:txXfrm>
    </dsp:sp>
    <dsp:sp modelId="{EE79DF8E-5C15-49B7-98C3-ADB213D7A12C}">
      <dsp:nvSpPr>
        <dsp:cNvPr id="0" name=""/>
        <dsp:cNvSpPr/>
      </dsp:nvSpPr>
      <dsp:spPr>
        <a:xfrm>
          <a:off x="3274604" y="2178883"/>
          <a:ext cx="3373755" cy="337375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
              <a:schemeClr val="hlink"/>
            </a:buClr>
            <a:buSzTx/>
            <a:buFont typeface="Comic Sans MS" panose="030F0702030302020204" pitchFamily="66" charset="0"/>
            <a:buNone/>
            <a:tabLst/>
          </a:pPr>
          <a:r>
            <a:rPr kumimoji="0" lang="en-GB" sz="2400" b="1" i="0" u="none" strike="noStrike" kern="1200" cap="none" normalizeH="0" baseline="0" dirty="0" smtClean="0">
              <a:ln>
                <a:noFill/>
              </a:ln>
              <a:solidFill>
                <a:schemeClr val="tx1"/>
              </a:solidFill>
              <a:effectLst/>
              <a:latin typeface="Comic Sans MS" panose="030F0702030302020204" pitchFamily="66" charset="0"/>
              <a:cs typeface="Arial" panose="020B0604020202020204" pitchFamily="34" charset="0"/>
            </a:rPr>
            <a:t>Capabilities</a:t>
          </a:r>
        </a:p>
      </dsp:txBody>
      <dsp:txXfrm>
        <a:off x="4306411" y="3050436"/>
        <a:ext cx="2024253" cy="1855565"/>
      </dsp:txXfrm>
    </dsp:sp>
    <dsp:sp modelId="{B5578AC6-D062-4534-B8F8-4A11AC65BC45}">
      <dsp:nvSpPr>
        <dsp:cNvPr id="0" name=""/>
        <dsp:cNvSpPr/>
      </dsp:nvSpPr>
      <dsp:spPr>
        <a:xfrm>
          <a:off x="839877" y="2178883"/>
          <a:ext cx="3373755" cy="337375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
              <a:schemeClr val="hlink"/>
            </a:buClr>
            <a:buSzTx/>
            <a:buFont typeface="Comic Sans MS" panose="030F0702030302020204" pitchFamily="66" charset="0"/>
            <a:buNone/>
            <a:tabLst/>
          </a:pPr>
          <a:r>
            <a:rPr kumimoji="0" lang="en-GB" sz="2400" b="1" i="0" u="none" strike="noStrike" kern="1200" cap="none" normalizeH="0" baseline="0" smtClean="0">
              <a:ln>
                <a:noFill/>
              </a:ln>
              <a:solidFill>
                <a:schemeClr val="tx1"/>
              </a:solidFill>
              <a:effectLst/>
              <a:latin typeface="Comic Sans MS" panose="030F0702030302020204" pitchFamily="66" charset="0"/>
              <a:cs typeface="Arial" panose="020B0604020202020204" pitchFamily="34" charset="0"/>
            </a:rPr>
            <a:t>Connectivities</a:t>
          </a:r>
        </a:p>
      </dsp:txBody>
      <dsp:txXfrm>
        <a:off x="1157573" y="3050436"/>
        <a:ext cx="2024253" cy="185556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buClrTx/>
              <a:buFontTx/>
              <a:buNone/>
              <a:defRPr sz="1200" smtClean="0">
                <a:effectLst/>
              </a:defRPr>
            </a:lvl1pPr>
          </a:lstStyle>
          <a:p>
            <a:pPr>
              <a:defRPr/>
            </a:pPr>
            <a:endParaRPr lang="en-US"/>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buClrTx/>
              <a:buFontTx/>
              <a:buNone/>
              <a:defRPr sz="1200" smtClean="0">
                <a:effectLst/>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buClrTx/>
              <a:buFontTx/>
              <a:buNone/>
              <a:defRPr sz="1200" smtClean="0">
                <a:effectLst/>
              </a:defRPr>
            </a:lvl1pPr>
          </a:lstStyle>
          <a:p>
            <a:pPr>
              <a:defRPr/>
            </a:pPr>
            <a:endParaRPr 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buClrTx/>
              <a:buFontTx/>
              <a:buNone/>
              <a:defRPr sz="1200" smtClean="0">
                <a:effectLst/>
              </a:defRPr>
            </a:lvl1pPr>
          </a:lstStyle>
          <a:p>
            <a:pPr>
              <a:defRPr/>
            </a:pPr>
            <a:fld id="{0DD89FB0-534E-4A47-95A6-4C1DA01D267F}" type="slidenum">
              <a:rPr lang="en-GB"/>
              <a:pPr>
                <a:defRPr/>
              </a:pPr>
              <a:t>‹#›</a:t>
            </a:fld>
            <a:endParaRPr lang="en-GB"/>
          </a:p>
        </p:txBody>
      </p:sp>
    </p:spTree>
    <p:extLst>
      <p:ext uri="{BB962C8B-B14F-4D97-AF65-F5344CB8AC3E}">
        <p14:creationId xmlns:p14="http://schemas.microsoft.com/office/powerpoint/2010/main" val="18280447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omic Sans MS" panose="030F0702030302020204" pitchFamily="66"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Comic Sans MS" panose="030F0702030302020204" pitchFamily="66"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Comic Sans MS" panose="030F0702030302020204" pitchFamily="66"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Comic Sans MS" panose="030F0702030302020204" pitchFamily="66"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Comic Sans MS" panose="030F0702030302020204" pitchFamily="66"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588871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52323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1pPr>
            <a:lvl2pPr marL="742950" indent="-28575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2pPr>
            <a:lvl3pPr marL="11430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3pPr>
            <a:lvl4pPr marL="16002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4pPr>
            <a:lvl5pPr marL="20574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9pPr>
          </a:lstStyle>
          <a:p>
            <a:pPr algn="r" eaLnBrk="1" hangingPunct="1">
              <a:spcBef>
                <a:spcPct val="0"/>
              </a:spcBef>
              <a:buClrTx/>
              <a:buFontTx/>
              <a:buNone/>
            </a:pPr>
            <a:fld id="{9561ACD2-CBF0-42D2-A12A-E477D767E34A}" type="slidenum">
              <a:rPr lang="en-GB" sz="1200"/>
              <a:pPr algn="r" eaLnBrk="1" hangingPunct="1">
                <a:spcBef>
                  <a:spcPct val="0"/>
                </a:spcBef>
                <a:buClrTx/>
                <a:buFontTx/>
                <a:buNone/>
              </a:pPr>
              <a:t>13</a:t>
            </a:fld>
            <a:endParaRPr lang="en-GB"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438002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54734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763850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4345830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1pPr>
            <a:lvl2pPr marL="742950" indent="-28575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2pPr>
            <a:lvl3pPr marL="11430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3pPr>
            <a:lvl4pPr marL="16002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4pPr>
            <a:lvl5pPr marL="20574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9pPr>
          </a:lstStyle>
          <a:p>
            <a:pPr algn="r" eaLnBrk="1" hangingPunct="1">
              <a:spcBef>
                <a:spcPct val="0"/>
              </a:spcBef>
              <a:buClrTx/>
              <a:buFontTx/>
              <a:buNone/>
            </a:pPr>
            <a:fld id="{9DAD47DF-46C3-4D95-A07F-DF4ADDE56A41}" type="slidenum">
              <a:rPr lang="en-GB" sz="1200"/>
              <a:pPr algn="r" eaLnBrk="1" hangingPunct="1">
                <a:spcBef>
                  <a:spcPct val="0"/>
                </a:spcBef>
                <a:buClrTx/>
                <a:buFontTx/>
                <a:buNone/>
              </a:pPr>
              <a:t>18</a:t>
            </a:fld>
            <a:endParaRPr lang="en-GB"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852429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818551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8982227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2769415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992068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3843348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7630815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4986085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5355000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011418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029266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30107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We cannot specify an ideal or optimal innovation system</a:t>
            </a:r>
            <a:endParaRPr lang="en-US" dirty="0"/>
          </a:p>
        </p:txBody>
      </p:sp>
      <p:sp>
        <p:nvSpPr>
          <p:cNvPr id="4" name="Slide Number Placeholder 3"/>
          <p:cNvSpPr>
            <a:spLocks noGrp="1"/>
          </p:cNvSpPr>
          <p:nvPr>
            <p:ph type="sldNum" sz="quarter" idx="10"/>
          </p:nvPr>
        </p:nvSpPr>
        <p:spPr/>
        <p:txBody>
          <a:bodyPr/>
          <a:lstStyle/>
          <a:p>
            <a:pPr>
              <a:defRPr/>
            </a:pPr>
            <a:fld id="{0DD89FB0-534E-4A47-95A6-4C1DA01D267F}" type="slidenum">
              <a:rPr lang="en-GB" smtClean="0"/>
              <a:pPr>
                <a:defRPr/>
              </a:pPr>
              <a:t>5</a:t>
            </a:fld>
            <a:endParaRPr lang="en-GB"/>
          </a:p>
        </p:txBody>
      </p:sp>
    </p:spTree>
    <p:extLst>
      <p:ext uri="{BB962C8B-B14F-4D97-AF65-F5344CB8AC3E}">
        <p14:creationId xmlns:p14="http://schemas.microsoft.com/office/powerpoint/2010/main" val="1811840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097286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293404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every country has such a system, even if it is weak or low in capacity.</a:t>
            </a:r>
            <a:endParaRPr lang="en-US" dirty="0"/>
          </a:p>
        </p:txBody>
      </p:sp>
      <p:sp>
        <p:nvSpPr>
          <p:cNvPr id="4" name="Slide Number Placeholder 3"/>
          <p:cNvSpPr>
            <a:spLocks noGrp="1"/>
          </p:cNvSpPr>
          <p:nvPr>
            <p:ph type="sldNum" sz="quarter" idx="10"/>
          </p:nvPr>
        </p:nvSpPr>
        <p:spPr/>
        <p:txBody>
          <a:bodyPr/>
          <a:lstStyle/>
          <a:p>
            <a:pPr>
              <a:defRPr/>
            </a:pPr>
            <a:fld id="{0DD89FB0-534E-4A47-95A6-4C1DA01D267F}" type="slidenum">
              <a:rPr lang="en-GB" smtClean="0"/>
              <a:pPr>
                <a:defRPr/>
              </a:pPr>
              <a:t>9</a:t>
            </a:fld>
            <a:endParaRPr lang="en-GB"/>
          </a:p>
        </p:txBody>
      </p:sp>
    </p:spTree>
    <p:extLst>
      <p:ext uri="{BB962C8B-B14F-4D97-AF65-F5344CB8AC3E}">
        <p14:creationId xmlns:p14="http://schemas.microsoft.com/office/powerpoint/2010/main" val="3022708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NISs that encourage competitiveness and generate national wealth are essential for prosperity in today’s interdependent and interconnected world. </a:t>
            </a:r>
          </a:p>
          <a:p>
            <a:endParaRPr lang="en-US" dirty="0"/>
          </a:p>
        </p:txBody>
      </p:sp>
      <p:sp>
        <p:nvSpPr>
          <p:cNvPr id="4" name="Slide Number Placeholder 3"/>
          <p:cNvSpPr>
            <a:spLocks noGrp="1"/>
          </p:cNvSpPr>
          <p:nvPr>
            <p:ph type="sldNum" sz="quarter" idx="10"/>
          </p:nvPr>
        </p:nvSpPr>
        <p:spPr/>
        <p:txBody>
          <a:bodyPr/>
          <a:lstStyle/>
          <a:p>
            <a:pPr>
              <a:defRPr/>
            </a:pPr>
            <a:fld id="{0DD89FB0-534E-4A47-95A6-4C1DA01D267F}" type="slidenum">
              <a:rPr lang="en-GB" smtClean="0"/>
              <a:pPr>
                <a:defRPr/>
              </a:pPr>
              <a:t>10</a:t>
            </a:fld>
            <a:endParaRPr lang="en-GB"/>
          </a:p>
        </p:txBody>
      </p:sp>
    </p:spTree>
    <p:extLst>
      <p:ext uri="{BB962C8B-B14F-4D97-AF65-F5344CB8AC3E}">
        <p14:creationId xmlns:p14="http://schemas.microsoft.com/office/powerpoint/2010/main" val="244241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670672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DEEF4A17-E659-49D7-B793-736D0F3FA9A4}" type="datetimeFigureOut">
              <a:rPr lang="en-US" smtClean="0"/>
              <a:pPr>
                <a:defRPr/>
              </a:pPr>
              <a:t>11/12/2023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F431BED8-4FC4-4D04-8447-E2A221A6E624}" type="slidenum">
              <a:rPr lang="en-GB" smtClean="0"/>
              <a:pPr>
                <a:defRPr/>
              </a:pPr>
              <a:t>‹#›</a:t>
            </a:fld>
            <a:endParaRPr lang="en-GB"/>
          </a:p>
        </p:txBody>
      </p:sp>
    </p:spTree>
    <p:extLst>
      <p:ext uri="{BB962C8B-B14F-4D97-AF65-F5344CB8AC3E}">
        <p14:creationId xmlns:p14="http://schemas.microsoft.com/office/powerpoint/2010/main" val="1246444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221BFCC6-AAF5-4891-A190-6A3200C54794}" type="datetimeFigureOut">
              <a:rPr lang="en-US" smtClean="0"/>
              <a:pPr>
                <a:defRPr/>
              </a:pPr>
              <a:t>11/12/2023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EEF9FD2-A89E-4226-BD1A-3B477044B814}" type="slidenum">
              <a:rPr lang="en-GB" smtClean="0"/>
              <a:pPr>
                <a:defRPr/>
              </a:pPr>
              <a:t>‹#›</a:t>
            </a:fld>
            <a:endParaRPr lang="en-GB"/>
          </a:p>
        </p:txBody>
      </p:sp>
    </p:spTree>
    <p:extLst>
      <p:ext uri="{BB962C8B-B14F-4D97-AF65-F5344CB8AC3E}">
        <p14:creationId xmlns:p14="http://schemas.microsoft.com/office/powerpoint/2010/main" val="3547011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DD8F6A2-3A4B-40FB-B842-7C52A00D83E3}" type="datetimeFigureOut">
              <a:rPr lang="en-US" smtClean="0"/>
              <a:pPr>
                <a:defRPr/>
              </a:pPr>
              <a:t>11/12/2023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D1B6491-A6AE-4F08-A05B-E87F445F1DB3}" type="slidenum">
              <a:rPr lang="en-GB" smtClean="0"/>
              <a:pPr>
                <a:defRPr/>
              </a:pPr>
              <a:t>‹#›</a:t>
            </a:fld>
            <a:endParaRPr lang="en-GB"/>
          </a:p>
        </p:txBody>
      </p:sp>
    </p:spTree>
    <p:extLst>
      <p:ext uri="{BB962C8B-B14F-4D97-AF65-F5344CB8AC3E}">
        <p14:creationId xmlns:p14="http://schemas.microsoft.com/office/powerpoint/2010/main" val="162451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15424E2-073E-47AD-8F68-0FEF8C24528D}" type="datetimeFigureOut">
              <a:rPr lang="en-US" smtClean="0"/>
              <a:pPr>
                <a:defRPr/>
              </a:pPr>
              <a:t>11/12/2023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11ADC51B-8AB2-4A06-8210-EE37B4219737}" type="slidenum">
              <a:rPr lang="en-GB" smtClean="0"/>
              <a:pPr>
                <a:defRPr/>
              </a:pPr>
              <a:t>‹#›</a:t>
            </a:fld>
            <a:endParaRPr lang="en-GB"/>
          </a:p>
        </p:txBody>
      </p:sp>
    </p:spTree>
    <p:extLst>
      <p:ext uri="{BB962C8B-B14F-4D97-AF65-F5344CB8AC3E}">
        <p14:creationId xmlns:p14="http://schemas.microsoft.com/office/powerpoint/2010/main" val="2799952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8DCAFA80-E18D-4D9B-944A-A59E049F9765}" type="datetimeFigureOut">
              <a:rPr lang="en-US" smtClean="0"/>
              <a:pPr>
                <a:defRPr/>
              </a:pPr>
              <a:t>11/12/2023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29FB6BD-966D-4D55-867A-BE1A2ACDC78B}" type="slidenum">
              <a:rPr lang="en-GB" smtClean="0"/>
              <a:pPr>
                <a:defRPr/>
              </a:pPr>
              <a:t>‹#›</a:t>
            </a:fld>
            <a:endParaRPr lang="en-GB"/>
          </a:p>
        </p:txBody>
      </p:sp>
    </p:spTree>
    <p:extLst>
      <p:ext uri="{BB962C8B-B14F-4D97-AF65-F5344CB8AC3E}">
        <p14:creationId xmlns:p14="http://schemas.microsoft.com/office/powerpoint/2010/main" val="2294975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A055737C-1663-40C6-B488-80223FD3638F}" type="datetimeFigureOut">
              <a:rPr lang="en-US" smtClean="0"/>
              <a:pPr>
                <a:defRPr/>
              </a:pPr>
              <a:t>11/12/2023</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F4C15FCE-3466-4E94-9E5A-341A4E78D086}" type="slidenum">
              <a:rPr lang="en-GB" smtClean="0"/>
              <a:pPr>
                <a:defRPr/>
              </a:pPr>
              <a:t>‹#›</a:t>
            </a:fld>
            <a:endParaRPr lang="en-GB"/>
          </a:p>
        </p:txBody>
      </p:sp>
    </p:spTree>
    <p:extLst>
      <p:ext uri="{BB962C8B-B14F-4D97-AF65-F5344CB8AC3E}">
        <p14:creationId xmlns:p14="http://schemas.microsoft.com/office/powerpoint/2010/main" val="323011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FA34E63F-755D-42CA-9443-62FBF72B4343}" type="datetimeFigureOut">
              <a:rPr lang="en-US" smtClean="0"/>
              <a:pPr>
                <a:defRPr/>
              </a:pPr>
              <a:t>11/12/2023</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66BFD309-D7D3-4395-A251-C0A905D485FA}" type="slidenum">
              <a:rPr lang="en-GB" smtClean="0"/>
              <a:pPr>
                <a:defRPr/>
              </a:pPr>
              <a:t>‹#›</a:t>
            </a:fld>
            <a:endParaRPr lang="en-GB"/>
          </a:p>
        </p:txBody>
      </p:sp>
    </p:spTree>
    <p:extLst>
      <p:ext uri="{BB962C8B-B14F-4D97-AF65-F5344CB8AC3E}">
        <p14:creationId xmlns:p14="http://schemas.microsoft.com/office/powerpoint/2010/main" val="817230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97F22843-B78D-423E-B3BC-EDBB19142C71}" type="datetimeFigureOut">
              <a:rPr lang="en-US" smtClean="0"/>
              <a:pPr>
                <a:defRPr/>
              </a:pPr>
              <a:t>11/12/2023</a:t>
            </a:fld>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C661A41C-8D31-42DC-A16F-9F4DFB1CC574}" type="slidenum">
              <a:rPr lang="en-GB" smtClean="0"/>
              <a:pPr>
                <a:defRPr/>
              </a:pPr>
              <a:t>‹#›</a:t>
            </a:fld>
            <a:endParaRPr lang="en-GB"/>
          </a:p>
        </p:txBody>
      </p:sp>
    </p:spTree>
    <p:extLst>
      <p:ext uri="{BB962C8B-B14F-4D97-AF65-F5344CB8AC3E}">
        <p14:creationId xmlns:p14="http://schemas.microsoft.com/office/powerpoint/2010/main" val="681910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4E580DA-D617-43C5-BC22-1DF2CA7F187E}" type="datetimeFigureOut">
              <a:rPr lang="en-US" smtClean="0"/>
              <a:pPr>
                <a:defRPr/>
              </a:pPr>
              <a:t>11/12/2023</a:t>
            </a:fld>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51FCFCBD-C33F-4437-AF76-6FDC291F74BB}" type="slidenum">
              <a:rPr lang="en-GB" smtClean="0"/>
              <a:pPr>
                <a:defRPr/>
              </a:pPr>
              <a:t>‹#›</a:t>
            </a:fld>
            <a:endParaRPr lang="en-GB"/>
          </a:p>
        </p:txBody>
      </p:sp>
    </p:spTree>
    <p:extLst>
      <p:ext uri="{BB962C8B-B14F-4D97-AF65-F5344CB8AC3E}">
        <p14:creationId xmlns:p14="http://schemas.microsoft.com/office/powerpoint/2010/main" val="2441383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C55F38DD-4060-4654-B22B-8C9079C69B11}" type="datetimeFigureOut">
              <a:rPr lang="en-US" smtClean="0"/>
              <a:pPr>
                <a:defRPr/>
              </a:pPr>
              <a:t>11/12/2023</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29ED6399-B3A6-40C3-A54B-A7F98562A872}" type="slidenum">
              <a:rPr lang="en-GB" smtClean="0"/>
              <a:pPr>
                <a:defRPr/>
              </a:pPr>
              <a:t>‹#›</a:t>
            </a:fld>
            <a:endParaRPr lang="en-GB"/>
          </a:p>
        </p:txBody>
      </p:sp>
    </p:spTree>
    <p:extLst>
      <p:ext uri="{BB962C8B-B14F-4D97-AF65-F5344CB8AC3E}">
        <p14:creationId xmlns:p14="http://schemas.microsoft.com/office/powerpoint/2010/main" val="1252909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C564C6C1-020F-491F-A2AB-7A4EE5CF7AAC}" type="datetimeFigureOut">
              <a:rPr lang="en-US" smtClean="0"/>
              <a:pPr>
                <a:defRPr/>
              </a:pPr>
              <a:t>11/12/2023</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106165AF-D0B7-4736-AEAF-E4615DD422AB}" type="slidenum">
              <a:rPr lang="en-GB" smtClean="0"/>
              <a:pPr>
                <a:defRPr/>
              </a:pPr>
              <a:t>‹#›</a:t>
            </a:fld>
            <a:endParaRPr lang="en-GB"/>
          </a:p>
        </p:txBody>
      </p:sp>
    </p:spTree>
    <p:extLst>
      <p:ext uri="{BB962C8B-B14F-4D97-AF65-F5344CB8AC3E}">
        <p14:creationId xmlns:p14="http://schemas.microsoft.com/office/powerpoint/2010/main" val="2037555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CC89C556-0BEC-400C-ACB3-5623EFE42993}" type="datetimeFigureOut">
              <a:rPr lang="en-US" smtClean="0"/>
              <a:pPr>
                <a:defRPr/>
              </a:pPr>
              <a:t>11/12/2023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4F39BE19-AEEE-4481-B75E-31442A9E841E}" type="slidenum">
              <a:rPr lang="en-GB" smtClean="0"/>
              <a:pPr>
                <a:defRPr/>
              </a:pPr>
              <a:t>‹#›</a:t>
            </a:fld>
            <a:endParaRPr lang="en-GB"/>
          </a:p>
        </p:txBody>
      </p:sp>
    </p:spTree>
    <p:extLst>
      <p:ext uri="{BB962C8B-B14F-4D97-AF65-F5344CB8AC3E}">
        <p14:creationId xmlns:p14="http://schemas.microsoft.com/office/powerpoint/2010/main" val="303968232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ctrTitle"/>
          </p:nvPr>
        </p:nvSpPr>
        <p:spPr>
          <a:xfrm>
            <a:off x="838200" y="838200"/>
            <a:ext cx="7696200" cy="4724400"/>
          </a:xfrm>
        </p:spPr>
        <p:txBody>
          <a:bodyPr/>
          <a:lstStyle/>
          <a:p>
            <a:pPr eaLnBrk="1" hangingPunct="1">
              <a:defRPr/>
            </a:pPr>
            <a:r>
              <a:rPr lang="en-US" sz="9600" smtClean="0">
                <a:latin typeface="Lucida Calligraphy" panose="03010101010101010101" pitchFamily="66" charset="0"/>
              </a:rPr>
              <a:t>National Innovation Systems</a:t>
            </a:r>
            <a:r>
              <a:rPr lang="en-US" sz="4800" smtClean="0"/>
              <a:t>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rrowheads="1"/>
          </p:cNvSpPr>
          <p:nvPr>
            <p:ph type="title"/>
          </p:nvPr>
        </p:nvSpPr>
        <p:spPr/>
        <p:txBody>
          <a:bodyPr/>
          <a:lstStyle/>
          <a:p>
            <a:pPr algn="ctr" eaLnBrk="1" hangingPunct="1">
              <a:defRPr/>
            </a:pPr>
            <a:r>
              <a:rPr lang="en-US" sz="3200" smtClean="0"/>
              <a:t>NATIONAL INNOVATION SYSTEMS</a:t>
            </a:r>
          </a:p>
        </p:txBody>
      </p:sp>
      <p:sp>
        <p:nvSpPr>
          <p:cNvPr id="2" name="Content Placeholder 1"/>
          <p:cNvSpPr>
            <a:spLocks noGrp="1"/>
          </p:cNvSpPr>
          <p:nvPr>
            <p:ph idx="1"/>
          </p:nvPr>
        </p:nvSpPr>
        <p:spPr>
          <a:xfrm>
            <a:off x="395536" y="1412776"/>
            <a:ext cx="8496944" cy="4683224"/>
          </a:xfrm>
        </p:spPr>
        <p:txBody>
          <a:bodyPr>
            <a:noAutofit/>
          </a:bodyPr>
          <a:lstStyle/>
          <a:p>
            <a:r>
              <a:rPr lang="en-US" sz="2800" dirty="0"/>
              <a:t>The elements and relationships which interact in the production, diffusion and use of new, and economically useful, knowledge… and are either located within or rooted inside the borders of a nation state” (</a:t>
            </a:r>
            <a:r>
              <a:rPr lang="en-US" sz="2800" dirty="0" err="1"/>
              <a:t>Lundvall</a:t>
            </a:r>
            <a:r>
              <a:rPr lang="en-US" sz="2800" dirty="0"/>
              <a:t>, 1992)</a:t>
            </a:r>
          </a:p>
          <a:p>
            <a:r>
              <a:rPr lang="en-US" sz="2800" dirty="0" smtClean="0"/>
              <a:t>“A set of institutions whose interactions determine the innovative performance of national firms” (Nelson, Rosenberg, 1993)</a:t>
            </a:r>
          </a:p>
          <a:p>
            <a:r>
              <a:rPr lang="en-US" sz="2800" dirty="0" smtClean="0"/>
              <a:t>“</a:t>
            </a:r>
            <a:r>
              <a:rPr lang="en-US" sz="2800" dirty="0"/>
              <a:t>The national institutions, their incentive structures and their competencies, that determine the rate and direction of technological learning (or the volume and composition of change-generating activities) in a country” (Patel and </a:t>
            </a:r>
            <a:r>
              <a:rPr lang="en-US" sz="2800" dirty="0" err="1"/>
              <a:t>Pavitt</a:t>
            </a:r>
            <a:r>
              <a:rPr lang="en-US" sz="2800" dirty="0"/>
              <a:t>, 1994</a:t>
            </a:r>
            <a:r>
              <a:rPr lang="en-US" sz="2800" dirty="0" smtClean="0"/>
              <a:t>)</a:t>
            </a:r>
            <a:endParaRPr lang="en-US" sz="2800" dirty="0"/>
          </a:p>
        </p:txBody>
      </p:sp>
    </p:spTree>
    <p:extLst>
      <p:ext uri="{BB962C8B-B14F-4D97-AF65-F5344CB8AC3E}">
        <p14:creationId xmlns:p14="http://schemas.microsoft.com/office/powerpoint/2010/main" val="4143472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rrowheads="1"/>
          </p:cNvSpPr>
          <p:nvPr>
            <p:ph type="title"/>
          </p:nvPr>
        </p:nvSpPr>
        <p:spPr>
          <a:xfrm>
            <a:off x="323850" y="0"/>
            <a:ext cx="8820150" cy="874713"/>
          </a:xfrm>
        </p:spPr>
        <p:txBody>
          <a:bodyPr/>
          <a:lstStyle/>
          <a:p>
            <a:pPr eaLnBrk="1" hangingPunct="1">
              <a:defRPr/>
            </a:pPr>
            <a:r>
              <a:rPr lang="en-US" sz="4000" dirty="0" smtClean="0"/>
              <a:t>Why Innovation Systems</a:t>
            </a:r>
          </a:p>
        </p:txBody>
      </p:sp>
      <p:sp>
        <p:nvSpPr>
          <p:cNvPr id="162819" name="Rectangle 3"/>
          <p:cNvSpPr>
            <a:spLocks noGrp="1" noRot="1" noChangeArrowheads="1"/>
          </p:cNvSpPr>
          <p:nvPr>
            <p:ph idx="1"/>
          </p:nvPr>
        </p:nvSpPr>
        <p:spPr>
          <a:xfrm>
            <a:off x="533400" y="990600"/>
            <a:ext cx="8229600" cy="5486400"/>
          </a:xfrm>
        </p:spPr>
        <p:txBody>
          <a:bodyPr/>
          <a:lstStyle/>
          <a:p>
            <a:pPr eaLnBrk="1" hangingPunct="1">
              <a:lnSpc>
                <a:spcPct val="90000"/>
              </a:lnSpc>
              <a:defRPr/>
            </a:pPr>
            <a:r>
              <a:rPr lang="en-US" sz="2400" dirty="0" smtClean="0"/>
              <a:t>Differences in innovation systems reflect differences in economic and political circumstances. </a:t>
            </a:r>
          </a:p>
          <a:p>
            <a:pPr eaLnBrk="1" hangingPunct="1">
              <a:lnSpc>
                <a:spcPct val="90000"/>
              </a:lnSpc>
              <a:defRPr/>
            </a:pPr>
            <a:r>
              <a:rPr lang="en-US" sz="2400" dirty="0" smtClean="0"/>
              <a:t>Creative ideas and successful innovations require not just research outputs, but also</a:t>
            </a:r>
          </a:p>
          <a:p>
            <a:pPr lvl="1">
              <a:lnSpc>
                <a:spcPct val="90000"/>
              </a:lnSpc>
              <a:defRPr/>
            </a:pPr>
            <a:r>
              <a:rPr lang="en-US" sz="2400" dirty="0" smtClean="0"/>
              <a:t>Supportive  policies and institutional environments, </a:t>
            </a:r>
          </a:p>
          <a:p>
            <a:pPr lvl="1">
              <a:lnSpc>
                <a:spcPct val="90000"/>
              </a:lnSpc>
              <a:defRPr/>
            </a:pPr>
            <a:r>
              <a:rPr lang="en-US" sz="2400" dirty="0" smtClean="0"/>
              <a:t>Credit and technical support,  </a:t>
            </a:r>
          </a:p>
          <a:p>
            <a:pPr lvl="1">
              <a:lnSpc>
                <a:spcPct val="90000"/>
              </a:lnSpc>
              <a:defRPr/>
            </a:pPr>
            <a:r>
              <a:rPr lang="en-US" sz="2400" dirty="0" smtClean="0"/>
              <a:t>Healthy markets, and functioning infrastructure that help them to grow.</a:t>
            </a:r>
          </a:p>
          <a:p>
            <a:pPr lvl="1">
              <a:lnSpc>
                <a:spcPct val="90000"/>
              </a:lnSpc>
              <a:defRPr/>
            </a:pPr>
            <a:r>
              <a:rPr lang="en-US" sz="2400" dirty="0" smtClean="0"/>
              <a:t>Existence of local entrepreneurs to support production systems.</a:t>
            </a:r>
          </a:p>
          <a:p>
            <a:pPr lvl="1">
              <a:lnSpc>
                <a:spcPct val="90000"/>
              </a:lnSpc>
              <a:defRPr/>
            </a:pPr>
            <a:r>
              <a:rPr lang="en-US" sz="2400" dirty="0" smtClean="0"/>
              <a:t>Access to strong knowledge and information systems to facilitate flow of knowledge between the key actors in getting ‘research into use’.</a:t>
            </a:r>
          </a:p>
          <a:p>
            <a:pPr lvl="1">
              <a:lnSpc>
                <a:spcPct val="90000"/>
              </a:lnSpc>
              <a:defRPr/>
            </a:pPr>
            <a:r>
              <a:rPr lang="en-US" sz="2400" dirty="0" smtClean="0"/>
              <a:t>Capacity building to produce highly skilled manpower</a:t>
            </a:r>
          </a:p>
        </p:txBody>
      </p:sp>
    </p:spTree>
    <p:extLst>
      <p:ext uri="{BB962C8B-B14F-4D97-AF65-F5344CB8AC3E}">
        <p14:creationId xmlns:p14="http://schemas.microsoft.com/office/powerpoint/2010/main" val="13704266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rrowheads="1"/>
          </p:cNvSpPr>
          <p:nvPr>
            <p:ph type="title"/>
          </p:nvPr>
        </p:nvSpPr>
        <p:spPr>
          <a:xfrm>
            <a:off x="609600" y="228600"/>
            <a:ext cx="8283575" cy="968375"/>
          </a:xfrm>
        </p:spPr>
        <p:txBody>
          <a:bodyPr/>
          <a:lstStyle/>
          <a:p>
            <a:pPr eaLnBrk="1" hangingPunct="1">
              <a:defRPr/>
            </a:pPr>
            <a:r>
              <a:rPr lang="en-US" smtClean="0"/>
              <a:t>Why Innovation Systems?</a:t>
            </a:r>
          </a:p>
        </p:txBody>
      </p:sp>
      <p:sp>
        <p:nvSpPr>
          <p:cNvPr id="160771" name="Rectangle 3"/>
          <p:cNvSpPr>
            <a:spLocks noGrp="1" noRot="1" noChangeArrowheads="1"/>
          </p:cNvSpPr>
          <p:nvPr>
            <p:ph idx="1"/>
          </p:nvPr>
        </p:nvSpPr>
        <p:spPr>
          <a:xfrm>
            <a:off x="332509" y="1080655"/>
            <a:ext cx="8582891" cy="5516995"/>
          </a:xfrm>
        </p:spPr>
        <p:txBody>
          <a:bodyPr/>
          <a:lstStyle/>
          <a:p>
            <a:pPr eaLnBrk="1" hangingPunct="1">
              <a:lnSpc>
                <a:spcPct val="90000"/>
              </a:lnSpc>
              <a:defRPr/>
            </a:pPr>
            <a:r>
              <a:rPr lang="en-US" sz="2800" dirty="0"/>
              <a:t>K</a:t>
            </a:r>
            <a:r>
              <a:rPr lang="en-US" sz="2800" dirty="0" smtClean="0"/>
              <a:t>ey in stimulating technological growth in most developed countries and has been adopted by NEPAD.</a:t>
            </a:r>
          </a:p>
          <a:p>
            <a:pPr eaLnBrk="1" hangingPunct="1">
              <a:lnSpc>
                <a:spcPct val="90000"/>
              </a:lnSpc>
              <a:defRPr/>
            </a:pPr>
            <a:r>
              <a:rPr lang="en-US" sz="2800" dirty="0"/>
              <a:t>P</a:t>
            </a:r>
            <a:r>
              <a:rPr lang="en-US" sz="2800" dirty="0" smtClean="0"/>
              <a:t>rovide an environment in which people identify problems, design solutions, learn new skills, form networks, and share their experiences with others.</a:t>
            </a:r>
          </a:p>
          <a:p>
            <a:pPr eaLnBrk="1" hangingPunct="1">
              <a:lnSpc>
                <a:spcPct val="90000"/>
              </a:lnSpc>
              <a:defRPr/>
            </a:pPr>
            <a:r>
              <a:rPr lang="en-GB" sz="2800" dirty="0" smtClean="0"/>
              <a:t>Innovation Systems can…</a:t>
            </a:r>
            <a:endParaRPr lang="en-US" sz="2800" dirty="0" smtClean="0"/>
          </a:p>
          <a:p>
            <a:pPr lvl="1" eaLnBrk="1" hangingPunct="1">
              <a:lnSpc>
                <a:spcPct val="90000"/>
              </a:lnSpc>
              <a:defRPr/>
            </a:pPr>
            <a:r>
              <a:rPr lang="en-US" sz="2400" dirty="0" smtClean="0"/>
              <a:t>Build institutional and stakeholder capacity to absorb local technologies.</a:t>
            </a:r>
          </a:p>
          <a:p>
            <a:pPr lvl="1" eaLnBrk="1" hangingPunct="1">
              <a:lnSpc>
                <a:spcPct val="90000"/>
              </a:lnSpc>
              <a:defRPr/>
            </a:pPr>
            <a:r>
              <a:rPr lang="en-US" sz="2400" dirty="0" smtClean="0"/>
              <a:t>Promote institutional linkages to facilitate effective networking.</a:t>
            </a:r>
          </a:p>
          <a:p>
            <a:pPr lvl="1" eaLnBrk="1" hangingPunct="1">
              <a:lnSpc>
                <a:spcPct val="90000"/>
              </a:lnSpc>
              <a:defRPr/>
            </a:pPr>
            <a:r>
              <a:rPr lang="en-US" sz="2400" dirty="0" smtClean="0"/>
              <a:t>Encourage the documentation of indigenous knowledge and develop databases of indigenous technologies at the national level</a:t>
            </a:r>
          </a:p>
        </p:txBody>
      </p:sp>
    </p:spTree>
    <p:extLst>
      <p:ext uri="{BB962C8B-B14F-4D97-AF65-F5344CB8AC3E}">
        <p14:creationId xmlns:p14="http://schemas.microsoft.com/office/powerpoint/2010/main" val="295473403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Innovation Systems</a:t>
            </a:r>
            <a:endParaRPr lang="en-US" dirty="0"/>
          </a:p>
        </p:txBody>
      </p:sp>
      <p:sp>
        <p:nvSpPr>
          <p:cNvPr id="67586" name="Rectangle 2"/>
          <p:cNvSpPr>
            <a:spLocks noGrp="1" noChangeArrowheads="1"/>
          </p:cNvSpPr>
          <p:nvPr>
            <p:ph idx="1"/>
          </p:nvPr>
        </p:nvSpPr>
        <p:spPr>
          <a:xfrm>
            <a:off x="685800" y="1772816"/>
            <a:ext cx="7772400" cy="4824536"/>
          </a:xfrm>
        </p:spPr>
        <p:txBody>
          <a:bodyPr/>
          <a:lstStyle/>
          <a:p>
            <a:pPr eaLnBrk="1" hangingPunct="1">
              <a:lnSpc>
                <a:spcPct val="80000"/>
              </a:lnSpc>
              <a:defRPr/>
            </a:pPr>
            <a:r>
              <a:rPr lang="en-GB" sz="2500" dirty="0" smtClean="0"/>
              <a:t>Innovation accounts for 80% of productivity and GDP growth. Innovation is responsible for disparities in development </a:t>
            </a:r>
          </a:p>
          <a:p>
            <a:pPr eaLnBrk="1" hangingPunct="1">
              <a:lnSpc>
                <a:spcPct val="80000"/>
              </a:lnSpc>
              <a:defRPr/>
            </a:pPr>
            <a:r>
              <a:rPr lang="en-GB" sz="2400" dirty="0" smtClean="0"/>
              <a:t>Most processes driving innovation occur locally – knowledge embedded in people; </a:t>
            </a:r>
          </a:p>
          <a:p>
            <a:pPr eaLnBrk="1" hangingPunct="1">
              <a:lnSpc>
                <a:spcPct val="80000"/>
              </a:lnSpc>
              <a:defRPr/>
            </a:pPr>
            <a:r>
              <a:rPr lang="en-GB" sz="2400" dirty="0" smtClean="0"/>
              <a:t>Distance has negative effects in rate of knowledge transfer &amp; information links;</a:t>
            </a:r>
          </a:p>
          <a:p>
            <a:pPr eaLnBrk="1" hangingPunct="1">
              <a:lnSpc>
                <a:spcPct val="80000"/>
              </a:lnSpc>
              <a:defRPr/>
            </a:pPr>
            <a:r>
              <a:rPr lang="en-GB" sz="2400" dirty="0" smtClean="0"/>
              <a:t>SMEs have spatially restricted search patterns for collaborative partnerships or technological inputs;</a:t>
            </a:r>
          </a:p>
          <a:p>
            <a:pPr eaLnBrk="1" hangingPunct="1">
              <a:lnSpc>
                <a:spcPct val="80000"/>
              </a:lnSpc>
              <a:defRPr/>
            </a:pPr>
            <a:r>
              <a:rPr lang="en-GB" sz="2400" dirty="0" smtClean="0"/>
              <a:t>Different localities have different sector specialisations &amp; distinct sets of innovation processes.</a:t>
            </a:r>
          </a:p>
          <a:p>
            <a:pPr eaLnBrk="1" hangingPunct="1">
              <a:lnSpc>
                <a:spcPct val="80000"/>
              </a:lnSpc>
              <a:defRPr/>
            </a:pPr>
            <a:r>
              <a:rPr lang="en-GB" sz="2400" dirty="0" smtClean="0"/>
              <a:t>Strong local differences in innovation performance  </a:t>
            </a:r>
          </a:p>
        </p:txBody>
      </p:sp>
    </p:spTree>
    <p:extLst>
      <p:ext uri="{BB962C8B-B14F-4D97-AF65-F5344CB8AC3E}">
        <p14:creationId xmlns:p14="http://schemas.microsoft.com/office/powerpoint/2010/main" val="2263535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84213" y="901700"/>
          <a:ext cx="7488237" cy="5622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34" name="Text Box 10"/>
          <p:cNvSpPr txBox="1">
            <a:spLocks noChangeArrowheads="1"/>
          </p:cNvSpPr>
          <p:nvPr/>
        </p:nvSpPr>
        <p:spPr bwMode="auto">
          <a:xfrm>
            <a:off x="5435600" y="1484313"/>
            <a:ext cx="3194050" cy="1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eaLnBrk="1" hangingPunct="1">
              <a:spcBef>
                <a:spcPct val="0"/>
              </a:spcBef>
              <a:buClrTx/>
              <a:buFontTx/>
              <a:buNone/>
            </a:pPr>
            <a:r>
              <a:rPr lang="en-GB" sz="1600"/>
              <a:t>Public investment in technology </a:t>
            </a:r>
          </a:p>
          <a:p>
            <a:pPr eaLnBrk="1" hangingPunct="1">
              <a:spcBef>
                <a:spcPct val="0"/>
              </a:spcBef>
              <a:buClrTx/>
              <a:buFontTx/>
              <a:buNone/>
            </a:pPr>
            <a:r>
              <a:rPr lang="en-GB" sz="1600"/>
              <a:t>development</a:t>
            </a:r>
          </a:p>
          <a:p>
            <a:pPr eaLnBrk="1" hangingPunct="1">
              <a:spcBef>
                <a:spcPct val="0"/>
              </a:spcBef>
              <a:buClrTx/>
              <a:buFontTx/>
              <a:buNone/>
            </a:pPr>
            <a:r>
              <a:rPr lang="en-GB" sz="1600"/>
              <a:t>Creation of S&amp;T parks</a:t>
            </a:r>
          </a:p>
          <a:p>
            <a:pPr eaLnBrk="1" hangingPunct="1">
              <a:spcBef>
                <a:spcPct val="0"/>
              </a:spcBef>
              <a:buClrTx/>
              <a:buFontTx/>
              <a:buNone/>
            </a:pPr>
            <a:r>
              <a:rPr lang="en-GB" sz="1600"/>
              <a:t>Attracting inward investment</a:t>
            </a:r>
          </a:p>
          <a:p>
            <a:pPr eaLnBrk="1" hangingPunct="1">
              <a:spcBef>
                <a:spcPct val="0"/>
              </a:spcBef>
              <a:buClrTx/>
              <a:buFontTx/>
              <a:buNone/>
            </a:pPr>
            <a:r>
              <a:rPr lang="en-GB" sz="1600"/>
              <a:t>Supporting access to finance</a:t>
            </a:r>
            <a:r>
              <a:rPr lang="en-GB" sz="1800"/>
              <a:t> </a:t>
            </a:r>
          </a:p>
        </p:txBody>
      </p:sp>
      <p:sp>
        <p:nvSpPr>
          <p:cNvPr id="1035" name="Text Box 11"/>
          <p:cNvSpPr txBox="1">
            <a:spLocks noChangeArrowheads="1"/>
          </p:cNvSpPr>
          <p:nvPr/>
        </p:nvSpPr>
        <p:spPr bwMode="auto">
          <a:xfrm>
            <a:off x="4878185" y="5229200"/>
            <a:ext cx="426581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eaLnBrk="1" hangingPunct="1">
              <a:spcBef>
                <a:spcPct val="0"/>
              </a:spcBef>
              <a:buClrTx/>
              <a:buFontTx/>
              <a:buNone/>
            </a:pPr>
            <a:r>
              <a:rPr lang="en-GB" sz="1600" dirty="0"/>
              <a:t>Education &amp; Training of individuals</a:t>
            </a:r>
          </a:p>
          <a:p>
            <a:pPr eaLnBrk="1" hangingPunct="1">
              <a:spcBef>
                <a:spcPct val="0"/>
              </a:spcBef>
              <a:buClrTx/>
              <a:buFontTx/>
              <a:buNone/>
            </a:pPr>
            <a:r>
              <a:rPr lang="en-GB" sz="1600" dirty="0"/>
              <a:t>Advice, training &amp; consultancy to SMEs</a:t>
            </a:r>
          </a:p>
          <a:p>
            <a:pPr eaLnBrk="1" hangingPunct="1">
              <a:spcBef>
                <a:spcPct val="0"/>
              </a:spcBef>
              <a:buClrTx/>
              <a:buFontTx/>
              <a:buNone/>
            </a:pPr>
            <a:r>
              <a:rPr lang="en-GB" sz="1600" dirty="0"/>
              <a:t>Influencing motivation &amp; abilities of universities </a:t>
            </a:r>
            <a:r>
              <a:rPr lang="en-GB" sz="1600" dirty="0" smtClean="0"/>
              <a:t>&amp; Research </a:t>
            </a:r>
            <a:r>
              <a:rPr lang="en-GB" sz="1600" dirty="0"/>
              <a:t>organisations in collaborative research with SMEs  </a:t>
            </a:r>
          </a:p>
        </p:txBody>
      </p:sp>
      <p:sp>
        <p:nvSpPr>
          <p:cNvPr id="1037" name="Text Box 13"/>
          <p:cNvSpPr txBox="1">
            <a:spLocks noChangeArrowheads="1"/>
          </p:cNvSpPr>
          <p:nvPr/>
        </p:nvSpPr>
        <p:spPr bwMode="auto">
          <a:xfrm>
            <a:off x="86908" y="2106612"/>
            <a:ext cx="3232150"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eaLnBrk="1" hangingPunct="1">
              <a:spcBef>
                <a:spcPct val="0"/>
              </a:spcBef>
              <a:buClrTx/>
              <a:buFontTx/>
              <a:buNone/>
            </a:pPr>
            <a:r>
              <a:rPr lang="en-GB" sz="1600" dirty="0"/>
              <a:t>Creation &amp; strengthening of</a:t>
            </a:r>
          </a:p>
          <a:p>
            <a:pPr eaLnBrk="1" hangingPunct="1">
              <a:spcBef>
                <a:spcPct val="0"/>
              </a:spcBef>
              <a:buClrTx/>
              <a:buFontTx/>
              <a:buNone/>
            </a:pPr>
            <a:r>
              <a:rPr lang="en-GB" sz="1600" dirty="0"/>
              <a:t>local networks</a:t>
            </a:r>
          </a:p>
          <a:p>
            <a:pPr eaLnBrk="1" hangingPunct="1">
              <a:spcBef>
                <a:spcPct val="0"/>
              </a:spcBef>
              <a:buClrTx/>
              <a:buFontTx/>
              <a:buNone/>
            </a:pPr>
            <a:r>
              <a:rPr lang="en-GB" sz="1600" dirty="0"/>
              <a:t>Encouraging local innovation </a:t>
            </a:r>
          </a:p>
          <a:p>
            <a:pPr eaLnBrk="1" hangingPunct="1">
              <a:spcBef>
                <a:spcPct val="0"/>
              </a:spcBef>
              <a:buClrTx/>
              <a:buFontTx/>
              <a:buNone/>
            </a:pPr>
            <a:r>
              <a:rPr lang="en-GB" sz="1600" dirty="0"/>
              <a:t>collaborations</a:t>
            </a:r>
          </a:p>
          <a:p>
            <a:pPr eaLnBrk="1" hangingPunct="1">
              <a:spcBef>
                <a:spcPct val="0"/>
              </a:spcBef>
              <a:buClrTx/>
              <a:buFontTx/>
              <a:buNone/>
            </a:pPr>
            <a:r>
              <a:rPr lang="en-GB" sz="1600" dirty="0"/>
              <a:t>Creation of bridging institutions</a:t>
            </a:r>
          </a:p>
          <a:p>
            <a:pPr eaLnBrk="1" hangingPunct="1">
              <a:spcBef>
                <a:spcPct val="0"/>
              </a:spcBef>
              <a:buClrTx/>
              <a:buFontTx/>
              <a:buNone/>
            </a:pPr>
            <a:r>
              <a:rPr lang="en-GB" sz="1600" dirty="0"/>
              <a:t>Ensuring openness of local </a:t>
            </a:r>
          </a:p>
          <a:p>
            <a:pPr eaLnBrk="1" hangingPunct="1">
              <a:spcBef>
                <a:spcPct val="0"/>
              </a:spcBef>
              <a:buClrTx/>
              <a:buFontTx/>
              <a:buNone/>
            </a:pPr>
            <a:r>
              <a:rPr lang="en-GB" sz="1600" dirty="0"/>
              <a:t>innovation system to sources of </a:t>
            </a:r>
          </a:p>
          <a:p>
            <a:pPr eaLnBrk="1" hangingPunct="1">
              <a:spcBef>
                <a:spcPct val="0"/>
              </a:spcBef>
              <a:buClrTx/>
              <a:buFontTx/>
              <a:buNone/>
            </a:pPr>
            <a:r>
              <a:rPr lang="en-GB" sz="1600" dirty="0"/>
              <a:t>knowledge outside system</a:t>
            </a:r>
          </a:p>
          <a:p>
            <a:pPr eaLnBrk="1" hangingPunct="1">
              <a:spcBef>
                <a:spcPct val="0"/>
              </a:spcBef>
              <a:buClrTx/>
              <a:buFontTx/>
              <a:buNone/>
            </a:pPr>
            <a:endParaRPr lang="en-GB" sz="1600" dirty="0"/>
          </a:p>
        </p:txBody>
      </p:sp>
      <p:sp>
        <p:nvSpPr>
          <p:cNvPr id="179214" name="Line 14"/>
          <p:cNvSpPr>
            <a:spLocks noChangeShapeType="1"/>
          </p:cNvSpPr>
          <p:nvPr/>
        </p:nvSpPr>
        <p:spPr bwMode="auto">
          <a:xfrm flipH="1" flipV="1">
            <a:off x="1232454" y="4146550"/>
            <a:ext cx="720725"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039" name="Text Box 15"/>
          <p:cNvSpPr txBox="1">
            <a:spLocks noChangeArrowheads="1"/>
          </p:cNvSpPr>
          <p:nvPr/>
        </p:nvSpPr>
        <p:spPr bwMode="auto">
          <a:xfrm>
            <a:off x="827088" y="549275"/>
            <a:ext cx="7292975" cy="4572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eaLnBrk="1" hangingPunct="1">
              <a:spcBef>
                <a:spcPct val="0"/>
              </a:spcBef>
              <a:buClrTx/>
              <a:buFontTx/>
              <a:buNone/>
            </a:pPr>
            <a:r>
              <a:rPr lang="en-GB" sz="2400" b="1">
                <a:solidFill>
                  <a:schemeClr val="bg1"/>
                </a:solidFill>
              </a:rPr>
              <a:t>Policy Levers to Strengthen Innovation Systems</a:t>
            </a:r>
          </a:p>
        </p:txBody>
      </p:sp>
      <p:sp>
        <p:nvSpPr>
          <p:cNvPr id="179216" name="Line 16"/>
          <p:cNvSpPr>
            <a:spLocks noChangeShapeType="1"/>
          </p:cNvSpPr>
          <p:nvPr/>
        </p:nvSpPr>
        <p:spPr bwMode="auto">
          <a:xfrm>
            <a:off x="5003800" y="2420888"/>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idx="4294967295"/>
          </p:nvPr>
        </p:nvSpPr>
        <p:spPr>
          <a:xfrm>
            <a:off x="0" y="244475"/>
            <a:ext cx="9144000" cy="736253"/>
          </a:xfrm>
        </p:spPr>
        <p:txBody>
          <a:bodyPr anchorCtr="1"/>
          <a:lstStyle/>
          <a:p>
            <a:pPr algn="ctr" eaLnBrk="1" hangingPunct="1">
              <a:defRPr/>
            </a:pPr>
            <a:r>
              <a:rPr lang="en-GB" sz="4000" dirty="0" smtClean="0"/>
              <a:t>Why variation in  innovations systems </a:t>
            </a:r>
          </a:p>
        </p:txBody>
      </p:sp>
      <p:sp>
        <p:nvSpPr>
          <p:cNvPr id="210947" name="Rectangle 3"/>
          <p:cNvSpPr>
            <a:spLocks noGrp="1" noChangeArrowheads="1"/>
          </p:cNvSpPr>
          <p:nvPr>
            <p:ph type="body" idx="4294967295"/>
          </p:nvPr>
        </p:nvSpPr>
        <p:spPr>
          <a:xfrm>
            <a:off x="125412" y="1340768"/>
            <a:ext cx="8893175" cy="5256584"/>
          </a:xfrm>
        </p:spPr>
        <p:txBody>
          <a:bodyPr>
            <a:normAutofit/>
          </a:bodyPr>
          <a:lstStyle/>
          <a:p>
            <a:pPr eaLnBrk="1" hangingPunct="1">
              <a:lnSpc>
                <a:spcPct val="80000"/>
              </a:lnSpc>
              <a:spcBef>
                <a:spcPts val="1200"/>
              </a:spcBef>
              <a:spcAft>
                <a:spcPts val="1200"/>
              </a:spcAft>
              <a:defRPr/>
            </a:pPr>
            <a:r>
              <a:rPr lang="en-GB" sz="2800" dirty="0" smtClean="0"/>
              <a:t>The degree of functioning of a system of innovation is dependent on:</a:t>
            </a:r>
          </a:p>
          <a:p>
            <a:pPr lvl="2" eaLnBrk="1" hangingPunct="1">
              <a:lnSpc>
                <a:spcPct val="80000"/>
              </a:lnSpc>
              <a:spcBef>
                <a:spcPts val="600"/>
              </a:spcBef>
              <a:spcAft>
                <a:spcPts val="600"/>
              </a:spcAft>
              <a:defRPr/>
            </a:pPr>
            <a:r>
              <a:rPr lang="en-GB" sz="2600" dirty="0" smtClean="0"/>
              <a:t>The quality and strength of interactions</a:t>
            </a:r>
          </a:p>
          <a:p>
            <a:pPr lvl="2" eaLnBrk="1" hangingPunct="1">
              <a:lnSpc>
                <a:spcPct val="80000"/>
              </a:lnSpc>
              <a:spcBef>
                <a:spcPts val="600"/>
              </a:spcBef>
              <a:spcAft>
                <a:spcPts val="600"/>
              </a:spcAft>
              <a:defRPr/>
            </a:pPr>
            <a:r>
              <a:rPr lang="en-GB" sz="2600" dirty="0" smtClean="0"/>
              <a:t>The quality of the actors’ interaction</a:t>
            </a:r>
          </a:p>
          <a:p>
            <a:pPr lvl="2" eaLnBrk="1" hangingPunct="1">
              <a:lnSpc>
                <a:spcPct val="80000"/>
              </a:lnSpc>
              <a:spcBef>
                <a:spcPts val="600"/>
              </a:spcBef>
              <a:spcAft>
                <a:spcPts val="600"/>
              </a:spcAft>
              <a:defRPr/>
            </a:pPr>
            <a:r>
              <a:rPr lang="en-GB" sz="2600" dirty="0" smtClean="0"/>
              <a:t>The politics of the actors , </a:t>
            </a:r>
          </a:p>
          <a:p>
            <a:pPr lvl="2" eaLnBrk="1" hangingPunct="1">
              <a:lnSpc>
                <a:spcPct val="80000"/>
              </a:lnSpc>
              <a:spcBef>
                <a:spcPts val="600"/>
              </a:spcBef>
              <a:spcAft>
                <a:spcPts val="600"/>
              </a:spcAft>
              <a:defRPr/>
            </a:pPr>
            <a:r>
              <a:rPr lang="en-GB" sz="2600" dirty="0" smtClean="0"/>
              <a:t>The politics governing the nature of their interaction</a:t>
            </a:r>
          </a:p>
          <a:p>
            <a:pPr lvl="2" eaLnBrk="1" hangingPunct="1">
              <a:lnSpc>
                <a:spcPct val="80000"/>
              </a:lnSpc>
              <a:spcBef>
                <a:spcPts val="600"/>
              </a:spcBef>
              <a:spcAft>
                <a:spcPts val="600"/>
              </a:spcAft>
              <a:defRPr/>
            </a:pPr>
            <a:r>
              <a:rPr lang="en-GB" sz="2600" dirty="0" smtClean="0"/>
              <a:t>The expected outcome such as economic development, growth, social cohesion, knowledge production</a:t>
            </a:r>
          </a:p>
          <a:p>
            <a:pPr eaLnBrk="1" hangingPunct="1">
              <a:lnSpc>
                <a:spcPct val="80000"/>
              </a:lnSpc>
              <a:spcBef>
                <a:spcPts val="1200"/>
              </a:spcBef>
              <a:spcAft>
                <a:spcPts val="1200"/>
              </a:spcAft>
              <a:defRPr/>
            </a:pPr>
            <a:r>
              <a:rPr lang="en-GB" sz="2800" dirty="0" smtClean="0"/>
              <a:t>But the way the politics of system building plays out heavily influences the outputs, outcomes and impacts.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idx="4294967295"/>
          </p:nvPr>
        </p:nvSpPr>
        <p:spPr>
          <a:xfrm>
            <a:off x="758825" y="244475"/>
            <a:ext cx="8385175" cy="1431925"/>
          </a:xfrm>
        </p:spPr>
        <p:txBody>
          <a:bodyPr anchorCtr="1"/>
          <a:lstStyle/>
          <a:p>
            <a:pPr eaLnBrk="1" hangingPunct="1">
              <a:defRPr/>
            </a:pPr>
            <a:r>
              <a:rPr lang="en-GB" smtClean="0"/>
              <a:t>Key Actors Differ</a:t>
            </a:r>
          </a:p>
        </p:txBody>
      </p:sp>
      <p:sp>
        <p:nvSpPr>
          <p:cNvPr id="211971" name="Rectangle 3"/>
          <p:cNvSpPr>
            <a:spLocks noGrp="1" noChangeArrowheads="1"/>
          </p:cNvSpPr>
          <p:nvPr>
            <p:ph type="body" idx="4294967295"/>
          </p:nvPr>
        </p:nvSpPr>
        <p:spPr>
          <a:xfrm>
            <a:off x="0" y="1484313"/>
            <a:ext cx="8054975" cy="5184775"/>
          </a:xfrm>
        </p:spPr>
        <p:txBody>
          <a:bodyPr/>
          <a:lstStyle/>
          <a:p>
            <a:pPr eaLnBrk="1" hangingPunct="1">
              <a:lnSpc>
                <a:spcPct val="80000"/>
              </a:lnSpc>
              <a:defRPr/>
            </a:pPr>
            <a:r>
              <a:rPr lang="en-GB" sz="2800" dirty="0" smtClean="0"/>
              <a:t>In their capabilities, efficiencies, commitment and policy</a:t>
            </a:r>
          </a:p>
          <a:p>
            <a:pPr lvl="1" eaLnBrk="1" hangingPunct="1">
              <a:lnSpc>
                <a:spcPct val="80000"/>
              </a:lnSpc>
              <a:defRPr/>
            </a:pPr>
            <a:r>
              <a:rPr lang="en-GB" sz="2400" dirty="0" smtClean="0"/>
              <a:t>Universities may be Research, developmental, entrepreneurial, teaching, well resourced, under resourced, private or public</a:t>
            </a:r>
          </a:p>
          <a:p>
            <a:pPr lvl="1" eaLnBrk="1" hangingPunct="1">
              <a:lnSpc>
                <a:spcPct val="80000"/>
              </a:lnSpc>
              <a:defRPr/>
            </a:pPr>
            <a:r>
              <a:rPr lang="en-GB" sz="2400" dirty="0" smtClean="0"/>
              <a:t>Industries differ in products, services, capacity to take risk, assets</a:t>
            </a:r>
          </a:p>
          <a:p>
            <a:pPr lvl="1" eaLnBrk="1" hangingPunct="1">
              <a:lnSpc>
                <a:spcPct val="80000"/>
              </a:lnSpc>
              <a:defRPr/>
            </a:pPr>
            <a:r>
              <a:rPr lang="en-GB" sz="2400" dirty="0" smtClean="0"/>
              <a:t>Governments differ in capabilities, ethics, policy independence, planning</a:t>
            </a:r>
          </a:p>
          <a:p>
            <a:pPr eaLnBrk="1" hangingPunct="1">
              <a:lnSpc>
                <a:spcPct val="80000"/>
              </a:lnSpc>
              <a:defRPr/>
            </a:pPr>
            <a:r>
              <a:rPr lang="en-GB" sz="2800" dirty="0" smtClean="0"/>
              <a:t>In  the quality of what they produce and their interaction</a:t>
            </a:r>
          </a:p>
          <a:p>
            <a:pPr lvl="1" eaLnBrk="1" hangingPunct="1">
              <a:lnSpc>
                <a:spcPct val="80000"/>
              </a:lnSpc>
              <a:defRPr/>
            </a:pPr>
            <a:r>
              <a:rPr lang="en-GB" sz="2400" dirty="0" smtClean="0"/>
              <a:t>Some interactions produce results and outputs</a:t>
            </a:r>
          </a:p>
          <a:p>
            <a:pPr lvl="1" eaLnBrk="1" hangingPunct="1">
              <a:lnSpc>
                <a:spcPct val="80000"/>
              </a:lnSpc>
              <a:defRPr/>
            </a:pPr>
            <a:r>
              <a:rPr lang="en-GB" sz="2400" dirty="0" smtClean="0"/>
              <a:t>Others  interactions produce little or no  output.</a:t>
            </a:r>
          </a:p>
          <a:p>
            <a:pPr lvl="1" eaLnBrk="1" hangingPunct="1">
              <a:lnSpc>
                <a:spcPct val="80000"/>
              </a:lnSpc>
              <a:defRPr/>
            </a:pPr>
            <a:endParaRPr lang="en-GB" sz="2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idx="4294967295"/>
          </p:nvPr>
        </p:nvSpPr>
        <p:spPr>
          <a:xfrm>
            <a:off x="758825" y="244475"/>
            <a:ext cx="8385175" cy="1431925"/>
          </a:xfrm>
        </p:spPr>
        <p:txBody>
          <a:bodyPr anchorCtr="1"/>
          <a:lstStyle/>
          <a:p>
            <a:pPr eaLnBrk="1" hangingPunct="1">
              <a:defRPr/>
            </a:pPr>
            <a:r>
              <a:rPr lang="en-GB" sz="4000" smtClean="0"/>
              <a:t>Evaluating Key actors</a:t>
            </a:r>
          </a:p>
        </p:txBody>
      </p:sp>
      <p:sp>
        <p:nvSpPr>
          <p:cNvPr id="212995" name="Rectangle 3"/>
          <p:cNvSpPr>
            <a:spLocks noGrp="1" noChangeArrowheads="1"/>
          </p:cNvSpPr>
          <p:nvPr>
            <p:ph type="body" idx="4294967295"/>
          </p:nvPr>
        </p:nvSpPr>
        <p:spPr>
          <a:xfrm>
            <a:off x="395288" y="1341438"/>
            <a:ext cx="8748712" cy="5256212"/>
          </a:xfrm>
        </p:spPr>
        <p:txBody>
          <a:bodyPr/>
          <a:lstStyle/>
          <a:p>
            <a:pPr eaLnBrk="1" hangingPunct="1">
              <a:lnSpc>
                <a:spcPct val="80000"/>
              </a:lnSpc>
              <a:buFont typeface="Wingdings" panose="05000000000000000000" pitchFamily="2" charset="2"/>
              <a:buNone/>
              <a:defRPr/>
            </a:pPr>
            <a:r>
              <a:rPr lang="en-GB" sz="2400" dirty="0" smtClean="0"/>
              <a:t>Key actor interaction: </a:t>
            </a:r>
          </a:p>
          <a:p>
            <a:pPr eaLnBrk="1" hangingPunct="1">
              <a:lnSpc>
                <a:spcPct val="80000"/>
              </a:lnSpc>
              <a:defRPr/>
            </a:pPr>
            <a:r>
              <a:rPr lang="en-GB" sz="2400" dirty="0" smtClean="0"/>
              <a:t>On the input side: </a:t>
            </a:r>
          </a:p>
          <a:p>
            <a:pPr lvl="1" eaLnBrk="1" hangingPunct="1">
              <a:lnSpc>
                <a:spcPct val="80000"/>
              </a:lnSpc>
              <a:defRPr/>
            </a:pPr>
            <a:r>
              <a:rPr lang="en-GB" sz="2000" dirty="0" smtClean="0"/>
              <a:t>Are the actors well organised, do they have visions and missions to assist the vision and mission of the nation</a:t>
            </a:r>
          </a:p>
          <a:p>
            <a:pPr lvl="1" eaLnBrk="1" hangingPunct="1">
              <a:lnSpc>
                <a:spcPct val="80000"/>
              </a:lnSpc>
              <a:defRPr/>
            </a:pPr>
            <a:r>
              <a:rPr lang="en-GB" sz="2000" dirty="0" smtClean="0"/>
              <a:t>Do they have resources</a:t>
            </a:r>
          </a:p>
          <a:p>
            <a:pPr lvl="1" eaLnBrk="1" hangingPunct="1">
              <a:lnSpc>
                <a:spcPct val="80000"/>
              </a:lnSpc>
              <a:defRPr/>
            </a:pPr>
            <a:r>
              <a:rPr lang="en-GB" sz="2000" dirty="0" smtClean="0"/>
              <a:t>Do they have human capital and concentration of talent</a:t>
            </a:r>
          </a:p>
          <a:p>
            <a:pPr lvl="1" eaLnBrk="1" hangingPunct="1">
              <a:lnSpc>
                <a:spcPct val="80000"/>
              </a:lnSpc>
              <a:defRPr/>
            </a:pPr>
            <a:r>
              <a:rPr lang="en-GB" sz="2000" dirty="0" smtClean="0"/>
              <a:t>Do they have trust and dialogue capital</a:t>
            </a:r>
          </a:p>
          <a:p>
            <a:pPr lvl="1" eaLnBrk="1" hangingPunct="1">
              <a:lnSpc>
                <a:spcPct val="80000"/>
              </a:lnSpc>
              <a:defRPr/>
            </a:pPr>
            <a:r>
              <a:rPr lang="en-GB" sz="2000" dirty="0" smtClean="0"/>
              <a:t>Are citizens engaged or disengaged, inspired or deflated?</a:t>
            </a:r>
          </a:p>
          <a:p>
            <a:pPr eaLnBrk="1" hangingPunct="1">
              <a:lnSpc>
                <a:spcPct val="80000"/>
              </a:lnSpc>
              <a:defRPr/>
            </a:pPr>
            <a:r>
              <a:rPr lang="en-GB" sz="2400" dirty="0" smtClean="0"/>
              <a:t>On the output side </a:t>
            </a:r>
          </a:p>
          <a:p>
            <a:pPr lvl="1" eaLnBrk="1" hangingPunct="1">
              <a:lnSpc>
                <a:spcPct val="80000"/>
              </a:lnSpc>
              <a:defRPr/>
            </a:pPr>
            <a:r>
              <a:rPr lang="en-GB" sz="2000" dirty="0" smtClean="0"/>
              <a:t>Does the interaction of actors enhance the building up of capacity, capability, competence?</a:t>
            </a:r>
          </a:p>
          <a:p>
            <a:pPr lvl="1" eaLnBrk="1" hangingPunct="1">
              <a:lnSpc>
                <a:spcPct val="80000"/>
              </a:lnSpc>
              <a:defRPr/>
            </a:pPr>
            <a:r>
              <a:rPr lang="en-GB" sz="2000" dirty="0" smtClean="0"/>
              <a:t>Does the interaction permit science , technology and innovation to enhance wealth creation?</a:t>
            </a:r>
          </a:p>
          <a:p>
            <a:pPr lvl="1" eaLnBrk="1" hangingPunct="1">
              <a:lnSpc>
                <a:spcPct val="80000"/>
              </a:lnSpc>
              <a:defRPr/>
            </a:pPr>
            <a:r>
              <a:rPr lang="en-GB" sz="2000" dirty="0" smtClean="0"/>
              <a:t>Is the interaction productive or destructive?</a:t>
            </a:r>
          </a:p>
          <a:p>
            <a:pPr lvl="1" eaLnBrk="1" hangingPunct="1">
              <a:lnSpc>
                <a:spcPct val="80000"/>
              </a:lnSpc>
              <a:defRPr/>
            </a:pPr>
            <a:r>
              <a:rPr lang="en-GB" sz="2000" dirty="0" smtClean="0"/>
              <a:t>Is the output effective or ineffective?</a:t>
            </a:r>
          </a:p>
          <a:p>
            <a:pPr lvl="1" eaLnBrk="1" hangingPunct="1">
              <a:lnSpc>
                <a:spcPct val="80000"/>
              </a:lnSpc>
              <a:defRPr/>
            </a:pPr>
            <a:r>
              <a:rPr lang="en-GB" sz="2000" dirty="0" smtClean="0"/>
              <a:t>Is the output sustainable, one-off, or short term?</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168301"/>
          </a:xfrm>
        </p:spPr>
        <p:txBody>
          <a:bodyPr/>
          <a:lstStyle/>
          <a:p>
            <a:r>
              <a:rPr lang="en-US" dirty="0"/>
              <a:t>Basic Arguments of NIS</a:t>
            </a:r>
          </a:p>
        </p:txBody>
      </p:sp>
      <p:sp>
        <p:nvSpPr>
          <p:cNvPr id="75778" name="Rectangle 2"/>
          <p:cNvSpPr>
            <a:spLocks noGrp="1" noChangeArrowheads="1"/>
          </p:cNvSpPr>
          <p:nvPr>
            <p:ph idx="1"/>
          </p:nvPr>
        </p:nvSpPr>
        <p:spPr>
          <a:xfrm>
            <a:off x="611560" y="1268760"/>
            <a:ext cx="8233990" cy="5400600"/>
          </a:xfrm>
        </p:spPr>
        <p:txBody>
          <a:bodyPr/>
          <a:lstStyle/>
          <a:p>
            <a:pPr marL="609600" indent="-609600" eaLnBrk="1" hangingPunct="1">
              <a:lnSpc>
                <a:spcPct val="80000"/>
              </a:lnSpc>
              <a:buFont typeface="Wingdings" panose="05000000000000000000" pitchFamily="2" charset="2"/>
              <a:buNone/>
              <a:defRPr/>
            </a:pPr>
            <a:r>
              <a:rPr lang="en-GB" altLang="zh-CN" sz="2400" b="1" u="sng" dirty="0" smtClean="0">
                <a:solidFill>
                  <a:srgbClr val="FF0000"/>
                </a:solidFill>
                <a:ea typeface="SimSun" panose="02010600030101010101" pitchFamily="2" charset="-122"/>
              </a:rPr>
              <a:t>1. Innovation process is social</a:t>
            </a:r>
            <a:r>
              <a:rPr lang="en-GB" altLang="zh-CN" sz="2000" b="1" u="sng" dirty="0" smtClean="0">
                <a:solidFill>
                  <a:srgbClr val="FF0000"/>
                </a:solidFill>
                <a:ea typeface="SimSun" panose="02010600030101010101" pitchFamily="2" charset="-122"/>
              </a:rPr>
              <a:t>  </a:t>
            </a:r>
          </a:p>
          <a:p>
            <a:pPr marL="609600" indent="-609600" eaLnBrk="1" hangingPunct="1">
              <a:lnSpc>
                <a:spcPct val="80000"/>
              </a:lnSpc>
              <a:defRPr/>
            </a:pPr>
            <a:r>
              <a:rPr lang="en-AU" altLang="zh-CN" sz="2000" dirty="0" smtClean="0">
                <a:ea typeface="SimSun" panose="02010600030101010101" pitchFamily="2" charset="-122"/>
              </a:rPr>
              <a:t>Innovation involves face-face interaction between actors internal &amp; external to the firm</a:t>
            </a:r>
            <a:endParaRPr lang="en-AU" altLang="zh-CN" sz="1400" dirty="0" smtClean="0">
              <a:ea typeface="SimSun" panose="02010600030101010101" pitchFamily="2" charset="-122"/>
            </a:endParaRPr>
          </a:p>
          <a:p>
            <a:pPr marL="609600" indent="-609600" eaLnBrk="1" hangingPunct="1">
              <a:lnSpc>
                <a:spcPct val="80000"/>
              </a:lnSpc>
              <a:buFont typeface="Wingdings" panose="05000000000000000000" pitchFamily="2" charset="2"/>
              <a:buNone/>
              <a:defRPr/>
            </a:pPr>
            <a:r>
              <a:rPr lang="en-AU" altLang="zh-CN" sz="2000" b="1" dirty="0" smtClean="0">
                <a:solidFill>
                  <a:srgbClr val="FF0000"/>
                </a:solidFill>
                <a:ea typeface="SimSun" panose="02010600030101010101" pitchFamily="2" charset="-122"/>
              </a:rPr>
              <a:t>2. </a:t>
            </a:r>
            <a:r>
              <a:rPr lang="en-AU" altLang="zh-CN" sz="2400" b="1" u="sng" dirty="0" smtClean="0">
                <a:solidFill>
                  <a:srgbClr val="FF0000"/>
                </a:solidFill>
                <a:ea typeface="SimSun" panose="02010600030101010101" pitchFamily="2" charset="-122"/>
              </a:rPr>
              <a:t>Nation facilitates interaction</a:t>
            </a:r>
          </a:p>
          <a:p>
            <a:pPr marL="609600" indent="-609600" eaLnBrk="1" hangingPunct="1">
              <a:lnSpc>
                <a:spcPct val="80000"/>
              </a:lnSpc>
              <a:defRPr/>
            </a:pPr>
            <a:r>
              <a:rPr lang="en-AU" altLang="zh-CN" sz="2000" dirty="0" smtClean="0">
                <a:ea typeface="SimSun" panose="02010600030101010101" pitchFamily="2" charset="-122"/>
              </a:rPr>
              <a:t>Lower distance, transportation &amp; communication costs for interaction</a:t>
            </a:r>
          </a:p>
          <a:p>
            <a:pPr marL="609600" indent="-609600" eaLnBrk="1" hangingPunct="1">
              <a:lnSpc>
                <a:spcPct val="80000"/>
              </a:lnSpc>
              <a:defRPr/>
            </a:pPr>
            <a:r>
              <a:rPr lang="en-AU" altLang="zh-CN" sz="2000" dirty="0" smtClean="0">
                <a:ea typeface="SimSun" panose="02010600030101010101" pitchFamily="2" charset="-122"/>
              </a:rPr>
              <a:t>Face-to-face interaction and cooperation are easier</a:t>
            </a:r>
          </a:p>
          <a:p>
            <a:pPr marL="609600" indent="-609600" eaLnBrk="1" hangingPunct="1">
              <a:lnSpc>
                <a:spcPct val="80000"/>
              </a:lnSpc>
              <a:buFont typeface="Wingdings" panose="05000000000000000000" pitchFamily="2" charset="2"/>
              <a:buNone/>
              <a:defRPr/>
            </a:pPr>
            <a:r>
              <a:rPr lang="en-GB" sz="2000" b="1" u="sng" dirty="0" smtClean="0">
                <a:solidFill>
                  <a:srgbClr val="FF0000"/>
                </a:solidFill>
              </a:rPr>
              <a:t>3. C</a:t>
            </a:r>
            <a:r>
              <a:rPr lang="en-GB" sz="2400" b="1" u="sng" dirty="0" smtClean="0">
                <a:solidFill>
                  <a:srgbClr val="FF0000"/>
                </a:solidFill>
              </a:rPr>
              <a:t>oncentration of R&amp;D institutions boosts innovation</a:t>
            </a:r>
            <a:endParaRPr lang="en-GB" sz="2400" dirty="0" smtClean="0">
              <a:solidFill>
                <a:srgbClr val="FF0000"/>
              </a:solidFill>
            </a:endParaRPr>
          </a:p>
          <a:p>
            <a:pPr marL="609600" indent="-609600" eaLnBrk="1" hangingPunct="1">
              <a:lnSpc>
                <a:spcPct val="80000"/>
              </a:lnSpc>
              <a:defRPr/>
            </a:pPr>
            <a:r>
              <a:rPr lang="en-GB" sz="2000" dirty="0" smtClean="0">
                <a:ea typeface="SimSun" panose="02010600030101010101" pitchFamily="2" charset="-122"/>
              </a:rPr>
              <a:t>Combination of knowledge generation (e.g. by universities) &amp; exploitation (by SMEs with national networks) boosts innovation</a:t>
            </a:r>
          </a:p>
          <a:p>
            <a:pPr marL="609600" indent="-609600" eaLnBrk="1" hangingPunct="1">
              <a:lnSpc>
                <a:spcPct val="80000"/>
              </a:lnSpc>
              <a:defRPr/>
            </a:pPr>
            <a:r>
              <a:rPr lang="en-GB" sz="2000" dirty="0" smtClean="0">
                <a:ea typeface="SimSun" panose="02010600030101010101" pitchFamily="2" charset="-122"/>
              </a:rPr>
              <a:t>National concentration increases capacity to use external knowledge for innovation</a:t>
            </a:r>
            <a:endParaRPr lang="en-AU" altLang="zh-CN" sz="2000" dirty="0" smtClean="0">
              <a:ea typeface="SimSun" panose="02010600030101010101" pitchFamily="2" charset="-122"/>
            </a:endParaRPr>
          </a:p>
          <a:p>
            <a:pPr marL="609600" indent="-609600" eaLnBrk="1" hangingPunct="1">
              <a:lnSpc>
                <a:spcPct val="80000"/>
              </a:lnSpc>
              <a:buFont typeface="Wingdings" panose="05000000000000000000" pitchFamily="2" charset="2"/>
              <a:buNone/>
              <a:defRPr/>
            </a:pPr>
            <a:r>
              <a:rPr lang="en-GB" sz="1800" b="1" u="sng" dirty="0" smtClean="0">
                <a:solidFill>
                  <a:srgbClr val="FF0000"/>
                </a:solidFill>
              </a:rPr>
              <a:t>4. </a:t>
            </a:r>
            <a:r>
              <a:rPr lang="en-GB" sz="2400" b="1" u="sng" dirty="0" smtClean="0">
                <a:solidFill>
                  <a:srgbClr val="FF0000"/>
                </a:solidFill>
              </a:rPr>
              <a:t>External Links boost innovation</a:t>
            </a:r>
          </a:p>
          <a:p>
            <a:pPr marL="609600" indent="-609600" eaLnBrk="1" hangingPunct="1">
              <a:lnSpc>
                <a:spcPct val="80000"/>
              </a:lnSpc>
              <a:defRPr/>
            </a:pPr>
            <a:r>
              <a:rPr lang="en-GB" sz="2000" dirty="0" smtClean="0"/>
              <a:t>Entering global markets</a:t>
            </a:r>
          </a:p>
          <a:p>
            <a:pPr marL="609600" indent="-609600" eaLnBrk="1" hangingPunct="1">
              <a:lnSpc>
                <a:spcPct val="80000"/>
              </a:lnSpc>
              <a:defRPr/>
            </a:pPr>
            <a:r>
              <a:rPr lang="en-GB" sz="2000" dirty="0" smtClean="0"/>
              <a:t>Sourcing Knowledge from global sources (e.g. R&amp;D)</a:t>
            </a:r>
            <a:endParaRPr lang="en-AU" altLang="zh-CN" dirty="0" smtClean="0">
              <a:ea typeface="SimSun" panose="02010600030101010101"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rrowheads="1"/>
          </p:cNvSpPr>
          <p:nvPr>
            <p:ph type="title"/>
          </p:nvPr>
        </p:nvSpPr>
        <p:spPr>
          <a:xfrm>
            <a:off x="1350963" y="609600"/>
            <a:ext cx="7793037" cy="1143000"/>
          </a:xfrm>
        </p:spPr>
        <p:txBody>
          <a:bodyPr/>
          <a:lstStyle/>
          <a:p>
            <a:pPr eaLnBrk="1" hangingPunct="1">
              <a:defRPr/>
            </a:pPr>
            <a:r>
              <a:rPr lang="en-US" sz="4000" smtClean="0"/>
              <a:t>AN OVERVIEW OF A NIS</a:t>
            </a:r>
          </a:p>
        </p:txBody>
      </p:sp>
      <p:sp>
        <p:nvSpPr>
          <p:cNvPr id="38915" name="Rectangle 3"/>
          <p:cNvSpPr>
            <a:spLocks noChangeArrowheads="1"/>
          </p:cNvSpPr>
          <p:nvPr/>
        </p:nvSpPr>
        <p:spPr bwMode="auto">
          <a:xfrm>
            <a:off x="2590800" y="2209800"/>
            <a:ext cx="37338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1pPr>
            <a:lvl2pPr marL="742950" indent="-28575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2pPr>
            <a:lvl3pPr marL="11430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3pPr>
            <a:lvl4pPr marL="16002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4pPr>
            <a:lvl5pPr marL="20574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9pPr>
          </a:lstStyle>
          <a:p>
            <a:pPr algn="ctr" eaLnBrk="1" hangingPunct="1">
              <a:spcBef>
                <a:spcPct val="0"/>
              </a:spcBef>
              <a:buClrTx/>
              <a:buFontTx/>
              <a:buNone/>
            </a:pPr>
            <a:r>
              <a:rPr lang="en-US" sz="2800" b="1"/>
              <a:t>ACTORS</a:t>
            </a:r>
          </a:p>
        </p:txBody>
      </p:sp>
      <p:sp>
        <p:nvSpPr>
          <p:cNvPr id="38916" name="Rectangle 4"/>
          <p:cNvSpPr>
            <a:spLocks noChangeArrowheads="1"/>
          </p:cNvSpPr>
          <p:nvPr/>
        </p:nvSpPr>
        <p:spPr bwMode="auto">
          <a:xfrm>
            <a:off x="2339975" y="3810000"/>
            <a:ext cx="4103688" cy="10588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1pPr>
            <a:lvl2pPr marL="742950" indent="-28575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2pPr>
            <a:lvl3pPr marL="11430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3pPr>
            <a:lvl4pPr marL="16002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4pPr>
            <a:lvl5pPr marL="20574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9pPr>
          </a:lstStyle>
          <a:p>
            <a:pPr algn="ctr" eaLnBrk="1" hangingPunct="1">
              <a:spcBef>
                <a:spcPct val="0"/>
              </a:spcBef>
              <a:buClrTx/>
              <a:buFontTx/>
              <a:buNone/>
            </a:pPr>
            <a:r>
              <a:rPr lang="en-US" sz="2400" b="1"/>
              <a:t>INSTRUMENTS FOR NIS</a:t>
            </a:r>
          </a:p>
          <a:p>
            <a:pPr algn="ctr" eaLnBrk="1" hangingPunct="1">
              <a:spcBef>
                <a:spcPct val="0"/>
              </a:spcBef>
              <a:buClrTx/>
              <a:buFontTx/>
              <a:buNone/>
            </a:pPr>
            <a:r>
              <a:rPr lang="en-US" sz="2400" b="1"/>
              <a:t>IMPLEMENTATION</a:t>
            </a:r>
          </a:p>
        </p:txBody>
      </p:sp>
      <p:sp>
        <p:nvSpPr>
          <p:cNvPr id="38917" name="Rectangle 5"/>
          <p:cNvSpPr>
            <a:spLocks noChangeArrowheads="1"/>
          </p:cNvSpPr>
          <p:nvPr/>
        </p:nvSpPr>
        <p:spPr bwMode="auto">
          <a:xfrm>
            <a:off x="2438400" y="5486400"/>
            <a:ext cx="3886200" cy="990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1pPr>
            <a:lvl2pPr marL="742950" indent="-28575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2pPr>
            <a:lvl3pPr marL="11430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3pPr>
            <a:lvl4pPr marL="16002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4pPr>
            <a:lvl5pPr marL="20574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9pPr>
          </a:lstStyle>
          <a:p>
            <a:pPr algn="ctr" eaLnBrk="1" hangingPunct="1">
              <a:spcBef>
                <a:spcPct val="0"/>
              </a:spcBef>
              <a:buClrTx/>
              <a:buFontTx/>
              <a:buNone/>
            </a:pPr>
            <a:r>
              <a:rPr lang="en-US" sz="2800" b="1"/>
              <a:t>BENEFICIARIES OF </a:t>
            </a:r>
          </a:p>
          <a:p>
            <a:pPr algn="ctr" eaLnBrk="1" hangingPunct="1">
              <a:spcBef>
                <a:spcPct val="0"/>
              </a:spcBef>
              <a:buClrTx/>
              <a:buFontTx/>
              <a:buNone/>
            </a:pPr>
            <a:r>
              <a:rPr lang="en-US" sz="2800" b="1"/>
              <a:t>NIS</a:t>
            </a:r>
          </a:p>
        </p:txBody>
      </p:sp>
      <p:sp>
        <p:nvSpPr>
          <p:cNvPr id="38918" name="Rectangle 6"/>
          <p:cNvSpPr>
            <a:spLocks noChangeArrowheads="1"/>
          </p:cNvSpPr>
          <p:nvPr/>
        </p:nvSpPr>
        <p:spPr bwMode="auto">
          <a:xfrm>
            <a:off x="6705600" y="2514600"/>
            <a:ext cx="2057400"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1pPr>
            <a:lvl2pPr marL="742950" indent="-28575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2pPr>
            <a:lvl3pPr marL="11430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3pPr>
            <a:lvl4pPr marL="16002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4pPr>
            <a:lvl5pPr marL="20574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9pPr>
          </a:lstStyle>
          <a:p>
            <a:pPr algn="ctr" eaLnBrk="1" hangingPunct="1">
              <a:spcBef>
                <a:spcPct val="0"/>
              </a:spcBef>
              <a:buClrTx/>
              <a:buFontTx/>
              <a:buNone/>
            </a:pPr>
            <a:r>
              <a:rPr lang="en-US" sz="2000"/>
              <a:t>NATIONAL</a:t>
            </a:r>
          </a:p>
          <a:p>
            <a:pPr algn="ctr" eaLnBrk="1" hangingPunct="1">
              <a:spcBef>
                <a:spcPct val="0"/>
              </a:spcBef>
              <a:buClrTx/>
              <a:buFontTx/>
              <a:buNone/>
            </a:pPr>
            <a:r>
              <a:rPr lang="en-US" sz="2000"/>
              <a:t>ENVIRONMENT</a:t>
            </a:r>
          </a:p>
        </p:txBody>
      </p:sp>
      <p:sp>
        <p:nvSpPr>
          <p:cNvPr id="38919" name="Text Box 7"/>
          <p:cNvSpPr txBox="1">
            <a:spLocks noChangeArrowheads="1"/>
          </p:cNvSpPr>
          <p:nvPr/>
        </p:nvSpPr>
        <p:spPr bwMode="auto">
          <a:xfrm>
            <a:off x="6491288" y="3170238"/>
            <a:ext cx="2746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1pPr>
            <a:lvl2pPr marL="742950" indent="-28575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2pPr>
            <a:lvl3pPr marL="11430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3pPr>
            <a:lvl4pPr marL="16002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4pPr>
            <a:lvl5pPr marL="20574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9pPr>
          </a:lstStyle>
          <a:p>
            <a:pPr algn="ctr" eaLnBrk="1" hangingPunct="1">
              <a:spcBef>
                <a:spcPct val="0"/>
              </a:spcBef>
              <a:buClrTx/>
              <a:buFontTx/>
              <a:buNone/>
            </a:pPr>
            <a:r>
              <a:rPr lang="en-US" sz="2400"/>
              <a:t> </a:t>
            </a:r>
          </a:p>
        </p:txBody>
      </p:sp>
      <p:sp>
        <p:nvSpPr>
          <p:cNvPr id="38920" name="Rectangle 8"/>
          <p:cNvSpPr>
            <a:spLocks noChangeArrowheads="1"/>
          </p:cNvSpPr>
          <p:nvPr/>
        </p:nvSpPr>
        <p:spPr bwMode="auto">
          <a:xfrm>
            <a:off x="0" y="2667000"/>
            <a:ext cx="2133600" cy="1143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1pPr>
            <a:lvl2pPr marL="742950" indent="-28575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2pPr>
            <a:lvl3pPr marL="11430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3pPr>
            <a:lvl4pPr marL="16002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4pPr>
            <a:lvl5pPr marL="2057400" indent="-228600">
              <a:spcBef>
                <a:spcPct val="20000"/>
              </a:spcBef>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defRPr>
                <a:solidFill>
                  <a:schemeClr val="tx1"/>
                </a:solidFill>
                <a:latin typeface="Comic Sans MS" panose="030F0702030302020204" pitchFamily="66" charset="0"/>
                <a:cs typeface="Arial" panose="020B0604020202020204" pitchFamily="34" charset="0"/>
              </a:defRPr>
            </a:lvl9pPr>
          </a:lstStyle>
          <a:p>
            <a:pPr algn="ctr" eaLnBrk="1" hangingPunct="1">
              <a:spcBef>
                <a:spcPct val="0"/>
              </a:spcBef>
              <a:buClrTx/>
              <a:buFontTx/>
              <a:buNone/>
            </a:pPr>
            <a:r>
              <a:rPr lang="en-US" sz="2000"/>
              <a:t>GLOBAL</a:t>
            </a:r>
          </a:p>
          <a:p>
            <a:pPr algn="ctr" eaLnBrk="1" hangingPunct="1">
              <a:spcBef>
                <a:spcPct val="0"/>
              </a:spcBef>
              <a:buClrTx/>
              <a:buFontTx/>
              <a:buNone/>
            </a:pPr>
            <a:r>
              <a:rPr lang="en-US" sz="2000"/>
              <a:t>ENVIRONMENT</a:t>
            </a:r>
          </a:p>
        </p:txBody>
      </p:sp>
      <p:sp>
        <p:nvSpPr>
          <p:cNvPr id="132105" name="Line 9"/>
          <p:cNvSpPr>
            <a:spLocks noChangeShapeType="1"/>
          </p:cNvSpPr>
          <p:nvPr/>
        </p:nvSpPr>
        <p:spPr bwMode="auto">
          <a:xfrm>
            <a:off x="4419600" y="3124200"/>
            <a:ext cx="0" cy="685800"/>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32106" name="Line 10"/>
          <p:cNvSpPr>
            <a:spLocks noChangeShapeType="1"/>
          </p:cNvSpPr>
          <p:nvPr/>
        </p:nvSpPr>
        <p:spPr bwMode="auto">
          <a:xfrm>
            <a:off x="4343400" y="4876800"/>
            <a:ext cx="0" cy="609600"/>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32107" name="Line 11"/>
          <p:cNvSpPr>
            <a:spLocks noChangeShapeType="1"/>
          </p:cNvSpPr>
          <p:nvPr/>
        </p:nvSpPr>
        <p:spPr bwMode="auto">
          <a:xfrm>
            <a:off x="2133600" y="3276600"/>
            <a:ext cx="2286000" cy="228600"/>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32108" name="Line 12"/>
          <p:cNvSpPr>
            <a:spLocks noChangeShapeType="1"/>
          </p:cNvSpPr>
          <p:nvPr/>
        </p:nvSpPr>
        <p:spPr bwMode="auto">
          <a:xfrm flipH="1">
            <a:off x="4419600" y="3124200"/>
            <a:ext cx="2286000" cy="381000"/>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rrowheads="1"/>
          </p:cNvSpPr>
          <p:nvPr>
            <p:ph type="title"/>
          </p:nvPr>
        </p:nvSpPr>
        <p:spPr>
          <a:xfrm>
            <a:off x="914400" y="228600"/>
            <a:ext cx="7772400" cy="457200"/>
          </a:xfrm>
        </p:spPr>
        <p:txBody>
          <a:bodyPr>
            <a:normAutofit fontScale="90000"/>
          </a:bodyPr>
          <a:lstStyle/>
          <a:p>
            <a:pPr eaLnBrk="1" hangingPunct="1">
              <a:defRPr/>
            </a:pPr>
            <a:r>
              <a:rPr lang="en-US" smtClean="0"/>
              <a:t>Background</a:t>
            </a:r>
          </a:p>
        </p:txBody>
      </p:sp>
      <p:sp>
        <p:nvSpPr>
          <p:cNvPr id="154627" name="Rectangle 3"/>
          <p:cNvSpPr>
            <a:spLocks noGrp="1" noRot="1" noChangeArrowheads="1"/>
          </p:cNvSpPr>
          <p:nvPr>
            <p:ph idx="1"/>
          </p:nvPr>
        </p:nvSpPr>
        <p:spPr>
          <a:xfrm>
            <a:off x="381000" y="990600"/>
            <a:ext cx="8534400" cy="5562600"/>
          </a:xfrm>
        </p:spPr>
        <p:txBody>
          <a:bodyPr>
            <a:normAutofit/>
          </a:bodyPr>
          <a:lstStyle/>
          <a:p>
            <a:pPr eaLnBrk="1" hangingPunct="1">
              <a:defRPr/>
            </a:pPr>
            <a:r>
              <a:rPr lang="en-US" sz="3200" dirty="0" smtClean="0"/>
              <a:t>Innovation activities in Uganda are characterized by</a:t>
            </a:r>
            <a:r>
              <a:rPr lang="en-US" sz="2800" dirty="0" smtClean="0"/>
              <a:t>:</a:t>
            </a:r>
          </a:p>
          <a:p>
            <a:pPr lvl="2" eaLnBrk="1" hangingPunct="1">
              <a:defRPr/>
            </a:pPr>
            <a:r>
              <a:rPr lang="en-US" sz="2800" dirty="0" smtClean="0"/>
              <a:t>Paying less attention to local innovation</a:t>
            </a:r>
          </a:p>
          <a:p>
            <a:pPr lvl="2" eaLnBrk="1" hangingPunct="1">
              <a:defRPr/>
            </a:pPr>
            <a:r>
              <a:rPr lang="en-US" sz="2800" dirty="0" smtClean="0"/>
              <a:t>Passive Corporate response to domestic R&amp;D activities</a:t>
            </a:r>
          </a:p>
          <a:p>
            <a:pPr lvl="2" eaLnBrk="1" hangingPunct="1">
              <a:defRPr/>
            </a:pPr>
            <a:r>
              <a:rPr lang="en-US" sz="2800" dirty="0" smtClean="0"/>
              <a:t>Low financial investment in R&amp;D</a:t>
            </a:r>
          </a:p>
          <a:p>
            <a:pPr lvl="2" eaLnBrk="1" hangingPunct="1">
              <a:defRPr/>
            </a:pPr>
            <a:r>
              <a:rPr lang="en-US" sz="2800" dirty="0" smtClean="0"/>
              <a:t>Poor public demand for science and innovation</a:t>
            </a:r>
          </a:p>
          <a:p>
            <a:pPr lvl="2" eaLnBrk="1" hangingPunct="1">
              <a:defRPr/>
            </a:pPr>
            <a:r>
              <a:rPr lang="en-US" sz="2800" dirty="0" smtClean="0"/>
              <a:t>Weak linkages between research institutions and local communities in view of the fact that 80% of the population live in the rural communities.</a:t>
            </a:r>
          </a:p>
          <a:p>
            <a:pPr lvl="2" eaLnBrk="1" hangingPunct="1">
              <a:defRPr/>
            </a:pPr>
            <a:r>
              <a:rPr lang="en-US" sz="2800" dirty="0" smtClean="0"/>
              <a:t>Inability to harness innovation to fight poverty, improve health and achieve environmental sustainability.</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p:cNvSpPr>
            <a:spLocks noGrp="1" noRot="1" noChangeArrowheads="1"/>
          </p:cNvSpPr>
          <p:nvPr>
            <p:ph sz="half" idx="1"/>
          </p:nvPr>
        </p:nvSpPr>
        <p:spPr>
          <a:xfrm>
            <a:off x="323850" y="404813"/>
            <a:ext cx="4464174" cy="6192837"/>
          </a:xfrm>
        </p:spPr>
        <p:txBody>
          <a:bodyPr/>
          <a:lstStyle/>
          <a:p>
            <a:pPr algn="ctr" eaLnBrk="1" hangingPunct="1">
              <a:buFont typeface="Wingdings" panose="05000000000000000000" pitchFamily="2" charset="2"/>
              <a:buNone/>
              <a:defRPr/>
            </a:pPr>
            <a:r>
              <a:rPr lang="en-US" sz="2800" b="1" dirty="0" smtClean="0"/>
              <a:t>ACTORS</a:t>
            </a:r>
          </a:p>
          <a:p>
            <a:pPr eaLnBrk="1" hangingPunct="1">
              <a:defRPr/>
            </a:pPr>
            <a:endParaRPr lang="en-US" sz="2800" dirty="0" smtClean="0"/>
          </a:p>
          <a:p>
            <a:pPr eaLnBrk="1" hangingPunct="1">
              <a:defRPr/>
            </a:pPr>
            <a:r>
              <a:rPr lang="en-US" sz="2800" dirty="0" smtClean="0"/>
              <a:t>Government Ministries and Departments</a:t>
            </a:r>
          </a:p>
          <a:p>
            <a:pPr eaLnBrk="1" hangingPunct="1">
              <a:defRPr/>
            </a:pPr>
            <a:r>
              <a:rPr lang="en-US" sz="2800" dirty="0" smtClean="0"/>
              <a:t>Government supported organizations</a:t>
            </a:r>
          </a:p>
          <a:p>
            <a:pPr eaLnBrk="1" hangingPunct="1">
              <a:defRPr/>
            </a:pPr>
            <a:r>
              <a:rPr lang="en-US" sz="2800" dirty="0" smtClean="0"/>
              <a:t>R&amp;D organizations</a:t>
            </a:r>
          </a:p>
          <a:p>
            <a:pPr eaLnBrk="1" hangingPunct="1">
              <a:defRPr/>
            </a:pPr>
            <a:r>
              <a:rPr lang="en-US" sz="2800" dirty="0" smtClean="0"/>
              <a:t>Educational institutions</a:t>
            </a:r>
          </a:p>
          <a:p>
            <a:pPr eaLnBrk="1" hangingPunct="1">
              <a:defRPr/>
            </a:pPr>
            <a:r>
              <a:rPr lang="en-US" sz="2800" dirty="0" smtClean="0"/>
              <a:t>Industry associations</a:t>
            </a:r>
          </a:p>
          <a:p>
            <a:pPr eaLnBrk="1" hangingPunct="1">
              <a:defRPr/>
            </a:pPr>
            <a:r>
              <a:rPr lang="en-US" sz="2800" dirty="0" smtClean="0"/>
              <a:t>NGOs </a:t>
            </a:r>
          </a:p>
        </p:txBody>
      </p:sp>
      <p:sp>
        <p:nvSpPr>
          <p:cNvPr id="133124" name="Rectangle 4"/>
          <p:cNvSpPr>
            <a:spLocks noGrp="1" noRot="1" noChangeArrowheads="1"/>
          </p:cNvSpPr>
          <p:nvPr>
            <p:ph sz="half" idx="2"/>
          </p:nvPr>
        </p:nvSpPr>
        <p:spPr>
          <a:xfrm>
            <a:off x="4788024" y="333375"/>
            <a:ext cx="4057526" cy="6264275"/>
          </a:xfrm>
        </p:spPr>
        <p:txBody>
          <a:bodyPr/>
          <a:lstStyle/>
          <a:p>
            <a:pPr algn="ctr" eaLnBrk="1" hangingPunct="1">
              <a:lnSpc>
                <a:spcPct val="90000"/>
              </a:lnSpc>
              <a:buFont typeface="Wingdings" panose="05000000000000000000" pitchFamily="2" charset="2"/>
              <a:buNone/>
              <a:defRPr/>
            </a:pPr>
            <a:r>
              <a:rPr lang="en-US" sz="2800" b="1" dirty="0" smtClean="0"/>
              <a:t>BENEFICIARIES OF NIS</a:t>
            </a:r>
          </a:p>
          <a:p>
            <a:pPr eaLnBrk="1" hangingPunct="1">
              <a:lnSpc>
                <a:spcPct val="90000"/>
              </a:lnSpc>
              <a:defRPr/>
            </a:pPr>
            <a:endParaRPr lang="en-US" sz="2800" dirty="0" smtClean="0"/>
          </a:p>
          <a:p>
            <a:pPr eaLnBrk="1" hangingPunct="1">
              <a:lnSpc>
                <a:spcPct val="90000"/>
              </a:lnSpc>
              <a:defRPr/>
            </a:pPr>
            <a:r>
              <a:rPr lang="en-US" sz="2800" dirty="0" smtClean="0"/>
              <a:t>Society</a:t>
            </a:r>
          </a:p>
          <a:p>
            <a:pPr eaLnBrk="1" hangingPunct="1">
              <a:lnSpc>
                <a:spcPct val="90000"/>
              </a:lnSpc>
              <a:defRPr/>
            </a:pPr>
            <a:r>
              <a:rPr lang="en-US" sz="2800" dirty="0" smtClean="0"/>
              <a:t>National economy</a:t>
            </a:r>
          </a:p>
          <a:p>
            <a:pPr eaLnBrk="1" hangingPunct="1">
              <a:lnSpc>
                <a:spcPct val="90000"/>
              </a:lnSpc>
              <a:defRPr/>
            </a:pPr>
            <a:r>
              <a:rPr lang="en-US" sz="2800" dirty="0" smtClean="0"/>
              <a:t>Manufacturing, service and other organizations</a:t>
            </a:r>
          </a:p>
          <a:p>
            <a:pPr eaLnBrk="1" hangingPunct="1">
              <a:lnSpc>
                <a:spcPct val="90000"/>
              </a:lnSpc>
              <a:buFont typeface="Wingdings" panose="05000000000000000000" pitchFamily="2" charset="2"/>
              <a:buNone/>
              <a:defRPr/>
            </a:pPr>
            <a:r>
              <a:rPr lang="en-US" sz="2800" dirty="0" smtClean="0"/>
              <a:t>   </a:t>
            </a:r>
            <a:r>
              <a:rPr lang="en-US" sz="2800" dirty="0" smtClean="0">
                <a:solidFill>
                  <a:schemeClr val="hlink"/>
                </a:solidFill>
              </a:rPr>
              <a:t>A NEW TECHNOLOGY IS LIKED AND ENJOYED BY EVERYONE EVERYWHERE</a:t>
            </a:r>
          </a:p>
          <a:p>
            <a:pPr eaLnBrk="1" hangingPunct="1">
              <a:lnSpc>
                <a:spcPct val="90000"/>
              </a:lnSpc>
              <a:buFont typeface="Wingdings" panose="05000000000000000000" pitchFamily="2" charset="2"/>
              <a:buNone/>
              <a:defRPr/>
            </a:pPr>
            <a:endParaRPr lang="en-GB"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p:cNvSpPr>
            <a:spLocks noGrp="1" noRot="1" noChangeArrowheads="1"/>
          </p:cNvSpPr>
          <p:nvPr>
            <p:ph sz="half" idx="1"/>
          </p:nvPr>
        </p:nvSpPr>
        <p:spPr>
          <a:xfrm>
            <a:off x="250825" y="333375"/>
            <a:ext cx="3960813" cy="6191250"/>
          </a:xfrm>
        </p:spPr>
        <p:txBody>
          <a:bodyPr/>
          <a:lstStyle/>
          <a:p>
            <a:pPr algn="ctr" eaLnBrk="1" hangingPunct="1">
              <a:lnSpc>
                <a:spcPct val="90000"/>
              </a:lnSpc>
              <a:buFont typeface="Wingdings" panose="05000000000000000000" pitchFamily="2" charset="2"/>
              <a:buNone/>
              <a:defRPr/>
            </a:pPr>
            <a:r>
              <a:rPr lang="en-US" b="1" dirty="0" smtClean="0"/>
              <a:t>NATIONAL ENVIRONMENT</a:t>
            </a:r>
          </a:p>
          <a:p>
            <a:pPr eaLnBrk="1" hangingPunct="1">
              <a:lnSpc>
                <a:spcPct val="90000"/>
              </a:lnSpc>
              <a:defRPr/>
            </a:pPr>
            <a:r>
              <a:rPr lang="en-US" sz="2800" dirty="0" smtClean="0"/>
              <a:t>Socio-cultural-political and economic environment</a:t>
            </a:r>
            <a:endParaRPr lang="en-US" sz="2000" dirty="0" smtClean="0"/>
          </a:p>
          <a:p>
            <a:pPr eaLnBrk="1" hangingPunct="1">
              <a:lnSpc>
                <a:spcPct val="90000"/>
              </a:lnSpc>
              <a:defRPr/>
            </a:pPr>
            <a:r>
              <a:rPr lang="en-US" sz="2800" dirty="0" smtClean="0"/>
              <a:t>National capabilities</a:t>
            </a:r>
            <a:endParaRPr lang="en-US" sz="1800" dirty="0" smtClean="0"/>
          </a:p>
          <a:p>
            <a:pPr eaLnBrk="1" hangingPunct="1">
              <a:lnSpc>
                <a:spcPct val="90000"/>
              </a:lnSpc>
              <a:defRPr/>
            </a:pPr>
            <a:r>
              <a:rPr lang="en-US" sz="2800" dirty="0" smtClean="0"/>
              <a:t>National resources</a:t>
            </a:r>
          </a:p>
          <a:p>
            <a:pPr lvl="3" eaLnBrk="1" hangingPunct="1">
              <a:lnSpc>
                <a:spcPct val="90000"/>
              </a:lnSpc>
              <a:defRPr/>
            </a:pPr>
            <a:endParaRPr lang="en-US" sz="1800" dirty="0" smtClean="0"/>
          </a:p>
          <a:p>
            <a:pPr eaLnBrk="1" hangingPunct="1">
              <a:lnSpc>
                <a:spcPct val="90000"/>
              </a:lnSpc>
              <a:defRPr/>
            </a:pPr>
            <a:r>
              <a:rPr lang="en-US" sz="2800" dirty="0" smtClean="0"/>
              <a:t>Market conditions</a:t>
            </a:r>
          </a:p>
          <a:p>
            <a:pPr lvl="2" eaLnBrk="1" hangingPunct="1">
              <a:lnSpc>
                <a:spcPct val="90000"/>
              </a:lnSpc>
              <a:defRPr/>
            </a:pPr>
            <a:endParaRPr lang="en-US" sz="2000" dirty="0" smtClean="0"/>
          </a:p>
          <a:p>
            <a:pPr eaLnBrk="1" hangingPunct="1">
              <a:lnSpc>
                <a:spcPct val="90000"/>
              </a:lnSpc>
              <a:defRPr/>
            </a:pPr>
            <a:r>
              <a:rPr lang="en-US" sz="2800" dirty="0" smtClean="0"/>
              <a:t>Communication system…</a:t>
            </a:r>
          </a:p>
        </p:txBody>
      </p:sp>
      <p:sp>
        <p:nvSpPr>
          <p:cNvPr id="135173" name="Rectangle 5"/>
          <p:cNvSpPr>
            <a:spLocks noGrp="1" noRot="1" noChangeArrowheads="1"/>
          </p:cNvSpPr>
          <p:nvPr>
            <p:ph sz="half" idx="2"/>
          </p:nvPr>
        </p:nvSpPr>
        <p:spPr>
          <a:xfrm>
            <a:off x="4918075" y="333375"/>
            <a:ext cx="3927475" cy="6191250"/>
          </a:xfrm>
        </p:spPr>
        <p:txBody>
          <a:bodyPr/>
          <a:lstStyle/>
          <a:p>
            <a:pPr algn="ctr" eaLnBrk="1" hangingPunct="1">
              <a:lnSpc>
                <a:spcPct val="90000"/>
              </a:lnSpc>
              <a:buFont typeface="Wingdings" panose="05000000000000000000" pitchFamily="2" charset="2"/>
              <a:buNone/>
              <a:defRPr/>
            </a:pPr>
            <a:r>
              <a:rPr lang="en-US" b="1" smtClean="0"/>
              <a:t>GLOBAL ENVIRONMENT</a:t>
            </a:r>
          </a:p>
          <a:p>
            <a:pPr eaLnBrk="1" hangingPunct="1">
              <a:lnSpc>
                <a:spcPct val="90000"/>
              </a:lnSpc>
              <a:defRPr/>
            </a:pPr>
            <a:r>
              <a:rPr lang="en-US" sz="2800" smtClean="0"/>
              <a:t>Socio-cultural-political and economic environment</a:t>
            </a:r>
          </a:p>
          <a:p>
            <a:pPr eaLnBrk="1" hangingPunct="1">
              <a:lnSpc>
                <a:spcPct val="90000"/>
              </a:lnSpc>
              <a:defRPr/>
            </a:pPr>
            <a:r>
              <a:rPr lang="en-US" sz="2800" smtClean="0"/>
              <a:t>World trade system</a:t>
            </a:r>
          </a:p>
          <a:p>
            <a:pPr eaLnBrk="1" hangingPunct="1">
              <a:lnSpc>
                <a:spcPct val="90000"/>
              </a:lnSpc>
              <a:defRPr/>
            </a:pPr>
            <a:r>
              <a:rPr lang="en-US" sz="2800" smtClean="0"/>
              <a:t>Communication system</a:t>
            </a:r>
          </a:p>
          <a:p>
            <a:pPr eaLnBrk="1" hangingPunct="1">
              <a:lnSpc>
                <a:spcPct val="90000"/>
              </a:lnSpc>
              <a:defRPr/>
            </a:pPr>
            <a:r>
              <a:rPr lang="en-US" sz="2800" smtClean="0"/>
              <a:t>Movement of human resource</a:t>
            </a:r>
          </a:p>
          <a:p>
            <a:pPr eaLnBrk="1" hangingPunct="1">
              <a:lnSpc>
                <a:spcPct val="90000"/>
              </a:lnSpc>
              <a:defRPr/>
            </a:pPr>
            <a:r>
              <a:rPr lang="en-US" sz="2800" smtClean="0"/>
              <a:t>Protection of innovator’s intellectual wealth</a:t>
            </a:r>
          </a:p>
          <a:p>
            <a:pPr eaLnBrk="1" hangingPunct="1">
              <a:lnSpc>
                <a:spcPct val="90000"/>
              </a:lnSpc>
              <a:defRPr/>
            </a:pPr>
            <a:endParaRPr lang="en-GB" sz="28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rrowheads="1"/>
          </p:cNvSpPr>
          <p:nvPr>
            <p:ph type="title"/>
          </p:nvPr>
        </p:nvSpPr>
        <p:spPr/>
        <p:txBody>
          <a:bodyPr/>
          <a:lstStyle/>
          <a:p>
            <a:pPr algn="ctr" eaLnBrk="1" hangingPunct="1">
              <a:defRPr/>
            </a:pPr>
            <a:r>
              <a:rPr lang="en-US" sz="3200" b="0" smtClean="0"/>
              <a:t>INSTRUMENTS/SUPPORT SYSTEMS FOR NIS IMPLEMENTATION</a:t>
            </a:r>
            <a:endParaRPr lang="en-US" sz="3600" b="0" smtClean="0"/>
          </a:p>
        </p:txBody>
      </p:sp>
      <p:sp>
        <p:nvSpPr>
          <p:cNvPr id="137219" name="Rectangle 3"/>
          <p:cNvSpPr>
            <a:spLocks noGrp="1" noRot="1" noChangeArrowheads="1"/>
          </p:cNvSpPr>
          <p:nvPr>
            <p:ph sz="half" idx="1"/>
          </p:nvPr>
        </p:nvSpPr>
        <p:spPr>
          <a:xfrm>
            <a:off x="395288" y="1905000"/>
            <a:ext cx="4248150" cy="4191000"/>
          </a:xfrm>
        </p:spPr>
        <p:txBody>
          <a:bodyPr/>
          <a:lstStyle/>
          <a:p>
            <a:pPr eaLnBrk="1" hangingPunct="1">
              <a:lnSpc>
                <a:spcPct val="90000"/>
              </a:lnSpc>
              <a:defRPr/>
            </a:pPr>
            <a:r>
              <a:rPr lang="en-US" sz="2400" dirty="0" smtClean="0"/>
              <a:t>Science &amp; Technology Policy </a:t>
            </a:r>
          </a:p>
          <a:p>
            <a:pPr eaLnBrk="1" hangingPunct="1">
              <a:lnSpc>
                <a:spcPct val="90000"/>
              </a:lnSpc>
              <a:defRPr/>
            </a:pPr>
            <a:r>
              <a:rPr lang="en-US" sz="2400" dirty="0" smtClean="0"/>
              <a:t>Laws to protect innovator’s intellect</a:t>
            </a:r>
          </a:p>
          <a:p>
            <a:pPr eaLnBrk="1" hangingPunct="1">
              <a:lnSpc>
                <a:spcPct val="90000"/>
              </a:lnSpc>
              <a:defRPr/>
            </a:pPr>
            <a:r>
              <a:rPr lang="en-US" sz="2400" dirty="0" smtClean="0"/>
              <a:t>Technology import policy</a:t>
            </a:r>
          </a:p>
          <a:p>
            <a:pPr eaLnBrk="1" hangingPunct="1">
              <a:lnSpc>
                <a:spcPct val="90000"/>
              </a:lnSpc>
              <a:defRPr/>
            </a:pPr>
            <a:r>
              <a:rPr lang="en-US" sz="2400" dirty="0" smtClean="0"/>
              <a:t>R&amp;D infrastructure</a:t>
            </a:r>
          </a:p>
          <a:p>
            <a:pPr eaLnBrk="1" hangingPunct="1">
              <a:lnSpc>
                <a:spcPct val="90000"/>
              </a:lnSpc>
              <a:defRPr/>
            </a:pPr>
            <a:r>
              <a:rPr lang="en-US" sz="2400" dirty="0" smtClean="0"/>
              <a:t>Educational institutions Human resource</a:t>
            </a:r>
          </a:p>
          <a:p>
            <a:pPr eaLnBrk="1" hangingPunct="1">
              <a:lnSpc>
                <a:spcPct val="90000"/>
              </a:lnSpc>
              <a:defRPr/>
            </a:pPr>
            <a:r>
              <a:rPr lang="en-US" sz="2400" dirty="0" smtClean="0"/>
              <a:t>Financial support systems</a:t>
            </a:r>
          </a:p>
          <a:p>
            <a:pPr eaLnBrk="1" hangingPunct="1">
              <a:lnSpc>
                <a:spcPct val="90000"/>
              </a:lnSpc>
              <a:defRPr/>
            </a:pPr>
            <a:endParaRPr lang="en-US" sz="2400" dirty="0" smtClean="0"/>
          </a:p>
        </p:txBody>
      </p:sp>
      <p:sp>
        <p:nvSpPr>
          <p:cNvPr id="137220" name="Rectangle 4"/>
          <p:cNvSpPr>
            <a:spLocks noGrp="1" noRot="1" noChangeArrowheads="1"/>
          </p:cNvSpPr>
          <p:nvPr>
            <p:ph sz="half" idx="2"/>
          </p:nvPr>
        </p:nvSpPr>
        <p:spPr>
          <a:xfrm>
            <a:off x="4648200" y="1905000"/>
            <a:ext cx="4100264" cy="3900264"/>
          </a:xfrm>
        </p:spPr>
        <p:txBody>
          <a:bodyPr/>
          <a:lstStyle/>
          <a:p>
            <a:pPr eaLnBrk="1" hangingPunct="1">
              <a:lnSpc>
                <a:spcPct val="90000"/>
              </a:lnSpc>
              <a:defRPr/>
            </a:pPr>
            <a:r>
              <a:rPr lang="en-US" sz="2400" dirty="0" smtClean="0"/>
              <a:t>Techno-entrepreneur development </a:t>
            </a:r>
          </a:p>
          <a:p>
            <a:pPr eaLnBrk="1" hangingPunct="1">
              <a:lnSpc>
                <a:spcPct val="90000"/>
              </a:lnSpc>
              <a:defRPr/>
            </a:pPr>
            <a:r>
              <a:rPr lang="en-US" sz="2400" dirty="0" smtClean="0"/>
              <a:t>Incubators, Technology Parks</a:t>
            </a:r>
          </a:p>
          <a:p>
            <a:pPr eaLnBrk="1" hangingPunct="1">
              <a:lnSpc>
                <a:spcPct val="90000"/>
              </a:lnSpc>
              <a:defRPr/>
            </a:pPr>
            <a:r>
              <a:rPr lang="en-US" sz="2400" dirty="0" smtClean="0"/>
              <a:t>Incentives and national awards</a:t>
            </a:r>
          </a:p>
          <a:p>
            <a:pPr eaLnBrk="1" hangingPunct="1">
              <a:lnSpc>
                <a:spcPct val="90000"/>
              </a:lnSpc>
              <a:defRPr/>
            </a:pPr>
            <a:r>
              <a:rPr lang="en-US" sz="2400" dirty="0" smtClean="0"/>
              <a:t>Women entrepreneurship</a:t>
            </a:r>
          </a:p>
          <a:p>
            <a:pPr eaLnBrk="1" hangingPunct="1">
              <a:lnSpc>
                <a:spcPct val="90000"/>
              </a:lnSpc>
              <a:defRPr/>
            </a:pPr>
            <a:r>
              <a:rPr lang="en-US" sz="2400" dirty="0" smtClean="0"/>
              <a:t>Affirmative programs</a:t>
            </a:r>
          </a:p>
          <a:p>
            <a:pPr eaLnBrk="1" hangingPunct="1">
              <a:lnSpc>
                <a:spcPct val="90000"/>
              </a:lnSpc>
              <a:defRPr/>
            </a:pPr>
            <a:r>
              <a:rPr lang="en-US" sz="2400" dirty="0" smtClean="0"/>
              <a:t>S&amp;T awareness</a:t>
            </a:r>
          </a:p>
          <a:p>
            <a:pPr eaLnBrk="1" hangingPunct="1">
              <a:lnSpc>
                <a:spcPct val="90000"/>
              </a:lnSpc>
              <a:defRPr/>
            </a:pPr>
            <a:r>
              <a:rPr lang="en-US" sz="2400" dirty="0" smtClean="0"/>
              <a:t>Linkages</a:t>
            </a:r>
            <a:endParaRPr lang="en-GB" sz="2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idx="4294967295"/>
          </p:nvPr>
        </p:nvSpPr>
        <p:spPr>
          <a:xfrm>
            <a:off x="1223963" y="254000"/>
            <a:ext cx="7920037" cy="884238"/>
          </a:xfrm>
        </p:spPr>
        <p:txBody>
          <a:bodyPr/>
          <a:lstStyle/>
          <a:p>
            <a:pPr eaLnBrk="1" hangingPunct="1">
              <a:defRPr/>
            </a:pPr>
            <a:r>
              <a:rPr lang="nl-BE" sz="3600" smtClean="0"/>
              <a:t>National Innovation System</a:t>
            </a:r>
            <a:endParaRPr lang="en-GB" sz="3600" smtClean="0"/>
          </a:p>
        </p:txBody>
      </p:sp>
      <p:sp>
        <p:nvSpPr>
          <p:cNvPr id="43011" name="Rectangle 3"/>
          <p:cNvSpPr>
            <a:spLocks noChangeArrowheads="1"/>
          </p:cNvSpPr>
          <p:nvPr/>
        </p:nvSpPr>
        <p:spPr bwMode="auto">
          <a:xfrm>
            <a:off x="914400" y="5354638"/>
            <a:ext cx="5851525" cy="777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eaLnBrk="1" hangingPunct="1">
              <a:spcBef>
                <a:spcPct val="0"/>
              </a:spcBef>
              <a:buClrTx/>
              <a:buFontTx/>
              <a:buNone/>
            </a:pPr>
            <a:endParaRPr lang="en-US" sz="2400"/>
          </a:p>
        </p:txBody>
      </p:sp>
      <p:sp>
        <p:nvSpPr>
          <p:cNvPr id="43012" name="Text Box 4"/>
          <p:cNvSpPr txBox="1">
            <a:spLocks noChangeArrowheads="1"/>
          </p:cNvSpPr>
          <p:nvPr/>
        </p:nvSpPr>
        <p:spPr bwMode="auto">
          <a:xfrm>
            <a:off x="6153150" y="1524000"/>
            <a:ext cx="2595563" cy="825500"/>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b="1">
                <a:solidFill>
                  <a:srgbClr val="660033"/>
                </a:solidFill>
              </a:rPr>
              <a:t>Framework Conditions</a:t>
            </a:r>
            <a:endParaRPr lang="en-GB" sz="1100">
              <a:solidFill>
                <a:srgbClr val="660033"/>
              </a:solidFill>
            </a:endParaRPr>
          </a:p>
          <a:p>
            <a:pPr algn="ctr">
              <a:spcBef>
                <a:spcPct val="0"/>
              </a:spcBef>
              <a:buClrTx/>
              <a:buFontTx/>
              <a:buNone/>
            </a:pPr>
            <a:r>
              <a:rPr lang="en-GB" sz="1100">
                <a:solidFill>
                  <a:srgbClr val="660033"/>
                </a:solidFill>
              </a:rPr>
              <a:t>Financial environment; taxation and incentives; propensity to innovation and entrepreneurship; mobility</a:t>
            </a:r>
            <a:r>
              <a:rPr lang="en-GB" sz="1000">
                <a:solidFill>
                  <a:srgbClr val="660033"/>
                </a:solidFill>
              </a:rPr>
              <a:t> ...</a:t>
            </a:r>
          </a:p>
          <a:p>
            <a:pPr algn="ctr">
              <a:spcBef>
                <a:spcPct val="0"/>
              </a:spcBef>
              <a:buClrTx/>
              <a:buFontTx/>
              <a:buNone/>
            </a:pPr>
            <a:endParaRPr lang="en-GB" sz="1000"/>
          </a:p>
          <a:p>
            <a:pPr>
              <a:spcBef>
                <a:spcPct val="0"/>
              </a:spcBef>
              <a:buClrTx/>
              <a:buFontTx/>
              <a:buNone/>
            </a:pPr>
            <a:endParaRPr lang="en-GB" sz="1000"/>
          </a:p>
        </p:txBody>
      </p:sp>
      <p:sp>
        <p:nvSpPr>
          <p:cNvPr id="43013" name="Rectangle 5"/>
          <p:cNvSpPr>
            <a:spLocks noChangeArrowheads="1"/>
          </p:cNvSpPr>
          <p:nvPr/>
        </p:nvSpPr>
        <p:spPr bwMode="auto">
          <a:xfrm>
            <a:off x="5029200" y="2665413"/>
            <a:ext cx="1706563" cy="2476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eaLnBrk="1" hangingPunct="1">
              <a:spcBef>
                <a:spcPct val="0"/>
              </a:spcBef>
              <a:buClrTx/>
              <a:buFontTx/>
              <a:buNone/>
            </a:pPr>
            <a:endParaRPr lang="en-US" sz="2400"/>
          </a:p>
        </p:txBody>
      </p:sp>
      <p:sp>
        <p:nvSpPr>
          <p:cNvPr id="43014" name="Text Box 6"/>
          <p:cNvSpPr txBox="1">
            <a:spLocks noChangeArrowheads="1"/>
          </p:cNvSpPr>
          <p:nvPr/>
        </p:nvSpPr>
        <p:spPr bwMode="auto">
          <a:xfrm>
            <a:off x="5211763" y="2781300"/>
            <a:ext cx="1371600" cy="366713"/>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lIns="18000" tIns="0" rIns="18000" bIns="0"/>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b="1">
                <a:solidFill>
                  <a:srgbClr val="660033"/>
                </a:solidFill>
              </a:rPr>
              <a:t>Education and </a:t>
            </a:r>
            <a:br>
              <a:rPr lang="en-GB" sz="1100" b="1">
                <a:solidFill>
                  <a:srgbClr val="660033"/>
                </a:solidFill>
              </a:rPr>
            </a:br>
            <a:r>
              <a:rPr lang="en-GB" sz="1100" b="1">
                <a:solidFill>
                  <a:srgbClr val="660033"/>
                </a:solidFill>
              </a:rPr>
              <a:t>Research System</a:t>
            </a:r>
          </a:p>
        </p:txBody>
      </p:sp>
      <p:sp>
        <p:nvSpPr>
          <p:cNvPr id="43015" name="Text Box 7"/>
          <p:cNvSpPr txBox="1">
            <a:spLocks noChangeArrowheads="1"/>
          </p:cNvSpPr>
          <p:nvPr/>
        </p:nvSpPr>
        <p:spPr bwMode="auto">
          <a:xfrm>
            <a:off x="5200650" y="3255963"/>
            <a:ext cx="1479550" cy="549275"/>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a:solidFill>
                  <a:srgbClr val="660033"/>
                </a:solidFill>
              </a:rPr>
              <a:t>Professional education and training</a:t>
            </a:r>
          </a:p>
        </p:txBody>
      </p:sp>
      <p:sp>
        <p:nvSpPr>
          <p:cNvPr id="43016" name="Text Box 8"/>
          <p:cNvSpPr txBox="1">
            <a:spLocks noChangeArrowheads="1"/>
          </p:cNvSpPr>
          <p:nvPr/>
        </p:nvSpPr>
        <p:spPr bwMode="auto">
          <a:xfrm>
            <a:off x="5202238" y="3879850"/>
            <a:ext cx="1465262" cy="565150"/>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a:solidFill>
                  <a:srgbClr val="660033"/>
                </a:solidFill>
              </a:rPr>
              <a:t>Higher Education Institues and Research</a:t>
            </a:r>
          </a:p>
        </p:txBody>
      </p:sp>
      <p:sp>
        <p:nvSpPr>
          <p:cNvPr id="43017" name="Text Box 9"/>
          <p:cNvSpPr txBox="1">
            <a:spLocks noChangeArrowheads="1"/>
          </p:cNvSpPr>
          <p:nvPr/>
        </p:nvSpPr>
        <p:spPr bwMode="auto">
          <a:xfrm>
            <a:off x="5211763" y="4610100"/>
            <a:ext cx="1462087" cy="457200"/>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a:solidFill>
                  <a:srgbClr val="660033"/>
                </a:solidFill>
              </a:rPr>
              <a:t>Public sector </a:t>
            </a:r>
            <a:br>
              <a:rPr lang="en-GB" sz="1100">
                <a:solidFill>
                  <a:srgbClr val="660033"/>
                </a:solidFill>
              </a:rPr>
            </a:br>
            <a:r>
              <a:rPr lang="en-GB" sz="1100">
                <a:solidFill>
                  <a:srgbClr val="660033"/>
                </a:solidFill>
              </a:rPr>
              <a:t>research</a:t>
            </a:r>
          </a:p>
        </p:txBody>
      </p:sp>
      <p:sp>
        <p:nvSpPr>
          <p:cNvPr id="43018" name="Text Box 10"/>
          <p:cNvSpPr txBox="1">
            <a:spLocks noChangeArrowheads="1"/>
          </p:cNvSpPr>
          <p:nvPr/>
        </p:nvSpPr>
        <p:spPr bwMode="auto">
          <a:xfrm>
            <a:off x="1096963" y="2824163"/>
            <a:ext cx="1279525" cy="184150"/>
          </a:xfrm>
          <a:prstGeom prst="rect">
            <a:avLst/>
          </a:prstGeom>
          <a:solidFill>
            <a:srgbClr val="FFFFFF"/>
          </a:solidFill>
          <a:ln w="6350">
            <a:solidFill>
              <a:schemeClr val="tx1"/>
            </a:solidFill>
            <a:miter lim="800000"/>
            <a:headEnd/>
            <a:tailEnd/>
          </a:ln>
        </p:spPr>
        <p:txBody>
          <a:bodyPr lIns="0" tIns="0" rIns="0" bIns="0"/>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b="1">
                <a:solidFill>
                  <a:srgbClr val="660033"/>
                </a:solidFill>
              </a:rPr>
              <a:t>Industrial System</a:t>
            </a:r>
          </a:p>
        </p:txBody>
      </p:sp>
      <p:sp>
        <p:nvSpPr>
          <p:cNvPr id="43019" name="Text Box 11"/>
          <p:cNvSpPr txBox="1">
            <a:spLocks noChangeArrowheads="1"/>
          </p:cNvSpPr>
          <p:nvPr/>
        </p:nvSpPr>
        <p:spPr bwMode="auto">
          <a:xfrm>
            <a:off x="993775" y="3206750"/>
            <a:ext cx="1566863" cy="349250"/>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a:solidFill>
                  <a:srgbClr val="660033"/>
                </a:solidFill>
              </a:rPr>
              <a:t>Large companies</a:t>
            </a:r>
          </a:p>
        </p:txBody>
      </p:sp>
      <p:sp>
        <p:nvSpPr>
          <p:cNvPr id="43020" name="Text Box 12"/>
          <p:cNvSpPr txBox="1">
            <a:spLocks noChangeArrowheads="1"/>
          </p:cNvSpPr>
          <p:nvPr/>
        </p:nvSpPr>
        <p:spPr bwMode="auto">
          <a:xfrm>
            <a:off x="993775" y="3938588"/>
            <a:ext cx="1566863" cy="349250"/>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a:solidFill>
                  <a:srgbClr val="660033"/>
                </a:solidFill>
              </a:rPr>
              <a:t>Mature SMEs</a:t>
            </a:r>
          </a:p>
        </p:txBody>
      </p:sp>
      <p:sp>
        <p:nvSpPr>
          <p:cNvPr id="43021" name="Text Box 13"/>
          <p:cNvSpPr txBox="1">
            <a:spLocks noChangeArrowheads="1"/>
          </p:cNvSpPr>
          <p:nvPr/>
        </p:nvSpPr>
        <p:spPr bwMode="auto">
          <a:xfrm>
            <a:off x="993775" y="4562475"/>
            <a:ext cx="1566863" cy="479425"/>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a:solidFill>
                  <a:srgbClr val="660033"/>
                </a:solidFill>
              </a:rPr>
              <a:t>New, technology-     based firms</a:t>
            </a:r>
          </a:p>
        </p:txBody>
      </p:sp>
      <p:sp>
        <p:nvSpPr>
          <p:cNvPr id="43022" name="Text Box 14"/>
          <p:cNvSpPr txBox="1">
            <a:spLocks noChangeArrowheads="1"/>
          </p:cNvSpPr>
          <p:nvPr/>
        </p:nvSpPr>
        <p:spPr bwMode="auto">
          <a:xfrm>
            <a:off x="3200400" y="3487738"/>
            <a:ext cx="1300163" cy="685800"/>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spcBef>
                <a:spcPct val="0"/>
              </a:spcBef>
              <a:buClrTx/>
              <a:buFontTx/>
              <a:buNone/>
            </a:pPr>
            <a:r>
              <a:rPr lang="en-GB" sz="1100" b="1">
                <a:solidFill>
                  <a:srgbClr val="660033"/>
                </a:solidFill>
              </a:rPr>
              <a:t>Intermediaries</a:t>
            </a:r>
            <a:endParaRPr lang="en-GB" sz="1100">
              <a:solidFill>
                <a:srgbClr val="660033"/>
              </a:solidFill>
            </a:endParaRPr>
          </a:p>
          <a:p>
            <a:pPr algn="ctr">
              <a:spcBef>
                <a:spcPct val="0"/>
              </a:spcBef>
              <a:buClrTx/>
              <a:buFontTx/>
              <a:buNone/>
            </a:pPr>
            <a:r>
              <a:rPr lang="en-GB" sz="1100">
                <a:solidFill>
                  <a:srgbClr val="660033"/>
                </a:solidFill>
              </a:rPr>
              <a:t>Research</a:t>
            </a:r>
            <a:br>
              <a:rPr lang="en-GB" sz="1100">
                <a:solidFill>
                  <a:srgbClr val="660033"/>
                </a:solidFill>
              </a:rPr>
            </a:br>
            <a:r>
              <a:rPr lang="en-GB" sz="1100">
                <a:solidFill>
                  <a:srgbClr val="660033"/>
                </a:solidFill>
              </a:rPr>
              <a:t>institutes</a:t>
            </a:r>
          </a:p>
          <a:p>
            <a:pPr algn="ctr">
              <a:spcBef>
                <a:spcPct val="0"/>
              </a:spcBef>
              <a:buClrTx/>
              <a:buFontTx/>
              <a:buNone/>
            </a:pPr>
            <a:r>
              <a:rPr lang="en-GB" sz="1100">
                <a:solidFill>
                  <a:srgbClr val="660033"/>
                </a:solidFill>
                <a:cs typeface="Times New Roman" panose="02020603050405020304" pitchFamily="18" charset="0"/>
              </a:rPr>
              <a:t>Brokers</a:t>
            </a:r>
          </a:p>
        </p:txBody>
      </p:sp>
      <p:sp>
        <p:nvSpPr>
          <p:cNvPr id="186383" name="Line 15"/>
          <p:cNvSpPr>
            <a:spLocks noChangeShapeType="1"/>
          </p:cNvSpPr>
          <p:nvPr/>
        </p:nvSpPr>
        <p:spPr bwMode="auto">
          <a:xfrm>
            <a:off x="1530350" y="2347913"/>
            <a:ext cx="1588" cy="276225"/>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86384" name="Line 16"/>
          <p:cNvSpPr>
            <a:spLocks noChangeShapeType="1"/>
          </p:cNvSpPr>
          <p:nvPr/>
        </p:nvSpPr>
        <p:spPr bwMode="auto">
          <a:xfrm flipH="1">
            <a:off x="5438775" y="2200275"/>
            <a:ext cx="3175" cy="423863"/>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86385" name="Line 17"/>
          <p:cNvSpPr>
            <a:spLocks noChangeShapeType="1"/>
          </p:cNvSpPr>
          <p:nvPr/>
        </p:nvSpPr>
        <p:spPr bwMode="auto">
          <a:xfrm>
            <a:off x="1530350" y="5091113"/>
            <a:ext cx="1588" cy="276225"/>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86386" name="Line 18"/>
          <p:cNvSpPr>
            <a:spLocks noChangeShapeType="1"/>
          </p:cNvSpPr>
          <p:nvPr/>
        </p:nvSpPr>
        <p:spPr bwMode="auto">
          <a:xfrm>
            <a:off x="5438775" y="5091113"/>
            <a:ext cx="0" cy="276225"/>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86387" name="Line 19"/>
          <p:cNvSpPr>
            <a:spLocks noChangeShapeType="1"/>
          </p:cNvSpPr>
          <p:nvPr/>
        </p:nvSpPr>
        <p:spPr bwMode="auto">
          <a:xfrm flipV="1">
            <a:off x="2673350" y="3733800"/>
            <a:ext cx="511175" cy="9525"/>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86388" name="Line 20"/>
          <p:cNvSpPr>
            <a:spLocks noChangeShapeType="1"/>
          </p:cNvSpPr>
          <p:nvPr/>
        </p:nvSpPr>
        <p:spPr bwMode="auto">
          <a:xfrm>
            <a:off x="4479925" y="3762375"/>
            <a:ext cx="498475" cy="1588"/>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86389" name="Line 21"/>
          <p:cNvSpPr>
            <a:spLocks noChangeShapeType="1"/>
          </p:cNvSpPr>
          <p:nvPr/>
        </p:nvSpPr>
        <p:spPr bwMode="auto">
          <a:xfrm>
            <a:off x="2705100" y="3144838"/>
            <a:ext cx="2217738" cy="0"/>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86390" name="Line 22"/>
          <p:cNvSpPr>
            <a:spLocks noChangeShapeType="1"/>
          </p:cNvSpPr>
          <p:nvPr/>
        </p:nvSpPr>
        <p:spPr bwMode="auto">
          <a:xfrm flipV="1">
            <a:off x="2651125" y="4410075"/>
            <a:ext cx="2317750" cy="0"/>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43031" name="Text Box 23"/>
          <p:cNvSpPr txBox="1">
            <a:spLocks noChangeArrowheads="1"/>
          </p:cNvSpPr>
          <p:nvPr/>
        </p:nvSpPr>
        <p:spPr bwMode="auto">
          <a:xfrm>
            <a:off x="1828800" y="1816100"/>
            <a:ext cx="3108325" cy="460375"/>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a:solidFill>
                  <a:srgbClr val="660033"/>
                </a:solidFill>
              </a:rPr>
              <a:t>Consumers (final demand)</a:t>
            </a:r>
          </a:p>
          <a:p>
            <a:pPr algn="ctr">
              <a:spcBef>
                <a:spcPct val="0"/>
              </a:spcBef>
              <a:buClrTx/>
              <a:buFontTx/>
              <a:buNone/>
            </a:pPr>
            <a:r>
              <a:rPr lang="en-GB" sz="1100">
                <a:solidFill>
                  <a:srgbClr val="660033"/>
                </a:solidFill>
              </a:rPr>
              <a:t>Producers (intermediate demand)</a:t>
            </a:r>
          </a:p>
        </p:txBody>
      </p:sp>
      <p:sp>
        <p:nvSpPr>
          <p:cNvPr id="43032" name="Text Box 24"/>
          <p:cNvSpPr txBox="1">
            <a:spLocks noChangeArrowheads="1"/>
          </p:cNvSpPr>
          <p:nvPr/>
        </p:nvSpPr>
        <p:spPr bwMode="auto">
          <a:xfrm>
            <a:off x="3057525" y="1608138"/>
            <a:ext cx="731838" cy="161925"/>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lIns="18000" tIns="10800" rIns="36000" bIns="10800"/>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b="1">
                <a:solidFill>
                  <a:srgbClr val="660033"/>
                </a:solidFill>
              </a:rPr>
              <a:t>Demand</a:t>
            </a:r>
            <a:endParaRPr lang="en-GB" sz="1100">
              <a:solidFill>
                <a:srgbClr val="660033"/>
              </a:solidFill>
            </a:endParaRPr>
          </a:p>
        </p:txBody>
      </p:sp>
      <p:sp>
        <p:nvSpPr>
          <p:cNvPr id="43033" name="Rectangle 25"/>
          <p:cNvSpPr>
            <a:spLocks noChangeArrowheads="1"/>
          </p:cNvSpPr>
          <p:nvPr/>
        </p:nvSpPr>
        <p:spPr bwMode="auto">
          <a:xfrm>
            <a:off x="939800" y="1544638"/>
            <a:ext cx="5003800" cy="7747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eaLnBrk="1" hangingPunct="1">
              <a:spcBef>
                <a:spcPct val="0"/>
              </a:spcBef>
              <a:buClrTx/>
              <a:buFontTx/>
              <a:buNone/>
            </a:pPr>
            <a:endParaRPr lang="en-US" sz="2400">
              <a:solidFill>
                <a:srgbClr val="660033"/>
              </a:solidFill>
            </a:endParaRPr>
          </a:p>
        </p:txBody>
      </p:sp>
      <p:sp>
        <p:nvSpPr>
          <p:cNvPr id="43034" name="Rectangle 26"/>
          <p:cNvSpPr>
            <a:spLocks noChangeArrowheads="1"/>
          </p:cNvSpPr>
          <p:nvPr/>
        </p:nvSpPr>
        <p:spPr bwMode="auto">
          <a:xfrm>
            <a:off x="939800" y="2616200"/>
            <a:ext cx="1706563" cy="2476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eaLnBrk="1" hangingPunct="1">
              <a:spcBef>
                <a:spcPct val="0"/>
              </a:spcBef>
              <a:buClrTx/>
              <a:buFontTx/>
              <a:buNone/>
            </a:pPr>
            <a:endParaRPr lang="en-US" sz="2400"/>
          </a:p>
        </p:txBody>
      </p:sp>
      <p:sp>
        <p:nvSpPr>
          <p:cNvPr id="186395" name="Line 27"/>
          <p:cNvSpPr>
            <a:spLocks noChangeShapeType="1"/>
          </p:cNvSpPr>
          <p:nvPr/>
        </p:nvSpPr>
        <p:spPr bwMode="auto">
          <a:xfrm>
            <a:off x="2286000" y="3670300"/>
            <a:ext cx="1588" cy="825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43036" name="Text Box 28"/>
          <p:cNvSpPr txBox="1">
            <a:spLocks noChangeArrowheads="1"/>
          </p:cNvSpPr>
          <p:nvPr/>
        </p:nvSpPr>
        <p:spPr bwMode="auto">
          <a:xfrm>
            <a:off x="1096963" y="5640388"/>
            <a:ext cx="1231900" cy="428625"/>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a:solidFill>
                  <a:srgbClr val="660033"/>
                </a:solidFill>
              </a:rPr>
              <a:t>Banking, </a:t>
            </a:r>
            <a:br>
              <a:rPr lang="en-GB" sz="1100">
                <a:solidFill>
                  <a:srgbClr val="660033"/>
                </a:solidFill>
              </a:rPr>
            </a:br>
            <a:r>
              <a:rPr lang="en-GB" sz="1100">
                <a:solidFill>
                  <a:srgbClr val="660033"/>
                </a:solidFill>
              </a:rPr>
              <a:t>venture capital</a:t>
            </a:r>
          </a:p>
          <a:p>
            <a:pPr>
              <a:spcBef>
                <a:spcPct val="0"/>
              </a:spcBef>
              <a:buClrTx/>
              <a:buFontTx/>
              <a:buNone/>
            </a:pPr>
            <a:endParaRPr lang="en-GB" sz="1000">
              <a:solidFill>
                <a:srgbClr val="660033"/>
              </a:solidFill>
            </a:endParaRPr>
          </a:p>
        </p:txBody>
      </p:sp>
      <p:sp>
        <p:nvSpPr>
          <p:cNvPr id="43037" name="Text Box 29"/>
          <p:cNvSpPr txBox="1">
            <a:spLocks noChangeArrowheads="1"/>
          </p:cNvSpPr>
          <p:nvPr/>
        </p:nvSpPr>
        <p:spPr bwMode="auto">
          <a:xfrm>
            <a:off x="2468563" y="5629275"/>
            <a:ext cx="1189037" cy="442913"/>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a:solidFill>
                  <a:srgbClr val="660033"/>
                </a:solidFill>
              </a:rPr>
              <a:t>IPR and information</a:t>
            </a:r>
          </a:p>
        </p:txBody>
      </p:sp>
      <p:sp>
        <p:nvSpPr>
          <p:cNvPr id="43038" name="Text Box 30"/>
          <p:cNvSpPr txBox="1">
            <a:spLocks noChangeArrowheads="1"/>
          </p:cNvSpPr>
          <p:nvPr/>
        </p:nvSpPr>
        <p:spPr bwMode="auto">
          <a:xfrm>
            <a:off x="3840163" y="5634038"/>
            <a:ext cx="1414462" cy="438150"/>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a:solidFill>
                  <a:srgbClr val="660033"/>
                </a:solidFill>
              </a:rPr>
              <a:t>Innovation and business support</a:t>
            </a:r>
          </a:p>
        </p:txBody>
      </p:sp>
      <p:sp>
        <p:nvSpPr>
          <p:cNvPr id="43039" name="Text Box 31"/>
          <p:cNvSpPr txBox="1">
            <a:spLocks noChangeArrowheads="1"/>
          </p:cNvSpPr>
          <p:nvPr/>
        </p:nvSpPr>
        <p:spPr bwMode="auto">
          <a:xfrm>
            <a:off x="5394325" y="5643563"/>
            <a:ext cx="1209675" cy="428625"/>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a:solidFill>
                  <a:srgbClr val="660033"/>
                </a:solidFill>
              </a:rPr>
              <a:t>Standards and norms</a:t>
            </a:r>
          </a:p>
        </p:txBody>
      </p:sp>
      <p:sp>
        <p:nvSpPr>
          <p:cNvPr id="43040" name="Text Box 32"/>
          <p:cNvSpPr txBox="1">
            <a:spLocks noChangeArrowheads="1"/>
          </p:cNvSpPr>
          <p:nvPr/>
        </p:nvSpPr>
        <p:spPr bwMode="auto">
          <a:xfrm>
            <a:off x="3290888" y="5408613"/>
            <a:ext cx="1096962" cy="182562"/>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lIns="0" tIns="0" rIns="0" bIns="0"/>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b="1">
                <a:solidFill>
                  <a:srgbClr val="660033"/>
                </a:solidFill>
              </a:rPr>
              <a:t>Infrastructure</a:t>
            </a:r>
            <a:endParaRPr lang="en-GB" sz="1100">
              <a:solidFill>
                <a:srgbClr val="660033"/>
              </a:solidFill>
            </a:endParaRPr>
          </a:p>
        </p:txBody>
      </p:sp>
      <p:sp>
        <p:nvSpPr>
          <p:cNvPr id="186401" name="Line 33"/>
          <p:cNvSpPr>
            <a:spLocks noChangeShapeType="1"/>
          </p:cNvSpPr>
          <p:nvPr/>
        </p:nvSpPr>
        <p:spPr bwMode="auto">
          <a:xfrm flipV="1">
            <a:off x="1362075" y="3446463"/>
            <a:ext cx="0" cy="3667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186402" name="Line 34"/>
          <p:cNvSpPr>
            <a:spLocks noChangeShapeType="1"/>
          </p:cNvSpPr>
          <p:nvPr/>
        </p:nvSpPr>
        <p:spPr bwMode="auto">
          <a:xfrm flipV="1">
            <a:off x="1362075" y="4176713"/>
            <a:ext cx="0" cy="3683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eaLnBrk="1" hangingPunct="1">
              <a:spcBef>
                <a:spcPct val="20000"/>
              </a:spcBef>
              <a:buClr>
                <a:schemeClr val="hlink"/>
              </a:buClr>
              <a:buFont typeface="Wingdings" panose="05000000000000000000" pitchFamily="2" charset="2"/>
              <a:buNone/>
              <a:defRPr/>
            </a:pPr>
            <a:endParaRPr lang="en-GB">
              <a:effectLst>
                <a:outerShdw blurRad="38100" dist="38100" dir="2700000" algn="tl">
                  <a:srgbClr val="000000">
                    <a:alpha val="43137"/>
                  </a:srgbClr>
                </a:outerShdw>
              </a:effectLst>
            </a:endParaRPr>
          </a:p>
        </p:txBody>
      </p:sp>
      <p:sp>
        <p:nvSpPr>
          <p:cNvPr id="43043" name="Rectangle 35"/>
          <p:cNvSpPr>
            <a:spLocks noChangeArrowheads="1"/>
          </p:cNvSpPr>
          <p:nvPr/>
        </p:nvSpPr>
        <p:spPr bwMode="auto">
          <a:xfrm>
            <a:off x="7223125" y="2665413"/>
            <a:ext cx="1706563" cy="2476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eaLnBrk="1" hangingPunct="1">
              <a:spcBef>
                <a:spcPct val="0"/>
              </a:spcBef>
              <a:buClrTx/>
              <a:buFontTx/>
              <a:buNone/>
            </a:pPr>
            <a:endParaRPr lang="en-US" sz="2400"/>
          </a:p>
        </p:txBody>
      </p:sp>
      <p:sp>
        <p:nvSpPr>
          <p:cNvPr id="43044" name="Text Box 36"/>
          <p:cNvSpPr txBox="1">
            <a:spLocks noChangeArrowheads="1"/>
          </p:cNvSpPr>
          <p:nvPr/>
        </p:nvSpPr>
        <p:spPr bwMode="auto">
          <a:xfrm>
            <a:off x="7580313" y="2781300"/>
            <a:ext cx="1096962" cy="366713"/>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lIns="18000" tIns="0" rIns="18000" bIns="0"/>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r>
              <a:rPr lang="en-GB" sz="1100" b="1">
                <a:solidFill>
                  <a:srgbClr val="660033"/>
                </a:solidFill>
              </a:rPr>
              <a:t>Political</a:t>
            </a:r>
            <a:br>
              <a:rPr lang="en-GB" sz="1100" b="1">
                <a:solidFill>
                  <a:srgbClr val="660033"/>
                </a:solidFill>
              </a:rPr>
            </a:br>
            <a:r>
              <a:rPr lang="en-GB" sz="1100" b="1">
                <a:solidFill>
                  <a:srgbClr val="660033"/>
                </a:solidFill>
              </a:rPr>
              <a:t>System</a:t>
            </a:r>
          </a:p>
        </p:txBody>
      </p:sp>
      <p:sp>
        <p:nvSpPr>
          <p:cNvPr id="43045" name="Text Box 37"/>
          <p:cNvSpPr txBox="1">
            <a:spLocks noChangeArrowheads="1"/>
          </p:cNvSpPr>
          <p:nvPr/>
        </p:nvSpPr>
        <p:spPr bwMode="auto">
          <a:xfrm>
            <a:off x="7394575" y="3255963"/>
            <a:ext cx="1479550" cy="549275"/>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endParaRPr lang="en-GB" sz="1100">
              <a:solidFill>
                <a:srgbClr val="660033"/>
              </a:solidFill>
            </a:endParaRPr>
          </a:p>
          <a:p>
            <a:pPr algn="ctr">
              <a:spcBef>
                <a:spcPct val="0"/>
              </a:spcBef>
              <a:buClrTx/>
              <a:buFontTx/>
              <a:buNone/>
            </a:pPr>
            <a:r>
              <a:rPr lang="en-GB" sz="1100">
                <a:solidFill>
                  <a:srgbClr val="660033"/>
                </a:solidFill>
              </a:rPr>
              <a:t>Government</a:t>
            </a:r>
          </a:p>
        </p:txBody>
      </p:sp>
      <p:sp>
        <p:nvSpPr>
          <p:cNvPr id="43046" name="Text Box 38"/>
          <p:cNvSpPr txBox="1">
            <a:spLocks noChangeArrowheads="1"/>
          </p:cNvSpPr>
          <p:nvPr/>
        </p:nvSpPr>
        <p:spPr bwMode="auto">
          <a:xfrm>
            <a:off x="7396163" y="3879850"/>
            <a:ext cx="1466850" cy="565150"/>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endParaRPr lang="en-GB" sz="1100">
              <a:solidFill>
                <a:srgbClr val="660033"/>
              </a:solidFill>
            </a:endParaRPr>
          </a:p>
          <a:p>
            <a:pPr algn="ctr">
              <a:spcBef>
                <a:spcPct val="0"/>
              </a:spcBef>
              <a:buClrTx/>
              <a:buFontTx/>
              <a:buNone/>
            </a:pPr>
            <a:r>
              <a:rPr lang="en-GB" sz="1100">
                <a:solidFill>
                  <a:srgbClr val="660033"/>
                </a:solidFill>
              </a:rPr>
              <a:t>Governance</a:t>
            </a:r>
          </a:p>
        </p:txBody>
      </p:sp>
      <p:sp>
        <p:nvSpPr>
          <p:cNvPr id="43047" name="Text Box 39"/>
          <p:cNvSpPr txBox="1">
            <a:spLocks noChangeArrowheads="1"/>
          </p:cNvSpPr>
          <p:nvPr/>
        </p:nvSpPr>
        <p:spPr bwMode="auto">
          <a:xfrm>
            <a:off x="7405688" y="4610100"/>
            <a:ext cx="1463675" cy="457200"/>
          </a:xfrm>
          <a:prstGeom prst="rect">
            <a:avLst/>
          </a:prstGeom>
          <a:solidFill>
            <a:srgbClr val="FFFFFF"/>
          </a:solidFill>
          <a:ln w="6350">
            <a:solidFill>
              <a:srgbClr val="000000"/>
            </a:solidFill>
            <a:miter lim="800000"/>
            <a:headEnd/>
            <a:tailEnd/>
          </a:ln>
        </p:spPr>
        <p:txBody>
          <a:bodyP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algn="ctr">
              <a:spcBef>
                <a:spcPct val="0"/>
              </a:spcBef>
              <a:buClrTx/>
              <a:buFontTx/>
              <a:buNone/>
            </a:pPr>
            <a:endParaRPr lang="en-GB" sz="1100">
              <a:solidFill>
                <a:srgbClr val="660033"/>
              </a:solidFill>
            </a:endParaRPr>
          </a:p>
          <a:p>
            <a:pPr algn="ctr">
              <a:spcBef>
                <a:spcPct val="0"/>
              </a:spcBef>
              <a:buClrTx/>
              <a:buFontTx/>
              <a:buNone/>
            </a:pPr>
            <a:r>
              <a:rPr lang="en-GB" sz="1100">
                <a:solidFill>
                  <a:srgbClr val="660033"/>
                </a:solidFill>
              </a:rPr>
              <a:t>RTD policies</a:t>
            </a:r>
          </a:p>
        </p:txBody>
      </p:sp>
      <p:sp>
        <p:nvSpPr>
          <p:cNvPr id="43048" name="Rectangle 40"/>
          <p:cNvSpPr>
            <a:spLocks noChangeArrowheads="1"/>
          </p:cNvSpPr>
          <p:nvPr/>
        </p:nvSpPr>
        <p:spPr bwMode="white">
          <a:xfrm>
            <a:off x="3352800" y="3276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Char char="§"/>
              <a:defRPr sz="3200">
                <a:solidFill>
                  <a:schemeClr val="tx1"/>
                </a:solidFill>
                <a:latin typeface="Comic Sans MS" panose="030F0702030302020204" pitchFamily="66"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Comic Sans MS" panose="030F0702030302020204" pitchFamily="66"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Comic Sans MS" panose="030F0702030302020204" pitchFamily="66"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Comic Sans MS" panose="030F0702030302020204" pitchFamily="66"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Comic Sans MS" panose="030F0702030302020204" pitchFamily="66" charset="0"/>
              </a:defRPr>
            </a:lvl9pPr>
          </a:lstStyle>
          <a:p>
            <a:pPr eaLnBrk="1" hangingPunct="1">
              <a:spcBef>
                <a:spcPct val="0"/>
              </a:spcBef>
              <a:buClrTx/>
              <a:buFontTx/>
              <a:buNone/>
            </a:pPr>
            <a:endParaRPr lang="en-US" sz="2400">
              <a:solidFill>
                <a:srgbClr val="660033"/>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rrowheads="1"/>
          </p:cNvSpPr>
          <p:nvPr>
            <p:ph type="title"/>
          </p:nvPr>
        </p:nvSpPr>
        <p:spPr>
          <a:xfrm>
            <a:off x="457200" y="244475"/>
            <a:ext cx="8385175" cy="736600"/>
          </a:xfrm>
        </p:spPr>
        <p:txBody>
          <a:bodyPr/>
          <a:lstStyle/>
          <a:p>
            <a:pPr algn="ctr" eaLnBrk="1" hangingPunct="1">
              <a:defRPr/>
            </a:pPr>
            <a:r>
              <a:rPr lang="en-US" sz="3600" smtClean="0"/>
              <a:t>FEATURES OF UGANDA’S NIS</a:t>
            </a:r>
          </a:p>
        </p:txBody>
      </p:sp>
      <p:sp>
        <p:nvSpPr>
          <p:cNvPr id="138243" name="Rectangle 3"/>
          <p:cNvSpPr>
            <a:spLocks noGrp="1" noRot="1" noChangeArrowheads="1"/>
          </p:cNvSpPr>
          <p:nvPr>
            <p:ph idx="1"/>
          </p:nvPr>
        </p:nvSpPr>
        <p:spPr>
          <a:xfrm>
            <a:off x="250825" y="981075"/>
            <a:ext cx="8642350" cy="5876925"/>
          </a:xfrm>
        </p:spPr>
        <p:txBody>
          <a:bodyPr/>
          <a:lstStyle/>
          <a:p>
            <a:pPr eaLnBrk="1" hangingPunct="1">
              <a:lnSpc>
                <a:spcPct val="90000"/>
              </a:lnSpc>
              <a:spcBef>
                <a:spcPct val="50000"/>
              </a:spcBef>
              <a:defRPr/>
            </a:pPr>
            <a:r>
              <a:rPr lang="en-US" sz="2400" dirty="0" smtClean="0"/>
              <a:t>Efforts towards Government-private-public partnership</a:t>
            </a:r>
          </a:p>
          <a:p>
            <a:pPr eaLnBrk="1" hangingPunct="1">
              <a:lnSpc>
                <a:spcPct val="90000"/>
              </a:lnSpc>
              <a:spcBef>
                <a:spcPct val="50000"/>
              </a:spcBef>
              <a:defRPr/>
            </a:pPr>
            <a:r>
              <a:rPr lang="en-US" sz="2400" dirty="0" smtClean="0"/>
              <a:t>Few government Ministries or Departments promote and support innovation</a:t>
            </a:r>
          </a:p>
          <a:p>
            <a:pPr eaLnBrk="1" hangingPunct="1">
              <a:lnSpc>
                <a:spcPct val="90000"/>
              </a:lnSpc>
              <a:spcBef>
                <a:spcPct val="50000"/>
              </a:spcBef>
              <a:defRPr/>
            </a:pPr>
            <a:r>
              <a:rPr lang="en-US" sz="2400" dirty="0" smtClean="0"/>
              <a:t>Stress is laid on importing external innovations and little attention on grass root innovators</a:t>
            </a:r>
          </a:p>
          <a:p>
            <a:pPr eaLnBrk="1" hangingPunct="1">
              <a:lnSpc>
                <a:spcPct val="90000"/>
              </a:lnSpc>
              <a:spcBef>
                <a:spcPct val="50000"/>
              </a:spcBef>
              <a:defRPr/>
            </a:pPr>
            <a:r>
              <a:rPr lang="en-US" sz="2400" dirty="0" smtClean="0"/>
              <a:t>Almost no synergy between industry, R&amp;D and academia</a:t>
            </a:r>
          </a:p>
          <a:p>
            <a:pPr eaLnBrk="1" hangingPunct="1">
              <a:lnSpc>
                <a:spcPct val="90000"/>
              </a:lnSpc>
              <a:spcBef>
                <a:spcPct val="50000"/>
              </a:spcBef>
              <a:defRPr/>
            </a:pPr>
            <a:r>
              <a:rPr lang="en-US" sz="2400" dirty="0" smtClean="0"/>
              <a:t>Few programs to encourage techno-entrepreneurs</a:t>
            </a:r>
          </a:p>
          <a:p>
            <a:pPr eaLnBrk="1" hangingPunct="1">
              <a:lnSpc>
                <a:spcPct val="90000"/>
              </a:lnSpc>
              <a:spcBef>
                <a:spcPct val="50000"/>
              </a:spcBef>
              <a:defRPr/>
            </a:pPr>
            <a:r>
              <a:rPr lang="en-US" sz="2400" dirty="0" smtClean="0"/>
              <a:t>Poor policy environment to support generation and protection of intellectual property by innovators </a:t>
            </a:r>
          </a:p>
          <a:p>
            <a:pPr eaLnBrk="1" hangingPunct="1">
              <a:lnSpc>
                <a:spcPct val="90000"/>
              </a:lnSpc>
              <a:spcBef>
                <a:spcPct val="50000"/>
              </a:spcBef>
              <a:defRPr/>
            </a:pPr>
            <a:r>
              <a:rPr lang="en-US" sz="2400" dirty="0" smtClean="0"/>
              <a:t>Little autonomy and flexibility in operations of R&amp;D organizations and academic institutions</a:t>
            </a:r>
          </a:p>
          <a:p>
            <a:pPr eaLnBrk="1" hangingPunct="1">
              <a:lnSpc>
                <a:spcPct val="90000"/>
              </a:lnSpc>
              <a:spcBef>
                <a:spcPct val="50000"/>
              </a:spcBef>
              <a:defRPr/>
            </a:pPr>
            <a:r>
              <a:rPr lang="en-US" sz="2400" dirty="0" smtClean="0"/>
              <a:t>Lack of financial support fiscal incentives to innovations</a:t>
            </a:r>
          </a:p>
          <a:p>
            <a:pPr eaLnBrk="1" hangingPunct="1">
              <a:lnSpc>
                <a:spcPct val="90000"/>
              </a:lnSpc>
              <a:spcBef>
                <a:spcPct val="50000"/>
              </a:spcBef>
              <a:defRPr/>
            </a:pPr>
            <a:r>
              <a:rPr lang="en-US" sz="2400" dirty="0" smtClean="0"/>
              <a:t>No Technology Parks and Few Incubation Centers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rrowheads="1"/>
          </p:cNvSpPr>
          <p:nvPr>
            <p:ph type="title"/>
          </p:nvPr>
        </p:nvSpPr>
        <p:spPr>
          <a:xfrm>
            <a:off x="612775" y="377825"/>
            <a:ext cx="8074025" cy="573088"/>
          </a:xfrm>
        </p:spPr>
        <p:txBody>
          <a:bodyPr/>
          <a:lstStyle/>
          <a:p>
            <a:pPr algn="ctr" eaLnBrk="1" hangingPunct="1">
              <a:defRPr/>
            </a:pPr>
            <a:r>
              <a:rPr lang="en-US" smtClean="0"/>
              <a:t>Challenges</a:t>
            </a:r>
          </a:p>
        </p:txBody>
      </p:sp>
      <p:sp>
        <p:nvSpPr>
          <p:cNvPr id="167939" name="Rectangle 3"/>
          <p:cNvSpPr>
            <a:spLocks noGrp="1" noRot="1" noChangeArrowheads="1"/>
          </p:cNvSpPr>
          <p:nvPr>
            <p:ph idx="1"/>
          </p:nvPr>
        </p:nvSpPr>
        <p:spPr>
          <a:xfrm>
            <a:off x="457200" y="1143000"/>
            <a:ext cx="8305800" cy="5257800"/>
          </a:xfrm>
        </p:spPr>
        <p:txBody>
          <a:bodyPr/>
          <a:lstStyle/>
          <a:p>
            <a:pPr eaLnBrk="1" hangingPunct="1">
              <a:lnSpc>
                <a:spcPct val="80000"/>
              </a:lnSpc>
              <a:defRPr/>
            </a:pPr>
            <a:r>
              <a:rPr lang="en-US" sz="2800" dirty="0" smtClean="0"/>
              <a:t>Lack of effective institutionalized knowledge sharing mechanism in the local communities and even among research scientists.</a:t>
            </a:r>
          </a:p>
          <a:p>
            <a:pPr eaLnBrk="1" hangingPunct="1">
              <a:lnSpc>
                <a:spcPct val="80000"/>
              </a:lnSpc>
              <a:defRPr/>
            </a:pPr>
            <a:r>
              <a:rPr lang="en-US" sz="2800" dirty="0" smtClean="0"/>
              <a:t>Industrial innovation is achieved more through technology transfer in new investments and expansions than through R&amp;D from research institutions.</a:t>
            </a:r>
          </a:p>
          <a:p>
            <a:pPr eaLnBrk="1" hangingPunct="1">
              <a:lnSpc>
                <a:spcPct val="80000"/>
              </a:lnSpc>
              <a:defRPr/>
            </a:pPr>
            <a:r>
              <a:rPr lang="en-US" sz="2800" dirty="0" smtClean="0"/>
              <a:t>Inadequate extension support services.</a:t>
            </a:r>
          </a:p>
          <a:p>
            <a:pPr eaLnBrk="1" hangingPunct="1">
              <a:lnSpc>
                <a:spcPct val="80000"/>
              </a:lnSpc>
              <a:defRPr/>
            </a:pPr>
            <a:r>
              <a:rPr lang="en-US" sz="2800" dirty="0" smtClean="0"/>
              <a:t>Poor enforcement of intellectual property rights laws to protect innovations.</a:t>
            </a:r>
          </a:p>
          <a:p>
            <a:pPr eaLnBrk="1" hangingPunct="1">
              <a:lnSpc>
                <a:spcPct val="80000"/>
              </a:lnSpc>
              <a:defRPr/>
            </a:pPr>
            <a:r>
              <a:rPr lang="en-US" sz="2800" dirty="0" smtClean="0"/>
              <a:t>Lack of Access to investment capital.</a:t>
            </a:r>
          </a:p>
          <a:p>
            <a:pPr eaLnBrk="1" hangingPunct="1">
              <a:lnSpc>
                <a:spcPct val="80000"/>
              </a:lnSpc>
              <a:defRPr/>
            </a:pPr>
            <a:r>
              <a:rPr lang="en-US" sz="2800" dirty="0" smtClean="0"/>
              <a:t>Inability to effectively evaluate innovations for commercialization.</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rrowheads="1"/>
          </p:cNvSpPr>
          <p:nvPr>
            <p:ph type="title"/>
          </p:nvPr>
        </p:nvSpPr>
        <p:spPr>
          <a:xfrm>
            <a:off x="250825" y="282575"/>
            <a:ext cx="8893175" cy="573088"/>
          </a:xfrm>
        </p:spPr>
        <p:txBody>
          <a:bodyPr/>
          <a:lstStyle/>
          <a:p>
            <a:pPr eaLnBrk="1" hangingPunct="1">
              <a:defRPr/>
            </a:pPr>
            <a:r>
              <a:rPr lang="en-US" smtClean="0"/>
              <a:t>Addressing  Challenges</a:t>
            </a:r>
          </a:p>
        </p:txBody>
      </p:sp>
      <p:sp>
        <p:nvSpPr>
          <p:cNvPr id="172035" name="Rectangle 3"/>
          <p:cNvSpPr>
            <a:spLocks noGrp="1" noRot="1" noChangeArrowheads="1"/>
          </p:cNvSpPr>
          <p:nvPr>
            <p:ph idx="1"/>
          </p:nvPr>
        </p:nvSpPr>
        <p:spPr>
          <a:xfrm>
            <a:off x="381000" y="914400"/>
            <a:ext cx="8534400" cy="5562600"/>
          </a:xfrm>
        </p:spPr>
        <p:txBody>
          <a:bodyPr/>
          <a:lstStyle/>
          <a:p>
            <a:pPr eaLnBrk="1" hangingPunct="1">
              <a:lnSpc>
                <a:spcPct val="80000"/>
              </a:lnSpc>
              <a:defRPr/>
            </a:pPr>
            <a:r>
              <a:rPr lang="en-US" sz="2400" dirty="0" smtClean="0"/>
              <a:t>Build better understanding and wider utilization of knowledge systems; knowledge sharing approaches and innovation mechanisms between communities and research institutions.</a:t>
            </a:r>
          </a:p>
          <a:p>
            <a:pPr eaLnBrk="1" hangingPunct="1">
              <a:lnSpc>
                <a:spcPct val="80000"/>
              </a:lnSpc>
              <a:defRPr/>
            </a:pPr>
            <a:r>
              <a:rPr lang="en-US" sz="2400" dirty="0" smtClean="0"/>
              <a:t>Encourage investments in innovation, technology and knowledge transfer schemes</a:t>
            </a:r>
          </a:p>
          <a:p>
            <a:pPr eaLnBrk="1" hangingPunct="1">
              <a:lnSpc>
                <a:spcPct val="80000"/>
              </a:lnSpc>
              <a:defRPr/>
            </a:pPr>
            <a:r>
              <a:rPr lang="en-US" sz="2400" dirty="0" smtClean="0"/>
              <a:t>Establish industrial clusters or S&amp;T parks designed to create production efficiencies and commercial synergy.</a:t>
            </a:r>
          </a:p>
          <a:p>
            <a:pPr eaLnBrk="1" hangingPunct="1">
              <a:lnSpc>
                <a:spcPct val="80000"/>
              </a:lnSpc>
              <a:defRPr/>
            </a:pPr>
            <a:r>
              <a:rPr lang="en-US" sz="2400" dirty="0" smtClean="0"/>
              <a:t>Create “Innovation Platforms”:- coalitions of individuals &amp; institutions with a common interest in innovation and its associated benefits.</a:t>
            </a:r>
          </a:p>
          <a:p>
            <a:pPr eaLnBrk="1" hangingPunct="1">
              <a:lnSpc>
                <a:spcPct val="80000"/>
              </a:lnSpc>
              <a:defRPr/>
            </a:pPr>
            <a:r>
              <a:rPr lang="en-US" sz="2400" dirty="0" smtClean="0"/>
              <a:t>Build bridges between scientists and local innovators to improve on the quality of local innovations.</a:t>
            </a:r>
          </a:p>
          <a:p>
            <a:pPr eaLnBrk="1" hangingPunct="1">
              <a:lnSpc>
                <a:spcPct val="80000"/>
              </a:lnSpc>
              <a:defRPr/>
            </a:pPr>
            <a:r>
              <a:rPr lang="en-US" sz="2400" dirty="0" smtClean="0"/>
              <a:t>Establish innovation intermediaries to:</a:t>
            </a:r>
          </a:p>
          <a:p>
            <a:pPr lvl="2" eaLnBrk="1" hangingPunct="1">
              <a:lnSpc>
                <a:spcPct val="80000"/>
              </a:lnSpc>
              <a:defRPr/>
            </a:pPr>
            <a:r>
              <a:rPr lang="en-US" sz="1800" dirty="0" smtClean="0"/>
              <a:t>Promote inter-institutional exchanges of knowledge</a:t>
            </a:r>
          </a:p>
          <a:p>
            <a:pPr lvl="2" eaLnBrk="1" hangingPunct="1">
              <a:lnSpc>
                <a:spcPct val="80000"/>
              </a:lnSpc>
              <a:defRPr/>
            </a:pPr>
            <a:r>
              <a:rPr lang="en-US" sz="1800" dirty="0" smtClean="0"/>
              <a:t>Connect key human and institutional players</a:t>
            </a:r>
          </a:p>
          <a:p>
            <a:pPr lvl="2" eaLnBrk="1" hangingPunct="1">
              <a:lnSpc>
                <a:spcPct val="80000"/>
              </a:lnSpc>
              <a:defRPr/>
            </a:pPr>
            <a:r>
              <a:rPr lang="en-US" sz="1800" dirty="0" smtClean="0"/>
              <a:t>Leverage and align financial resources to promote commercialization of marketable innovations</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rrowheads="1"/>
          </p:cNvSpPr>
          <p:nvPr>
            <p:ph type="title"/>
          </p:nvPr>
        </p:nvSpPr>
        <p:spPr>
          <a:xfrm>
            <a:off x="922338" y="473075"/>
            <a:ext cx="7920037" cy="573088"/>
          </a:xfrm>
        </p:spPr>
        <p:txBody>
          <a:bodyPr/>
          <a:lstStyle/>
          <a:p>
            <a:pPr eaLnBrk="1" hangingPunct="1">
              <a:defRPr/>
            </a:pPr>
            <a:r>
              <a:rPr lang="en-US" smtClean="0"/>
              <a:t>Critical Success Factors</a:t>
            </a:r>
          </a:p>
        </p:txBody>
      </p:sp>
      <p:sp>
        <p:nvSpPr>
          <p:cNvPr id="189443" name="Rectangle 3"/>
          <p:cNvSpPr>
            <a:spLocks noGrp="1" noRot="1" noChangeArrowheads="1"/>
          </p:cNvSpPr>
          <p:nvPr>
            <p:ph idx="1"/>
          </p:nvPr>
        </p:nvSpPr>
        <p:spPr>
          <a:xfrm>
            <a:off x="381000" y="1143000"/>
            <a:ext cx="8534400" cy="5181600"/>
          </a:xfrm>
        </p:spPr>
        <p:txBody>
          <a:bodyPr/>
          <a:lstStyle/>
          <a:p>
            <a:pPr eaLnBrk="1" hangingPunct="1">
              <a:lnSpc>
                <a:spcPct val="80000"/>
              </a:lnSpc>
              <a:defRPr/>
            </a:pPr>
            <a:r>
              <a:rPr lang="en-US" sz="2400" dirty="0" smtClean="0"/>
              <a:t>Avoid the traditional linear R&amp;D model where extension agents pass on research results from scientists to end-users. </a:t>
            </a:r>
          </a:p>
          <a:p>
            <a:pPr eaLnBrk="1" hangingPunct="1">
              <a:lnSpc>
                <a:spcPct val="80000"/>
              </a:lnSpc>
              <a:defRPr/>
            </a:pPr>
            <a:r>
              <a:rPr lang="en-US" sz="2400" dirty="0" smtClean="0"/>
              <a:t>Ensure that end-users and suppliers of knowledge interact from the outset to ensure that they own the innovation.</a:t>
            </a:r>
          </a:p>
          <a:p>
            <a:pPr eaLnBrk="1" hangingPunct="1">
              <a:lnSpc>
                <a:spcPct val="80000"/>
              </a:lnSpc>
              <a:defRPr/>
            </a:pPr>
            <a:r>
              <a:rPr lang="en-US" sz="2400" dirty="0" smtClean="0"/>
              <a:t>Championing and advocating for development of local innovations.</a:t>
            </a:r>
          </a:p>
          <a:p>
            <a:pPr eaLnBrk="1" hangingPunct="1">
              <a:lnSpc>
                <a:spcPct val="80000"/>
              </a:lnSpc>
              <a:defRPr/>
            </a:pPr>
            <a:r>
              <a:rPr lang="en-US" sz="2400" dirty="0" smtClean="0"/>
              <a:t>Identify clusters of knowledge and competencies in the local communities that research scientists can work with.</a:t>
            </a:r>
          </a:p>
          <a:p>
            <a:pPr eaLnBrk="1" hangingPunct="1">
              <a:lnSpc>
                <a:spcPct val="80000"/>
              </a:lnSpc>
              <a:defRPr/>
            </a:pPr>
            <a:r>
              <a:rPr lang="en-US" sz="2400" dirty="0" smtClean="0"/>
              <a:t>Identify innovation systems that provide comparative advantage and strengthen the demand for them.</a:t>
            </a:r>
          </a:p>
          <a:p>
            <a:pPr eaLnBrk="1" hangingPunct="1">
              <a:lnSpc>
                <a:spcPct val="80000"/>
              </a:lnSpc>
              <a:defRPr/>
            </a:pPr>
            <a:r>
              <a:rPr lang="en-US" sz="2400" dirty="0" smtClean="0"/>
              <a:t>Recognize the need and commitment of all stakeholders to collaborate to ensure coherence</a:t>
            </a:r>
          </a:p>
          <a:p>
            <a:pPr eaLnBrk="1" hangingPunct="1">
              <a:lnSpc>
                <a:spcPct val="80000"/>
              </a:lnSpc>
              <a:defRPr/>
            </a:pPr>
            <a:r>
              <a:rPr lang="en-US" sz="2400" dirty="0" smtClean="0"/>
              <a:t>Provide credit facilities and access to investment capital</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rrowheads="1"/>
          </p:cNvSpPr>
          <p:nvPr>
            <p:ph type="title"/>
          </p:nvPr>
        </p:nvSpPr>
        <p:spPr>
          <a:xfrm>
            <a:off x="922338" y="473075"/>
            <a:ext cx="7920037" cy="573088"/>
          </a:xfrm>
        </p:spPr>
        <p:txBody>
          <a:bodyPr/>
          <a:lstStyle/>
          <a:p>
            <a:pPr eaLnBrk="1" hangingPunct="1">
              <a:defRPr/>
            </a:pPr>
            <a:r>
              <a:rPr lang="en-US" smtClean="0"/>
              <a:t>Critical Success Factors</a:t>
            </a:r>
          </a:p>
        </p:txBody>
      </p:sp>
      <p:sp>
        <p:nvSpPr>
          <p:cNvPr id="191491" name="Rectangle 3"/>
          <p:cNvSpPr>
            <a:spLocks noGrp="1" noRot="1" noChangeArrowheads="1"/>
          </p:cNvSpPr>
          <p:nvPr>
            <p:ph idx="1"/>
          </p:nvPr>
        </p:nvSpPr>
        <p:spPr>
          <a:xfrm>
            <a:off x="381000" y="1143000"/>
            <a:ext cx="8534400" cy="5181600"/>
          </a:xfrm>
        </p:spPr>
        <p:txBody>
          <a:bodyPr/>
          <a:lstStyle/>
          <a:p>
            <a:pPr eaLnBrk="1" hangingPunct="1">
              <a:lnSpc>
                <a:spcPct val="80000"/>
              </a:lnSpc>
              <a:defRPr/>
            </a:pPr>
            <a:r>
              <a:rPr lang="en-US" sz="2400" smtClean="0"/>
              <a:t>Regulatory frameworks and measures that</a:t>
            </a:r>
          </a:p>
          <a:p>
            <a:pPr lvl="1" eaLnBrk="1" hangingPunct="1">
              <a:lnSpc>
                <a:spcPct val="80000"/>
              </a:lnSpc>
              <a:defRPr/>
            </a:pPr>
            <a:r>
              <a:rPr lang="en-US" sz="2000" smtClean="0"/>
              <a:t>Protect intellectual property rights, </a:t>
            </a:r>
          </a:p>
          <a:p>
            <a:pPr lvl="1" eaLnBrk="1" hangingPunct="1">
              <a:lnSpc>
                <a:spcPct val="80000"/>
              </a:lnSpc>
              <a:defRPr/>
            </a:pPr>
            <a:r>
              <a:rPr lang="en-US" sz="2000" smtClean="0"/>
              <a:t>Standards to ensure product quality</a:t>
            </a:r>
          </a:p>
          <a:p>
            <a:pPr eaLnBrk="1" hangingPunct="1">
              <a:lnSpc>
                <a:spcPct val="80000"/>
              </a:lnSpc>
              <a:defRPr/>
            </a:pPr>
            <a:r>
              <a:rPr lang="en-US" sz="2400" smtClean="0"/>
              <a:t>Formalize partnerships to exact long term commitment from partners to ensure sustainable projects.</a:t>
            </a:r>
          </a:p>
          <a:p>
            <a:pPr eaLnBrk="1" hangingPunct="1">
              <a:lnSpc>
                <a:spcPct val="80000"/>
              </a:lnSpc>
              <a:defRPr/>
            </a:pPr>
            <a:r>
              <a:rPr lang="en-US" sz="2400" smtClean="0"/>
              <a:t>Provide incentives to develop new products and services, </a:t>
            </a:r>
          </a:p>
          <a:p>
            <a:pPr eaLnBrk="1" hangingPunct="1">
              <a:lnSpc>
                <a:spcPct val="80000"/>
              </a:lnSpc>
              <a:defRPr/>
            </a:pPr>
            <a:r>
              <a:rPr lang="en-US" sz="2400" smtClean="0"/>
              <a:t>Improve the flow of information to facilitate  knowledge transfer from scientific institutions to the local communities and vice versa.</a:t>
            </a:r>
          </a:p>
          <a:p>
            <a:pPr eaLnBrk="1" hangingPunct="1">
              <a:lnSpc>
                <a:spcPct val="80000"/>
              </a:lnSpc>
              <a:defRPr/>
            </a:pPr>
            <a:r>
              <a:rPr lang="en-US" sz="2400" smtClean="0"/>
              <a:t>Nurture the demand for knowledge and technologies among a range of actors including manufacturers, traders, financial institutions, entrepreneurs, government agencies, NGOs, etc.</a:t>
            </a:r>
          </a:p>
          <a:p>
            <a:pPr eaLnBrk="1" hangingPunct="1">
              <a:lnSpc>
                <a:spcPct val="80000"/>
              </a:lnSpc>
              <a:defRPr/>
            </a:pPr>
            <a:r>
              <a:rPr lang="en-US" sz="2400" smtClean="0"/>
              <a:t>Ensuring accountability, transparency and good records keeping.</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idx="4294967295"/>
          </p:nvPr>
        </p:nvSpPr>
        <p:spPr>
          <a:xfrm>
            <a:off x="758825" y="244475"/>
            <a:ext cx="8385175" cy="1431925"/>
          </a:xfrm>
        </p:spPr>
        <p:txBody>
          <a:bodyPr anchorCtr="1"/>
          <a:lstStyle/>
          <a:p>
            <a:pPr eaLnBrk="1" hangingPunct="1">
              <a:defRPr/>
            </a:pPr>
            <a:r>
              <a:rPr lang="da-DK" sz="4000" smtClean="0"/>
              <a:t>Building Knowledge</a:t>
            </a:r>
          </a:p>
        </p:txBody>
      </p:sp>
      <p:sp>
        <p:nvSpPr>
          <p:cNvPr id="262147" name="Rectangle 3"/>
          <p:cNvSpPr>
            <a:spLocks noGrp="1" noChangeArrowheads="1"/>
          </p:cNvSpPr>
          <p:nvPr>
            <p:ph type="body" idx="4294967295"/>
          </p:nvPr>
        </p:nvSpPr>
        <p:spPr>
          <a:xfrm>
            <a:off x="625475" y="1341438"/>
            <a:ext cx="8518525" cy="5256212"/>
          </a:xfrm>
        </p:spPr>
        <p:txBody>
          <a:bodyPr/>
          <a:lstStyle/>
          <a:p>
            <a:pPr eaLnBrk="1" hangingPunct="1">
              <a:lnSpc>
                <a:spcPct val="90000"/>
              </a:lnSpc>
              <a:defRPr/>
            </a:pPr>
            <a:r>
              <a:rPr lang="en-GB" sz="2400" dirty="0" smtClean="0"/>
              <a:t>African universities’ Capacity to educate create new knowledge is eroding, raising  deep concerns about the continent’s ability to produce new generations of academics, educators.”</a:t>
            </a:r>
          </a:p>
          <a:p>
            <a:pPr eaLnBrk="1" hangingPunct="1">
              <a:lnSpc>
                <a:spcPct val="90000"/>
              </a:lnSpc>
              <a:defRPr/>
            </a:pPr>
            <a:r>
              <a:rPr lang="en-GB" sz="2400" dirty="0" smtClean="0">
                <a:solidFill>
                  <a:schemeClr val="tx2"/>
                </a:solidFill>
              </a:rPr>
              <a:t>Africa produced 68,945 publications between 2000-2004 or 1.8 % of the world’s publications. In comparison India produced 2.4 % and Latin America 3.5 % of the world’s research (</a:t>
            </a:r>
            <a:r>
              <a:rPr lang="en-GB" sz="2400" dirty="0" err="1" smtClean="0">
                <a:solidFill>
                  <a:schemeClr val="tx2"/>
                </a:solidFill>
              </a:rPr>
              <a:t>Pouris</a:t>
            </a:r>
            <a:r>
              <a:rPr lang="en-GB" sz="2400" dirty="0" smtClean="0">
                <a:solidFill>
                  <a:schemeClr val="tx2"/>
                </a:solidFill>
              </a:rPr>
              <a:t> &amp; </a:t>
            </a:r>
            <a:r>
              <a:rPr lang="en-GB" sz="2400" dirty="0" err="1" smtClean="0">
                <a:solidFill>
                  <a:schemeClr val="tx2"/>
                </a:solidFill>
              </a:rPr>
              <a:t>Pouris</a:t>
            </a:r>
            <a:r>
              <a:rPr lang="en-GB" sz="2400" dirty="0" smtClean="0">
                <a:solidFill>
                  <a:schemeClr val="tx2"/>
                </a:solidFill>
              </a:rPr>
              <a:t>: The State of Science and Technology in Africa (2000-2004)</a:t>
            </a:r>
          </a:p>
          <a:p>
            <a:pPr eaLnBrk="1" hangingPunct="1">
              <a:lnSpc>
                <a:spcPct val="90000"/>
              </a:lnSpc>
              <a:defRPr/>
            </a:pPr>
            <a:r>
              <a:rPr lang="en-GB" sz="2400" dirty="0" smtClean="0"/>
              <a:t>South Africa and Egypt produce just above 50 % of the continent’s publications and the top 8 countries produce above 80% of the continent’s research.</a:t>
            </a:r>
          </a:p>
          <a:p>
            <a:pPr eaLnBrk="1" hangingPunct="1">
              <a:lnSpc>
                <a:spcPct val="90000"/>
              </a:lnSpc>
              <a:defRPr/>
            </a:pPr>
            <a:r>
              <a:rPr lang="en-GB" sz="2400" dirty="0" smtClean="0"/>
              <a:t>Africa produces less than one thousand of the world’s inventions, with 88% of these concentrated in South Africa”</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rrowheads="1"/>
          </p:cNvSpPr>
          <p:nvPr>
            <p:ph type="title"/>
          </p:nvPr>
        </p:nvSpPr>
        <p:spPr>
          <a:xfrm>
            <a:off x="838200" y="228600"/>
            <a:ext cx="7848600" cy="457200"/>
          </a:xfrm>
        </p:spPr>
        <p:txBody>
          <a:bodyPr>
            <a:normAutofit fontScale="90000"/>
          </a:bodyPr>
          <a:lstStyle/>
          <a:p>
            <a:pPr eaLnBrk="1" hangingPunct="1">
              <a:defRPr/>
            </a:pPr>
            <a:r>
              <a:rPr lang="en-US" smtClean="0"/>
              <a:t>We know that …</a:t>
            </a:r>
          </a:p>
        </p:txBody>
      </p:sp>
      <p:sp>
        <p:nvSpPr>
          <p:cNvPr id="156675" name="Rectangle 3"/>
          <p:cNvSpPr>
            <a:spLocks noGrp="1" noRot="1" noChangeArrowheads="1"/>
          </p:cNvSpPr>
          <p:nvPr>
            <p:ph idx="1"/>
          </p:nvPr>
        </p:nvSpPr>
        <p:spPr>
          <a:xfrm>
            <a:off x="304800" y="838200"/>
            <a:ext cx="8610600" cy="5715000"/>
          </a:xfrm>
        </p:spPr>
        <p:txBody>
          <a:bodyPr/>
          <a:lstStyle/>
          <a:p>
            <a:pPr eaLnBrk="1" hangingPunct="1">
              <a:defRPr/>
            </a:pPr>
            <a:r>
              <a:rPr lang="en-US" sz="2400" dirty="0" smtClean="0"/>
              <a:t>Changes “never come alone” and often include technical and social-organizational elements.</a:t>
            </a:r>
          </a:p>
          <a:p>
            <a:pPr eaLnBrk="1" hangingPunct="1">
              <a:defRPr/>
            </a:pPr>
            <a:r>
              <a:rPr lang="en-US" sz="2400" dirty="0" smtClean="0"/>
              <a:t>Innovation:</a:t>
            </a:r>
          </a:p>
          <a:p>
            <a:pPr lvl="1" eaLnBrk="1" hangingPunct="1">
              <a:defRPr/>
            </a:pPr>
            <a:r>
              <a:rPr lang="en-US" sz="2000" dirty="0" smtClean="0"/>
              <a:t>is a social process shaped by institutional structures in which it is embedded.</a:t>
            </a:r>
          </a:p>
          <a:p>
            <a:pPr lvl="1" eaLnBrk="1" hangingPunct="1">
              <a:defRPr/>
            </a:pPr>
            <a:r>
              <a:rPr lang="en-US" sz="2000" dirty="0" smtClean="0"/>
              <a:t>includes continuous improvement in product, service and process design and quality, management routines, and marketing effort.</a:t>
            </a:r>
          </a:p>
          <a:p>
            <a:pPr lvl="1" eaLnBrk="1" hangingPunct="1">
              <a:defRPr/>
            </a:pPr>
            <a:r>
              <a:rPr lang="en-US" sz="2000" dirty="0" smtClean="0"/>
              <a:t>is not adopted by everyone at the same time.</a:t>
            </a:r>
          </a:p>
          <a:p>
            <a:pPr eaLnBrk="1" hangingPunct="1">
              <a:defRPr/>
            </a:pPr>
            <a:r>
              <a:rPr lang="en-US" sz="2400" dirty="0" smtClean="0"/>
              <a:t>Adopters need information on the problems addressed by the innovation.</a:t>
            </a:r>
          </a:p>
          <a:p>
            <a:pPr lvl="2" eaLnBrk="1" hangingPunct="1">
              <a:defRPr/>
            </a:pPr>
            <a:r>
              <a:rPr lang="en-US" sz="2000" dirty="0" smtClean="0"/>
              <a:t>Information about the relative advantages and disadvantages of alternative solutions.</a:t>
            </a:r>
          </a:p>
          <a:p>
            <a:pPr lvl="2" eaLnBrk="1" hangingPunct="1">
              <a:defRPr/>
            </a:pPr>
            <a:r>
              <a:rPr lang="en-US" sz="2000" dirty="0" smtClean="0"/>
              <a:t>Feedback from peoples practical experiences</a:t>
            </a:r>
            <a:endParaRPr lang="en-US" sz="1800"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idx="4294967295"/>
          </p:nvPr>
        </p:nvSpPr>
        <p:spPr>
          <a:xfrm>
            <a:off x="758825" y="244475"/>
            <a:ext cx="8385175" cy="1431925"/>
          </a:xfrm>
        </p:spPr>
        <p:txBody>
          <a:bodyPr anchorCtr="1"/>
          <a:lstStyle/>
          <a:p>
            <a:pPr eaLnBrk="1" hangingPunct="1">
              <a:defRPr/>
            </a:pPr>
            <a:r>
              <a:rPr lang="da-DK" smtClean="0"/>
              <a:t>We may need An  African Innovation System?</a:t>
            </a:r>
          </a:p>
        </p:txBody>
      </p:sp>
      <p:sp>
        <p:nvSpPr>
          <p:cNvPr id="257027" name="Rectangle 3"/>
          <p:cNvSpPr>
            <a:spLocks noGrp="1" noChangeArrowheads="1"/>
          </p:cNvSpPr>
          <p:nvPr>
            <p:ph type="body" idx="4294967295"/>
          </p:nvPr>
        </p:nvSpPr>
        <p:spPr>
          <a:xfrm>
            <a:off x="1136650" y="1905000"/>
            <a:ext cx="8007350" cy="4191000"/>
          </a:xfrm>
        </p:spPr>
        <p:txBody>
          <a:bodyPr/>
          <a:lstStyle/>
          <a:p>
            <a:pPr eaLnBrk="1" hangingPunct="1">
              <a:lnSpc>
                <a:spcPct val="90000"/>
              </a:lnSpc>
              <a:defRPr/>
            </a:pPr>
            <a:r>
              <a:rPr lang="pt-PT" sz="2400" dirty="0" smtClean="0"/>
              <a:t>To promote a continent-wide system of production</a:t>
            </a:r>
          </a:p>
          <a:p>
            <a:pPr eaLnBrk="1" hangingPunct="1">
              <a:lnSpc>
                <a:spcPct val="90000"/>
              </a:lnSpc>
              <a:defRPr/>
            </a:pPr>
            <a:r>
              <a:rPr lang="pt-PT" sz="2400" dirty="0" smtClean="0"/>
              <a:t>To produce what Africa consumes, and to consume what Africa produces</a:t>
            </a:r>
          </a:p>
          <a:p>
            <a:pPr eaLnBrk="1" hangingPunct="1">
              <a:lnSpc>
                <a:spcPct val="90000"/>
              </a:lnSpc>
              <a:defRPr/>
            </a:pPr>
            <a:r>
              <a:rPr lang="pt-PT" sz="2400" dirty="0" smtClean="0"/>
              <a:t>To create Africa...wide producers and users interactions </a:t>
            </a:r>
          </a:p>
          <a:p>
            <a:pPr eaLnBrk="1" hangingPunct="1">
              <a:lnSpc>
                <a:spcPct val="90000"/>
              </a:lnSpc>
              <a:defRPr/>
            </a:pPr>
            <a:r>
              <a:rPr lang="pt-PT" sz="2400" dirty="0" smtClean="0"/>
              <a:t>To embed  knowledge creation,innovation, learning in Africa’s institutions and societies</a:t>
            </a:r>
          </a:p>
          <a:p>
            <a:pPr eaLnBrk="1" hangingPunct="1">
              <a:lnSpc>
                <a:spcPct val="90000"/>
              </a:lnSpc>
              <a:defRPr/>
            </a:pPr>
            <a:r>
              <a:rPr lang="pt-PT" sz="2400" dirty="0" smtClean="0"/>
              <a:t>To inject a total learning and innovation culture in Africa</a:t>
            </a:r>
          </a:p>
          <a:p>
            <a:pPr eaLnBrk="1" hangingPunct="1">
              <a:lnSpc>
                <a:spcPct val="90000"/>
              </a:lnSpc>
              <a:defRPr/>
            </a:pPr>
            <a:r>
              <a:rPr lang="pt-PT" sz="2400" dirty="0" smtClean="0"/>
              <a:t>To retain African resources to stimulate African development</a:t>
            </a:r>
            <a:endParaRPr lang="da-DK" sz="2400"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idx="4294967295"/>
          </p:nvPr>
        </p:nvSpPr>
        <p:spPr>
          <a:xfrm>
            <a:off x="758825" y="244475"/>
            <a:ext cx="8385175" cy="1431925"/>
          </a:xfrm>
        </p:spPr>
        <p:txBody>
          <a:bodyPr anchorCtr="1"/>
          <a:lstStyle/>
          <a:p>
            <a:pPr eaLnBrk="1" hangingPunct="1">
              <a:defRPr/>
            </a:pPr>
            <a:r>
              <a:rPr lang="en-GB" sz="3200" smtClean="0"/>
              <a:t>Organising  Innovation through</a:t>
            </a:r>
          </a:p>
        </p:txBody>
      </p:sp>
      <p:sp>
        <p:nvSpPr>
          <p:cNvPr id="231427" name="Rectangle 3"/>
          <p:cNvSpPr>
            <a:spLocks noGrp="1" noChangeArrowheads="1"/>
          </p:cNvSpPr>
          <p:nvPr>
            <p:ph type="body" idx="4294967295"/>
          </p:nvPr>
        </p:nvSpPr>
        <p:spPr>
          <a:xfrm>
            <a:off x="287338" y="1341438"/>
            <a:ext cx="8856662" cy="5327650"/>
          </a:xfrm>
        </p:spPr>
        <p:txBody>
          <a:bodyPr/>
          <a:lstStyle/>
          <a:p>
            <a:pPr eaLnBrk="1" hangingPunct="1">
              <a:lnSpc>
                <a:spcPct val="80000"/>
              </a:lnSpc>
              <a:defRPr/>
            </a:pPr>
            <a:r>
              <a:rPr lang="en-GB" sz="2400" dirty="0" smtClean="0"/>
              <a:t>Research led-driven by  S &amp; T</a:t>
            </a:r>
          </a:p>
          <a:p>
            <a:pPr eaLnBrk="1" hangingPunct="1">
              <a:lnSpc>
                <a:spcPct val="80000"/>
              </a:lnSpc>
              <a:defRPr/>
            </a:pPr>
            <a:r>
              <a:rPr lang="en-GB" sz="2400" dirty="0" smtClean="0"/>
              <a:t>Requiring R &amp; D expenditure</a:t>
            </a:r>
          </a:p>
          <a:p>
            <a:pPr eaLnBrk="1" hangingPunct="1">
              <a:lnSpc>
                <a:spcPct val="80000"/>
              </a:lnSpc>
              <a:defRPr/>
            </a:pPr>
            <a:r>
              <a:rPr lang="en-GB" sz="2400" dirty="0" smtClean="0"/>
              <a:t>User-driven innovations. But often this leads to incremental innovation</a:t>
            </a:r>
          </a:p>
          <a:p>
            <a:pPr eaLnBrk="1" hangingPunct="1">
              <a:lnSpc>
                <a:spcPct val="80000"/>
              </a:lnSpc>
              <a:defRPr/>
            </a:pPr>
            <a:r>
              <a:rPr lang="en-GB" sz="2400" dirty="0" smtClean="0"/>
              <a:t>Coupling  producer-user interaction through feedback loops</a:t>
            </a:r>
          </a:p>
          <a:p>
            <a:pPr eaLnBrk="1" hangingPunct="1">
              <a:lnSpc>
                <a:spcPct val="80000"/>
              </a:lnSpc>
              <a:defRPr/>
            </a:pPr>
            <a:r>
              <a:rPr lang="en-GB" sz="2400" dirty="0" smtClean="0"/>
              <a:t>Project teams that integrate various functions</a:t>
            </a:r>
          </a:p>
          <a:p>
            <a:pPr eaLnBrk="1" hangingPunct="1">
              <a:lnSpc>
                <a:spcPct val="80000"/>
              </a:lnSpc>
              <a:defRPr/>
            </a:pPr>
            <a:r>
              <a:rPr lang="en-GB" sz="2400" dirty="0" smtClean="0"/>
              <a:t>Alliances</a:t>
            </a:r>
            <a:r>
              <a:rPr lang="en-GB" sz="2400" dirty="0"/>
              <a:t> </a:t>
            </a:r>
            <a:r>
              <a:rPr lang="en-GB" sz="2400" dirty="0" smtClean="0"/>
              <a:t>and networks – </a:t>
            </a:r>
          </a:p>
          <a:p>
            <a:pPr eaLnBrk="1" hangingPunct="1">
              <a:lnSpc>
                <a:spcPct val="80000"/>
              </a:lnSpc>
              <a:defRPr/>
            </a:pPr>
            <a:r>
              <a:rPr lang="en-GB" sz="2400" dirty="0" smtClean="0"/>
              <a:t>Dealing with the way people work</a:t>
            </a:r>
          </a:p>
          <a:p>
            <a:pPr eaLnBrk="1" hangingPunct="1">
              <a:lnSpc>
                <a:spcPct val="80000"/>
              </a:lnSpc>
              <a:defRPr/>
            </a:pPr>
            <a:r>
              <a:rPr lang="en-GB" sz="2400" dirty="0" smtClean="0"/>
              <a:t>Creating success, learning from failure</a:t>
            </a:r>
          </a:p>
          <a:p>
            <a:pPr eaLnBrk="1" hangingPunct="1">
              <a:lnSpc>
                <a:spcPct val="80000"/>
              </a:lnSpc>
              <a:defRPr/>
            </a:pPr>
            <a:r>
              <a:rPr lang="en-GB" sz="2400" dirty="0"/>
              <a:t>O</a:t>
            </a:r>
            <a:r>
              <a:rPr lang="en-GB" sz="2400" dirty="0" smtClean="0"/>
              <a:t>rganisations that enable people to work together effectively</a:t>
            </a:r>
          </a:p>
          <a:p>
            <a:pPr eaLnBrk="1" hangingPunct="1">
              <a:lnSpc>
                <a:spcPct val="80000"/>
              </a:lnSpc>
              <a:defRPr/>
            </a:pPr>
            <a:r>
              <a:rPr lang="en-GB" sz="2400" dirty="0" smtClean="0"/>
              <a:t>Internal workings of organisations that foster climate for innovation</a:t>
            </a:r>
          </a:p>
          <a:p>
            <a:pPr eaLnBrk="1" hangingPunct="1">
              <a:lnSpc>
                <a:spcPct val="80000"/>
              </a:lnSpc>
              <a:defRPr/>
            </a:pPr>
            <a:r>
              <a:rPr lang="en-GB" sz="2400" dirty="0" smtClean="0"/>
              <a:t>Shared understanding  of roles and cultures that favour innovative activities</a:t>
            </a:r>
          </a:p>
          <a:p>
            <a:pPr eaLnBrk="1" hangingPunct="1">
              <a:lnSpc>
                <a:spcPct val="80000"/>
              </a:lnSpc>
              <a:defRPr/>
            </a:pPr>
            <a:endParaRPr lang="en-GB" sz="2400" dirty="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idx="4294967295"/>
          </p:nvPr>
        </p:nvSpPr>
        <p:spPr>
          <a:xfrm>
            <a:off x="758825" y="244475"/>
            <a:ext cx="8385175" cy="1431925"/>
          </a:xfrm>
        </p:spPr>
        <p:txBody>
          <a:bodyPr anchorCtr="1"/>
          <a:lstStyle/>
          <a:p>
            <a:pPr eaLnBrk="1" hangingPunct="1">
              <a:defRPr/>
            </a:pPr>
            <a:r>
              <a:rPr lang="en-GB" sz="3200" smtClean="0"/>
              <a:t>Organising  Innovation through</a:t>
            </a:r>
          </a:p>
        </p:txBody>
      </p:sp>
      <p:sp>
        <p:nvSpPr>
          <p:cNvPr id="231427" name="Rectangle 3"/>
          <p:cNvSpPr>
            <a:spLocks noGrp="1" noChangeArrowheads="1"/>
          </p:cNvSpPr>
          <p:nvPr>
            <p:ph type="body" idx="4294967295"/>
          </p:nvPr>
        </p:nvSpPr>
        <p:spPr>
          <a:xfrm>
            <a:off x="287338" y="1341438"/>
            <a:ext cx="8856662" cy="5327650"/>
          </a:xfrm>
        </p:spPr>
        <p:txBody>
          <a:bodyPr>
            <a:normAutofit lnSpcReduction="10000"/>
          </a:bodyPr>
          <a:lstStyle/>
          <a:p>
            <a:pPr eaLnBrk="1" hangingPunct="1">
              <a:lnSpc>
                <a:spcPct val="80000"/>
              </a:lnSpc>
              <a:defRPr/>
            </a:pPr>
            <a:r>
              <a:rPr lang="en-GB" sz="2600" dirty="0" smtClean="0"/>
              <a:t>Structures that find the optimal way of integrating people, functions and resources to foster innovation</a:t>
            </a:r>
          </a:p>
          <a:p>
            <a:pPr eaLnBrk="1" hangingPunct="1">
              <a:lnSpc>
                <a:spcPct val="80000"/>
              </a:lnSpc>
              <a:defRPr/>
            </a:pPr>
            <a:r>
              <a:rPr lang="en-GB" sz="2600" dirty="0" smtClean="0"/>
              <a:t>Learning organisations that contribute to a learning and innovation culture</a:t>
            </a:r>
          </a:p>
          <a:p>
            <a:pPr eaLnBrk="1" hangingPunct="1">
              <a:lnSpc>
                <a:spcPct val="80000"/>
              </a:lnSpc>
              <a:defRPr/>
            </a:pPr>
            <a:r>
              <a:rPr lang="en-GB" sz="2600" dirty="0" smtClean="0"/>
              <a:t>Looking Outward: Being Receptive to new ideas from any source or region</a:t>
            </a:r>
          </a:p>
          <a:p>
            <a:pPr eaLnBrk="1" hangingPunct="1">
              <a:lnSpc>
                <a:spcPct val="80000"/>
              </a:lnSpc>
              <a:defRPr/>
            </a:pPr>
            <a:r>
              <a:rPr lang="en-GB" sz="2600" dirty="0" smtClean="0"/>
              <a:t>Communication, teamwork, motivation, leadership</a:t>
            </a:r>
          </a:p>
          <a:p>
            <a:pPr eaLnBrk="1" hangingPunct="1">
              <a:lnSpc>
                <a:spcPct val="80000"/>
              </a:lnSpc>
              <a:defRPr/>
            </a:pPr>
            <a:r>
              <a:rPr lang="en-GB" sz="2600" dirty="0" smtClean="0"/>
              <a:t>Open to new approaches</a:t>
            </a:r>
          </a:p>
          <a:p>
            <a:pPr eaLnBrk="1" hangingPunct="1">
              <a:lnSpc>
                <a:spcPct val="80000"/>
              </a:lnSpc>
              <a:defRPr/>
            </a:pPr>
            <a:r>
              <a:rPr lang="en-GB" sz="2600" dirty="0" smtClean="0"/>
              <a:t>Overcoming the fear to take on challenges </a:t>
            </a:r>
          </a:p>
          <a:p>
            <a:pPr eaLnBrk="1" hangingPunct="1">
              <a:lnSpc>
                <a:spcPct val="80000"/>
              </a:lnSpc>
              <a:defRPr/>
            </a:pPr>
            <a:r>
              <a:rPr lang="en-GB" sz="2600" dirty="0" smtClean="0"/>
              <a:t>Willingness to accept and learn from failure</a:t>
            </a:r>
          </a:p>
          <a:p>
            <a:pPr eaLnBrk="1" hangingPunct="1">
              <a:lnSpc>
                <a:spcPct val="80000"/>
              </a:lnSpc>
              <a:defRPr/>
            </a:pPr>
            <a:r>
              <a:rPr lang="en-GB" sz="2600" dirty="0" smtClean="0"/>
              <a:t>Reflexive, reflective,  periodic self-evaluation</a:t>
            </a:r>
          </a:p>
          <a:p>
            <a:pPr marL="0" indent="0" eaLnBrk="1" hangingPunct="1">
              <a:lnSpc>
                <a:spcPct val="80000"/>
              </a:lnSpc>
              <a:buNone/>
              <a:defRPr/>
            </a:pPr>
            <a:r>
              <a:rPr lang="en-GB" sz="2600" dirty="0" smtClean="0">
                <a:solidFill>
                  <a:srgbClr val="FF0000"/>
                </a:solidFill>
              </a:rPr>
              <a:t>Caution: No organisational fix or prescription to solve the problem of being innovative is possible… just ideas that can foster a better climate for innovation</a:t>
            </a:r>
          </a:p>
          <a:p>
            <a:pPr eaLnBrk="1" hangingPunct="1">
              <a:lnSpc>
                <a:spcPct val="80000"/>
              </a:lnSpc>
              <a:defRPr/>
            </a:pPr>
            <a:endParaRPr lang="en-GB" sz="2600" dirty="0" smtClean="0"/>
          </a:p>
        </p:txBody>
      </p:sp>
    </p:spTree>
    <p:extLst>
      <p:ext uri="{BB962C8B-B14F-4D97-AF65-F5344CB8AC3E}">
        <p14:creationId xmlns:p14="http://schemas.microsoft.com/office/powerpoint/2010/main" val="64032773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idx="4294967295"/>
          </p:nvPr>
        </p:nvSpPr>
        <p:spPr>
          <a:xfrm>
            <a:off x="758825" y="244475"/>
            <a:ext cx="8385175" cy="1431925"/>
          </a:xfrm>
        </p:spPr>
        <p:txBody>
          <a:bodyPr anchorCtr="1"/>
          <a:lstStyle/>
          <a:p>
            <a:pPr eaLnBrk="1" hangingPunct="1">
              <a:defRPr/>
            </a:pPr>
            <a:r>
              <a:rPr lang="en-GB" smtClean="0"/>
              <a:t>Conclusion</a:t>
            </a:r>
          </a:p>
        </p:txBody>
      </p:sp>
      <p:sp>
        <p:nvSpPr>
          <p:cNvPr id="253955" name="Rectangle 3"/>
          <p:cNvSpPr>
            <a:spLocks noGrp="1" noChangeArrowheads="1"/>
          </p:cNvSpPr>
          <p:nvPr>
            <p:ph type="body" idx="4294967295"/>
          </p:nvPr>
        </p:nvSpPr>
        <p:spPr>
          <a:xfrm>
            <a:off x="0" y="1668463"/>
            <a:ext cx="8007350" cy="4191000"/>
          </a:xfrm>
        </p:spPr>
        <p:txBody>
          <a:bodyPr/>
          <a:lstStyle/>
          <a:p>
            <a:pPr eaLnBrk="1" hangingPunct="1">
              <a:lnSpc>
                <a:spcPct val="90000"/>
              </a:lnSpc>
              <a:defRPr/>
            </a:pPr>
            <a:r>
              <a:rPr lang="en-GB" altLang="zh-CN" sz="2800" dirty="0" smtClean="0">
                <a:ea typeface="SimSun" panose="02010600030101010101" pitchFamily="2" charset="-122"/>
              </a:rPr>
              <a:t>Uganda has been rejected by those who have had  leadership bestowed upon them  to develop those  places that have already developed. </a:t>
            </a:r>
          </a:p>
          <a:p>
            <a:pPr eaLnBrk="1" hangingPunct="1">
              <a:lnSpc>
                <a:spcPct val="90000"/>
              </a:lnSpc>
              <a:defRPr/>
            </a:pPr>
            <a:r>
              <a:rPr lang="en-GB" altLang="zh-CN" sz="2800" dirty="0" smtClean="0">
                <a:ea typeface="SimSun" panose="02010600030101010101" pitchFamily="2" charset="-122"/>
              </a:rPr>
              <a:t>We need to search for more alternatives that can reinstate the core issues  of what  should be the  African quest for structural transformation. </a:t>
            </a:r>
          </a:p>
          <a:p>
            <a:pPr eaLnBrk="1" hangingPunct="1">
              <a:lnSpc>
                <a:spcPct val="90000"/>
              </a:lnSpc>
              <a:defRPr/>
            </a:pPr>
            <a:r>
              <a:rPr lang="en-GB" altLang="zh-CN" sz="2800" dirty="0" smtClean="0">
                <a:ea typeface="SimSun" panose="02010600030101010101" pitchFamily="2" charset="-122"/>
              </a:rPr>
              <a:t>If Uganda has to survive in a difficult world, it needs to apply new tools to assist it build up its future</a:t>
            </a:r>
            <a:endParaRPr lang="da-DK" altLang="zh-CN" sz="2800" dirty="0" smtClean="0">
              <a:ea typeface="SimSun" panose="02010600030101010101" pitchFamily="2" charset="-122"/>
            </a:endParaRPr>
          </a:p>
          <a:p>
            <a:pPr eaLnBrk="1" hangingPunct="1">
              <a:lnSpc>
                <a:spcPct val="90000"/>
              </a:lnSpc>
              <a:defRPr/>
            </a:pPr>
            <a:endParaRPr lang="da-DK" sz="28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rrowheads="1"/>
          </p:cNvSpPr>
          <p:nvPr>
            <p:ph type="title"/>
          </p:nvPr>
        </p:nvSpPr>
        <p:spPr>
          <a:xfrm>
            <a:off x="250825" y="244475"/>
            <a:ext cx="8642350" cy="663575"/>
          </a:xfrm>
        </p:spPr>
        <p:txBody>
          <a:bodyPr>
            <a:normAutofit/>
          </a:bodyPr>
          <a:lstStyle/>
          <a:p>
            <a:pPr eaLnBrk="1" hangingPunct="1">
              <a:defRPr/>
            </a:pPr>
            <a:r>
              <a:rPr lang="en-GB" sz="3200" b="0" dirty="0" smtClean="0">
                <a:latin typeface="Calibri" panose="020F0502020204030204" pitchFamily="34" charset="0"/>
                <a:cs typeface="Calibri" panose="020F0502020204030204" pitchFamily="34" charset="0"/>
              </a:rPr>
              <a:t>Theoretical perspective on innovation &amp; learning</a:t>
            </a:r>
          </a:p>
        </p:txBody>
      </p:sp>
      <p:sp>
        <p:nvSpPr>
          <p:cNvPr id="164867" name="Rectangle 3"/>
          <p:cNvSpPr>
            <a:spLocks noGrp="1" noRot="1" noChangeArrowheads="1"/>
          </p:cNvSpPr>
          <p:nvPr>
            <p:ph idx="1"/>
          </p:nvPr>
        </p:nvSpPr>
        <p:spPr>
          <a:xfrm>
            <a:off x="395288" y="1052513"/>
            <a:ext cx="8229600" cy="5400675"/>
          </a:xfrm>
        </p:spPr>
        <p:txBody>
          <a:bodyPr>
            <a:noAutofit/>
          </a:bodyPr>
          <a:lstStyle/>
          <a:p>
            <a:pPr lvl="1" eaLnBrk="1" hangingPunct="1">
              <a:lnSpc>
                <a:spcPct val="90000"/>
              </a:lnSpc>
              <a:defRPr/>
            </a:pPr>
            <a:r>
              <a:rPr lang="en-GB" sz="2800" dirty="0" smtClean="0"/>
              <a:t>Innovation is a process that is:</a:t>
            </a:r>
          </a:p>
          <a:p>
            <a:pPr lvl="2" eaLnBrk="1" hangingPunct="1">
              <a:lnSpc>
                <a:spcPct val="90000"/>
              </a:lnSpc>
              <a:defRPr/>
            </a:pPr>
            <a:r>
              <a:rPr lang="en-GB" sz="2800" dirty="0" smtClean="0"/>
              <a:t>Cumulative, </a:t>
            </a:r>
          </a:p>
          <a:p>
            <a:pPr lvl="2" eaLnBrk="1" hangingPunct="1">
              <a:lnSpc>
                <a:spcPct val="90000"/>
              </a:lnSpc>
              <a:defRPr/>
            </a:pPr>
            <a:r>
              <a:rPr lang="en-GB" sz="2800" dirty="0" smtClean="0"/>
              <a:t>Nonlinear</a:t>
            </a:r>
          </a:p>
          <a:p>
            <a:pPr lvl="2" eaLnBrk="1" hangingPunct="1">
              <a:lnSpc>
                <a:spcPct val="90000"/>
              </a:lnSpc>
              <a:defRPr/>
            </a:pPr>
            <a:r>
              <a:rPr lang="en-GB" sz="2800" dirty="0" smtClean="0"/>
              <a:t>Path dependent</a:t>
            </a:r>
          </a:p>
          <a:p>
            <a:pPr lvl="2" eaLnBrk="1" hangingPunct="1">
              <a:lnSpc>
                <a:spcPct val="90000"/>
              </a:lnSpc>
              <a:defRPr/>
            </a:pPr>
            <a:r>
              <a:rPr lang="en-GB" sz="2800" dirty="0" smtClean="0"/>
              <a:t>Context dependent</a:t>
            </a:r>
          </a:p>
          <a:p>
            <a:pPr lvl="2" eaLnBrk="1" hangingPunct="1">
              <a:lnSpc>
                <a:spcPct val="90000"/>
              </a:lnSpc>
              <a:defRPr/>
            </a:pPr>
            <a:r>
              <a:rPr lang="en-GB" sz="2800" dirty="0" smtClean="0"/>
              <a:t>Continuous </a:t>
            </a:r>
          </a:p>
          <a:p>
            <a:pPr lvl="2" eaLnBrk="1" hangingPunct="1">
              <a:lnSpc>
                <a:spcPct val="90000"/>
              </a:lnSpc>
              <a:defRPr/>
            </a:pPr>
            <a:r>
              <a:rPr lang="en-GB" sz="2800" dirty="0" smtClean="0"/>
              <a:t>Interactive – Firms do seldom innovate alone</a:t>
            </a:r>
          </a:p>
          <a:p>
            <a:pPr lvl="1" eaLnBrk="1" hangingPunct="1">
              <a:lnSpc>
                <a:spcPct val="90000"/>
              </a:lnSpc>
              <a:defRPr/>
            </a:pPr>
            <a:r>
              <a:rPr lang="en-GB" sz="2800" dirty="0" smtClean="0"/>
              <a:t>Innovation and learning</a:t>
            </a:r>
          </a:p>
          <a:p>
            <a:pPr lvl="2" eaLnBrk="1" hangingPunct="1">
              <a:lnSpc>
                <a:spcPct val="90000"/>
              </a:lnSpc>
              <a:defRPr/>
            </a:pPr>
            <a:r>
              <a:rPr lang="en-GB" sz="2800" dirty="0" smtClean="0"/>
              <a:t>You learn from what you do</a:t>
            </a:r>
          </a:p>
          <a:p>
            <a:pPr lvl="2" eaLnBrk="1" hangingPunct="1">
              <a:lnSpc>
                <a:spcPct val="90000"/>
              </a:lnSpc>
              <a:defRPr/>
            </a:pPr>
            <a:r>
              <a:rPr lang="en-GB" sz="2800" dirty="0" smtClean="0"/>
              <a:t>Innovation as joint production of innovation and competence</a:t>
            </a:r>
          </a:p>
          <a:p>
            <a:pPr lvl="2" eaLnBrk="1" hangingPunct="1">
              <a:lnSpc>
                <a:spcPct val="90000"/>
              </a:lnSpc>
              <a:defRPr/>
            </a:pPr>
            <a:r>
              <a:rPr lang="en-GB" sz="2800" dirty="0" smtClean="0"/>
              <a:t>Learning is a socially embedded process – social capital is important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rrowheads="1"/>
          </p:cNvSpPr>
          <p:nvPr>
            <p:ph type="title"/>
          </p:nvPr>
        </p:nvSpPr>
        <p:spPr>
          <a:xfrm>
            <a:off x="395288" y="244475"/>
            <a:ext cx="8497192" cy="881063"/>
          </a:xfrm>
        </p:spPr>
        <p:txBody>
          <a:bodyPr/>
          <a:lstStyle/>
          <a:p>
            <a:pPr eaLnBrk="1" hangingPunct="1">
              <a:defRPr/>
            </a:pPr>
            <a:r>
              <a:rPr lang="en-GB" dirty="0" smtClean="0">
                <a:latin typeface="Calibri" panose="020F0502020204030204" pitchFamily="34" charset="0"/>
                <a:cs typeface="Calibri" panose="020F0502020204030204" pitchFamily="34" charset="0"/>
              </a:rPr>
              <a:t>Roots of the systemic approach</a:t>
            </a:r>
          </a:p>
        </p:txBody>
      </p:sp>
      <p:sp>
        <p:nvSpPr>
          <p:cNvPr id="178179" name="Rectangle 3"/>
          <p:cNvSpPr>
            <a:spLocks noGrp="1" noRot="1" noChangeArrowheads="1"/>
          </p:cNvSpPr>
          <p:nvPr>
            <p:ph idx="1"/>
          </p:nvPr>
        </p:nvSpPr>
        <p:spPr>
          <a:xfrm>
            <a:off x="395288" y="1268413"/>
            <a:ext cx="8569200" cy="5218112"/>
          </a:xfrm>
        </p:spPr>
        <p:txBody>
          <a:bodyPr/>
          <a:lstStyle/>
          <a:p>
            <a:pPr eaLnBrk="1" hangingPunct="1">
              <a:lnSpc>
                <a:spcPct val="80000"/>
              </a:lnSpc>
              <a:defRPr/>
            </a:pPr>
            <a:r>
              <a:rPr lang="en-GB" sz="2800" dirty="0" smtClean="0"/>
              <a:t>Evolutionary theory </a:t>
            </a:r>
          </a:p>
          <a:p>
            <a:pPr eaLnBrk="1" hangingPunct="1">
              <a:lnSpc>
                <a:spcPct val="80000"/>
              </a:lnSpc>
              <a:defRPr/>
            </a:pPr>
            <a:r>
              <a:rPr lang="en-GB" sz="2800" dirty="0" smtClean="0"/>
              <a:t>The innovation process is interactive within the firms and among the different actors in the innovation system. </a:t>
            </a:r>
          </a:p>
          <a:p>
            <a:pPr eaLnBrk="1" hangingPunct="1">
              <a:lnSpc>
                <a:spcPct val="80000"/>
              </a:lnSpc>
              <a:defRPr/>
            </a:pPr>
            <a:r>
              <a:rPr lang="en-GB" sz="2800" dirty="0" smtClean="0"/>
              <a:t>Innovation processes are path-dependent</a:t>
            </a:r>
          </a:p>
          <a:p>
            <a:pPr lvl="1" eaLnBrk="1" hangingPunct="1">
              <a:lnSpc>
                <a:spcPct val="80000"/>
              </a:lnSpc>
              <a:defRPr/>
            </a:pPr>
            <a:r>
              <a:rPr lang="en-GB" sz="2400" dirty="0"/>
              <a:t>W</a:t>
            </a:r>
            <a:r>
              <a:rPr lang="en-GB" sz="2400" dirty="0" smtClean="0"/>
              <a:t>e do not know whether the potentially optimal path is being exploited. </a:t>
            </a:r>
          </a:p>
          <a:p>
            <a:pPr lvl="1" eaLnBrk="1" hangingPunct="1">
              <a:lnSpc>
                <a:spcPct val="80000"/>
              </a:lnSpc>
              <a:defRPr/>
            </a:pPr>
            <a:r>
              <a:rPr lang="en-GB" sz="2400" dirty="0" smtClean="0"/>
              <a:t>The system never achieves equilibrium. The notion of optimality is irrelevant in an innovation context. </a:t>
            </a:r>
          </a:p>
          <a:p>
            <a:pPr lvl="1" eaLnBrk="1" hangingPunct="1">
              <a:lnSpc>
                <a:spcPct val="80000"/>
              </a:lnSpc>
              <a:defRPr/>
            </a:pPr>
            <a:r>
              <a:rPr lang="en-GB" sz="2400" dirty="0" smtClean="0"/>
              <a:t>Comparisons between an existing system and an ideal or optimal system are not possible. </a:t>
            </a:r>
          </a:p>
          <a:p>
            <a:pPr lvl="1" eaLnBrk="1" hangingPunct="1">
              <a:lnSpc>
                <a:spcPct val="80000"/>
              </a:lnSpc>
              <a:defRPr/>
            </a:pPr>
            <a:r>
              <a:rPr lang="en-GB" sz="2400" dirty="0" smtClean="0"/>
              <a:t>Instead of market failure the term systemic problems or systemic failures are used.</a:t>
            </a:r>
            <a:endParaRPr lang="et-EE" sz="24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idx="4294967295"/>
          </p:nvPr>
        </p:nvSpPr>
        <p:spPr>
          <a:xfrm>
            <a:off x="758825" y="244475"/>
            <a:ext cx="8385175" cy="1431925"/>
          </a:xfrm>
        </p:spPr>
        <p:txBody>
          <a:bodyPr anchorCtr="1"/>
          <a:lstStyle/>
          <a:p>
            <a:pPr eaLnBrk="1" hangingPunct="1">
              <a:defRPr/>
            </a:pPr>
            <a:r>
              <a:rPr lang="en-US" sz="4000" smtClean="0"/>
              <a:t>System building</a:t>
            </a:r>
          </a:p>
        </p:txBody>
      </p:sp>
      <p:sp>
        <p:nvSpPr>
          <p:cNvPr id="276483" name="Rectangle 3"/>
          <p:cNvSpPr>
            <a:spLocks noGrp="1" noChangeArrowheads="1"/>
          </p:cNvSpPr>
          <p:nvPr>
            <p:ph type="body" idx="4294967295"/>
          </p:nvPr>
        </p:nvSpPr>
        <p:spPr>
          <a:xfrm>
            <a:off x="1136650" y="1341438"/>
            <a:ext cx="8007350" cy="5183187"/>
          </a:xfrm>
        </p:spPr>
        <p:txBody>
          <a:bodyPr/>
          <a:lstStyle/>
          <a:p>
            <a:pPr eaLnBrk="1" hangingPunct="1">
              <a:defRPr/>
            </a:pPr>
            <a:r>
              <a:rPr lang="en-US" sz="2800" u="sng" dirty="0" smtClean="0"/>
              <a:t>All systems have:</a:t>
            </a:r>
          </a:p>
          <a:p>
            <a:pPr lvl="1" eaLnBrk="1" hangingPunct="1">
              <a:defRPr/>
            </a:pPr>
            <a:r>
              <a:rPr lang="en-US" sz="2400" dirty="0" smtClean="0"/>
              <a:t>Elements, components, parts</a:t>
            </a:r>
          </a:p>
          <a:p>
            <a:pPr lvl="1" eaLnBrk="1" hangingPunct="1">
              <a:defRPr/>
            </a:pPr>
            <a:r>
              <a:rPr lang="en-US" sz="2400" dirty="0" smtClean="0"/>
              <a:t>Linkages, interconnections and interactions</a:t>
            </a:r>
          </a:p>
          <a:p>
            <a:pPr lvl="1" eaLnBrk="1" hangingPunct="1">
              <a:defRPr/>
            </a:pPr>
            <a:r>
              <a:rPr lang="en-US" sz="2400" dirty="0" smtClean="0"/>
              <a:t>Boundaries (spatial, </a:t>
            </a:r>
            <a:r>
              <a:rPr lang="en-GB" sz="2400" dirty="0" smtClean="0"/>
              <a:t>sectoral,</a:t>
            </a:r>
            <a:r>
              <a:rPr lang="en-US" sz="2400" dirty="0" smtClean="0"/>
              <a:t> disciplinary, </a:t>
            </a:r>
            <a:r>
              <a:rPr lang="en-US" sz="2400" dirty="0" err="1" smtClean="0"/>
              <a:t>etc</a:t>
            </a:r>
            <a:r>
              <a:rPr lang="en-US" sz="2400" dirty="0" smtClean="0"/>
              <a:t>)</a:t>
            </a:r>
          </a:p>
          <a:p>
            <a:pPr eaLnBrk="1" hangingPunct="1">
              <a:defRPr/>
            </a:pPr>
            <a:r>
              <a:rPr lang="en-US" sz="2800" u="sng" dirty="0" smtClean="0"/>
              <a:t>Systems of Innovation:</a:t>
            </a:r>
          </a:p>
          <a:p>
            <a:pPr lvl="1" eaLnBrk="1" hangingPunct="1">
              <a:defRPr/>
            </a:pPr>
            <a:r>
              <a:rPr lang="en-US" sz="2400" dirty="0" smtClean="0"/>
              <a:t>Have elements specifically related to innovation creation, absorption, transfer and adaptation </a:t>
            </a:r>
          </a:p>
          <a:p>
            <a:pPr lvl="1" eaLnBrk="1" hangingPunct="1">
              <a:defRPr/>
            </a:pPr>
            <a:r>
              <a:rPr lang="en-US" sz="2400" dirty="0" smtClean="0"/>
              <a:t>The elements interact (strongly or weakly)</a:t>
            </a:r>
          </a:p>
          <a:p>
            <a:pPr lvl="1" eaLnBrk="1" hangingPunct="1">
              <a:defRPr/>
            </a:pPr>
            <a:r>
              <a:rPr lang="en-US" sz="2400" dirty="0" smtClean="0"/>
              <a:t>Boundaries range:</a:t>
            </a:r>
          </a:p>
          <a:p>
            <a:pPr lvl="2" eaLnBrk="1" hangingPunct="1">
              <a:defRPr/>
            </a:pPr>
            <a:r>
              <a:rPr lang="en-US" sz="2000" dirty="0" smtClean="0"/>
              <a:t>Spatially from local to city, community, region, national and global</a:t>
            </a:r>
          </a:p>
          <a:p>
            <a:pPr lvl="2" eaLnBrk="1" hangingPunct="1">
              <a:defRPr/>
            </a:pPr>
            <a:r>
              <a:rPr lang="en-US" sz="2000" dirty="0" smtClean="0"/>
              <a:t>Related to production, industry, firms, sectors etc…</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idx="4294967295"/>
          </p:nvPr>
        </p:nvSpPr>
        <p:spPr>
          <a:xfrm>
            <a:off x="758825" y="244475"/>
            <a:ext cx="8385175" cy="1431925"/>
          </a:xfrm>
        </p:spPr>
        <p:txBody>
          <a:bodyPr anchorCtr="1"/>
          <a:lstStyle/>
          <a:p>
            <a:pPr eaLnBrk="1" hangingPunct="1">
              <a:defRPr/>
            </a:pPr>
            <a:r>
              <a:rPr lang="en-GB" sz="3200" smtClean="0"/>
              <a:t>Making Innovation Systems</a:t>
            </a:r>
          </a:p>
        </p:txBody>
      </p:sp>
      <p:sp>
        <p:nvSpPr>
          <p:cNvPr id="207875" name="Rectangle 3"/>
          <p:cNvSpPr>
            <a:spLocks noGrp="1" noChangeArrowheads="1"/>
          </p:cNvSpPr>
          <p:nvPr>
            <p:ph type="body" idx="4294967295"/>
          </p:nvPr>
        </p:nvSpPr>
        <p:spPr>
          <a:xfrm>
            <a:off x="1136650" y="1268413"/>
            <a:ext cx="8007350" cy="5113337"/>
          </a:xfrm>
        </p:spPr>
        <p:txBody>
          <a:bodyPr/>
          <a:lstStyle/>
          <a:p>
            <a:pPr eaLnBrk="1" hangingPunct="1">
              <a:lnSpc>
                <a:spcPct val="90000"/>
              </a:lnSpc>
              <a:defRPr/>
            </a:pPr>
            <a:r>
              <a:rPr lang="en-GB" sz="2400" dirty="0" smtClean="0"/>
              <a:t>Elements for making innovation systems: </a:t>
            </a:r>
          </a:p>
          <a:p>
            <a:pPr lvl="3" eaLnBrk="1" hangingPunct="1">
              <a:lnSpc>
                <a:spcPct val="90000"/>
              </a:lnSpc>
              <a:defRPr/>
            </a:pPr>
            <a:r>
              <a:rPr lang="en-GB" sz="2000" dirty="0" smtClean="0"/>
              <a:t>Conceptual frame and ideas</a:t>
            </a:r>
          </a:p>
          <a:p>
            <a:pPr lvl="3" eaLnBrk="1" hangingPunct="1">
              <a:lnSpc>
                <a:spcPct val="90000"/>
              </a:lnSpc>
              <a:defRPr/>
            </a:pPr>
            <a:r>
              <a:rPr lang="en-GB" sz="2000" dirty="0" smtClean="0"/>
              <a:t>Policy setting</a:t>
            </a:r>
          </a:p>
          <a:p>
            <a:pPr lvl="3" eaLnBrk="1" hangingPunct="1">
              <a:lnSpc>
                <a:spcPct val="90000"/>
              </a:lnSpc>
              <a:defRPr/>
            </a:pPr>
            <a:r>
              <a:rPr lang="en-GB" sz="2000" dirty="0" smtClean="0"/>
              <a:t>Context and environment</a:t>
            </a:r>
          </a:p>
          <a:p>
            <a:pPr lvl="3" eaLnBrk="1" hangingPunct="1">
              <a:lnSpc>
                <a:spcPct val="90000"/>
              </a:lnSpc>
              <a:defRPr/>
            </a:pPr>
            <a:r>
              <a:rPr lang="en-GB" sz="2000" dirty="0" smtClean="0"/>
              <a:t>Institutions</a:t>
            </a:r>
          </a:p>
          <a:p>
            <a:pPr lvl="3" eaLnBrk="1" hangingPunct="1">
              <a:lnSpc>
                <a:spcPct val="90000"/>
              </a:lnSpc>
              <a:defRPr/>
            </a:pPr>
            <a:r>
              <a:rPr lang="en-GB" sz="2000" dirty="0" smtClean="0"/>
              <a:t>Knowledge</a:t>
            </a:r>
          </a:p>
          <a:p>
            <a:pPr lvl="3" eaLnBrk="1" hangingPunct="1">
              <a:lnSpc>
                <a:spcPct val="90000"/>
              </a:lnSpc>
              <a:defRPr/>
            </a:pPr>
            <a:r>
              <a:rPr lang="en-GB" sz="2000" dirty="0" smtClean="0"/>
              <a:t>Incentives</a:t>
            </a:r>
          </a:p>
          <a:p>
            <a:pPr lvl="3" eaLnBrk="1" hangingPunct="1">
              <a:lnSpc>
                <a:spcPct val="90000"/>
              </a:lnSpc>
              <a:buFont typeface="Wingdings" panose="05000000000000000000" pitchFamily="2" charset="2"/>
              <a:buNone/>
              <a:defRPr/>
            </a:pPr>
            <a:endParaRPr lang="en-GB" sz="1600" dirty="0" smtClean="0"/>
          </a:p>
          <a:p>
            <a:pPr eaLnBrk="1" hangingPunct="1">
              <a:lnSpc>
                <a:spcPct val="90000"/>
              </a:lnSpc>
              <a:defRPr/>
            </a:pPr>
            <a:r>
              <a:rPr lang="en-GB" sz="2400" dirty="0" smtClean="0"/>
              <a:t>When the 6 elements identified interact in space and time, they can span a systemic behaviour called a system of innovation</a:t>
            </a:r>
          </a:p>
          <a:p>
            <a:pPr lvl="4" eaLnBrk="1" hangingPunct="1">
              <a:lnSpc>
                <a:spcPct val="90000"/>
              </a:lnSpc>
              <a:defRPr/>
            </a:pPr>
            <a:endParaRPr lang="en-GB" sz="1600" dirty="0" smtClean="0"/>
          </a:p>
          <a:p>
            <a:pPr eaLnBrk="1" hangingPunct="1">
              <a:lnSpc>
                <a:spcPct val="90000"/>
              </a:lnSpc>
              <a:defRPr/>
            </a:pPr>
            <a:r>
              <a:rPr lang="en-GB" sz="2400" dirty="0" smtClean="0"/>
              <a:t>We can variously designate the relevant bounded interaction as sectoral innovation system, national innovation system or global innovation system</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rrowheads="1"/>
          </p:cNvSpPr>
          <p:nvPr>
            <p:ph type="title"/>
          </p:nvPr>
        </p:nvSpPr>
        <p:spPr>
          <a:xfrm>
            <a:off x="0" y="260350"/>
            <a:ext cx="9144000" cy="431800"/>
          </a:xfrm>
        </p:spPr>
        <p:txBody>
          <a:bodyPr>
            <a:normAutofit fontScale="90000"/>
          </a:bodyPr>
          <a:lstStyle/>
          <a:p>
            <a:pPr eaLnBrk="1" hangingPunct="1">
              <a:defRPr/>
            </a:pPr>
            <a:r>
              <a:rPr lang="en-GB" sz="4000" b="0" dirty="0" smtClean="0">
                <a:latin typeface="Calibri" panose="020F0502020204030204" pitchFamily="34" charset="0"/>
                <a:cs typeface="Calibri" panose="020F0502020204030204" pitchFamily="34" charset="0"/>
              </a:rPr>
              <a:t>Activities in the Innovation System</a:t>
            </a:r>
            <a:endParaRPr lang="en-GB" sz="3600" dirty="0" smtClean="0">
              <a:latin typeface="Calibri" panose="020F0502020204030204" pitchFamily="34" charset="0"/>
              <a:cs typeface="Calibri" panose="020F0502020204030204" pitchFamily="34" charset="0"/>
            </a:endParaRPr>
          </a:p>
        </p:txBody>
      </p:sp>
      <p:sp>
        <p:nvSpPr>
          <p:cNvPr id="177155" name="Rectangle 3"/>
          <p:cNvSpPr>
            <a:spLocks noGrp="1" noRot="1" noChangeArrowheads="1"/>
          </p:cNvSpPr>
          <p:nvPr>
            <p:ph idx="1"/>
          </p:nvPr>
        </p:nvSpPr>
        <p:spPr>
          <a:xfrm>
            <a:off x="228600" y="685800"/>
            <a:ext cx="8915400" cy="6172200"/>
          </a:xfrm>
        </p:spPr>
        <p:txBody>
          <a:bodyPr/>
          <a:lstStyle/>
          <a:p>
            <a:pPr marL="2286000" lvl="4" indent="-457200" eaLnBrk="1" hangingPunct="1">
              <a:lnSpc>
                <a:spcPct val="90000"/>
              </a:lnSpc>
              <a:buFontTx/>
              <a:buAutoNum type="romanUcPeriod"/>
              <a:defRPr/>
            </a:pPr>
            <a:endParaRPr lang="en-GB" sz="1600" dirty="0" smtClean="0"/>
          </a:p>
          <a:p>
            <a:pPr marL="711200" indent="-711200" eaLnBrk="1" hangingPunct="1">
              <a:lnSpc>
                <a:spcPct val="90000"/>
              </a:lnSpc>
              <a:buFontTx/>
              <a:buAutoNum type="romanUcPeriod"/>
              <a:defRPr/>
            </a:pPr>
            <a:r>
              <a:rPr lang="en-GB" sz="2400" dirty="0" smtClean="0"/>
              <a:t>Provide knowledge inputs to the innovation process</a:t>
            </a:r>
            <a:r>
              <a:rPr lang="en-GB" sz="2000" dirty="0" smtClean="0"/>
              <a:t> </a:t>
            </a:r>
          </a:p>
          <a:p>
            <a:pPr marL="1422400" lvl="2" indent="-508000" eaLnBrk="1" hangingPunct="1">
              <a:lnSpc>
                <a:spcPct val="90000"/>
              </a:lnSpc>
              <a:defRPr/>
            </a:pPr>
            <a:r>
              <a:rPr lang="en-GB" sz="1800" dirty="0" smtClean="0"/>
              <a:t>Provision of R&amp;D - creating new knowledge</a:t>
            </a:r>
          </a:p>
          <a:p>
            <a:pPr marL="1422400" lvl="2" indent="-508000" eaLnBrk="1" hangingPunct="1">
              <a:lnSpc>
                <a:spcPct val="90000"/>
              </a:lnSpc>
              <a:defRPr/>
            </a:pPr>
            <a:r>
              <a:rPr lang="en-GB" sz="1800" dirty="0" smtClean="0"/>
              <a:t>Competence-building (provision of education and training)</a:t>
            </a:r>
            <a:endParaRPr lang="en-GB" sz="1600" dirty="0" smtClean="0"/>
          </a:p>
          <a:p>
            <a:pPr marL="711200" indent="-711200" eaLnBrk="1" hangingPunct="1">
              <a:lnSpc>
                <a:spcPct val="90000"/>
              </a:lnSpc>
              <a:buFont typeface="Wingdings" panose="05000000000000000000" pitchFamily="2" charset="2"/>
              <a:buAutoNum type="romanUcPeriod"/>
              <a:defRPr/>
            </a:pPr>
            <a:r>
              <a:rPr lang="en-GB" sz="2400" dirty="0" smtClean="0"/>
              <a:t>Provision of markets – demand-side factors</a:t>
            </a:r>
            <a:r>
              <a:rPr lang="en-GB" sz="2000" dirty="0" smtClean="0"/>
              <a:t> </a:t>
            </a:r>
          </a:p>
          <a:p>
            <a:pPr marL="1422400" lvl="2" indent="-508000" eaLnBrk="1" hangingPunct="1">
              <a:lnSpc>
                <a:spcPct val="90000"/>
              </a:lnSpc>
              <a:defRPr/>
            </a:pPr>
            <a:r>
              <a:rPr lang="en-GB" sz="1800" dirty="0" smtClean="0"/>
              <a:t>Formation of new product markets. </a:t>
            </a:r>
          </a:p>
          <a:p>
            <a:pPr marL="1422400" lvl="2" indent="-508000" eaLnBrk="1" hangingPunct="1">
              <a:lnSpc>
                <a:spcPct val="90000"/>
              </a:lnSpc>
              <a:defRPr/>
            </a:pPr>
            <a:r>
              <a:rPr lang="en-GB" sz="1800" dirty="0" smtClean="0"/>
              <a:t>Articulation of quality requirements emanating from the demand side</a:t>
            </a:r>
          </a:p>
          <a:p>
            <a:pPr marL="711200" indent="-711200" eaLnBrk="1" hangingPunct="1">
              <a:lnSpc>
                <a:spcPct val="90000"/>
              </a:lnSpc>
              <a:buFont typeface="Wingdings" panose="05000000000000000000" pitchFamily="2" charset="2"/>
              <a:buAutoNum type="romanUcPeriod"/>
              <a:defRPr/>
            </a:pPr>
            <a:r>
              <a:rPr lang="en-GB" sz="2400" dirty="0" smtClean="0"/>
              <a:t>Provision of constituents for IS </a:t>
            </a:r>
          </a:p>
          <a:p>
            <a:pPr marL="1422400" lvl="2" indent="-508000" eaLnBrk="1" hangingPunct="1">
              <a:lnSpc>
                <a:spcPct val="90000"/>
              </a:lnSpc>
              <a:defRPr/>
            </a:pPr>
            <a:r>
              <a:rPr lang="en-GB" sz="1800" dirty="0" smtClean="0"/>
              <a:t>Creating and changing organizations for the development of new fields of innovation</a:t>
            </a:r>
            <a:endParaRPr lang="en-GB" sz="1600" dirty="0" smtClean="0"/>
          </a:p>
          <a:p>
            <a:pPr marL="1422400" lvl="2" indent="-508000" eaLnBrk="1" hangingPunct="1">
              <a:lnSpc>
                <a:spcPct val="90000"/>
              </a:lnSpc>
              <a:defRPr/>
            </a:pPr>
            <a:r>
              <a:rPr lang="en-GB" sz="1800" dirty="0" smtClean="0"/>
              <a:t>Provision (creation, change, abolition) of institutions</a:t>
            </a:r>
            <a:r>
              <a:rPr lang="en-GB" sz="1600" dirty="0" smtClean="0"/>
              <a:t> </a:t>
            </a:r>
          </a:p>
          <a:p>
            <a:pPr marL="1422400" lvl="2" indent="-508000" eaLnBrk="1" hangingPunct="1">
              <a:lnSpc>
                <a:spcPct val="90000"/>
              </a:lnSpc>
              <a:defRPr/>
            </a:pPr>
            <a:r>
              <a:rPr lang="en-GB" sz="1800" dirty="0" smtClean="0"/>
              <a:t>Networking via markets and other mechanisms</a:t>
            </a:r>
            <a:endParaRPr lang="en-GB" sz="1600" dirty="0" smtClean="0"/>
          </a:p>
          <a:p>
            <a:pPr marL="711200" indent="-711200" eaLnBrk="1" hangingPunct="1">
              <a:lnSpc>
                <a:spcPct val="90000"/>
              </a:lnSpc>
              <a:buFont typeface="Wingdings" panose="05000000000000000000" pitchFamily="2" charset="2"/>
              <a:buAutoNum type="romanUcPeriod"/>
              <a:defRPr/>
            </a:pPr>
            <a:r>
              <a:rPr lang="en-GB" sz="2400" dirty="0" smtClean="0"/>
              <a:t>Support services for innovation firms</a:t>
            </a:r>
          </a:p>
          <a:p>
            <a:pPr marL="1422400" lvl="2" indent="-508000" eaLnBrk="1" hangingPunct="1">
              <a:lnSpc>
                <a:spcPct val="90000"/>
              </a:lnSpc>
              <a:defRPr/>
            </a:pPr>
            <a:r>
              <a:rPr lang="en-GB" sz="1800" dirty="0" smtClean="0"/>
              <a:t>Incubating activities</a:t>
            </a:r>
          </a:p>
          <a:p>
            <a:pPr marL="1422400" lvl="2" indent="-508000" eaLnBrk="1" hangingPunct="1">
              <a:lnSpc>
                <a:spcPct val="90000"/>
              </a:lnSpc>
              <a:defRPr/>
            </a:pPr>
            <a:r>
              <a:rPr lang="en-GB" sz="1800" dirty="0" smtClean="0"/>
              <a:t>Financing of innovation processes and commercialization of knowledge and its adoption. </a:t>
            </a:r>
          </a:p>
          <a:p>
            <a:pPr marL="1422400" lvl="2" indent="-508000" eaLnBrk="1" hangingPunct="1">
              <a:lnSpc>
                <a:spcPct val="90000"/>
              </a:lnSpc>
              <a:defRPr/>
            </a:pPr>
            <a:r>
              <a:rPr lang="en-GB" sz="1800" dirty="0" smtClean="0"/>
              <a:t>Provision of consultancy services of relevance for innovation processes</a:t>
            </a:r>
            <a:endParaRPr lang="en-GB" sz="1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rrowheads="1"/>
          </p:cNvSpPr>
          <p:nvPr>
            <p:ph type="title"/>
          </p:nvPr>
        </p:nvSpPr>
        <p:spPr>
          <a:xfrm>
            <a:off x="457200" y="244475"/>
            <a:ext cx="8385175" cy="793750"/>
          </a:xfrm>
        </p:spPr>
        <p:txBody>
          <a:bodyPr/>
          <a:lstStyle/>
          <a:p>
            <a:pPr algn="ctr" eaLnBrk="1" hangingPunct="1">
              <a:defRPr/>
            </a:pPr>
            <a:r>
              <a:rPr lang="en-GB" sz="4000" dirty="0" smtClean="0">
                <a:latin typeface="Calibri" panose="020F0502020204030204" pitchFamily="34" charset="0"/>
                <a:cs typeface="Calibri" panose="020F0502020204030204" pitchFamily="34" charset="0"/>
              </a:rPr>
              <a:t>Definitions of NIS</a:t>
            </a:r>
          </a:p>
        </p:txBody>
      </p:sp>
      <p:sp>
        <p:nvSpPr>
          <p:cNvPr id="146435" name="Rectangle 3"/>
          <p:cNvSpPr>
            <a:spLocks noGrp="1" noRot="1" noChangeArrowheads="1"/>
          </p:cNvSpPr>
          <p:nvPr>
            <p:ph idx="1"/>
          </p:nvPr>
        </p:nvSpPr>
        <p:spPr>
          <a:xfrm>
            <a:off x="250825" y="1052513"/>
            <a:ext cx="8569325" cy="5545137"/>
          </a:xfrm>
        </p:spPr>
        <p:txBody>
          <a:bodyPr/>
          <a:lstStyle/>
          <a:p>
            <a:pPr algn="just">
              <a:lnSpc>
                <a:spcPct val="80000"/>
              </a:lnSpc>
              <a:defRPr/>
            </a:pPr>
            <a:r>
              <a:rPr lang="en-US" sz="2400" dirty="0"/>
              <a:t>A set of distinctive institutions which jointly and individually contribute to the development and diffusion of new technologies and which provide the framework within which governments form and implement policies to influence the innovation process. </a:t>
            </a:r>
            <a:endParaRPr lang="en-US" sz="2400" dirty="0" smtClean="0"/>
          </a:p>
          <a:p>
            <a:pPr algn="just">
              <a:lnSpc>
                <a:spcPct val="80000"/>
              </a:lnSpc>
              <a:defRPr/>
            </a:pPr>
            <a:r>
              <a:rPr lang="en-US" sz="2400" dirty="0" smtClean="0"/>
              <a:t>A </a:t>
            </a:r>
            <a:r>
              <a:rPr lang="en-US" sz="2400" dirty="0"/>
              <a:t>system of interconnected institutions to create, store and transfer the knowledge, skills and artefacts which define new technologies, J.S. Metcalfe (1995), </a:t>
            </a:r>
          </a:p>
          <a:p>
            <a:pPr lvl="2">
              <a:lnSpc>
                <a:spcPct val="80000"/>
              </a:lnSpc>
              <a:defRPr/>
            </a:pPr>
            <a:endParaRPr lang="en-GB" sz="1600" dirty="0" smtClean="0"/>
          </a:p>
          <a:p>
            <a:pPr eaLnBrk="1" hangingPunct="1">
              <a:lnSpc>
                <a:spcPct val="80000"/>
              </a:lnSpc>
              <a:defRPr/>
            </a:pPr>
            <a:r>
              <a:rPr lang="en-GB" sz="2400" dirty="0" smtClean="0"/>
              <a:t>A system for generating and diffusing new technologies -</a:t>
            </a:r>
          </a:p>
          <a:p>
            <a:pPr lvl="1" eaLnBrk="1" hangingPunct="1">
              <a:lnSpc>
                <a:spcPct val="80000"/>
              </a:lnSpc>
              <a:defRPr/>
            </a:pPr>
            <a:r>
              <a:rPr lang="en-GB" sz="2400" b="1" dirty="0" smtClean="0"/>
              <a:t>Narrow NIS</a:t>
            </a:r>
            <a:r>
              <a:rPr lang="en-GB" sz="2400" dirty="0" smtClean="0"/>
              <a:t> ‘organisations and institutions involved in searching and exploring – such as R&amp;D departments, technological institutes and universities’. </a:t>
            </a:r>
          </a:p>
          <a:p>
            <a:pPr lvl="1" eaLnBrk="1" hangingPunct="1">
              <a:lnSpc>
                <a:spcPct val="80000"/>
              </a:lnSpc>
              <a:defRPr/>
            </a:pPr>
            <a:r>
              <a:rPr lang="en-GB" sz="2400" b="1" dirty="0" smtClean="0"/>
              <a:t>Broader NIS</a:t>
            </a:r>
            <a:r>
              <a:rPr lang="en-GB" sz="2400" dirty="0" smtClean="0"/>
              <a:t> includes ‘all parts and aspects of the economic structure and the institutional set-up affecting learning as well as searching and exploring – the production system, the marketing system and the system of finance present themselves as sub-systems in which learning takes place’.</a:t>
            </a:r>
          </a:p>
        </p:txBody>
      </p:sp>
    </p:spTree>
    <p:extLst>
      <p:ext uri="{BB962C8B-B14F-4D97-AF65-F5344CB8AC3E}">
        <p14:creationId xmlns:p14="http://schemas.microsoft.com/office/powerpoint/2010/main" val="1588413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5385</TotalTime>
  <Words>2689</Words>
  <Application>Microsoft Office PowerPoint</Application>
  <PresentationFormat>On-screen Show (4:3)</PresentationFormat>
  <Paragraphs>345</Paragraphs>
  <Slides>33</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SimSun</vt:lpstr>
      <vt:lpstr>Arial</vt:lpstr>
      <vt:lpstr>Calibri</vt:lpstr>
      <vt:lpstr>Calibri Light</vt:lpstr>
      <vt:lpstr>Comic Sans MS</vt:lpstr>
      <vt:lpstr>Lucida Calligraphy</vt:lpstr>
      <vt:lpstr>Times New Roman</vt:lpstr>
      <vt:lpstr>Wingdings</vt:lpstr>
      <vt:lpstr>Office Theme</vt:lpstr>
      <vt:lpstr>National Innovation Systems </vt:lpstr>
      <vt:lpstr>Background</vt:lpstr>
      <vt:lpstr>We know that …</vt:lpstr>
      <vt:lpstr>Theoretical perspective on innovation &amp; learning</vt:lpstr>
      <vt:lpstr>Roots of the systemic approach</vt:lpstr>
      <vt:lpstr>System building</vt:lpstr>
      <vt:lpstr>Making Innovation Systems</vt:lpstr>
      <vt:lpstr>Activities in the Innovation System</vt:lpstr>
      <vt:lpstr>Definitions of NIS</vt:lpstr>
      <vt:lpstr>NATIONAL INNOVATION SYSTEMS</vt:lpstr>
      <vt:lpstr>Why Innovation Systems</vt:lpstr>
      <vt:lpstr>Why Innovation Systems?</vt:lpstr>
      <vt:lpstr>Why Innovation Systems</vt:lpstr>
      <vt:lpstr>PowerPoint Presentation</vt:lpstr>
      <vt:lpstr>Why variation in  innovations systems </vt:lpstr>
      <vt:lpstr>Key Actors Differ</vt:lpstr>
      <vt:lpstr>Evaluating Key actors</vt:lpstr>
      <vt:lpstr>Basic Arguments of NIS</vt:lpstr>
      <vt:lpstr>AN OVERVIEW OF A NIS</vt:lpstr>
      <vt:lpstr>PowerPoint Presentation</vt:lpstr>
      <vt:lpstr>PowerPoint Presentation</vt:lpstr>
      <vt:lpstr>INSTRUMENTS/SUPPORT SYSTEMS FOR NIS IMPLEMENTATION</vt:lpstr>
      <vt:lpstr>National Innovation System</vt:lpstr>
      <vt:lpstr>FEATURES OF UGANDA’S NIS</vt:lpstr>
      <vt:lpstr>Challenges</vt:lpstr>
      <vt:lpstr>Addressing  Challenges</vt:lpstr>
      <vt:lpstr>Critical Success Factors</vt:lpstr>
      <vt:lpstr>Critical Success Factors</vt:lpstr>
      <vt:lpstr>Building Knowledge</vt:lpstr>
      <vt:lpstr>We may need An  African Innovation System?</vt:lpstr>
      <vt:lpstr>Organising  Innovation through</vt:lpstr>
      <vt:lpstr>Organising  Innovation through</vt:lpstr>
      <vt:lpstr>Conclusion</vt:lpstr>
    </vt:vector>
  </TitlesOfParts>
  <Company>University of Essex</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and Regional Innovation</dc:title>
  <dc:creator>George</dc:creator>
  <cp:lastModifiedBy>Hp</cp:lastModifiedBy>
  <cp:revision>54</cp:revision>
  <dcterms:created xsi:type="dcterms:W3CDTF">2005-11-27T14:41:10Z</dcterms:created>
  <dcterms:modified xsi:type="dcterms:W3CDTF">2023-11-13T05:27:39Z</dcterms:modified>
</cp:coreProperties>
</file>