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59" r:id="rId7"/>
    <p:sldId id="263" r:id="rId8"/>
    <p:sldId id="260" r:id="rId9"/>
    <p:sldId id="264" r:id="rId10"/>
    <p:sldId id="265" r:id="rId11"/>
    <p:sldId id="266" r:id="rId12"/>
    <p:sldId id="267" r:id="rId13"/>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5" d="100"/>
          <a:sy n="85" d="100"/>
        </p:scale>
        <p:origin x="18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B206D-0FDA-4270-B327-52FDB6494B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G"/>
          </a:p>
        </p:txBody>
      </p:sp>
      <p:sp>
        <p:nvSpPr>
          <p:cNvPr id="3" name="Subtitle 2">
            <a:extLst>
              <a:ext uri="{FF2B5EF4-FFF2-40B4-BE49-F238E27FC236}">
                <a16:creationId xmlns:a16="http://schemas.microsoft.com/office/drawing/2014/main" id="{56CBE46A-1222-4218-A63D-D4C3888125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G"/>
          </a:p>
        </p:txBody>
      </p:sp>
      <p:sp>
        <p:nvSpPr>
          <p:cNvPr id="4" name="Date Placeholder 3">
            <a:extLst>
              <a:ext uri="{FF2B5EF4-FFF2-40B4-BE49-F238E27FC236}">
                <a16:creationId xmlns:a16="http://schemas.microsoft.com/office/drawing/2014/main" id="{21440E1F-8D2F-482E-9951-276E88DD741F}"/>
              </a:ext>
            </a:extLst>
          </p:cNvPr>
          <p:cNvSpPr>
            <a:spLocks noGrp="1"/>
          </p:cNvSpPr>
          <p:nvPr>
            <p:ph type="dt" sz="half" idx="10"/>
          </p:nvPr>
        </p:nvSpPr>
        <p:spPr/>
        <p:txBody>
          <a:bodyPr/>
          <a:lstStyle/>
          <a:p>
            <a:fld id="{6DA87388-0F12-43AE-8327-7D7C05EAF1B6}" type="datetimeFigureOut">
              <a:rPr lang="en-UG" smtClean="0"/>
              <a:t>13/08/2026</a:t>
            </a:fld>
            <a:endParaRPr lang="en-UG"/>
          </a:p>
        </p:txBody>
      </p:sp>
      <p:sp>
        <p:nvSpPr>
          <p:cNvPr id="5" name="Footer Placeholder 4">
            <a:extLst>
              <a:ext uri="{FF2B5EF4-FFF2-40B4-BE49-F238E27FC236}">
                <a16:creationId xmlns:a16="http://schemas.microsoft.com/office/drawing/2014/main" id="{660A91E8-0482-4644-923F-31462B1C405C}"/>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B9CD9FD7-E7C0-4CBC-892A-B34CE0F41D3C}"/>
              </a:ext>
            </a:extLst>
          </p:cNvPr>
          <p:cNvSpPr>
            <a:spLocks noGrp="1"/>
          </p:cNvSpPr>
          <p:nvPr>
            <p:ph type="sldNum" sz="quarter" idx="12"/>
          </p:nvPr>
        </p:nvSpPr>
        <p:spPr/>
        <p:txBody>
          <a:bodyPr/>
          <a:lstStyle/>
          <a:p>
            <a:fld id="{3F727512-A722-458D-8F0C-DF165A7B7477}" type="slidenum">
              <a:rPr lang="en-UG" smtClean="0"/>
              <a:t>‹#›</a:t>
            </a:fld>
            <a:endParaRPr lang="en-UG"/>
          </a:p>
        </p:txBody>
      </p:sp>
    </p:spTree>
    <p:extLst>
      <p:ext uri="{BB962C8B-B14F-4D97-AF65-F5344CB8AC3E}">
        <p14:creationId xmlns:p14="http://schemas.microsoft.com/office/powerpoint/2010/main" val="1009801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C7EAB-7F8F-4B8D-9340-D060EA357596}"/>
              </a:ext>
            </a:extLst>
          </p:cNvPr>
          <p:cNvSpPr>
            <a:spLocks noGrp="1"/>
          </p:cNvSpPr>
          <p:nvPr>
            <p:ph type="title"/>
          </p:nvPr>
        </p:nvSpPr>
        <p:spPr/>
        <p:txBody>
          <a:bodyPr/>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0F151381-335F-4119-B215-B6F96C3CAB2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B5762566-66CD-4FBC-9D66-34F77F9AD942}"/>
              </a:ext>
            </a:extLst>
          </p:cNvPr>
          <p:cNvSpPr>
            <a:spLocks noGrp="1"/>
          </p:cNvSpPr>
          <p:nvPr>
            <p:ph type="dt" sz="half" idx="10"/>
          </p:nvPr>
        </p:nvSpPr>
        <p:spPr/>
        <p:txBody>
          <a:bodyPr/>
          <a:lstStyle/>
          <a:p>
            <a:fld id="{6DA87388-0F12-43AE-8327-7D7C05EAF1B6}" type="datetimeFigureOut">
              <a:rPr lang="en-UG" smtClean="0"/>
              <a:t>13/08/2026</a:t>
            </a:fld>
            <a:endParaRPr lang="en-UG"/>
          </a:p>
        </p:txBody>
      </p:sp>
      <p:sp>
        <p:nvSpPr>
          <p:cNvPr id="5" name="Footer Placeholder 4">
            <a:extLst>
              <a:ext uri="{FF2B5EF4-FFF2-40B4-BE49-F238E27FC236}">
                <a16:creationId xmlns:a16="http://schemas.microsoft.com/office/drawing/2014/main" id="{861F70BF-F74F-4BD3-B656-855AEDF88814}"/>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2076E2C9-BAA6-4AF1-8D26-F7F6B4161B8F}"/>
              </a:ext>
            </a:extLst>
          </p:cNvPr>
          <p:cNvSpPr>
            <a:spLocks noGrp="1"/>
          </p:cNvSpPr>
          <p:nvPr>
            <p:ph type="sldNum" sz="quarter" idx="12"/>
          </p:nvPr>
        </p:nvSpPr>
        <p:spPr/>
        <p:txBody>
          <a:bodyPr/>
          <a:lstStyle/>
          <a:p>
            <a:fld id="{3F727512-A722-458D-8F0C-DF165A7B7477}" type="slidenum">
              <a:rPr lang="en-UG" smtClean="0"/>
              <a:t>‹#›</a:t>
            </a:fld>
            <a:endParaRPr lang="en-UG"/>
          </a:p>
        </p:txBody>
      </p:sp>
    </p:spTree>
    <p:extLst>
      <p:ext uri="{BB962C8B-B14F-4D97-AF65-F5344CB8AC3E}">
        <p14:creationId xmlns:p14="http://schemas.microsoft.com/office/powerpoint/2010/main" val="3914077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06EA4B-5EEB-47C3-8498-365F3C1619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A3E299F8-6F16-45CF-8897-46583865A51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F4B8B544-AA6D-4423-A7B0-D4BEA53535F2}"/>
              </a:ext>
            </a:extLst>
          </p:cNvPr>
          <p:cNvSpPr>
            <a:spLocks noGrp="1"/>
          </p:cNvSpPr>
          <p:nvPr>
            <p:ph type="dt" sz="half" idx="10"/>
          </p:nvPr>
        </p:nvSpPr>
        <p:spPr/>
        <p:txBody>
          <a:bodyPr/>
          <a:lstStyle/>
          <a:p>
            <a:fld id="{6DA87388-0F12-43AE-8327-7D7C05EAF1B6}" type="datetimeFigureOut">
              <a:rPr lang="en-UG" smtClean="0"/>
              <a:t>13/08/2026</a:t>
            </a:fld>
            <a:endParaRPr lang="en-UG"/>
          </a:p>
        </p:txBody>
      </p:sp>
      <p:sp>
        <p:nvSpPr>
          <p:cNvPr id="5" name="Footer Placeholder 4">
            <a:extLst>
              <a:ext uri="{FF2B5EF4-FFF2-40B4-BE49-F238E27FC236}">
                <a16:creationId xmlns:a16="http://schemas.microsoft.com/office/drawing/2014/main" id="{EA4D41EA-AE15-433D-8FF1-2FAB1F537CCF}"/>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5556D7B4-A9E0-4F85-A396-19C855860D43}"/>
              </a:ext>
            </a:extLst>
          </p:cNvPr>
          <p:cNvSpPr>
            <a:spLocks noGrp="1"/>
          </p:cNvSpPr>
          <p:nvPr>
            <p:ph type="sldNum" sz="quarter" idx="12"/>
          </p:nvPr>
        </p:nvSpPr>
        <p:spPr/>
        <p:txBody>
          <a:bodyPr/>
          <a:lstStyle/>
          <a:p>
            <a:fld id="{3F727512-A722-458D-8F0C-DF165A7B7477}" type="slidenum">
              <a:rPr lang="en-UG" smtClean="0"/>
              <a:t>‹#›</a:t>
            </a:fld>
            <a:endParaRPr lang="en-UG"/>
          </a:p>
        </p:txBody>
      </p:sp>
    </p:spTree>
    <p:extLst>
      <p:ext uri="{BB962C8B-B14F-4D97-AF65-F5344CB8AC3E}">
        <p14:creationId xmlns:p14="http://schemas.microsoft.com/office/powerpoint/2010/main" val="2461247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F3153-79B4-4193-8976-317B7C5DF053}"/>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56AEC030-7239-400C-9D7B-71049A6DCC3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9267A3AD-FBF1-4833-97AE-6EECF1CD31C4}"/>
              </a:ext>
            </a:extLst>
          </p:cNvPr>
          <p:cNvSpPr>
            <a:spLocks noGrp="1"/>
          </p:cNvSpPr>
          <p:nvPr>
            <p:ph type="dt" sz="half" idx="10"/>
          </p:nvPr>
        </p:nvSpPr>
        <p:spPr/>
        <p:txBody>
          <a:bodyPr/>
          <a:lstStyle/>
          <a:p>
            <a:fld id="{6DA87388-0F12-43AE-8327-7D7C05EAF1B6}" type="datetimeFigureOut">
              <a:rPr lang="en-UG" smtClean="0"/>
              <a:t>13/08/2026</a:t>
            </a:fld>
            <a:endParaRPr lang="en-UG"/>
          </a:p>
        </p:txBody>
      </p:sp>
      <p:sp>
        <p:nvSpPr>
          <p:cNvPr id="5" name="Footer Placeholder 4">
            <a:extLst>
              <a:ext uri="{FF2B5EF4-FFF2-40B4-BE49-F238E27FC236}">
                <a16:creationId xmlns:a16="http://schemas.microsoft.com/office/drawing/2014/main" id="{BF92672C-9F3C-401F-8A81-7F6B1C1F8E05}"/>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6FEFD6F8-ABF6-45CE-AC02-89B01C58651A}"/>
              </a:ext>
            </a:extLst>
          </p:cNvPr>
          <p:cNvSpPr>
            <a:spLocks noGrp="1"/>
          </p:cNvSpPr>
          <p:nvPr>
            <p:ph type="sldNum" sz="quarter" idx="12"/>
          </p:nvPr>
        </p:nvSpPr>
        <p:spPr/>
        <p:txBody>
          <a:bodyPr/>
          <a:lstStyle/>
          <a:p>
            <a:fld id="{3F727512-A722-458D-8F0C-DF165A7B7477}" type="slidenum">
              <a:rPr lang="en-UG" smtClean="0"/>
              <a:t>‹#›</a:t>
            </a:fld>
            <a:endParaRPr lang="en-UG"/>
          </a:p>
        </p:txBody>
      </p:sp>
    </p:spTree>
    <p:extLst>
      <p:ext uri="{BB962C8B-B14F-4D97-AF65-F5344CB8AC3E}">
        <p14:creationId xmlns:p14="http://schemas.microsoft.com/office/powerpoint/2010/main" val="2398312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EEDBB-06B8-484D-89B5-E982147B1D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G"/>
          </a:p>
        </p:txBody>
      </p:sp>
      <p:sp>
        <p:nvSpPr>
          <p:cNvPr id="3" name="Text Placeholder 2">
            <a:extLst>
              <a:ext uri="{FF2B5EF4-FFF2-40B4-BE49-F238E27FC236}">
                <a16:creationId xmlns:a16="http://schemas.microsoft.com/office/drawing/2014/main" id="{9629199D-F028-41D6-A5D8-630275026F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D09C595-E0B4-4DEB-AF33-0B474DCA9A42}"/>
              </a:ext>
            </a:extLst>
          </p:cNvPr>
          <p:cNvSpPr>
            <a:spLocks noGrp="1"/>
          </p:cNvSpPr>
          <p:nvPr>
            <p:ph type="dt" sz="half" idx="10"/>
          </p:nvPr>
        </p:nvSpPr>
        <p:spPr/>
        <p:txBody>
          <a:bodyPr/>
          <a:lstStyle/>
          <a:p>
            <a:fld id="{6DA87388-0F12-43AE-8327-7D7C05EAF1B6}" type="datetimeFigureOut">
              <a:rPr lang="en-UG" smtClean="0"/>
              <a:t>13/08/2026</a:t>
            </a:fld>
            <a:endParaRPr lang="en-UG"/>
          </a:p>
        </p:txBody>
      </p:sp>
      <p:sp>
        <p:nvSpPr>
          <p:cNvPr id="5" name="Footer Placeholder 4">
            <a:extLst>
              <a:ext uri="{FF2B5EF4-FFF2-40B4-BE49-F238E27FC236}">
                <a16:creationId xmlns:a16="http://schemas.microsoft.com/office/drawing/2014/main" id="{FA768EE0-4981-4BBA-917B-A5A7CD9F3665}"/>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BB68EFF8-F4F6-4B38-B6C2-7F9B04AE4E72}"/>
              </a:ext>
            </a:extLst>
          </p:cNvPr>
          <p:cNvSpPr>
            <a:spLocks noGrp="1"/>
          </p:cNvSpPr>
          <p:nvPr>
            <p:ph type="sldNum" sz="quarter" idx="12"/>
          </p:nvPr>
        </p:nvSpPr>
        <p:spPr/>
        <p:txBody>
          <a:bodyPr/>
          <a:lstStyle/>
          <a:p>
            <a:fld id="{3F727512-A722-458D-8F0C-DF165A7B7477}" type="slidenum">
              <a:rPr lang="en-UG" smtClean="0"/>
              <a:t>‹#›</a:t>
            </a:fld>
            <a:endParaRPr lang="en-UG"/>
          </a:p>
        </p:txBody>
      </p:sp>
    </p:spTree>
    <p:extLst>
      <p:ext uri="{BB962C8B-B14F-4D97-AF65-F5344CB8AC3E}">
        <p14:creationId xmlns:p14="http://schemas.microsoft.com/office/powerpoint/2010/main" val="2319635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CA6F8-784A-4B9E-80C4-CD59F89080A3}"/>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9208D647-184B-43A7-A973-B793FC91E47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Content Placeholder 3">
            <a:extLst>
              <a:ext uri="{FF2B5EF4-FFF2-40B4-BE49-F238E27FC236}">
                <a16:creationId xmlns:a16="http://schemas.microsoft.com/office/drawing/2014/main" id="{4B3AB6FA-95CB-432B-9C2D-2ACE311B56E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Date Placeholder 4">
            <a:extLst>
              <a:ext uri="{FF2B5EF4-FFF2-40B4-BE49-F238E27FC236}">
                <a16:creationId xmlns:a16="http://schemas.microsoft.com/office/drawing/2014/main" id="{9D81F1B8-D03F-481D-8C55-ADB1BC519B09}"/>
              </a:ext>
            </a:extLst>
          </p:cNvPr>
          <p:cNvSpPr>
            <a:spLocks noGrp="1"/>
          </p:cNvSpPr>
          <p:nvPr>
            <p:ph type="dt" sz="half" idx="10"/>
          </p:nvPr>
        </p:nvSpPr>
        <p:spPr/>
        <p:txBody>
          <a:bodyPr/>
          <a:lstStyle/>
          <a:p>
            <a:fld id="{6DA87388-0F12-43AE-8327-7D7C05EAF1B6}" type="datetimeFigureOut">
              <a:rPr lang="en-UG" smtClean="0"/>
              <a:t>13/08/2026</a:t>
            </a:fld>
            <a:endParaRPr lang="en-UG"/>
          </a:p>
        </p:txBody>
      </p:sp>
      <p:sp>
        <p:nvSpPr>
          <p:cNvPr id="6" name="Footer Placeholder 5">
            <a:extLst>
              <a:ext uri="{FF2B5EF4-FFF2-40B4-BE49-F238E27FC236}">
                <a16:creationId xmlns:a16="http://schemas.microsoft.com/office/drawing/2014/main" id="{DAE18081-46CF-4258-8A2C-DCABA97B2CC2}"/>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775683DB-5444-444F-9D8A-8771426AF0F6}"/>
              </a:ext>
            </a:extLst>
          </p:cNvPr>
          <p:cNvSpPr>
            <a:spLocks noGrp="1"/>
          </p:cNvSpPr>
          <p:nvPr>
            <p:ph type="sldNum" sz="quarter" idx="12"/>
          </p:nvPr>
        </p:nvSpPr>
        <p:spPr/>
        <p:txBody>
          <a:bodyPr/>
          <a:lstStyle/>
          <a:p>
            <a:fld id="{3F727512-A722-458D-8F0C-DF165A7B7477}" type="slidenum">
              <a:rPr lang="en-UG" smtClean="0"/>
              <a:t>‹#›</a:t>
            </a:fld>
            <a:endParaRPr lang="en-UG"/>
          </a:p>
        </p:txBody>
      </p:sp>
    </p:spTree>
    <p:extLst>
      <p:ext uri="{BB962C8B-B14F-4D97-AF65-F5344CB8AC3E}">
        <p14:creationId xmlns:p14="http://schemas.microsoft.com/office/powerpoint/2010/main" val="107253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8D88E-E615-41C3-B242-B7F7CAA3B378}"/>
              </a:ext>
            </a:extLst>
          </p:cNvPr>
          <p:cNvSpPr>
            <a:spLocks noGrp="1"/>
          </p:cNvSpPr>
          <p:nvPr>
            <p:ph type="title"/>
          </p:nvPr>
        </p:nvSpPr>
        <p:spPr>
          <a:xfrm>
            <a:off x="839788" y="365125"/>
            <a:ext cx="10515600" cy="1325563"/>
          </a:xfrm>
        </p:spPr>
        <p:txBody>
          <a:bodyPr/>
          <a:lstStyle/>
          <a:p>
            <a:r>
              <a:rPr lang="en-US"/>
              <a:t>Click to edit Master title style</a:t>
            </a:r>
            <a:endParaRPr lang="en-UG"/>
          </a:p>
        </p:txBody>
      </p:sp>
      <p:sp>
        <p:nvSpPr>
          <p:cNvPr id="3" name="Text Placeholder 2">
            <a:extLst>
              <a:ext uri="{FF2B5EF4-FFF2-40B4-BE49-F238E27FC236}">
                <a16:creationId xmlns:a16="http://schemas.microsoft.com/office/drawing/2014/main" id="{A637E370-E603-47B5-A00F-B98801857E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424C8B-9E12-49AE-8092-099821DCA59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Text Placeholder 4">
            <a:extLst>
              <a:ext uri="{FF2B5EF4-FFF2-40B4-BE49-F238E27FC236}">
                <a16:creationId xmlns:a16="http://schemas.microsoft.com/office/drawing/2014/main" id="{C4FB2D2C-06D3-43BD-BB7A-717EA51C9D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C8FAC08-F551-489A-89CC-2AFFB3B3128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7" name="Date Placeholder 6">
            <a:extLst>
              <a:ext uri="{FF2B5EF4-FFF2-40B4-BE49-F238E27FC236}">
                <a16:creationId xmlns:a16="http://schemas.microsoft.com/office/drawing/2014/main" id="{FDB75E6D-408A-4539-8233-2796B2AA6684}"/>
              </a:ext>
            </a:extLst>
          </p:cNvPr>
          <p:cNvSpPr>
            <a:spLocks noGrp="1"/>
          </p:cNvSpPr>
          <p:nvPr>
            <p:ph type="dt" sz="half" idx="10"/>
          </p:nvPr>
        </p:nvSpPr>
        <p:spPr/>
        <p:txBody>
          <a:bodyPr/>
          <a:lstStyle/>
          <a:p>
            <a:fld id="{6DA87388-0F12-43AE-8327-7D7C05EAF1B6}" type="datetimeFigureOut">
              <a:rPr lang="en-UG" smtClean="0"/>
              <a:t>13/08/2026</a:t>
            </a:fld>
            <a:endParaRPr lang="en-UG"/>
          </a:p>
        </p:txBody>
      </p:sp>
      <p:sp>
        <p:nvSpPr>
          <p:cNvPr id="8" name="Footer Placeholder 7">
            <a:extLst>
              <a:ext uri="{FF2B5EF4-FFF2-40B4-BE49-F238E27FC236}">
                <a16:creationId xmlns:a16="http://schemas.microsoft.com/office/drawing/2014/main" id="{53B088D0-1EA2-402A-B383-93FBF64A6400}"/>
              </a:ext>
            </a:extLst>
          </p:cNvPr>
          <p:cNvSpPr>
            <a:spLocks noGrp="1"/>
          </p:cNvSpPr>
          <p:nvPr>
            <p:ph type="ftr" sz="quarter" idx="11"/>
          </p:nvPr>
        </p:nvSpPr>
        <p:spPr/>
        <p:txBody>
          <a:bodyPr/>
          <a:lstStyle/>
          <a:p>
            <a:endParaRPr lang="en-UG"/>
          </a:p>
        </p:txBody>
      </p:sp>
      <p:sp>
        <p:nvSpPr>
          <p:cNvPr id="9" name="Slide Number Placeholder 8">
            <a:extLst>
              <a:ext uri="{FF2B5EF4-FFF2-40B4-BE49-F238E27FC236}">
                <a16:creationId xmlns:a16="http://schemas.microsoft.com/office/drawing/2014/main" id="{CD8697C5-AEFC-4342-92EE-57B760026134}"/>
              </a:ext>
            </a:extLst>
          </p:cNvPr>
          <p:cNvSpPr>
            <a:spLocks noGrp="1"/>
          </p:cNvSpPr>
          <p:nvPr>
            <p:ph type="sldNum" sz="quarter" idx="12"/>
          </p:nvPr>
        </p:nvSpPr>
        <p:spPr/>
        <p:txBody>
          <a:bodyPr/>
          <a:lstStyle/>
          <a:p>
            <a:fld id="{3F727512-A722-458D-8F0C-DF165A7B7477}" type="slidenum">
              <a:rPr lang="en-UG" smtClean="0"/>
              <a:t>‹#›</a:t>
            </a:fld>
            <a:endParaRPr lang="en-UG"/>
          </a:p>
        </p:txBody>
      </p:sp>
    </p:spTree>
    <p:extLst>
      <p:ext uri="{BB962C8B-B14F-4D97-AF65-F5344CB8AC3E}">
        <p14:creationId xmlns:p14="http://schemas.microsoft.com/office/powerpoint/2010/main" val="233249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671CE-8DB0-44C5-B8E0-A7B785BF1D89}"/>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CC724541-9D71-4A84-ADAC-954C80F2C7DC}"/>
              </a:ext>
            </a:extLst>
          </p:cNvPr>
          <p:cNvSpPr>
            <a:spLocks noGrp="1"/>
          </p:cNvSpPr>
          <p:nvPr>
            <p:ph type="dt" sz="half" idx="10"/>
          </p:nvPr>
        </p:nvSpPr>
        <p:spPr/>
        <p:txBody>
          <a:bodyPr/>
          <a:lstStyle/>
          <a:p>
            <a:fld id="{6DA87388-0F12-43AE-8327-7D7C05EAF1B6}" type="datetimeFigureOut">
              <a:rPr lang="en-UG" smtClean="0"/>
              <a:t>13/08/2026</a:t>
            </a:fld>
            <a:endParaRPr lang="en-UG"/>
          </a:p>
        </p:txBody>
      </p:sp>
      <p:sp>
        <p:nvSpPr>
          <p:cNvPr id="4" name="Footer Placeholder 3">
            <a:extLst>
              <a:ext uri="{FF2B5EF4-FFF2-40B4-BE49-F238E27FC236}">
                <a16:creationId xmlns:a16="http://schemas.microsoft.com/office/drawing/2014/main" id="{564012BE-EA17-42F8-81A5-D448E3C29D5A}"/>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0485FF66-3545-4508-825E-C58C6FB61AC7}"/>
              </a:ext>
            </a:extLst>
          </p:cNvPr>
          <p:cNvSpPr>
            <a:spLocks noGrp="1"/>
          </p:cNvSpPr>
          <p:nvPr>
            <p:ph type="sldNum" sz="quarter" idx="12"/>
          </p:nvPr>
        </p:nvSpPr>
        <p:spPr/>
        <p:txBody>
          <a:bodyPr/>
          <a:lstStyle/>
          <a:p>
            <a:fld id="{3F727512-A722-458D-8F0C-DF165A7B7477}" type="slidenum">
              <a:rPr lang="en-UG" smtClean="0"/>
              <a:t>‹#›</a:t>
            </a:fld>
            <a:endParaRPr lang="en-UG"/>
          </a:p>
        </p:txBody>
      </p:sp>
    </p:spTree>
    <p:extLst>
      <p:ext uri="{BB962C8B-B14F-4D97-AF65-F5344CB8AC3E}">
        <p14:creationId xmlns:p14="http://schemas.microsoft.com/office/powerpoint/2010/main" val="1180641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424C92-75BA-4EE9-A92F-47D2058D560A}"/>
              </a:ext>
            </a:extLst>
          </p:cNvPr>
          <p:cNvSpPr>
            <a:spLocks noGrp="1"/>
          </p:cNvSpPr>
          <p:nvPr>
            <p:ph type="dt" sz="half" idx="10"/>
          </p:nvPr>
        </p:nvSpPr>
        <p:spPr/>
        <p:txBody>
          <a:bodyPr/>
          <a:lstStyle/>
          <a:p>
            <a:fld id="{6DA87388-0F12-43AE-8327-7D7C05EAF1B6}" type="datetimeFigureOut">
              <a:rPr lang="en-UG" smtClean="0"/>
              <a:t>13/08/2026</a:t>
            </a:fld>
            <a:endParaRPr lang="en-UG"/>
          </a:p>
        </p:txBody>
      </p:sp>
      <p:sp>
        <p:nvSpPr>
          <p:cNvPr id="3" name="Footer Placeholder 2">
            <a:extLst>
              <a:ext uri="{FF2B5EF4-FFF2-40B4-BE49-F238E27FC236}">
                <a16:creationId xmlns:a16="http://schemas.microsoft.com/office/drawing/2014/main" id="{79E22FA5-1E9B-490D-83E4-6AC43BF6C787}"/>
              </a:ext>
            </a:extLst>
          </p:cNvPr>
          <p:cNvSpPr>
            <a:spLocks noGrp="1"/>
          </p:cNvSpPr>
          <p:nvPr>
            <p:ph type="ftr" sz="quarter" idx="11"/>
          </p:nvPr>
        </p:nvSpPr>
        <p:spPr/>
        <p:txBody>
          <a:bodyPr/>
          <a:lstStyle/>
          <a:p>
            <a:endParaRPr lang="en-UG"/>
          </a:p>
        </p:txBody>
      </p:sp>
      <p:sp>
        <p:nvSpPr>
          <p:cNvPr id="4" name="Slide Number Placeholder 3">
            <a:extLst>
              <a:ext uri="{FF2B5EF4-FFF2-40B4-BE49-F238E27FC236}">
                <a16:creationId xmlns:a16="http://schemas.microsoft.com/office/drawing/2014/main" id="{B327A08F-F36E-4C26-97A9-E717D2A71914}"/>
              </a:ext>
            </a:extLst>
          </p:cNvPr>
          <p:cNvSpPr>
            <a:spLocks noGrp="1"/>
          </p:cNvSpPr>
          <p:nvPr>
            <p:ph type="sldNum" sz="quarter" idx="12"/>
          </p:nvPr>
        </p:nvSpPr>
        <p:spPr/>
        <p:txBody>
          <a:bodyPr/>
          <a:lstStyle/>
          <a:p>
            <a:fld id="{3F727512-A722-458D-8F0C-DF165A7B7477}" type="slidenum">
              <a:rPr lang="en-UG" smtClean="0"/>
              <a:t>‹#›</a:t>
            </a:fld>
            <a:endParaRPr lang="en-UG"/>
          </a:p>
        </p:txBody>
      </p:sp>
    </p:spTree>
    <p:extLst>
      <p:ext uri="{BB962C8B-B14F-4D97-AF65-F5344CB8AC3E}">
        <p14:creationId xmlns:p14="http://schemas.microsoft.com/office/powerpoint/2010/main" val="923650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3D4FD-F469-4CCC-9C95-2F805022D5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Content Placeholder 2">
            <a:extLst>
              <a:ext uri="{FF2B5EF4-FFF2-40B4-BE49-F238E27FC236}">
                <a16:creationId xmlns:a16="http://schemas.microsoft.com/office/drawing/2014/main" id="{E5215528-CC08-488B-918E-9380BF9117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Text Placeholder 3">
            <a:extLst>
              <a:ext uri="{FF2B5EF4-FFF2-40B4-BE49-F238E27FC236}">
                <a16:creationId xmlns:a16="http://schemas.microsoft.com/office/drawing/2014/main" id="{CA371C21-65AA-4BD2-A953-9C1DE132F7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3F8AF1-84A7-4AA0-B20E-CBAAEF0B4CB8}"/>
              </a:ext>
            </a:extLst>
          </p:cNvPr>
          <p:cNvSpPr>
            <a:spLocks noGrp="1"/>
          </p:cNvSpPr>
          <p:nvPr>
            <p:ph type="dt" sz="half" idx="10"/>
          </p:nvPr>
        </p:nvSpPr>
        <p:spPr/>
        <p:txBody>
          <a:bodyPr/>
          <a:lstStyle/>
          <a:p>
            <a:fld id="{6DA87388-0F12-43AE-8327-7D7C05EAF1B6}" type="datetimeFigureOut">
              <a:rPr lang="en-UG" smtClean="0"/>
              <a:t>13/08/2026</a:t>
            </a:fld>
            <a:endParaRPr lang="en-UG"/>
          </a:p>
        </p:txBody>
      </p:sp>
      <p:sp>
        <p:nvSpPr>
          <p:cNvPr id="6" name="Footer Placeholder 5">
            <a:extLst>
              <a:ext uri="{FF2B5EF4-FFF2-40B4-BE49-F238E27FC236}">
                <a16:creationId xmlns:a16="http://schemas.microsoft.com/office/drawing/2014/main" id="{4F326BC2-544E-44B8-8E4F-D0BDEE293F54}"/>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844BC3DE-795E-4348-8336-4BA366E5E61F}"/>
              </a:ext>
            </a:extLst>
          </p:cNvPr>
          <p:cNvSpPr>
            <a:spLocks noGrp="1"/>
          </p:cNvSpPr>
          <p:nvPr>
            <p:ph type="sldNum" sz="quarter" idx="12"/>
          </p:nvPr>
        </p:nvSpPr>
        <p:spPr/>
        <p:txBody>
          <a:bodyPr/>
          <a:lstStyle/>
          <a:p>
            <a:fld id="{3F727512-A722-458D-8F0C-DF165A7B7477}" type="slidenum">
              <a:rPr lang="en-UG" smtClean="0"/>
              <a:t>‹#›</a:t>
            </a:fld>
            <a:endParaRPr lang="en-UG"/>
          </a:p>
        </p:txBody>
      </p:sp>
    </p:spTree>
    <p:extLst>
      <p:ext uri="{BB962C8B-B14F-4D97-AF65-F5344CB8AC3E}">
        <p14:creationId xmlns:p14="http://schemas.microsoft.com/office/powerpoint/2010/main" val="1696464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8C76C-C6B2-4D7D-82CC-2C1CE00BB9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Picture Placeholder 2">
            <a:extLst>
              <a:ext uri="{FF2B5EF4-FFF2-40B4-BE49-F238E27FC236}">
                <a16:creationId xmlns:a16="http://schemas.microsoft.com/office/drawing/2014/main" id="{9FA22D2E-7F54-4DC1-94C0-108E57F9DA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E8A38420-E113-4C0C-86B6-4916150688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AA97D1F-E5DF-4633-8FAF-34B6888748FE}"/>
              </a:ext>
            </a:extLst>
          </p:cNvPr>
          <p:cNvSpPr>
            <a:spLocks noGrp="1"/>
          </p:cNvSpPr>
          <p:nvPr>
            <p:ph type="dt" sz="half" idx="10"/>
          </p:nvPr>
        </p:nvSpPr>
        <p:spPr/>
        <p:txBody>
          <a:bodyPr/>
          <a:lstStyle/>
          <a:p>
            <a:fld id="{6DA87388-0F12-43AE-8327-7D7C05EAF1B6}" type="datetimeFigureOut">
              <a:rPr lang="en-UG" smtClean="0"/>
              <a:t>13/08/2026</a:t>
            </a:fld>
            <a:endParaRPr lang="en-UG"/>
          </a:p>
        </p:txBody>
      </p:sp>
      <p:sp>
        <p:nvSpPr>
          <p:cNvPr id="6" name="Footer Placeholder 5">
            <a:extLst>
              <a:ext uri="{FF2B5EF4-FFF2-40B4-BE49-F238E27FC236}">
                <a16:creationId xmlns:a16="http://schemas.microsoft.com/office/drawing/2014/main" id="{BB4D38B0-88E4-41B5-B69F-F404C059D344}"/>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81B6E5D3-27BB-4499-BB40-CF614FF0C937}"/>
              </a:ext>
            </a:extLst>
          </p:cNvPr>
          <p:cNvSpPr>
            <a:spLocks noGrp="1"/>
          </p:cNvSpPr>
          <p:nvPr>
            <p:ph type="sldNum" sz="quarter" idx="12"/>
          </p:nvPr>
        </p:nvSpPr>
        <p:spPr/>
        <p:txBody>
          <a:bodyPr/>
          <a:lstStyle/>
          <a:p>
            <a:fld id="{3F727512-A722-458D-8F0C-DF165A7B7477}" type="slidenum">
              <a:rPr lang="en-UG" smtClean="0"/>
              <a:t>‹#›</a:t>
            </a:fld>
            <a:endParaRPr lang="en-UG"/>
          </a:p>
        </p:txBody>
      </p:sp>
    </p:spTree>
    <p:extLst>
      <p:ext uri="{BB962C8B-B14F-4D97-AF65-F5344CB8AC3E}">
        <p14:creationId xmlns:p14="http://schemas.microsoft.com/office/powerpoint/2010/main" val="269923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0716ED-02F1-4D82-AF70-58356CA32B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0269AB43-36FF-4DFC-A05F-A6FDDCA0A2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0689ADA4-4B71-46BD-9009-0B89F5AED0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A87388-0F12-43AE-8327-7D7C05EAF1B6}" type="datetimeFigureOut">
              <a:rPr lang="en-UG" smtClean="0"/>
              <a:t>13/08/2026</a:t>
            </a:fld>
            <a:endParaRPr lang="en-UG"/>
          </a:p>
        </p:txBody>
      </p:sp>
      <p:sp>
        <p:nvSpPr>
          <p:cNvPr id="5" name="Footer Placeholder 4">
            <a:extLst>
              <a:ext uri="{FF2B5EF4-FFF2-40B4-BE49-F238E27FC236}">
                <a16:creationId xmlns:a16="http://schemas.microsoft.com/office/drawing/2014/main" id="{012DA9EE-999C-4BA1-B023-D0D1B859A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99F3EA4B-77BF-480F-9B36-930B161E18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727512-A722-458D-8F0C-DF165A7B7477}" type="slidenum">
              <a:rPr lang="en-UG" smtClean="0"/>
              <a:t>‹#›</a:t>
            </a:fld>
            <a:endParaRPr lang="en-UG"/>
          </a:p>
        </p:txBody>
      </p:sp>
    </p:spTree>
    <p:extLst>
      <p:ext uri="{BB962C8B-B14F-4D97-AF65-F5344CB8AC3E}">
        <p14:creationId xmlns:p14="http://schemas.microsoft.com/office/powerpoint/2010/main" val="4197700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BBC87-1684-4B19-8DE9-CB9233B270C5}"/>
              </a:ext>
            </a:extLst>
          </p:cNvPr>
          <p:cNvSpPr>
            <a:spLocks noGrp="1"/>
          </p:cNvSpPr>
          <p:nvPr>
            <p:ph type="ctrTitle"/>
          </p:nvPr>
        </p:nvSpPr>
        <p:spPr>
          <a:xfrm>
            <a:off x="1524000" y="1311965"/>
            <a:ext cx="9144000" cy="2197998"/>
          </a:xfrm>
        </p:spPr>
        <p:txBody>
          <a:bodyPr>
            <a:normAutofit/>
          </a:bodyPr>
          <a:lstStyle/>
          <a:p>
            <a:r>
              <a:rPr lang="en-US" sz="4000" b="1" dirty="0">
                <a:latin typeface="Times New Roman" panose="02020603050405020304" pitchFamily="18" charset="0"/>
                <a:cs typeface="Times New Roman" panose="02020603050405020304" pitchFamily="18" charset="0"/>
              </a:rPr>
              <a:t>STRATEGIC HUMAN RESOURCE MANAGEMENT</a:t>
            </a:r>
            <a:endParaRPr lang="en-UG" sz="40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61E46F65-8162-463A-B92E-3F552D3A906A}"/>
              </a:ext>
            </a:extLst>
          </p:cNvPr>
          <p:cNvSpPr>
            <a:spLocks noGrp="1"/>
          </p:cNvSpPr>
          <p:nvPr>
            <p:ph type="subTitle" idx="1"/>
          </p:nvPr>
        </p:nvSpPr>
        <p:spPr/>
        <p:txBody>
          <a:bodyPr>
            <a:normAutofit lnSpcReduction="10000"/>
          </a:bodyPr>
          <a:lstStyle/>
          <a:p>
            <a:endParaRPr lang="en-US" dirty="0"/>
          </a:p>
          <a:p>
            <a:endParaRPr lang="en-US" dirty="0"/>
          </a:p>
          <a:p>
            <a:r>
              <a:rPr lang="en-US" b="1" dirty="0">
                <a:latin typeface="Times New Roman" panose="02020603050405020304" pitchFamily="18" charset="0"/>
                <a:cs typeface="Times New Roman" panose="02020603050405020304" pitchFamily="18" charset="0"/>
              </a:rPr>
              <a:t>BHRM III</a:t>
            </a:r>
          </a:p>
          <a:p>
            <a:r>
              <a:rPr lang="en-US" b="1">
                <a:latin typeface="Times New Roman" panose="02020603050405020304" pitchFamily="18" charset="0"/>
                <a:cs typeface="Times New Roman" panose="02020603050405020304" pitchFamily="18" charset="0"/>
              </a:rPr>
              <a:t>AY2026/27</a:t>
            </a:r>
            <a:endParaRPr lang="en-UG"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3429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5677F-EA61-43A3-9B39-5D32EEC9023C}"/>
              </a:ext>
            </a:extLst>
          </p:cNvPr>
          <p:cNvSpPr>
            <a:spLocks noGrp="1"/>
          </p:cNvSpPr>
          <p:nvPr>
            <p:ph type="title"/>
          </p:nvPr>
        </p:nvSpPr>
        <p:spPr/>
        <p:txBody>
          <a:bodyPr>
            <a:normAutofit fontScale="90000"/>
          </a:bodyPr>
          <a:lstStyle/>
          <a:p>
            <a:pPr algn="ctr"/>
            <a:r>
              <a:rPr lang="en-US" sz="3600" b="1" dirty="0">
                <a:latin typeface="Times New Roman" panose="02020603050405020304" pitchFamily="18" charset="0"/>
                <a:cs typeface="Times New Roman" panose="02020603050405020304" pitchFamily="18" charset="0"/>
              </a:rPr>
              <a:t>COMPETENCY REQUIREMENTS IN STRATEGIC HUMAN RESOURCE MANAGEMENT</a:t>
            </a:r>
            <a:r>
              <a:rPr lang="en-US" dirty="0"/>
              <a:t> </a:t>
            </a:r>
            <a:endParaRPr lang="en-UG" dirty="0"/>
          </a:p>
        </p:txBody>
      </p:sp>
      <p:sp>
        <p:nvSpPr>
          <p:cNvPr id="3" name="Content Placeholder 2">
            <a:extLst>
              <a:ext uri="{FF2B5EF4-FFF2-40B4-BE49-F238E27FC236}">
                <a16:creationId xmlns:a16="http://schemas.microsoft.com/office/drawing/2014/main" id="{875707B5-E2E9-4886-A22D-9C5FE2D68B6A}"/>
              </a:ext>
            </a:extLst>
          </p:cNvPr>
          <p:cNvSpPr>
            <a:spLocks noGrp="1"/>
          </p:cNvSpPr>
          <p:nvPr>
            <p:ph idx="1"/>
          </p:nvPr>
        </p:nvSpPr>
        <p:spPr/>
        <p:txBody>
          <a:bodyPr>
            <a:normAutofit lnSpcReduction="10000"/>
          </a:bodyPr>
          <a:lstStyle/>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Ethical behavior i.e. integrity, socially responsible.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Effective leadership behavior i.e. ability to inspire, motivate and influence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Change management i.e. transformative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Creative thinking i.e. to steer continuous improvements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Analytical skills i.e. cognitive processing/reasoning</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Decision making i.e. based on information and rationality</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Dynamism i.e. adaptive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Communication skills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Business acumen i.e. entrepreneurial </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Technical knowledge </a:t>
            </a:r>
          </a:p>
          <a:p>
            <a:pPr marL="0" indent="0">
              <a:buNone/>
            </a:pPr>
            <a:endParaRPr lang="en-US" dirty="0"/>
          </a:p>
        </p:txBody>
      </p:sp>
    </p:spTree>
    <p:extLst>
      <p:ext uri="{BB962C8B-B14F-4D97-AF65-F5344CB8AC3E}">
        <p14:creationId xmlns:p14="http://schemas.microsoft.com/office/powerpoint/2010/main" val="608444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FF6F8-132D-4ABC-BC9E-500072306A61}"/>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CHALLENGES OF STRATEGIC HUMAN RESOURCE MANAGEMENT</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1D7510E-AF82-4FDC-91AB-F39DD4DD6D64}"/>
              </a:ext>
            </a:extLst>
          </p:cNvPr>
          <p:cNvSpPr>
            <a:spLocks noGrp="1"/>
          </p:cNvSpPr>
          <p:nvPr>
            <p:ph idx="1"/>
          </p:nvPr>
        </p:nvSpPr>
        <p:spPr/>
        <p:txBody>
          <a:bodyPr>
            <a:normAutofit fontScale="92500"/>
          </a:bodyPr>
          <a:lstStyle/>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Ensuring that HR strategies align with broader organizational goals and objectives can be difficult, especially in rapidly changing environments.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Identifying, attracting, and retaining the right talent is a major challenge. Organizations need to develop effective recruitment, development, and retention strategies.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Implementing new HR strategies or changes can meet resistance from employees or management, making effective change management crucial.</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Leveraging HR technology (like HRIS, talent management systems) effectively can be challenging, especially for organizations that lack the necessary infrastructure or expertise.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For multinational organizations, managing a diverse workforce across different countries with varying labor laws, cultures, and expectations adds complexity to HR strategies. </a:t>
            </a:r>
            <a:endParaRPr lang="en-U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4750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ED574-EA8D-4C24-BD09-9B1B1F71F64A}"/>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CHALLENGES CONT…</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CDDC499-0073-461F-9B45-D574109DEDFE}"/>
              </a:ext>
            </a:extLst>
          </p:cNvPr>
          <p:cNvSpPr>
            <a:spLocks noGrp="1"/>
          </p:cNvSpPr>
          <p:nvPr>
            <p:ph idx="1"/>
          </p:nvPr>
        </p:nvSpPr>
        <p:spPr/>
        <p:txBody>
          <a:bodyPr>
            <a:normAutofit/>
          </a:bodyPr>
          <a:lstStyle/>
          <a:p>
            <a:pPr algn="just">
              <a:buFont typeface="Wingdings" panose="05000000000000000000" pitchFamily="2" charset="2"/>
              <a:buChar char="v"/>
            </a:pPr>
            <a:r>
              <a:rPr lang="en-US" dirty="0"/>
              <a:t> </a:t>
            </a:r>
            <a:r>
              <a:rPr lang="en-US" sz="2400" dirty="0">
                <a:latin typeface="Times New Roman" panose="02020603050405020304" pitchFamily="18" charset="0"/>
                <a:cs typeface="Times New Roman" panose="02020603050405020304" pitchFamily="18" charset="0"/>
              </a:rPr>
              <a:t>Staying compliant with labor laws and regulations, which can vary by region and change frequently, requires ongoing attention and adaptation.</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Measuring the effectiveness of HR strategies and demonstrating their quantitative impact on organizational performance can be challenging.</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Creating and maintaining a positive organizational culture and ensuring high levels of employee engagement requires ongoing effort and alignment with strategic goals.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Developing leaders who can drive and sustain strategic HR initiatives is critical but can be challenging, especially in larger organizations.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Balancing resources between strategic initiatives and day-to-day operational needs can be difficult, particularly in smaller organizations with limited HR budgets</a:t>
            </a:r>
            <a:endParaRPr lang="en-U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6897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F1123-9B9B-4DD6-A00C-8B4414B98503}"/>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INTRODUCTION</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981EA9C-84B9-47D6-98C0-855A934A4CC6}"/>
              </a:ext>
            </a:extLst>
          </p:cNvPr>
          <p:cNvSpPr>
            <a:spLocks noGrp="1"/>
          </p:cNvSpPr>
          <p:nvPr>
            <p:ph idx="1"/>
          </p:nvPr>
        </p:nvSpPr>
        <p:spPr/>
        <p:txBody>
          <a:bodyPr>
            <a:normAutofit fontScale="92500" lnSpcReduction="10000"/>
          </a:bodyPr>
          <a:lstStyle/>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Strategic Human Resource Management (SHRM) is the process of aligning human resource policies and practices with the strategic goals and objectives of an organization for long term success. </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It involves designing and implementing HR programs that directly support the organization’s goals, ensuring that the organization has the right talent in place to achieve its strategic objectives.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It is a more proactive HRM practice aimed at preparing employees not just for today's needs but are also prepared for tomorrow’s challenges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A clear understanding of SHRM can be gained by comparing it to traditional Human Resource Management (HRM)</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The Traditional/Operational HRM practice focuses on day to day personnel management</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SHRM extends these responsibilities by integrating them with the broader organizational strategy</a:t>
            </a:r>
          </a:p>
          <a:p>
            <a:pPr algn="just">
              <a:buFont typeface="Wingdings" panose="05000000000000000000" pitchFamily="2" charset="2"/>
              <a:buChar char="v"/>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en-U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0293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5EB19-2795-4FA3-918B-75EE5F45A07B}"/>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OVERVIEW</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140A270-0E44-4172-BAD1-AED685B6C40A}"/>
              </a:ext>
            </a:extLst>
          </p:cNvPr>
          <p:cNvSpPr>
            <a:spLocks noGrp="1"/>
          </p:cNvSpPr>
          <p:nvPr>
            <p:ph idx="1"/>
          </p:nvPr>
        </p:nvSpPr>
        <p:spPr/>
        <p:txBody>
          <a:bodyPr>
            <a:normAutofit/>
          </a:bodyPr>
          <a:lstStyle/>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In SHRM, HR departments not only fulfill their core functions but also ensure that these functions are aligned with the goals of other departments and the overall objectives of the organization. Additionally, they align their strategies with the organization’s mission, vision, values, and long-term goals</a:t>
            </a:r>
          </a:p>
          <a:p>
            <a:pPr marL="0" indent="0" algn="just">
              <a:buNone/>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SHRM is essential for ensuring that an organization not only meets its current objectives but is also well-prepared to address future challenges</a:t>
            </a:r>
          </a:p>
          <a:p>
            <a:pPr marL="0" indent="0" algn="just">
              <a:buNone/>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Therefore, As organizations encounter new challenges and opportunities, the role of HR is expected to continue evolving, becoming increasingly integral to overall business strategy</a:t>
            </a:r>
            <a:endParaRPr lang="en-U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6366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CA37-9C49-4F0F-B6AF-F5F495E0BC7E}"/>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CHARACTERISTICS OF S.HRM</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9DB3015-7433-4E6B-B65D-4799BFAF4E1B}"/>
              </a:ext>
            </a:extLst>
          </p:cNvPr>
          <p:cNvSpPr>
            <a:spLocks noGrp="1"/>
          </p:cNvSpPr>
          <p:nvPr>
            <p:ph idx="1"/>
          </p:nvPr>
        </p:nvSpPr>
        <p:spPr/>
        <p:txBody>
          <a:bodyPr>
            <a:normAutofit lnSpcReduction="10000"/>
          </a:bodyPr>
          <a:lstStyle/>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SHRM involves HR top leaders taking on a strategic role within the organization</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SHRM ensures that HR practices and policies are aligned with the overall business strategy</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SHRM integrates various HR functions—such as recruitment, training, performance management, and compensation—into a cohesive strategy to support the overall strategy</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SHRM adopts a long-term perspective, focusing on building sustainable HR practices that support the organization’s future growth and adaptability</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Rather than being reactive, SHRM takes a proactive approach to managing human resource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SHRM adopts a holistic view by promoting collaboration between HR and other departments</a:t>
            </a:r>
          </a:p>
        </p:txBody>
      </p:sp>
    </p:spTree>
    <p:extLst>
      <p:ext uri="{BB962C8B-B14F-4D97-AF65-F5344CB8AC3E}">
        <p14:creationId xmlns:p14="http://schemas.microsoft.com/office/powerpoint/2010/main" val="127267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401ED-561C-47CC-9C4B-7403F3127C3B}"/>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CHARACTERISTICS  CONT….</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3DB770E-9024-4DB1-9094-5D4EF8BA9C1B}"/>
              </a:ext>
            </a:extLst>
          </p:cNvPr>
          <p:cNvSpPr>
            <a:spLocks noGrp="1"/>
          </p:cNvSpPr>
          <p:nvPr>
            <p:ph idx="1"/>
          </p:nvPr>
        </p:nvSpPr>
        <p:spPr>
          <a:xfrm>
            <a:off x="838200" y="1825625"/>
            <a:ext cx="11075504" cy="4351338"/>
          </a:xfrm>
        </p:spPr>
        <p:txBody>
          <a:bodyPr>
            <a:normAutofit fontScale="92500" lnSpcReduction="20000"/>
          </a:bodyPr>
          <a:lstStyle/>
          <a:p>
            <a:pPr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SHRM follows systematic planning whereby HR activities are strategically aligned, resource-efficient, and capable of driving organizational success. </a:t>
            </a:r>
          </a:p>
          <a:p>
            <a:pPr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Performance-driven- SHRM focuses on aligning HR practices and initiatives with the organization's performance objectives and ensuring that these practices contribute to achieving high performance at both the individual and organizational levels.</a:t>
            </a:r>
          </a:p>
          <a:p>
            <a:pPr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Data-driven decision making- SHRM uses data and analytics to guide decision-making. By leveraging metrics and performance indicators, HR can assess the effectiveness of its initiatives, make informed decisions, and demonstrate the impact of HR practices on organizational performance. </a:t>
            </a:r>
          </a:p>
          <a:p>
            <a:pPr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Adaptability and flexibility- SHRM recognizes the changing business landscape and therefore HR practices and strategies are continually adjusted to changing business conditions, market dynamics, and organizational needs. </a:t>
            </a:r>
            <a:endParaRPr lang="en-U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8984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1B651-31E2-43BD-BF07-556BE465B497}"/>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ADMINISTRATIVE HRM VS STRATEGIC HRM</a:t>
            </a:r>
            <a:endParaRPr lang="en-UG" sz="4000" b="1"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90D120F2-DE2C-42F8-9049-5B32AD4C12F0}"/>
              </a:ext>
            </a:extLst>
          </p:cNvPr>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ADMINISTRATIVE HRM</a:t>
            </a:r>
            <a:endParaRPr lang="en-UG"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913999CE-CD56-4193-AC9E-AF42B5D7893E}"/>
              </a:ext>
            </a:extLst>
          </p:cNvPr>
          <p:cNvSpPr>
            <a:spLocks noGrp="1"/>
          </p:cNvSpPr>
          <p:nvPr>
            <p:ph sz="half" idx="2"/>
          </p:nvPr>
        </p:nvSpPr>
        <p:spPr/>
        <p:txBody>
          <a:bodyPr>
            <a:noAutofit/>
          </a:bodyPr>
          <a:lstStyle/>
          <a:p>
            <a:pPr algn="just">
              <a:buFont typeface="Wingdings" panose="05000000000000000000" pitchFamily="2" charset="2"/>
              <a:buChar char="v"/>
            </a:pPr>
            <a:r>
              <a:rPr lang="en-US" sz="1800" dirty="0">
                <a:latin typeface="Times New Roman" panose="02020603050405020304" pitchFamily="18" charset="0"/>
                <a:cs typeface="Times New Roman" panose="02020603050405020304" pitchFamily="18" charset="0"/>
              </a:rPr>
              <a:t>Primarily deals with routine and transactional tasks such as payroll processing, benefits administration, and compliance with labor laws.</a:t>
            </a:r>
          </a:p>
          <a:p>
            <a:pPr algn="just">
              <a:buFont typeface="Wingdings" panose="05000000000000000000" pitchFamily="2" charset="2"/>
              <a:buChar char="v"/>
            </a:pPr>
            <a:r>
              <a:rPr lang="en-US" sz="1800" dirty="0">
                <a:latin typeface="Times New Roman" panose="02020603050405020304" pitchFamily="18" charset="0"/>
                <a:cs typeface="Times New Roman" panose="02020603050405020304" pitchFamily="18" charset="0"/>
              </a:rPr>
              <a:t>Is often reactive, addressing issues and maintaining processes as they arose rather than anticipating future needs. </a:t>
            </a:r>
          </a:p>
          <a:p>
            <a:pPr algn="just">
              <a:buFont typeface="Wingdings" panose="05000000000000000000" pitchFamily="2" charset="2"/>
              <a:buChar char="v"/>
            </a:pPr>
            <a:r>
              <a:rPr lang="en-US" sz="1800" dirty="0">
                <a:latin typeface="Times New Roman" panose="02020603050405020304" pitchFamily="18" charset="0"/>
                <a:cs typeface="Times New Roman" panose="02020603050405020304" pitchFamily="18" charset="0"/>
              </a:rPr>
              <a:t>Plays more of a support role, ensuring operational efficiency but with limited impact on the strategic direction of the organization</a:t>
            </a:r>
          </a:p>
          <a:p>
            <a:pPr algn="just">
              <a:buFont typeface="Wingdings" panose="05000000000000000000" pitchFamily="2" charset="2"/>
              <a:buChar char="v"/>
            </a:pPr>
            <a:r>
              <a:rPr lang="en-US" sz="1800" dirty="0">
                <a:latin typeface="Times New Roman" panose="02020603050405020304" pitchFamily="18" charset="0"/>
                <a:cs typeface="Times New Roman" panose="02020603050405020304" pitchFamily="18" charset="0"/>
              </a:rPr>
              <a:t>Focuses on maintaining accurate records, adhering to policies, and ensuring legal compliance</a:t>
            </a:r>
          </a:p>
          <a:p>
            <a:pPr algn="just">
              <a:buFont typeface="Wingdings" panose="05000000000000000000" pitchFamily="2" charset="2"/>
              <a:buChar char="v"/>
            </a:pPr>
            <a:r>
              <a:rPr lang="en-US" sz="1800" dirty="0">
                <a:latin typeface="Times New Roman" panose="02020603050405020304" pitchFamily="18" charset="0"/>
                <a:cs typeface="Times New Roman" panose="02020603050405020304" pitchFamily="18" charset="0"/>
              </a:rPr>
              <a:t>Has minimal involvement in shaping or influencing broader organizational strategies and decisions. </a:t>
            </a:r>
            <a:endParaRPr lang="en-UG" sz="1800" dirty="0">
              <a:latin typeface="Times New Roman" panose="02020603050405020304" pitchFamily="18" charset="0"/>
              <a:cs typeface="Times New Roman" panose="02020603050405020304" pitchFamily="18" charset="0"/>
            </a:endParaRPr>
          </a:p>
        </p:txBody>
      </p:sp>
      <p:sp>
        <p:nvSpPr>
          <p:cNvPr id="5" name="Text Placeholder 4">
            <a:extLst>
              <a:ext uri="{FF2B5EF4-FFF2-40B4-BE49-F238E27FC236}">
                <a16:creationId xmlns:a16="http://schemas.microsoft.com/office/drawing/2014/main" id="{B3A59804-387C-430B-AE99-1558D86C7246}"/>
              </a:ext>
            </a:extLst>
          </p:cNvPr>
          <p:cNvSpPr>
            <a:spLocks noGrp="1"/>
          </p:cNvSpPr>
          <p:nvPr>
            <p:ph type="body" sz="quarter" idx="3"/>
          </p:nvPr>
        </p:nvSpPr>
        <p:spPr/>
        <p:txBody>
          <a:bodyPr>
            <a:normAutofit/>
          </a:bodyPr>
          <a:lstStyle/>
          <a:p>
            <a:r>
              <a:rPr lang="en-US" dirty="0">
                <a:latin typeface="Times New Roman" panose="02020603050405020304" pitchFamily="18" charset="0"/>
                <a:cs typeface="Times New Roman" panose="02020603050405020304" pitchFamily="18" charset="0"/>
              </a:rPr>
              <a:t>STRATEGIC HRM</a:t>
            </a:r>
            <a:endParaRPr lang="en-UG"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690559E8-C0D5-4A3F-B74D-3B33D45291D9}"/>
              </a:ext>
            </a:extLst>
          </p:cNvPr>
          <p:cNvSpPr>
            <a:spLocks noGrp="1"/>
          </p:cNvSpPr>
          <p:nvPr>
            <p:ph sz="quarter" idx="4"/>
          </p:nvPr>
        </p:nvSpPr>
        <p:spPr/>
        <p:txBody>
          <a:bodyPr>
            <a:normAutofit fontScale="62500" lnSpcReduction="20000"/>
          </a:bodyPr>
          <a:lstStyle/>
          <a:p>
            <a:pPr algn="just">
              <a:buFont typeface="Wingdings" panose="05000000000000000000" pitchFamily="2" charset="2"/>
              <a:buChar char="v"/>
            </a:pPr>
            <a:r>
              <a:rPr lang="en-US" dirty="0"/>
              <a:t> </a:t>
            </a:r>
            <a:r>
              <a:rPr lang="en-US" sz="2900" dirty="0">
                <a:latin typeface="Times New Roman" panose="02020603050405020304" pitchFamily="18" charset="0"/>
                <a:cs typeface="Times New Roman" panose="02020603050405020304" pitchFamily="18" charset="0"/>
              </a:rPr>
              <a:t>Integrates HR policies and practices with the organization’s overall strategy, focusing on how HR can contribute to long-term business goals and competitive advantage.</a:t>
            </a:r>
          </a:p>
          <a:p>
            <a:pPr algn="just">
              <a:buFont typeface="Wingdings" panose="05000000000000000000" pitchFamily="2" charset="2"/>
              <a:buChar char="v"/>
            </a:pPr>
            <a:r>
              <a:rPr lang="en-US" sz="2900" dirty="0">
                <a:latin typeface="Times New Roman" panose="02020603050405020304" pitchFamily="18" charset="0"/>
                <a:cs typeface="Times New Roman" panose="02020603050405020304" pitchFamily="18" charset="0"/>
              </a:rPr>
              <a:t>Emphasizes a proactive approach, anticipating and addressing future HR needs and challenges.</a:t>
            </a:r>
          </a:p>
          <a:p>
            <a:pPr algn="just">
              <a:buFont typeface="Wingdings" panose="05000000000000000000" pitchFamily="2" charset="2"/>
              <a:buChar char="v"/>
            </a:pPr>
            <a:r>
              <a:rPr lang="en-US" sz="2900" dirty="0">
                <a:latin typeface="Times New Roman" panose="02020603050405020304" pitchFamily="18" charset="0"/>
                <a:cs typeface="Times New Roman" panose="02020603050405020304" pitchFamily="18" charset="0"/>
              </a:rPr>
              <a:t>Centers on recruiting, developing, and retaining talent as a crucial element of organizational success.</a:t>
            </a:r>
          </a:p>
          <a:p>
            <a:pPr algn="just">
              <a:buFont typeface="Wingdings" panose="05000000000000000000" pitchFamily="2" charset="2"/>
              <a:buChar char="v"/>
            </a:pPr>
            <a:r>
              <a:rPr lang="en-US" sz="2900" dirty="0">
                <a:latin typeface="Times New Roman" panose="02020603050405020304" pitchFamily="18" charset="0"/>
                <a:cs typeface="Times New Roman" panose="02020603050405020304" pitchFamily="18" charset="0"/>
              </a:rPr>
              <a:t>Utilizes data analytics to guide HR decisions, measure effectiveness, and demonstrate the impact of HR initiatives on business outcomes.</a:t>
            </a:r>
          </a:p>
          <a:p>
            <a:pPr algn="just">
              <a:buFont typeface="Wingdings" panose="05000000000000000000" pitchFamily="2" charset="2"/>
              <a:buChar char="v"/>
            </a:pPr>
            <a:r>
              <a:rPr lang="en-US" sz="2900" dirty="0">
                <a:latin typeface="Times New Roman" panose="02020603050405020304" pitchFamily="18" charset="0"/>
                <a:cs typeface="Times New Roman" panose="02020603050405020304" pitchFamily="18" charset="0"/>
              </a:rPr>
              <a:t>Focuses on creating value through enhancing employee engagement, fostering a positive organizational culture, and driving performance improvements. </a:t>
            </a:r>
            <a:endParaRPr lang="en-UG" sz="2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5386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94589-3982-4AB9-A9DB-5766FB26481B}"/>
              </a:ext>
            </a:extLst>
          </p:cNvPr>
          <p:cNvSpPr>
            <a:spLocks noGrp="1"/>
          </p:cNvSpPr>
          <p:nvPr>
            <p:ph type="title"/>
          </p:nvPr>
        </p:nvSpPr>
        <p:spPr/>
        <p:txBody>
          <a:bodyPr>
            <a:noAutofit/>
          </a:bodyPr>
          <a:lstStyle/>
          <a:p>
            <a:pPr algn="ctr"/>
            <a:r>
              <a:rPr lang="en-US" sz="3200" b="1" dirty="0">
                <a:latin typeface="Times New Roman" panose="02020603050405020304" pitchFamily="18" charset="0"/>
                <a:cs typeface="Times New Roman" panose="02020603050405020304" pitchFamily="18" charset="0"/>
              </a:rPr>
              <a:t>FACTORS ACCOUNTING FOR THE SHIFT FROM TRADITIONAL ADMINISTRATIVE HRM TO STRATEGIC HUMAN RESOURCE MANAGEMENT (SHRM)</a:t>
            </a:r>
            <a:endParaRPr lang="en-UG"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DD7BC9E-EB96-4017-9B4C-0B51FD9C126A}"/>
              </a:ext>
            </a:extLst>
          </p:cNvPr>
          <p:cNvSpPr>
            <a:spLocks noGrp="1"/>
          </p:cNvSpPr>
          <p:nvPr>
            <p:ph idx="1"/>
          </p:nvPr>
        </p:nvSpPr>
        <p:spPr/>
        <p:txBody>
          <a:bodyPr>
            <a:normAutofit lnSpcReduction="10000"/>
          </a:bodyPr>
          <a:lstStyle/>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Increased business complexity</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Globalization</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Technology advancements. </a:t>
            </a:r>
            <a:r>
              <a:rPr lang="en-US" sz="2400" dirty="0" err="1">
                <a:latin typeface="Times New Roman" panose="02020603050405020304" pitchFamily="18" charset="0"/>
                <a:cs typeface="Times New Roman" panose="02020603050405020304" pitchFamily="18" charset="0"/>
              </a:rPr>
              <a:t>E.g</a:t>
            </a:r>
            <a:r>
              <a:rPr lang="en-US" sz="2400" dirty="0">
                <a:latin typeface="Times New Roman" panose="02020603050405020304" pitchFamily="18" charset="0"/>
                <a:cs typeface="Times New Roman" panose="02020603050405020304" pitchFamily="18" charset="0"/>
              </a:rPr>
              <a:t>; HRIS, Data Analytics, </a:t>
            </a:r>
            <a:r>
              <a:rPr lang="en-US" sz="2400" dirty="0" err="1">
                <a:latin typeface="Times New Roman" panose="02020603050405020304" pitchFamily="18" charset="0"/>
                <a:cs typeface="Times New Roman" panose="02020603050405020304" pitchFamily="18" charset="0"/>
              </a:rPr>
              <a:t>etc</a:t>
            </a: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Focus on human capital. Recognition of human capital as competitive advantage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Changing workforce demographics: The evolving expectations and preferences of the modern workforce. </a:t>
            </a:r>
            <a:r>
              <a:rPr lang="en-US" sz="2400" dirty="0" err="1">
                <a:latin typeface="Times New Roman" panose="02020603050405020304" pitchFamily="18" charset="0"/>
                <a:cs typeface="Times New Roman" panose="02020603050405020304" pitchFamily="18" charset="0"/>
              </a:rPr>
              <a:t>E.g</a:t>
            </a:r>
            <a:r>
              <a:rPr lang="en-US" sz="2400" dirty="0">
                <a:latin typeface="Times New Roman" panose="02020603050405020304" pitchFamily="18" charset="0"/>
                <a:cs typeface="Times New Roman" panose="02020603050405020304" pitchFamily="18" charset="0"/>
              </a:rPr>
              <a:t>; work life balance, career development, job satisfaction</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Organizational change and agility. Hence the need for fostering a culture that supports innovation and adaptability. </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Emphasis on organizational performance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Regulatory and compliance pressures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Shift in leadership expectations</a:t>
            </a:r>
          </a:p>
          <a:p>
            <a:pPr algn="just">
              <a:buFont typeface="Wingdings" panose="05000000000000000000" pitchFamily="2" charset="2"/>
              <a:buChar char="v"/>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en-U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6739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CCFBC-AB43-4A7E-A268-D66BCBD1671F}"/>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PROCESS</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1951950-E7D4-42D0-B377-958C16222841}"/>
              </a:ext>
            </a:extLst>
          </p:cNvPr>
          <p:cNvSpPr>
            <a:spLocks noGrp="1"/>
          </p:cNvSpPr>
          <p:nvPr>
            <p:ph idx="1"/>
          </p:nvPr>
        </p:nvSpPr>
        <p:spPr/>
        <p:txBody>
          <a:bodyPr>
            <a:normAutofit/>
          </a:bodyPr>
          <a:lstStyle/>
          <a:p>
            <a:pPr marL="457200" indent="-457200" algn="just">
              <a:buAutoNum type="arabicPeriod"/>
            </a:pPr>
            <a:r>
              <a:rPr lang="en-US" sz="2400" dirty="0">
                <a:latin typeface="Times New Roman" panose="02020603050405020304" pitchFamily="18" charset="0"/>
                <a:cs typeface="Times New Roman" panose="02020603050405020304" pitchFamily="18" charset="0"/>
              </a:rPr>
              <a:t>Align HR Strategy with  Business Strategy. Understanding the organizational overall goals and ensuring HR goals are design to support these goals.</a:t>
            </a:r>
          </a:p>
          <a:p>
            <a:pPr marL="457200" indent="-457200" algn="just">
              <a:buAutoNum type="arabicPeriod"/>
            </a:pPr>
            <a:r>
              <a:rPr lang="en-US" sz="2400" dirty="0">
                <a:latin typeface="Times New Roman" panose="02020603050405020304" pitchFamily="18" charset="0"/>
                <a:cs typeface="Times New Roman" panose="02020603050405020304" pitchFamily="18" charset="0"/>
              </a:rPr>
              <a:t>Conduct a workforce Analysis. Assessing the current workforce comprehensively  is critical.</a:t>
            </a:r>
          </a:p>
          <a:p>
            <a:pPr marL="457200" indent="-457200" algn="just">
              <a:buAutoNum type="arabicPeriod"/>
            </a:pPr>
            <a:r>
              <a:rPr lang="en-US" sz="2400" dirty="0">
                <a:latin typeface="Times New Roman" panose="02020603050405020304" pitchFamily="18" charset="0"/>
                <a:cs typeface="Times New Roman" panose="02020603050405020304" pitchFamily="18" charset="0"/>
              </a:rPr>
              <a:t>Develop HR Policy and strategies. E.g. Recruitment &amp; Selection program, Training &amp; Development, Performance Management, Etc.</a:t>
            </a:r>
          </a:p>
          <a:p>
            <a:pPr marL="457200" indent="-457200" algn="just">
              <a:buAutoNum type="arabicPeriod"/>
            </a:pPr>
            <a:r>
              <a:rPr lang="en-US" sz="2400" dirty="0">
                <a:latin typeface="Times New Roman" panose="02020603050405020304" pitchFamily="18" charset="0"/>
                <a:cs typeface="Times New Roman" panose="02020603050405020304" pitchFamily="18" charset="0"/>
              </a:rPr>
              <a:t>Implement and communicate the strategy. This should be done throughout the organization and accompanied by training to the new HR Processes</a:t>
            </a:r>
          </a:p>
          <a:p>
            <a:pPr marL="457200" indent="-457200" algn="just">
              <a:buAutoNum type="arabicPeriod"/>
            </a:pPr>
            <a:r>
              <a:rPr lang="en-US" sz="2400" dirty="0">
                <a:latin typeface="Times New Roman" panose="02020603050405020304" pitchFamily="18" charset="0"/>
                <a:cs typeface="Times New Roman" panose="02020603050405020304" pitchFamily="18" charset="0"/>
              </a:rPr>
              <a:t>Monitoring and adjustment of the strategy. </a:t>
            </a:r>
            <a:r>
              <a:rPr lang="en-US" sz="2400" dirty="0" err="1">
                <a:latin typeface="Times New Roman" panose="02020603050405020304" pitchFamily="18" charset="0"/>
                <a:cs typeface="Times New Roman" panose="02020603050405020304" pitchFamily="18" charset="0"/>
              </a:rPr>
              <a:t>E.g</a:t>
            </a:r>
            <a:r>
              <a:rPr lang="en-US" sz="2400" dirty="0">
                <a:latin typeface="Times New Roman" panose="02020603050405020304" pitchFamily="18" charset="0"/>
                <a:cs typeface="Times New Roman" panose="02020603050405020304" pitchFamily="18" charset="0"/>
              </a:rPr>
              <a:t>; KPI, assessment of productivity</a:t>
            </a:r>
          </a:p>
          <a:p>
            <a:pPr marL="457200" indent="-457200">
              <a:buAutoNum type="arabicPeriod"/>
            </a:pPr>
            <a:endParaRPr lang="en-U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9890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5D56-E97F-4B1F-B9A7-93A378A9A176}"/>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JUSTIFICATION FOR STRATEGIC HUMAN RESOURCE MANAGEMENT/BENEFITS</a:t>
            </a:r>
            <a:endParaRPr lang="en-UG"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4E76D70-CF87-4F72-8478-8105FA5EFB25}"/>
              </a:ext>
            </a:extLst>
          </p:cNvPr>
          <p:cNvSpPr>
            <a:spLocks noGrp="1"/>
          </p:cNvSpPr>
          <p:nvPr>
            <p:ph idx="1"/>
          </p:nvPr>
        </p:nvSpPr>
        <p:spPr/>
        <p:txBody>
          <a:bodyPr>
            <a:normAutofit fontScale="85000" lnSpcReduction="20000"/>
          </a:bodyPr>
          <a:lstStyle/>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Alignment with organizational goals. Enhancing overall performance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Justifies investment in human capital. By optimizing the ROI in human capital</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Adaptability to change by ensuring that the workforce is skilled and flexible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Talent acquisition and retention. SHRM focuses on building a strong employer brand and creating work environment that foster loyalty and employee satisfaction</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Enhancing employee engagement and productivity/Performance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Enhanced Talent Management. SHRM is intentional to make sure the right people are in the right role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Driving organizational change and innovation by aligning HR strategies with change management process and preparing workforce for change</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Ensuring long-term sustainability, enhanced talent management</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Guides HR resources allocation i.e. budget prioritization</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Increased organizational Agility by consistently monitoring to ensure relevancy and </a:t>
            </a:r>
            <a:r>
              <a:rPr lang="en-US" sz="2400" dirty="0" err="1">
                <a:latin typeface="Times New Roman" panose="02020603050405020304" pitchFamily="18" charset="0"/>
                <a:cs typeface="Times New Roman" panose="02020603050405020304" pitchFamily="18" charset="0"/>
              </a:rPr>
              <a:t>competitivness</a:t>
            </a: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66956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8070</TotalTime>
  <Words>1337</Words>
  <Application>Microsoft Office PowerPoint</Application>
  <PresentationFormat>Widescreen</PresentationFormat>
  <Paragraphs>93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Times New Roman</vt:lpstr>
      <vt:lpstr>Wingdings</vt:lpstr>
      <vt:lpstr>Office Theme</vt:lpstr>
      <vt:lpstr>STRATEGIC HUMAN RESOURCE MANAGEMENT</vt:lpstr>
      <vt:lpstr>INTRODUCTION</vt:lpstr>
      <vt:lpstr>OVERVIEW</vt:lpstr>
      <vt:lpstr>CHARACTERISTICS OF S.HRM</vt:lpstr>
      <vt:lpstr>CHARACTERISTICS  CONT….</vt:lpstr>
      <vt:lpstr>ADMINISTRATIVE HRM VS STRATEGIC HRM</vt:lpstr>
      <vt:lpstr>FACTORS ACCOUNTING FOR THE SHIFT FROM TRADITIONAL ADMINISTRATIVE HRM TO STRATEGIC HUMAN RESOURCE MANAGEMENT (SHRM)</vt:lpstr>
      <vt:lpstr>PROCESS</vt:lpstr>
      <vt:lpstr>JUSTIFICATION FOR STRATEGIC HUMAN RESOURCE MANAGEMENT/BENEFITS</vt:lpstr>
      <vt:lpstr>COMPETENCY REQUIREMENTS IN STRATEGIC HUMAN RESOURCE MANAGEMENT </vt:lpstr>
      <vt:lpstr>CHALLENGES OF STRATEGIC HUMAN RESOURCE MANAGEMENT</vt:lpstr>
      <vt:lpstr>CHALLENGES CONT…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HUMAN RESOURCE MANAGEMENT</dc:title>
  <dc:creator>Lucy</dc:creator>
  <cp:lastModifiedBy>Lucy</cp:lastModifiedBy>
  <cp:revision>29</cp:revision>
  <dcterms:created xsi:type="dcterms:W3CDTF">2025-08-13T11:31:16Z</dcterms:created>
  <dcterms:modified xsi:type="dcterms:W3CDTF">2026-08-13T12:31:01Z</dcterms:modified>
</cp:coreProperties>
</file>