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69" r:id="rId2"/>
    <p:sldId id="257" r:id="rId3"/>
    <p:sldId id="258" r:id="rId4"/>
    <p:sldId id="259" r:id="rId5"/>
    <p:sldId id="260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70" r:id="rId14"/>
    <p:sldId id="274" r:id="rId15"/>
    <p:sldId id="271" r:id="rId16"/>
    <p:sldId id="275" r:id="rId17"/>
    <p:sldId id="272" r:id="rId18"/>
    <p:sldId id="276" r:id="rId19"/>
    <p:sldId id="273" r:id="rId20"/>
    <p:sldId id="277" r:id="rId21"/>
    <p:sldId id="342" r:id="rId22"/>
    <p:sldId id="337" r:id="rId23"/>
    <p:sldId id="338" r:id="rId24"/>
    <p:sldId id="339" r:id="rId25"/>
    <p:sldId id="340" r:id="rId26"/>
    <p:sldId id="321" r:id="rId27"/>
    <p:sldId id="326" r:id="rId28"/>
    <p:sldId id="327" r:id="rId29"/>
    <p:sldId id="328" r:id="rId30"/>
    <p:sldId id="329" r:id="rId31"/>
    <p:sldId id="341" r:id="rId32"/>
    <p:sldId id="311" r:id="rId33"/>
    <p:sldId id="290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67D597-0E86-4DE7-8482-FB25D7231FA0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9C19A-F67D-4776-90FA-B46E048A20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750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>
            <a:extLst>
              <a:ext uri="{FF2B5EF4-FFF2-40B4-BE49-F238E27FC236}">
                <a16:creationId xmlns:a16="http://schemas.microsoft.com/office/drawing/2014/main" id="{25DF325F-1386-E760-1A61-545F710132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Notes Placeholder 2">
            <a:extLst>
              <a:ext uri="{FF2B5EF4-FFF2-40B4-BE49-F238E27FC236}">
                <a16:creationId xmlns:a16="http://schemas.microsoft.com/office/drawing/2014/main" id="{2BC4B1DD-C7A2-0180-CF21-45AAC1766B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7D80C867-0F5B-ADD8-278A-680099337E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9CFB2C9-C99D-491E-87E7-D96DA2A87A84}" type="slidenum">
              <a:rPr lang="en-US" altLang="en-US" sz="1200"/>
              <a:pPr eaLnBrk="1" hangingPunct="1"/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8E292755-9712-DD63-5504-72E5FD21044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7A5EDAC6-1ECF-3C6A-F8AD-675EBD2CB2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3205C045-49D7-3F09-3187-1CB22458FB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7369617-1194-4DD6-9ADA-DF4E900F1189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94B97B15-9299-9240-817D-2AA61924B1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6F8A962A-3351-477C-C64B-267FDA956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816EDD67-A5A0-6CDC-A38E-14D48F7B99D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689176F-AF1B-4EB9-909D-E9476EC01CA8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0F94983E-C8CD-4475-09CD-63345E4BBF2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BCCCA463-1996-5FB5-5D58-FD13F50490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E58F121E-1685-EA3B-3757-606E669F230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D1531FB-77C7-4E17-B628-7DEB6D52D0F5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E6F8DE60-742E-07D0-AAE9-148E9074ACD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04B7D44E-F9DC-B05D-C0F3-85B79D268D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D7396B98-5453-B05A-1CFF-1D23124176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6A85F8F-C437-4A8B-87B8-E7C165B8CC8D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9D255749-B4AA-A2B4-6246-F2393F36E9A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DBAAC2C1-4260-E7BB-D794-72CB23E986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5016C6DF-16E3-5B63-C656-F0994093DF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69615FB-2408-443A-8F93-BABC8AF60906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4549B71D-C470-BAFE-B513-2DEB886241E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BC861029-7409-B801-BCD9-EA2DE5B069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0278175B-5788-2B73-AF9F-34292DB5C83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686BA8CF-C2C0-4E50-916D-0E0ADEE368B1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A54DE774-42A0-40F5-6D73-E34C57731B63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9E00594D-3262-189D-908A-204164FABE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470D2A56-4ECD-0D4F-A020-1BE1747163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0FB5F62-8046-41EE-8234-1A6D9AC3899D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D4280CBD-457C-CF87-A7B3-5C4CD2147B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FA333D7E-204C-3B3C-020C-000AC78309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AEFB349F-BD58-8902-B34C-0FD731D2CBE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F083D8F-7B10-4BE4-9283-2BE0D351DF18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5267D1BE-010C-B1FB-64BA-01E08B8CAB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FDC7008C-1E4A-EC56-7575-62C3C7B92F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36416054-C49D-0D0D-A310-75A712B29BD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B1849D47-311F-41B7-BA9F-7827FFE8BB3E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27A418E5-02E6-6145-96C7-C6229E494D9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CC21F22E-D0D1-3B59-3DF3-18E0B97DC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56C5777B-56C1-A0D4-FE05-1A8B3D5E39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EA38125-BC39-40B4-BA75-9885783C5402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>
            <a:extLst>
              <a:ext uri="{FF2B5EF4-FFF2-40B4-BE49-F238E27FC236}">
                <a16:creationId xmlns:a16="http://schemas.microsoft.com/office/drawing/2014/main" id="{DA7A1D24-4B0A-A24C-89C6-25C3352CA23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>
            <a:extLst>
              <a:ext uri="{FF2B5EF4-FFF2-40B4-BE49-F238E27FC236}">
                <a16:creationId xmlns:a16="http://schemas.microsoft.com/office/drawing/2014/main" id="{6E417F2A-E290-F92A-691D-9F56F4D08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DDFF7D0A-56FA-63F9-1B1E-FA2E259828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9EB43F9A-41AE-44A4-B0D8-0535A364442E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6DD764D9-5745-C393-56F7-07E07B65132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8B6CE2B4-012C-6E65-757E-35B873C8F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B464A86A-90A6-AFD2-1B3F-5580F25851E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7A8BC4F-A347-4722-B960-BE1765549BF9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18D3C131-D543-189E-D172-FD9D6B1FC5F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BF7BF37D-6654-382C-27AA-6F63B39A08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11174381-65AA-2605-1F9E-544914EB0A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339B338-639C-4550-AC33-3D6A0222EB9D}" type="slidenum">
              <a:rPr lang="en-US" altLang="en-US">
                <a:latin typeface="Arial" panose="020B0604020202020204" pitchFamily="34" charset="0"/>
              </a:rPr>
              <a:pPr/>
              <a:t>22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>
            <a:extLst>
              <a:ext uri="{FF2B5EF4-FFF2-40B4-BE49-F238E27FC236}">
                <a16:creationId xmlns:a16="http://schemas.microsoft.com/office/drawing/2014/main" id="{1DDBD1FE-AF6D-67D7-B7E8-B147EA0BE38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>
            <a:extLst>
              <a:ext uri="{FF2B5EF4-FFF2-40B4-BE49-F238E27FC236}">
                <a16:creationId xmlns:a16="http://schemas.microsoft.com/office/drawing/2014/main" id="{108F8EF0-0C04-E468-13F5-6B133D2264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3796" name="Slide Number Placeholder 3">
            <a:extLst>
              <a:ext uri="{FF2B5EF4-FFF2-40B4-BE49-F238E27FC236}">
                <a16:creationId xmlns:a16="http://schemas.microsoft.com/office/drawing/2014/main" id="{55F42213-F603-665B-63BF-6B22189CCFE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C10178B-9CA2-4BE1-87B4-F00B8F599CF5}" type="slidenum">
              <a:rPr lang="en-US" altLang="en-US">
                <a:latin typeface="Arial" panose="020B0604020202020204" pitchFamily="34" charset="0"/>
              </a:rPr>
              <a:pPr/>
              <a:t>23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D71F33E9-0658-2314-7378-3D6C2920D99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A48A8696-69F3-5C41-41F9-0C4D5A9B66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BE271C00-83F3-63BD-6272-C846CFF507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B12CE71E-95B4-4B46-B127-0A5EFACACC0F}" type="slidenum">
              <a:rPr lang="en-US" altLang="en-US">
                <a:latin typeface="Arial" panose="020B0604020202020204" pitchFamily="34" charset="0"/>
              </a:rPr>
              <a:pPr/>
              <a:t>24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>
            <a:extLst>
              <a:ext uri="{FF2B5EF4-FFF2-40B4-BE49-F238E27FC236}">
                <a16:creationId xmlns:a16="http://schemas.microsoft.com/office/drawing/2014/main" id="{C4B242A9-BDCA-2F66-6E55-FC7D630C7EF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>
            <a:extLst>
              <a:ext uri="{FF2B5EF4-FFF2-40B4-BE49-F238E27FC236}">
                <a16:creationId xmlns:a16="http://schemas.microsoft.com/office/drawing/2014/main" id="{2329D7CC-0CFB-3449-6D61-1B5F765C1D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5844" name="Slide Number Placeholder 3">
            <a:extLst>
              <a:ext uri="{FF2B5EF4-FFF2-40B4-BE49-F238E27FC236}">
                <a16:creationId xmlns:a16="http://schemas.microsoft.com/office/drawing/2014/main" id="{57BD40FE-0EFB-CD57-D197-BBB14CC9E51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87CDFA1-5FD3-4633-B113-3FD0E16EC3B8}" type="slidenum">
              <a:rPr lang="en-US" altLang="en-US">
                <a:latin typeface="Arial" panose="020B0604020202020204" pitchFamily="34" charset="0"/>
              </a:rPr>
              <a:pPr/>
              <a:t>25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Slide Image Placeholder 1">
            <a:extLst>
              <a:ext uri="{FF2B5EF4-FFF2-40B4-BE49-F238E27FC236}">
                <a16:creationId xmlns:a16="http://schemas.microsoft.com/office/drawing/2014/main" id="{B719C5A3-3532-82D2-4D45-98E4D45E426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7" name="Notes Placeholder 2">
            <a:extLst>
              <a:ext uri="{FF2B5EF4-FFF2-40B4-BE49-F238E27FC236}">
                <a16:creationId xmlns:a16="http://schemas.microsoft.com/office/drawing/2014/main" id="{9BB18BE9-F4D0-7094-C16A-E1311DB657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6868" name="Slide Number Placeholder 3">
            <a:extLst>
              <a:ext uri="{FF2B5EF4-FFF2-40B4-BE49-F238E27FC236}">
                <a16:creationId xmlns:a16="http://schemas.microsoft.com/office/drawing/2014/main" id="{1587E09E-BDF3-281C-A717-1BFFDF20E3F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10EAD40-5986-49F7-8B73-2B07A71F255E}" type="slidenum">
              <a:rPr lang="en-US" altLang="en-US">
                <a:latin typeface="Arial" panose="020B0604020202020204" pitchFamily="34" charset="0"/>
              </a:rPr>
              <a:pPr/>
              <a:t>26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>
            <a:extLst>
              <a:ext uri="{FF2B5EF4-FFF2-40B4-BE49-F238E27FC236}">
                <a16:creationId xmlns:a16="http://schemas.microsoft.com/office/drawing/2014/main" id="{F6653DE7-1740-3485-C38F-8DCCDC86E7D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1" name="Notes Placeholder 2">
            <a:extLst>
              <a:ext uri="{FF2B5EF4-FFF2-40B4-BE49-F238E27FC236}">
                <a16:creationId xmlns:a16="http://schemas.microsoft.com/office/drawing/2014/main" id="{AEE7864D-EEE7-EA23-F1B0-024970EC30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7892" name="Slide Number Placeholder 3">
            <a:extLst>
              <a:ext uri="{FF2B5EF4-FFF2-40B4-BE49-F238E27FC236}">
                <a16:creationId xmlns:a16="http://schemas.microsoft.com/office/drawing/2014/main" id="{D8878619-B7E3-61A3-2F1C-D587EBD0BD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5FCE6B3F-FCB2-4DB3-BD16-40A5BECEE38B}" type="slidenum">
              <a:rPr lang="en-US" altLang="en-US">
                <a:latin typeface="Arial" panose="020B0604020202020204" pitchFamily="34" charset="0"/>
              </a:rPr>
              <a:pPr/>
              <a:t>27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>
            <a:extLst>
              <a:ext uri="{FF2B5EF4-FFF2-40B4-BE49-F238E27FC236}">
                <a16:creationId xmlns:a16="http://schemas.microsoft.com/office/drawing/2014/main" id="{0E73AD7C-5FF0-84E0-C50A-ECB25695AB5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5" name="Notes Placeholder 2">
            <a:extLst>
              <a:ext uri="{FF2B5EF4-FFF2-40B4-BE49-F238E27FC236}">
                <a16:creationId xmlns:a16="http://schemas.microsoft.com/office/drawing/2014/main" id="{63CD0860-79F9-3ABB-023F-749928F671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8916" name="Slide Number Placeholder 3">
            <a:extLst>
              <a:ext uri="{FF2B5EF4-FFF2-40B4-BE49-F238E27FC236}">
                <a16:creationId xmlns:a16="http://schemas.microsoft.com/office/drawing/2014/main" id="{C50FAA79-A6A6-77F4-6DA4-34115BAF97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774FA99E-9626-4555-83E2-47593073C1C7}" type="slidenum">
              <a:rPr lang="en-US" altLang="en-US">
                <a:latin typeface="Arial" panose="020B0604020202020204" pitchFamily="34" charset="0"/>
              </a:rPr>
              <a:pPr/>
              <a:t>28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>
            <a:extLst>
              <a:ext uri="{FF2B5EF4-FFF2-40B4-BE49-F238E27FC236}">
                <a16:creationId xmlns:a16="http://schemas.microsoft.com/office/drawing/2014/main" id="{42A7F5D4-F2A7-7E6D-26D9-0EB9C1985E66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>
            <a:extLst>
              <a:ext uri="{FF2B5EF4-FFF2-40B4-BE49-F238E27FC236}">
                <a16:creationId xmlns:a16="http://schemas.microsoft.com/office/drawing/2014/main" id="{18E19760-3CC7-19D6-9083-FE4F51D2FC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9940" name="Slide Number Placeholder 3">
            <a:extLst>
              <a:ext uri="{FF2B5EF4-FFF2-40B4-BE49-F238E27FC236}">
                <a16:creationId xmlns:a16="http://schemas.microsoft.com/office/drawing/2014/main" id="{DE06F232-90F9-7752-E1A8-78DF90DC0E5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2C82BDBB-DF76-48D6-9BF5-E3C0A1BEE674}" type="slidenum">
              <a:rPr lang="en-US" altLang="en-US">
                <a:latin typeface="Arial" panose="020B0604020202020204" pitchFamily="34" charset="0"/>
              </a:rPr>
              <a:pPr/>
              <a:t>29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>
            <a:extLst>
              <a:ext uri="{FF2B5EF4-FFF2-40B4-BE49-F238E27FC236}">
                <a16:creationId xmlns:a16="http://schemas.microsoft.com/office/drawing/2014/main" id="{2B25D28D-F4C4-1705-7D0A-3BFE53F3D16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63" name="Notes Placeholder 2">
            <a:extLst>
              <a:ext uri="{FF2B5EF4-FFF2-40B4-BE49-F238E27FC236}">
                <a16:creationId xmlns:a16="http://schemas.microsoft.com/office/drawing/2014/main" id="{7F443888-A59F-C844-96A6-3AF5863E3F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0964" name="Slide Number Placeholder 3">
            <a:extLst>
              <a:ext uri="{FF2B5EF4-FFF2-40B4-BE49-F238E27FC236}">
                <a16:creationId xmlns:a16="http://schemas.microsoft.com/office/drawing/2014/main" id="{AC8807E6-95FB-B0E8-2971-C21DEAB3E9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E6CA8C6D-0F81-4A0B-AF38-C147AD5381A8}" type="slidenum">
              <a:rPr lang="en-US" altLang="en-US">
                <a:latin typeface="Arial" panose="020B0604020202020204" pitchFamily="34" charset="0"/>
              </a:rPr>
              <a:pPr/>
              <a:t>30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>
            <a:extLst>
              <a:ext uri="{FF2B5EF4-FFF2-40B4-BE49-F238E27FC236}">
                <a16:creationId xmlns:a16="http://schemas.microsoft.com/office/drawing/2014/main" id="{6341B6C8-59B8-54DA-AA36-02FA405E63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Notes Placeholder 2">
            <a:extLst>
              <a:ext uri="{FF2B5EF4-FFF2-40B4-BE49-F238E27FC236}">
                <a16:creationId xmlns:a16="http://schemas.microsoft.com/office/drawing/2014/main" id="{C919F028-65D6-057C-C414-0BF25B459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6628" name="Slide Number Placeholder 3">
            <a:extLst>
              <a:ext uri="{FF2B5EF4-FFF2-40B4-BE49-F238E27FC236}">
                <a16:creationId xmlns:a16="http://schemas.microsoft.com/office/drawing/2014/main" id="{6AA185BD-5254-3484-4CEF-7C44B307D26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715EE30E-3B4C-498A-8D5C-2F6E43AFC1B7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>
            <a:extLst>
              <a:ext uri="{FF2B5EF4-FFF2-40B4-BE49-F238E27FC236}">
                <a16:creationId xmlns:a16="http://schemas.microsoft.com/office/drawing/2014/main" id="{9A3107A1-4A25-3DB0-3CDE-8E15FBF7932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>
            <a:extLst>
              <a:ext uri="{FF2B5EF4-FFF2-40B4-BE49-F238E27FC236}">
                <a16:creationId xmlns:a16="http://schemas.microsoft.com/office/drawing/2014/main" id="{06FE5DC6-FDB3-EB62-07B3-658CB1C8A1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1988" name="Slide Number Placeholder 3">
            <a:extLst>
              <a:ext uri="{FF2B5EF4-FFF2-40B4-BE49-F238E27FC236}">
                <a16:creationId xmlns:a16="http://schemas.microsoft.com/office/drawing/2014/main" id="{02FDB6DB-8951-91E4-24E7-C306736B5E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DAD3E955-9FF0-443C-AEB6-DE6CD7B17D55}" type="slidenum">
              <a:rPr lang="en-US" altLang="en-US">
                <a:latin typeface="Arial" panose="020B0604020202020204" pitchFamily="34" charset="0"/>
              </a:rPr>
              <a:pPr/>
              <a:t>31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>
            <a:extLst>
              <a:ext uri="{FF2B5EF4-FFF2-40B4-BE49-F238E27FC236}">
                <a16:creationId xmlns:a16="http://schemas.microsoft.com/office/drawing/2014/main" id="{ACC9F15B-0C8B-3787-771C-300B7FE99E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3011" name="Notes Placeholder 2">
            <a:extLst>
              <a:ext uri="{FF2B5EF4-FFF2-40B4-BE49-F238E27FC236}">
                <a16:creationId xmlns:a16="http://schemas.microsoft.com/office/drawing/2014/main" id="{5C8317F7-033F-7C2E-54AD-A6DC701E2F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3012" name="Slide Number Placeholder 3">
            <a:extLst>
              <a:ext uri="{FF2B5EF4-FFF2-40B4-BE49-F238E27FC236}">
                <a16:creationId xmlns:a16="http://schemas.microsoft.com/office/drawing/2014/main" id="{80283CB6-1ADF-5BB6-0B24-7CFFB78C13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A1BE7A62-EFA7-49B1-9C05-A9F414F23DDC}" type="slidenum">
              <a:rPr lang="en-US" altLang="en-US">
                <a:latin typeface="Arial" panose="020B0604020202020204" pitchFamily="34" charset="0"/>
              </a:rPr>
              <a:pPr/>
              <a:t>32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>
            <a:extLst>
              <a:ext uri="{FF2B5EF4-FFF2-40B4-BE49-F238E27FC236}">
                <a16:creationId xmlns:a16="http://schemas.microsoft.com/office/drawing/2014/main" id="{18662D4E-ADDA-A9A9-D293-E2AFB6F4CE1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>
            <a:extLst>
              <a:ext uri="{FF2B5EF4-FFF2-40B4-BE49-F238E27FC236}">
                <a16:creationId xmlns:a16="http://schemas.microsoft.com/office/drawing/2014/main" id="{D3163619-6154-90C9-9C11-AC7E66DEF7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36" name="Slide Number Placeholder 3">
            <a:extLst>
              <a:ext uri="{FF2B5EF4-FFF2-40B4-BE49-F238E27FC236}">
                <a16:creationId xmlns:a16="http://schemas.microsoft.com/office/drawing/2014/main" id="{56CC74D1-4AA0-262A-95AD-C817249553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679C1415-04D7-4543-B114-6BCA2ED0CDBD}" type="slidenum">
              <a:rPr lang="en-US" altLang="en-US">
                <a:latin typeface="Arial" panose="020B0604020202020204" pitchFamily="34" charset="0"/>
              </a:rPr>
              <a:pPr/>
              <a:t>33</a:t>
            </a:fld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8093C68-EAB9-F774-5CF8-4034BF387DD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ACC17F0A-8E0B-41E6-8425-066A44022D59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321F824B-9A89-D810-BF77-7D799413A54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F40F9167-86EB-86EC-6019-521AD6C5CEA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Organizational environment-departments, staff and management competencies.</a:t>
            </a:r>
          </a:p>
          <a:p>
            <a:pPr eaLnBrk="1" hangingPunct="1"/>
            <a:r>
              <a:rPr lang="en-US" altLang="en-US"/>
              <a:t>Operating environment-potential customers, agents, dealers, suppliers, consultants, advertising agents, competitors, shareholders etc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>
            <a:extLst>
              <a:ext uri="{FF2B5EF4-FFF2-40B4-BE49-F238E27FC236}">
                <a16:creationId xmlns:a16="http://schemas.microsoft.com/office/drawing/2014/main" id="{09BEF799-8DAA-0730-7B0C-13F5C7579EF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8675" name="Notes Placeholder 2">
            <a:extLst>
              <a:ext uri="{FF2B5EF4-FFF2-40B4-BE49-F238E27FC236}">
                <a16:creationId xmlns:a16="http://schemas.microsoft.com/office/drawing/2014/main" id="{3E5D8690-9709-9EF3-2BF3-640CA06586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8676" name="Slide Number Placeholder 3">
            <a:extLst>
              <a:ext uri="{FF2B5EF4-FFF2-40B4-BE49-F238E27FC236}">
                <a16:creationId xmlns:a16="http://schemas.microsoft.com/office/drawing/2014/main" id="{D234A5B9-F151-C4D1-6825-0FAAF9AD2C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12CCA65E-B863-4806-A3B1-B9F5DE43BA96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>
            <a:extLst>
              <a:ext uri="{FF2B5EF4-FFF2-40B4-BE49-F238E27FC236}">
                <a16:creationId xmlns:a16="http://schemas.microsoft.com/office/drawing/2014/main" id="{5D098CDC-6B92-4DB1-7D13-8D88185C94A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>
            <a:extLst>
              <a:ext uri="{FF2B5EF4-FFF2-40B4-BE49-F238E27FC236}">
                <a16:creationId xmlns:a16="http://schemas.microsoft.com/office/drawing/2014/main" id="{7F8A022D-026D-7A86-C100-B1757B95E7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9700" name="Slide Number Placeholder 3">
            <a:extLst>
              <a:ext uri="{FF2B5EF4-FFF2-40B4-BE49-F238E27FC236}">
                <a16:creationId xmlns:a16="http://schemas.microsoft.com/office/drawing/2014/main" id="{6C97F114-4060-C746-5122-02D470DC4D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C8B55188-9B3E-4A12-9654-47A1001C4A15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47497D40-6BA3-DD8D-1A5E-A29B6AD60B07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E16A0006-371C-E041-21EA-523314CBB8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F2671851-C37F-676D-DEA2-FEF6A96627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DB265DF4-728F-422B-968C-17D7C6DD0C38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>
            <a:extLst>
              <a:ext uri="{FF2B5EF4-FFF2-40B4-BE49-F238E27FC236}">
                <a16:creationId xmlns:a16="http://schemas.microsoft.com/office/drawing/2014/main" id="{C82637E8-6A67-8C7A-257E-FBC909C979C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>
            <a:extLst>
              <a:ext uri="{FF2B5EF4-FFF2-40B4-BE49-F238E27FC236}">
                <a16:creationId xmlns:a16="http://schemas.microsoft.com/office/drawing/2014/main" id="{C192CCFF-815F-90ED-7878-FD963D3D51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1748" name="Slide Number Placeholder 3">
            <a:extLst>
              <a:ext uri="{FF2B5EF4-FFF2-40B4-BE49-F238E27FC236}">
                <a16:creationId xmlns:a16="http://schemas.microsoft.com/office/drawing/2014/main" id="{21C6066A-F825-ADE7-39D7-0ECBFDB5F0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553F3683-7DEE-4AFB-B818-304D84EA25EC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>
            <a:extLst>
              <a:ext uri="{FF2B5EF4-FFF2-40B4-BE49-F238E27FC236}">
                <a16:creationId xmlns:a16="http://schemas.microsoft.com/office/drawing/2014/main" id="{97CA80B6-1DB9-E146-22A3-B203BDC4944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2771" name="Notes Placeholder 2">
            <a:extLst>
              <a:ext uri="{FF2B5EF4-FFF2-40B4-BE49-F238E27FC236}">
                <a16:creationId xmlns:a16="http://schemas.microsoft.com/office/drawing/2014/main" id="{4C3D04F5-A758-61AE-46FE-567B0BFAFB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2772" name="Slide Number Placeholder 3">
            <a:extLst>
              <a:ext uri="{FF2B5EF4-FFF2-40B4-BE49-F238E27FC236}">
                <a16:creationId xmlns:a16="http://schemas.microsoft.com/office/drawing/2014/main" id="{D0EBE207-9E8C-6589-5F39-AD3E3859E53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00A6D346-A27E-49C9-9DCA-0EFF00FC453C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09953-7835-7480-0A3F-D3792D1F48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FE51AC-C674-8CB6-804B-EF05DAB1E5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513D3-771B-9307-A390-9BD59817E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801A58-D4C5-864F-8A46-B350FA95B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CC9DE1-62AE-27CB-1D82-1FE662400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034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8B74E7-EE31-F06C-7571-81AAB2062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5CD439-4BC1-6BD7-5E37-7090B53CD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C5677D-910A-3303-5AE5-37B600A84E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11870-8C05-A170-F1B8-664405E3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5C3F87-4F17-89AA-132B-D348AED12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827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4A59C6-04A3-FFE7-C9AF-22752F6462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B8B794-ACD8-F5E4-C5AB-2877722C72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E3334B-BC71-0789-6C03-55BA611D6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4D4FF5-9A5A-A6FB-81EE-5DB284A8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0D073D-D6CF-3E16-4505-F2AE5BAE5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508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7813"/>
            <a:ext cx="109728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23">
            <a:extLst>
              <a:ext uri="{FF2B5EF4-FFF2-40B4-BE49-F238E27FC236}">
                <a16:creationId xmlns:a16="http://schemas.microsoft.com/office/drawing/2014/main" id="{DA3A5705-0C5E-297D-5351-C753BE7C0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B388CFE7-BA22-5054-7ACC-2BE59756D01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25">
            <a:extLst>
              <a:ext uri="{FF2B5EF4-FFF2-40B4-BE49-F238E27FC236}">
                <a16:creationId xmlns:a16="http://schemas.microsoft.com/office/drawing/2014/main" id="{BFD49B94-A908-8B10-2D65-443E87236A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4243E9-F906-40A1-A79A-3AA8CCB66B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15540501"/>
      </p:ext>
    </p:extLst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9B578-7C0C-8FA9-9A31-ADBDE4D83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9CF3D6-36F6-22C8-94B8-F0709A97F5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EF13FE-19F8-7226-0BEF-B624BCB1C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5F46A0-0B20-24E2-6094-E752E4328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38DAF-05C4-6F1E-196F-C936C9F6E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90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4274D-9E9B-67C1-BC0C-10ABA3D22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59FE0C-2653-E384-D958-5836D4D8EA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0AB4AD-52A9-4094-F772-70F925515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4804E9-F47F-4EA8-0B7E-D440BA1B8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FF55E-BE23-CA4B-C7AC-C6D0A1F851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4381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14E95-C7BE-0CDD-260F-D9A8CAFE2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74E10-3892-F3A7-07C2-B582112CBC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90621-8E95-6DD7-861D-AE86682941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42647-5228-56DE-BC1D-55C638109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343F2A-0F75-F7DE-800C-414228942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0D0BA5-DFA1-A177-03A2-571A1E820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7372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9B487-C6E6-1700-8889-FD382473FE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20D812-4AC3-72D4-E3BA-BB0E63CF9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98C7A1-7418-9912-C4E3-59A014B9AA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9B5BA4-884F-8584-270C-6D43F6F5A0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4581E6-CCF6-D0DD-7DFA-29387E6C47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106C80-AEBB-7EE7-2624-BFF471B95B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8364FD-8326-A699-7378-E15D84A3DA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575DB3-F8DD-B69C-09B7-34CA73912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945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E6D0C-CED3-EC27-697C-8D562F9CC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7171E92-C65A-BC25-165C-D1A08B3DB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E4556B-D9A4-463C-FC4D-73DD45F5B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946457A-0C59-A444-C38B-FBB68AC6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8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0426F4A-68B6-FCD4-00B3-2613B62F8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99F0AC-09D7-3407-21EB-6DF5634B4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D84789-754E-B460-80FA-FDA5784D1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4309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740FC6-89A4-8297-D73B-4107F62A22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39BE82-C129-566A-7CC5-5ACFBC77CD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B012E-513A-1FF8-BEC6-B1E519AD8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536BE-C732-F658-3204-6544B59ED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6295D1-348C-6FE4-2237-33321C432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EE123D-7D7E-6B9D-DEB5-7885E3305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742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5CA90-5478-4B88-996B-2D63BDB30F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87B637-9FBC-6DC3-1250-4D6817351A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308222-8E99-3A52-149F-CAF33F8BDE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D1F77F-EA12-1512-ECF9-0666FCDA3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8CAE28-699C-C69B-30C9-12464128E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B58FDF-4BA2-399F-20DF-5772675DB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6932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1A694F-5755-251A-C04E-26C70F628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26BB02-20BC-B4E0-DB5B-A0CE77996F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90A7A-B727-4CCB-DD38-B1A2BCCA4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774816-F324-4373-A5A7-2467AC94DC8B}" type="datetimeFigureOut">
              <a:rPr lang="en-GB" smtClean="0"/>
              <a:t>10/02/2025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B1C63B-E0F7-B711-C4CB-2D9DA9DAC3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2AD461-5F33-87CD-D31A-D9EF2876A8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C24610-FCEF-4D68-B2E3-F4A633023B6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722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8ED43F8A-738A-B683-F0E9-D446FD0D6E0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/>
              <a:t>ENVIRONMENTAL INFLUENCE ON THE STRATEGIC MANAGEMENT PROCESS</a:t>
            </a:r>
            <a:br>
              <a:rPr lang="en-US" b="1" dirty="0"/>
            </a:br>
            <a:br>
              <a:rPr lang="en-US" b="1" dirty="0"/>
            </a:br>
            <a:endParaRPr lang="en-US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3B4C644F-B638-D987-EC07-1386AE0469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838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000" b="1"/>
              <a:t>Operating Environment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17B08CEF-9197-F208-3E1B-B4688D008D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US" altLang="en-US" sz="5400" b="1">
                <a:latin typeface="Arial Narrow" panose="020B0606020202030204" pitchFamily="34" charset="0"/>
              </a:rPr>
              <a:t>Mainly made up of stakeholders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6000"/>
              <a:t>Competitors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6000"/>
              <a:t>Shareholders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6000"/>
              <a:t>Suppliers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6000"/>
              <a:t>Marketing intermediaries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>
            <a:extLst>
              <a:ext uri="{FF2B5EF4-FFF2-40B4-BE49-F238E27FC236}">
                <a16:creationId xmlns:a16="http://schemas.microsoft.com/office/drawing/2014/main" id="{C59E212A-5A3E-8415-1332-2FCB598E64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228600"/>
            <a:ext cx="9144000" cy="66294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3600"/>
              <a:t>Financial intermediaries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3600"/>
              <a:t>Advertising agencies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3600"/>
              <a:t>Media agencies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3600"/>
              <a:t>Consultants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3600"/>
              <a:t>Activists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/>
              <a:t>How many are they?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/>
              <a:t>How strong are they?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/>
              <a:t>How can they positively or negatively influence our business?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r>
              <a:rPr lang="en-US" altLang="en-US" sz="3600"/>
              <a:t>Where/when can they influence (affect) our business operations and competitiveness?</a:t>
            </a:r>
          </a:p>
          <a:p>
            <a:pPr marL="609600" indent="-609600">
              <a:lnSpc>
                <a:spcPct val="80000"/>
              </a:lnSpc>
              <a:buClr>
                <a:schemeClr val="tx1"/>
              </a:buClr>
              <a:buFont typeface="Wingdings" panose="05000000000000000000" pitchFamily="2" charset="2"/>
              <a:buAutoNum type="arabicPeriod"/>
            </a:pPr>
            <a:endParaRPr lang="en-US" altLang="en-US" sz="4400"/>
          </a:p>
          <a:p>
            <a:pPr marL="609600" indent="-609600">
              <a:lnSpc>
                <a:spcPct val="80000"/>
              </a:lnSpc>
              <a:buNone/>
            </a:pPr>
            <a:endParaRPr lang="en-US" altLang="en-US" sz="4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3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3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20587AD7-1A2B-89B5-B4E8-956A53C8C0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6000" b="1"/>
              <a:t>External Environment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98F57559-D194-E207-F62A-1D2EBE0CB43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US" altLang="en-US" sz="6000"/>
              <a:t>Political - Legal</a:t>
            </a:r>
          </a:p>
          <a:p>
            <a:pPr eaLnBrk="1" hangingPunct="1"/>
            <a:r>
              <a:rPr lang="en-US" altLang="en-US" sz="6000"/>
              <a:t>Economic forces</a:t>
            </a:r>
          </a:p>
          <a:p>
            <a:pPr eaLnBrk="1" hangingPunct="1"/>
            <a:r>
              <a:rPr lang="en-US" altLang="en-US" sz="6000"/>
              <a:t>Social – Cultural</a:t>
            </a:r>
          </a:p>
          <a:p>
            <a:pPr eaLnBrk="1" hangingPunct="1"/>
            <a:r>
              <a:rPr lang="en-US" altLang="en-US" sz="6000"/>
              <a:t>Technology</a:t>
            </a:r>
            <a:endParaRPr lang="en-US" altLang="en-US" sz="54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utoUpdateAnimBg="0"/>
      <p:bldP spid="17411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86E2C88C-B582-3CB8-9E06-7249E268849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5000" b="1"/>
              <a:t>Political – legal environment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58413573-D6A7-CBB1-2B7E-D32C897AB6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066800"/>
            <a:ext cx="9144000" cy="5791200"/>
          </a:xfrm>
        </p:spPr>
        <p:txBody>
          <a:bodyPr/>
          <a:lstStyle/>
          <a:p>
            <a:pPr eaLnBrk="1" hangingPunct="1"/>
            <a:r>
              <a:rPr lang="en-US" altLang="en-US" sz="5400" b="1"/>
              <a:t>Political conditions</a:t>
            </a:r>
          </a:p>
          <a:p>
            <a:pPr eaLnBrk="1" hangingPunct="1"/>
            <a:r>
              <a:rPr lang="en-US" altLang="en-US" sz="5400" b="1"/>
              <a:t>Government’s foreign policies</a:t>
            </a:r>
          </a:p>
          <a:p>
            <a:pPr eaLnBrk="1" hangingPunct="1"/>
            <a:r>
              <a:rPr lang="en-US" altLang="en-US" sz="5400" b="1"/>
              <a:t>Government fiscal, monetary and other policies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359CFF1A-4B54-9CD8-D4C6-E1021E75F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sz="5400" b="1"/>
              <a:t>Government legislations, laws, regulations and restrictions on trade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sz="5400" b="1"/>
              <a:t>Political ideologies of a country</a:t>
            </a:r>
          </a:p>
          <a:p>
            <a:pPr eaLnBrk="1" hangingPunct="1"/>
            <a:endParaRPr lang="en-US" altLang="en-US" sz="5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C90D34BC-DCFD-636E-AE6D-4099F952AA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4800" b="1"/>
              <a:t>Economic policies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29C05CA8-F622-4A36-62F3-98AE75A82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838200"/>
            <a:ext cx="9144000" cy="6019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sz="4400" b="1"/>
              <a:t>The nature of the economy (how big is it?, is it growing or declining?)</a:t>
            </a:r>
          </a:p>
          <a:p>
            <a:pPr eaLnBrk="1" hangingPunct="1"/>
            <a:r>
              <a:rPr lang="en-US" altLang="en-US" sz="4400" b="1"/>
              <a:t>Structure of the economy( agro based or industrialized or in-btwn?)</a:t>
            </a:r>
          </a:p>
          <a:p>
            <a:pPr eaLnBrk="1" hangingPunct="1"/>
            <a:r>
              <a:rPr lang="en-US" altLang="en-US" sz="4400" b="1"/>
              <a:t>Organisation of financial markets</a:t>
            </a:r>
          </a:p>
          <a:p>
            <a:pPr eaLnBrk="1" hangingPunct="1"/>
            <a:r>
              <a:rPr lang="en-US" altLang="en-US" sz="4400" b="1"/>
              <a:t>Government’s spending policy</a:t>
            </a:r>
          </a:p>
          <a:p>
            <a:pPr eaLnBrk="1" hangingPunct="1"/>
            <a:r>
              <a:rPr lang="en-US" altLang="en-US" sz="4400" b="1"/>
              <a:t>Development of financial institutions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138EDF5D-3F73-A349-83A8-FFD790248B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120000"/>
              </a:lnSpc>
            </a:pPr>
            <a:r>
              <a:rPr lang="en-US" altLang="en-US" b="1"/>
              <a:t>Exchange rates( dollar rate)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b="1"/>
              <a:t>Interest rates especially on business loans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b="1"/>
              <a:t>Income per capita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b="1"/>
              <a:t>Levels of competition in the market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b="1"/>
              <a:t>Stages in the country’s business cycle( is it a boom or depression?)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en-US" b="1"/>
              <a:t>Government policy on citizenship( easy acquiring of citizenship by serious investors or allowing dual citizenship to people on kyeyo)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E622C071-8104-09FD-0F76-045D7DE3F1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 b="1"/>
              <a:t>Social-cultural factors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1E66EB73-9039-24FC-3E0E-72E4F7A2DC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990600"/>
            <a:ext cx="9144000" cy="58674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en-US" sz="3600" b="1"/>
              <a:t>Cultural beliefs, customs and practices and their effect on consumption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en-US" sz="3600" b="1"/>
              <a:t>Income distribution( social classes, royals, ruling families)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Life style changes (e.g. working mothers)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Fashion trends, and hypes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General standard of living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2DC32F6F-6CAA-47C0-BE1F-C3B0658A62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Education levels and level of entrepreneurship development( can we access highly trained local labour which is cheaper?)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Language( one familiar or several unfamiliar)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Religion / superstitions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3600" b="1"/>
              <a:t>How beauty is judged in this area?</a:t>
            </a:r>
          </a:p>
          <a:p>
            <a:pPr eaLnBrk="1" hangingPunct="1">
              <a:lnSpc>
                <a:spcPct val="80000"/>
              </a:lnSpc>
            </a:pPr>
            <a:endParaRPr lang="en-US" altLang="en-US" sz="400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08373FA4-CDEE-77AE-34FD-FCFF8B39BD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6858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 b="1"/>
              <a:t>Technological factors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64D5668-687F-C012-090C-1DBC59B71F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914400"/>
            <a:ext cx="9144000" cy="5943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5400" b="1"/>
              <a:t>Level of technology and the rate at which its changing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 b="1"/>
              <a:t>How those changes in technology affects our business operations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 b="1"/>
              <a:t>Government spending on research and development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>
            <a:extLst>
              <a:ext uri="{FF2B5EF4-FFF2-40B4-BE49-F238E27FC236}">
                <a16:creationId xmlns:a16="http://schemas.microsoft.com/office/drawing/2014/main" id="{42955A7A-9FE4-8C00-D804-AEC8130CD1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/>
            <a:r>
              <a:rPr lang="en-US" altLang="en-US" sz="3600"/>
              <a:t>An organisation doesn’t operate in a vacuum</a:t>
            </a:r>
          </a:p>
          <a:p>
            <a:pPr eaLnBrk="1" hangingPunct="1"/>
            <a:r>
              <a:rPr lang="en-US" altLang="en-US" sz="3600"/>
              <a:t>Neither do its people operate in a vacuum</a:t>
            </a:r>
          </a:p>
          <a:p>
            <a:pPr eaLnBrk="1" hangingPunct="1"/>
            <a:r>
              <a:rPr lang="en-US" altLang="en-US" sz="3600"/>
              <a:t>We should critically ask yourself the following questions during Environmental Analysis 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4000"/>
              <a:t>What are the developments (trends) in the environment?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ü"/>
            </a:pPr>
            <a:r>
              <a:rPr lang="en-US" altLang="en-US" sz="4000"/>
              <a:t>How do these developments impact (their relevance/significance) on our operations and competitiveness?</a:t>
            </a:r>
            <a:endParaRPr lang="en-US" altLang="en-US" sz="3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C9B877B9-38B5-D39F-E2E2-4CC9A6918C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4400" b="1"/>
              <a:t> </a:t>
            </a:r>
            <a:r>
              <a:rPr lang="en-US" altLang="en-US" sz="4000" b="1"/>
              <a:t>Better production innovations and developments like pay for production or just in time by our rivals-threat to us, them using out dated systems-opportunity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4000" b="1"/>
              <a:t>High degree of technology adoption / the industry’s focus on technology-threat, low- may be an opportunity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4000" b="1"/>
              <a:t>Increasing internet access and  mobile technology-opportunity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4000" b="1"/>
              <a:t>Cost of the technology( acquiring it, maintaining it, and adjusting it)</a:t>
            </a:r>
          </a:p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4400" b="1"/>
          </a:p>
          <a:p>
            <a:pPr eaLnBrk="1" hangingPunct="1">
              <a:lnSpc>
                <a:spcPct val="90000"/>
              </a:lnSpc>
            </a:pPr>
            <a:endParaRPr lang="en-US" altLang="en-US" sz="240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97B81-9EF0-9C2B-32FE-BCAA2B3BFB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Industry Analysis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65844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619E27F7-BA24-C5D3-57D6-63EC5F911B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5000" b="1">
                <a:latin typeface="Arial Narrow" pitchFamily="34" charset="0"/>
              </a:rPr>
              <a:t>Before joining an industry, a firm should consider;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5000" b="1"/>
              <a:t>Industry size, structure, profitability, long term attractiveness,  life cycle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5000" b="1"/>
              <a:t>Competitive situation analysis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6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69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6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14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>
            <a:extLst>
              <a:ext uri="{FF2B5EF4-FFF2-40B4-BE49-F238E27FC236}">
                <a16:creationId xmlns:a16="http://schemas.microsoft.com/office/drawing/2014/main" id="{EE9318DC-F7D3-D5E7-31D4-7168B40DFB9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5400" b="1"/>
              <a:t>Level of technology in the industry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5400" b="1"/>
              <a:t>Competitive position of the firm</a:t>
            </a:r>
          </a:p>
          <a:p>
            <a:pPr eaLnBrk="1" hangingPunct="1">
              <a:buClr>
                <a:schemeClr val="tx1"/>
              </a:buClr>
              <a:buFont typeface="Wingdings" panose="05000000000000000000" pitchFamily="2" charset="2"/>
              <a:buChar char="Ø"/>
              <a:defRPr/>
            </a:pPr>
            <a:r>
              <a:rPr lang="en-US" sz="5400" b="1"/>
              <a:t>Ease of entry in the industry</a:t>
            </a:r>
          </a:p>
          <a:p>
            <a:pPr eaLnBrk="1" hangingPunct="1"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7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7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7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7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7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8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>
            <a:extLst>
              <a:ext uri="{FF2B5EF4-FFF2-40B4-BE49-F238E27FC236}">
                <a16:creationId xmlns:a16="http://schemas.microsoft.com/office/drawing/2014/main" id="{10208435-1558-D321-8B79-4BBBF1D6CA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057400" y="1066800"/>
            <a:ext cx="8382000" cy="51054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4200" b="1" dirty="0">
                <a:latin typeface="Arial Narrow" pitchFamily="34" charset="0"/>
              </a:rPr>
              <a:t>Michael E. Porter of the Harvard Business School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 sz="4200" b="1" dirty="0">
                <a:latin typeface="Arial Narrow" pitchFamily="34" charset="0"/>
              </a:rPr>
              <a:t>Suggested five competitive forces model;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000" b="1" dirty="0">
                <a:latin typeface="Arial Narrow" pitchFamily="34" charset="0"/>
              </a:rPr>
              <a:t>Rivalry within the industry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000" b="1" dirty="0">
                <a:latin typeface="Arial Narrow" pitchFamily="34" charset="0"/>
              </a:rPr>
              <a:t>Threat of new entrants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000" b="1" dirty="0">
                <a:latin typeface="Arial Narrow" pitchFamily="34" charset="0"/>
              </a:rPr>
              <a:t>Threat of substitute products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000" b="1" dirty="0">
                <a:latin typeface="Arial Narrow" pitchFamily="34" charset="0"/>
              </a:rPr>
              <a:t>Power of buyers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3000" b="1" dirty="0">
                <a:latin typeface="Arial Narrow" pitchFamily="34" charset="0"/>
              </a:rPr>
              <a:t>Power of suppliers</a:t>
            </a:r>
          </a:p>
        </p:txBody>
      </p:sp>
      <p:sp>
        <p:nvSpPr>
          <p:cNvPr id="136194" name="Rectangle 2">
            <a:extLst>
              <a:ext uri="{FF2B5EF4-FFF2-40B4-BE49-F238E27FC236}">
                <a16:creationId xmlns:a16="http://schemas.microsoft.com/office/drawing/2014/main" id="{8E686292-0EE4-6409-6E21-CF5CE9C18A8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217488"/>
            <a:ext cx="80010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/>
              <a:t>Michael Porter’s model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 autoUpdateAnimBg="0"/>
      <p:bldP spid="136194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Forces at Work">
            <a:extLst>
              <a:ext uri="{FF2B5EF4-FFF2-40B4-BE49-F238E27FC236}">
                <a16:creationId xmlns:a16="http://schemas.microsoft.com/office/drawing/2014/main" id="{1FD82DFC-2790-425E-8EC5-41440A067946}"/>
              </a:ext>
            </a:extLst>
          </p:cNvPr>
          <p:cNvPicPr>
            <a:picLocks noGrp="1" noChangeAspect="1" noChangeArrowheads="1"/>
          </p:cNvPicPr>
          <p:nvPr>
            <p:ph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9" name="Picture 7" descr="Forces at Work">
            <a:extLst>
              <a:ext uri="{FF2B5EF4-FFF2-40B4-BE49-F238E27FC236}">
                <a16:creationId xmlns:a16="http://schemas.microsoft.com/office/drawing/2014/main" id="{DF82E31A-7D4C-1E4A-C1A8-59DBF8EEC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9" name="Rectangle 5">
            <a:extLst>
              <a:ext uri="{FF2B5EF4-FFF2-40B4-BE49-F238E27FC236}">
                <a16:creationId xmlns:a16="http://schemas.microsoft.com/office/drawing/2014/main" id="{2DD3E8C1-E094-19CD-34DE-F91F584E1E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Rivalry determinants</a:t>
            </a:r>
            <a:endParaRPr lang="en-GB"/>
          </a:p>
        </p:txBody>
      </p:sp>
      <p:sp>
        <p:nvSpPr>
          <p:cNvPr id="149510" name="Rectangle 6">
            <a:extLst>
              <a:ext uri="{FF2B5EF4-FFF2-40B4-BE49-F238E27FC236}">
                <a16:creationId xmlns:a16="http://schemas.microsoft.com/office/drawing/2014/main" id="{9C02637D-AA78-777E-0941-6EE1D42AB0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Mutual dependence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Concentration of competitors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Number of competitors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Industry growth rate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Cost structure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Diversification by competitors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Differentiation and switching costs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Exit barriers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Capacity utilisation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/>
          </a:p>
          <a:p>
            <a:pPr eaLnBrk="1" hangingPunct="1">
              <a:lnSpc>
                <a:spcPct val="90000"/>
              </a:lnSpc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95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95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495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95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9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95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9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95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49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495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49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495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9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495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9" grpId="0" autoUpdateAnimBg="0"/>
      <p:bldP spid="149510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>
            <a:extLst>
              <a:ext uri="{FF2B5EF4-FFF2-40B4-BE49-F238E27FC236}">
                <a16:creationId xmlns:a16="http://schemas.microsoft.com/office/drawing/2014/main" id="{05394286-350D-24D1-A7E5-E70A576EB1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Entry barriers</a:t>
            </a:r>
            <a:endParaRPr lang="en-GB"/>
          </a:p>
        </p:txBody>
      </p:sp>
      <p:sp>
        <p:nvSpPr>
          <p:cNvPr id="155651" name="Rectangle 3">
            <a:extLst>
              <a:ext uri="{FF2B5EF4-FFF2-40B4-BE49-F238E27FC236}">
                <a16:creationId xmlns:a16="http://schemas.microsoft.com/office/drawing/2014/main" id="{E9B3A2D7-727B-8178-44D5-84A314FF59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Economies of scale</a:t>
            </a:r>
          </a:p>
          <a:p>
            <a:pPr eaLnBrk="1" hangingPunct="1">
              <a:defRPr/>
            </a:pPr>
            <a:r>
              <a:rPr lang="en-US"/>
              <a:t>Product differentiation</a:t>
            </a:r>
          </a:p>
          <a:p>
            <a:pPr eaLnBrk="1" hangingPunct="1">
              <a:defRPr/>
            </a:pPr>
            <a:r>
              <a:rPr lang="en-US"/>
              <a:t>Capital requirements</a:t>
            </a:r>
          </a:p>
          <a:p>
            <a:pPr eaLnBrk="1" hangingPunct="1">
              <a:defRPr/>
            </a:pPr>
            <a:r>
              <a:rPr lang="en-US"/>
              <a:t>Switching costs</a:t>
            </a:r>
          </a:p>
          <a:p>
            <a:pPr eaLnBrk="1" hangingPunct="1">
              <a:defRPr/>
            </a:pPr>
            <a:r>
              <a:rPr lang="en-US"/>
              <a:t>Distribution channels access</a:t>
            </a:r>
          </a:p>
          <a:p>
            <a:pPr eaLnBrk="1" hangingPunct="1">
              <a:defRPr/>
            </a:pPr>
            <a:r>
              <a:rPr lang="en-US"/>
              <a:t>Government policies</a:t>
            </a:r>
          </a:p>
          <a:p>
            <a:pPr eaLnBrk="1" hangingPunct="1">
              <a:defRPr/>
            </a:pPr>
            <a:r>
              <a:rPr lang="en-US"/>
              <a:t>Expected retaliation</a:t>
            </a:r>
          </a:p>
          <a:p>
            <a:pPr eaLnBrk="1" hangingPunct="1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5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5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5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5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5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5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56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5650" grpId="0" autoUpdateAnimBg="0"/>
      <p:bldP spid="155651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>
            <a:extLst>
              <a:ext uri="{FF2B5EF4-FFF2-40B4-BE49-F238E27FC236}">
                <a16:creationId xmlns:a16="http://schemas.microsoft.com/office/drawing/2014/main" id="{1CF5692F-49DF-D287-0CEF-33FE5AD98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Substitution determinants</a:t>
            </a:r>
            <a:endParaRPr lang="en-GB"/>
          </a:p>
        </p:txBody>
      </p:sp>
      <p:sp>
        <p:nvSpPr>
          <p:cNvPr id="156675" name="Rectangle 3">
            <a:extLst>
              <a:ext uri="{FF2B5EF4-FFF2-40B4-BE49-F238E27FC236}">
                <a16:creationId xmlns:a16="http://schemas.microsoft.com/office/drawing/2014/main" id="{605BCD4F-0E13-086B-2D1F-20EF6E9521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Price relativity</a:t>
            </a:r>
          </a:p>
          <a:p>
            <a:pPr eaLnBrk="1" hangingPunct="1">
              <a:defRPr/>
            </a:pPr>
            <a:r>
              <a:rPr lang="en-US"/>
              <a:t>Switching costs</a:t>
            </a:r>
          </a:p>
          <a:p>
            <a:pPr eaLnBrk="1" hangingPunct="1">
              <a:defRPr/>
            </a:pPr>
            <a:r>
              <a:rPr lang="en-US"/>
              <a:t>Buyer propensity to substitute</a:t>
            </a:r>
          </a:p>
          <a:p>
            <a:pPr eaLnBrk="1" hangingPunct="1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6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6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6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6674" grpId="0" autoUpdateAnimBg="0"/>
      <p:bldP spid="156675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>
            <a:extLst>
              <a:ext uri="{FF2B5EF4-FFF2-40B4-BE49-F238E27FC236}">
                <a16:creationId xmlns:a16="http://schemas.microsoft.com/office/drawing/2014/main" id="{7838BB3D-9B4B-49FB-0564-0B4BA51B8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Customer power determinants</a:t>
            </a:r>
            <a:endParaRPr lang="en-GB"/>
          </a:p>
        </p:txBody>
      </p:sp>
      <p:sp>
        <p:nvSpPr>
          <p:cNvPr id="157699" name="Rectangle 3">
            <a:extLst>
              <a:ext uri="{FF2B5EF4-FFF2-40B4-BE49-F238E27FC236}">
                <a16:creationId xmlns:a16="http://schemas.microsoft.com/office/drawing/2014/main" id="{C2EC4319-74FA-0009-B0C8-3521F6AFB1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en-US"/>
              <a:t>Intrinsic strength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Buyer volume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Switching costs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Buyer information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Backward integration ability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Substitute products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Price sensitivity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Impact on quality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US"/>
              <a:t>Brand identity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7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7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7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57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7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7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57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7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57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7698" grpId="0" autoUpdateAnimBg="0"/>
      <p:bldP spid="157699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56328FB-70A3-6390-C7CA-87C821EF83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 sz="4800" b="1"/>
              <a:t>Why Environmental Analysis?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856C69CF-5C2E-0B44-0C7F-E55BBA39CC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066800"/>
            <a:ext cx="91440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dirty="0"/>
              <a:t>Environment is dynamic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Environmental factors influence strategic change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A prime factor in competitive management is decision making which should be adjusted to those relevant environmental changes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Helps in anticipating opportunities, and devising means of exploiting them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Helps us to anticipate threats, proactively develop strategies which will enable us to turn the threat (s) to our competitive advantage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dirty="0"/>
              <a:t>Enables managers to prepare / plan for the future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2">
            <a:extLst>
              <a:ext uri="{FF2B5EF4-FFF2-40B4-BE49-F238E27FC236}">
                <a16:creationId xmlns:a16="http://schemas.microsoft.com/office/drawing/2014/main" id="{3F0E58D1-EC66-44AA-BBF8-326A702390B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Supplier power</a:t>
            </a:r>
            <a:endParaRPr lang="en-GB"/>
          </a:p>
        </p:txBody>
      </p:sp>
      <p:sp>
        <p:nvSpPr>
          <p:cNvPr id="158723" name="Rectangle 3">
            <a:extLst>
              <a:ext uri="{FF2B5EF4-FFF2-40B4-BE49-F238E27FC236}">
                <a16:creationId xmlns:a16="http://schemas.microsoft.com/office/drawing/2014/main" id="{A49D97B9-BC31-F1FC-B7B8-2F34C9D926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Importance to supplier</a:t>
            </a:r>
          </a:p>
          <a:p>
            <a:pPr eaLnBrk="1" hangingPunct="1">
              <a:defRPr/>
            </a:pPr>
            <a:r>
              <a:rPr lang="en-US"/>
              <a:t>Knowledge of product value to buyer</a:t>
            </a:r>
          </a:p>
          <a:p>
            <a:pPr lvl="1" eaLnBrk="1" hangingPunct="1">
              <a:defRPr/>
            </a:pPr>
            <a:r>
              <a:rPr lang="en-US"/>
              <a:t>Brand</a:t>
            </a:r>
          </a:p>
          <a:p>
            <a:pPr lvl="1" eaLnBrk="1" hangingPunct="1">
              <a:defRPr/>
            </a:pPr>
            <a:r>
              <a:rPr lang="en-US"/>
              <a:t>Quality</a:t>
            </a:r>
          </a:p>
          <a:p>
            <a:pPr eaLnBrk="1" hangingPunct="1">
              <a:defRPr/>
            </a:pPr>
            <a:r>
              <a:rPr lang="en-US"/>
              <a:t>Standardisation and differentiation</a:t>
            </a:r>
          </a:p>
          <a:p>
            <a:pPr eaLnBrk="1" hangingPunct="1">
              <a:defRPr/>
            </a:pPr>
            <a:r>
              <a:rPr lang="en-US"/>
              <a:t>Switching costs</a:t>
            </a:r>
          </a:p>
          <a:p>
            <a:pPr eaLnBrk="1" hangingPunct="1">
              <a:defRPr/>
            </a:pPr>
            <a:r>
              <a:rPr lang="en-US"/>
              <a:t>Threat of forward integration</a:t>
            </a:r>
          </a:p>
          <a:p>
            <a:pPr eaLnBrk="1" hangingPunct="1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8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8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87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87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87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87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87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2" grpId="0" autoUpdateAnimBg="0"/>
      <p:bldP spid="158723" grpId="0" build="p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A28DD82F-104B-37C7-2D57-322DDA4384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05000" y="141288"/>
            <a:ext cx="8305800" cy="6207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5400"/>
              <a:t>Model Basics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75705106-440D-D670-CE0E-216A4C2171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438400" y="908050"/>
            <a:ext cx="7772400" cy="54165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4000"/>
              <a:t>Helps managers to identify the opportunities and threats confronting their company (ies).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/>
              <a:t>The stronger the 5 competitive forces, the more serious the threat and vise versa.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4000"/>
              <a:t>Through strategic change you can alter the strengths of such forces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build="p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>
            <a:extLst>
              <a:ext uri="{FF2B5EF4-FFF2-40B4-BE49-F238E27FC236}">
                <a16:creationId xmlns:a16="http://schemas.microsoft.com/office/drawing/2014/main" id="{3978D6AC-BCB3-6913-4ADB-A82E3491B4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/>
              <a:t>Porter’s Model – Cont.</a:t>
            </a:r>
          </a:p>
        </p:txBody>
      </p:sp>
      <p:sp>
        <p:nvSpPr>
          <p:cNvPr id="134147" name="Rectangle 3">
            <a:extLst>
              <a:ext uri="{FF2B5EF4-FFF2-40B4-BE49-F238E27FC236}">
                <a16:creationId xmlns:a16="http://schemas.microsoft.com/office/drawing/2014/main" id="{26FC4EB6-CDBC-7DA3-DBC2-060122C37A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3600" b="1"/>
              <a:t>Need to understand the forces in the industry, their impact/seriousness, how and when they benefit or be against you, and their sources.</a:t>
            </a:r>
          </a:p>
          <a:p>
            <a:pPr eaLnBrk="1" hangingPunct="1">
              <a:defRPr/>
            </a:pPr>
            <a:r>
              <a:rPr lang="en-US" sz="3600" b="1"/>
              <a:t>Confirm which forces favour your business success (opportunities) or scare your business success (threats) 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6" grpId="0" autoUpdateAnimBg="0"/>
      <p:bldP spid="134147" grpId="0" build="p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B08706AC-A7AB-4F9D-9EF7-447F26D0F7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52400"/>
            <a:ext cx="8229600" cy="838200"/>
          </a:xfrm>
        </p:spPr>
        <p:txBody>
          <a:bodyPr/>
          <a:lstStyle/>
          <a:p>
            <a:pPr eaLnBrk="1" hangingPunct="1">
              <a:defRPr/>
            </a:pPr>
            <a:r>
              <a:rPr lang="en-US"/>
              <a:t>Limitations 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10733A39-A3F3-F096-3E45-9ABDA1707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81200" y="990600"/>
            <a:ext cx="8229600" cy="556260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defRPr/>
            </a:pPr>
            <a:r>
              <a:rPr lang="en-US" sz="3600"/>
              <a:t>Limited availability of the required information i.e high level of secrecy in government bodies and some business associations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en-US" sz="3600"/>
              <a:t>The available information may not be up-to-date, or be irrelevant or even inaccurate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en-US" sz="3600"/>
              <a:t>The model ignores other trends like changes in demand, technology used in production, and the market growth/attractiveness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42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42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42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4" grpId="0" autoUpdateAnimBg="0"/>
      <p:bldP spid="54275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Oval 3">
            <a:extLst>
              <a:ext uri="{FF2B5EF4-FFF2-40B4-BE49-F238E27FC236}">
                <a16:creationId xmlns:a16="http://schemas.microsoft.com/office/drawing/2014/main" id="{28EC0B22-872B-D7BE-341E-7BE4B03506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0"/>
            <a:ext cx="9144000" cy="6858000"/>
          </a:xfrm>
          <a:prstGeom prst="ellipse">
            <a:avLst/>
          </a:prstGeom>
          <a:gradFill rotWithShape="0">
            <a:gsLst>
              <a:gs pos="0">
                <a:srgbClr val="B89500"/>
              </a:gs>
              <a:gs pos="100000">
                <a:srgbClr val="5545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6" name="Oval 4">
            <a:extLst>
              <a:ext uri="{FF2B5EF4-FFF2-40B4-BE49-F238E27FC236}">
                <a16:creationId xmlns:a16="http://schemas.microsoft.com/office/drawing/2014/main" id="{07D1C96E-0DA5-B888-92F0-0676076A2E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1600200"/>
            <a:ext cx="7924800" cy="5029200"/>
          </a:xfrm>
          <a:prstGeom prst="ellipse">
            <a:avLst/>
          </a:prstGeom>
          <a:gradFill rotWithShape="0">
            <a:gsLst>
              <a:gs pos="0">
                <a:srgbClr val="FF6600"/>
              </a:gs>
              <a:gs pos="100000">
                <a:srgbClr val="762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8197" name="Oval 5">
            <a:extLst>
              <a:ext uri="{FF2B5EF4-FFF2-40B4-BE49-F238E27FC236}">
                <a16:creationId xmlns:a16="http://schemas.microsoft.com/office/drawing/2014/main" id="{56122992-05D7-4621-5162-D05F3556CF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5600" y="3276600"/>
            <a:ext cx="6781800" cy="3124200"/>
          </a:xfrm>
          <a:prstGeom prst="ellipse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198" name="Oval 6">
            <a:extLst>
              <a:ext uri="{FF2B5EF4-FFF2-40B4-BE49-F238E27FC236}">
                <a16:creationId xmlns:a16="http://schemas.microsoft.com/office/drawing/2014/main" id="{40666374-482E-5122-7B1F-4F89D32682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4724400"/>
            <a:ext cx="4038600" cy="1447800"/>
          </a:xfrm>
          <a:prstGeom prst="ellipse">
            <a:avLst/>
          </a:prstGeom>
          <a:gradFill rotWithShape="0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8200" name="Text Box 8">
            <a:extLst>
              <a:ext uri="{FF2B5EF4-FFF2-40B4-BE49-F238E27FC236}">
                <a16:creationId xmlns:a16="http://schemas.microsoft.com/office/drawing/2014/main" id="{A8453699-5641-FC49-4CAB-BF204623E9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4953000"/>
            <a:ext cx="3048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400" b="1">
                <a:latin typeface="Arial Black" panose="020B0A04020102020204" pitchFamily="34" charset="0"/>
              </a:rPr>
              <a:t>Customers</a:t>
            </a:r>
          </a:p>
        </p:txBody>
      </p:sp>
      <p:sp>
        <p:nvSpPr>
          <p:cNvPr id="8201" name="Text Box 9">
            <a:extLst>
              <a:ext uri="{FF2B5EF4-FFF2-40B4-BE49-F238E27FC236}">
                <a16:creationId xmlns:a16="http://schemas.microsoft.com/office/drawing/2014/main" id="{5664697F-86E9-5D8C-0E0C-A0F3B04207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3962400"/>
            <a:ext cx="5867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latin typeface="Arial Black" panose="020B0A04020102020204" pitchFamily="34" charset="0"/>
              </a:rPr>
              <a:t>Organizational Envir’t</a:t>
            </a:r>
          </a:p>
        </p:txBody>
      </p:sp>
      <p:sp>
        <p:nvSpPr>
          <p:cNvPr id="8202" name="Text Box 10">
            <a:extLst>
              <a:ext uri="{FF2B5EF4-FFF2-40B4-BE49-F238E27FC236}">
                <a16:creationId xmlns:a16="http://schemas.microsoft.com/office/drawing/2014/main" id="{13A8F7C5-991B-2075-E909-8D427BC06F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76600" y="2514600"/>
            <a:ext cx="6172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600" b="1">
                <a:latin typeface="Arial Black" panose="020B0A04020102020204" pitchFamily="34" charset="0"/>
              </a:rPr>
              <a:t>Operating Environment</a:t>
            </a:r>
          </a:p>
        </p:txBody>
      </p:sp>
      <p:sp>
        <p:nvSpPr>
          <p:cNvPr id="8204" name="Text Box 12">
            <a:extLst>
              <a:ext uri="{FF2B5EF4-FFF2-40B4-BE49-F238E27FC236}">
                <a16:creationId xmlns:a16="http://schemas.microsoft.com/office/drawing/2014/main" id="{416943D7-03A3-2571-24CF-AD19F7CDD9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685800"/>
            <a:ext cx="6629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600" b="1">
                <a:latin typeface="Arial Black" panose="020B0A04020102020204" pitchFamily="34" charset="0"/>
              </a:rPr>
              <a:t>External Environment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  <p:bldP spid="8196" grpId="0" animBg="1"/>
      <p:bldP spid="8197" grpId="0" animBg="1"/>
      <p:bldP spid="8198" grpId="0" animBg="1"/>
      <p:bldP spid="8200" grpId="0" autoUpdateAnimBg="0"/>
      <p:bldP spid="8201" grpId="0" autoUpdateAnimBg="0"/>
      <p:bldP spid="8202" grpId="0" autoUpdateAnimBg="0"/>
      <p:bldP spid="8204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91BC9E56-AA20-C6AE-2BAB-AAFFA1B5CB5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914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6000" b="1"/>
              <a:t>Customers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78A015C7-82C1-96F1-C4FA-908F46F44C5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143000"/>
            <a:ext cx="9144000" cy="5715000"/>
          </a:xfrm>
        </p:spPr>
        <p:txBody>
          <a:bodyPr/>
          <a:lstStyle/>
          <a:p>
            <a:pPr eaLnBrk="1" hangingPunct="1"/>
            <a:r>
              <a:rPr lang="en-US" altLang="en-US" sz="5400"/>
              <a:t>Customers are the Kings</a:t>
            </a:r>
          </a:p>
          <a:p>
            <a:pPr eaLnBrk="1" hangingPunct="1"/>
            <a:r>
              <a:rPr lang="en-US" altLang="en-US" sz="5400"/>
              <a:t>We are the servants in their Kingdom</a:t>
            </a:r>
          </a:p>
          <a:p>
            <a:pPr eaLnBrk="1" hangingPunct="1"/>
            <a:r>
              <a:rPr lang="en-US" altLang="en-US" sz="5400">
                <a:cs typeface="Times New Roman" panose="02020603050405020304" pitchFamily="18" charset="0"/>
              </a:rPr>
              <a:t>They are not an interruption to our work but are the purpose for it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54769A61-245A-7C24-B7AF-41F477FD5D8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1"/>
            <a:ext cx="9144000" cy="1052513"/>
          </a:xfrm>
        </p:spPr>
        <p:txBody>
          <a:bodyPr>
            <a:normAutofit fontScale="90000"/>
          </a:bodyPr>
          <a:lstStyle/>
          <a:p>
            <a:pPr algn="l" eaLnBrk="1" hangingPunct="1">
              <a:defRPr/>
            </a:pPr>
            <a:br>
              <a:rPr lang="en-US" sz="4000" b="1">
                <a:cs typeface="Times New Roman" pitchFamily="18" charset="0"/>
              </a:rPr>
            </a:br>
            <a:r>
              <a:rPr lang="en-US" sz="4800" b="1">
                <a:cs typeface="Times New Roman" pitchFamily="18" charset="0"/>
              </a:rPr>
              <a:t>What customers want?</a:t>
            </a:r>
            <a:br>
              <a:rPr lang="en-US" sz="4800" b="1">
                <a:cs typeface="Times New Roman" pitchFamily="18" charset="0"/>
              </a:rPr>
            </a:br>
            <a:endParaRPr lang="en-US" sz="4800" b="1">
              <a:cs typeface="Times New Roman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7A80AC21-1BF6-BEC4-414F-37DC61791287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524000" y="1143000"/>
            <a:ext cx="9144000" cy="5715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5400">
                <a:cs typeface="Times New Roman" panose="02020603050405020304" pitchFamily="18" charset="0"/>
              </a:rPr>
              <a:t>Reliability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>
                <a:cs typeface="Times New Roman" panose="02020603050405020304" pitchFamily="18" charset="0"/>
              </a:rPr>
              <a:t>Attractiveness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>
                <a:cs typeface="Times New Roman" panose="02020603050405020304" pitchFamily="18" charset="0"/>
              </a:rPr>
              <a:t>Credibility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>
                <a:cs typeface="Times New Roman" panose="02020603050405020304" pitchFamily="18" charset="0"/>
              </a:rPr>
              <a:t>Empathy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>
                <a:cs typeface="Times New Roman" panose="02020603050405020304" pitchFamily="18" charset="0"/>
              </a:rPr>
              <a:t>Responsiveness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400">
                <a:cs typeface="Times New Roman" panose="02020603050405020304" pitchFamily="18" charset="0"/>
              </a:rPr>
              <a:t>Honesty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utoUpdateAnimBg="0"/>
      <p:bldP spid="1126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5001BFA1-CA6E-337E-29C8-16F4D10FFB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/>
            <a:r>
              <a:rPr lang="en-US" altLang="en-US" sz="5400">
                <a:cs typeface="Times New Roman" panose="02020603050405020304" pitchFamily="18" charset="0"/>
              </a:rPr>
              <a:t>Good attitude (friendly, helpful)</a:t>
            </a:r>
          </a:p>
          <a:p>
            <a:pPr eaLnBrk="1" hangingPunct="1"/>
            <a:r>
              <a:rPr lang="en-US" altLang="en-US" sz="5400">
                <a:cs typeface="Times New Roman" panose="02020603050405020304" pitchFamily="18" charset="0"/>
              </a:rPr>
              <a:t>Quick service and quick decisions</a:t>
            </a:r>
          </a:p>
          <a:p>
            <a:pPr eaLnBrk="1" hangingPunct="1"/>
            <a:r>
              <a:rPr lang="en-US" altLang="en-US" sz="5400">
                <a:cs typeface="Times New Roman" panose="02020603050405020304" pitchFamily="18" charset="0"/>
              </a:rPr>
              <a:t>Feel good factor</a:t>
            </a:r>
          </a:p>
          <a:p>
            <a:pPr eaLnBrk="1" hangingPunct="1"/>
            <a:r>
              <a:rPr lang="en-US" altLang="en-US" sz="5400">
                <a:cs typeface="Times New Roman" panose="02020603050405020304" pitchFamily="18" charset="0"/>
              </a:rPr>
              <a:t>Good mannerism (polite, alert)</a:t>
            </a:r>
          </a:p>
          <a:p>
            <a:pPr eaLnBrk="1" hangingPunct="1"/>
            <a:r>
              <a:rPr lang="en-US" altLang="en-US" sz="5400">
                <a:latin typeface="Arial Narrow" panose="020B0606020202030204" pitchFamily="34" charset="0"/>
                <a:cs typeface="Times New Roman" panose="02020603050405020304" pitchFamily="18" charset="0"/>
              </a:rPr>
              <a:t>Knowledge (services, procedures)</a:t>
            </a:r>
            <a:endParaRPr lang="en-US" altLang="en-US" sz="5400">
              <a:latin typeface="Arial Narrow" panose="020B0606020202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518142AC-5007-BF91-8BD6-F72503EF33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0"/>
            <a:ext cx="9144000" cy="6858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5000">
                <a:cs typeface="Times New Roman" panose="02020603050405020304" pitchFamily="18" charset="0"/>
              </a:rPr>
              <a:t>Good appearance (smart, fresh, clean and appropriate for the working environment)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000">
                <a:cs typeface="Times New Roman" panose="02020603050405020304" pitchFamily="18" charset="0"/>
              </a:rPr>
              <a:t>Good presentation (clear, concise, well-prepared, well-spoken)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000">
                <a:cs typeface="Times New Roman" panose="02020603050405020304" pitchFamily="18" charset="0"/>
              </a:rPr>
              <a:t>Time awareness (punctuality, keeping appointments)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5000">
                <a:cs typeface="Times New Roman" panose="02020603050405020304" pitchFamily="18" charset="0"/>
              </a:rPr>
              <a:t>Sensitivity to their needs </a:t>
            </a:r>
            <a:endParaRPr lang="en-US" altLang="en-US" sz="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E716A38F-F66D-888D-7199-7E21F732BB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0" y="0"/>
            <a:ext cx="91440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b="1"/>
              <a:t>Organisational Environment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9C67C0F-D2D0-ECE6-2B4D-FC88DE4232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524000" y="1219200"/>
            <a:ext cx="9144000" cy="5638800"/>
          </a:xfrm>
        </p:spPr>
        <p:txBody>
          <a:bodyPr/>
          <a:lstStyle/>
          <a:p>
            <a:pPr eaLnBrk="1" hangingPunct="1"/>
            <a:r>
              <a:rPr lang="en-US" altLang="en-US" sz="5400"/>
              <a:t>The people you interact with (workmates/internal stakeholders)</a:t>
            </a:r>
          </a:p>
          <a:p>
            <a:pPr eaLnBrk="1" hangingPunct="1"/>
            <a:r>
              <a:rPr lang="en-US" altLang="en-US" sz="5400"/>
              <a:t>Ambience</a:t>
            </a:r>
          </a:p>
          <a:p>
            <a:pPr eaLnBrk="1" hangingPunct="1"/>
            <a:r>
              <a:rPr lang="en-US" altLang="en-US" sz="4800"/>
              <a:t>The functional areas / departments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1023</Words>
  <Application>Microsoft Office PowerPoint</Application>
  <PresentationFormat>Widescreen</PresentationFormat>
  <Paragraphs>197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1" baseType="lpstr">
      <vt:lpstr>Aptos</vt:lpstr>
      <vt:lpstr>Aptos Display</vt:lpstr>
      <vt:lpstr>Arial</vt:lpstr>
      <vt:lpstr>Arial Black</vt:lpstr>
      <vt:lpstr>Arial Narrow</vt:lpstr>
      <vt:lpstr>Times New Roman</vt:lpstr>
      <vt:lpstr>Wingdings</vt:lpstr>
      <vt:lpstr>Office Theme</vt:lpstr>
      <vt:lpstr>ENVIRONMENTAL INFLUENCE ON THE STRATEGIC MANAGEMENT PROCESS  </vt:lpstr>
      <vt:lpstr>PowerPoint Presentation</vt:lpstr>
      <vt:lpstr>Why Environmental Analysis?</vt:lpstr>
      <vt:lpstr>PowerPoint Presentation</vt:lpstr>
      <vt:lpstr>Customers</vt:lpstr>
      <vt:lpstr> What customers want? </vt:lpstr>
      <vt:lpstr>PowerPoint Presentation</vt:lpstr>
      <vt:lpstr>PowerPoint Presentation</vt:lpstr>
      <vt:lpstr>Organisational Environment</vt:lpstr>
      <vt:lpstr>Operating Environment</vt:lpstr>
      <vt:lpstr>PowerPoint Presentation</vt:lpstr>
      <vt:lpstr>External Environment</vt:lpstr>
      <vt:lpstr>Political – legal environment</vt:lpstr>
      <vt:lpstr>PowerPoint Presentation</vt:lpstr>
      <vt:lpstr>Economic policies</vt:lpstr>
      <vt:lpstr>PowerPoint Presentation</vt:lpstr>
      <vt:lpstr>Social-cultural factors</vt:lpstr>
      <vt:lpstr>PowerPoint Presentation</vt:lpstr>
      <vt:lpstr>Technological factors</vt:lpstr>
      <vt:lpstr>PowerPoint Presentation</vt:lpstr>
      <vt:lpstr>Industry Analysis</vt:lpstr>
      <vt:lpstr>PowerPoint Presentation</vt:lpstr>
      <vt:lpstr>PowerPoint Presentation</vt:lpstr>
      <vt:lpstr>Michael Porter’s model</vt:lpstr>
      <vt:lpstr>PowerPoint Presentation</vt:lpstr>
      <vt:lpstr>Rivalry determinants</vt:lpstr>
      <vt:lpstr>Entry barriers</vt:lpstr>
      <vt:lpstr>Substitution determinants</vt:lpstr>
      <vt:lpstr>Customer power determinants</vt:lpstr>
      <vt:lpstr>Supplier power</vt:lpstr>
      <vt:lpstr>Model Basics</vt:lpstr>
      <vt:lpstr>Porter’s Model – Cont.</vt:lpstr>
      <vt:lpstr>Limitations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Nagujja, Shakilah, (Ms) (s224484923)</dc:creator>
  <cp:lastModifiedBy>Nagujja, Shakilah, (Ms) (s224484923)</cp:lastModifiedBy>
  <cp:revision>2</cp:revision>
  <dcterms:created xsi:type="dcterms:W3CDTF">2025-02-04T10:39:27Z</dcterms:created>
  <dcterms:modified xsi:type="dcterms:W3CDTF">2025-02-10T08:48:41Z</dcterms:modified>
</cp:coreProperties>
</file>