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9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70" r:id="rId14"/>
    <p:sldId id="274" r:id="rId15"/>
    <p:sldId id="271" r:id="rId16"/>
    <p:sldId id="275" r:id="rId17"/>
    <p:sldId id="272" r:id="rId18"/>
    <p:sldId id="276" r:id="rId19"/>
    <p:sldId id="273" r:id="rId20"/>
    <p:sldId id="277" r:id="rId21"/>
    <p:sldId id="342" r:id="rId22"/>
    <p:sldId id="337" r:id="rId23"/>
    <p:sldId id="338" r:id="rId24"/>
    <p:sldId id="339" r:id="rId25"/>
    <p:sldId id="340" r:id="rId26"/>
    <p:sldId id="321" r:id="rId27"/>
    <p:sldId id="326" r:id="rId28"/>
    <p:sldId id="327" r:id="rId29"/>
    <p:sldId id="328" r:id="rId30"/>
    <p:sldId id="329" r:id="rId31"/>
    <p:sldId id="341" r:id="rId32"/>
    <p:sldId id="311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7D597-0E86-4DE7-8482-FB25D7231FA0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9C19A-F67D-4776-90FA-B46E048A20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75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25DF325F-1386-E760-1A61-545F710132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2BC4B1DD-C7A2-0180-CF21-45AAC1766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7D80C867-0F5B-ADD8-278A-680099337E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9CFB2C9-C99D-491E-87E7-D96DA2A87A8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8E292755-9712-DD63-5504-72E5FD2104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7A5EDAC6-1ECF-3C6A-F8AD-675EBD2CB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3205C045-49D7-3F09-3187-1CB22458FB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7369617-1194-4DD6-9ADA-DF4E900F1189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94B97B15-9299-9240-817D-2AA61924B1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6F8A962A-3351-477C-C64B-267FDA956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816EDD67-A5A0-6CDC-A38E-14D48F7B99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89176F-AF1B-4EB9-909D-E9476EC01CA8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F94983E-C8CD-4475-09CD-63345E4BBF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BCCCA463-1996-5FB5-5D58-FD13F5049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E58F121E-1685-EA3B-3757-606E669F23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D1531FB-77C7-4E17-B628-7DEB6D52D0F5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E6F8DE60-742E-07D0-AAE9-148E9074AC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04B7D44E-F9DC-B05D-C0F3-85B79D268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D7396B98-5453-B05A-1CFF-1D23124176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6A85F8F-C437-4A8B-87B8-E7C165B8CC8D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9D255749-B4AA-A2B4-6246-F2393F36E9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DBAAC2C1-4260-E7BB-D794-72CB23E98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5016C6DF-16E3-5B63-C656-F0994093DF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69615FB-2408-443A-8F93-BABC8AF60906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4549B71D-C470-BAFE-B513-2DEB886241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BC861029-7409-B801-BCD9-EA2DE5B06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0278175B-5788-2B73-AF9F-34292DB5C8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6BA8CF-C2C0-4E50-916D-0E0ADEE368B1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A54DE774-42A0-40F5-6D73-E34C57731B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9E00594D-3262-189D-908A-204164FAB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470D2A56-4ECD-0D4F-A020-1BE174716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FB5F62-8046-41EE-8234-1A6D9AC3899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D4280CBD-457C-CF87-A7B3-5C4CD2147B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FA333D7E-204C-3B3C-020C-000AC7830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AEFB349F-BD58-8902-B34C-0FD731D2CB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083D8F-7B10-4BE4-9283-2BE0D351DF18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5267D1BE-010C-B1FB-64BA-01E08B8CAB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FDC7008C-1E4A-EC56-7575-62C3C7B92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36416054-C49D-0D0D-A310-75A712B29B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1849D47-311F-41B7-BA9F-7827FFE8BB3E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27A418E5-02E6-6145-96C7-C6229E494D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CC21F22E-D0D1-3B59-3DF3-18E0B97DC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56C5777B-56C1-A0D4-FE05-1A8B3D5E39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EA38125-BC39-40B4-BA75-9885783C5402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DA7A1D24-4B0A-A24C-89C6-25C3352CA2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6E417F2A-E290-F92A-691D-9F56F4D08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DDFF7D0A-56FA-63F9-1B1E-FA2E259828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B43F9A-41AE-44A4-B0D8-0535A364442E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6DD764D9-5745-C393-56F7-07E07B6513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8B6CE2B4-012C-6E65-757E-35B873C8F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B464A86A-90A6-AFD2-1B3F-5580F25851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A8BC4F-A347-4722-B960-BE1765549BF9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18D3C131-D543-189E-D172-FD9D6B1FC5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BF7BF37D-6654-382C-27AA-6F63B39A0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11174381-65AA-2605-1F9E-544914EB0A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9B338-639C-4550-AC33-3D6A0222EB9D}" type="slidenum">
              <a:rPr lang="en-US" altLang="en-US">
                <a:latin typeface="Arial" panose="020B0604020202020204" pitchFamily="34" charset="0"/>
              </a:rPr>
              <a:pPr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1DDBD1FE-AF6D-67D7-B7E8-B147EA0BE3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108F8EF0-0C04-E468-13F5-6B133D226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55F42213-F603-665B-63BF-6B22189CCF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10178B-9CA2-4BE1-87B4-F00B8F599CF5}" type="slidenum">
              <a:rPr lang="en-US" altLang="en-US">
                <a:latin typeface="Arial" panose="020B0604020202020204" pitchFamily="34" charset="0"/>
              </a:rPr>
              <a:pPr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D71F33E9-0658-2314-7378-3D6C2920D9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A48A8696-69F3-5C41-41F9-0C4D5A9B6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BE271C00-83F3-63BD-6272-C846CFF507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2CE71E-95B4-4B46-B127-0A5EFACACC0F}" type="slidenum">
              <a:rPr lang="en-US" altLang="en-US">
                <a:latin typeface="Arial" panose="020B0604020202020204" pitchFamily="34" charset="0"/>
              </a:rPr>
              <a:pPr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C4B242A9-BDCA-2F66-6E55-FC7D630C7E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2329D7CC-0CFB-3449-6D61-1B5F765C1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57BD40FE-0EFB-CD57-D197-BBB14CC9E5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7CDFA1-5FD3-4633-B113-3FD0E16EC3B8}" type="slidenum">
              <a:rPr lang="en-US" altLang="en-US">
                <a:latin typeface="Arial" panose="020B0604020202020204" pitchFamily="34" charset="0"/>
              </a:rPr>
              <a:pPr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B719C5A3-3532-82D2-4D45-98E4D45E42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9BB18BE9-F4D0-7094-C16A-E1311DB65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1587E09E-BDF3-281C-A717-1BFFDF20E3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0EAD40-5986-49F7-8B73-2B07A71F255E}" type="slidenum">
              <a:rPr lang="en-US" altLang="en-US">
                <a:latin typeface="Arial" panose="020B0604020202020204" pitchFamily="34" charset="0"/>
              </a:rPr>
              <a:pPr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F6653DE7-1740-3485-C38F-8DCCDC86E7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AEE7864D-EEE7-EA23-F1B0-024970EC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D8878619-B7E3-61A3-2F1C-D587EBD0BD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CE6B3F-FCB2-4DB3-BD16-40A5BECEE38B}" type="slidenum">
              <a:rPr lang="en-US" altLang="en-US">
                <a:latin typeface="Arial" panose="020B0604020202020204" pitchFamily="34" charset="0"/>
              </a:rPr>
              <a:pPr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0E73AD7C-5FF0-84E0-C50A-ECB25695AB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63CD0860-79F9-3ABB-023F-749928F67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C50FAA79-A6A6-77F4-6DA4-34115BAF9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4FA99E-9626-4555-83E2-47593073C1C7}" type="slidenum">
              <a:rPr lang="en-US" altLang="en-US">
                <a:latin typeface="Arial" panose="020B0604020202020204" pitchFamily="34" charset="0"/>
              </a:rPr>
              <a:pPr/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42A7F5D4-F2A7-7E6D-26D9-0EB9C1985E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18E19760-3CC7-19D6-9083-FE4F51D2F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DE06F232-90F9-7752-E1A8-78DF90DC0E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82BDBB-DF76-48D6-9BF5-E3C0A1BEE674}" type="slidenum">
              <a:rPr lang="en-US" altLang="en-US">
                <a:latin typeface="Arial" panose="020B0604020202020204" pitchFamily="34" charset="0"/>
              </a:rPr>
              <a:pPr/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2B25D28D-F4C4-1705-7D0A-3BFE53F3D1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7F443888-A59F-C844-96A6-3AF5863E3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AC8807E6-95FB-B0E8-2971-C21DEAB3E9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CA8C6D-0F81-4A0B-AF38-C147AD5381A8}" type="slidenum">
              <a:rPr lang="en-US" altLang="en-US">
                <a:latin typeface="Arial" panose="020B0604020202020204" pitchFamily="34" charset="0"/>
              </a:rPr>
              <a:pPr/>
              <a:t>30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6341B6C8-59B8-54DA-AA36-02FA405E63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C919F028-65D6-057C-C414-0BF25B459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AA185BD-5254-3484-4CEF-7C44B307D2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15EE30E-3B4C-498A-8D5C-2F6E43AFC1B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9A3107A1-4A25-3DB0-3CDE-8E15FBF793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06FE5DC6-FDB3-EB62-07B3-658CB1C8A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02FDB6DB-8951-91E4-24E7-C306736B5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D3E955-9FF0-443C-AEB6-DE6CD7B17D55}" type="slidenum">
              <a:rPr lang="en-US" altLang="en-US">
                <a:latin typeface="Arial" panose="020B0604020202020204" pitchFamily="34" charset="0"/>
              </a:rPr>
              <a:pPr/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ACC9F15B-0C8B-3787-771C-300B7FE99E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5C8317F7-033F-7C2E-54AD-A6DC701E2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80283CB6-1ADF-5BB6-0B24-7CFFB78C13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BE7A62-EFA7-49B1-9C05-A9F414F23DDC}" type="slidenum">
              <a:rPr lang="en-US" altLang="en-US">
                <a:latin typeface="Arial" panose="020B0604020202020204" pitchFamily="34" charset="0"/>
              </a:rPr>
              <a:pPr/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18662D4E-ADDA-A9A9-D293-E2AFB6F4CE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D3163619-6154-90C9-9C11-AC7E66DEF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56CC74D1-4AA0-262A-95AD-C817249553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9C1415-04D7-4543-B114-6BCA2ED0CDBD}" type="slidenum">
              <a:rPr lang="en-US" altLang="en-US">
                <a:latin typeface="Arial" panose="020B0604020202020204" pitchFamily="34" charset="0"/>
              </a:rPr>
              <a:pPr/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8093C68-EAB9-F774-5CF8-4034BF387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CC17F0A-8E0B-41E6-8425-066A44022D59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21F824B-9A89-D810-BF77-7D799413A5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40F9167-86EB-86EC-6019-521AD6C5C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Organizational environment-departments, staff and management competencies.</a:t>
            </a:r>
          </a:p>
          <a:p>
            <a:pPr eaLnBrk="1" hangingPunct="1"/>
            <a:r>
              <a:rPr lang="en-US" altLang="en-US"/>
              <a:t>Operating environment-potential customers, agents, dealers, suppliers, consultants, advertising agents, competitors, shareholders etc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9BEF799-8DAA-0730-7B0C-13F5C7579E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3E5D8690-9709-9EF3-2BF3-640CA0658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D234A5B9-F151-C4D1-6825-0FAAF9AD2C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2CCA65E-B863-4806-A3B1-B9F5DE43BA96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5D098CDC-6B92-4DB1-7D13-8D88185C94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7F8A022D-026D-7A86-C100-B1757B95E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6C97F114-4060-C746-5122-02D470DC4D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B55188-9B3E-4A12-9654-47A1001C4A15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47497D40-6BA3-DD8D-1A5E-A29B6AD60B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E16A0006-371C-E041-21EA-523314CBB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2671851-C37F-676D-DEA2-FEF6A96627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B265DF4-728F-422B-968C-17D7C6DD0C38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C82637E8-6A67-8C7A-257E-FBC909C979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C192CCFF-815F-90ED-7878-FD963D3D5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21C6066A-F825-ADE7-39D7-0ECBFDB5F0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53F3683-7DEE-4AFB-B818-304D84EA25EC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97CA80B6-1DB9-E146-22A3-B203BDC494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4C3D04F5-A758-61AE-46FE-567B0BFAF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0EBE207-9E8C-6589-5F39-AD3E3859E5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0A6D346-A27E-49C9-9DCA-0EFF00FC453C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9953-7835-7480-0A3F-D3792D1F4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E51AC-C674-8CB6-804B-EF05DAB1E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513D3-771B-9307-A390-9BD59817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01A58-D4C5-864F-8A46-B350FA95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C9DE1-62AE-27CB-1D82-1FE66240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B74E7-EE31-F06C-7571-81AAB206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CD439-4BC1-6BD7-5E37-7090B53CD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5677D-910A-3303-5AE5-37B600A8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11870-8C05-A170-F1B8-664405E3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C3F87-4F17-89AA-132B-D348AED1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2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4A59C6-04A3-FFE7-C9AF-22752F646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B8B794-ACD8-F5E4-C5AB-2877722C7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3334B-BC71-0789-6C03-55BA611D6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D4FF5-9A5A-A6FB-81EE-5DB284A8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D073D-D6CF-3E16-4505-F2AE5BAE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50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DA3A5705-0C5E-297D-5351-C753BE7C0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388CFE7-BA22-5054-7ACC-2BE59756D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BFD49B94-A908-8B10-2D65-443E87236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243E9-F906-40A1-A79A-3AA8CCB66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54050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B578-7C0C-8FA9-9A31-ADBDE4D8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CF3D6-36F6-22C8-94B8-F0709A97F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F13FE-19F8-7226-0BEF-B624BCB1C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F46A0-0B20-24E2-6094-E752E432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38DAF-05C4-6F1E-196F-C936C9F6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19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4274D-9E9B-67C1-BC0C-10ABA3D2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9FE0C-2653-E384-D958-5836D4D8E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AB4AD-52A9-4094-F772-70F925515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804E9-F47F-4EA8-0B7E-D440BA1B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F55E-BE23-CA4B-C7AC-C6D0A1F8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38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14E95-C7BE-0CDD-260F-D9A8CAFE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74E10-3892-F3A7-07C2-B582112CB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90621-8E95-6DD7-861D-AE8668294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42647-5228-56DE-BC1D-55C638109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43F2A-0F75-F7DE-800C-41422894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D0BA5-DFA1-A177-03A2-571A1E82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3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9B487-C6E6-1700-8889-FD382473F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0D812-4AC3-72D4-E3BA-BB0E63CF9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C7A1-7418-9912-C4E3-59A014B9A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B5BA4-884F-8584-270C-6D43F6F5A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581E6-CCF6-D0DD-7DFA-29387E6C47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106C80-AEBB-7EE7-2624-BFF471B9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8364FD-8326-A699-7378-E15D84A3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575DB3-F8DD-B69C-09B7-34CA7391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94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6D0C-CED3-EC27-697C-8D562F9CC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171E92-C65A-BC25-165C-D1A08B3D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4556B-D9A4-463C-FC4D-73DD45F5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6457A-0C59-A444-C38B-FBB68AC6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26F4A-68B6-FCD4-00B3-2613B62F8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99F0AC-09D7-3407-21EB-6DF5634B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84789-754E-B460-80FA-FDA5784D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0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40FC6-89A4-8297-D73B-4107F62A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9BE82-C129-566A-7CC5-5ACFBC77C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B012E-513A-1FF8-BEC6-B1E519AD8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536BE-C732-F658-3204-6544B59E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295D1-348C-6FE4-2237-33321C432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E123D-7D7E-6B9D-DEB5-7885E330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4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5CA90-5478-4B88-996B-2D63BDB30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7B637-9FBC-6DC3-1250-4D6817351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08222-8E99-3A52-149F-CAF33F8BD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1F77F-EA12-1512-ECF9-0666FC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CAE28-699C-C69B-30C9-12464128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58FDF-4BA2-399F-20DF-5772675D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93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1A694F-5755-251A-C04E-26C70F62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6BB02-20BC-B4E0-DB5B-A0CE77996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90A7A-B727-4CCB-DD38-B1A2BCCA4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774816-F324-4373-A5A7-2467AC94DC8B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1C63B-E0F7-B711-C4CB-2D9DA9DAC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AD461-5F33-87CD-D31A-D9EF2876A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C24610-FCEF-4D68-B2E3-F4A633023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ED43F8A-738A-B683-F0E9-D446FD0D6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ENVIRONMENTAL INFLUENCE ON THE STRATEGIC MANAGEMENT PROCESS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B4C644F-B638-D987-EC07-1386AE046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b="1"/>
              <a:t>Operating Environment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7B08CEF-9197-F208-3E1B-B4688D008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US" altLang="en-US" sz="5400" b="1">
                <a:latin typeface="Arial Narrow" panose="020B0606020202030204" pitchFamily="34" charset="0"/>
              </a:rPr>
              <a:t>Mainly made up of stakeholders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6000"/>
              <a:t>Competitors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6000"/>
              <a:t>Shareholders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6000"/>
              <a:t>Suppliers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6000"/>
              <a:t>Marketing intermediaries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C59E212A-5A3E-8415-1332-2FCB598E6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28600"/>
            <a:ext cx="9144000" cy="6629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3600"/>
              <a:t>Financial intermediaries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3600"/>
              <a:t>Advertising agencies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3600"/>
              <a:t>Media agencies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3600"/>
              <a:t>Consultants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3600"/>
              <a:t>Activists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en-US" sz="3600"/>
              <a:t>How many are they?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en-US" sz="3600"/>
              <a:t>How strong are they?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en-US" sz="3600"/>
              <a:t>How can they positively or negatively influence our business?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en-US" sz="3600"/>
              <a:t>Where/when can they influence (affect) our business operations and competitiveness?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endParaRPr lang="en-US" altLang="en-US" sz="4400"/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0587AD7-1A2B-89B5-B4E8-956A53C8C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/>
              <a:t>External Environment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8F57559-D194-E207-F62A-1D2EBE0CB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US" altLang="en-US" sz="6000"/>
              <a:t>Political - Legal</a:t>
            </a:r>
          </a:p>
          <a:p>
            <a:pPr eaLnBrk="1" hangingPunct="1"/>
            <a:r>
              <a:rPr lang="en-US" altLang="en-US" sz="6000"/>
              <a:t>Economic forces</a:t>
            </a:r>
          </a:p>
          <a:p>
            <a:pPr eaLnBrk="1" hangingPunct="1"/>
            <a:r>
              <a:rPr lang="en-US" altLang="en-US" sz="6000"/>
              <a:t>Social – Cultural</a:t>
            </a:r>
          </a:p>
          <a:p>
            <a:pPr eaLnBrk="1" hangingPunct="1"/>
            <a:r>
              <a:rPr lang="en-US" altLang="en-US" sz="6000"/>
              <a:t>Technology</a:t>
            </a:r>
            <a:endParaRPr lang="en-US" altLang="en-US" sz="5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6E2C88C-B582-3CB8-9E06-7249E2688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/>
              <a:t>Political – legal environment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413573-D6A7-CBB1-2B7E-D32C897AB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Political conditions</a:t>
            </a:r>
          </a:p>
          <a:p>
            <a:pPr eaLnBrk="1" hangingPunct="1"/>
            <a:r>
              <a:rPr lang="en-US" altLang="en-US" sz="5400" b="1"/>
              <a:t>Government’s foreign policies</a:t>
            </a:r>
          </a:p>
          <a:p>
            <a:pPr eaLnBrk="1" hangingPunct="1"/>
            <a:r>
              <a:rPr lang="en-US" altLang="en-US" sz="5400" b="1"/>
              <a:t>Government fiscal, monetary and other policies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59CFF1A-4B54-9CD8-D4C6-E1021E75F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5400" b="1"/>
              <a:t>Government legislations, laws, regulations and restrictions on trade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5400" b="1"/>
              <a:t>Political ideologies of a country</a:t>
            </a:r>
          </a:p>
          <a:p>
            <a:pPr eaLnBrk="1" hangingPunct="1"/>
            <a:endParaRPr lang="en-US" altLang="en-US" sz="5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90D34BC-DCFD-636E-AE6D-4099F952A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/>
              <a:t>Economic policies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9C05CA8-F622-4A36-62F3-98AE75A82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144000" cy="6019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4400" b="1"/>
              <a:t>The nature of the economy (how big is it?, is it growing or declining?)</a:t>
            </a:r>
          </a:p>
          <a:p>
            <a:pPr eaLnBrk="1" hangingPunct="1"/>
            <a:r>
              <a:rPr lang="en-US" altLang="en-US" sz="4400" b="1"/>
              <a:t>Structure of the economy( agro based or industrialized or in-btwn?)</a:t>
            </a:r>
          </a:p>
          <a:p>
            <a:pPr eaLnBrk="1" hangingPunct="1"/>
            <a:r>
              <a:rPr lang="en-US" altLang="en-US" sz="4400" b="1"/>
              <a:t>Organisation of financial markets</a:t>
            </a:r>
          </a:p>
          <a:p>
            <a:pPr eaLnBrk="1" hangingPunct="1"/>
            <a:r>
              <a:rPr lang="en-US" altLang="en-US" sz="4400" b="1"/>
              <a:t>Government’s spending policy</a:t>
            </a:r>
          </a:p>
          <a:p>
            <a:pPr eaLnBrk="1" hangingPunct="1"/>
            <a:r>
              <a:rPr lang="en-US" altLang="en-US" sz="4400" b="1"/>
              <a:t>Development of financial institutions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138EDF5D-3F73-A349-83A8-FFD790248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b="1"/>
              <a:t>Exchange rates( dollar rate)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Interest rates especially on business loans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Income per capita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Levels of competition in the market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Stages in the country’s business cycle( is it a boom or depression?)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Government policy on citizenship( easy acquiring of citizenship by serious investors or allowing dual citizenship to people on kyeyo)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622C071-8104-09FD-0F76-045D7DE3F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/>
              <a:t>Social-cultural factors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E66EB73-9039-24FC-3E0E-72E4F7A2D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3600" b="1"/>
              <a:t>Cultural beliefs, customs and practices and their effect on consumption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600" b="1"/>
              <a:t>Income distribution( social classes, royals, ruling families)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3600" b="1"/>
              <a:t>Life style changes (e.g. working mothers)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3600" b="1"/>
              <a:t>Fashion trends, and hypes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3600" b="1"/>
              <a:t>General standard of living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2DC32F6F-6CAA-47C0-BE1F-C3B0658A6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en-US" sz="3600" b="1"/>
              <a:t>Education levels and level of entrepreneurship development( can we access highly trained local labour which is cheaper?)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3600" b="1"/>
              <a:t>Language( one familiar or several unfamiliar)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3600" b="1"/>
              <a:t>Religion / superstitions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3600" b="1"/>
              <a:t>How beauty is judged in this area?</a:t>
            </a:r>
          </a:p>
          <a:p>
            <a:pPr eaLnBrk="1" hangingPunct="1">
              <a:lnSpc>
                <a:spcPct val="80000"/>
              </a:lnSpc>
            </a:pPr>
            <a:endParaRPr lang="en-US" altLang="en-US"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8373FA4-CDEE-77AE-34FD-FCFF8B39B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/>
              <a:t>Technological factors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64D5668-687F-C012-090C-1DBC59B71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914400"/>
            <a:ext cx="91440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5400" b="1"/>
              <a:t>Level of technology and the rate at which its changing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400" b="1"/>
              <a:t>How those changes in technology affects our business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400" b="1"/>
              <a:t>Government spending on research and development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42955A7A-9FE4-8C00-D804-AEC8130CD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3600"/>
              <a:t>An organisation doesn’t operate in a vacuum</a:t>
            </a:r>
          </a:p>
          <a:p>
            <a:pPr eaLnBrk="1" hangingPunct="1"/>
            <a:r>
              <a:rPr lang="en-US" altLang="en-US" sz="3600"/>
              <a:t>Neither do its people operate in a vacuum</a:t>
            </a:r>
          </a:p>
          <a:p>
            <a:pPr eaLnBrk="1" hangingPunct="1"/>
            <a:r>
              <a:rPr lang="en-US" altLang="en-US" sz="3600"/>
              <a:t>We should critically ask yourself the following questions during Environmental Analysis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4000"/>
              <a:t>What are the developments (trends) in the environment?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4000"/>
              <a:t>How do these developments impact (their relevance/significance) on our operations and competitiveness?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C9B877B9-38B5-D39F-E2E2-4CC9A6918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400" b="1"/>
              <a:t> </a:t>
            </a:r>
            <a:r>
              <a:rPr lang="en-US" altLang="en-US" sz="4000" b="1"/>
              <a:t>Better production innovations and developments like pay for production or just in time by our rivals-threat to us, them using out dated systems-opportunity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High degree of technology adoption / the industry’s focus on technology-threat, low- may be an opportunity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Increasing internet access and  mobile technology-opportunity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Cost of the technology( acquiring it, maintaining it, and adjusting it)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4400" b="1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97B81-9EF0-9C2B-32FE-BCAA2B3B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Industry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584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619E27F7-BA24-C5D3-57D6-63EC5F911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5000" b="1">
                <a:latin typeface="Arial Narrow" pitchFamily="34" charset="0"/>
              </a:rPr>
              <a:t>Before joining an industry, a firm should consider;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5000" b="1"/>
              <a:t>Industry size, structure, profitability, long term attractiveness,  life cycle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5000" b="1"/>
              <a:t>Competitive situation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EE9318DC-F7D3-D5E7-31D4-7168B40DF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5400" b="1"/>
              <a:t>Level of technology in the industry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5400" b="1"/>
              <a:t>Competitive position of the firm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5400" b="1"/>
              <a:t>Ease of entry in the industry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10208435-1558-D321-8B79-4BBBF1D6C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066800"/>
            <a:ext cx="8382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200" b="1" dirty="0">
                <a:latin typeface="Arial Narrow" pitchFamily="34" charset="0"/>
              </a:rPr>
              <a:t>Michael E. Porter of the Harvard Business School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200" b="1" dirty="0">
                <a:latin typeface="Arial Narrow" pitchFamily="34" charset="0"/>
              </a:rPr>
              <a:t>Suggested five competitive forces model;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b="1" dirty="0">
                <a:latin typeface="Arial Narrow" pitchFamily="34" charset="0"/>
              </a:rPr>
              <a:t>Rivalry within the industry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b="1" dirty="0">
                <a:latin typeface="Arial Narrow" pitchFamily="34" charset="0"/>
              </a:rPr>
              <a:t>Threat of new entrants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b="1" dirty="0">
                <a:latin typeface="Arial Narrow" pitchFamily="34" charset="0"/>
              </a:rPr>
              <a:t>Threat of substitute products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b="1" dirty="0">
                <a:latin typeface="Arial Narrow" pitchFamily="34" charset="0"/>
              </a:rPr>
              <a:t>Power of buyers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b="1" dirty="0">
                <a:latin typeface="Arial Narrow" pitchFamily="34" charset="0"/>
              </a:rPr>
              <a:t>Power of suppliers</a:t>
            </a:r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8E686292-0EE4-6409-6E21-CF5CE9C18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17488"/>
            <a:ext cx="8001000" cy="6207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/>
              <a:t>Michael Porter’s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13619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Forces at Work">
            <a:extLst>
              <a:ext uri="{FF2B5EF4-FFF2-40B4-BE49-F238E27FC236}">
                <a16:creationId xmlns:a16="http://schemas.microsoft.com/office/drawing/2014/main" id="{1FD82DFC-2790-425E-8EC5-41440A067946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Forces at Work">
            <a:extLst>
              <a:ext uri="{FF2B5EF4-FFF2-40B4-BE49-F238E27FC236}">
                <a16:creationId xmlns:a16="http://schemas.microsoft.com/office/drawing/2014/main" id="{DF82E31A-7D4C-1E4A-C1A8-59DBF8EEC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9" name="Rectangle 5">
            <a:extLst>
              <a:ext uri="{FF2B5EF4-FFF2-40B4-BE49-F238E27FC236}">
                <a16:creationId xmlns:a16="http://schemas.microsoft.com/office/drawing/2014/main" id="{2DD3E8C1-E094-19CD-34DE-F91F584E1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Rivalry determinants</a:t>
            </a:r>
            <a:endParaRPr lang="en-GB"/>
          </a:p>
        </p:txBody>
      </p:sp>
      <p:sp>
        <p:nvSpPr>
          <p:cNvPr id="149510" name="Rectangle 6">
            <a:extLst>
              <a:ext uri="{FF2B5EF4-FFF2-40B4-BE49-F238E27FC236}">
                <a16:creationId xmlns:a16="http://schemas.microsoft.com/office/drawing/2014/main" id="{9C02637D-AA78-777E-0941-6EE1D42AB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Mutual dependence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Concentration of competitors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Number of competitors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Industry growth rate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Cost structure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Diversification by competitors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Differentiation and switching costs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Exit barriers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Capacity utilisation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  <a:p>
            <a:pPr eaLnBrk="1" hangingPunct="1">
              <a:lnSpc>
                <a:spcPct val="90000"/>
              </a:lnSpc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9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9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9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9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9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9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9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9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9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9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 autoUpdateAnimBg="0"/>
      <p:bldP spid="149510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05394286-350D-24D1-A7E5-E70A576EB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Entry barriers</a:t>
            </a:r>
            <a:endParaRPr lang="en-GB"/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E9B3A2D7-727B-8178-44D5-84A314FF5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Economies of scale</a:t>
            </a:r>
          </a:p>
          <a:p>
            <a:pPr eaLnBrk="1" hangingPunct="1">
              <a:defRPr/>
            </a:pPr>
            <a:r>
              <a:rPr lang="en-US"/>
              <a:t>Product differentiation</a:t>
            </a:r>
          </a:p>
          <a:p>
            <a:pPr eaLnBrk="1" hangingPunct="1">
              <a:defRPr/>
            </a:pPr>
            <a:r>
              <a:rPr lang="en-US"/>
              <a:t>Capital requirements</a:t>
            </a:r>
          </a:p>
          <a:p>
            <a:pPr eaLnBrk="1" hangingPunct="1">
              <a:defRPr/>
            </a:pPr>
            <a:r>
              <a:rPr lang="en-US"/>
              <a:t>Switching costs</a:t>
            </a:r>
          </a:p>
          <a:p>
            <a:pPr eaLnBrk="1" hangingPunct="1">
              <a:defRPr/>
            </a:pPr>
            <a:r>
              <a:rPr lang="en-US"/>
              <a:t>Distribution channels access</a:t>
            </a:r>
          </a:p>
          <a:p>
            <a:pPr eaLnBrk="1" hangingPunct="1">
              <a:defRPr/>
            </a:pPr>
            <a:r>
              <a:rPr lang="en-US"/>
              <a:t>Government policies</a:t>
            </a:r>
          </a:p>
          <a:p>
            <a:pPr eaLnBrk="1" hangingPunct="1">
              <a:defRPr/>
            </a:pPr>
            <a:r>
              <a:rPr lang="en-US"/>
              <a:t>Expected retaliation</a:t>
            </a:r>
          </a:p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1CF5692F-49DF-D287-0CEF-33FE5AD98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Substitution determinants</a:t>
            </a:r>
            <a:endParaRPr lang="en-GB"/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605BCD4F-0E13-086B-2D1F-20EF6E952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Price relativity</a:t>
            </a:r>
          </a:p>
          <a:p>
            <a:pPr eaLnBrk="1" hangingPunct="1">
              <a:defRPr/>
            </a:pPr>
            <a:r>
              <a:rPr lang="en-US"/>
              <a:t>Switching costs</a:t>
            </a:r>
          </a:p>
          <a:p>
            <a:pPr eaLnBrk="1" hangingPunct="1">
              <a:defRPr/>
            </a:pPr>
            <a:r>
              <a:rPr lang="en-US"/>
              <a:t>Buyer propensity to substitute</a:t>
            </a:r>
          </a:p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  <p:bldP spid="15667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7838BB3D-9B4B-49FB-0564-0B4BA51B8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Customer power determinants</a:t>
            </a:r>
            <a:endParaRPr lang="en-GB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C2EC4319-74FA-0009-B0C8-3521F6AFB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Intrinsic strength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Buyer volume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Switching costs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Buyer information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Backward integration ability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Substitute products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Price sensitivity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Impact on quality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Brand identity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utoUpdateAnimBg="0"/>
      <p:bldP spid="1576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6328FB-70A3-6390-C7CA-87C821EF8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/>
              <a:t>Why Environmental Analysis?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56C69CF-5C2E-0B44-0C7F-E55BBA39C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91440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Environment is dynamic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Environmental factors influence strategic change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A prime factor in competitive management is decision making which should be adjusted to those relevant environmental changes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Helps in anticipating opportunities, and devising means of exploiting them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Helps us to anticipate threats, proactively develop strategies which will enable us to turn the threat (s) to our competitive advantage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Enables managers to prepare / plan for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3F0E58D1-EC66-44AA-BBF8-326A70239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Supplier power</a:t>
            </a:r>
            <a:endParaRPr lang="en-GB"/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A49D97B9-BC31-F1FC-B7B8-2F34C9D92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Importance to supplier</a:t>
            </a:r>
          </a:p>
          <a:p>
            <a:pPr eaLnBrk="1" hangingPunct="1">
              <a:defRPr/>
            </a:pPr>
            <a:r>
              <a:rPr lang="en-US"/>
              <a:t>Knowledge of product value to buyer</a:t>
            </a:r>
          </a:p>
          <a:p>
            <a:pPr lvl="1" eaLnBrk="1" hangingPunct="1">
              <a:defRPr/>
            </a:pPr>
            <a:r>
              <a:rPr lang="en-US"/>
              <a:t>Brand</a:t>
            </a:r>
          </a:p>
          <a:p>
            <a:pPr lvl="1" eaLnBrk="1" hangingPunct="1">
              <a:defRPr/>
            </a:pPr>
            <a:r>
              <a:rPr lang="en-US"/>
              <a:t>Quality</a:t>
            </a:r>
          </a:p>
          <a:p>
            <a:pPr eaLnBrk="1" hangingPunct="1">
              <a:defRPr/>
            </a:pPr>
            <a:r>
              <a:rPr lang="en-US"/>
              <a:t>Standardisation and differentiation</a:t>
            </a:r>
          </a:p>
          <a:p>
            <a:pPr eaLnBrk="1" hangingPunct="1">
              <a:defRPr/>
            </a:pPr>
            <a:r>
              <a:rPr lang="en-US"/>
              <a:t>Switching costs</a:t>
            </a:r>
          </a:p>
          <a:p>
            <a:pPr eaLnBrk="1" hangingPunct="1">
              <a:defRPr/>
            </a:pPr>
            <a:r>
              <a:rPr lang="en-US"/>
              <a:t>Threat of forward integration</a:t>
            </a:r>
          </a:p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28DD82F-104B-37C7-2D57-322DDA438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41288"/>
            <a:ext cx="8305800" cy="6207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/>
              <a:t>Model Basics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5705106-440D-D670-CE0E-216A4C217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908050"/>
            <a:ext cx="7772400" cy="541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/>
              <a:t>Helps managers to identify the opportunities and threats confronting their company (ies).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/>
              <a:t>The stronger the 5 competitive forces, the more serious the threat and vise versa.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/>
              <a:t>Through strategic change you can alter the strengths of such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3978D6AC-BCB3-6913-4ADB-A82E3491B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Porter’s Model – Cont.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26FC4EB6-CDBC-7DA3-DBC2-060122C37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/>
              <a:t>Need to understand the forces in the industry, their impact/seriousness, how and when they benefit or be against you, and their sources.</a:t>
            </a:r>
          </a:p>
          <a:p>
            <a:pPr eaLnBrk="1" hangingPunct="1">
              <a:defRPr/>
            </a:pPr>
            <a:r>
              <a:rPr lang="en-US" sz="3600" b="1"/>
              <a:t>Confirm which forces favour your business success (opportunities) or scare your business success (threats)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  <p:bldP spid="13414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08706AC-A7AB-4F9D-9EF7-447F26D0F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Limitations 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0733A39-A3F3-F096-3E45-9ABDA1707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8229600" cy="5562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3600"/>
              <a:t>Limited availability of the required information i.e high level of secrecy in government bodies and some business associations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3600"/>
              <a:t>The available information may not be up-to-date, or be irrelevant or even inaccurate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3600"/>
              <a:t>The model ignores other trends like changes in demand, technology used in production, and the market growth/attractiveness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Oval 3">
            <a:extLst>
              <a:ext uri="{FF2B5EF4-FFF2-40B4-BE49-F238E27FC236}">
                <a16:creationId xmlns:a16="http://schemas.microsoft.com/office/drawing/2014/main" id="{28EC0B22-872B-D7BE-341E-7BE4B0350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ellipse">
            <a:avLst/>
          </a:prstGeom>
          <a:gradFill rotWithShape="0">
            <a:gsLst>
              <a:gs pos="0">
                <a:srgbClr val="B89500"/>
              </a:gs>
              <a:gs pos="100000">
                <a:srgbClr val="5545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4">
            <a:extLst>
              <a:ext uri="{FF2B5EF4-FFF2-40B4-BE49-F238E27FC236}">
                <a16:creationId xmlns:a16="http://schemas.microsoft.com/office/drawing/2014/main" id="{07D1C96E-0DA5-B888-92F0-0676076A2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00200"/>
            <a:ext cx="7924800" cy="5029200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>
            <a:extLst>
              <a:ext uri="{FF2B5EF4-FFF2-40B4-BE49-F238E27FC236}">
                <a16:creationId xmlns:a16="http://schemas.microsoft.com/office/drawing/2014/main" id="{56122992-05D7-4621-5162-D05F3556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6781800" cy="31242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8" name="Oval 6">
            <a:extLst>
              <a:ext uri="{FF2B5EF4-FFF2-40B4-BE49-F238E27FC236}">
                <a16:creationId xmlns:a16="http://schemas.microsoft.com/office/drawing/2014/main" id="{40666374-482E-5122-7B1F-4F89D3268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4038600" cy="14478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A8453699-5641-FC49-4CAB-BF204623E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53000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400" b="1">
                <a:latin typeface="Arial Black" panose="020B0A04020102020204" pitchFamily="34" charset="0"/>
              </a:rPr>
              <a:t>Customers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5664697F-86E9-5D8C-0E0C-A0F3B0420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Arial Black" panose="020B0A04020102020204" pitchFamily="34" charset="0"/>
              </a:rPr>
              <a:t>Organizational Envir’t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13A8F7C5-991B-2075-E909-8D427BC06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14600"/>
            <a:ext cx="617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Arial Black" panose="020B0A04020102020204" pitchFamily="34" charset="0"/>
              </a:rPr>
              <a:t>Operating Environment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416943D7-03A3-2571-24CF-AD19F7CDD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85800"/>
            <a:ext cx="662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Arial Black" panose="020B0A04020102020204" pitchFamily="34" charset="0"/>
              </a:rPr>
              <a:t>External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nimBg="1"/>
      <p:bldP spid="8198" grpId="0" animBg="1"/>
      <p:bldP spid="8200" grpId="0" autoUpdateAnimBg="0"/>
      <p:bldP spid="8201" grpId="0" autoUpdateAnimBg="0"/>
      <p:bldP spid="8202" grpId="0" autoUpdateAnimBg="0"/>
      <p:bldP spid="82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1BC9E56-AA20-C6AE-2BAB-AAFFA1B5C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b="1"/>
              <a:t>Customers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8A015C7-82C1-96F1-C4FA-908F46F44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5400"/>
              <a:t>Customers are the Kings</a:t>
            </a:r>
          </a:p>
          <a:p>
            <a:pPr eaLnBrk="1" hangingPunct="1"/>
            <a:r>
              <a:rPr lang="en-US" altLang="en-US" sz="5400"/>
              <a:t>We are the servants in their Kingdom</a:t>
            </a:r>
          </a:p>
          <a:p>
            <a:pPr eaLnBrk="1" hangingPunct="1"/>
            <a:r>
              <a:rPr lang="en-US" altLang="en-US" sz="5400">
                <a:cs typeface="Times New Roman" panose="02020603050405020304" pitchFamily="18" charset="0"/>
              </a:rPr>
              <a:t>They are not an interruption to our work but are the purpose for it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4769A61-245A-7C24-B7AF-41F477FD5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052513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br>
              <a:rPr lang="en-US" sz="4000" b="1">
                <a:cs typeface="Times New Roman" pitchFamily="18" charset="0"/>
              </a:rPr>
            </a:br>
            <a:r>
              <a:rPr lang="en-US" sz="4800" b="1">
                <a:cs typeface="Times New Roman" pitchFamily="18" charset="0"/>
              </a:rPr>
              <a:t>What customers want?</a:t>
            </a:r>
            <a:br>
              <a:rPr lang="en-US" sz="4800" b="1">
                <a:cs typeface="Times New Roman" pitchFamily="18" charset="0"/>
              </a:rPr>
            </a:br>
            <a:endParaRPr lang="en-US" sz="4800" b="1">
              <a:cs typeface="Times New Roman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A80AC21-1BF6-BEC4-414F-37DC617912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143000"/>
            <a:ext cx="9144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5400">
                <a:cs typeface="Times New Roman" panose="02020603050405020304" pitchFamily="18" charset="0"/>
              </a:rPr>
              <a:t>Reliability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400">
                <a:cs typeface="Times New Roman" panose="02020603050405020304" pitchFamily="18" charset="0"/>
              </a:rPr>
              <a:t>Attractiveness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400">
                <a:cs typeface="Times New Roman" panose="02020603050405020304" pitchFamily="18" charset="0"/>
              </a:rPr>
              <a:t>Credibility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400">
                <a:cs typeface="Times New Roman" panose="02020603050405020304" pitchFamily="18" charset="0"/>
              </a:rPr>
              <a:t>Empathy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400">
                <a:cs typeface="Times New Roman" panose="02020603050405020304" pitchFamily="18" charset="0"/>
              </a:rPr>
              <a:t>Responsiveness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400">
                <a:cs typeface="Times New Roman" panose="02020603050405020304" pitchFamily="18" charset="0"/>
              </a:rPr>
              <a:t>Honesty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5001BFA1-CA6E-337E-29C8-16F4D10FF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5400">
                <a:cs typeface="Times New Roman" panose="02020603050405020304" pitchFamily="18" charset="0"/>
              </a:rPr>
              <a:t>Good attitude (friendly, helpful)</a:t>
            </a:r>
          </a:p>
          <a:p>
            <a:pPr eaLnBrk="1" hangingPunct="1"/>
            <a:r>
              <a:rPr lang="en-US" altLang="en-US" sz="5400">
                <a:cs typeface="Times New Roman" panose="02020603050405020304" pitchFamily="18" charset="0"/>
              </a:rPr>
              <a:t>Quick service and quick decisions</a:t>
            </a:r>
          </a:p>
          <a:p>
            <a:pPr eaLnBrk="1" hangingPunct="1"/>
            <a:r>
              <a:rPr lang="en-US" altLang="en-US" sz="5400">
                <a:cs typeface="Times New Roman" panose="02020603050405020304" pitchFamily="18" charset="0"/>
              </a:rPr>
              <a:t>Feel good factor</a:t>
            </a:r>
          </a:p>
          <a:p>
            <a:pPr eaLnBrk="1" hangingPunct="1"/>
            <a:r>
              <a:rPr lang="en-US" altLang="en-US" sz="5400">
                <a:cs typeface="Times New Roman" panose="02020603050405020304" pitchFamily="18" charset="0"/>
              </a:rPr>
              <a:t>Good mannerism (polite, alert)</a:t>
            </a:r>
          </a:p>
          <a:p>
            <a:pPr eaLnBrk="1" hangingPunct="1"/>
            <a:r>
              <a:rPr lang="en-US" altLang="en-US" sz="5400">
                <a:latin typeface="Arial Narrow" panose="020B0606020202030204" pitchFamily="34" charset="0"/>
                <a:cs typeface="Times New Roman" panose="02020603050405020304" pitchFamily="18" charset="0"/>
              </a:rPr>
              <a:t>Knowledge (services, procedures)</a:t>
            </a:r>
            <a:endParaRPr lang="en-US" altLang="en-US" sz="540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18142AC-5007-BF91-8BD6-F72503EF3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5000">
                <a:cs typeface="Times New Roman" panose="02020603050405020304" pitchFamily="18" charset="0"/>
              </a:rPr>
              <a:t>Good appearance (smart, fresh, clean and appropriate for the working environment)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000">
                <a:cs typeface="Times New Roman" panose="02020603050405020304" pitchFamily="18" charset="0"/>
              </a:rPr>
              <a:t>Good presentation (clear, concise, well-prepared, well-spoken)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000">
                <a:cs typeface="Times New Roman" panose="02020603050405020304" pitchFamily="18" charset="0"/>
              </a:rPr>
              <a:t>Time awareness (punctuality, keeping appointments)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000">
                <a:cs typeface="Times New Roman" panose="02020603050405020304" pitchFamily="18" charset="0"/>
              </a:rPr>
              <a:t>Sensitivity to their needs </a:t>
            </a:r>
            <a:endParaRPr lang="en-US" altLang="en-US" sz="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716A38F-F66D-888D-7199-7E21F732B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/>
              <a:t>Organisational Environment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9C67C0F-D2D0-ECE6-2B4D-FC88DE423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5638800"/>
          </a:xfrm>
        </p:spPr>
        <p:txBody>
          <a:bodyPr/>
          <a:lstStyle/>
          <a:p>
            <a:pPr eaLnBrk="1" hangingPunct="1"/>
            <a:r>
              <a:rPr lang="en-US" altLang="en-US" sz="5400"/>
              <a:t>The people you interact with (workmates/internal stakeholders)</a:t>
            </a:r>
          </a:p>
          <a:p>
            <a:pPr eaLnBrk="1" hangingPunct="1"/>
            <a:r>
              <a:rPr lang="en-US" altLang="en-US" sz="5400"/>
              <a:t>Ambience</a:t>
            </a:r>
          </a:p>
          <a:p>
            <a:pPr eaLnBrk="1" hangingPunct="1"/>
            <a:r>
              <a:rPr lang="en-US" altLang="en-US" sz="4800"/>
              <a:t>The functional areas / departments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1023</Words>
  <Application>Microsoft Office PowerPoint</Application>
  <PresentationFormat>Widescreen</PresentationFormat>
  <Paragraphs>197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Aptos</vt:lpstr>
      <vt:lpstr>Aptos Display</vt:lpstr>
      <vt:lpstr>Arial</vt:lpstr>
      <vt:lpstr>Arial Black</vt:lpstr>
      <vt:lpstr>Arial Narrow</vt:lpstr>
      <vt:lpstr>Times New Roman</vt:lpstr>
      <vt:lpstr>Wingdings</vt:lpstr>
      <vt:lpstr>Office Theme</vt:lpstr>
      <vt:lpstr>ENVIRONMENTAL INFLUENCE ON THE STRATEGIC MANAGEMENT PROCESS  </vt:lpstr>
      <vt:lpstr>PowerPoint Presentation</vt:lpstr>
      <vt:lpstr>Why Environmental Analysis?</vt:lpstr>
      <vt:lpstr>PowerPoint Presentation</vt:lpstr>
      <vt:lpstr>Customers</vt:lpstr>
      <vt:lpstr> What customers want? </vt:lpstr>
      <vt:lpstr>PowerPoint Presentation</vt:lpstr>
      <vt:lpstr>PowerPoint Presentation</vt:lpstr>
      <vt:lpstr>Organisational Environment</vt:lpstr>
      <vt:lpstr>Operating Environment</vt:lpstr>
      <vt:lpstr>PowerPoint Presentation</vt:lpstr>
      <vt:lpstr>External Environment</vt:lpstr>
      <vt:lpstr>Political – legal environment</vt:lpstr>
      <vt:lpstr>PowerPoint Presentation</vt:lpstr>
      <vt:lpstr>Economic policies</vt:lpstr>
      <vt:lpstr>PowerPoint Presentation</vt:lpstr>
      <vt:lpstr>Social-cultural factors</vt:lpstr>
      <vt:lpstr>PowerPoint Presentation</vt:lpstr>
      <vt:lpstr>Technological factors</vt:lpstr>
      <vt:lpstr>PowerPoint Presentation</vt:lpstr>
      <vt:lpstr>Industry Analysis</vt:lpstr>
      <vt:lpstr>PowerPoint Presentation</vt:lpstr>
      <vt:lpstr>PowerPoint Presentation</vt:lpstr>
      <vt:lpstr>Michael Porter’s model</vt:lpstr>
      <vt:lpstr>PowerPoint Presentation</vt:lpstr>
      <vt:lpstr>Rivalry determinants</vt:lpstr>
      <vt:lpstr>Entry barriers</vt:lpstr>
      <vt:lpstr>Substitution determinants</vt:lpstr>
      <vt:lpstr>Customer power determinants</vt:lpstr>
      <vt:lpstr>Supplier power</vt:lpstr>
      <vt:lpstr>Model Basics</vt:lpstr>
      <vt:lpstr>Porter’s Model – Cont.</vt:lpstr>
      <vt:lpstr>Limitations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Nagujja, Shakilah, (Ms) (s224484923)</dc:creator>
  <cp:lastModifiedBy>Nagujja, Shakilah, (Ms) (s224484923)</cp:lastModifiedBy>
  <cp:revision>2</cp:revision>
  <dcterms:created xsi:type="dcterms:W3CDTF">2025-02-04T10:39:27Z</dcterms:created>
  <dcterms:modified xsi:type="dcterms:W3CDTF">2025-02-10T08:48:41Z</dcterms:modified>
</cp:coreProperties>
</file>