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  <p:sldMasterId id="2147483649" r:id="rId2"/>
  </p:sldMasterIdLst>
  <p:notesMasterIdLst>
    <p:notesMasterId r:id="rId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y="6858000" cx="1080135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0070C0"/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20048" autoAdjust="0"/>
    <p:restoredTop sz="99607" autoAdjust="0"/>
  </p:normalViewPr>
  <p:slideViewPr>
    <p:cSldViewPr>
      <p:cViewPr>
        <p:scale>
          <a:sx n="75" d="100"/>
          <a:sy n="75" d="100"/>
        </p:scale>
        <p:origin x="-461" y="-187"/>
      </p:cViewPr>
      <p:guideLst>
        <p:guide orient="horz" pos="2160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tableStyles" Target="tableStyle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1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072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0A6FA322-80AD-4319-B46C-880714D15621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049073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9074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7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07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B98EC75C-A433-490E-BBCB-B74B5205A5A1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810102" y="2130434"/>
            <a:ext cx="9181148" cy="1470025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620205" y="3886200"/>
            <a:ext cx="7560945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1FA73BE-73DC-46A6-9E45-4CE0EA4320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902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1FA73BE-73DC-46A6-9E45-4CE0EA4320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0490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2" name="Vertical Title 1"/>
          <p:cNvSpPr>
            <a:spLocks noGrp="1"/>
          </p:cNvSpPr>
          <p:nvPr>
            <p:ph type="title" orient="vert"/>
          </p:nvPr>
        </p:nvSpPr>
        <p:spPr>
          <a:xfrm>
            <a:off x="7830979" y="274647"/>
            <a:ext cx="2430304" cy="5851525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900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71" y="274647"/>
            <a:ext cx="7110889" cy="5851525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1FA73BE-73DC-46A6-9E45-4CE0EA4320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0490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4" name="Title 1"/>
          <p:cNvSpPr>
            <a:spLocks noGrp="1"/>
          </p:cNvSpPr>
          <p:nvPr>
            <p:ph type="ctrTitle"/>
          </p:nvPr>
        </p:nvSpPr>
        <p:spPr>
          <a:xfrm>
            <a:off x="810101" y="1905005"/>
            <a:ext cx="8911114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965" name="Subtitle 2"/>
          <p:cNvSpPr>
            <a:spLocks noGrp="1"/>
          </p:cNvSpPr>
          <p:nvPr>
            <p:ph type="subTitle" idx="1"/>
          </p:nvPr>
        </p:nvSpPr>
        <p:spPr>
          <a:xfrm>
            <a:off x="810101" y="4572000"/>
            <a:ext cx="7632954" cy="1066800"/>
          </a:xfrm>
        </p:spPr>
        <p:txBody>
          <a:bodyPr anchor="t">
            <a:normAutofit/>
          </a:bodyPr>
          <a:lstStyle>
            <a:lvl1pPr algn="l"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9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1FA73BE-73DC-46A6-9E45-4CE0EA4320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0489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1FA73BE-73DC-46A6-9E45-4CE0EA4320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1" name="Title 1"/>
          <p:cNvSpPr>
            <a:spLocks noGrp="1"/>
          </p:cNvSpPr>
          <p:nvPr>
            <p:ph type="title"/>
          </p:nvPr>
        </p:nvSpPr>
        <p:spPr>
          <a:xfrm>
            <a:off x="853235" y="5486400"/>
            <a:ext cx="9048005" cy="1168400"/>
          </a:xfrm>
        </p:spPr>
        <p:txBody>
          <a:bodyPr anchor="t"/>
          <a:lstStyle>
            <a:lvl1pPr algn="l">
              <a:defRPr b="0" cap="all" sz="36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9062" name="Text Placeholder 2"/>
          <p:cNvSpPr>
            <a:spLocks noGrp="1"/>
          </p:cNvSpPr>
          <p:nvPr>
            <p:ph type="body" idx="1"/>
          </p:nvPr>
        </p:nvSpPr>
        <p:spPr>
          <a:xfrm>
            <a:off x="853234" y="3852863"/>
            <a:ext cx="7247780" cy="1633538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1FA73BE-73DC-46A6-9E45-4CE0EA4320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0490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20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536192"/>
            <a:ext cx="432054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21" name="Content Placeholder 3"/>
          <p:cNvSpPr>
            <a:spLocks noGrp="1"/>
          </p:cNvSpPr>
          <p:nvPr>
            <p:ph sz="half" idx="2"/>
          </p:nvPr>
        </p:nvSpPr>
        <p:spPr>
          <a:xfrm>
            <a:off x="5220653" y="1536192"/>
            <a:ext cx="432054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1FA73BE-73DC-46A6-9E45-4CE0EA4320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904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320540" cy="639762"/>
          </a:xfrm>
        </p:spPr>
        <p:txBody>
          <a:bodyPr anchor="b">
            <a:noAutofit/>
          </a:bodyPr>
          <a:lstStyle>
            <a:lvl1pPr algn="ctr" indent="0" marL="0">
              <a:buNone/>
              <a:defRPr b="1" sz="2000">
                <a:solidFill>
                  <a:schemeClr val="tx2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4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3205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904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0653" y="1535113"/>
            <a:ext cx="4320540" cy="639762"/>
          </a:xfrm>
        </p:spPr>
        <p:txBody>
          <a:bodyPr anchor="b">
            <a:noAutofit/>
          </a:bodyPr>
          <a:lstStyle>
            <a:lvl1pPr algn="ctr" indent="0" marL="0">
              <a:buNone/>
              <a:defRPr b="1" sz="2000">
                <a:solidFill>
                  <a:schemeClr val="tx2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46" name="Content Placeholder 5"/>
          <p:cNvSpPr>
            <a:spLocks noGrp="1"/>
          </p:cNvSpPr>
          <p:nvPr>
            <p:ph sz="quarter" idx="4"/>
          </p:nvPr>
        </p:nvSpPr>
        <p:spPr>
          <a:xfrm>
            <a:off x="5220653" y="2174875"/>
            <a:ext cx="43205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4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1FA73BE-73DC-46A6-9E45-4CE0EA4320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04904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4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903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1FA73BE-73DC-46A6-9E45-4CE0EA4320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04904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1FA73BE-73DC-46A6-9E45-4CE0EA4320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04868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2" name="Title 1"/>
          <p:cNvSpPr>
            <a:spLocks noGrp="1"/>
          </p:cNvSpPr>
          <p:nvPr>
            <p:ph type="title"/>
          </p:nvPr>
        </p:nvSpPr>
        <p:spPr>
          <a:xfrm>
            <a:off x="360046" y="5495544"/>
            <a:ext cx="9181148" cy="594360"/>
          </a:xfrm>
        </p:spPr>
        <p:txBody>
          <a:bodyPr anchor="b"/>
          <a:lstStyle>
            <a:lvl1pPr algn="ctr">
              <a:defRPr b="1" sz="2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9033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47" y="6096000"/>
            <a:ext cx="9181149" cy="609600"/>
          </a:xfrm>
        </p:spPr>
        <p:txBody>
          <a:bodyPr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1FA73BE-73DC-46A6-9E45-4CE0EA4320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0490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  <p:sp>
        <p:nvSpPr>
          <p:cNvPr id="1049037" name="Content Placeholder 8"/>
          <p:cNvSpPr>
            <a:spLocks noGrp="1"/>
          </p:cNvSpPr>
          <p:nvPr>
            <p:ph sz="quarter" idx="13"/>
          </p:nvPr>
        </p:nvSpPr>
        <p:spPr>
          <a:xfrm>
            <a:off x="360045" y="381000"/>
            <a:ext cx="9181148" cy="4942840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98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1FA73BE-73DC-46A6-9E45-4CE0EA4320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0489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5" name="Title 1"/>
          <p:cNvSpPr>
            <a:spLocks noGrp="1"/>
          </p:cNvSpPr>
          <p:nvPr>
            <p:ph type="title"/>
          </p:nvPr>
        </p:nvSpPr>
        <p:spPr>
          <a:xfrm>
            <a:off x="356444" y="5495278"/>
            <a:ext cx="9181148" cy="594626"/>
          </a:xfrm>
        </p:spPr>
        <p:txBody>
          <a:bodyPr anchor="b"/>
          <a:lstStyle>
            <a:lvl1pPr algn="ctr">
              <a:defRPr b="1" sz="22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9056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9991249" cy="54864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9057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444" y="6096000"/>
            <a:ext cx="9181148" cy="612648"/>
          </a:xfrm>
        </p:spPr>
        <p:txBody>
          <a:bodyPr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5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1FA73BE-73DC-46A6-9E45-4CE0EA4320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04905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  <p:sp>
        <p:nvSpPr>
          <p:cNvPr id="104906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905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1FA73BE-73DC-46A6-9E45-4CE0EA4320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0490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6" name="Vertical Title 1"/>
          <p:cNvSpPr>
            <a:spLocks noGrp="1"/>
          </p:cNvSpPr>
          <p:nvPr>
            <p:ph type="title" orient="vert"/>
          </p:nvPr>
        </p:nvSpPr>
        <p:spPr>
          <a:xfrm>
            <a:off x="7830981" y="274643"/>
            <a:ext cx="2070259" cy="5851525"/>
          </a:xfrm>
        </p:spPr>
        <p:txBody>
          <a:bodyPr anchor="b" anchorCtr="0"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906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67" y="274643"/>
            <a:ext cx="7110889" cy="5851525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1FA73BE-73DC-46A6-9E45-4CE0EA4320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0490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6" name="Title 1"/>
          <p:cNvSpPr>
            <a:spLocks noGrp="1"/>
          </p:cNvSpPr>
          <p:nvPr>
            <p:ph type="title"/>
          </p:nvPr>
        </p:nvSpPr>
        <p:spPr>
          <a:xfrm>
            <a:off x="853232" y="4406909"/>
            <a:ext cx="9181148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017" name="Text Placeholder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1FA73BE-73DC-46A6-9E45-4CE0EA4320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0490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980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600206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81" name="Content Placeholder 3"/>
          <p:cNvSpPr>
            <a:spLocks noGrp="1"/>
          </p:cNvSpPr>
          <p:nvPr>
            <p:ph sz="half" idx="2"/>
          </p:nvPr>
        </p:nvSpPr>
        <p:spPr>
          <a:xfrm>
            <a:off x="5490688" y="1600206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8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1FA73BE-73DC-46A6-9E45-4CE0EA4320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04898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991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92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9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40" y="1535113"/>
            <a:ext cx="4774347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94" name="Content Placeholder 5"/>
          <p:cNvSpPr>
            <a:spLocks noGrp="1"/>
          </p:cNvSpPr>
          <p:nvPr>
            <p:ph sz="quarter" idx="4"/>
          </p:nvPr>
        </p:nvSpPr>
        <p:spPr>
          <a:xfrm>
            <a:off x="5486940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9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1FA73BE-73DC-46A6-9E45-4CE0EA4320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04899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9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99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1FA73BE-73DC-46A6-9E45-4CE0EA4320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04900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0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1FA73BE-73DC-46A6-9E45-4CE0EA4320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04900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0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6" name="Title 1"/>
          <p:cNvSpPr>
            <a:spLocks noGrp="1"/>
          </p:cNvSpPr>
          <p:nvPr>
            <p:ph type="title"/>
          </p:nvPr>
        </p:nvSpPr>
        <p:spPr>
          <a:xfrm>
            <a:off x="540070" y="273050"/>
            <a:ext cx="3553570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027" name="Content Placeholder 2"/>
          <p:cNvSpPr>
            <a:spLocks noGrp="1"/>
          </p:cNvSpPr>
          <p:nvPr>
            <p:ph idx="1"/>
          </p:nvPr>
        </p:nvSpPr>
        <p:spPr>
          <a:xfrm>
            <a:off x="4223030" y="273059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28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70" y="1435103"/>
            <a:ext cx="3553570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1FA73BE-73DC-46A6-9E45-4CE0EA4320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0490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0" name="Title 1"/>
          <p:cNvSpPr>
            <a:spLocks noGrp="1"/>
          </p:cNvSpPr>
          <p:nvPr>
            <p:ph type="title"/>
          </p:nvPr>
        </p:nvSpPr>
        <p:spPr>
          <a:xfrm>
            <a:off x="2117141" y="4800600"/>
            <a:ext cx="648081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011" name="Picture Placeholder 2"/>
          <p:cNvSpPr>
            <a:spLocks noGrp="1"/>
          </p:cNvSpPr>
          <p:nvPr>
            <p:ph type="pic" idx="1"/>
          </p:nvPr>
        </p:nvSpPr>
        <p:spPr>
          <a:xfrm>
            <a:off x="2117141" y="612775"/>
            <a:ext cx="648081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9012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1" y="5367338"/>
            <a:ext cx="648081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1FA73BE-73DC-46A6-9E45-4CE0EA4320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0490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540070" y="274638"/>
            <a:ext cx="9721215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540070" y="1600206"/>
            <a:ext cx="9721215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540071" y="6356359"/>
            <a:ext cx="2520315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A73BE-73DC-46A6-9E45-4CE0EA4320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0462" y="6356359"/>
            <a:ext cx="3420428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970" y="6356359"/>
            <a:ext cx="2520315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Placeholder 1"/>
          <p:cNvSpPr>
            <a:spLocks noGrp="1"/>
          </p:cNvSpPr>
          <p:nvPr>
            <p:ph type="title"/>
          </p:nvPr>
        </p:nvSpPr>
        <p:spPr>
          <a:xfrm>
            <a:off x="540070" y="274638"/>
            <a:ext cx="9001125" cy="1143000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93" name="Text Placeholder 2"/>
          <p:cNvSpPr>
            <a:spLocks noGrp="1"/>
          </p:cNvSpPr>
          <p:nvPr>
            <p:ph type="body" idx="1"/>
          </p:nvPr>
        </p:nvSpPr>
        <p:spPr>
          <a:xfrm>
            <a:off x="540070" y="1600200"/>
            <a:ext cx="9001125" cy="48006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94" name="Rectangle 6"/>
          <p:cNvSpPr/>
          <p:nvPr/>
        </p:nvSpPr>
        <p:spPr>
          <a:xfrm>
            <a:off x="9991250" y="0"/>
            <a:ext cx="810101" cy="6858000"/>
          </a:xfrm>
          <a:prstGeom prst="rect"/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5" name="Rectangle 7"/>
          <p:cNvSpPr/>
          <p:nvPr/>
        </p:nvSpPr>
        <p:spPr>
          <a:xfrm>
            <a:off x="9991250" y="5486400"/>
            <a:ext cx="810101" cy="685800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78177" y="5648960"/>
            <a:ext cx="648081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anchor="ctr" bIns="0" lIns="0" rIns="0" rtlCol="0" tIns="0" vert="horz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FA62142-7DD8-40CA-81E4-BB8367B2055A}" type="slidenum">
              <a:rPr lang="en-US" smtClean="0"/>
              <a:t>‹#›</a:t>
            </a:fld>
            <a:endParaRPr lang="en-US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176575" y="4015613"/>
            <a:ext cx="2367281" cy="432054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48598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9141016" y="1612773"/>
            <a:ext cx="2438399" cy="432054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1FA73BE-73DC-46A6-9E45-4CE0EA432019}" type="datetimeFigureOut">
              <a:rPr lang="en-US" smtClean="0"/>
              <a:t>8/26/2024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spcBef>
          <a:spcPct val="0"/>
        </a:spcBef>
        <a:buNone/>
        <a:defRPr baseline="0" cap="none" sz="4600" kern="1200" spc="-1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342900" rtl="0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40080" rtl="0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005840" rtl="0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280160" rtl="0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1554480" rtl="0">
        <a:spcBef>
          <a:spcPct val="20000"/>
        </a:spcBef>
        <a:buClr>
          <a:schemeClr val="accent5"/>
        </a:buClr>
        <a:buFont typeface="Arial" pitchFamily="34" charset="0"/>
        <a:buChar char="•"/>
        <a:defRPr baseline="0" sz="14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182880" latinLnBrk="0" marL="1737360" rtl="0">
        <a:spcBef>
          <a:spcPct val="20000"/>
        </a:spcBef>
        <a:buClr>
          <a:schemeClr val="accent1"/>
        </a:buClr>
        <a:buFont typeface="Arial" pitchFamily="34" charset="0"/>
        <a:buChar char="•"/>
        <a:defRPr baseline="0" sz="14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182880" latinLnBrk="0" marL="1920240" rtl="0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182880" latinLnBrk="0" marL="2103120" rtl="0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182880" latinLnBrk="0" marL="2286000" rtl="0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slideLayout" Target="../slideLayouts/slideLayout13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5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5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5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5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5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5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5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5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5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5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5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5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5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4.jpeg"/><Relationship Id="rId3" Type="http://schemas.openxmlformats.org/officeDocument/2006/relationships/hyperlink" Target="file:///C:\Users\USER\Downloads\_Introducing%20Organizational%20Communication.mp4" TargetMode="External"/><Relationship Id="rId4" Type="http://schemas.openxmlformats.org/officeDocument/2006/relationships/hyperlink" Target="https://www.humix.com/video/81c5bc39d5f14fa55824a0abd144102e30947b8e2ef8ecbe3ceafdfb77dce8c5" TargetMode="External"/><Relationship Id="rId5" Type="http://schemas.openxmlformats.org/officeDocument/2006/relationships/slideLayout" Target="../slideLayouts/slideLayout15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5.jpeg"/><Relationship Id="rId3" Type="http://schemas.openxmlformats.org/officeDocument/2006/relationships/hyperlink" Target="mailto:hodcommunication@mubs.ac.ug/" TargetMode="External"/><Relationship Id="rId4" Type="http://schemas.openxmlformats.org/officeDocument/2006/relationships/hyperlink" Target="mailto:snakyeyune@mubs.ac.ug" TargetMode="External"/><Relationship Id="rId5" Type="http://schemas.openxmlformats.org/officeDocument/2006/relationships/image" Target="../media/image36.png"/><Relationship Id="rId6" Type="http://schemas.openxmlformats.org/officeDocument/2006/relationships/image" Target="../media/image37.jpeg"/><Relationship Id="rId7" Type="http://schemas.openxmlformats.org/officeDocument/2006/relationships/image" Target="../media/image38.png"/><Relationship Id="rId8" Type="http://schemas.openxmlformats.org/officeDocument/2006/relationships/image" Target="../media/image39.jpeg"/><Relationship Id="rId9" Type="http://schemas.openxmlformats.org/officeDocument/2006/relationships/slideLayout" Target="../slideLayouts/slideLayout1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5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5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5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8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5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 descr="MUBS: How Diploma and Postgraduate Students Can Change Course or Campus ...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1" t="13242" r="20365"/>
          <a:stretch>
            <a:fillRect/>
          </a:stretch>
        </p:blipFill>
        <p:spPr bwMode="auto">
          <a:xfrm>
            <a:off x="0" y="0"/>
            <a:ext cx="10834912" cy="6851846"/>
          </a:xfrm>
          <a:prstGeom prst="rect"/>
          <a:noFill/>
        </p:spPr>
      </p:pic>
      <p:grpSp>
        <p:nvGrpSpPr>
          <p:cNvPr id="27" name="Group 4"/>
          <p:cNvGrpSpPr/>
          <p:nvPr/>
        </p:nvGrpSpPr>
        <p:grpSpPr>
          <a:xfrm>
            <a:off x="76" y="-27384"/>
            <a:ext cx="10834910" cy="6984776"/>
            <a:chOff x="-33561" y="-51871"/>
            <a:chExt cx="10834912" cy="6937256"/>
          </a:xfrm>
        </p:grpSpPr>
        <p:pic>
          <p:nvPicPr>
            <p:cNvPr id="2097153" name="Picture 2" descr="C:\Users\lenovo\Desktop\Faculty power point\POWERPOINT.jpg"/>
            <p:cNvPicPr>
              <a:picLocks noChangeAspect="1" noChangeArrowheads="1"/>
            </p:cNvPicPr>
            <p:nvPr/>
          </p:nvPicPr>
          <p:blipFill rotWithShape="1">
            <a:blip xmlns:r="http://schemas.openxmlformats.org/officeDocument/2006/relationships"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298"/>
            <a:stretch>
              <a:fillRect/>
            </a:stretch>
          </p:blipFill>
          <p:spPr bwMode="auto">
            <a:xfrm>
              <a:off x="504055" y="-45672"/>
              <a:ext cx="10297296" cy="6903672"/>
            </a:xfrm>
            <a:prstGeom prst="rect"/>
            <a:noFill/>
          </p:spPr>
        </p:pic>
        <p:pic>
          <p:nvPicPr>
            <p:cNvPr id="2097154" name="Picture 2" descr="C:\Users\lenovo\Desktop\Faculty power point\POWERPOINT.jpg"/>
            <p:cNvPicPr>
              <a:picLocks noChangeAspect="1" noChangeArrowheads="1"/>
            </p:cNvPicPr>
            <p:nvPr/>
          </p:nvPicPr>
          <p:blipFill rotWithShape="1">
            <a:blip xmlns:r="http://schemas.openxmlformats.org/officeDocument/2006/relationships"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598" r="79962"/>
            <a:stretch>
              <a:fillRect/>
            </a:stretch>
          </p:blipFill>
          <p:spPr bwMode="auto">
            <a:xfrm>
              <a:off x="-33561" y="-51871"/>
              <a:ext cx="700311" cy="6937256"/>
            </a:xfrm>
            <a:prstGeom prst="rect"/>
            <a:noFill/>
          </p:spPr>
        </p:pic>
      </p:grpSp>
      <p:grpSp>
        <p:nvGrpSpPr>
          <p:cNvPr id="28" name="Group 3"/>
          <p:cNvGrpSpPr/>
          <p:nvPr/>
        </p:nvGrpSpPr>
        <p:grpSpPr>
          <a:xfrm>
            <a:off x="-287956" y="260652"/>
            <a:ext cx="6552727" cy="6543443"/>
            <a:chOff x="11425678" y="-716449"/>
            <a:chExt cx="6552727" cy="6543443"/>
          </a:xfrm>
        </p:grpSpPr>
        <p:sp>
          <p:nvSpPr>
            <p:cNvPr id="1048586" name="TextBox 29"/>
            <p:cNvSpPr txBox="1"/>
            <p:nvPr/>
          </p:nvSpPr>
          <p:spPr>
            <a:xfrm>
              <a:off x="11425678" y="1229356"/>
              <a:ext cx="6552727" cy="400110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dirty="0" sz="2000" lang="en-US" u="sng">
                  <a:solidFill>
                    <a:schemeClr val="bg1"/>
                  </a:solidFill>
                  <a:latin typeface="Bookman Old Style" pitchFamily="18" charset="0"/>
                </a:rPr>
                <a:t>MAKERERE UNIVERSITY BUSINESS SCHOOL</a:t>
              </a:r>
            </a:p>
          </p:txBody>
        </p:sp>
        <p:sp>
          <p:nvSpPr>
            <p:cNvPr id="1048587" name="TextBox 33"/>
            <p:cNvSpPr txBox="1"/>
            <p:nvPr/>
          </p:nvSpPr>
          <p:spPr>
            <a:xfrm>
              <a:off x="11805399" y="5534606"/>
              <a:ext cx="5274041" cy="292388"/>
            </a:xfrm>
            <a:prstGeom prst="rect"/>
            <a:noFill/>
          </p:spPr>
          <p:txBody>
            <a:bodyPr rtlCol="0" wrap="square">
              <a:spAutoFit/>
            </a:bodyPr>
            <a:p>
              <a:r>
                <a:rPr dirty="0" sz="1300" lang="en-US">
                  <a:solidFill>
                    <a:schemeClr val="bg1"/>
                  </a:solidFill>
                  <a:latin typeface="Bookman Old Style" pitchFamily="18" charset="0"/>
                </a:rPr>
                <a:t>©2024    - DEPARTMENT OF COMMUNICATION</a:t>
              </a:r>
            </a:p>
          </p:txBody>
        </p:sp>
        <p:sp>
          <p:nvSpPr>
            <p:cNvPr id="1048588" name="Oval 32"/>
            <p:cNvSpPr/>
            <p:nvPr/>
          </p:nvSpPr>
          <p:spPr>
            <a:xfrm>
              <a:off x="13734548" y="-716449"/>
              <a:ext cx="1764806" cy="171455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55" name="Picture 30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734548" y="-716449"/>
              <a:ext cx="1764806" cy="1764806"/>
            </a:xfrm>
            <a:prstGeom prst="rect"/>
          </p:spPr>
        </p:pic>
        <p:sp>
          <p:nvSpPr>
            <p:cNvPr id="1048589" name="Rectangle 39"/>
            <p:cNvSpPr/>
            <p:nvPr/>
          </p:nvSpPr>
          <p:spPr>
            <a:xfrm>
              <a:off x="11903571" y="2498664"/>
              <a:ext cx="5350400" cy="510541"/>
            </a:xfrm>
            <a:prstGeom prst="rect"/>
            <a:noFill/>
            <a:ln>
              <a:noFill/>
            </a:ln>
          </p:spPr>
          <p:txBody>
            <a:bodyPr bIns="45720" lIns="91440" rIns="91440" tIns="45720" wrap="square">
              <a:spAutoFit/>
            </a:bodyPr>
            <a:p>
              <a:pPr algn="ctr" lvl="0"/>
              <a:r>
                <a:rPr dirty="0" sz="2800" lang="en-US">
                  <a:solidFill>
                    <a:prstClr val="white"/>
                  </a:solidFill>
                  <a:latin typeface="Bookman Old Style" pitchFamily="18" charset="0"/>
                </a:rPr>
                <a:t>Business Communication Skills</a:t>
              </a:r>
            </a:p>
          </p:txBody>
        </p:sp>
        <p:sp>
          <p:nvSpPr>
            <p:cNvPr id="1048590" name="TextBox 40"/>
            <p:cNvSpPr txBox="1"/>
            <p:nvPr/>
          </p:nvSpPr>
          <p:spPr>
            <a:xfrm>
              <a:off x="11894865" y="3734406"/>
              <a:ext cx="5184576" cy="292388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dirty="0" sz="1300" lang="en-US">
                  <a:solidFill>
                    <a:schemeClr val="bg1"/>
                  </a:solidFill>
                  <a:latin typeface="Bookman Old Style" pitchFamily="18" charset="0"/>
                </a:rPr>
                <a:t>FOR </a:t>
              </a:r>
              <a:r>
                <a:rPr dirty="0" sz="1300" lang="en-US" smtClean="0">
                  <a:solidFill>
                    <a:schemeClr val="bg1"/>
                  </a:solidFill>
                  <a:latin typeface="Bookman Old Style" pitchFamily="18" charset="0"/>
                </a:rPr>
                <a:t>DIPLOMA </a:t>
              </a:r>
              <a:r>
                <a:rPr dirty="0" sz="1300" lang="en-US" smtClean="0">
                  <a:solidFill>
                    <a:schemeClr val="bg1"/>
                  </a:solidFill>
                  <a:latin typeface="Bookman Old Style" pitchFamily="18" charset="0"/>
                </a:rPr>
                <a:t>STUDENTS</a:t>
              </a:r>
              <a:endParaRPr dirty="0" sz="1300" lang="en-US">
                <a:solidFill>
                  <a:schemeClr val="bg1"/>
                </a:solidFill>
                <a:latin typeface="Bookman Old Style" pitchFamily="18" charset="0"/>
              </a:endParaRPr>
            </a:p>
          </p:txBody>
        </p:sp>
        <p:sp>
          <p:nvSpPr>
            <p:cNvPr id="1048591" name="TextBox 41"/>
            <p:cNvSpPr txBox="1"/>
            <p:nvPr/>
          </p:nvSpPr>
          <p:spPr>
            <a:xfrm>
              <a:off x="11979930" y="1629466"/>
              <a:ext cx="5274041" cy="323165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dirty="0" sz="1500" lang="en-US">
                  <a:solidFill>
                    <a:schemeClr val="bg1"/>
                  </a:solidFill>
                  <a:latin typeface="Bookman Old Style" pitchFamily="18" charset="0"/>
                </a:rPr>
                <a:t>FACULTY OF BUSINESS ADMINISTRATION</a:t>
              </a: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autoRev="1" decel="50000" fill="hold" id="5" nodeType="afterEffect" presetClass="path" presetID="63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dur="3000" fill="hold" id="6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11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sz="4800" lang="en-US"/>
              <a:t>Formal Communication (</a:t>
            </a:r>
            <a:r>
              <a:rPr b="1" dirty="0" sz="4400" lang="en-US"/>
              <a:t>Organization Chart)</a:t>
            </a:r>
            <a:endParaRPr dirty="0" lang="x-none"/>
          </a:p>
        </p:txBody>
      </p:sp>
      <p:sp>
        <p:nvSpPr>
          <p:cNvPr id="1048727" name="Content Placeholder 115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114300">
              <a:buNone/>
            </a:pPr>
            <a:endParaRPr dirty="0" lang="x-none"/>
          </a:p>
        </p:txBody>
      </p:sp>
      <p:sp>
        <p:nvSpPr>
          <p:cNvPr id="1048728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401DC-9B37-4341-B08E-32E49C3A82FC}" type="datetime1">
              <a:rPr lang="en-US" smtClean="0"/>
              <a:t>8/29/2024</a:t>
            </a:fld>
            <a:endParaRPr lang="en-US"/>
          </a:p>
        </p:txBody>
      </p:sp>
      <p:sp>
        <p:nvSpPr>
          <p:cNvPr id="1048729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dirty="0" lang="en-US"/>
              <a:t>9</a:t>
            </a:r>
          </a:p>
        </p:txBody>
      </p:sp>
      <p:grpSp>
        <p:nvGrpSpPr>
          <p:cNvPr id="78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1048730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71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  <p:sp>
        <p:nvSpPr>
          <p:cNvPr id="1048731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32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1543601" y="31340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33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551434" y="2512566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34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35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36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37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grpSp>
        <p:nvGrpSpPr>
          <p:cNvPr id="79" name="Group 29"/>
          <p:cNvGrpSpPr/>
          <p:nvPr/>
        </p:nvGrpSpPr>
        <p:grpSpPr>
          <a:xfrm>
            <a:off x="105903" y="1722444"/>
            <a:ext cx="9991755" cy="4213213"/>
            <a:chOff x="-711874" y="974875"/>
            <a:chExt cx="11255063" cy="4228591"/>
          </a:xfrm>
        </p:grpSpPr>
        <p:grpSp>
          <p:nvGrpSpPr>
            <p:cNvPr id="80" name="Group 30" descr="Top Profile with Photo"/>
            <p:cNvGrpSpPr/>
            <p:nvPr/>
          </p:nvGrpSpPr>
          <p:grpSpPr>
            <a:xfrm>
              <a:off x="3204102" y="974875"/>
              <a:ext cx="3404380" cy="979785"/>
              <a:chOff x="4393810" y="2049185"/>
              <a:chExt cx="3404380" cy="979785"/>
            </a:xfrm>
          </p:grpSpPr>
          <p:pic>
            <p:nvPicPr>
              <p:cNvPr id="2097172" name="Picture 31" descr="Shadow"/>
              <p:cNvPicPr>
                <a:picLocks noChangeAspect="1"/>
              </p:cNvPicPr>
              <p:nvPr/>
            </p:nvPicPr>
            <p:blipFill rotWithShape="1">
              <a:blip xmlns:r="http://schemas.openxmlformats.org/officeDocument/2006/relationships" r:embed="rId2" cstate="print"/>
              <a:srcRect l="10267" t="62187" r="9778" b="8282"/>
              <a:stretch>
                <a:fillRect/>
              </a:stretch>
            </p:blipFill>
            <p:spPr>
              <a:xfrm>
                <a:off x="4393810" y="2327786"/>
                <a:ext cx="3404380" cy="701184"/>
              </a:xfrm>
              <a:prstGeom prst="rect"/>
            </p:spPr>
          </p:pic>
          <p:sp>
            <p:nvSpPr>
              <p:cNvPr id="1048738" name="Rectangle 32"/>
              <p:cNvSpPr/>
              <p:nvPr/>
            </p:nvSpPr>
            <p:spPr>
              <a:xfrm>
                <a:off x="4656000" y="2049185"/>
                <a:ext cx="2880000" cy="684000"/>
              </a:xfrm>
              <a:prstGeom prst="rect"/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dir="t" rig="fla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anchor="ctr" anchorCtr="0" bIns="5080" lIns="720000" numCol="1" rIns="5080" spcCol="1270" spcFirstLastPara="0" tIns="5080" vert="horz" wrap="square">
                <a:noAutofit/>
              </a:bodyPr>
              <a:p>
                <a:pPr defTabSz="355600" indent="0" lvl="0" mar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dirty="0" sz="1000" kern="1200" lang="en-US">
                    <a:solidFill>
                      <a:schemeClr val="bg1"/>
                    </a:solidFill>
                  </a:rPr>
                  <a:t>MIRJAM NILSSON</a:t>
                </a:r>
                <a:br>
                  <a:rPr dirty="0" sz="1000" kern="1200" lang="en-US">
                    <a:solidFill>
                      <a:schemeClr val="bg1"/>
                    </a:solidFill>
                  </a:rPr>
                </a:br>
                <a:r>
                  <a:rPr dirty="0" sz="900" kern="1200" lang="en-US">
                    <a:solidFill>
                      <a:schemeClr val="bg1"/>
                    </a:solidFill>
                  </a:rPr>
                  <a:t>President</a:t>
                </a:r>
              </a:p>
            </p:txBody>
          </p:sp>
          <p:sp>
            <p:nvSpPr>
              <p:cNvPr id="1048739" name="Rectangle 33" descr="Profile Photo Placeholder"/>
              <p:cNvSpPr/>
              <p:nvPr/>
            </p:nvSpPr>
            <p:spPr>
              <a:xfrm>
                <a:off x="4684575" y="2085185"/>
                <a:ext cx="612000" cy="612000"/>
              </a:xfrm>
              <a:prstGeom prst="rect"/>
              <a:blipFill>
                <a:blip xmlns:r="http://schemas.openxmlformats.org/officeDocument/2006/relationships" r:embed="rId3" cstate="print"/>
                <a:srcRect/>
                <a:stretch>
                  <a:fillRect l="-751" t="-4603" r="-4878" b="-501"/>
                </a:stretch>
              </a:blipFill>
              <a:ln>
                <a:noFill/>
              </a:ln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1">
                <a:schemeClr val="dk2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2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81" name="Group 34" descr="Hierarchy Level 2"/>
            <p:cNvGrpSpPr/>
            <p:nvPr/>
          </p:nvGrpSpPr>
          <p:grpSpPr>
            <a:xfrm>
              <a:off x="2400216" y="1745754"/>
              <a:ext cx="2506076" cy="977094"/>
              <a:chOff x="3589924" y="2820064"/>
              <a:chExt cx="2506076" cy="977094"/>
            </a:xfrm>
          </p:grpSpPr>
          <p:grpSp>
            <p:nvGrpSpPr>
              <p:cNvPr id="82" name="Group 35" descr="Sub Profile with Photo"/>
              <p:cNvGrpSpPr/>
              <p:nvPr/>
            </p:nvGrpSpPr>
            <p:grpSpPr>
              <a:xfrm>
                <a:off x="3589924" y="2820064"/>
                <a:ext cx="2061576" cy="977094"/>
                <a:chOff x="3589924" y="2820064"/>
                <a:chExt cx="2061576" cy="977094"/>
              </a:xfrm>
            </p:grpSpPr>
            <p:pic>
              <p:nvPicPr>
                <p:cNvPr id="2097173" name="Picture 37" descr="Shadow"/>
                <p:cNvPicPr>
                  <a:picLocks noChangeAspect="1"/>
                </p:cNvPicPr>
                <p:nvPr/>
              </p:nvPicPr>
              <p:blipFill rotWithShape="1">
                <a:blip xmlns:r="http://schemas.openxmlformats.org/officeDocument/2006/relationships" r:embed="rId4" cstate="print"/>
                <a:srcRect l="10267" t="62187" r="9778" b="8282"/>
                <a:stretch>
                  <a:fillRect/>
                </a:stretch>
              </p:blipFill>
              <p:spPr>
                <a:xfrm>
                  <a:off x="3589924" y="3095974"/>
                  <a:ext cx="2061576" cy="701184"/>
                </a:xfrm>
                <a:prstGeom prst="rect"/>
              </p:spPr>
            </p:pic>
            <p:sp>
              <p:nvSpPr>
                <p:cNvPr id="1048740" name="Rectangle 38"/>
                <p:cNvSpPr/>
                <p:nvPr/>
              </p:nvSpPr>
              <p:spPr>
                <a:xfrm>
                  <a:off x="3708594" y="2820064"/>
                  <a:ext cx="1800000" cy="684000"/>
                </a:xfrm>
                <a:prstGeom prst="rect"/>
                <a:solidFill>
                  <a:schemeClr val="bg2"/>
                </a:solidFill>
                <a:scene3d>
                  <a:camera prst="orthographicFront"/>
                  <a:lightRig dir="t" rig="flat"/>
                </a:scene3d>
                <a:sp3d prstMaterial="dkEdge"/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  <p:txBody>
                <a:bodyPr anchor="ctr" anchorCtr="0" bIns="5080" lIns="720000" numCol="1" rIns="5080" spcCol="1270" spcFirstLastPara="0" tIns="5080" vert="horz" wrap="square">
                  <a:noAutofit/>
                </a:bodyPr>
                <a:p>
                  <a:pPr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dirty="0" sz="1000" lang="en-US">
                      <a:solidFill>
                        <a:schemeClr val="tx1"/>
                      </a:solidFill>
                    </a:rPr>
                    <a:t>VICTORIA LINDQVIST</a:t>
                  </a:r>
                  <a:br>
                    <a:rPr dirty="0" sz="1000" lang="en-US">
                      <a:solidFill>
                        <a:schemeClr val="tx1"/>
                      </a:solidFill>
                    </a:rPr>
                  </a:br>
                  <a:r>
                    <a:rPr dirty="0" sz="900" lang="en-US">
                      <a:solidFill>
                        <a:schemeClr val="tx1"/>
                      </a:solidFill>
                    </a:rPr>
                    <a:t>Executive Assistant</a:t>
                  </a:r>
                </a:p>
              </p:txBody>
            </p:sp>
            <p:sp>
              <p:nvSpPr>
                <p:cNvPr id="1048741" name="Rectangle 39" descr="Profile Photo Placeholder"/>
                <p:cNvSpPr/>
                <p:nvPr/>
              </p:nvSpPr>
              <p:spPr>
                <a:xfrm>
                  <a:off x="3746694" y="2856064"/>
                  <a:ext cx="612000" cy="612000"/>
                </a:xfrm>
                <a:prstGeom prst="rect"/>
                <a:blipFill>
                  <a:blip xmlns:r="http://schemas.openxmlformats.org/officeDocument/2006/relationships" r:embed="rId5" cstate="print"/>
                  <a:srcRect/>
                  <a:stretch>
                    <a:fillRect l="-4876" t="-7769" r="-8058" b="-4603"/>
                  </a:stretch>
                </a:blipFill>
                <a:ln>
                  <a:noFill/>
                </a:ln>
              </p:spPr>
              <p:style>
                <a:lnRef idx="1">
                  <a:scrgbClr r="0" g="0" b="0"/>
                </a:lnRef>
                <a:fillRef idx="1">
                  <a:scrgbClr r="0" g="0" b="0"/>
                </a:fillRef>
                <a:effectRef idx="1">
                  <a:schemeClr val="dk2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cxnSp>
            <p:nvCxnSpPr>
              <p:cNvPr id="3145728" name="Straight Connector 36"/>
              <p:cNvCxnSpPr>
                <a:cxnSpLocks/>
              </p:cNvCxnSpPr>
              <p:nvPr/>
            </p:nvCxnSpPr>
            <p:spPr>
              <a:xfrm flipV="1">
                <a:off x="5508594" y="3162064"/>
                <a:ext cx="587406" cy="1"/>
              </a:xfrm>
              <a:prstGeom prst="line"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40" descr="Hierarchy Level 3 Item 1"/>
            <p:cNvGrpSpPr/>
            <p:nvPr/>
          </p:nvGrpSpPr>
          <p:grpSpPr>
            <a:xfrm>
              <a:off x="-711874" y="2659519"/>
              <a:ext cx="1888331" cy="1565964"/>
              <a:chOff x="477834" y="3733829"/>
              <a:chExt cx="1888331" cy="1565964"/>
            </a:xfrm>
          </p:grpSpPr>
          <p:cxnSp>
            <p:nvCxnSpPr>
              <p:cNvPr id="3145729" name="Connector: Elbow 41"/>
              <p:cNvCxnSpPr>
                <a:cxnSpLocks/>
                <a:stCxn id="1048745" idx="4"/>
                <a:endCxn id="1048744" idx="1"/>
              </p:cNvCxnSpPr>
              <p:nvPr/>
            </p:nvCxnSpPr>
            <p:spPr>
              <a:xfrm rot="16200000" flipH="1">
                <a:off x="644254" y="4535371"/>
                <a:ext cx="304631" cy="155552"/>
              </a:xfrm>
              <a:prstGeom prst="bentConnector2"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Group 42" descr="Profile with Photo"/>
              <p:cNvGrpSpPr/>
              <p:nvPr/>
            </p:nvGrpSpPr>
            <p:grpSpPr>
              <a:xfrm>
                <a:off x="477834" y="3733829"/>
                <a:ext cx="1888331" cy="974402"/>
                <a:chOff x="477834" y="3733829"/>
                <a:chExt cx="1888331" cy="974402"/>
              </a:xfrm>
            </p:grpSpPr>
            <p:pic>
              <p:nvPicPr>
                <p:cNvPr id="2097174" name="Picture 47" descr="Shadow"/>
                <p:cNvPicPr>
                  <a:picLocks noChangeAspect="1"/>
                </p:cNvPicPr>
                <p:nvPr/>
              </p:nvPicPr>
              <p:blipFill rotWithShape="1">
                <a:blip xmlns:r="http://schemas.openxmlformats.org/officeDocument/2006/relationships" r:embed="rId6" cstate="print"/>
                <a:srcRect l="10267" t="62187" r="9778" b="8282"/>
                <a:stretch>
                  <a:fillRect/>
                </a:stretch>
              </p:blipFill>
              <p:spPr>
                <a:xfrm>
                  <a:off x="477834" y="4007047"/>
                  <a:ext cx="1888331" cy="701184"/>
                </a:xfrm>
                <a:prstGeom prst="rect"/>
              </p:spPr>
            </p:pic>
            <p:sp>
              <p:nvSpPr>
                <p:cNvPr id="1048742" name="Rectangle 48"/>
                <p:cNvSpPr/>
                <p:nvPr/>
              </p:nvSpPr>
              <p:spPr>
                <a:xfrm>
                  <a:off x="612000" y="3733829"/>
                  <a:ext cx="1620000" cy="684000"/>
                </a:xfrm>
                <a:prstGeom prst="rect"/>
                <a:solidFill>
                  <a:schemeClr val="bg1"/>
                </a:solidFill>
                <a:scene3d>
                  <a:camera prst="orthographicFront"/>
                  <a:lightRig dir="t" rig="flat"/>
                </a:scene3d>
                <a:sp3d prstMaterial="dkEdge"/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  <p:txBody>
                <a:bodyPr anchor="ctr" anchorCtr="0" bIns="5080" lIns="720000" numCol="1" rIns="5080" spcCol="1270" spcFirstLastPara="0" tIns="5080" vert="horz" wrap="square">
                  <a:noAutofit/>
                </a:bodyPr>
                <a:p>
                  <a:pPr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dirty="0" sz="1000" lang="en-US">
                      <a:solidFill>
                        <a:schemeClr val="tx1"/>
                      </a:solidFill>
                    </a:rPr>
                    <a:t>AUGUST BERGQVIST</a:t>
                  </a:r>
                  <a:br>
                    <a:rPr dirty="0" sz="1000" lang="en-US">
                      <a:solidFill>
                        <a:schemeClr val="tx1"/>
                      </a:solidFill>
                    </a:rPr>
                  </a:br>
                  <a:r>
                    <a:rPr dirty="0" sz="900" lang="en-US">
                      <a:solidFill>
                        <a:schemeClr val="tx1"/>
                      </a:solidFill>
                    </a:rPr>
                    <a:t>VP Finance</a:t>
                  </a:r>
                </a:p>
              </p:txBody>
            </p:sp>
            <p:sp>
              <p:nvSpPr>
                <p:cNvPr id="1048743" name="Rectangle 49" descr="Profile Photo Placeholder"/>
                <p:cNvSpPr/>
                <p:nvPr/>
              </p:nvSpPr>
              <p:spPr>
                <a:xfrm>
                  <a:off x="650101" y="3769829"/>
                  <a:ext cx="612000" cy="612000"/>
                </a:xfrm>
                <a:prstGeom prst="rect"/>
                <a:blipFill>
                  <a:blip xmlns:r="http://schemas.openxmlformats.org/officeDocument/2006/relationships" r:embed="rId7" cstate="print"/>
                  <a:srcRect/>
                  <a:stretch>
                    <a:fillRect l="-251" t="-3" r="-249" b="2"/>
                  </a:stretch>
                </a:blipFill>
                <a:ln>
                  <a:noFill/>
                </a:ln>
              </p:spPr>
              <p:style>
                <a:lnRef idx="1">
                  <a:scrgbClr r="0" g="0" b="0"/>
                </a:lnRef>
                <a:fillRef idx="1">
                  <a:scrgbClr r="0" g="0" b="0"/>
                </a:fillRef>
                <a:effectRef idx="1">
                  <a:schemeClr val="dk2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85" name="Group 43" descr="Profile Without Photo"/>
              <p:cNvGrpSpPr/>
              <p:nvPr/>
            </p:nvGrpSpPr>
            <p:grpSpPr>
              <a:xfrm>
                <a:off x="743102" y="4531463"/>
                <a:ext cx="1585474" cy="768330"/>
                <a:chOff x="743102" y="4531463"/>
                <a:chExt cx="1585474" cy="768330"/>
              </a:xfrm>
            </p:grpSpPr>
            <p:pic>
              <p:nvPicPr>
                <p:cNvPr id="2097175" name="Picture 45" descr="Shadow"/>
                <p:cNvPicPr>
                  <a:picLocks noChangeAspect="1"/>
                </p:cNvPicPr>
                <p:nvPr/>
              </p:nvPicPr>
              <p:blipFill rotWithShape="1">
                <a:blip xmlns:r="http://schemas.openxmlformats.org/officeDocument/2006/relationships" r:embed="rId8" cstate="print"/>
                <a:srcRect l="10267" t="62187" r="9778" b="8282"/>
                <a:stretch>
                  <a:fillRect/>
                </a:stretch>
              </p:blipFill>
              <p:spPr>
                <a:xfrm>
                  <a:off x="743102" y="4598609"/>
                  <a:ext cx="1585474" cy="701184"/>
                </a:xfrm>
                <a:prstGeom prst="rect"/>
              </p:spPr>
            </p:pic>
            <p:sp>
              <p:nvSpPr>
                <p:cNvPr id="1048744" name="Rectangle 46"/>
                <p:cNvSpPr/>
                <p:nvPr/>
              </p:nvSpPr>
              <p:spPr>
                <a:xfrm>
                  <a:off x="874345" y="4531463"/>
                  <a:ext cx="1332000" cy="468000"/>
                </a:xfrm>
                <a:prstGeom prst="rect"/>
                <a:solidFill>
                  <a:schemeClr val="bg1"/>
                </a:solidFill>
                <a:scene3d>
                  <a:camera prst="orthographicFront"/>
                  <a:lightRig dir="t" rig="flat"/>
                </a:scene3d>
                <a:sp3d prstMaterial="dkEdge"/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  <p:txBody>
                <a:bodyPr anchor="ctr" anchorCtr="0" bIns="5080" lIns="144000" numCol="1" rIns="5080" spcCol="1270" spcFirstLastPara="0" tIns="5080" vert="horz" wrap="square">
                  <a:noAutofit/>
                </a:bodyPr>
                <a:p>
                  <a:pPr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dirty="0" sz="1000" lang="en-US">
                      <a:solidFill>
                        <a:schemeClr val="tx1"/>
                      </a:solidFill>
                    </a:rPr>
                    <a:t>MIRA KARLSSON</a:t>
                  </a:r>
                  <a:br>
                    <a:rPr dirty="0" sz="1000" lang="en-US">
                      <a:solidFill>
                        <a:schemeClr val="tx1"/>
                      </a:solidFill>
                    </a:rPr>
                  </a:br>
                  <a:r>
                    <a:rPr dirty="0" sz="900" lang="en-US">
                      <a:solidFill>
                        <a:schemeClr val="tx1"/>
                      </a:solidFill>
                    </a:rPr>
                    <a:t>Accounting</a:t>
                  </a:r>
                </a:p>
              </p:txBody>
            </p:sp>
          </p:grpSp>
          <p:sp>
            <p:nvSpPr>
              <p:cNvPr id="1048745" name="Oval 44"/>
              <p:cNvSpPr/>
              <p:nvPr/>
            </p:nvSpPr>
            <p:spPr>
              <a:xfrm>
                <a:off x="682793" y="4388832"/>
                <a:ext cx="72000" cy="72000"/>
              </a:xfrm>
              <a:prstGeom prst="ellipse"/>
              <a:solidFill>
                <a:schemeClr val="accent1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dirty="0" lang="en-US"/>
              </a:p>
            </p:txBody>
          </p:sp>
        </p:grpSp>
        <p:grpSp>
          <p:nvGrpSpPr>
            <p:cNvPr id="86" name="Group 50" descr="Hierarchy Level 3 Item 2"/>
            <p:cNvGrpSpPr/>
            <p:nvPr/>
          </p:nvGrpSpPr>
          <p:grpSpPr>
            <a:xfrm>
              <a:off x="1161472" y="2659519"/>
              <a:ext cx="1888331" cy="2059542"/>
              <a:chOff x="2351180" y="3733829"/>
              <a:chExt cx="1888331" cy="2059542"/>
            </a:xfrm>
          </p:grpSpPr>
          <p:cxnSp>
            <p:nvCxnSpPr>
              <p:cNvPr id="3145730" name="Connector: Elbow 51"/>
              <p:cNvCxnSpPr>
                <a:cxnSpLocks/>
                <a:stCxn id="1048750" idx="4"/>
                <a:endCxn id="1048748" idx="1"/>
              </p:cNvCxnSpPr>
              <p:nvPr/>
            </p:nvCxnSpPr>
            <p:spPr>
              <a:xfrm rot="16200000" flipH="1">
                <a:off x="2513853" y="4535370"/>
                <a:ext cx="304631" cy="155553"/>
              </a:xfrm>
              <a:prstGeom prst="bentConnector2"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1" name="Connector: Elbow 52"/>
              <p:cNvCxnSpPr>
                <a:cxnSpLocks/>
                <a:stCxn id="1048750" idx="4"/>
                <a:endCxn id="1048749" idx="1"/>
              </p:cNvCxnSpPr>
              <p:nvPr/>
            </p:nvCxnSpPr>
            <p:spPr>
              <a:xfrm rot="16200000" flipH="1">
                <a:off x="2270739" y="4778484"/>
                <a:ext cx="790858" cy="155553"/>
              </a:xfrm>
              <a:prstGeom prst="bentConnector2"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Group 53" descr="Profile with Photo"/>
              <p:cNvGrpSpPr/>
              <p:nvPr/>
            </p:nvGrpSpPr>
            <p:grpSpPr>
              <a:xfrm>
                <a:off x="2351180" y="3733829"/>
                <a:ext cx="1888331" cy="974402"/>
                <a:chOff x="2351180" y="3733829"/>
                <a:chExt cx="1888331" cy="974402"/>
              </a:xfrm>
            </p:grpSpPr>
            <p:pic>
              <p:nvPicPr>
                <p:cNvPr id="2097176" name="Picture 59" descr="Shadow"/>
                <p:cNvPicPr>
                  <a:picLocks noChangeAspect="1"/>
                </p:cNvPicPr>
                <p:nvPr/>
              </p:nvPicPr>
              <p:blipFill rotWithShape="1">
                <a:blip xmlns:r="http://schemas.openxmlformats.org/officeDocument/2006/relationships" r:embed="rId6" cstate="print"/>
                <a:srcRect l="10267" t="62187" r="9778" b="8282"/>
                <a:stretch>
                  <a:fillRect/>
                </a:stretch>
              </p:blipFill>
              <p:spPr>
                <a:xfrm>
                  <a:off x="2351180" y="4007047"/>
                  <a:ext cx="1888331" cy="701184"/>
                </a:xfrm>
                <a:prstGeom prst="rect"/>
              </p:spPr>
            </p:pic>
            <p:sp>
              <p:nvSpPr>
                <p:cNvPr id="1048746" name="Rectangle 60"/>
                <p:cNvSpPr/>
                <p:nvPr/>
              </p:nvSpPr>
              <p:spPr>
                <a:xfrm>
                  <a:off x="2481600" y="3733829"/>
                  <a:ext cx="1620000" cy="684000"/>
                </a:xfrm>
                <a:prstGeom prst="rect"/>
                <a:solidFill>
                  <a:schemeClr val="bg1"/>
                </a:solidFill>
                <a:scene3d>
                  <a:camera prst="orthographicFront"/>
                  <a:lightRig dir="t" rig="flat"/>
                </a:scene3d>
                <a:sp3d prstMaterial="dkEdge"/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  <p:txBody>
                <a:bodyPr anchor="ctr" anchorCtr="0" bIns="5080" lIns="720000" numCol="1" rIns="5080" spcCol="1270" spcFirstLastPara="0" tIns="5080" vert="horz" wrap="square">
                  <a:noAutofit/>
                </a:bodyPr>
                <a:p>
                  <a:pPr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dirty="0" sz="1000" lang="en-US">
                      <a:solidFill>
                        <a:schemeClr val="tx1"/>
                      </a:solidFill>
                    </a:rPr>
                    <a:t>ALEXANDER MARTENSSON</a:t>
                  </a:r>
                  <a:br>
                    <a:rPr dirty="0" sz="1000" lang="en-US">
                      <a:solidFill>
                        <a:schemeClr val="tx1"/>
                      </a:solidFill>
                    </a:rPr>
                  </a:br>
                  <a:r>
                    <a:rPr dirty="0" sz="900" lang="en-US">
                      <a:solidFill>
                        <a:schemeClr val="tx1"/>
                      </a:solidFill>
                    </a:rPr>
                    <a:t>VP Technology</a:t>
                  </a:r>
                </a:p>
              </p:txBody>
            </p:sp>
            <p:sp>
              <p:nvSpPr>
                <p:cNvPr id="1048747" name="Rectangle 61" descr="Profile Photo Placeholder"/>
                <p:cNvSpPr/>
                <p:nvPr/>
              </p:nvSpPr>
              <p:spPr>
                <a:xfrm>
                  <a:off x="2522082" y="3769829"/>
                  <a:ext cx="612000" cy="612000"/>
                </a:xfrm>
                <a:prstGeom prst="rect"/>
                <a:blipFill>
                  <a:blip xmlns:r="http://schemas.openxmlformats.org/officeDocument/2006/relationships" r:embed="rId9" cstate="print"/>
                  <a:srcRect/>
                  <a:stretch>
                    <a:fillRect l="-3334" t="-4091" r="-4362" b="-3069"/>
                  </a:stretch>
                </a:blipFill>
                <a:ln>
                  <a:noFill/>
                </a:ln>
              </p:spPr>
              <p:style>
                <a:lnRef idx="1">
                  <a:scrgbClr r="0" g="0" b="0"/>
                </a:lnRef>
                <a:fillRef idx="1">
                  <a:scrgbClr r="0" g="0" b="0"/>
                </a:fillRef>
                <a:effectRef idx="1">
                  <a:schemeClr val="dk2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1048748" name="Rectangle 54" descr="Profile Without Photo"/>
              <p:cNvSpPr/>
              <p:nvPr/>
            </p:nvSpPr>
            <p:spPr>
              <a:xfrm>
                <a:off x="2743945" y="4531463"/>
                <a:ext cx="1332000" cy="468000"/>
              </a:xfrm>
              <a:prstGeom prst="rect"/>
              <a:solidFill>
                <a:schemeClr val="bg1"/>
              </a:solidFill>
              <a:scene3d>
                <a:camera prst="orthographicFront"/>
                <a:lightRig dir="t" rig="fla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anchor="ctr" anchorCtr="0" bIns="5080" lIns="144000" numCol="1" rIns="5080" spcCol="1270" spcFirstLastPara="0" tIns="5080" vert="horz" wrap="square">
                <a:noAutofit/>
              </a:bodyPr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dirty="0" sz="1000" lang="en-US">
                    <a:solidFill>
                      <a:schemeClr val="tx1"/>
                    </a:solidFill>
                  </a:rPr>
                  <a:t>APRIL HANSSON</a:t>
                </a:r>
              </a:p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dirty="0" sz="900" lang="en-US">
                    <a:solidFill>
                      <a:schemeClr val="tx1"/>
                    </a:solidFill>
                  </a:rPr>
                  <a:t>Help Desk</a:t>
                </a:r>
              </a:p>
            </p:txBody>
          </p:sp>
          <p:grpSp>
            <p:nvGrpSpPr>
              <p:cNvPr id="88" name="Group 55" descr="Profile Without Photo"/>
              <p:cNvGrpSpPr/>
              <p:nvPr/>
            </p:nvGrpSpPr>
            <p:grpSpPr>
              <a:xfrm>
                <a:off x="2625973" y="5017690"/>
                <a:ext cx="1585474" cy="775681"/>
                <a:chOff x="2625973" y="5017690"/>
                <a:chExt cx="1585474" cy="775681"/>
              </a:xfrm>
            </p:grpSpPr>
            <p:pic>
              <p:nvPicPr>
                <p:cNvPr id="2097177" name="Picture 57" descr="Shadow"/>
                <p:cNvPicPr>
                  <a:picLocks noChangeAspect="1"/>
                </p:cNvPicPr>
                <p:nvPr/>
              </p:nvPicPr>
              <p:blipFill rotWithShape="1">
                <a:blip xmlns:r="http://schemas.openxmlformats.org/officeDocument/2006/relationships" r:embed="rId8" cstate="print"/>
                <a:srcRect l="10267" t="62187" r="9778" b="8282"/>
                <a:stretch>
                  <a:fillRect/>
                </a:stretch>
              </p:blipFill>
              <p:spPr>
                <a:xfrm>
                  <a:off x="2625973" y="5092187"/>
                  <a:ext cx="1585474" cy="701184"/>
                </a:xfrm>
                <a:prstGeom prst="rect"/>
              </p:spPr>
            </p:pic>
            <p:sp>
              <p:nvSpPr>
                <p:cNvPr id="1048749" name="Rectangle 58"/>
                <p:cNvSpPr/>
                <p:nvPr/>
              </p:nvSpPr>
              <p:spPr>
                <a:xfrm>
                  <a:off x="2743945" y="5017690"/>
                  <a:ext cx="1332000" cy="468000"/>
                </a:xfrm>
                <a:prstGeom prst="rect"/>
                <a:solidFill>
                  <a:schemeClr val="bg1"/>
                </a:solidFill>
                <a:scene3d>
                  <a:camera prst="orthographicFront"/>
                  <a:lightRig dir="t" rig="flat"/>
                </a:scene3d>
                <a:sp3d prstMaterial="dkEdge"/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  <p:txBody>
                <a:bodyPr anchor="ctr" anchorCtr="0" bIns="5080" lIns="144000" numCol="1" rIns="5080" spcCol="1270" spcFirstLastPara="0" tIns="5080" vert="horz" wrap="square">
                  <a:noAutofit/>
                </a:bodyPr>
                <a:p>
                  <a:pPr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dirty="0" sz="1000" lang="en-US">
                      <a:solidFill>
                        <a:schemeClr val="tx1"/>
                      </a:solidFill>
                    </a:rPr>
                    <a:t>KALLE PERSSON</a:t>
                  </a:r>
                  <a:br>
                    <a:rPr dirty="0" sz="1000" lang="en-US">
                      <a:solidFill>
                        <a:schemeClr val="tx1"/>
                      </a:solidFill>
                    </a:rPr>
                  </a:br>
                  <a:r>
                    <a:rPr dirty="0" sz="900" lang="en-US">
                      <a:solidFill>
                        <a:schemeClr val="tx1"/>
                      </a:solidFill>
                    </a:rPr>
                    <a:t>Project Manager</a:t>
                  </a:r>
                </a:p>
              </p:txBody>
            </p:sp>
          </p:grpSp>
          <p:sp>
            <p:nvSpPr>
              <p:cNvPr id="1048750" name="Oval 56"/>
              <p:cNvSpPr/>
              <p:nvPr/>
            </p:nvSpPr>
            <p:spPr>
              <a:xfrm>
                <a:off x="2552392" y="4388832"/>
                <a:ext cx="72000" cy="72000"/>
              </a:xfrm>
              <a:prstGeom prst="ellipse"/>
              <a:solidFill>
                <a:schemeClr val="accent1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dirty="0" lang="en-US"/>
              </a:p>
            </p:txBody>
          </p:sp>
        </p:grpSp>
        <p:grpSp>
          <p:nvGrpSpPr>
            <p:cNvPr id="89" name="Group 62" descr="Hierarchy Level 3 Item 3"/>
            <p:cNvGrpSpPr/>
            <p:nvPr/>
          </p:nvGrpSpPr>
          <p:grpSpPr>
            <a:xfrm>
              <a:off x="3034818" y="2659519"/>
              <a:ext cx="1888331" cy="1565964"/>
              <a:chOff x="4224526" y="3733829"/>
              <a:chExt cx="1888331" cy="1565964"/>
            </a:xfrm>
          </p:grpSpPr>
          <p:cxnSp>
            <p:nvCxnSpPr>
              <p:cNvPr id="3145732" name="Connector: Elbow 63"/>
              <p:cNvCxnSpPr>
                <a:cxnSpLocks/>
                <a:stCxn id="1048754" idx="4"/>
                <a:endCxn id="1048753" idx="1"/>
              </p:cNvCxnSpPr>
              <p:nvPr/>
            </p:nvCxnSpPr>
            <p:spPr>
              <a:xfrm rot="16200000" flipH="1">
                <a:off x="4383453" y="4535370"/>
                <a:ext cx="304631" cy="155554"/>
              </a:xfrm>
              <a:prstGeom prst="bentConnector2"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Group 64" descr="Profile with Photo"/>
              <p:cNvGrpSpPr/>
              <p:nvPr/>
            </p:nvGrpSpPr>
            <p:grpSpPr>
              <a:xfrm>
                <a:off x="4224526" y="3733829"/>
                <a:ext cx="1888331" cy="974402"/>
                <a:chOff x="4224526" y="3733829"/>
                <a:chExt cx="1888331" cy="974402"/>
              </a:xfrm>
            </p:grpSpPr>
            <p:pic>
              <p:nvPicPr>
                <p:cNvPr id="2097178" name="Picture 69" descr="Shadow"/>
                <p:cNvPicPr>
                  <a:picLocks noChangeAspect="1"/>
                </p:cNvPicPr>
                <p:nvPr/>
              </p:nvPicPr>
              <p:blipFill rotWithShape="1">
                <a:blip xmlns:r="http://schemas.openxmlformats.org/officeDocument/2006/relationships" r:embed="rId6" cstate="print"/>
                <a:srcRect l="10267" t="62187" r="9778" b="8282"/>
                <a:stretch>
                  <a:fillRect/>
                </a:stretch>
              </p:blipFill>
              <p:spPr>
                <a:xfrm>
                  <a:off x="4224526" y="4007047"/>
                  <a:ext cx="1888331" cy="701184"/>
                </a:xfrm>
                <a:prstGeom prst="rect"/>
              </p:spPr>
            </p:pic>
            <p:sp>
              <p:nvSpPr>
                <p:cNvPr id="1048751" name="Rectangle 70"/>
                <p:cNvSpPr/>
                <p:nvPr/>
              </p:nvSpPr>
              <p:spPr>
                <a:xfrm>
                  <a:off x="4351200" y="3733829"/>
                  <a:ext cx="1620000" cy="684000"/>
                </a:xfrm>
                <a:prstGeom prst="rect"/>
                <a:solidFill>
                  <a:schemeClr val="bg1"/>
                </a:solidFill>
                <a:scene3d>
                  <a:camera prst="orthographicFront"/>
                  <a:lightRig dir="t" rig="flat"/>
                </a:scene3d>
                <a:sp3d prstMaterial="dkEdge"/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  <p:txBody>
                <a:bodyPr anchor="ctr" anchorCtr="0" bIns="5080" lIns="720000" numCol="1" rIns="5080" spcCol="1270" spcFirstLastPara="0" tIns="5080" vert="horz" wrap="square">
                  <a:noAutofit/>
                </a:bodyPr>
                <a:p>
                  <a:pPr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dirty="0" sz="1000" lang="en-US">
                      <a:solidFill>
                        <a:schemeClr val="tx1"/>
                      </a:solidFill>
                    </a:rPr>
                    <a:t>ANGELICA ASTROM</a:t>
                  </a:r>
                  <a:br>
                    <a:rPr dirty="0" sz="1000" lang="en-US">
                      <a:solidFill>
                        <a:schemeClr val="tx1"/>
                      </a:solidFill>
                    </a:rPr>
                  </a:br>
                  <a:r>
                    <a:rPr dirty="0" sz="900" lang="en-US">
                      <a:solidFill>
                        <a:schemeClr val="tx1"/>
                      </a:solidFill>
                    </a:rPr>
                    <a:t>VP Operations</a:t>
                  </a:r>
                </a:p>
              </p:txBody>
            </p:sp>
            <p:sp>
              <p:nvSpPr>
                <p:cNvPr id="1048752" name="Rectangle 71" descr="Profile Photo Placeholder"/>
                <p:cNvSpPr/>
                <p:nvPr/>
              </p:nvSpPr>
              <p:spPr>
                <a:xfrm>
                  <a:off x="4391682" y="3769829"/>
                  <a:ext cx="612000" cy="612000"/>
                </a:xfrm>
                <a:prstGeom prst="rect"/>
                <a:blipFill>
                  <a:blip xmlns:r="http://schemas.openxmlformats.org/officeDocument/2006/relationships" r:embed="rId10" cstate="print"/>
                  <a:srcRect/>
                  <a:stretch>
                    <a:fillRect l="-3334" t="-4603" r="-4876" b="-3069"/>
                  </a:stretch>
                </a:blipFill>
                <a:ln>
                  <a:noFill/>
                </a:ln>
              </p:spPr>
              <p:style>
                <a:lnRef idx="1">
                  <a:scrgbClr r="0" g="0" b="0"/>
                </a:lnRef>
                <a:fillRef idx="1">
                  <a:scrgbClr r="0" g="0" b="0"/>
                </a:fillRef>
                <a:effectRef idx="1">
                  <a:schemeClr val="dk2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91" name="Group 65" descr="Profile Without Photo"/>
              <p:cNvGrpSpPr/>
              <p:nvPr/>
            </p:nvGrpSpPr>
            <p:grpSpPr>
              <a:xfrm>
                <a:off x="4489794" y="4531463"/>
                <a:ext cx="1585474" cy="768330"/>
                <a:chOff x="4489794" y="4531463"/>
                <a:chExt cx="1585474" cy="768330"/>
              </a:xfrm>
            </p:grpSpPr>
            <p:pic>
              <p:nvPicPr>
                <p:cNvPr id="2097179" name="Picture 67" descr="Shadow"/>
                <p:cNvPicPr>
                  <a:picLocks noChangeAspect="1"/>
                </p:cNvPicPr>
                <p:nvPr/>
              </p:nvPicPr>
              <p:blipFill rotWithShape="1">
                <a:blip xmlns:r="http://schemas.openxmlformats.org/officeDocument/2006/relationships" r:embed="rId8" cstate="print"/>
                <a:srcRect l="10267" t="62187" r="9778" b="8282"/>
                <a:stretch>
                  <a:fillRect/>
                </a:stretch>
              </p:blipFill>
              <p:spPr>
                <a:xfrm>
                  <a:off x="4489794" y="4598609"/>
                  <a:ext cx="1585474" cy="701184"/>
                </a:xfrm>
                <a:prstGeom prst="rect"/>
              </p:spPr>
            </p:pic>
            <p:sp>
              <p:nvSpPr>
                <p:cNvPr id="1048753" name="Rectangle 68"/>
                <p:cNvSpPr/>
                <p:nvPr/>
              </p:nvSpPr>
              <p:spPr>
                <a:xfrm>
                  <a:off x="4613545" y="4531463"/>
                  <a:ext cx="1332000" cy="468000"/>
                </a:xfrm>
                <a:prstGeom prst="rect"/>
                <a:solidFill>
                  <a:schemeClr val="bg1"/>
                </a:solidFill>
                <a:scene3d>
                  <a:camera prst="orthographicFront"/>
                  <a:lightRig dir="t" rig="flat"/>
                </a:scene3d>
                <a:sp3d prstMaterial="dkEdge"/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  <p:txBody>
                <a:bodyPr anchor="ctr" anchorCtr="0" bIns="5080" lIns="144000" numCol="1" rIns="5080" spcCol="1270" spcFirstLastPara="0" tIns="5080" vert="horz" wrap="square">
                  <a:noAutofit/>
                </a:bodyPr>
                <a:p>
                  <a:pPr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dirty="0" sz="1000" lang="en-US">
                      <a:solidFill>
                        <a:schemeClr val="tx1"/>
                      </a:solidFill>
                    </a:rPr>
                    <a:t>JENS MARTENSSON</a:t>
                  </a:r>
                  <a:br>
                    <a:rPr dirty="0" sz="1000" lang="en-US">
                      <a:solidFill>
                        <a:schemeClr val="tx1"/>
                      </a:solidFill>
                    </a:rPr>
                  </a:br>
                  <a:r>
                    <a:rPr dirty="0" sz="900" lang="en-US">
                      <a:solidFill>
                        <a:schemeClr val="tx1"/>
                      </a:solidFill>
                    </a:rPr>
                    <a:t>Facilities</a:t>
                  </a:r>
                </a:p>
              </p:txBody>
            </p:sp>
          </p:grpSp>
          <p:sp>
            <p:nvSpPr>
              <p:cNvPr id="1048754" name="Oval 66"/>
              <p:cNvSpPr/>
              <p:nvPr/>
            </p:nvSpPr>
            <p:spPr>
              <a:xfrm>
                <a:off x="4421991" y="4388832"/>
                <a:ext cx="72000" cy="72000"/>
              </a:xfrm>
              <a:prstGeom prst="ellipse"/>
              <a:solidFill>
                <a:schemeClr val="accent1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dirty="0" lang="en-US"/>
              </a:p>
            </p:txBody>
          </p:sp>
        </p:grpSp>
        <p:grpSp>
          <p:nvGrpSpPr>
            <p:cNvPr id="92" name="Group 72" descr="Hierarchy Level 3 Item 4"/>
            <p:cNvGrpSpPr/>
            <p:nvPr/>
          </p:nvGrpSpPr>
          <p:grpSpPr>
            <a:xfrm>
              <a:off x="4908164" y="2659519"/>
              <a:ext cx="1888331" cy="1565964"/>
              <a:chOff x="6097872" y="3733829"/>
              <a:chExt cx="1888331" cy="1565964"/>
            </a:xfrm>
          </p:grpSpPr>
          <p:cxnSp>
            <p:nvCxnSpPr>
              <p:cNvPr id="3145733" name="Connector: Elbow 73"/>
              <p:cNvCxnSpPr>
                <a:cxnSpLocks/>
                <a:stCxn id="1048758" idx="4"/>
                <a:endCxn id="1048757" idx="1"/>
              </p:cNvCxnSpPr>
              <p:nvPr/>
            </p:nvCxnSpPr>
            <p:spPr>
              <a:xfrm rot="16200000" flipH="1">
                <a:off x="6253052" y="4535369"/>
                <a:ext cx="304631" cy="155555"/>
              </a:xfrm>
              <a:prstGeom prst="bentConnector2"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Group 74" descr="Profile with Photo"/>
              <p:cNvGrpSpPr/>
              <p:nvPr/>
            </p:nvGrpSpPr>
            <p:grpSpPr>
              <a:xfrm>
                <a:off x="6097872" y="3733829"/>
                <a:ext cx="1888331" cy="974402"/>
                <a:chOff x="6097872" y="3733829"/>
                <a:chExt cx="1888331" cy="974402"/>
              </a:xfrm>
            </p:grpSpPr>
            <p:pic>
              <p:nvPicPr>
                <p:cNvPr id="2097180" name="Picture 79" descr="Shadow"/>
                <p:cNvPicPr>
                  <a:picLocks noChangeAspect="1"/>
                </p:cNvPicPr>
                <p:nvPr/>
              </p:nvPicPr>
              <p:blipFill rotWithShape="1">
                <a:blip xmlns:r="http://schemas.openxmlformats.org/officeDocument/2006/relationships" r:embed="rId6" cstate="print"/>
                <a:srcRect l="10267" t="62187" r="9778" b="8282"/>
                <a:stretch>
                  <a:fillRect/>
                </a:stretch>
              </p:blipFill>
              <p:spPr>
                <a:xfrm>
                  <a:off x="6097872" y="4007047"/>
                  <a:ext cx="1888331" cy="701184"/>
                </a:xfrm>
                <a:prstGeom prst="rect"/>
              </p:spPr>
            </p:pic>
            <p:sp>
              <p:nvSpPr>
                <p:cNvPr id="1048755" name="Rectangle 80"/>
                <p:cNvSpPr/>
                <p:nvPr/>
              </p:nvSpPr>
              <p:spPr>
                <a:xfrm>
                  <a:off x="6220800" y="3733829"/>
                  <a:ext cx="1620000" cy="684000"/>
                </a:xfrm>
                <a:prstGeom prst="rect"/>
                <a:solidFill>
                  <a:schemeClr val="bg1"/>
                </a:solidFill>
                <a:scene3d>
                  <a:camera prst="orthographicFront"/>
                  <a:lightRig dir="t" rig="flat"/>
                </a:scene3d>
                <a:sp3d prstMaterial="dkEdge"/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  <p:txBody>
                <a:bodyPr anchor="ctr" anchorCtr="0" bIns="5080" lIns="720000" numCol="1" rIns="5080" spcCol="1270" spcFirstLastPara="0" tIns="5080" vert="horz" wrap="square">
                  <a:noAutofit/>
                </a:bodyPr>
                <a:p>
                  <a:pPr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dirty="0" sz="1000" lang="en-US">
                      <a:solidFill>
                        <a:schemeClr val="tx1"/>
                      </a:solidFill>
                    </a:rPr>
                    <a:t>ALLAN MATTSSON </a:t>
                  </a:r>
                  <a:br>
                    <a:rPr dirty="0" sz="1000" lang="en-US">
                      <a:solidFill>
                        <a:schemeClr val="tx1"/>
                      </a:solidFill>
                    </a:rPr>
                  </a:br>
                  <a:r>
                    <a:rPr dirty="0" sz="900" lang="en-US">
                      <a:solidFill>
                        <a:schemeClr val="tx1"/>
                      </a:solidFill>
                    </a:rPr>
                    <a:t>VP Marketing</a:t>
                  </a:r>
                </a:p>
              </p:txBody>
            </p:sp>
            <p:sp>
              <p:nvSpPr>
                <p:cNvPr id="1048756" name="Rectangle 81" descr="Profile Photo Placeholder"/>
                <p:cNvSpPr/>
                <p:nvPr/>
              </p:nvSpPr>
              <p:spPr>
                <a:xfrm>
                  <a:off x="6261282" y="3769829"/>
                  <a:ext cx="612000" cy="612000"/>
                </a:xfrm>
                <a:prstGeom prst="rect"/>
                <a:blipFill>
                  <a:blip xmlns:r="http://schemas.openxmlformats.org/officeDocument/2006/relationships" r:embed="rId11" cstate="print"/>
                  <a:srcRect/>
                  <a:stretch>
                    <a:fillRect l="-250" t="-4603" r="-4876" b="1"/>
                  </a:stretch>
                </a:blipFill>
                <a:ln>
                  <a:noFill/>
                </a:ln>
              </p:spPr>
              <p:style>
                <a:lnRef idx="1">
                  <a:scrgbClr r="0" g="0" b="0"/>
                </a:lnRef>
                <a:fillRef idx="1">
                  <a:scrgbClr r="0" g="0" b="0"/>
                </a:fillRef>
                <a:effectRef idx="1">
                  <a:schemeClr val="dk2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grpSp>
            <p:nvGrpSpPr>
              <p:cNvPr id="94" name="Group 75" descr="Profile Without Photo"/>
              <p:cNvGrpSpPr/>
              <p:nvPr/>
            </p:nvGrpSpPr>
            <p:grpSpPr>
              <a:xfrm>
                <a:off x="6353615" y="4531463"/>
                <a:ext cx="1585474" cy="768330"/>
                <a:chOff x="6353615" y="4531463"/>
                <a:chExt cx="1585474" cy="768330"/>
              </a:xfrm>
            </p:grpSpPr>
            <p:pic>
              <p:nvPicPr>
                <p:cNvPr id="2097181" name="Picture 77" descr="Shadow"/>
                <p:cNvPicPr>
                  <a:picLocks noChangeAspect="1"/>
                </p:cNvPicPr>
                <p:nvPr/>
              </p:nvPicPr>
              <p:blipFill rotWithShape="1">
                <a:blip xmlns:r="http://schemas.openxmlformats.org/officeDocument/2006/relationships" r:embed="rId8" cstate="print"/>
                <a:srcRect l="10267" t="62187" r="9778" b="8282"/>
                <a:stretch>
                  <a:fillRect/>
                </a:stretch>
              </p:blipFill>
              <p:spPr>
                <a:xfrm>
                  <a:off x="6353615" y="4598609"/>
                  <a:ext cx="1585474" cy="701184"/>
                </a:xfrm>
                <a:prstGeom prst="rect"/>
              </p:spPr>
            </p:pic>
            <p:sp>
              <p:nvSpPr>
                <p:cNvPr id="1048757" name="Rectangle 78"/>
                <p:cNvSpPr/>
                <p:nvPr/>
              </p:nvSpPr>
              <p:spPr>
                <a:xfrm>
                  <a:off x="6483145" y="4531463"/>
                  <a:ext cx="1332000" cy="468000"/>
                </a:xfrm>
                <a:prstGeom prst="rect"/>
                <a:solidFill>
                  <a:schemeClr val="bg1"/>
                </a:solidFill>
                <a:scene3d>
                  <a:camera prst="orthographicFront"/>
                  <a:lightRig dir="t" rig="flat"/>
                </a:scene3d>
                <a:sp3d prstMaterial="dkEdge"/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  <p:txBody>
                <a:bodyPr anchor="ctr" anchorCtr="0" bIns="5080" lIns="144000" numCol="1" rIns="5080" spcCol="1270" spcFirstLastPara="0" tIns="5080" vert="horz" wrap="square">
                  <a:noAutofit/>
                </a:bodyPr>
                <a:p>
                  <a:pPr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dirty="0" sz="1000" lang="en-US">
                      <a:solidFill>
                        <a:schemeClr val="tx1"/>
                      </a:solidFill>
                    </a:rPr>
                    <a:t>KALLE PERSSON</a:t>
                  </a:r>
                  <a:br>
                    <a:rPr dirty="0" sz="1000" lang="en-US">
                      <a:solidFill>
                        <a:schemeClr val="tx1"/>
                      </a:solidFill>
                    </a:rPr>
                  </a:br>
                  <a:r>
                    <a:rPr dirty="0" sz="900" lang="en-US">
                      <a:solidFill>
                        <a:schemeClr val="tx1"/>
                      </a:solidFill>
                    </a:rPr>
                    <a:t>Project Manager</a:t>
                  </a:r>
                </a:p>
              </p:txBody>
            </p:sp>
          </p:grpSp>
          <p:sp>
            <p:nvSpPr>
              <p:cNvPr id="1048758" name="Oval 76"/>
              <p:cNvSpPr/>
              <p:nvPr/>
            </p:nvSpPr>
            <p:spPr>
              <a:xfrm>
                <a:off x="6291590" y="4388832"/>
                <a:ext cx="72000" cy="72000"/>
              </a:xfrm>
              <a:prstGeom prst="ellipse"/>
              <a:solidFill>
                <a:schemeClr val="accent1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dirty="0" lang="en-US"/>
              </a:p>
            </p:txBody>
          </p:sp>
        </p:grpSp>
        <p:grpSp>
          <p:nvGrpSpPr>
            <p:cNvPr id="95" name="Group 82" descr="Hierarchy Level 3 Item 5"/>
            <p:cNvGrpSpPr/>
            <p:nvPr/>
          </p:nvGrpSpPr>
          <p:grpSpPr>
            <a:xfrm>
              <a:off x="6781510" y="2659519"/>
              <a:ext cx="1888331" cy="2543947"/>
              <a:chOff x="7971218" y="3733829"/>
              <a:chExt cx="1888331" cy="2543947"/>
            </a:xfrm>
          </p:grpSpPr>
          <p:cxnSp>
            <p:nvCxnSpPr>
              <p:cNvPr id="3145734" name="Connector: Elbow 83"/>
              <p:cNvCxnSpPr>
                <a:cxnSpLocks/>
                <a:stCxn id="1048764" idx="4"/>
                <a:endCxn id="1048761" idx="1"/>
              </p:cNvCxnSpPr>
              <p:nvPr/>
            </p:nvCxnSpPr>
            <p:spPr>
              <a:xfrm rot="16200000" flipH="1">
                <a:off x="8122652" y="4535369"/>
                <a:ext cx="304631" cy="155556"/>
              </a:xfrm>
              <a:prstGeom prst="bentConnector2"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5" name="Connector: Elbow 84"/>
              <p:cNvCxnSpPr>
                <a:cxnSpLocks/>
                <a:stCxn id="1048764" idx="4"/>
                <a:endCxn id="1048762" idx="1"/>
              </p:cNvCxnSpPr>
              <p:nvPr/>
            </p:nvCxnSpPr>
            <p:spPr>
              <a:xfrm rot="16200000" flipH="1">
                <a:off x="7879538" y="4778483"/>
                <a:ext cx="790858" cy="155556"/>
              </a:xfrm>
              <a:prstGeom prst="bentConnector2"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6" name="Connector: Elbow 85"/>
              <p:cNvCxnSpPr>
                <a:cxnSpLocks/>
                <a:stCxn id="1048764" idx="4"/>
                <a:endCxn id="1048763" idx="1"/>
              </p:cNvCxnSpPr>
              <p:nvPr/>
            </p:nvCxnSpPr>
            <p:spPr>
              <a:xfrm rot="16200000" flipH="1">
                <a:off x="7636540" y="5021481"/>
                <a:ext cx="1276854" cy="155556"/>
              </a:xfrm>
              <a:prstGeom prst="bentConnector2"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6" name="Group 86" descr="Profile with Photo"/>
              <p:cNvGrpSpPr/>
              <p:nvPr/>
            </p:nvGrpSpPr>
            <p:grpSpPr>
              <a:xfrm>
                <a:off x="7971218" y="3733829"/>
                <a:ext cx="1888331" cy="974402"/>
                <a:chOff x="7971218" y="3733829"/>
                <a:chExt cx="1888331" cy="974402"/>
              </a:xfrm>
            </p:grpSpPr>
            <p:pic>
              <p:nvPicPr>
                <p:cNvPr id="2097182" name="Picture 93" descr="Shadow"/>
                <p:cNvPicPr>
                  <a:picLocks noChangeAspect="1"/>
                </p:cNvPicPr>
                <p:nvPr/>
              </p:nvPicPr>
              <p:blipFill rotWithShape="1">
                <a:blip xmlns:r="http://schemas.openxmlformats.org/officeDocument/2006/relationships" r:embed="rId6" cstate="print"/>
                <a:srcRect l="10267" t="62187" r="9778" b="8282"/>
                <a:stretch>
                  <a:fillRect/>
                </a:stretch>
              </p:blipFill>
              <p:spPr>
                <a:xfrm>
                  <a:off x="7971218" y="4007047"/>
                  <a:ext cx="1888331" cy="701184"/>
                </a:xfrm>
                <a:prstGeom prst="rect"/>
              </p:spPr>
            </p:pic>
            <p:sp>
              <p:nvSpPr>
                <p:cNvPr id="1048759" name="Rectangle 94"/>
                <p:cNvSpPr/>
                <p:nvPr/>
              </p:nvSpPr>
              <p:spPr>
                <a:xfrm>
                  <a:off x="8090400" y="3733829"/>
                  <a:ext cx="1620000" cy="684000"/>
                </a:xfrm>
                <a:prstGeom prst="rect"/>
                <a:solidFill>
                  <a:schemeClr val="bg1"/>
                </a:solidFill>
                <a:scene3d>
                  <a:camera prst="orthographicFront"/>
                  <a:lightRig dir="t" rig="flat"/>
                </a:scene3d>
                <a:sp3d prstMaterial="dkEdge"/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  <p:txBody>
                <a:bodyPr anchor="ctr" anchorCtr="0" bIns="5080" lIns="720000" numCol="1" rIns="5080" spcCol="1270" spcFirstLastPara="0" tIns="5080" vert="horz" wrap="square">
                  <a:noAutofit/>
                </a:bodyPr>
                <a:p>
                  <a:pPr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dirty="0" sz="1000" lang="en-US">
                      <a:solidFill>
                        <a:schemeClr val="tx1"/>
                      </a:solidFill>
                    </a:rPr>
                    <a:t>FLORA BERGGREN</a:t>
                  </a:r>
                  <a:br>
                    <a:rPr dirty="0" sz="1000" lang="en-US">
                      <a:solidFill>
                        <a:schemeClr val="tx1"/>
                      </a:solidFill>
                    </a:rPr>
                  </a:br>
                  <a:r>
                    <a:rPr dirty="0" sz="900" lang="en-US">
                      <a:solidFill>
                        <a:schemeClr val="tx1"/>
                      </a:solidFill>
                    </a:rPr>
                    <a:t>VP Production</a:t>
                  </a:r>
                </a:p>
              </p:txBody>
            </p:sp>
            <p:sp>
              <p:nvSpPr>
                <p:cNvPr id="1048760" name="Rectangle 95" descr="Profile Photo Placeholder"/>
                <p:cNvSpPr/>
                <p:nvPr/>
              </p:nvSpPr>
              <p:spPr>
                <a:xfrm>
                  <a:off x="8130882" y="3769829"/>
                  <a:ext cx="612000" cy="612000"/>
                </a:xfrm>
                <a:prstGeom prst="rect"/>
                <a:blipFill>
                  <a:blip xmlns:r="http://schemas.openxmlformats.org/officeDocument/2006/relationships" r:embed="rId12" cstate="print"/>
                  <a:srcRect/>
                  <a:stretch>
                    <a:fillRect l="-3335" t="-803" r="-1052" b="-3066"/>
                  </a:stretch>
                </a:blipFill>
                <a:ln>
                  <a:noFill/>
                </a:ln>
              </p:spPr>
              <p:style>
                <a:lnRef idx="1">
                  <a:scrgbClr r="0" g="0" b="0"/>
                </a:lnRef>
                <a:fillRef idx="1">
                  <a:scrgbClr r="0" g="0" b="0"/>
                </a:fillRef>
                <a:effectRef idx="1">
                  <a:schemeClr val="dk2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1048761" name="Rectangle 87" descr="Profile Without Photo"/>
              <p:cNvSpPr/>
              <p:nvPr/>
            </p:nvSpPr>
            <p:spPr>
              <a:xfrm>
                <a:off x="8352745" y="4531463"/>
                <a:ext cx="1332000" cy="468000"/>
              </a:xfrm>
              <a:prstGeom prst="rect"/>
              <a:solidFill>
                <a:schemeClr val="bg1"/>
              </a:solidFill>
              <a:scene3d>
                <a:camera prst="orthographicFront"/>
                <a:lightRig dir="t" rig="fla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anchor="ctr" anchorCtr="0" bIns="5080" lIns="144000" numCol="1" rIns="5080" spcCol="1270" spcFirstLastPara="0" tIns="5080" vert="horz" wrap="square">
                <a:noAutofit/>
              </a:bodyPr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dirty="0" sz="1000" lang="en-US">
                    <a:solidFill>
                      <a:schemeClr val="tx1"/>
                    </a:solidFill>
                  </a:rPr>
                  <a:t>VICTORIA LINDQVIST</a:t>
                </a:r>
                <a:br>
                  <a:rPr dirty="0" sz="1000" lang="en-US">
                    <a:solidFill>
                      <a:schemeClr val="tx1"/>
                    </a:solidFill>
                  </a:rPr>
                </a:br>
                <a:r>
                  <a:rPr dirty="0" sz="900" lang="en-US">
                    <a:solidFill>
                      <a:schemeClr val="tx1"/>
                    </a:solidFill>
                  </a:rPr>
                  <a:t>Production Manager</a:t>
                </a:r>
              </a:p>
            </p:txBody>
          </p:sp>
          <p:sp>
            <p:nvSpPr>
              <p:cNvPr id="1048762" name="Rectangle 88" descr="Profile Without Photo"/>
              <p:cNvSpPr/>
              <p:nvPr/>
            </p:nvSpPr>
            <p:spPr>
              <a:xfrm>
                <a:off x="8352745" y="5017690"/>
                <a:ext cx="1332000" cy="468000"/>
              </a:xfrm>
              <a:prstGeom prst="rect"/>
              <a:solidFill>
                <a:schemeClr val="bg1"/>
              </a:solidFill>
              <a:scene3d>
                <a:camera prst="orthographicFront"/>
                <a:lightRig dir="t" rig="fla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anchor="ctr" anchorCtr="0" bIns="5080" lIns="144000" numCol="1" rIns="5080" spcCol="1270" spcFirstLastPara="0" tIns="5080" vert="horz" wrap="square">
                <a:noAutofit/>
              </a:bodyPr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dirty="0" sz="1000" lang="en-US">
                    <a:solidFill>
                      <a:schemeClr val="tx1"/>
                    </a:solidFill>
                  </a:rPr>
                  <a:t>APRIL HANSSON</a:t>
                </a:r>
                <a:br>
                  <a:rPr dirty="0" sz="1000" lang="en-US">
                    <a:solidFill>
                      <a:schemeClr val="tx1"/>
                    </a:solidFill>
                  </a:rPr>
                </a:br>
                <a:r>
                  <a:rPr dirty="0" sz="900" lang="en-US">
                    <a:solidFill>
                      <a:schemeClr val="tx1"/>
                    </a:solidFill>
                  </a:rPr>
                  <a:t>Help Desk</a:t>
                </a:r>
              </a:p>
            </p:txBody>
          </p:sp>
          <p:grpSp>
            <p:nvGrpSpPr>
              <p:cNvPr id="97" name="Group 89" descr="Profile Without Photo"/>
              <p:cNvGrpSpPr/>
              <p:nvPr/>
            </p:nvGrpSpPr>
            <p:grpSpPr>
              <a:xfrm>
                <a:off x="8207911" y="5503686"/>
                <a:ext cx="1585474" cy="774090"/>
                <a:chOff x="8207911" y="5503686"/>
                <a:chExt cx="1585474" cy="774090"/>
              </a:xfrm>
            </p:grpSpPr>
            <p:pic>
              <p:nvPicPr>
                <p:cNvPr id="2097183" name="Picture 91" descr="Shadow"/>
                <p:cNvPicPr>
                  <a:picLocks noChangeAspect="1"/>
                </p:cNvPicPr>
                <p:nvPr/>
              </p:nvPicPr>
              <p:blipFill rotWithShape="1">
                <a:blip xmlns:r="http://schemas.openxmlformats.org/officeDocument/2006/relationships" r:embed="rId8" cstate="print"/>
                <a:srcRect l="10267" t="62187" r="9778" b="8282"/>
                <a:stretch>
                  <a:fillRect/>
                </a:stretch>
              </p:blipFill>
              <p:spPr>
                <a:xfrm>
                  <a:off x="8207911" y="5576592"/>
                  <a:ext cx="1585474" cy="701184"/>
                </a:xfrm>
                <a:prstGeom prst="rect"/>
              </p:spPr>
            </p:pic>
            <p:sp>
              <p:nvSpPr>
                <p:cNvPr id="1048763" name="Rectangle 92"/>
                <p:cNvSpPr/>
                <p:nvPr/>
              </p:nvSpPr>
              <p:spPr>
                <a:xfrm>
                  <a:off x="8352745" y="5503686"/>
                  <a:ext cx="1332000" cy="468000"/>
                </a:xfrm>
                <a:prstGeom prst="rect"/>
                <a:solidFill>
                  <a:schemeClr val="bg1"/>
                </a:solidFill>
                <a:scene3d>
                  <a:camera prst="orthographicFront"/>
                  <a:lightRig dir="t" rig="flat"/>
                </a:scene3d>
                <a:sp3d prstMaterial="dkEdge"/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  <p:txBody>
                <a:bodyPr anchor="ctr" anchorCtr="0" bIns="5080" lIns="144000" numCol="1" rIns="5080" spcCol="1270" spcFirstLastPara="0" tIns="5080" vert="horz" wrap="square">
                  <a:noAutofit/>
                </a:bodyPr>
                <a:p>
                  <a:pPr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dirty="0" sz="1000" lang="en-US">
                      <a:solidFill>
                        <a:schemeClr val="tx1"/>
                      </a:solidFill>
                    </a:rPr>
                    <a:t>MIRA KARLSSON</a:t>
                  </a:r>
                  <a:br>
                    <a:rPr dirty="0" sz="1000" lang="en-US">
                      <a:solidFill>
                        <a:schemeClr val="tx1"/>
                      </a:solidFill>
                    </a:rPr>
                  </a:br>
                  <a:r>
                    <a:rPr dirty="0" sz="900" lang="en-US">
                      <a:solidFill>
                        <a:schemeClr val="tx1"/>
                      </a:solidFill>
                    </a:rPr>
                    <a:t>Accounting</a:t>
                  </a:r>
                </a:p>
              </p:txBody>
            </p:sp>
          </p:grpSp>
          <p:sp>
            <p:nvSpPr>
              <p:cNvPr id="1048764" name="Oval 90"/>
              <p:cNvSpPr/>
              <p:nvPr/>
            </p:nvSpPr>
            <p:spPr>
              <a:xfrm>
                <a:off x="8161189" y="4388832"/>
                <a:ext cx="72000" cy="72000"/>
              </a:xfrm>
              <a:prstGeom prst="ellipse"/>
              <a:solidFill>
                <a:schemeClr val="accent1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dirty="0" lang="en-US"/>
              </a:p>
            </p:txBody>
          </p:sp>
        </p:grpSp>
        <p:grpSp>
          <p:nvGrpSpPr>
            <p:cNvPr id="98" name="Group 96" descr="Hierarchy Level 3 Item 6"/>
            <p:cNvGrpSpPr/>
            <p:nvPr/>
          </p:nvGrpSpPr>
          <p:grpSpPr>
            <a:xfrm>
              <a:off x="8654858" y="2659519"/>
              <a:ext cx="1888331" cy="2059542"/>
              <a:chOff x="9844566" y="3733829"/>
              <a:chExt cx="1888331" cy="2059542"/>
            </a:xfrm>
          </p:grpSpPr>
          <p:cxnSp>
            <p:nvCxnSpPr>
              <p:cNvPr id="3145737" name="Connector: Elbow 97"/>
              <p:cNvCxnSpPr>
                <a:cxnSpLocks/>
                <a:stCxn id="1048769" idx="4"/>
                <a:endCxn id="1048767" idx="1"/>
              </p:cNvCxnSpPr>
              <p:nvPr/>
            </p:nvCxnSpPr>
            <p:spPr>
              <a:xfrm rot="16200000" flipH="1">
                <a:off x="9992251" y="4535368"/>
                <a:ext cx="304631" cy="155557"/>
              </a:xfrm>
              <a:prstGeom prst="bentConnector2"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8" name="Connector: Elbow 98"/>
              <p:cNvCxnSpPr>
                <a:cxnSpLocks/>
                <a:stCxn id="1048769" idx="4"/>
                <a:endCxn id="1048768" idx="1"/>
              </p:cNvCxnSpPr>
              <p:nvPr/>
            </p:nvCxnSpPr>
            <p:spPr>
              <a:xfrm rot="16200000" flipH="1">
                <a:off x="9749137" y="4778482"/>
                <a:ext cx="790858" cy="155557"/>
              </a:xfrm>
              <a:prstGeom prst="bentConnector2"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oup 99" descr="Profile with Photo"/>
              <p:cNvGrpSpPr/>
              <p:nvPr/>
            </p:nvGrpSpPr>
            <p:grpSpPr>
              <a:xfrm>
                <a:off x="9844566" y="3733829"/>
                <a:ext cx="1888331" cy="974402"/>
                <a:chOff x="9844566" y="3733829"/>
                <a:chExt cx="1888331" cy="974402"/>
              </a:xfrm>
            </p:grpSpPr>
            <p:pic>
              <p:nvPicPr>
                <p:cNvPr id="2097184" name="Picture 105" descr="Shadow"/>
                <p:cNvPicPr>
                  <a:picLocks noChangeAspect="1"/>
                </p:cNvPicPr>
                <p:nvPr/>
              </p:nvPicPr>
              <p:blipFill rotWithShape="1">
                <a:blip xmlns:r="http://schemas.openxmlformats.org/officeDocument/2006/relationships" r:embed="rId6" cstate="print"/>
                <a:srcRect l="10267" t="62187" r="9778" b="8282"/>
                <a:stretch>
                  <a:fillRect/>
                </a:stretch>
              </p:blipFill>
              <p:spPr>
                <a:xfrm>
                  <a:off x="9844566" y="4007047"/>
                  <a:ext cx="1888331" cy="701184"/>
                </a:xfrm>
                <a:prstGeom prst="rect"/>
              </p:spPr>
            </p:pic>
            <p:sp>
              <p:nvSpPr>
                <p:cNvPr id="1048765" name="Rectangle 106"/>
                <p:cNvSpPr/>
                <p:nvPr/>
              </p:nvSpPr>
              <p:spPr>
                <a:xfrm>
                  <a:off x="9960000" y="3733829"/>
                  <a:ext cx="1620000" cy="684000"/>
                </a:xfrm>
                <a:prstGeom prst="rect"/>
                <a:solidFill>
                  <a:schemeClr val="bg1"/>
                </a:solidFill>
                <a:scene3d>
                  <a:camera prst="orthographicFront"/>
                  <a:lightRig dir="t" rig="flat"/>
                </a:scene3d>
                <a:sp3d prstMaterial="dkEdge"/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  <p:txBody>
                <a:bodyPr anchor="ctr" anchorCtr="0" bIns="5080" lIns="720000" numCol="1" rIns="5080" spcCol="1270" spcFirstLastPara="0" tIns="5080" vert="horz" wrap="square">
                  <a:noAutofit/>
                </a:bodyPr>
                <a:p>
                  <a:pPr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dirty="0" sz="1000" lang="en-US">
                      <a:solidFill>
                        <a:schemeClr val="tx1"/>
                      </a:solidFill>
                    </a:rPr>
                    <a:t>IAN HANSSON</a:t>
                  </a:r>
                  <a:br>
                    <a:rPr dirty="0" sz="1000" lang="en-US">
                      <a:solidFill>
                        <a:schemeClr val="tx1"/>
                      </a:solidFill>
                    </a:rPr>
                  </a:br>
                  <a:r>
                    <a:rPr dirty="0" sz="900" lang="en-US">
                      <a:solidFill>
                        <a:schemeClr val="tx1"/>
                      </a:solidFill>
                    </a:rPr>
                    <a:t>VP Transportation</a:t>
                  </a:r>
                </a:p>
              </p:txBody>
            </p:sp>
            <p:sp>
              <p:nvSpPr>
                <p:cNvPr id="1048766" name="Rectangle 107" descr="Profile Photo Placeholder"/>
                <p:cNvSpPr/>
                <p:nvPr/>
              </p:nvSpPr>
              <p:spPr>
                <a:xfrm>
                  <a:off x="10000482" y="3769829"/>
                  <a:ext cx="612000" cy="612000"/>
                </a:xfrm>
                <a:prstGeom prst="rect"/>
                <a:blipFill>
                  <a:blip xmlns:r="http://schemas.openxmlformats.org/officeDocument/2006/relationships" r:embed="rId13" cstate="print"/>
                  <a:srcRect/>
                  <a:stretch>
                    <a:fillRect l="-252" t="-2515" r="-2776" b="-1"/>
                  </a:stretch>
                </a:blipFill>
                <a:ln>
                  <a:noFill/>
                </a:ln>
              </p:spPr>
              <p:style>
                <a:lnRef idx="1">
                  <a:scrgbClr r="0" g="0" b="0"/>
                </a:lnRef>
                <a:fillRef idx="1">
                  <a:scrgbClr r="0" g="0" b="0"/>
                </a:fillRef>
                <a:effectRef idx="1">
                  <a:schemeClr val="dk2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1048767" name="Rectangle 100" descr="Profile Without Photo"/>
              <p:cNvSpPr/>
              <p:nvPr/>
            </p:nvSpPr>
            <p:spPr>
              <a:xfrm>
                <a:off x="10222345" y="4531463"/>
                <a:ext cx="1332000" cy="468000"/>
              </a:xfrm>
              <a:prstGeom prst="rect"/>
              <a:solidFill>
                <a:schemeClr val="bg1"/>
              </a:solidFill>
              <a:scene3d>
                <a:camera prst="orthographicFront"/>
                <a:lightRig dir="t" rig="fla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anchor="ctr" anchorCtr="0" bIns="5080" lIns="144000" numCol="1" rIns="5080" spcCol="1270" spcFirstLastPara="0" tIns="5080" vert="horz" wrap="square">
                <a:noAutofit/>
              </a:bodyPr>
              <a:p>
                <a:pPr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dirty="0" sz="1000" lang="en-US">
                    <a:solidFill>
                      <a:schemeClr val="tx1"/>
                    </a:solidFill>
                  </a:rPr>
                  <a:t>ANGELICA ASTROM</a:t>
                </a:r>
                <a:br>
                  <a:rPr dirty="0" sz="1000" lang="en-US">
                    <a:solidFill>
                      <a:schemeClr val="tx1"/>
                    </a:solidFill>
                  </a:rPr>
                </a:br>
                <a:r>
                  <a:rPr dirty="0" sz="900" lang="en-US">
                    <a:solidFill>
                      <a:schemeClr val="tx1"/>
                    </a:solidFill>
                  </a:rPr>
                  <a:t>Dispatch</a:t>
                </a:r>
              </a:p>
            </p:txBody>
          </p:sp>
          <p:grpSp>
            <p:nvGrpSpPr>
              <p:cNvPr id="100" name="Group 101" descr="Profile Without Photo"/>
              <p:cNvGrpSpPr/>
              <p:nvPr/>
            </p:nvGrpSpPr>
            <p:grpSpPr>
              <a:xfrm>
                <a:off x="10095608" y="5017690"/>
                <a:ext cx="1585474" cy="775681"/>
                <a:chOff x="10095608" y="5017690"/>
                <a:chExt cx="1585474" cy="775681"/>
              </a:xfrm>
            </p:grpSpPr>
            <p:pic>
              <p:nvPicPr>
                <p:cNvPr id="2097185" name="Picture 103" descr="Shadow"/>
                <p:cNvPicPr>
                  <a:picLocks noChangeAspect="1"/>
                </p:cNvPicPr>
                <p:nvPr/>
              </p:nvPicPr>
              <p:blipFill rotWithShape="1">
                <a:blip xmlns:r="http://schemas.openxmlformats.org/officeDocument/2006/relationships" r:embed="rId8" cstate="print"/>
                <a:srcRect l="10267" t="62187" r="9778" b="8282"/>
                <a:stretch>
                  <a:fillRect/>
                </a:stretch>
              </p:blipFill>
              <p:spPr>
                <a:xfrm>
                  <a:off x="10095608" y="5092187"/>
                  <a:ext cx="1585474" cy="701184"/>
                </a:xfrm>
                <a:prstGeom prst="rect"/>
              </p:spPr>
            </p:pic>
            <p:sp>
              <p:nvSpPr>
                <p:cNvPr id="1048768" name="Rectangle 104"/>
                <p:cNvSpPr/>
                <p:nvPr/>
              </p:nvSpPr>
              <p:spPr>
                <a:xfrm>
                  <a:off x="10222345" y="5017690"/>
                  <a:ext cx="1332000" cy="468000"/>
                </a:xfrm>
                <a:prstGeom prst="rect"/>
                <a:solidFill>
                  <a:schemeClr val="bg1"/>
                </a:solidFill>
                <a:scene3d>
                  <a:camera prst="orthographicFront"/>
                  <a:lightRig dir="t" rig="flat"/>
                </a:scene3d>
                <a:sp3d prstMaterial="dkEdge"/>
              </p:spPr>
              <p:style>
                <a:lnRef idx="0">
                  <a:schemeClr val="lt2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dk2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  <p:txBody>
                <a:bodyPr anchor="ctr" anchorCtr="0" bIns="5080" lIns="144000" numCol="1" rIns="5080" spcCol="1270" spcFirstLastPara="0" tIns="5080" vert="horz" wrap="square">
                  <a:noAutofit/>
                </a:bodyPr>
                <a:p>
                  <a:pPr defTabSz="355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dirty="0" sz="1050" lang="en-US">
                      <a:solidFill>
                        <a:schemeClr val="tx1"/>
                      </a:solidFill>
                    </a:rPr>
                    <a:t>JENS MARTENSSON</a:t>
                  </a:r>
                  <a:br>
                    <a:rPr dirty="0" sz="1050" lang="en-US">
                      <a:solidFill>
                        <a:schemeClr val="tx1"/>
                      </a:solidFill>
                    </a:rPr>
                  </a:br>
                  <a:r>
                    <a:rPr dirty="0" sz="1000" lang="en-US">
                      <a:solidFill>
                        <a:schemeClr val="tx1"/>
                      </a:solidFill>
                    </a:rPr>
                    <a:t>Facilities</a:t>
                  </a:r>
                </a:p>
              </p:txBody>
            </p:sp>
          </p:grpSp>
          <p:sp>
            <p:nvSpPr>
              <p:cNvPr id="1048769" name="Oval 102"/>
              <p:cNvSpPr/>
              <p:nvPr/>
            </p:nvSpPr>
            <p:spPr>
              <a:xfrm>
                <a:off x="10030788" y="4388832"/>
                <a:ext cx="72000" cy="72000"/>
              </a:xfrm>
              <a:prstGeom prst="ellipse"/>
              <a:solidFill>
                <a:schemeClr val="accent1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dirty="0" lang="en-US"/>
              </a:p>
            </p:txBody>
          </p:sp>
        </p:grpSp>
        <p:cxnSp>
          <p:nvCxnSpPr>
            <p:cNvPr id="3145739" name="Connector: Elbow 108" descr="Hierarchy lines"/>
            <p:cNvCxnSpPr>
              <a:cxnSpLocks/>
              <a:stCxn id="1048738" idx="2"/>
              <a:endCxn id="1048765" idx="0"/>
            </p:cNvCxnSpPr>
            <p:nvPr/>
          </p:nvCxnSpPr>
          <p:spPr>
            <a:xfrm rot="16200000" flipH="1">
              <a:off x="6742970" y="-177803"/>
              <a:ext cx="1000644" cy="4674000"/>
            </a:xfrm>
            <a:prstGeom prst="bentConnector3">
              <a:avLst>
                <a:gd name="adj1" fmla="val 86172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0" name="Connector: Elbow 109" descr="Hierarchy lines"/>
            <p:cNvCxnSpPr>
              <a:cxnSpLocks/>
              <a:stCxn id="1048738" idx="2"/>
              <a:endCxn id="1048742" idx="0"/>
            </p:cNvCxnSpPr>
            <p:nvPr/>
          </p:nvCxnSpPr>
          <p:spPr>
            <a:xfrm rot="5400000">
              <a:off x="2068970" y="-177803"/>
              <a:ext cx="1000644" cy="4674000"/>
            </a:xfrm>
            <a:prstGeom prst="bentConnector3">
              <a:avLst>
                <a:gd name="adj1" fmla="val 86172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1" name="Straight Connector 110" descr="Hierarchy lines"/>
            <p:cNvCxnSpPr>
              <a:cxnSpLocks/>
            </p:cNvCxnSpPr>
            <p:nvPr/>
          </p:nvCxnSpPr>
          <p:spPr>
            <a:xfrm>
              <a:off x="2101892" y="2526140"/>
              <a:ext cx="0" cy="139729"/>
            </a:xfrm>
            <a:prstGeom prst="line"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2" name="Straight Connector 111" descr="Hierarchy lines"/>
            <p:cNvCxnSpPr>
              <a:cxnSpLocks/>
            </p:cNvCxnSpPr>
            <p:nvPr/>
          </p:nvCxnSpPr>
          <p:spPr>
            <a:xfrm>
              <a:off x="3971492" y="2526140"/>
              <a:ext cx="0" cy="139729"/>
            </a:xfrm>
            <a:prstGeom prst="line"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3" name="Straight Connector 112" descr="Hierarchy lines"/>
            <p:cNvCxnSpPr>
              <a:cxnSpLocks/>
            </p:cNvCxnSpPr>
            <p:nvPr/>
          </p:nvCxnSpPr>
          <p:spPr>
            <a:xfrm>
              <a:off x="5841092" y="2526140"/>
              <a:ext cx="0" cy="139729"/>
            </a:xfrm>
            <a:prstGeom prst="line"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4" name="Straight Connector 113" descr="Hierarchy lines"/>
            <p:cNvCxnSpPr>
              <a:cxnSpLocks/>
            </p:cNvCxnSpPr>
            <p:nvPr/>
          </p:nvCxnSpPr>
          <p:spPr>
            <a:xfrm>
              <a:off x="7710692" y="2526140"/>
              <a:ext cx="0" cy="139729"/>
            </a:xfrm>
            <a:prstGeom prst="line"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p>
            <a:r>
              <a:rPr b="1" dirty="0" sz="3600" lang="en-US"/>
              <a:t>Internal Communication</a:t>
            </a:r>
          </a:p>
        </p:txBody>
      </p:sp>
      <p:sp>
        <p:nvSpPr>
          <p:cNvPr id="1048771" name="Content Placeholder 13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 numCol="1">
            <a:noAutofit/>
          </a:bodyPr>
          <a:p>
            <a:pPr>
              <a:lnSpc>
                <a:spcPct val="150000"/>
              </a:lnSpc>
            </a:pPr>
            <a:r>
              <a:rPr dirty="0" sz="2200" lang="en-US">
                <a:latin typeface="+mj-lt"/>
              </a:rPr>
              <a:t>Communication between members of the same company. </a:t>
            </a:r>
          </a:p>
          <a:p>
            <a:pPr>
              <a:lnSpc>
                <a:spcPct val="150000"/>
              </a:lnSpc>
            </a:pPr>
            <a:r>
              <a:rPr dirty="0" sz="2200" lang="en-US">
                <a:latin typeface="+mj-lt"/>
              </a:rPr>
              <a:t>Entails all formal and informal communication that takes place internally at all levels of the organization.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dirty="0" sz="2000" lang="en-US">
              <a:latin typeface="+mj-lt"/>
            </a:endParaRPr>
          </a:p>
        </p:txBody>
      </p:sp>
      <p:sp>
        <p:nvSpPr>
          <p:cNvPr id="1048772" name="Content Placeholder 1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p>
            <a:pPr>
              <a:lnSpc>
                <a:spcPct val="150000"/>
              </a:lnSpc>
            </a:pPr>
            <a:r>
              <a:rPr dirty="0" sz="2500" lang="en-US">
                <a:latin typeface="+mj-lt"/>
              </a:rPr>
              <a:t>Internal communication forms include notices, telephone, memos, e-mails, face-to-face conversations etc.</a:t>
            </a:r>
          </a:p>
          <a:p>
            <a:pPr indent="0" marL="114300">
              <a:lnSpc>
                <a:spcPct val="150000"/>
              </a:lnSpc>
              <a:buNone/>
            </a:pPr>
            <a:r>
              <a:rPr b="1" dirty="0" sz="2500" lang="en-US">
                <a:latin typeface="+mj-lt"/>
              </a:rPr>
              <a:t>Importance: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dirty="0" sz="2500" lang="en-US">
                <a:latin typeface="+mj-lt"/>
              </a:rPr>
              <a:t>To Instruct</a:t>
            </a:r>
            <a:endParaRPr dirty="0" sz="2500" lang="x-none">
              <a:latin typeface="+mj-l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dirty="0" sz="2500" lang="en-US">
                <a:latin typeface="+mj-lt"/>
              </a:rPr>
              <a:t>To inform</a:t>
            </a:r>
            <a:endParaRPr dirty="0" sz="2500" lang="x-none">
              <a:latin typeface="+mj-l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dirty="0" sz="2500" lang="en-US">
                <a:latin typeface="+mj-lt"/>
              </a:rPr>
              <a:t>To motivate staff</a:t>
            </a:r>
            <a:endParaRPr dirty="0" sz="2500" lang="x-none">
              <a:latin typeface="+mj-l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dirty="0" sz="2500" lang="en-US">
                <a:latin typeface="+mj-lt"/>
              </a:rPr>
              <a:t>To provide confirmations, responses</a:t>
            </a:r>
            <a:endParaRPr dirty="0" sz="2500" lang="x-none">
              <a:latin typeface="+mj-l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dirty="0" sz="2500" lang="en-GB">
                <a:latin typeface="+mj-lt"/>
              </a:rPr>
              <a:t>Idea generation</a:t>
            </a:r>
            <a:endParaRPr dirty="0" sz="2500" lang="x-none">
              <a:latin typeface="+mj-lt"/>
            </a:endParaRPr>
          </a:p>
          <a:p>
            <a:endParaRPr dirty="0" lang="x-none"/>
          </a:p>
        </p:txBody>
      </p:sp>
      <p:sp>
        <p:nvSpPr>
          <p:cNvPr id="104877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401DC-9B37-4341-B08E-32E49C3A82FC}" type="datetime1">
              <a:rPr lang="en-US" smtClean="0"/>
              <a:t>8/29/2024</a:t>
            </a:fld>
            <a:endParaRPr lang="en-US"/>
          </a:p>
        </p:txBody>
      </p:sp>
      <p:sp>
        <p:nvSpPr>
          <p:cNvPr id="1048774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dirty="0" lang="en-US"/>
              <a:t>10</a:t>
            </a:r>
          </a:p>
        </p:txBody>
      </p:sp>
      <p:grpSp>
        <p:nvGrpSpPr>
          <p:cNvPr id="102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1048775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86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  <p:sp>
        <p:nvSpPr>
          <p:cNvPr id="1048776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77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78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79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80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81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82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83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84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p>
            <a:r>
              <a:rPr b="1" dirty="0" sz="3600" lang="en-US"/>
              <a:t>External Communication</a:t>
            </a:r>
          </a:p>
        </p:txBody>
      </p:sp>
      <p:sp>
        <p:nvSpPr>
          <p:cNvPr id="1048786" name="Content Placeholder 13"/>
          <p:cNvSpPr>
            <a:spLocks noGrp="1"/>
          </p:cNvSpPr>
          <p:nvPr>
            <p:ph sz="half" idx="1"/>
          </p:nvPr>
        </p:nvSpPr>
        <p:spPr>
          <a:xfrm>
            <a:off x="540068" y="1536192"/>
            <a:ext cx="4320540" cy="504717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dirty="0" sz="2000" lang="en-US">
                <a:latin typeface="+mj-lt"/>
              </a:rPr>
              <a:t>It</a:t>
            </a:r>
            <a:r>
              <a:rPr b="1" dirty="0" sz="2000" lang="en-US">
                <a:latin typeface="+mj-lt"/>
              </a:rPr>
              <a:t> </a:t>
            </a:r>
            <a:r>
              <a:rPr dirty="0" sz="2000" lang="en-US">
                <a:latin typeface="+mj-lt"/>
              </a:rPr>
              <a:t>is communication that occurs between the organization and external entities like customers, suppliers, government and the general public.</a:t>
            </a:r>
          </a:p>
          <a:p>
            <a:pPr>
              <a:lnSpc>
                <a:spcPct val="150000"/>
              </a:lnSpc>
            </a:pPr>
            <a:r>
              <a:rPr dirty="0" sz="2000" lang="en-US">
                <a:latin typeface="+mj-lt"/>
              </a:rPr>
              <a:t>External communication forms include Letters, reports, Meetings, Telephone Communication etc.</a:t>
            </a:r>
          </a:p>
        </p:txBody>
      </p:sp>
      <p:sp>
        <p:nvSpPr>
          <p:cNvPr id="1048787" name="Content Placeholder 17"/>
          <p:cNvSpPr>
            <a:spLocks noGrp="1"/>
          </p:cNvSpPr>
          <p:nvPr>
            <p:ph sz="half" idx="2"/>
          </p:nvPr>
        </p:nvSpPr>
        <p:spPr>
          <a:xfrm>
            <a:off x="5220653" y="1536192"/>
            <a:ext cx="4320540" cy="5047170"/>
          </a:xfrm>
        </p:spPr>
        <p:txBody>
          <a:bodyPr>
            <a:normAutofit/>
          </a:bodyPr>
          <a:p>
            <a:pPr algn="just" indent="0" marL="114300">
              <a:buNone/>
            </a:pPr>
            <a:r>
              <a:rPr b="1" dirty="0" sz="2400" lang="en-US">
                <a:latin typeface="+mj-lt"/>
              </a:rPr>
              <a:t>Importance:</a:t>
            </a:r>
            <a:endParaRPr dirty="0" sz="2400" lang="en-US">
              <a:latin typeface="+mj-lt"/>
            </a:endParaRPr>
          </a:p>
          <a:p>
            <a:pPr algn="just" lvl="0"/>
            <a:r>
              <a:rPr dirty="0" sz="2400" lang="en-US">
                <a:latin typeface="+mj-lt"/>
              </a:rPr>
              <a:t>Provide information about products and services</a:t>
            </a:r>
          </a:p>
          <a:p>
            <a:pPr algn="just" lvl="0"/>
            <a:r>
              <a:rPr dirty="0" sz="2400" lang="en-US">
                <a:latin typeface="+mj-lt"/>
              </a:rPr>
              <a:t>Promote the organization</a:t>
            </a:r>
            <a:endParaRPr dirty="0" sz="2400" lang="x-none">
              <a:latin typeface="+mj-lt"/>
            </a:endParaRPr>
          </a:p>
          <a:p>
            <a:pPr algn="just" lvl="0"/>
            <a:r>
              <a:rPr dirty="0" sz="2400" lang="en-US">
                <a:latin typeface="+mj-lt"/>
              </a:rPr>
              <a:t>Handle enquiries about the organization and its products and services.</a:t>
            </a:r>
            <a:endParaRPr dirty="0" sz="2400" lang="x-none">
              <a:latin typeface="+mj-lt"/>
            </a:endParaRPr>
          </a:p>
          <a:p>
            <a:pPr algn="just" lvl="0"/>
            <a:r>
              <a:rPr dirty="0" sz="2400" lang="en-US">
                <a:latin typeface="+mj-lt"/>
              </a:rPr>
              <a:t>Advertise the organization</a:t>
            </a:r>
            <a:endParaRPr dirty="0" sz="2400" lang="x-none">
              <a:latin typeface="+mj-lt"/>
            </a:endParaRPr>
          </a:p>
          <a:p>
            <a:pPr indent="0" marL="114300">
              <a:buNone/>
            </a:pPr>
            <a:endParaRPr dirty="0" sz="2400" lang="x-none">
              <a:latin typeface="+mj-lt"/>
            </a:endParaRPr>
          </a:p>
          <a:p>
            <a:endParaRPr dirty="0" lang="x-none"/>
          </a:p>
        </p:txBody>
      </p:sp>
      <p:sp>
        <p:nvSpPr>
          <p:cNvPr id="1048788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401DC-9B37-4341-B08E-32E49C3A82FC}" type="datetime1">
              <a:rPr lang="en-US" smtClean="0"/>
              <a:t>8/29/2024</a:t>
            </a:fld>
            <a:endParaRPr lang="en-US"/>
          </a:p>
        </p:txBody>
      </p:sp>
      <p:sp>
        <p:nvSpPr>
          <p:cNvPr id="1048789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dirty="0" lang="en-US"/>
              <a:t>11</a:t>
            </a:r>
          </a:p>
        </p:txBody>
      </p:sp>
      <p:grpSp>
        <p:nvGrpSpPr>
          <p:cNvPr id="104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1048790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87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  <p:sp>
        <p:nvSpPr>
          <p:cNvPr id="1048791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92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93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94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95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96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97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98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99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Title 1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sz="3200" lang="en-US"/>
              <a:t>The Flow of Information in Organizations/Communication Systems</a:t>
            </a:r>
            <a:endParaRPr dirty="0" sz="3200" lang="x-none"/>
          </a:p>
        </p:txBody>
      </p:sp>
      <p:sp>
        <p:nvSpPr>
          <p:cNvPr id="1048801" name="Content Placeholder 12"/>
          <p:cNvSpPr>
            <a:spLocks noGrp="1"/>
          </p:cNvSpPr>
          <p:nvPr>
            <p:ph sz="half" idx="1"/>
          </p:nvPr>
        </p:nvSpPr>
        <p:spPr>
          <a:xfrm>
            <a:off x="540067" y="1536192"/>
            <a:ext cx="4707583" cy="4917144"/>
          </a:xfrm>
        </p:spPr>
        <p:txBody>
          <a:bodyPr>
            <a:normAutofit/>
          </a:bodyPr>
          <a:p>
            <a:pPr indent="0" marL="0">
              <a:buNone/>
            </a:pPr>
            <a:r>
              <a:rPr b="1" dirty="0" sz="3500" lang="en-US"/>
              <a:t>Formal Lines/communication systems</a:t>
            </a:r>
          </a:p>
          <a:p>
            <a:pPr indent="0" marL="0">
              <a:buNone/>
            </a:pPr>
            <a:endParaRPr dirty="0" sz="3500" lang="en-US"/>
          </a:p>
          <a:p>
            <a:pPr indent="0" marL="0">
              <a:buNone/>
            </a:pPr>
            <a:r>
              <a:rPr dirty="0" sz="3500" lang="en-US"/>
              <a:t>Depends on the kind of information to be communicated and the level of the person sending or receiving the information</a:t>
            </a:r>
          </a:p>
          <a:p>
            <a:pPr indent="0" marL="0">
              <a:buNone/>
            </a:pPr>
            <a:endParaRPr b="1" dirty="0" sz="3500" lang="en-US"/>
          </a:p>
          <a:p>
            <a:pPr indent="-514350" marL="514350">
              <a:buAutoNum type="arabicPeriod"/>
            </a:pPr>
            <a:r>
              <a:rPr dirty="0" sz="3500" lang="en-US"/>
              <a:t>Vertical communication</a:t>
            </a:r>
          </a:p>
          <a:p>
            <a:pPr indent="-514350" marL="514350">
              <a:buAutoNum type="arabicPeriod"/>
            </a:pPr>
            <a:r>
              <a:rPr dirty="0" sz="3500" lang="en-US"/>
              <a:t>Horizontal communication</a:t>
            </a:r>
          </a:p>
          <a:p>
            <a:pPr indent="-514350" marL="514350">
              <a:buAutoNum type="arabicPeriod"/>
            </a:pPr>
            <a:r>
              <a:rPr dirty="0" sz="3500" lang="en-US"/>
              <a:t>Diagonal communication</a:t>
            </a:r>
          </a:p>
          <a:p>
            <a:pPr indent="0" marL="0">
              <a:buNone/>
            </a:pPr>
            <a:endParaRPr dirty="0" sz="3500" lang="en-US"/>
          </a:p>
          <a:p>
            <a:pPr indent="0" marL="0">
              <a:buNone/>
            </a:pPr>
            <a:r>
              <a:rPr b="1" dirty="0" sz="3500" lang="en-US"/>
              <a:t>Informal communication Lines/ systems</a:t>
            </a:r>
          </a:p>
          <a:p>
            <a:pPr indent="-514350" marL="514350">
              <a:buAutoNum type="arabicPeriod"/>
            </a:pPr>
            <a:r>
              <a:rPr dirty="0" sz="3500" lang="en-US"/>
              <a:t>Grape vine</a:t>
            </a:r>
          </a:p>
          <a:p>
            <a:endParaRPr dirty="0" lang="x-none"/>
          </a:p>
        </p:txBody>
      </p:sp>
      <p:sp>
        <p:nvSpPr>
          <p:cNvPr id="104880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401DC-9B37-4341-B08E-32E49C3A82FC}" type="datetime1">
              <a:rPr lang="en-US" smtClean="0"/>
              <a:t>8/29/2024</a:t>
            </a:fld>
            <a:endParaRPr dirty="0" lang="en-US"/>
          </a:p>
        </p:txBody>
      </p:sp>
      <p:sp>
        <p:nvSpPr>
          <p:cNvPr id="104880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dirty="0" lang="en-US"/>
              <a:t>12</a:t>
            </a:r>
          </a:p>
        </p:txBody>
      </p:sp>
      <p:grpSp>
        <p:nvGrpSpPr>
          <p:cNvPr id="106" name="Group 8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1048804" name="Oval 9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88" name="Picture 10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  <p:pic>
        <p:nvPicPr>
          <p:cNvPr id="2097189" name="Content Placeholder 20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400675" y="1536192"/>
            <a:ext cx="3600400" cy="4917144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p>
            <a:r>
              <a:rPr b="1" dirty="0" sz="3600" lang="en-US"/>
              <a:t>Vertical Flow of Communication</a:t>
            </a:r>
          </a:p>
        </p:txBody>
      </p:sp>
      <p:pic>
        <p:nvPicPr>
          <p:cNvPr id="2097190" name="Content Placeholder 20"/>
          <p:cNvPicPr>
            <a:picLocks noChangeAspect="1" noGrp="1"/>
          </p:cNvPicPr>
          <p:nvPr>
            <p:ph sz="half"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39751" y="1760541"/>
            <a:ext cx="4077836" cy="4284659"/>
          </a:xfrm>
          <a:prstGeom prst="rect"/>
        </p:spPr>
      </p:pic>
      <p:sp>
        <p:nvSpPr>
          <p:cNvPr id="1048806" name="Content Placeholder 19"/>
          <p:cNvSpPr>
            <a:spLocks noGrp="1"/>
          </p:cNvSpPr>
          <p:nvPr>
            <p:ph sz="half" idx="2"/>
          </p:nvPr>
        </p:nvSpPr>
        <p:spPr>
          <a:xfrm>
            <a:off x="4860925" y="1536192"/>
            <a:ext cx="4680268" cy="5321808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dirty="0" sz="2100" lang="en-US"/>
              <a:t>Encompasses both upward and downward flow of information. </a:t>
            </a:r>
          </a:p>
          <a:p>
            <a:pPr>
              <a:lnSpc>
                <a:spcPct val="150000"/>
              </a:lnSpc>
            </a:pPr>
            <a:r>
              <a:rPr dirty="0" sz="2100" lang="en-US"/>
              <a:t>Information moves between individuals at different levels in an organization. </a:t>
            </a:r>
          </a:p>
          <a:p>
            <a:pPr>
              <a:lnSpc>
                <a:spcPct val="150000"/>
              </a:lnSpc>
            </a:pPr>
            <a:r>
              <a:rPr dirty="0" sz="2100" lang="en-US"/>
              <a:t>It follows a chain of command (reporting lines) displayed on the organizational chart. </a:t>
            </a:r>
          </a:p>
          <a:p>
            <a:pPr>
              <a:lnSpc>
                <a:spcPct val="150000"/>
              </a:lnSpc>
            </a:pPr>
            <a:r>
              <a:rPr dirty="0" sz="2100" lang="en-US"/>
              <a:t>It is divided into Upward and Downward flow of Information</a:t>
            </a:r>
          </a:p>
        </p:txBody>
      </p:sp>
      <p:sp>
        <p:nvSpPr>
          <p:cNvPr id="104880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401DC-9B37-4341-B08E-32E49C3A82FC}" type="datetime1">
              <a:rPr lang="en-US" smtClean="0"/>
              <a:t>8/29/2024</a:t>
            </a:fld>
            <a:endParaRPr dirty="0" lang="en-US"/>
          </a:p>
        </p:txBody>
      </p:sp>
      <p:sp>
        <p:nvSpPr>
          <p:cNvPr id="1048808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dirty="0" lang="en-US"/>
              <a:t>13</a:t>
            </a:r>
          </a:p>
        </p:txBody>
      </p:sp>
      <p:grpSp>
        <p:nvGrpSpPr>
          <p:cNvPr id="108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1048809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91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  <p:sp>
        <p:nvSpPr>
          <p:cNvPr id="1048810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11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12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13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14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15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16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17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18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p>
            <a:r>
              <a:rPr b="1" dirty="0" sz="3600" lang="en-US"/>
              <a:t>Upward and Downward Vertical Flow of Communication</a:t>
            </a:r>
          </a:p>
        </p:txBody>
      </p:sp>
      <p:sp>
        <p:nvSpPr>
          <p:cNvPr id="1048820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401DC-9B37-4341-B08E-32E49C3A82FC}" type="datetime1">
              <a:rPr lang="en-US" smtClean="0"/>
              <a:t>8/29/2024</a:t>
            </a:fld>
            <a:endParaRPr dirty="0" lang="en-US"/>
          </a:p>
        </p:txBody>
      </p:sp>
      <p:sp>
        <p:nvSpPr>
          <p:cNvPr id="1048821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dirty="0" lang="en-US"/>
              <a:t>14</a:t>
            </a:r>
          </a:p>
        </p:txBody>
      </p:sp>
      <p:grpSp>
        <p:nvGrpSpPr>
          <p:cNvPr id="110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1048822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92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  <p:sp>
        <p:nvSpPr>
          <p:cNvPr id="104882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24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25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26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27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28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29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30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31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32" name="Content Placeholder 17"/>
          <p:cNvSpPr>
            <a:spLocks noGrp="1"/>
          </p:cNvSpPr>
          <p:nvPr>
            <p:ph sz="half" idx="1"/>
          </p:nvPr>
        </p:nvSpPr>
        <p:spPr/>
        <p:txBody>
          <a:bodyPr/>
          <a:p>
            <a:pPr indent="0" marL="114300">
              <a:buNone/>
            </a:pPr>
            <a:r>
              <a:rPr dirty="0" lang="en-GB"/>
              <a:t>For each category explain:</a:t>
            </a:r>
          </a:p>
          <a:p>
            <a:r>
              <a:rPr dirty="0" lang="en-GB"/>
              <a:t>Definition</a:t>
            </a:r>
          </a:p>
          <a:p>
            <a:r>
              <a:rPr dirty="0" lang="en-GB"/>
              <a:t>Examples</a:t>
            </a:r>
          </a:p>
          <a:p>
            <a:r>
              <a:rPr dirty="0" lang="en-GB"/>
              <a:t>Forms used</a:t>
            </a:r>
          </a:p>
          <a:p>
            <a:r>
              <a:rPr dirty="0" lang="en-GB"/>
              <a:t>How effective is each</a:t>
            </a:r>
          </a:p>
          <a:p>
            <a:r>
              <a:rPr dirty="0" lang="en-GB"/>
              <a:t>How can the effectiveness be improved</a:t>
            </a:r>
          </a:p>
        </p:txBody>
      </p:sp>
      <p:pic>
        <p:nvPicPr>
          <p:cNvPr id="2097193" name="Content Placeholder 18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616698" y="1700808"/>
            <a:ext cx="3515237" cy="2286000"/>
          </a:xfrm>
          <a:prstGeom prst="rect"/>
        </p:spPr>
      </p:pic>
      <p:pic>
        <p:nvPicPr>
          <p:cNvPr id="2097194" name="Picture 18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616698" y="4149080"/>
            <a:ext cx="3499407" cy="262760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sz="4800" lang="en-US"/>
              <a:t>Horizontal Communication</a:t>
            </a:r>
            <a:endParaRPr dirty="0" lang="x-none"/>
          </a:p>
        </p:txBody>
      </p:sp>
      <p:sp>
        <p:nvSpPr>
          <p:cNvPr id="1048834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p>
            <a:pPr indent="-342900">
              <a:lnSpc>
                <a:spcPct val="150000"/>
              </a:lnSpc>
            </a:pPr>
            <a:r>
              <a:rPr dirty="0" lang="en-US"/>
              <a:t>Occurs between people at the same level or status. E.g. a meeting of only departmental heads. </a:t>
            </a:r>
          </a:p>
          <a:p>
            <a:pPr indent="-342900">
              <a:lnSpc>
                <a:spcPct val="150000"/>
              </a:lnSpc>
            </a:pPr>
            <a:r>
              <a:rPr dirty="0" lang="en-US"/>
              <a:t>The senders and the receivers can be members in the same department or different units. but at the same level</a:t>
            </a:r>
          </a:p>
        </p:txBody>
      </p:sp>
      <p:pic>
        <p:nvPicPr>
          <p:cNvPr id="2097195" name="Content Placeholder 10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995684" y="1844824"/>
            <a:ext cx="4545191" cy="3960440"/>
          </a:xfrm>
          <a:prstGeom prst="rect"/>
        </p:spPr>
      </p:pic>
      <p:sp>
        <p:nvSpPr>
          <p:cNvPr id="1048835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401DC-9B37-4341-B08E-32E49C3A82FC}" type="datetime1">
              <a:rPr lang="en-US" smtClean="0"/>
              <a:t>8/29/2024</a:t>
            </a:fld>
            <a:endParaRPr dirty="0" lang="en-US"/>
          </a:p>
        </p:txBody>
      </p:sp>
      <p:sp>
        <p:nvSpPr>
          <p:cNvPr id="1048836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dirty="0" lang="en-US"/>
              <a:t>15</a:t>
            </a:r>
          </a:p>
        </p:txBody>
      </p:sp>
      <p:grpSp>
        <p:nvGrpSpPr>
          <p:cNvPr id="112" name="Group 5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1048837" name="Oval 6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96" name="Picture 7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p>
            <a:r>
              <a:rPr b="1" dirty="0" sz="3600" lang="en-US"/>
              <a:t>Diagonal Communication</a:t>
            </a:r>
          </a:p>
        </p:txBody>
      </p:sp>
      <p:sp>
        <p:nvSpPr>
          <p:cNvPr id="1048839" name="Content Placeholder 18"/>
          <p:cNvSpPr>
            <a:spLocks noGrp="1"/>
          </p:cNvSpPr>
          <p:nvPr>
            <p:ph sz="half" idx="1"/>
          </p:nvPr>
        </p:nvSpPr>
        <p:spPr>
          <a:xfrm>
            <a:off x="540067" y="1536191"/>
            <a:ext cx="5004624" cy="5009068"/>
          </a:xfrm>
        </p:spPr>
        <p:txBody>
          <a:bodyPr>
            <a:normAutofit/>
          </a:bodyPr>
          <a:p>
            <a:pPr indent="-342900" lvl="0">
              <a:lnSpc>
                <a:spcPct val="200000"/>
              </a:lnSpc>
            </a:pPr>
            <a:r>
              <a:rPr dirty="0" sz="7200" lang="en-US"/>
              <a:t>There is no obvious line of authority since it takes place between people who work in different departments and at different levels within the organization. </a:t>
            </a:r>
          </a:p>
          <a:p>
            <a:pPr indent="-342900" lvl="0">
              <a:lnSpc>
                <a:spcPct val="200000"/>
              </a:lnSpc>
            </a:pPr>
            <a:r>
              <a:rPr dirty="0" sz="7200" lang="en-US"/>
              <a:t>It involves committees, teams or task forces created to solve problems or complete special projects. </a:t>
            </a:r>
          </a:p>
          <a:p>
            <a:pPr indent="-342900" lvl="0">
              <a:lnSpc>
                <a:spcPct val="200000"/>
              </a:lnSpc>
            </a:pPr>
            <a:r>
              <a:rPr dirty="0" sz="7200" lang="en-US"/>
              <a:t>Its success depends largely on cooperation, goodwill and respect between the parties concerned.</a:t>
            </a:r>
          </a:p>
          <a:p>
            <a:endParaRPr dirty="0" lang="x-none"/>
          </a:p>
        </p:txBody>
      </p:sp>
      <p:pic>
        <p:nvPicPr>
          <p:cNvPr id="2097197" name="Content Placeholder 23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380845" y="1968270"/>
            <a:ext cx="4319587" cy="3363843"/>
          </a:xfrm>
          <a:prstGeom prst="rect"/>
        </p:spPr>
      </p:pic>
      <p:sp>
        <p:nvSpPr>
          <p:cNvPr id="1048840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401DC-9B37-4341-B08E-32E49C3A82FC}" type="datetime1">
              <a:rPr lang="en-US" smtClean="0"/>
              <a:t>8/29/2024</a:t>
            </a:fld>
            <a:endParaRPr lang="en-US"/>
          </a:p>
        </p:txBody>
      </p:sp>
      <p:sp>
        <p:nvSpPr>
          <p:cNvPr id="1048841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dirty="0" lang="en-US"/>
              <a:t>16</a:t>
            </a:r>
          </a:p>
        </p:txBody>
      </p:sp>
      <p:grpSp>
        <p:nvGrpSpPr>
          <p:cNvPr id="114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1048842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98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  <p:sp>
        <p:nvSpPr>
          <p:cNvPr id="104884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44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45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46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47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48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49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50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51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p>
            <a:r>
              <a:rPr b="1" dirty="0" sz="3600" lang="en-US"/>
              <a:t>Grapevine Communication</a:t>
            </a:r>
          </a:p>
        </p:txBody>
      </p:sp>
      <p:sp>
        <p:nvSpPr>
          <p:cNvPr id="1048853" name="Content Placeholder 18"/>
          <p:cNvSpPr>
            <a:spLocks noGrp="1"/>
          </p:cNvSpPr>
          <p:nvPr>
            <p:ph sz="half" idx="1"/>
          </p:nvPr>
        </p:nvSpPr>
        <p:spPr>
          <a:xfrm>
            <a:off x="540067" y="1536191"/>
            <a:ext cx="5004624" cy="5009068"/>
          </a:xfrm>
        </p:spPr>
        <p:txBody>
          <a:bodyPr>
            <a:normAutofit/>
          </a:bodyPr>
          <a:p>
            <a:pPr indent="-342900">
              <a:lnSpc>
                <a:spcPct val="160000"/>
              </a:lnSpc>
            </a:pPr>
            <a:r>
              <a:rPr dirty="0" lang="en-US"/>
              <a:t>70% of organizational communication emanates through grapevine. ( American Management Association) </a:t>
            </a:r>
          </a:p>
          <a:p>
            <a:pPr indent="-342900">
              <a:lnSpc>
                <a:spcPct val="160000"/>
              </a:lnSpc>
            </a:pPr>
            <a:r>
              <a:rPr dirty="0" lang="en-US"/>
              <a:t>This is an informal communication system, which results from failure to use the proper lines of communication. </a:t>
            </a:r>
          </a:p>
          <a:p>
            <a:pPr indent="0" marL="114300">
              <a:buNone/>
            </a:pPr>
            <a:endParaRPr dirty="0" lang="x-none"/>
          </a:p>
        </p:txBody>
      </p:sp>
      <p:sp>
        <p:nvSpPr>
          <p:cNvPr id="1048854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401DC-9B37-4341-B08E-32E49C3A82FC}" type="datetime1">
              <a:rPr lang="en-US" smtClean="0"/>
              <a:t>8/29/2024</a:t>
            </a:fld>
            <a:endParaRPr lang="en-US"/>
          </a:p>
        </p:txBody>
      </p:sp>
      <p:sp>
        <p:nvSpPr>
          <p:cNvPr id="1048855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dirty="0" lang="en-US"/>
              <a:t>17</a:t>
            </a:r>
          </a:p>
        </p:txBody>
      </p:sp>
      <p:grpSp>
        <p:nvGrpSpPr>
          <p:cNvPr id="116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1048856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99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  <p:sp>
        <p:nvSpPr>
          <p:cNvPr id="1048857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58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59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60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61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62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63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64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65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200" name="Content Placeholder 19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147594" y="1772816"/>
            <a:ext cx="3393601" cy="427238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6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p>
            <a:r>
              <a:rPr b="1" dirty="0" sz="3600" lang="en-US"/>
              <a:t>Grapevine Cont’d…</a:t>
            </a:r>
          </a:p>
        </p:txBody>
      </p:sp>
      <p:sp>
        <p:nvSpPr>
          <p:cNvPr id="1048867" name="Content Placeholder 18"/>
          <p:cNvSpPr>
            <a:spLocks noGrp="1"/>
          </p:cNvSpPr>
          <p:nvPr>
            <p:ph sz="half" idx="1"/>
          </p:nvPr>
        </p:nvSpPr>
        <p:spPr>
          <a:xfrm>
            <a:off x="540068" y="1536191"/>
            <a:ext cx="4467322" cy="5009068"/>
          </a:xfrm>
        </p:spPr>
        <p:txBody>
          <a:bodyPr>
            <a:normAutofit/>
          </a:bodyPr>
          <a:p>
            <a:pPr indent="-342900">
              <a:lnSpc>
                <a:spcPct val="160000"/>
              </a:lnSpc>
            </a:pPr>
            <a:r>
              <a:rPr dirty="0" lang="en-US"/>
              <a:t>It is a vehicle that distorts the truth</a:t>
            </a:r>
          </a:p>
          <a:p>
            <a:pPr indent="-342900">
              <a:lnSpc>
                <a:spcPct val="160000"/>
              </a:lnSpc>
            </a:pPr>
            <a:r>
              <a:rPr dirty="0" lang="en-US"/>
              <a:t>Commonly called rumors and gossip. </a:t>
            </a:r>
          </a:p>
          <a:p>
            <a:pPr indent="-342900">
              <a:lnSpc>
                <a:spcPct val="160000"/>
              </a:lnSpc>
            </a:pPr>
            <a:r>
              <a:rPr dirty="0" lang="en-US"/>
              <a:t>An active grapevine can cause much damage to an organization by spreading incomplete, false or exaggerated information.</a:t>
            </a:r>
          </a:p>
          <a:p>
            <a:pPr indent="0" marL="114300">
              <a:buNone/>
            </a:pPr>
            <a:endParaRPr dirty="0" lang="x-none"/>
          </a:p>
        </p:txBody>
      </p:sp>
      <p:sp>
        <p:nvSpPr>
          <p:cNvPr id="1048868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401DC-9B37-4341-B08E-32E49C3A82FC}" type="datetime1">
              <a:rPr lang="en-US" smtClean="0"/>
              <a:t>8/29/2024</a:t>
            </a:fld>
            <a:endParaRPr lang="en-US"/>
          </a:p>
        </p:txBody>
      </p:sp>
      <p:sp>
        <p:nvSpPr>
          <p:cNvPr id="1048869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dirty="0" lang="en-US"/>
              <a:t>18</a:t>
            </a:r>
          </a:p>
        </p:txBody>
      </p:sp>
      <p:grpSp>
        <p:nvGrpSpPr>
          <p:cNvPr id="118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1048870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201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  <p:sp>
        <p:nvSpPr>
          <p:cNvPr id="1048871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72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73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74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75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76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77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78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79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202" name="Content Placeholder 23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073553" y="2060638"/>
            <a:ext cx="4467322" cy="424868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9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b="1" dirty="0" lang="en-US"/>
              <a:t>ORGANISATIONAL</a:t>
            </a:r>
            <a:endParaRPr dirty="0" lang="x-none"/>
          </a:p>
        </p:txBody>
      </p:sp>
      <p:sp>
        <p:nvSpPr>
          <p:cNvPr id="1048605" name="Content Placeholder 20"/>
          <p:cNvSpPr>
            <a:spLocks noGrp="1"/>
          </p:cNvSpPr>
          <p:nvPr>
            <p:ph idx="1"/>
          </p:nvPr>
        </p:nvSpPr>
        <p:spPr/>
        <p:txBody>
          <a:bodyPr/>
          <a:p>
            <a:endParaRPr lang="x-none"/>
          </a:p>
        </p:txBody>
      </p:sp>
      <p:sp>
        <p:nvSpPr>
          <p:cNvPr id="104860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401DC-9B37-4341-B08E-32E49C3A82FC}" type="datetime1">
              <a:rPr lang="en-US" smtClean="0"/>
              <a:t>8/29/2024</a:t>
            </a:fld>
            <a:endParaRPr lang="en-US"/>
          </a:p>
        </p:txBody>
      </p:sp>
      <p:sp>
        <p:nvSpPr>
          <p:cNvPr id="1048607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dirty="0" lang="en-US"/>
              <a:t>1</a:t>
            </a:r>
          </a:p>
        </p:txBody>
      </p:sp>
      <p:grpSp>
        <p:nvGrpSpPr>
          <p:cNvPr id="59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1048608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56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  <p:sp>
        <p:nvSpPr>
          <p:cNvPr id="1048609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10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11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12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13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14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1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1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1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18" name="Title 1"/>
          <p:cNvSpPr txBox="1"/>
          <p:nvPr/>
        </p:nvSpPr>
        <p:spPr>
          <a:xfrm>
            <a:off x="1" y="3212977"/>
            <a:ext cx="10369188" cy="3645024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aseline="0" cap="none" sz="4600" kern="1200" spc="-1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dirty="0" sz="4800" lang="x-none"/>
          </a:p>
        </p:txBody>
      </p:sp>
      <p:pic>
        <p:nvPicPr>
          <p:cNvPr id="2097157" name="Picture 1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69151" y="1616656"/>
            <a:ext cx="8972043" cy="478414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0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p>
            <a:r>
              <a:rPr b="1" dirty="0" sz="3600" lang="en-US"/>
              <a:t>Advantages of Grapevine Communication</a:t>
            </a:r>
          </a:p>
        </p:txBody>
      </p:sp>
      <p:sp>
        <p:nvSpPr>
          <p:cNvPr id="1048881" name="Content Placeholder 18"/>
          <p:cNvSpPr>
            <a:spLocks noGrp="1"/>
          </p:cNvSpPr>
          <p:nvPr>
            <p:ph sz="half" idx="1"/>
          </p:nvPr>
        </p:nvSpPr>
        <p:spPr>
          <a:xfrm>
            <a:off x="540068" y="1536191"/>
            <a:ext cx="4467322" cy="5009068"/>
          </a:xfrm>
        </p:spPr>
        <p:txBody>
          <a:bodyPr>
            <a:normAutofit/>
          </a:bodyPr>
          <a:p>
            <a:pPr lvl="0">
              <a:lnSpc>
                <a:spcPct val="150000"/>
              </a:lnSpc>
            </a:pPr>
            <a:r>
              <a:rPr dirty="0" lang="en-US">
                <a:latin typeface="+mj-lt"/>
              </a:rPr>
              <a:t>Quick dissemination of information</a:t>
            </a:r>
          </a:p>
          <a:p>
            <a:pPr lvl="0">
              <a:lnSpc>
                <a:spcPct val="150000"/>
              </a:lnSpc>
            </a:pPr>
            <a:r>
              <a:rPr dirty="0" lang="en-US">
                <a:latin typeface="+mj-lt"/>
              </a:rPr>
              <a:t>Quick feedback</a:t>
            </a:r>
          </a:p>
          <a:p>
            <a:pPr lvl="0">
              <a:lnSpc>
                <a:spcPct val="150000"/>
              </a:lnSpc>
            </a:pPr>
            <a:r>
              <a:rPr dirty="0" lang="en-US">
                <a:latin typeface="+mj-lt"/>
              </a:rPr>
              <a:t>Group cohesiveness</a:t>
            </a:r>
          </a:p>
          <a:p>
            <a:pPr lvl="0">
              <a:lnSpc>
                <a:spcPct val="150000"/>
              </a:lnSpc>
            </a:pPr>
            <a:r>
              <a:rPr dirty="0" lang="en-US">
                <a:latin typeface="+mj-lt"/>
              </a:rPr>
              <a:t>It is flexible.</a:t>
            </a:r>
          </a:p>
          <a:p>
            <a:pPr indent="0" marL="114300">
              <a:buNone/>
            </a:pPr>
            <a:endParaRPr dirty="0" lang="x-none"/>
          </a:p>
        </p:txBody>
      </p:sp>
      <p:sp>
        <p:nvSpPr>
          <p:cNvPr id="104888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401DC-9B37-4341-B08E-32E49C3A82FC}" type="datetime1">
              <a:rPr lang="en-US" smtClean="0"/>
              <a:t>8/29/2024</a:t>
            </a:fld>
            <a:endParaRPr lang="en-US"/>
          </a:p>
        </p:txBody>
      </p:sp>
      <p:sp>
        <p:nvSpPr>
          <p:cNvPr id="104888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dirty="0" lang="en-US"/>
              <a:t>19</a:t>
            </a:r>
          </a:p>
        </p:txBody>
      </p:sp>
      <p:grpSp>
        <p:nvGrpSpPr>
          <p:cNvPr id="120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104888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203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  <p:sp>
        <p:nvSpPr>
          <p:cNvPr id="1048885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8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8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8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89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90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91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92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893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204" name="Content Placeholder 23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073553" y="2060638"/>
            <a:ext cx="4467322" cy="424868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4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p>
            <a:r>
              <a:rPr b="1" dirty="0" sz="3600" lang="en-US"/>
              <a:t>Disadvantages of Grapevine Communication</a:t>
            </a:r>
          </a:p>
        </p:txBody>
      </p:sp>
      <p:sp>
        <p:nvSpPr>
          <p:cNvPr id="1048895" name="Content Placeholder 18"/>
          <p:cNvSpPr>
            <a:spLocks noGrp="1"/>
          </p:cNvSpPr>
          <p:nvPr>
            <p:ph sz="half" idx="1"/>
          </p:nvPr>
        </p:nvSpPr>
        <p:spPr>
          <a:xfrm>
            <a:off x="540067" y="1536191"/>
            <a:ext cx="5004624" cy="5009068"/>
          </a:xfrm>
        </p:spPr>
        <p:txBody>
          <a:bodyPr>
            <a:normAutofit/>
          </a:bodyPr>
          <a:p>
            <a:pPr>
              <a:lnSpc>
                <a:spcPct val="150000"/>
              </a:lnSpc>
            </a:pPr>
            <a:r>
              <a:rPr dirty="0" lang="en-US"/>
              <a:t>Spreads untrue information</a:t>
            </a:r>
          </a:p>
          <a:p>
            <a:pPr>
              <a:lnSpc>
                <a:spcPct val="150000"/>
              </a:lnSpc>
            </a:pPr>
            <a:r>
              <a:rPr dirty="0" lang="en-US"/>
              <a:t>Spreads only partial information spreads i.e. rumors</a:t>
            </a:r>
          </a:p>
          <a:p>
            <a:pPr>
              <a:lnSpc>
                <a:spcPct val="150000"/>
              </a:lnSpc>
            </a:pPr>
            <a:r>
              <a:rPr dirty="0" lang="en-US"/>
              <a:t>Hinders the good will of the organization </a:t>
            </a:r>
          </a:p>
          <a:p>
            <a:pPr indent="0" marL="114300">
              <a:buNone/>
            </a:pPr>
            <a:endParaRPr dirty="0" lang="x-none"/>
          </a:p>
        </p:txBody>
      </p:sp>
      <p:sp>
        <p:nvSpPr>
          <p:cNvPr id="104889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401DC-9B37-4341-B08E-32E49C3A82FC}" type="datetime1">
              <a:rPr lang="en-US" smtClean="0"/>
              <a:t>8/29/2024</a:t>
            </a:fld>
            <a:endParaRPr lang="en-US"/>
          </a:p>
        </p:txBody>
      </p:sp>
      <p:sp>
        <p:nvSpPr>
          <p:cNvPr id="1048897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dirty="0" lang="en-US"/>
              <a:t>20</a:t>
            </a:r>
          </a:p>
        </p:txBody>
      </p:sp>
      <p:grpSp>
        <p:nvGrpSpPr>
          <p:cNvPr id="122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1048898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205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  <p:sp>
        <p:nvSpPr>
          <p:cNvPr id="1048899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00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01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02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03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04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0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0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0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206" name="Content Placeholder 20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400675" y="1700808"/>
            <a:ext cx="3816423" cy="410445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p>
            <a:r>
              <a:rPr b="1" dirty="0" sz="3600" lang="en-US"/>
              <a:t>Managing Grapevine</a:t>
            </a:r>
          </a:p>
        </p:txBody>
      </p:sp>
      <p:sp>
        <p:nvSpPr>
          <p:cNvPr id="1048909" name="Content Placeholder 18"/>
          <p:cNvSpPr>
            <a:spLocks noGrp="1"/>
          </p:cNvSpPr>
          <p:nvPr>
            <p:ph sz="half" idx="1"/>
          </p:nvPr>
        </p:nvSpPr>
        <p:spPr>
          <a:xfrm>
            <a:off x="540067" y="1536191"/>
            <a:ext cx="5004624" cy="5009068"/>
          </a:xfrm>
        </p:spPr>
        <p:txBody>
          <a:bodyPr>
            <a:normAutofit/>
          </a:bodyPr>
          <a:p>
            <a:r>
              <a:rPr dirty="0" lang="en-US"/>
              <a:t>Provide information through formal systems on important issues to employees</a:t>
            </a:r>
          </a:p>
          <a:p>
            <a:r>
              <a:rPr dirty="0" lang="en-US"/>
              <a:t>Provide clear, accurate and timely information</a:t>
            </a:r>
          </a:p>
          <a:p>
            <a:r>
              <a:rPr dirty="0" lang="en-US"/>
              <a:t>Provide full facts </a:t>
            </a:r>
          </a:p>
          <a:p>
            <a:r>
              <a:rPr dirty="0" lang="en-US"/>
              <a:t>Keep communication lines open and the process as short as possible</a:t>
            </a:r>
          </a:p>
        </p:txBody>
      </p:sp>
      <p:sp>
        <p:nvSpPr>
          <p:cNvPr id="1048910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401DC-9B37-4341-B08E-32E49C3A82FC}" type="datetime1">
              <a:rPr lang="en-US" smtClean="0"/>
              <a:t>8/29/2024</a:t>
            </a:fld>
            <a:endParaRPr lang="en-US"/>
          </a:p>
        </p:txBody>
      </p:sp>
      <p:sp>
        <p:nvSpPr>
          <p:cNvPr id="1048911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dirty="0" lang="en-US"/>
              <a:t>21</a:t>
            </a:r>
          </a:p>
        </p:txBody>
      </p:sp>
      <p:grpSp>
        <p:nvGrpSpPr>
          <p:cNvPr id="124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1048912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207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  <p:sp>
        <p:nvSpPr>
          <p:cNvPr id="104891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14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15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16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17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18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19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20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21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208" name="Content Placeholder 20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952331" y="1772817"/>
            <a:ext cx="3480792" cy="2952328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p>
            <a:r>
              <a:rPr b="1" dirty="0" sz="3600" lang="en-US"/>
              <a:t>Conclusion</a:t>
            </a:r>
          </a:p>
        </p:txBody>
      </p:sp>
      <p:sp>
        <p:nvSpPr>
          <p:cNvPr id="1048923" name="Content Placeholder 18"/>
          <p:cNvSpPr>
            <a:spLocks noGrp="1"/>
          </p:cNvSpPr>
          <p:nvPr>
            <p:ph sz="half" idx="1"/>
          </p:nvPr>
        </p:nvSpPr>
        <p:spPr>
          <a:xfrm>
            <a:off x="540067" y="1536191"/>
            <a:ext cx="5004624" cy="5009068"/>
          </a:xfrm>
        </p:spPr>
        <p:txBody>
          <a:bodyPr>
            <a:normAutofit/>
          </a:bodyPr>
          <a:p>
            <a:pPr>
              <a:lnSpc>
                <a:spcPct val="150000"/>
              </a:lnSpc>
            </a:pPr>
            <a:r>
              <a:rPr dirty="0" lang="en-US"/>
              <a:t>Grapevine cannot be eliminated, rubbed out, hidden under a basket, chopped, tied up or shopped because of its quick dissemination of information, quick feedback, flexibility and creating bonds. However, it can be managed to benefit the organization.</a:t>
            </a:r>
          </a:p>
        </p:txBody>
      </p:sp>
      <p:sp>
        <p:nvSpPr>
          <p:cNvPr id="1048924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401DC-9B37-4341-B08E-32E49C3A82FC}" type="datetime1">
              <a:rPr lang="en-US" smtClean="0"/>
              <a:t>8/29/2024</a:t>
            </a:fld>
            <a:endParaRPr lang="en-US"/>
          </a:p>
        </p:txBody>
      </p:sp>
      <p:sp>
        <p:nvSpPr>
          <p:cNvPr id="1048925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dirty="0" lang="en-US"/>
              <a:t>22</a:t>
            </a:r>
          </a:p>
        </p:txBody>
      </p:sp>
      <p:grpSp>
        <p:nvGrpSpPr>
          <p:cNvPr id="126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1048926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209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  <p:sp>
        <p:nvSpPr>
          <p:cNvPr id="1048927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28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29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30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31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32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33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34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35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210" name="Content Placeholder 20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952331" y="2193130"/>
            <a:ext cx="3588864" cy="368414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r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6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p>
            <a:r>
              <a:rPr b="1" dirty="0" sz="3600" lang="en-US"/>
              <a:t>Exercise</a:t>
            </a:r>
          </a:p>
        </p:txBody>
      </p:sp>
      <p:sp>
        <p:nvSpPr>
          <p:cNvPr id="1048937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>
              <a:lnSpc>
                <a:spcPct val="150000"/>
              </a:lnSpc>
            </a:pPr>
            <a:r>
              <a:rPr dirty="0" lang="en-US"/>
              <a:t>Using clear examples, explain the different ways information flows from in an organization of your choice, </a:t>
            </a:r>
          </a:p>
          <a:p>
            <a:pPr>
              <a:lnSpc>
                <a:spcPct val="150000"/>
              </a:lnSpc>
            </a:pPr>
            <a:r>
              <a:rPr dirty="0" lang="en-US"/>
              <a:t>While grapevine is commonly perceived to negatively impact on organizational processes, it has also contributed positively to </a:t>
            </a:r>
            <a:r>
              <a:rPr dirty="0" lang="en-US" err="1"/>
              <a:t>organisations</a:t>
            </a:r>
            <a:r>
              <a:rPr dirty="0" lang="en-US"/>
              <a:t>. Discuss using clear organizational scenarios, the above statement.</a:t>
            </a:r>
          </a:p>
        </p:txBody>
      </p:sp>
      <p:sp>
        <p:nvSpPr>
          <p:cNvPr id="1048938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401DC-9B37-4341-B08E-32E49C3A82FC}" type="datetime1">
              <a:rPr lang="en-US" smtClean="0"/>
              <a:t>8/29/2024</a:t>
            </a:fld>
            <a:endParaRPr lang="en-US"/>
          </a:p>
        </p:txBody>
      </p:sp>
      <p:sp>
        <p:nvSpPr>
          <p:cNvPr id="1048939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dirty="0" lang="en-US"/>
              <a:t>23</a:t>
            </a:r>
          </a:p>
        </p:txBody>
      </p:sp>
      <p:grpSp>
        <p:nvGrpSpPr>
          <p:cNvPr id="128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1048940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211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  <p:sp>
        <p:nvSpPr>
          <p:cNvPr id="1048941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42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43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44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45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46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47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48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49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r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0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p>
            <a:r>
              <a:rPr b="1" dirty="0" sz="3600" lang="en-US">
                <a:cs typeface="Times New Roman" panose="02020603050405020304" pitchFamily="18" charset="0"/>
              </a:rPr>
              <a:t>References</a:t>
            </a:r>
            <a:endParaRPr b="1" dirty="0" sz="3600" lang="en-US"/>
          </a:p>
        </p:txBody>
      </p:sp>
      <p:sp>
        <p:nvSpPr>
          <p:cNvPr id="1048951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401DC-9B37-4341-B08E-32E49C3A82FC}" type="datetime1">
              <a:rPr lang="en-US" smtClean="0"/>
              <a:t>8/29/2024</a:t>
            </a:fld>
            <a:endParaRPr lang="en-US"/>
          </a:p>
        </p:txBody>
      </p:sp>
      <p:sp>
        <p:nvSpPr>
          <p:cNvPr id="1048952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dirty="0" lang="en-US"/>
              <a:t>24</a:t>
            </a:r>
          </a:p>
        </p:txBody>
      </p:sp>
      <p:grpSp>
        <p:nvGrpSpPr>
          <p:cNvPr id="130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1048953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212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  <p:sp>
        <p:nvSpPr>
          <p:cNvPr id="1048954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55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56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57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58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59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60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61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962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213" name="Picture 2" descr="Reference Managers and citations for researchers - ResearchBrains : The ...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76139" y="1531941"/>
            <a:ext cx="4715893" cy="4715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048963" name="Content Placeholder 17"/>
          <p:cNvSpPr>
            <a:spLocks noGrp="1"/>
          </p:cNvSpPr>
          <p:nvPr>
            <p:ph sz="half" idx="1"/>
          </p:nvPr>
        </p:nvSpPr>
        <p:spPr>
          <a:xfrm>
            <a:off x="4824611" y="1514092"/>
            <a:ext cx="4752528" cy="4733742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normAutofit/>
          </a:bodyPr>
          <a:p>
            <a:pPr lvl="0"/>
            <a:r>
              <a:rPr dirty="0" sz="2000" lang="en-US">
                <a:hlinkClick r:id="rId3" action="ppaction://hlinkfile"/>
              </a:rPr>
              <a:t>Introducing Organizational Communication.mp4</a:t>
            </a:r>
            <a:endParaRPr dirty="0" sz="2000" lang="en-US"/>
          </a:p>
          <a:p>
            <a:pPr lvl="0"/>
            <a:r>
              <a:rPr dirty="0" sz="2000" lang="en-US">
                <a:latin typeface="+mj-lt"/>
                <a:hlinkClick r:id="rId4"/>
              </a:rPr>
              <a:t>https://www.humix.com/video/81c5bc39d5f14fa55824a0abd144102e30947b8e2ef8ecbe3ceafdfb77dce8c5</a:t>
            </a:r>
            <a:endParaRPr dirty="0" sz="2000" lang="en-US">
              <a:latin typeface="+mj-lt"/>
            </a:endParaRPr>
          </a:p>
          <a:p>
            <a:pPr lvl="0"/>
            <a:r>
              <a:rPr dirty="0" sz="2000" lang="en-US">
                <a:latin typeface="+mj-lt"/>
              </a:rPr>
              <a:t>https://getuplearn.com/humix/video/LT0XkG5OrBf</a:t>
            </a:r>
          </a:p>
          <a:p>
            <a:endParaRPr dirty="0" sz="2000" lang="en-US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r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9" name="Oval 32"/>
          <p:cNvSpPr/>
          <p:nvPr/>
        </p:nvSpPr>
        <p:spPr>
          <a:xfrm>
            <a:off x="1839759" y="202285"/>
            <a:ext cx="1764806" cy="1714551"/>
          </a:xfrm>
          <a:prstGeom prst="ellipse"/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214" name="Picture 30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9759" y="202281"/>
            <a:ext cx="1764806" cy="1764806"/>
          </a:xfrm>
          <a:prstGeom prst="rect"/>
        </p:spPr>
      </p:pic>
      <p:pic>
        <p:nvPicPr>
          <p:cNvPr id="2097215" name="Picture 15" descr="Top 10 Universities In Uganda(2020 Update) 2024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2"/>
          <a:srcRect l="24510" t="7225" b="21348"/>
          <a:stretch>
            <a:fillRect/>
          </a:stretch>
        </p:blipFill>
        <p:spPr bwMode="auto">
          <a:xfrm>
            <a:off x="0" y="0"/>
            <a:ext cx="10801350" cy="6813376"/>
          </a:xfrm>
          <a:prstGeom prst="rect"/>
          <a:noFill/>
        </p:spPr>
      </p:pic>
      <p:sp>
        <p:nvSpPr>
          <p:cNvPr id="1048970" name="Rectangle 31"/>
          <p:cNvSpPr/>
          <p:nvPr/>
        </p:nvSpPr>
        <p:spPr>
          <a:xfrm>
            <a:off x="0" y="0"/>
            <a:ext cx="10801350" cy="6841976"/>
          </a:xfrm>
          <a:prstGeom prst="rect"/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971" name="Rectangle 35"/>
          <p:cNvSpPr/>
          <p:nvPr/>
        </p:nvSpPr>
        <p:spPr>
          <a:xfrm>
            <a:off x="2174532" y="-56779"/>
            <a:ext cx="705863" cy="6914779"/>
          </a:xfrm>
          <a:prstGeom prst="rect"/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972" name="TextBox 34"/>
          <p:cNvSpPr txBox="1"/>
          <p:nvPr/>
        </p:nvSpPr>
        <p:spPr>
          <a:xfrm>
            <a:off x="2880397" y="836714"/>
            <a:ext cx="7704856" cy="52322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800" lang="en-US">
                <a:latin typeface="Arial Black" pitchFamily="34" charset="0"/>
              </a:rPr>
              <a:t>Thank you for being a great audience</a:t>
            </a:r>
          </a:p>
        </p:txBody>
      </p:sp>
      <p:sp>
        <p:nvSpPr>
          <p:cNvPr id="1048973" name="TextBox 47"/>
          <p:cNvSpPr txBox="1"/>
          <p:nvPr/>
        </p:nvSpPr>
        <p:spPr>
          <a:xfrm>
            <a:off x="4879165" y="2072465"/>
            <a:ext cx="5274041" cy="492443"/>
          </a:xfrm>
          <a:prstGeom prst="rect"/>
          <a:noFill/>
          <a:ln>
            <a:solidFill>
              <a:srgbClr val="002060"/>
            </a:solidFill>
          </a:ln>
        </p:spPr>
        <p:txBody>
          <a:bodyPr rtlCol="0" wrap="square">
            <a:spAutoFit/>
          </a:bodyPr>
          <a:p>
            <a:r>
              <a:rPr dirty="0" sz="1300" lang="en-US" u="sng">
                <a:solidFill>
                  <a:srgbClr val="000000"/>
                </a:solidFill>
                <a:latin typeface="Arial Black" pitchFamily="34" charset="0"/>
              </a:rPr>
              <a:t>Address</a:t>
            </a:r>
          </a:p>
          <a:p>
            <a:r>
              <a:rPr dirty="0" sz="1300" lang="en-US">
                <a:solidFill>
                  <a:srgbClr val="0070C0"/>
                </a:solidFill>
                <a:latin typeface="Arial Black" pitchFamily="34" charset="0"/>
              </a:rPr>
              <a:t>Main building , first floor Room 1.0</a:t>
            </a:r>
          </a:p>
        </p:txBody>
      </p:sp>
      <p:sp>
        <p:nvSpPr>
          <p:cNvPr id="1048974" name="TextBox 48"/>
          <p:cNvSpPr txBox="1"/>
          <p:nvPr/>
        </p:nvSpPr>
        <p:spPr>
          <a:xfrm>
            <a:off x="4807157" y="4782187"/>
            <a:ext cx="5274041" cy="892552"/>
          </a:xfrm>
          <a:prstGeom prst="rect"/>
          <a:noFill/>
          <a:ln>
            <a:solidFill>
              <a:srgbClr val="002060"/>
            </a:solidFill>
          </a:ln>
        </p:spPr>
        <p:txBody>
          <a:bodyPr rtlCol="0" wrap="square">
            <a:spAutoFit/>
          </a:bodyPr>
          <a:p>
            <a:r>
              <a:rPr dirty="0" sz="1300" lang="en-US" u="sng">
                <a:solidFill>
                  <a:srgbClr val="000000"/>
                </a:solidFill>
                <a:latin typeface="Arial Black" pitchFamily="34" charset="0"/>
              </a:rPr>
              <a:t>Email</a:t>
            </a:r>
          </a:p>
          <a:p>
            <a:r>
              <a:rPr dirty="0" sz="1300" lang="en-GB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hodcommunication@mubs.ac.ug/</a:t>
            </a:r>
            <a:r>
              <a:rPr dirty="0" sz="1300" lang="en-GB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dirty="0" sz="1300" lang="en-GB" smtClean="0">
                <a:solidFill>
                  <a:srgbClr val="0070C0"/>
                </a:solidFill>
                <a:latin typeface="Arial Black" panose="020B0A04020102020204" pitchFamily="34" charset="0"/>
                <a:hlinkClick r:id="rId4"/>
              </a:rPr>
              <a:t>snakyeyune</a:t>
            </a:r>
            <a:r>
              <a:rPr dirty="0" sz="1300" lang="en-GB" smtClean="0">
                <a:solidFill>
                  <a:srgbClr val="0070C0"/>
                </a:solidFill>
                <a:latin typeface="Arial Black" panose="020B0A04020102020204" pitchFamily="34" charset="0"/>
                <a:hlinkClick r:id="rId4"/>
              </a:rPr>
              <a:t>@mubs.ac.ug</a:t>
            </a:r>
            <a:endParaRPr dirty="0" sz="1300" lang="en-GB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dirty="0" sz="1300" lang="en-US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048975" name="TextBox 49"/>
          <p:cNvSpPr txBox="1"/>
          <p:nvPr/>
        </p:nvSpPr>
        <p:spPr>
          <a:xfrm>
            <a:off x="4824613" y="3312571"/>
            <a:ext cx="5274041" cy="692497"/>
          </a:xfrm>
          <a:prstGeom prst="rect"/>
          <a:noFill/>
          <a:ln>
            <a:solidFill>
              <a:srgbClr val="002060"/>
            </a:solidFill>
          </a:ln>
        </p:spPr>
        <p:txBody>
          <a:bodyPr rtlCol="0" wrap="square">
            <a:spAutoFit/>
          </a:bodyPr>
          <a:p>
            <a:r>
              <a:rPr dirty="0" sz="1300" lang="en-US" u="sng">
                <a:solidFill>
                  <a:srgbClr val="000000"/>
                </a:solidFill>
                <a:latin typeface="Arial Black" pitchFamily="34" charset="0"/>
              </a:rPr>
              <a:t>Contacts</a:t>
            </a:r>
          </a:p>
          <a:p>
            <a:r>
              <a:rPr dirty="0" sz="1300" lang="en-US">
                <a:solidFill>
                  <a:srgbClr val="0070C0"/>
                </a:solidFill>
                <a:latin typeface="Arial Black" pitchFamily="34" charset="0"/>
              </a:rPr>
              <a:t>Facilitator: 	</a:t>
            </a:r>
          </a:p>
          <a:p>
            <a:r>
              <a:rPr dirty="0" sz="1300" lang="en-US">
                <a:solidFill>
                  <a:srgbClr val="0070C0"/>
                </a:solidFill>
                <a:latin typeface="Arial Black" pitchFamily="34" charset="0"/>
              </a:rPr>
              <a:t>Team Leader: +</a:t>
            </a:r>
            <a:r>
              <a:rPr dirty="0" sz="1300" lang="en-US" smtClean="0">
                <a:solidFill>
                  <a:srgbClr val="0070C0"/>
                </a:solidFill>
                <a:latin typeface="Arial Black" pitchFamily="34" charset="0"/>
              </a:rPr>
              <a:t>256-777-899-582</a:t>
            </a:r>
            <a:endParaRPr dirty="0" sz="1300" lang="en-US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048976" name="TextBox 50"/>
          <p:cNvSpPr txBox="1"/>
          <p:nvPr/>
        </p:nvSpPr>
        <p:spPr>
          <a:xfrm>
            <a:off x="3024411" y="6479760"/>
            <a:ext cx="7776939" cy="26161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100" lang="en-US">
                <a:latin typeface="Arial Black" pitchFamily="34" charset="0"/>
              </a:rPr>
              <a:t>©2024    - FACULTY OF BUSINESS ADMINISTRATION, Department of Communication</a:t>
            </a:r>
          </a:p>
        </p:txBody>
      </p:sp>
      <p:grpSp>
        <p:nvGrpSpPr>
          <p:cNvPr id="133" name="Group 15"/>
          <p:cNvGrpSpPr/>
          <p:nvPr/>
        </p:nvGrpSpPr>
        <p:grpSpPr>
          <a:xfrm>
            <a:off x="2088307" y="5507044"/>
            <a:ext cx="882403" cy="882403"/>
            <a:chOff x="9937179" y="332656"/>
            <a:chExt cx="882403" cy="882403"/>
          </a:xfrm>
        </p:grpSpPr>
        <p:sp>
          <p:nvSpPr>
            <p:cNvPr id="1048977" name="Oval 16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216" name="Picture 17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  <p:sp>
        <p:nvSpPr>
          <p:cNvPr id="1048978" name="Oval 1"/>
          <p:cNvSpPr/>
          <p:nvPr/>
        </p:nvSpPr>
        <p:spPr>
          <a:xfrm>
            <a:off x="1771022" y="2645612"/>
            <a:ext cx="1586388" cy="1586388"/>
          </a:xfrm>
          <a:prstGeom prst="ellipse"/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217" name="Picture 2" descr="Arbeiterbetriebsrat App - Apps on Google Play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>
            <a:duotone>
              <a:prstClr val="black"/>
              <a:srgbClr val="00206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71021" y="2645612"/>
            <a:ext cx="1586388" cy="1586388"/>
          </a:xfrm>
          <a:prstGeom prst="rect"/>
          <a:noFill/>
        </p:spPr>
      </p:pic>
      <p:pic>
        <p:nvPicPr>
          <p:cNvPr id="2097218" name="Picture 4" descr="Address, location, map, marker, red icon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21610" y="1854240"/>
            <a:ext cx="928884" cy="928884"/>
          </a:xfrm>
          <a:prstGeom prst="rect"/>
          <a:noFill/>
        </p:spPr>
      </p:pic>
      <p:pic>
        <p:nvPicPr>
          <p:cNvPr id="2097219" name="Picture 8" descr="Mail Email Address Round Outline Red Icon Transparent PNG | City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81900" y="4692912"/>
            <a:ext cx="677117" cy="680304"/>
          </a:xfrm>
          <a:prstGeom prst="rect"/>
          <a:noFill/>
        </p:spPr>
      </p:pic>
      <p:pic>
        <p:nvPicPr>
          <p:cNvPr id="2097220" name="Picture 10" descr="Download Telephone Icon Red | Transparent PNG Download | Seek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64628" y="3312093"/>
            <a:ext cx="711663" cy="69430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p>
            <a:r>
              <a:rPr b="1" dirty="0" sz="3600" lang="en-US"/>
              <a:t>Topic Outline</a:t>
            </a:r>
          </a:p>
        </p:txBody>
      </p:sp>
      <p:sp>
        <p:nvSpPr>
          <p:cNvPr id="1048626" name="Content Placeholder 13"/>
          <p:cNvSpPr>
            <a:spLocks noGrp="1"/>
          </p:cNvSpPr>
          <p:nvPr>
            <p:ph sz="half" idx="1"/>
          </p:nvPr>
        </p:nvSpPr>
        <p:spPr>
          <a:xfrm>
            <a:off x="540067" y="1536191"/>
            <a:ext cx="5508680" cy="5313867"/>
          </a:xfrm>
          <a:ln>
            <a:solidFill>
              <a:schemeClr val="accent1"/>
            </a:solidFill>
          </a:ln>
        </p:spPr>
        <p:txBody>
          <a:bodyPr>
            <a:noAutofit/>
          </a:bodyPr>
          <a:p>
            <a:r>
              <a:rPr dirty="0" sz="2200" lang="en-US">
                <a:latin typeface="+mj-lt"/>
              </a:rPr>
              <a:t>Introduction to organizational communication</a:t>
            </a:r>
          </a:p>
          <a:p>
            <a:r>
              <a:rPr dirty="0" sz="2200" lang="en-US">
                <a:latin typeface="+mj-lt"/>
              </a:rPr>
              <a:t>Purpose of organizational communication</a:t>
            </a:r>
          </a:p>
          <a:p>
            <a:r>
              <a:rPr dirty="0" sz="2200" lang="en-US">
                <a:latin typeface="+mj-lt"/>
              </a:rPr>
              <a:t>Classification of organizational communication</a:t>
            </a:r>
          </a:p>
          <a:p>
            <a:pPr indent="-342900" lvl="2">
              <a:buFont typeface="Wingdings" panose="05000000000000000000" pitchFamily="2" charset="2"/>
              <a:buChar char="v"/>
            </a:pPr>
            <a:r>
              <a:rPr dirty="0" sz="2200" lang="en-US">
                <a:latin typeface="+mj-lt"/>
              </a:rPr>
              <a:t>Formal Vs Informal</a:t>
            </a:r>
          </a:p>
          <a:p>
            <a:pPr indent="-342900" lvl="2">
              <a:buFont typeface="Wingdings" panose="05000000000000000000" pitchFamily="2" charset="2"/>
              <a:buChar char="v"/>
            </a:pPr>
            <a:r>
              <a:rPr dirty="0" sz="2200" lang="en-US">
                <a:latin typeface="+mj-lt"/>
              </a:rPr>
              <a:t>External Vs Internal</a:t>
            </a:r>
          </a:p>
          <a:p>
            <a:r>
              <a:rPr dirty="0" sz="2200" lang="en-US">
                <a:latin typeface="+mj-lt"/>
              </a:rPr>
              <a:t>Flow of information in an organization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dirty="0" sz="2200" lang="en-US">
                <a:latin typeface="+mj-lt"/>
              </a:rPr>
              <a:t> Vertical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dirty="0" sz="2200" lang="en-US">
                <a:latin typeface="+mj-lt"/>
              </a:rPr>
              <a:t> Diagonal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dirty="0" sz="2200" lang="en-US">
                <a:latin typeface="+mj-lt"/>
              </a:rPr>
              <a:t>Horizontal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dirty="0" sz="2200" lang="en-US">
                <a:latin typeface="+mj-lt"/>
              </a:rPr>
              <a:t>Grapevine</a:t>
            </a:r>
            <a:r>
              <a:rPr dirty="0" sz="1500" lang="en-US">
                <a:latin typeface="+mj-lt"/>
              </a:rPr>
              <a:t/>
            </a:r>
            <a:br>
              <a:rPr dirty="0" sz="1500" lang="en-US">
                <a:latin typeface="+mj-lt"/>
              </a:rPr>
            </a:br>
            <a:endParaRPr dirty="0" sz="1500" lang="en-US">
              <a:latin typeface="+mj-lt"/>
            </a:endParaRPr>
          </a:p>
          <a:p>
            <a:pPr indent="0" marL="0">
              <a:buNone/>
            </a:pPr>
            <a:endParaRPr dirty="0" sz="1800" lang="en-US">
              <a:latin typeface="+mj-lt"/>
            </a:endParaRPr>
          </a:p>
          <a:p>
            <a:pPr indent="0" marL="114300">
              <a:buNone/>
            </a:pPr>
            <a:endParaRPr dirty="0" sz="1800" lang="en-US">
              <a:latin typeface="+mj-lt"/>
            </a:endParaRPr>
          </a:p>
        </p:txBody>
      </p:sp>
      <p:sp>
        <p:nvSpPr>
          <p:cNvPr id="104862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401DC-9B37-4341-B08E-32E49C3A82FC}" type="datetime1">
              <a:rPr lang="en-US" smtClean="0"/>
              <a:t>8/29/2024</a:t>
            </a:fld>
            <a:endParaRPr lang="en-US"/>
          </a:p>
        </p:txBody>
      </p:sp>
      <p:sp>
        <p:nvSpPr>
          <p:cNvPr id="1048628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dirty="0" lang="en-US"/>
              <a:t>2</a:t>
            </a:r>
          </a:p>
        </p:txBody>
      </p:sp>
      <p:grpSp>
        <p:nvGrpSpPr>
          <p:cNvPr id="62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1048629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58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  <p:sp>
        <p:nvSpPr>
          <p:cNvPr id="1048630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31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32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33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34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35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36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37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38" name="Rectangle 20"/>
          <p:cNvSpPr/>
          <p:nvPr/>
        </p:nvSpPr>
        <p:spPr>
          <a:xfrm>
            <a:off x="6048747" y="1531942"/>
            <a:ext cx="3528392" cy="4921394"/>
          </a:xfrm>
          <a:prstGeom prst="rect"/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9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grpSp>
        <p:nvGrpSpPr>
          <p:cNvPr id="63" name="Group 19"/>
          <p:cNvGrpSpPr/>
          <p:nvPr/>
        </p:nvGrpSpPr>
        <p:grpSpPr>
          <a:xfrm>
            <a:off x="6048747" y="1753661"/>
            <a:ext cx="3816425" cy="4687099"/>
            <a:chOff x="4906128" y="1406198"/>
            <a:chExt cx="4658459" cy="4759105"/>
          </a:xfrm>
        </p:grpSpPr>
        <p:pic>
          <p:nvPicPr>
            <p:cNvPr id="2097159" name="Picture 2" descr="Lets get started stock illustration. Illustration of business - 116264815"/>
            <p:cNvPicPr>
              <a:picLocks noChangeAspect="1" noChangeArrowheads="1"/>
            </p:cNvPicPr>
            <p:nvPr/>
          </p:nvPicPr>
          <p:blipFill rotWithShape="1">
            <a:blip xmlns:r="http://schemas.openxmlformats.org/officeDocument/2006/relationships"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000" b="7479"/>
            <a:stretch>
              <a:fillRect/>
            </a:stretch>
          </p:blipFill>
          <p:spPr bwMode="auto">
            <a:xfrm>
              <a:off x="4906128" y="1406198"/>
              <a:ext cx="4595960" cy="3462962"/>
            </a:xfrm>
            <a:prstGeom prst="rect"/>
            <a:noFill/>
          </p:spPr>
        </p:pic>
        <p:pic>
          <p:nvPicPr>
            <p:cNvPr id="2097160" name="Picture 2" descr="Lets get started stock illustration. Illustration of business - 116264815"/>
            <p:cNvPicPr>
              <a:picLocks noChangeAspect="1" noChangeArrowheads="1"/>
            </p:cNvPicPr>
            <p:nvPr/>
          </p:nvPicPr>
          <p:blipFill rotWithShape="1">
            <a:blip xmlns:r="http://schemas.openxmlformats.org/officeDocument/2006/relationships"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000" t="69259" b="7479"/>
            <a:stretch>
              <a:fillRect/>
            </a:stretch>
          </p:blipFill>
          <p:spPr bwMode="auto">
            <a:xfrm rot="10800000">
              <a:off x="4968627" y="4869158"/>
              <a:ext cx="4595960" cy="1296145"/>
            </a:xfrm>
            <a:prstGeom prst="rect"/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p>
            <a:r>
              <a:rPr b="1" dirty="0" sz="3600" lang="en-US"/>
              <a:t>Introduction</a:t>
            </a:r>
          </a:p>
        </p:txBody>
      </p:sp>
      <p:sp>
        <p:nvSpPr>
          <p:cNvPr id="1048641" name="Content Placeholder 13"/>
          <p:cNvSpPr>
            <a:spLocks noGrp="1"/>
          </p:cNvSpPr>
          <p:nvPr>
            <p:ph sz="half" idx="1"/>
          </p:nvPr>
        </p:nvSpPr>
        <p:spPr>
          <a:xfrm>
            <a:off x="540067" y="1536192"/>
            <a:ext cx="8965064" cy="4917144"/>
          </a:xfrm>
          <a:ln>
            <a:solidFill>
              <a:schemeClr val="accent1"/>
            </a:solidFill>
          </a:ln>
        </p:spPr>
        <p:txBody>
          <a:bodyPr>
            <a:noAutofit/>
          </a:bodyPr>
          <a:p>
            <a:r>
              <a:rPr dirty="0" lang="en-US">
                <a:latin typeface="+mj-lt"/>
              </a:rPr>
              <a:t>Communication is the heart or lifeblood of any </a:t>
            </a:r>
            <a:r>
              <a:rPr dirty="0" lang="en-US" err="1">
                <a:latin typeface="+mj-lt"/>
              </a:rPr>
              <a:t>organisation</a:t>
            </a:r>
            <a:r>
              <a:rPr dirty="0" lang="en-US">
                <a:latin typeface="+mj-lt"/>
              </a:rPr>
              <a:t>. </a:t>
            </a:r>
          </a:p>
          <a:p>
            <a:r>
              <a:rPr dirty="0" lang="en-US">
                <a:latin typeface="+mj-lt"/>
              </a:rPr>
              <a:t>Therefore, </a:t>
            </a:r>
            <a:r>
              <a:rPr dirty="0" lang="en-US" err="1">
                <a:latin typeface="+mj-lt"/>
              </a:rPr>
              <a:t>organisations</a:t>
            </a:r>
            <a:r>
              <a:rPr dirty="0" lang="en-US">
                <a:latin typeface="+mj-lt"/>
              </a:rPr>
              <a:t> can hardly survive without communication. </a:t>
            </a:r>
          </a:p>
          <a:p>
            <a:r>
              <a:rPr dirty="0" lang="en-US"/>
              <a:t>The role of communication is crucial I</a:t>
            </a:r>
            <a:r>
              <a:rPr dirty="0" lang="en-US">
                <a:latin typeface="+mj-lt"/>
              </a:rPr>
              <a:t>n any organization, whether </a:t>
            </a:r>
            <a:r>
              <a:rPr dirty="0" lang="en-US"/>
              <a:t>big or </a:t>
            </a:r>
            <a:r>
              <a:rPr dirty="0" lang="en-US">
                <a:latin typeface="+mj-lt"/>
              </a:rPr>
              <a:t>small.</a:t>
            </a:r>
          </a:p>
          <a:p>
            <a:r>
              <a:rPr dirty="0" lang="en-US">
                <a:latin typeface="+mj-lt"/>
              </a:rPr>
              <a:t>No organizational activity can occur without it, making it paramount for all organizations to embrace effective communication.</a:t>
            </a:r>
            <a:endParaRPr dirty="0" lang="x-none">
              <a:latin typeface="+mj-lt"/>
            </a:endParaRPr>
          </a:p>
          <a:p>
            <a:pPr indent="0" marL="114300">
              <a:buNone/>
            </a:pPr>
            <a:endParaRPr dirty="0" lang="x-none"/>
          </a:p>
          <a:p>
            <a:pPr algn="just" indent="0" marL="0">
              <a:lnSpc>
                <a:spcPct val="150000"/>
              </a:lnSpc>
              <a:buNone/>
            </a:pPr>
            <a:endParaRPr dirty="0" sz="1800" lang="en-US">
              <a:latin typeface="+mj-lt"/>
              <a:cs typeface="Times New Roman" panose="02020603050405020304" pitchFamily="18" charset="0"/>
            </a:endParaRPr>
          </a:p>
          <a:p>
            <a:pPr algn="just" indent="0" marL="0">
              <a:lnSpc>
                <a:spcPct val="150000"/>
              </a:lnSpc>
              <a:buNone/>
            </a:pPr>
            <a:endParaRPr dirty="0" sz="1800" 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4864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401DC-9B37-4341-B08E-32E49C3A82FC}" type="datetime1">
              <a:rPr lang="en-US" smtClean="0"/>
              <a:t>8/29/2024</a:t>
            </a:fld>
            <a:endParaRPr lang="en-US"/>
          </a:p>
        </p:txBody>
      </p:sp>
      <p:sp>
        <p:nvSpPr>
          <p:cNvPr id="104864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dirty="0" lang="en-US"/>
              <a:t>3</a:t>
            </a:r>
          </a:p>
        </p:txBody>
      </p:sp>
      <p:grpSp>
        <p:nvGrpSpPr>
          <p:cNvPr id="65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1048644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61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  <p:sp>
        <p:nvSpPr>
          <p:cNvPr id="1048645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46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47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48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49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50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51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52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53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p>
            <a:r>
              <a:rPr b="1" dirty="0" sz="3600" lang="en-US"/>
              <a:t>Topic Learning Outcomes</a:t>
            </a:r>
          </a:p>
        </p:txBody>
      </p:sp>
      <p:sp>
        <p:nvSpPr>
          <p:cNvPr id="1048655" name="Content Placeholder 13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p>
            <a:pPr indent="0" marL="0" marR="0">
              <a:spcBef>
                <a:spcPts val="0"/>
              </a:spcBef>
              <a:spcAft>
                <a:spcPts val="800"/>
              </a:spcAft>
              <a:buNone/>
            </a:pPr>
            <a:r>
              <a:rPr b="1" dirty="0" sz="3200" lang="en-US">
                <a:latin typeface="+mj-lt"/>
                <a:ea typeface="Times New Roman"/>
                <a:cs typeface="Times New Roman" panose="02020603050405020304" pitchFamily="18" charset="0"/>
              </a:rPr>
              <a:t>By the end of this topic, the learners will be able to:</a:t>
            </a:r>
            <a:endParaRPr b="1" dirty="0" sz="3200" lang="en-US">
              <a:latin typeface="+mj-lt"/>
              <a:ea typeface="Calibri"/>
              <a:cs typeface="Times New Roman" panose="02020603050405020304" pitchFamily="18" charset="0"/>
            </a:endParaRPr>
          </a:p>
          <a:p>
            <a:r>
              <a:rPr dirty="0" sz="3200" lang="en-US">
                <a:latin typeface="+mj-lt"/>
              </a:rPr>
              <a:t>Explain organizational communication</a:t>
            </a:r>
          </a:p>
          <a:p>
            <a:r>
              <a:rPr dirty="0" sz="3200" lang="en-US">
                <a:latin typeface="+mj-lt"/>
              </a:rPr>
              <a:t>Explain the purpose of communication in the organization</a:t>
            </a:r>
          </a:p>
          <a:p>
            <a:r>
              <a:rPr dirty="0" sz="3200" lang="en-US">
                <a:latin typeface="+mj-lt"/>
              </a:rPr>
              <a:t>Classify communication</a:t>
            </a:r>
          </a:p>
          <a:p>
            <a:r>
              <a:rPr dirty="0" sz="3200" lang="en-US">
                <a:latin typeface="+mj-lt"/>
              </a:rPr>
              <a:t>Establish and evaluate how information flows through the organization</a:t>
            </a:r>
          </a:p>
          <a:p>
            <a:pPr algn="just" indent="0" marL="0">
              <a:lnSpc>
                <a:spcPct val="150000"/>
              </a:lnSpc>
              <a:buNone/>
            </a:pPr>
            <a:endParaRPr dirty="0" sz="1800" 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4865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401DC-9B37-4341-B08E-32E49C3A82FC}" type="datetime1">
              <a:rPr lang="en-US" smtClean="0"/>
              <a:t>8/29/2024</a:t>
            </a:fld>
            <a:endParaRPr lang="en-US"/>
          </a:p>
        </p:txBody>
      </p:sp>
      <p:sp>
        <p:nvSpPr>
          <p:cNvPr id="1048657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dirty="0" lang="en-US"/>
              <a:t>4</a:t>
            </a:r>
          </a:p>
        </p:txBody>
      </p:sp>
      <p:grpSp>
        <p:nvGrpSpPr>
          <p:cNvPr id="67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1048658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62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  <p:sp>
        <p:nvSpPr>
          <p:cNvPr id="1048659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60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61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62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63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64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6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6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6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p>
            <a:r>
              <a:rPr b="1" dirty="0" sz="3600" lang="en-US"/>
              <a:t> Definition</a:t>
            </a:r>
          </a:p>
        </p:txBody>
      </p:sp>
      <p:sp>
        <p:nvSpPr>
          <p:cNvPr id="1048669" name="Content Placeholder 13"/>
          <p:cNvSpPr>
            <a:spLocks noGrp="1"/>
          </p:cNvSpPr>
          <p:nvPr>
            <p:ph sz="half" idx="1"/>
          </p:nvPr>
        </p:nvSpPr>
        <p:spPr>
          <a:xfrm>
            <a:off x="540067" y="1536191"/>
            <a:ext cx="4572576" cy="4951985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p>
            <a:pPr indent="0" marL="0">
              <a:lnSpc>
                <a:spcPct val="200000"/>
              </a:lnSpc>
              <a:buNone/>
            </a:pPr>
            <a:r>
              <a:rPr dirty="0" sz="2400" lang="en-US"/>
              <a:t>It is the exchange of information with organizational stakeholders. </a:t>
            </a:r>
          </a:p>
          <a:p>
            <a:pPr indent="0" marL="0">
              <a:lnSpc>
                <a:spcPct val="200000"/>
              </a:lnSpc>
              <a:buNone/>
            </a:pPr>
            <a:r>
              <a:rPr dirty="0" sz="2400" lang="en-US"/>
              <a:t>It includes both communication within the organization and communication with external target groups.</a:t>
            </a:r>
          </a:p>
        </p:txBody>
      </p:sp>
      <p:sp>
        <p:nvSpPr>
          <p:cNvPr id="1048670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401DC-9B37-4341-B08E-32E49C3A82FC}" type="datetime1">
              <a:rPr lang="en-US" smtClean="0"/>
              <a:t>8/29/2024</a:t>
            </a:fld>
            <a:endParaRPr lang="en-US"/>
          </a:p>
        </p:txBody>
      </p:sp>
      <p:sp>
        <p:nvSpPr>
          <p:cNvPr id="1048671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dirty="0" lang="en-US"/>
              <a:t>5</a:t>
            </a:r>
          </a:p>
        </p:txBody>
      </p:sp>
      <p:grpSp>
        <p:nvGrpSpPr>
          <p:cNvPr id="69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1048672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63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  <p:sp>
        <p:nvSpPr>
          <p:cNvPr id="104867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74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75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76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77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78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79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80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81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164" name="Picture 2" descr="Organizational Communication&quot; Images ...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112644" y="1828800"/>
            <a:ext cx="4428552" cy="421640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401DC-9B37-4341-B08E-32E49C3A82FC}" type="datetime1">
              <a:rPr lang="en-US" smtClean="0"/>
              <a:t>8/29/2024</a:t>
            </a:fld>
            <a:endParaRPr lang="en-US"/>
          </a:p>
        </p:txBody>
      </p:sp>
      <p:sp>
        <p:nvSpPr>
          <p:cNvPr id="1048686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dirty="0" lang="en-US"/>
              <a:t>6</a:t>
            </a:r>
          </a:p>
        </p:txBody>
      </p:sp>
      <p:sp>
        <p:nvSpPr>
          <p:cNvPr id="1048687" name="Content Placeholder 13"/>
          <p:cNvSpPr>
            <a:spLocks noGrp="1"/>
          </p:cNvSpPr>
          <p:nvPr>
            <p:ph sz="half" idx="4294967295"/>
          </p:nvPr>
        </p:nvSpPr>
        <p:spPr>
          <a:xfrm>
            <a:off x="-1" y="312738"/>
            <a:ext cx="5076313" cy="6175375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p>
            <a:r>
              <a:rPr dirty="0" sz="3200" lang="en-US"/>
              <a:t>Co-ordinating activities</a:t>
            </a:r>
          </a:p>
          <a:p>
            <a:r>
              <a:rPr dirty="0" sz="3200" lang="en-US"/>
              <a:t> Making decisions (planning)</a:t>
            </a:r>
          </a:p>
          <a:p>
            <a:r>
              <a:rPr dirty="0" sz="3200" lang="en-US"/>
              <a:t> Organizing resources</a:t>
            </a:r>
          </a:p>
          <a:p>
            <a:r>
              <a:rPr dirty="0" sz="3200" lang="en-US"/>
              <a:t> Motivational tool (staffing)</a:t>
            </a:r>
          </a:p>
          <a:p>
            <a:r>
              <a:rPr dirty="0" sz="3200" lang="en-US"/>
              <a:t> Teamwork effectiveness (leadership)</a:t>
            </a:r>
          </a:p>
          <a:p>
            <a:r>
              <a:rPr dirty="0" sz="3200" lang="en-US"/>
              <a:t> Conflict resolution</a:t>
            </a:r>
          </a:p>
          <a:p>
            <a:r>
              <a:rPr dirty="0" sz="3200" lang="en-US"/>
              <a:t> Controlling (Measure of performance through financial statements).</a:t>
            </a:r>
          </a:p>
        </p:txBody>
      </p:sp>
      <p:grpSp>
        <p:nvGrpSpPr>
          <p:cNvPr id="72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1048688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65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  <p:sp>
        <p:nvSpPr>
          <p:cNvPr id="1048689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90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91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92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93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94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95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96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97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166" name="Picture 1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319652" y="312739"/>
            <a:ext cx="4221543" cy="6175438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1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240435" y="1457866"/>
            <a:ext cx="6292932" cy="5108634"/>
          </a:xfrm>
          <a:prstGeom prst="rect"/>
        </p:spPr>
      </p:pic>
      <p:sp>
        <p:nvSpPr>
          <p:cNvPr id="1048698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p>
            <a:r>
              <a:rPr b="1" dirty="0" sz="3600" lang="en-US"/>
              <a:t>Classification of Communication</a:t>
            </a:r>
          </a:p>
        </p:txBody>
      </p:sp>
      <p:sp>
        <p:nvSpPr>
          <p:cNvPr id="1048699" name="Content Placeholder 13"/>
          <p:cNvSpPr>
            <a:spLocks noGrp="1"/>
          </p:cNvSpPr>
          <p:nvPr>
            <p:ph sz="half" idx="1"/>
          </p:nvPr>
        </p:nvSpPr>
        <p:spPr>
          <a:xfrm>
            <a:off x="540067" y="1417639"/>
            <a:ext cx="5292656" cy="507053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p>
            <a:pPr indent="0" marL="0">
              <a:buNone/>
            </a:pPr>
            <a:r>
              <a:rPr dirty="0" sz="3600" lang="en-US"/>
              <a:t>1. Formal vs. informal communication</a:t>
            </a:r>
          </a:p>
          <a:p>
            <a:pPr indent="0" marL="0">
              <a:buNone/>
            </a:pPr>
            <a:r>
              <a:rPr dirty="0" sz="3600" lang="en-US"/>
              <a:t>2. Internal vs. external</a:t>
            </a:r>
          </a:p>
          <a:p>
            <a:pPr indent="0" marL="0">
              <a:buNone/>
            </a:pPr>
            <a:r>
              <a:rPr dirty="0" sz="3600" lang="en-US">
                <a:latin typeface="+mj-lt"/>
                <a:cs typeface="Times New Roman" panose="02020603050405020304" pitchFamily="18" charset="0"/>
              </a:rPr>
              <a:t>communication</a:t>
            </a:r>
            <a:endParaRPr dirty="0" sz="1900" 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48700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401DC-9B37-4341-B08E-32E49C3A82FC}" type="datetime1">
              <a:rPr lang="en-US" smtClean="0"/>
              <a:t>8/29/2024</a:t>
            </a:fld>
            <a:endParaRPr lang="en-US"/>
          </a:p>
        </p:txBody>
      </p:sp>
      <p:sp>
        <p:nvSpPr>
          <p:cNvPr id="1048701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dirty="0" lang="en-US"/>
              <a:t>7</a:t>
            </a:r>
          </a:p>
        </p:txBody>
      </p:sp>
      <p:grpSp>
        <p:nvGrpSpPr>
          <p:cNvPr id="74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1048702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68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  <p:sp>
        <p:nvSpPr>
          <p:cNvPr id="1048703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04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05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06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07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08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09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10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11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"/>
          <p:cNvSpPr>
            <a:spLocks noGrp="1"/>
          </p:cNvSpPr>
          <p:nvPr>
            <p:ph type="title"/>
          </p:nvPr>
        </p:nvSpPr>
        <p:spPr>
          <a:xfrm>
            <a:off x="540070" y="274638"/>
            <a:ext cx="9001125" cy="795853"/>
          </a:xfrm>
          <a:ln>
            <a:solidFill>
              <a:schemeClr val="accent1"/>
            </a:solidFill>
          </a:ln>
        </p:spPr>
        <p:txBody>
          <a:bodyPr/>
          <a:p>
            <a:r>
              <a:rPr b="1" dirty="0" sz="3600" lang="en-US"/>
              <a:t>Formal vs Informal Communication</a:t>
            </a:r>
          </a:p>
        </p:txBody>
      </p:sp>
      <p:sp>
        <p:nvSpPr>
          <p:cNvPr id="1048713" name="Content Placeholder 13"/>
          <p:cNvSpPr>
            <a:spLocks noGrp="1"/>
          </p:cNvSpPr>
          <p:nvPr>
            <p:ph sz="half" idx="1"/>
          </p:nvPr>
        </p:nvSpPr>
        <p:spPr>
          <a:xfrm>
            <a:off x="540067" y="1184787"/>
            <a:ext cx="4707583" cy="520807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p>
            <a:pPr algn="just" indent="-342900" lvl="0">
              <a:lnSpc>
                <a:spcPct val="150000"/>
              </a:lnSpc>
              <a:spcBef>
                <a:spcPts val="1000"/>
              </a:spcBef>
              <a:buClrTx/>
            </a:pPr>
            <a:r>
              <a:rPr b="1" dirty="0" sz="2000" lang="en-US">
                <a:solidFill>
                  <a:prstClr val="black"/>
                </a:solidFill>
                <a:latin typeface="+mj-lt"/>
              </a:rPr>
              <a:t>Formal communication </a:t>
            </a:r>
            <a:r>
              <a:rPr dirty="0" sz="2000" lang="en-US">
                <a:solidFill>
                  <a:prstClr val="black"/>
                </a:solidFill>
                <a:latin typeface="+mj-lt"/>
              </a:rPr>
              <a:t>is communication that follows strict rules regarding who communicates, why, how and when to communicate E.g. Board meetings.</a:t>
            </a:r>
          </a:p>
          <a:p>
            <a:pPr algn="just" indent="-342900" lvl="0">
              <a:lnSpc>
                <a:spcPct val="150000"/>
              </a:lnSpc>
              <a:spcBef>
                <a:spcPts val="1000"/>
              </a:spcBef>
              <a:buClrTx/>
            </a:pPr>
            <a:r>
              <a:rPr b="1" dirty="0" sz="2000" lang="en-US">
                <a:solidFill>
                  <a:prstClr val="black"/>
                </a:solidFill>
                <a:latin typeface="+mj-lt"/>
              </a:rPr>
              <a:t>Informal communication </a:t>
            </a:r>
            <a:r>
              <a:rPr dirty="0" sz="2000" lang="en-US">
                <a:solidFill>
                  <a:prstClr val="black"/>
                </a:solidFill>
                <a:latin typeface="+mj-lt"/>
              </a:rPr>
              <a:t>is information which does not follow strict rules E.g. Chatting with colleagues at the office.</a:t>
            </a:r>
          </a:p>
          <a:p>
            <a:pPr algn="just" indent="0" marL="114300">
              <a:buNone/>
            </a:pPr>
            <a:endParaRPr dirty="0" sz="2000" lang="en-US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97169" name="Content Placeholder 18"/>
          <p:cNvPicPr>
            <a:picLocks noChangeAspect="1" noGrp="1"/>
          </p:cNvPicPr>
          <p:nvPr>
            <p:ph sz="half" idx="2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400675" y="1227141"/>
            <a:ext cx="4140200" cy="5013317"/>
          </a:xfrm>
          <a:prstGeom prst="rect"/>
        </p:spPr>
      </p:pic>
      <p:sp>
        <p:nvSpPr>
          <p:cNvPr id="1048714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0401DC-9B37-4341-B08E-32E49C3A82FC}" type="datetime1">
              <a:rPr lang="en-US" smtClean="0"/>
              <a:t>8/29/2024</a:t>
            </a:fld>
            <a:endParaRPr lang="en-US"/>
          </a:p>
        </p:txBody>
      </p:sp>
      <p:sp>
        <p:nvSpPr>
          <p:cNvPr id="1048715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dirty="0" lang="en-US"/>
              <a:t>8</a:t>
            </a:r>
          </a:p>
        </p:txBody>
      </p:sp>
      <p:grpSp>
        <p:nvGrpSpPr>
          <p:cNvPr id="76" name="Group 4"/>
          <p:cNvGrpSpPr/>
          <p:nvPr/>
        </p:nvGrpSpPr>
        <p:grpSpPr>
          <a:xfrm>
            <a:off x="9937179" y="332660"/>
            <a:ext cx="882403" cy="882403"/>
            <a:chOff x="9937179" y="332656"/>
            <a:chExt cx="882403" cy="882403"/>
          </a:xfrm>
        </p:grpSpPr>
        <p:sp>
          <p:nvSpPr>
            <p:cNvPr id="1048716" name="Oval 3"/>
            <p:cNvSpPr/>
            <p:nvPr/>
          </p:nvSpPr>
          <p:spPr>
            <a:xfrm>
              <a:off x="10009112" y="404663"/>
              <a:ext cx="720155" cy="720081"/>
            </a:xfrm>
            <a:prstGeom prst="ellipse"/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pic>
          <p:nvPicPr>
            <p:cNvPr id="2097170" name="Picture 8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37179" y="332656"/>
              <a:ext cx="882403" cy="882403"/>
            </a:xfrm>
            <a:prstGeom prst="rect"/>
          </p:spPr>
        </p:pic>
      </p:grpSp>
      <p:sp>
        <p:nvSpPr>
          <p:cNvPr id="1048717" name="AutoShape 2" descr="Image result for employees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18" name="AutoShape 4" descr="Image result for employees"/>
          <p:cNvSpPr>
            <a:spLocks noChangeAspect="1" noChangeArrowheads="1"/>
          </p:cNvSpPr>
          <p:nvPr/>
        </p:nvSpPr>
        <p:spPr bwMode="auto">
          <a:xfrm>
            <a:off x="307974" y="79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19" name="AutoShape 6" descr="Image result for employees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20" name="AutoShape 8" descr="Image result for employees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21" name="AutoShape 10" descr="Image result for employees"/>
          <p:cNvSpPr>
            <a:spLocks noChangeAspect="1" noChangeArrowheads="1"/>
          </p:cNvSpPr>
          <p:nvPr/>
        </p:nvSpPr>
        <p:spPr bwMode="auto">
          <a:xfrm>
            <a:off x="765175" y="465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22" name="AutoShape 12" descr="Image result for employees"/>
          <p:cNvSpPr>
            <a:spLocks noChangeAspect="1" noChangeArrowheads="1"/>
          </p:cNvSpPr>
          <p:nvPr/>
        </p:nvSpPr>
        <p:spPr bwMode="auto">
          <a:xfrm>
            <a:off x="917575" y="6175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23" name="AutoShape 2" descr="Image result for uganda government"/>
          <p:cNvSpPr>
            <a:spLocks noChangeAspect="1" noChangeArrowheads="1"/>
          </p:cNvSpPr>
          <p:nvPr/>
        </p:nvSpPr>
        <p:spPr bwMode="auto">
          <a:xfrm>
            <a:off x="1222375" y="9223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24" name="AutoShape 4" descr="Image result for uganda government"/>
          <p:cNvSpPr>
            <a:spLocks noChangeAspect="1" noChangeArrowheads="1"/>
          </p:cNvSpPr>
          <p:nvPr/>
        </p:nvSpPr>
        <p:spPr bwMode="auto">
          <a:xfrm>
            <a:off x="1374776" y="10747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25" name="AutoShape 6" descr="Image result for uganda government"/>
          <p:cNvSpPr>
            <a:spLocks noChangeAspect="1" noChangeArrowheads="1"/>
          </p:cNvSpPr>
          <p:nvPr/>
        </p:nvSpPr>
        <p:spPr bwMode="auto">
          <a:xfrm>
            <a:off x="1527174" y="1227141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400">
        <p14:reveal dir="r"/>
      </p:transition>
    </mc:Choice>
    <mc:Fallback>
      <p:transition spd="slow">
        <p:fade/>
      </p:transition>
    </mc:Fallback>
  </mc:AlternateContent>
</p:sld>
</file>

<file path=ppt/theme/_rels/them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Adjacency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algn="bl" blurRad="50800" dist="25400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dir="tl" rig="brightRoom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algn="tl" flip="none" sx="32000" sy="32000" tx="0" ty="0"/>
        </a:blip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lenovo</dc:creator>
  <cp:lastModifiedBy>ELITEBOOK840</cp:lastModifiedBy>
  <dcterms:created xsi:type="dcterms:W3CDTF">2024-07-22T08:26:40Z</dcterms:created>
  <dcterms:modified xsi:type="dcterms:W3CDTF">2024-08-29T04:42:20Z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7cb79e05a77049ba9eebb8793a55bc78</vt:lpwstr>
  </property>
</Properties>
</file>