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10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4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57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5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2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7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45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291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54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D6CD6-F9CB-41DD-A6FB-738926659B9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4DC7F-15C2-43CA-B119-1C69464709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78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HOSPITALITY AND TOURISM DESTINATION MARKETING MIX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NAKANWAGI 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170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Selling </a:t>
            </a:r>
            <a:r>
              <a:rPr lang="en-US" dirty="0" smtClean="0"/>
              <a:t>- Travel agents promoting destinations through direct engagement customized itinerary planning for high-end customers, trade fairs and expos for networking with tour operators.</a:t>
            </a:r>
          </a:p>
          <a:p>
            <a:r>
              <a:rPr lang="en-US" b="1" dirty="0" smtClean="0"/>
              <a:t>Sales Promotion </a:t>
            </a:r>
            <a:r>
              <a:rPr lang="en-US" dirty="0" smtClean="0"/>
              <a:t>- Discounts, early bird offers, and package deals, loyalty programs for frequent travelers, group discounts (family, corporate retreats).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036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b="1" dirty="0" smtClean="0"/>
              <a:t>PEOPLE SKILLS IN HOSPITALITY AND TOURISM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Importance of People in Service Delivery: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Employees play a crucial role in shaping guest experiences.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Customer service excellence leads to brand loyalty.</a:t>
            </a:r>
          </a:p>
          <a:p>
            <a:pPr marL="0" indent="0">
              <a:buNone/>
            </a:pPr>
            <a:r>
              <a:rPr lang="en-US" b="1" dirty="0" smtClean="0"/>
              <a:t>Impact on Marketing: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Positive word-of-mouth and reviews.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Brand reputation.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customer retention.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312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Essential People Skills: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Communication (verbal and non-verbal).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Cultural Sensitivity (understanding diverse guest backgrounds).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Conflict Resolution (handling complaints professionally).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Emotional Intelligence (managing guest expectations).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Training and Development (continuous learning for staff).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779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6. </a:t>
            </a:r>
            <a:r>
              <a:rPr lang="en-GB" b="1" dirty="0" smtClean="0"/>
              <a:t>BUILDING PHYSICAL EVIDENCE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917"/>
            <a:ext cx="10515600" cy="51110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These are tangible elements that enhance the perception of quality in hospitality and tourism.</a:t>
            </a:r>
          </a:p>
          <a:p>
            <a:r>
              <a:rPr lang="en-GB" b="1" dirty="0" smtClean="0"/>
              <a:t>Key Components: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Facilities &amp; Infrastructure: Hotel décor, cleanliness, comfortable seating, ambiance.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Branding &amp; Signage: Logos, uniforms, promotional materials.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Online Presence: Website aesthetics, social media engagement.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Guest Testimonials &amp; Reviews: Ratings on </a:t>
            </a:r>
            <a:r>
              <a:rPr lang="en-GB" dirty="0" err="1" smtClean="0"/>
              <a:t>TripAdvisor</a:t>
            </a:r>
            <a:r>
              <a:rPr lang="en-GB" dirty="0" smtClean="0"/>
              <a:t>, Google, and social media.</a:t>
            </a:r>
          </a:p>
          <a:p>
            <a:pPr marL="0" indent="0">
              <a:buNone/>
            </a:pPr>
            <a:r>
              <a:rPr lang="en-US" b="1" dirty="0" smtClean="0"/>
              <a:t>NOTE:</a:t>
            </a:r>
            <a:r>
              <a:rPr lang="en-US" dirty="0" smtClean="0"/>
              <a:t> A strong brand identity increases trust. Therefore, enhancing visual appeal and maintaining high hygiene standards improve customer satisfaction.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73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b="1" dirty="0" smtClean="0"/>
              <a:t>PROCESSES IN HOSPITALITY AND TOURISM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operational procedures and systems ensuring smooth service delivery to tourists and guests.</a:t>
            </a:r>
          </a:p>
          <a:p>
            <a:r>
              <a:rPr lang="en-US" b="1" dirty="0" smtClean="0"/>
              <a:t>Types of Processes: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Pre-Arriva</a:t>
            </a:r>
            <a:r>
              <a:rPr lang="en-US" dirty="0" smtClean="0"/>
              <a:t>l: Online booking, reservations, marketing promotions.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Arrival &amp; Check-in</a:t>
            </a:r>
            <a:r>
              <a:rPr lang="en-US" dirty="0" smtClean="0"/>
              <a:t>: First impression, efficient reception services.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Service Experience</a:t>
            </a:r>
            <a:r>
              <a:rPr lang="en-US" dirty="0" smtClean="0"/>
              <a:t>: Room service, dining, guided tours.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Post-Service Engagement</a:t>
            </a:r>
            <a:r>
              <a:rPr lang="en-US" dirty="0" smtClean="0"/>
              <a:t>: Follow-up emails, loyalty programs, requesting reviews.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1688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PROMOTION OF TOURISM DESTINATION SERVICES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arious approaches and trends have emerged in hospitality and tourism destination marketing to adapt to changing consumer behaviors, technology advancements, and global trends. </a:t>
            </a:r>
            <a:endParaRPr lang="en-GB" dirty="0"/>
          </a:p>
          <a:p>
            <a:r>
              <a:rPr lang="en-US" dirty="0" smtClean="0"/>
              <a:t>Successful hospitality and tourism destination marketing often involves a combination of these approaches, adapting to changing consumer preferences and global trends.</a:t>
            </a:r>
          </a:p>
          <a:p>
            <a:r>
              <a:rPr lang="en-US" dirty="0" smtClean="0"/>
              <a:t>The use of technology, personalization, and sustainability will likely continue to shape the future of tourist destination marketing.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815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APPROACHES AND TRENDS IN TOURIST DESTINATION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LcParenR"/>
            </a:pPr>
            <a:r>
              <a:rPr lang="en-US" b="1" dirty="0" smtClean="0"/>
              <a:t>Traditional Approach to Tourist Destination Marketing; </a:t>
            </a:r>
            <a:r>
              <a:rPr lang="en-US" dirty="0" smtClean="0"/>
              <a:t>conventional methods that were prevalent before the widespread adoption of digital technologies. These include;</a:t>
            </a:r>
          </a:p>
          <a:p>
            <a:pPr marL="0" indent="0">
              <a:buNone/>
            </a:pPr>
            <a:r>
              <a:rPr lang="en-US" b="1" dirty="0" smtClean="0"/>
              <a:t>1.Print Advertising</a:t>
            </a:r>
            <a:r>
              <a:rPr lang="en-US" dirty="0" smtClean="0"/>
              <a:t>: Brochures, pamphlets, and printed materials distributed through travel agencies, visitor centers, and promotional events.</a:t>
            </a:r>
          </a:p>
          <a:p>
            <a:pPr marL="0" indent="0">
              <a:buNone/>
            </a:pPr>
            <a:r>
              <a:rPr lang="en-US" b="1" dirty="0" smtClean="0"/>
              <a:t>2.Travel Trade Shows and Exhibitions: </a:t>
            </a:r>
            <a:r>
              <a:rPr lang="en-US" dirty="0" smtClean="0"/>
              <a:t>Participation in industry-specific events to promote destinations to travel agents, tour operators, and other professionals.</a:t>
            </a:r>
          </a:p>
          <a:p>
            <a:pPr marL="0" indent="0">
              <a:buNone/>
            </a:pPr>
            <a:r>
              <a:rPr lang="en-US" b="1" dirty="0" smtClean="0"/>
              <a:t>3.Collaboration with Travel Agencies: </a:t>
            </a:r>
            <a:r>
              <a:rPr lang="en-US" dirty="0" smtClean="0"/>
              <a:t>Building relationships with travel agencies to promote and sell travel packages to the destination.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501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b="1" dirty="0" smtClean="0"/>
              <a:t>Word of Mouth: </a:t>
            </a:r>
            <a:r>
              <a:rPr lang="en-US" dirty="0" smtClean="0"/>
              <a:t>Relying on positive experiences of past visitors to generate recommendations and attract new tourists.</a:t>
            </a:r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b="1" dirty="0" smtClean="0"/>
              <a:t>Public Relations</a:t>
            </a:r>
            <a:r>
              <a:rPr lang="en-US" dirty="0" smtClean="0"/>
              <a:t>: Engaging with traditional media (newspapers, magazines, TV) to secure coverage and positive stories about the destination.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b="1" dirty="0" smtClean="0"/>
              <a:t>Promotional Events</a:t>
            </a:r>
            <a:r>
              <a:rPr lang="en-US" dirty="0" smtClean="0"/>
              <a:t>: Hosting or participating in promotional events, such as festivals, to showcase the destination's culture, attractions, and activities.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b="1" dirty="0" smtClean="0"/>
              <a:t>Tourist Information Centers</a:t>
            </a:r>
            <a:r>
              <a:rPr lang="en-US" dirty="0" smtClean="0"/>
              <a:t>: Establishing physical information centers to provide maps, brochures, and guidance to visitors.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1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8.Partnerships with Travel Publications</a:t>
            </a:r>
            <a:r>
              <a:rPr lang="en-US" dirty="0" smtClean="0"/>
              <a:t>: Collaborating with travel magazines and guidebooks to feature the destination in editorial content.</a:t>
            </a:r>
          </a:p>
          <a:p>
            <a:pPr marL="0" indent="0">
              <a:buNone/>
            </a:pPr>
            <a:r>
              <a:rPr lang="en-US" b="1" dirty="0" smtClean="0"/>
              <a:t>9.Direct Mail Marketing</a:t>
            </a:r>
            <a:r>
              <a:rPr lang="en-US" dirty="0" smtClean="0"/>
              <a:t>: Sending promotional materials and offers directly to potential travelers through postal mail.</a:t>
            </a:r>
          </a:p>
          <a:p>
            <a:pPr marL="0" indent="0">
              <a:buNone/>
            </a:pPr>
            <a:r>
              <a:rPr lang="en-US" b="1" dirty="0" smtClean="0"/>
              <a:t>10.Billboards and Signage: </a:t>
            </a:r>
            <a:r>
              <a:rPr lang="en-US" dirty="0" smtClean="0"/>
              <a:t>Using outdoor advertising, such as billboards, to reach a broader audience and attract attention.</a:t>
            </a:r>
          </a:p>
          <a:p>
            <a:pPr marL="0" indent="0">
              <a:buNone/>
            </a:pPr>
            <a:r>
              <a:rPr lang="en-US" b="1" dirty="0" smtClean="0"/>
              <a:t>11.Broadcast Advertising</a:t>
            </a:r>
            <a:r>
              <a:rPr lang="en-US" dirty="0" smtClean="0"/>
              <a:t>: Utilizing radio and television commercials to promote the destination.</a:t>
            </a:r>
          </a:p>
          <a:p>
            <a:pPr marL="0" indent="0">
              <a:buNone/>
            </a:pPr>
            <a:r>
              <a:rPr lang="en-US" b="1" dirty="0" smtClean="0"/>
              <a:t>12.Networking with Travel Associations</a:t>
            </a:r>
            <a:r>
              <a:rPr lang="en-US" dirty="0" smtClean="0"/>
              <a:t>: Building connections with travel associations and organizations to gain exposure and credibility.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687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b) MODERN APPROACH TO TOURIST DESTINATION MARKETING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1)Digital Marketing:</a:t>
            </a:r>
          </a:p>
          <a:p>
            <a:pPr marL="0" indent="0">
              <a:buNone/>
            </a:pPr>
            <a:r>
              <a:rPr lang="en-US" dirty="0" smtClean="0"/>
              <a:t>•Social Media Engagement: Destinations leverage platforms like </a:t>
            </a:r>
            <a:r>
              <a:rPr lang="en-US" dirty="0" err="1" smtClean="0"/>
              <a:t>Instagram</a:t>
            </a:r>
            <a:r>
              <a:rPr lang="en-US" dirty="0" smtClean="0"/>
              <a:t>, Facebook, and Twitter to showcase picturesque landscapes, cultural experiences, and local attractions.</a:t>
            </a:r>
          </a:p>
          <a:p>
            <a:pPr marL="0" indent="0">
              <a:buNone/>
            </a:pPr>
            <a:r>
              <a:rPr lang="en-US" dirty="0" smtClean="0"/>
              <a:t>•Content Marketing: Creating engaging and informative content through blogs, videos, and virtual tours to inspire and educate potential visitors.</a:t>
            </a:r>
          </a:p>
          <a:p>
            <a:pPr marL="0" indent="0">
              <a:buNone/>
            </a:pPr>
            <a:r>
              <a:rPr lang="en-US" dirty="0" smtClean="0"/>
              <a:t>•Influencer Partnerships: Collaborating with social media influencers and travel bloggers to reach a wider audience and build credibility.</a:t>
            </a:r>
          </a:p>
          <a:p>
            <a:pPr marL="0" indent="0">
              <a:buNone/>
            </a:pPr>
            <a:r>
              <a:rPr lang="en-US" dirty="0" smtClean="0"/>
              <a:t>•Targeted Advertising: Delivering tailored messages and promotions based on individual interests and demographics.</a:t>
            </a:r>
          </a:p>
          <a:p>
            <a:pPr marL="0" indent="0">
              <a:buNone/>
            </a:pPr>
            <a:r>
              <a:rPr lang="en-US" dirty="0" smtClean="0"/>
              <a:t>•Affiliation and subscriptions to global and respected online sites, systems and applications e.g. Travel adviser.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24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MARKETING MIX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marketing mix is essential for the success of hospitality and tourism businesses.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Focusing on these mix elements and focusing on service quality, customer/tourist / guest  engagement, and effective distribution channels ensures a competitive advantage in the global tourism industry.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490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b="1" dirty="0" smtClean="0"/>
              <a:t>Mobile Marketing:</a:t>
            </a:r>
          </a:p>
          <a:p>
            <a:pPr marL="0" indent="0">
              <a:buNone/>
            </a:pPr>
            <a:r>
              <a:rPr lang="en-US" dirty="0" smtClean="0"/>
              <a:t>•Mobile Apps: Developing destination-specific apps for travel planning, navigation, and real-time updates.</a:t>
            </a:r>
          </a:p>
          <a:p>
            <a:pPr marL="0" indent="0">
              <a:buNone/>
            </a:pPr>
            <a:r>
              <a:rPr lang="en-US" dirty="0" smtClean="0"/>
              <a:t>•Location-Based Services: Sending personalized offers and information based on the user's location.</a:t>
            </a:r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en-US" b="1" dirty="0" smtClean="0"/>
              <a:t>Virtual and Augmented Reality (VR/AR):</a:t>
            </a:r>
          </a:p>
          <a:p>
            <a:pPr marL="0" indent="0">
              <a:buNone/>
            </a:pPr>
            <a:r>
              <a:rPr lang="en-US" dirty="0" smtClean="0"/>
              <a:t>•Virtual Tours: Offering virtual experiences of destinations to give potential visitors a taste of what they can expect.</a:t>
            </a:r>
          </a:p>
          <a:p>
            <a:pPr marL="0" indent="0">
              <a:buNone/>
            </a:pPr>
            <a:r>
              <a:rPr lang="en-US" dirty="0" smtClean="0"/>
              <a:t>•AR Applications: Enhancing on-site experiences through augmented reality apps, providing additional information and interactive elements.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7315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972" y="62139"/>
            <a:ext cx="10515600" cy="1325563"/>
          </a:xfrm>
        </p:spPr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7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3)Collaborative Marketing:</a:t>
            </a:r>
          </a:p>
          <a:p>
            <a:r>
              <a:rPr lang="en-US" dirty="0" smtClean="0"/>
              <a:t>Public-Private Partnerships: Collaborations between government bodies, local businesses, and tourism boards to pool resources and create integrated marketing campaigns.</a:t>
            </a:r>
          </a:p>
          <a:p>
            <a:r>
              <a:rPr lang="en-US" dirty="0" smtClean="0"/>
              <a:t>Cross-Promotions: Partnering with other businesses or destinations to create joint marketing efforts.</a:t>
            </a:r>
          </a:p>
          <a:p>
            <a:pPr marL="0" indent="0">
              <a:buNone/>
            </a:pPr>
            <a:r>
              <a:rPr lang="en-US" b="1" dirty="0" smtClean="0"/>
              <a:t>4)Experiential Marketing:</a:t>
            </a:r>
          </a:p>
          <a:p>
            <a:r>
              <a:rPr lang="en-US" dirty="0" smtClean="0"/>
              <a:t>Creating Memorable Experiences: Focusing on promoting unique and immersive experiences that go beyond traditional sightseeing.</a:t>
            </a:r>
          </a:p>
          <a:p>
            <a:r>
              <a:rPr lang="en-US" dirty="0" smtClean="0"/>
              <a:t>Interactive Campaigns: Engaging potential visitors through interactive campaigns, contests, and events.</a:t>
            </a:r>
          </a:p>
          <a:p>
            <a:pPr marL="0" indent="0">
              <a:buNone/>
            </a:pPr>
            <a:r>
              <a:rPr lang="en-US" b="1" dirty="0" smtClean="0"/>
              <a:t>5)Management and Communication:</a:t>
            </a:r>
          </a:p>
          <a:p>
            <a:r>
              <a:rPr lang="en-US" dirty="0" smtClean="0"/>
              <a:t>Proactive Communication: Developing strategies for managing and mitigating the impact of crises, such as natural disasters or health emergencies.</a:t>
            </a:r>
          </a:p>
          <a:p>
            <a:r>
              <a:rPr lang="en-US" dirty="0" smtClean="0"/>
              <a:t>Transparent Communication: Providing accurate and timely information to build trust and maintain a positive destination image.</a:t>
            </a:r>
          </a:p>
          <a:p>
            <a:pPr marL="0" indent="0">
              <a:buNone/>
            </a:pPr>
            <a:r>
              <a:rPr lang="en-US" b="1" dirty="0" smtClean="0"/>
              <a:t>NOTE: </a:t>
            </a:r>
            <a:r>
              <a:rPr lang="en-US" dirty="0" smtClean="0"/>
              <a:t>Successful destination marketing today often involves a blend of both traditional and digital approaches to reach a diverse and global audience. 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1599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POSITIONING STRATEGIES IN TOURISM DESTINATION MARKETING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Involve creating a distinctive image of the destination in the minds of target customers relative to competing destinations</a:t>
            </a:r>
          </a:p>
          <a:p>
            <a:r>
              <a:rPr lang="en-US" dirty="0"/>
              <a:t>D</a:t>
            </a:r>
            <a:r>
              <a:rPr lang="en-US" dirty="0" smtClean="0"/>
              <a:t>estination marketers can differentiate the destination, appeal to target market segments, create memorable experiences, and enhance the destination's competitiveness in the global tourism marketplace. These strategies include;</a:t>
            </a:r>
          </a:p>
          <a:p>
            <a:pPr marL="0" indent="0">
              <a:buNone/>
            </a:pPr>
            <a:r>
              <a:rPr lang="en-US" b="1" dirty="0" smtClean="0"/>
              <a:t>1.Cultural Heritage and Authenticity</a:t>
            </a:r>
            <a:r>
              <a:rPr lang="en-US" dirty="0" smtClean="0"/>
              <a:t>: Emphasize historical landmarks, cultural attractions, festivals, arts, crafts, and local customs that reflect the destination's unique identity and charm.</a:t>
            </a:r>
          </a:p>
          <a:p>
            <a:pPr marL="0" indent="0">
              <a:buNone/>
            </a:pPr>
            <a:r>
              <a:rPr lang="en-US" b="1" dirty="0" smtClean="0"/>
              <a:t>2.Natural Beauty and Eco-Tourism: </a:t>
            </a:r>
            <a:r>
              <a:rPr lang="en-US" dirty="0" smtClean="0"/>
              <a:t>Highlight the destination's natural landscapes, biodiversity, scenic beauty, and sustainable tourism practices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73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3.Adventure and Outdoor Activities: </a:t>
            </a:r>
            <a:r>
              <a:rPr lang="en-US" dirty="0" smtClean="0"/>
              <a:t>offering a diverse range of outdoor activities, adrenaline-pumping adventures, and thrilling experiences. (hiking, trekking, mountaineering, water sports, wildlife safaris, zip-lining, skiing</a:t>
            </a:r>
          </a:p>
          <a:p>
            <a:pPr marL="0" indent="0">
              <a:buNone/>
            </a:pPr>
            <a:r>
              <a:rPr lang="en-US" b="1" dirty="0" smtClean="0"/>
              <a:t>4.Culinary and Gastronomic Experiences: </a:t>
            </a:r>
            <a:r>
              <a:rPr lang="en-US" dirty="0" smtClean="0"/>
              <a:t>the destination's culinary delights, local cuisine, food markets, street food scenes, culinary festivals, and gastronomic traditions.</a:t>
            </a:r>
          </a:p>
          <a:p>
            <a:pPr marL="0" indent="0">
              <a:buNone/>
            </a:pPr>
            <a:r>
              <a:rPr lang="en-US" b="1" dirty="0" smtClean="0"/>
              <a:t>5.Wellness and Health Tourism: </a:t>
            </a:r>
            <a:r>
              <a:rPr lang="en-US" dirty="0" smtClean="0"/>
              <a:t>Position the destination as a sanctuary for wellness, relaxation, rejuvenation, and holistic healing</a:t>
            </a:r>
          </a:p>
          <a:p>
            <a:pPr marL="0" indent="0">
              <a:buNone/>
            </a:pPr>
            <a:r>
              <a:rPr lang="en-US" b="1" dirty="0" smtClean="0"/>
              <a:t>6.Luxury and Exclusive Experiences:  </a:t>
            </a:r>
            <a:r>
              <a:rPr lang="en-US" dirty="0" smtClean="0"/>
              <a:t>Target high-end travelers, luxury seekers, affluent tourists, and luxury lifestyle enthusiasts seeking sophistication, opulence, and indulgence.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994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7.Family-Friendly and Kid-Friendly Attractions: </a:t>
            </a:r>
            <a:r>
              <a:rPr lang="en-US" sz="3600" dirty="0" smtClean="0"/>
              <a:t>theme parks, educational experiences, and recreational activities suitable for families, children, and multi-generational travelers.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b="1" dirty="0" smtClean="0"/>
              <a:t>8.Cultural Exchange and Education: </a:t>
            </a:r>
            <a:r>
              <a:rPr lang="en-US" sz="3600" dirty="0" smtClean="0"/>
              <a:t>Showcase educational institutions, museums, cultural centers, historical sites, and interactive exhibits that promote cultural understanding, diversity, and global citizenship.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b="1" dirty="0" smtClean="0"/>
              <a:t>9.Accessible and Inclusive Tourism</a:t>
            </a:r>
            <a:r>
              <a:rPr lang="en-US" sz="3600" dirty="0" smtClean="0"/>
              <a:t>: destination as accessible, inclusive, and welcoming to travelers of all abilities, ages, backgrounds, interests and barrier free environments.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sz="3600" b="1" dirty="0" smtClean="0"/>
              <a:t>10.Digital Nomad and Remote Work Destinations: </a:t>
            </a:r>
            <a:r>
              <a:rPr lang="en-US" sz="3600" dirty="0" smtClean="0"/>
              <a:t>Position the destination as an ideal destination for digital nomads, remote workers, freelancers, and location-independent professionals seeking inspiring workspaces, reliable connectivity, vibrant communities, and enriching cultural experiences.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288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isometricOffAxis2Top"/>
            <a:lightRig rig="threePt" dir="t"/>
          </a:scene3d>
        </p:spPr>
        <p:txBody>
          <a:bodyPr/>
          <a:lstStyle/>
          <a:p>
            <a:pPr algn="ctr"/>
            <a:r>
              <a:rPr lang="en-US" b="1" dirty="0" smtClean="0"/>
              <a:t>KATI NEBWENTEMA</a:t>
            </a:r>
            <a:endParaRPr lang="en-GB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cene3d>
            <a:camera prst="isometricOffAxis2Right"/>
            <a:lightRig rig="threePt" dir="t"/>
          </a:scene3d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300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HOSPITALITY, LEISURE, AND TOURISM PRODUCTS (PRODUCT)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graphicFrame>
        <p:nvGraphicFramePr>
          <p:cNvPr id="6" name="Picture Placeholder 5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702576970"/>
              </p:ext>
            </p:extLst>
          </p:nvPr>
        </p:nvGraphicFramePr>
        <p:xfrm>
          <a:off x="5183188" y="987425"/>
          <a:ext cx="61722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TYPES OF PRODUCTS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Core </a:t>
                      </a:r>
                      <a:r>
                        <a:rPr lang="en-GB" dirty="0" smtClean="0"/>
                        <a:t>Services: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Accommodation, transportation, food and beverage, attractions, and entertainment.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Augmented </a:t>
                      </a:r>
                      <a:r>
                        <a:rPr lang="en-GB" dirty="0" smtClean="0"/>
                        <a:t>Services: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services such as customer support, loyalty programs, and special experiences.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Because</a:t>
                      </a:r>
                      <a:r>
                        <a:rPr lang="en-GB" baseline="0" dirty="0" smtClean="0"/>
                        <a:t> of the </a:t>
                      </a:r>
                      <a:r>
                        <a:rPr lang="en-GB" dirty="0" smtClean="0"/>
                        <a:t>Intangible Nature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hospitality and tourism products are perishable, inseparable, and highly dependent on customer experience.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These include services, experiences, and tangible elements that satisfy travelers' needs.</a:t>
            </a:r>
          </a:p>
          <a:p>
            <a:endParaRPr lang="en-GB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187607"/>
              </p:ext>
            </p:extLst>
          </p:nvPr>
        </p:nvGraphicFramePr>
        <p:xfrm>
          <a:off x="5197641" y="4957011"/>
          <a:ext cx="616017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0085"/>
                <a:gridCol w="3080085"/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 smtClean="0"/>
                        <a:t>•Marketing Implication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Focus on differentiation, service quality, and value addition to create memorable experiences.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15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2) PRICING OF HOSPITALITY AND TOURISM PRODUCTS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rates charged in the hospitality and tourism industry. They can include dollars or the international tourists, same rats for E.As etc.</a:t>
            </a:r>
          </a:p>
          <a:p>
            <a:r>
              <a:rPr lang="en-US" dirty="0" smtClean="0"/>
              <a:t>Factors Affecting Pricing: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	Demand &amp; Seasonality: Peak vs. off-peak pricing strategies.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	Competition: Benchmarking against competitors.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	Cost Structure: Fixed vs. variable costs in service delivery.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	</a:t>
            </a:r>
            <a:r>
              <a:rPr lang="en-US" dirty="0" smtClean="0"/>
              <a:t>Perceived Value: Quality of service vs. price perception.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	</a:t>
            </a:r>
            <a:r>
              <a:rPr lang="en-US" dirty="0" smtClean="0"/>
              <a:t>Dynamic Pricing: Revenue management strategies (e.g., airline ticket and hotel room pricing fluctuations).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72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Common Pricing Strategies: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Premium Pricing: High-value offerings for luxury tourists.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Discount Pricing: Off-season or early-bird offers.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Bundling &amp; Packages: Combining accommodation, meals, and experiences at a discounted rate.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Psychological Pricing: Setting prices just below whole numbers (e.g., $99 instead of $100).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51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b="1" dirty="0" smtClean="0"/>
              <a:t>PLACE IN HOSPITALITY AND TOURISM DESTINATION MARKETING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(distribution) refers to how hospitality and tourism products are made available to consumers. In other words bringing to convenience.</a:t>
            </a:r>
          </a:p>
          <a:p>
            <a:pPr marL="0" indent="0">
              <a:buNone/>
            </a:pPr>
            <a:r>
              <a:rPr lang="en-US" b="1" dirty="0" smtClean="0"/>
              <a:t>1) Distribution </a:t>
            </a:r>
            <a:r>
              <a:rPr lang="en-US" b="1" dirty="0" smtClean="0"/>
              <a:t>Channels: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Direct Channels: Hotel websites, direct bookings.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smtClean="0"/>
              <a:t>Indirect Channels: Travel agencies, online travel agents (OTAs) like Expedia, Booking.com.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87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2) Destination </a:t>
            </a:r>
            <a:r>
              <a:rPr lang="en-GB" b="1" dirty="0" smtClean="0"/>
              <a:t>Management Organizations (DMOs):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Government or private bodies promoting destinations.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Intermediaries: Wholesalers, tour operators, travel agents.</a:t>
            </a:r>
          </a:p>
          <a:p>
            <a:pPr marL="0" indent="0">
              <a:buNone/>
            </a:pPr>
            <a:r>
              <a:rPr lang="en-GB" b="1" dirty="0" smtClean="0"/>
              <a:t>Why is Location Important:</a:t>
            </a:r>
            <a:endParaRPr lang="en-GB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A well located establishment </a:t>
            </a:r>
            <a:r>
              <a:rPr lang="en-GB" dirty="0" smtClean="0"/>
              <a:t>eases </a:t>
            </a:r>
            <a:r>
              <a:rPr lang="en-GB" dirty="0"/>
              <a:t>a</a:t>
            </a:r>
            <a:r>
              <a:rPr lang="en-GB" dirty="0" smtClean="0"/>
              <a:t>ccessibility </a:t>
            </a:r>
            <a:r>
              <a:rPr lang="en-GB" dirty="0" smtClean="0"/>
              <a:t>(transport networks, airports).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Infrastructure (hotels, restaurants, attractions).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Digital Presence (online visibility and booking platforms).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324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</a:t>
            </a:r>
            <a:r>
              <a:rPr lang="en-US" b="1" dirty="0" smtClean="0"/>
              <a:t>. PROMOTION IN HOSPITALITY AND TOURISM DESTINATION MARKETING 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involves strategic communication efforts to attract travelers, visitors, guests or tourists to visit the destination and use its services. </a:t>
            </a:r>
          </a:p>
          <a:p>
            <a:r>
              <a:rPr lang="en-US" dirty="0" smtClean="0"/>
              <a:t>Promotion enhances destination appeal and build a strong brand image. It includes various promotional tools tailored to reach target markets effectively. </a:t>
            </a:r>
          </a:p>
          <a:p>
            <a:pPr marL="0" indent="0">
              <a:buNone/>
            </a:pPr>
            <a:r>
              <a:rPr lang="en-US" b="1" dirty="0" smtClean="0"/>
              <a:t>PROMOTIONAL TOOLS IN DESTINATION MARKETING</a:t>
            </a:r>
          </a:p>
          <a:p>
            <a:pPr marL="0" indent="0">
              <a:buNone/>
            </a:pPr>
            <a:r>
              <a:rPr lang="en-US" b="1" dirty="0" smtClean="0"/>
              <a:t>•Digital &amp; Social Media Marketing </a:t>
            </a:r>
            <a:r>
              <a:rPr lang="en-US" dirty="0" smtClean="0"/>
              <a:t>- Engaging content on </a:t>
            </a:r>
            <a:r>
              <a:rPr lang="en-US" dirty="0" err="1" smtClean="0"/>
              <a:t>Instagram</a:t>
            </a:r>
            <a:r>
              <a:rPr lang="en-US" dirty="0" smtClean="0"/>
              <a:t>, </a:t>
            </a:r>
            <a:r>
              <a:rPr lang="en-US" dirty="0" err="1" smtClean="0"/>
              <a:t>TikTok</a:t>
            </a:r>
            <a:r>
              <a:rPr lang="en-US" dirty="0" smtClean="0"/>
              <a:t>, and Facebook. Virtual tours and 360-degree videos of destinations user-generated content (traveler reviews and testimonials).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217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CONTINUED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Direct Marketing </a:t>
            </a:r>
            <a:r>
              <a:rPr lang="en-US" dirty="0" smtClean="0"/>
              <a:t>- Email campaigns with personalized offers, SMS marketing for last-minute deals, travel apps with push notifications for promotions.</a:t>
            </a:r>
          </a:p>
          <a:p>
            <a:r>
              <a:rPr lang="en-US" b="1" dirty="0" smtClean="0"/>
              <a:t>Public Relations (PR) </a:t>
            </a:r>
            <a:r>
              <a:rPr lang="en-US" dirty="0" smtClean="0"/>
              <a:t>- Press releases on new attractions or hotel openings, crisis management strategies to handle negative publicity, sponsorship of cultural events, sports, or community programs.</a:t>
            </a:r>
          </a:p>
          <a:p>
            <a:r>
              <a:rPr lang="en-GB" b="1" dirty="0" smtClean="0"/>
              <a:t>Advertising </a:t>
            </a:r>
            <a:r>
              <a:rPr lang="en-GB" dirty="0" smtClean="0"/>
              <a:t>- TV, radio, print (magazines, newspapers), Digital ads (social media, Google Ads, travel websites), Influencer marketing (travel bloggers, </a:t>
            </a:r>
            <a:r>
              <a:rPr lang="en-GB" dirty="0" err="1" smtClean="0"/>
              <a:t>YouTubers</a:t>
            </a:r>
            <a:r>
              <a:rPr lang="en-GB" dirty="0" smtClean="0"/>
              <a:t>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4797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</TotalTime>
  <Words>1912</Words>
  <Application>Microsoft Office PowerPoint</Application>
  <PresentationFormat>Widescreen</PresentationFormat>
  <Paragraphs>162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Wingdings</vt:lpstr>
      <vt:lpstr>Office Theme</vt:lpstr>
      <vt:lpstr>HOSPITALITY AND TOURISM DESTINATION MARKETING MIX</vt:lpstr>
      <vt:lpstr>THE MARKETING MIX</vt:lpstr>
      <vt:lpstr>1. HOSPITALITY, LEISURE, AND TOURISM PRODUCTS (PRODUCT) </vt:lpstr>
      <vt:lpstr>2) PRICING OF HOSPITALITY AND TOURISM PRODUCTS </vt:lpstr>
      <vt:lpstr>CONTINUED</vt:lpstr>
      <vt:lpstr>3. PLACE IN HOSPITALITY AND TOURISM DESTINATION MARKETING</vt:lpstr>
      <vt:lpstr>CONTINUED</vt:lpstr>
      <vt:lpstr> 4. PROMOTION IN HOSPITALITY AND TOURISM DESTINATION MARKETING  </vt:lpstr>
      <vt:lpstr>CONTINUED</vt:lpstr>
      <vt:lpstr>CONTINUED</vt:lpstr>
      <vt:lpstr>5. PEOPLE SKILLS IN HOSPITALITY AND TOURISM</vt:lpstr>
      <vt:lpstr>CONTINUED</vt:lpstr>
      <vt:lpstr>6. BUILDING PHYSICAL EVIDENCE</vt:lpstr>
      <vt:lpstr>7. PROCESSES IN HOSPITALITY AND TOURISM</vt:lpstr>
      <vt:lpstr>PROMOTION OF TOURISM DESTINATION SERVICES </vt:lpstr>
      <vt:lpstr>KEY APPROACHES AND TRENDS IN TOURIST DESTINATION </vt:lpstr>
      <vt:lpstr>CONTINUED</vt:lpstr>
      <vt:lpstr>CONTINUED</vt:lpstr>
      <vt:lpstr>b) MODERN APPROACH TO TOURIST DESTINATION MARKETING</vt:lpstr>
      <vt:lpstr>CONTINUED</vt:lpstr>
      <vt:lpstr>CONTINUED</vt:lpstr>
      <vt:lpstr>POSITIONING STRATEGIES IN TOURISM DESTINATION MARKETING</vt:lpstr>
      <vt:lpstr>CONTINUED</vt:lpstr>
      <vt:lpstr>CONTINUED</vt:lpstr>
      <vt:lpstr>KATI NEBWENTEMA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HOSPITALITY AND TOURISM DESTINATION MARKETING MIX</dc:title>
  <dc:creator>USER</dc:creator>
  <cp:lastModifiedBy>USER</cp:lastModifiedBy>
  <cp:revision>23</cp:revision>
  <dcterms:created xsi:type="dcterms:W3CDTF">2026-03-03T04:20:38Z</dcterms:created>
  <dcterms:modified xsi:type="dcterms:W3CDTF">2026-03-10T04:02:15Z</dcterms:modified>
</cp:coreProperties>
</file>