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67" r:id="rId3"/>
    <p:sldId id="268" r:id="rId4"/>
    <p:sldId id="269" r:id="rId5"/>
    <p:sldId id="260" r:id="rId6"/>
    <p:sldId id="271" r:id="rId7"/>
    <p:sldId id="310" r:id="rId8"/>
    <p:sldId id="306" r:id="rId9"/>
    <p:sldId id="307" r:id="rId10"/>
    <p:sldId id="309" r:id="rId11"/>
    <p:sldId id="319" r:id="rId12"/>
    <p:sldId id="272" r:id="rId13"/>
    <p:sldId id="273" r:id="rId14"/>
    <p:sldId id="305" r:id="rId15"/>
    <p:sldId id="276" r:id="rId16"/>
    <p:sldId id="277" r:id="rId17"/>
    <p:sldId id="318" r:id="rId18"/>
    <p:sldId id="304" r:id="rId19"/>
    <p:sldId id="312" r:id="rId20"/>
    <p:sldId id="315" r:id="rId21"/>
    <p:sldId id="313" r:id="rId22"/>
    <p:sldId id="266" r:id="rId23"/>
    <p:sldId id="321" r:id="rId24"/>
    <p:sldId id="322" r:id="rId25"/>
    <p:sldId id="323" r:id="rId26"/>
    <p:sldId id="324" r:id="rId27"/>
    <p:sldId id="328" r:id="rId28"/>
    <p:sldId id="316" r:id="rId29"/>
    <p:sldId id="288" r:id="rId30"/>
    <p:sldId id="289" r:id="rId31"/>
    <p:sldId id="290" r:id="rId32"/>
    <p:sldId id="291" r:id="rId33"/>
    <p:sldId id="325" r:id="rId34"/>
    <p:sldId id="326" r:id="rId35"/>
    <p:sldId id="327" r:id="rId36"/>
    <p:sldId id="292" r:id="rId37"/>
    <p:sldId id="293" r:id="rId38"/>
    <p:sldId id="294" r:id="rId39"/>
    <p:sldId id="295" r:id="rId40"/>
    <p:sldId id="329"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49" autoAdjust="0"/>
    <p:restoredTop sz="92963" autoAdjust="0"/>
  </p:normalViewPr>
  <p:slideViewPr>
    <p:cSldViewPr snapToGrid="0">
      <p:cViewPr varScale="1">
        <p:scale>
          <a:sx n="76" d="100"/>
          <a:sy n="76" d="100"/>
        </p:scale>
        <p:origin x="90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42E459-9CF7-4B3B-B4C0-30B38DD2926B}" type="datetimeFigureOut">
              <a:rPr lang="en-US" smtClean="0"/>
              <a:t>9/13/2025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1C88F0-90D7-4220-9213-F729E9926D0F}" type="slidenum">
              <a:rPr lang="en-US" smtClean="0"/>
              <a:t>‹#›</a:t>
            </a:fld>
            <a:endParaRPr lang="en-US"/>
          </a:p>
        </p:txBody>
      </p:sp>
    </p:spTree>
    <p:extLst>
      <p:ext uri="{BB962C8B-B14F-4D97-AF65-F5344CB8AC3E}">
        <p14:creationId xmlns:p14="http://schemas.microsoft.com/office/powerpoint/2010/main" val="3001939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Shoppable posts are </a:t>
            </a:r>
            <a:r>
              <a:rPr lang="en-US" dirty="0"/>
              <a:t>product-tagged social media posts and ads that let users buy items directly within the social media platform</a:t>
            </a:r>
            <a:r>
              <a:rPr lang="en-US" sz="1200" b="0" i="0" kern="1200" dirty="0">
                <a:solidFill>
                  <a:schemeClr val="tx1"/>
                </a:solidFill>
                <a:effectLst/>
                <a:latin typeface="+mn-lt"/>
                <a:ea typeface="+mn-ea"/>
                <a:cs typeface="+mn-cs"/>
              </a:rPr>
              <a:t>, creating a streamlined, in-app shopping experience.</a:t>
            </a:r>
            <a:endParaRPr lang="en-US" dirty="0"/>
          </a:p>
        </p:txBody>
      </p:sp>
      <p:sp>
        <p:nvSpPr>
          <p:cNvPr id="4" name="Slide Number Placeholder 3"/>
          <p:cNvSpPr>
            <a:spLocks noGrp="1"/>
          </p:cNvSpPr>
          <p:nvPr>
            <p:ph type="sldNum" sz="quarter" idx="5"/>
          </p:nvPr>
        </p:nvSpPr>
        <p:spPr/>
        <p:txBody>
          <a:bodyPr/>
          <a:lstStyle/>
          <a:p>
            <a:fld id="{DE1C88F0-90D7-4220-9213-F729E9926D0F}" type="slidenum">
              <a:rPr lang="en-US" smtClean="0"/>
              <a:t>4</a:t>
            </a:fld>
            <a:endParaRPr lang="en-US"/>
          </a:p>
        </p:txBody>
      </p:sp>
    </p:spTree>
    <p:extLst>
      <p:ext uri="{BB962C8B-B14F-4D97-AF65-F5344CB8AC3E}">
        <p14:creationId xmlns:p14="http://schemas.microsoft.com/office/powerpoint/2010/main" val="2013638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latin typeface="+mn-lt"/>
                <a:ea typeface="+mn-ea"/>
                <a:cs typeface="+mn-cs"/>
              </a:rPr>
              <a:t>Electronic</a:t>
            </a:r>
            <a:r>
              <a:rPr lang="en-GB" sz="1200" b="0" i="0" kern="1200" baseline="0" dirty="0">
                <a:solidFill>
                  <a:schemeClr val="tx1"/>
                </a:solidFill>
                <a:latin typeface="+mn-lt"/>
                <a:ea typeface="+mn-ea"/>
                <a:cs typeface="+mn-cs"/>
              </a:rPr>
              <a:t> Fund Transfer (EFT) </a:t>
            </a:r>
            <a:r>
              <a:rPr lang="en-GB" sz="1200" b="0" i="0" kern="1200" dirty="0">
                <a:solidFill>
                  <a:schemeClr val="tx1"/>
                </a:solidFill>
                <a:latin typeface="+mn-lt"/>
                <a:ea typeface="+mn-ea"/>
                <a:cs typeface="+mn-cs"/>
              </a:rPr>
              <a:t>Real Time Gross Settlement (RTGS) - the continuous (real-time) settlement of funds transfers individually on an order by order basis (without netting), Automated </a:t>
            </a:r>
            <a:r>
              <a:rPr lang="en-GB" sz="1200" b="0" i="0" kern="1200" dirty="0" err="1">
                <a:solidFill>
                  <a:schemeClr val="tx1"/>
                </a:solidFill>
                <a:latin typeface="+mn-lt"/>
                <a:ea typeface="+mn-ea"/>
                <a:cs typeface="+mn-cs"/>
              </a:rPr>
              <a:t>SYstem</a:t>
            </a:r>
            <a:r>
              <a:rPr lang="en-GB" sz="1200" b="0" i="0" kern="1200" dirty="0">
                <a:solidFill>
                  <a:schemeClr val="tx1"/>
                </a:solidFill>
                <a:latin typeface="+mn-lt"/>
                <a:ea typeface="+mn-ea"/>
                <a:cs typeface="+mn-cs"/>
              </a:rPr>
              <a:t> for </a:t>
            </a:r>
            <a:r>
              <a:rPr lang="en-GB" sz="1200" b="0" i="0" kern="1200" dirty="0" err="1">
                <a:solidFill>
                  <a:schemeClr val="tx1"/>
                </a:solidFill>
                <a:latin typeface="+mn-lt"/>
                <a:ea typeface="+mn-ea"/>
                <a:cs typeface="+mn-cs"/>
              </a:rPr>
              <a:t>CUstoms</a:t>
            </a:r>
            <a:r>
              <a:rPr lang="en-GB" sz="1200" b="0" i="0" kern="1200" dirty="0">
                <a:solidFill>
                  <a:schemeClr val="tx1"/>
                </a:solidFill>
                <a:latin typeface="+mn-lt"/>
                <a:ea typeface="+mn-ea"/>
                <a:cs typeface="+mn-cs"/>
              </a:rPr>
              <a:t> </a:t>
            </a:r>
            <a:r>
              <a:rPr lang="en-GB" sz="1200" b="0" i="0" kern="1200" dirty="0" err="1">
                <a:solidFill>
                  <a:schemeClr val="tx1"/>
                </a:solidFill>
                <a:latin typeface="+mn-lt"/>
                <a:ea typeface="+mn-ea"/>
                <a:cs typeface="+mn-cs"/>
              </a:rPr>
              <a:t>DAta</a:t>
            </a:r>
            <a:r>
              <a:rPr lang="en-GB" sz="1200" b="0" i="0" kern="1200" dirty="0">
                <a:solidFill>
                  <a:schemeClr val="tx1"/>
                </a:solidFill>
                <a:latin typeface="+mn-lt"/>
                <a:ea typeface="+mn-ea"/>
                <a:cs typeface="+mn-cs"/>
              </a:rPr>
              <a:t> (ASCYUDA)</a:t>
            </a:r>
            <a:endParaRPr lang="en-GB" dirty="0"/>
          </a:p>
        </p:txBody>
      </p:sp>
      <p:sp>
        <p:nvSpPr>
          <p:cNvPr id="4" name="Slide Number Placeholder 3"/>
          <p:cNvSpPr>
            <a:spLocks noGrp="1"/>
          </p:cNvSpPr>
          <p:nvPr>
            <p:ph type="sldNum" sz="quarter" idx="10"/>
          </p:nvPr>
        </p:nvSpPr>
        <p:spPr/>
        <p:txBody>
          <a:bodyPr/>
          <a:lstStyle/>
          <a:p>
            <a:fld id="{70DE8041-4853-43E6-9552-6293A649B904}" type="slidenum">
              <a:rPr lang="en-US" smtClean="0"/>
              <a:pPr/>
              <a:t>6</a:t>
            </a:fld>
            <a:endParaRPr lang="en-US"/>
          </a:p>
        </p:txBody>
      </p:sp>
    </p:spTree>
    <p:extLst>
      <p:ext uri="{BB962C8B-B14F-4D97-AF65-F5344CB8AC3E}">
        <p14:creationId xmlns:p14="http://schemas.microsoft.com/office/powerpoint/2010/main" val="3414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a:p>
            <a:endParaRPr lang="en-US" dirty="0"/>
          </a:p>
        </p:txBody>
      </p:sp>
      <p:sp>
        <p:nvSpPr>
          <p:cNvPr id="4" name="Slide Number Placeholder 3"/>
          <p:cNvSpPr>
            <a:spLocks noGrp="1"/>
          </p:cNvSpPr>
          <p:nvPr>
            <p:ph type="sldNum" sz="quarter" idx="10"/>
          </p:nvPr>
        </p:nvSpPr>
        <p:spPr/>
        <p:txBody>
          <a:bodyPr/>
          <a:lstStyle/>
          <a:p>
            <a:fld id="{70DE8041-4853-43E6-9552-6293A649B904}" type="slidenum">
              <a:rPr lang="en-US" smtClean="0"/>
              <a:pPr/>
              <a:t>11</a:t>
            </a:fld>
            <a:endParaRPr lang="en-US"/>
          </a:p>
        </p:txBody>
      </p:sp>
    </p:spTree>
    <p:extLst>
      <p:ext uri="{BB962C8B-B14F-4D97-AF65-F5344CB8AC3E}">
        <p14:creationId xmlns:p14="http://schemas.microsoft.com/office/powerpoint/2010/main" val="2757852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DE8041-4853-43E6-9552-6293A649B904}" type="slidenum">
              <a:rPr lang="en-US" smtClean="0"/>
              <a:pPr/>
              <a:t>12</a:t>
            </a:fld>
            <a:endParaRPr lang="en-US"/>
          </a:p>
        </p:txBody>
      </p:sp>
    </p:spTree>
    <p:extLst>
      <p:ext uri="{BB962C8B-B14F-4D97-AF65-F5344CB8AC3E}">
        <p14:creationId xmlns:p14="http://schemas.microsoft.com/office/powerpoint/2010/main" val="1367368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USSD - </a:t>
            </a:r>
            <a:r>
              <a:rPr lang="en-GB" sz="1200" b="0" kern="1200" dirty="0">
                <a:solidFill>
                  <a:schemeClr val="tx1"/>
                </a:solidFill>
                <a:latin typeface="+mn-lt"/>
                <a:ea typeface="+mn-ea"/>
                <a:cs typeface="+mn-cs"/>
              </a:rPr>
              <a:t>Unstructured Supplementary Service Data  e.g.</a:t>
            </a:r>
            <a:r>
              <a:rPr lang="en-GB" sz="1200" b="0" kern="1200" baseline="0" dirty="0">
                <a:solidFill>
                  <a:schemeClr val="tx1"/>
                </a:solidFill>
                <a:latin typeface="+mn-lt"/>
                <a:ea typeface="+mn-ea"/>
                <a:cs typeface="+mn-cs"/>
              </a:rPr>
              <a:t> *165# to check for airtime balance is a USSD</a:t>
            </a:r>
            <a:endParaRPr lang="en-GB" sz="1200" b="0" kern="1200" dirty="0">
              <a:solidFill>
                <a:schemeClr val="tx1"/>
              </a:solidFill>
              <a:latin typeface="+mn-lt"/>
              <a:ea typeface="+mn-ea"/>
              <a:cs typeface="+mn-cs"/>
            </a:endParaRPr>
          </a:p>
          <a:p>
            <a:r>
              <a:rPr lang="en-US" sz="1200" b="0" kern="1200" dirty="0">
                <a:solidFill>
                  <a:schemeClr val="tx1"/>
                </a:solidFill>
                <a:latin typeface="+mn-lt"/>
                <a:ea typeface="+mn-ea"/>
                <a:cs typeface="+mn-cs"/>
              </a:rPr>
              <a:t>SMS – Short Message Service</a:t>
            </a:r>
            <a:endParaRPr lang="en-GB" b="0" dirty="0"/>
          </a:p>
          <a:p>
            <a:r>
              <a:rPr lang="en-US" dirty="0"/>
              <a:t>WAP – Wireless Application Protocol</a:t>
            </a:r>
          </a:p>
        </p:txBody>
      </p:sp>
      <p:sp>
        <p:nvSpPr>
          <p:cNvPr id="4" name="Slide Number Placeholder 3"/>
          <p:cNvSpPr>
            <a:spLocks noGrp="1"/>
          </p:cNvSpPr>
          <p:nvPr>
            <p:ph type="sldNum" sz="quarter" idx="5"/>
          </p:nvPr>
        </p:nvSpPr>
        <p:spPr/>
        <p:txBody>
          <a:bodyPr/>
          <a:lstStyle/>
          <a:p>
            <a:fld id="{DE1C88F0-90D7-4220-9213-F729E9926D0F}" type="slidenum">
              <a:rPr lang="en-US" smtClean="0"/>
              <a:t>18</a:t>
            </a:fld>
            <a:endParaRPr lang="en-US"/>
          </a:p>
        </p:txBody>
      </p:sp>
    </p:spTree>
    <p:extLst>
      <p:ext uri="{BB962C8B-B14F-4D97-AF65-F5344CB8AC3E}">
        <p14:creationId xmlns:p14="http://schemas.microsoft.com/office/powerpoint/2010/main" val="1755647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SQLi</a:t>
            </a:r>
            <a:r>
              <a:rPr lang="en-US" dirty="0"/>
              <a:t> – a web security vulnerability that allows</a:t>
            </a:r>
            <a:r>
              <a:rPr lang="en-US" baseline="0" dirty="0"/>
              <a:t> an attacker to interfere with the queries that an app makes to its database</a:t>
            </a:r>
          </a:p>
          <a:p>
            <a:r>
              <a:rPr lang="en-US" baseline="0" dirty="0"/>
              <a:t>Credit card fraud – include card cloning, identify theft, skimming </a:t>
            </a:r>
            <a:r>
              <a:rPr lang="en-US" baseline="0" dirty="0" err="1"/>
              <a:t>etc</a:t>
            </a:r>
            <a:endParaRPr lang="en-US" baseline="0" dirty="0"/>
          </a:p>
          <a:p>
            <a:r>
              <a:rPr lang="en-US" baseline="0" dirty="0"/>
              <a:t>Brute force attacks – uses trial and error to crack passwords, login credentials an encryption keys</a:t>
            </a:r>
          </a:p>
          <a:p>
            <a:r>
              <a:rPr lang="en-US" baseline="0" dirty="0"/>
              <a:t>Direct access attacks – gaining physical access to computer system to install malware, </a:t>
            </a:r>
            <a:r>
              <a:rPr lang="en-US" baseline="0" dirty="0" err="1"/>
              <a:t>keyloggers</a:t>
            </a:r>
            <a:r>
              <a:rPr lang="en-US" baseline="0" dirty="0"/>
              <a:t> </a:t>
            </a:r>
            <a:r>
              <a:rPr lang="en-US" baseline="0" dirty="0" err="1"/>
              <a:t>etc</a:t>
            </a:r>
            <a:r>
              <a:rPr lang="en-US" baseline="0" dirty="0"/>
              <a:t> damage h/w and s/w</a:t>
            </a:r>
          </a:p>
          <a:p>
            <a:r>
              <a:rPr lang="en-US" baseline="0" dirty="0"/>
              <a:t>Backdoors attack – a way to access a computer system or encrypted data that bypasses the system’s customary security mechanisms. </a:t>
            </a:r>
          </a:p>
          <a:p>
            <a:r>
              <a:rPr lang="en-US" baseline="0" dirty="0"/>
              <a:t>Eavesdropping – when a hacker intercepts, deletes or modifies data in transit between devices.</a:t>
            </a:r>
          </a:p>
          <a:p>
            <a:r>
              <a:rPr lang="en-US" baseline="0" dirty="0"/>
              <a:t>Unprotected services – services and devices that are not protected in the security plan.</a:t>
            </a:r>
          </a:p>
          <a:p>
            <a:endParaRPr lang="en-US" baseline="0" dirty="0"/>
          </a:p>
        </p:txBody>
      </p:sp>
      <p:sp>
        <p:nvSpPr>
          <p:cNvPr id="4" name="Slide Number Placeholder 3"/>
          <p:cNvSpPr>
            <a:spLocks noGrp="1"/>
          </p:cNvSpPr>
          <p:nvPr>
            <p:ph type="sldNum" sz="quarter" idx="10"/>
          </p:nvPr>
        </p:nvSpPr>
        <p:spPr/>
        <p:txBody>
          <a:bodyPr/>
          <a:lstStyle/>
          <a:p>
            <a:fld id="{DE1C88F0-90D7-4220-9213-F729E9926D0F}" type="slidenum">
              <a:rPr lang="en-US" smtClean="0"/>
              <a:t>20</a:t>
            </a:fld>
            <a:endParaRPr lang="en-US"/>
          </a:p>
        </p:txBody>
      </p:sp>
    </p:spTree>
    <p:extLst>
      <p:ext uri="{BB962C8B-B14F-4D97-AF65-F5344CB8AC3E}">
        <p14:creationId xmlns:p14="http://schemas.microsoft.com/office/powerpoint/2010/main" val="262843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 (</a:t>
            </a:r>
            <a:r>
              <a:rPr lang="en-US" sz="1200" b="0" i="0" kern="1200" dirty="0" err="1">
                <a:solidFill>
                  <a:schemeClr val="tx1"/>
                </a:solidFill>
                <a:effectLst/>
                <a:latin typeface="+mn-lt"/>
                <a:ea typeface="+mn-ea"/>
                <a:cs typeface="+mn-cs"/>
              </a:rPr>
              <a:t>HyperText</a:t>
            </a:r>
            <a:r>
              <a:rPr lang="en-US" sz="1200" b="0" i="0" kern="1200" dirty="0">
                <a:solidFill>
                  <a:schemeClr val="tx1"/>
                </a:solidFill>
                <a:effectLst/>
                <a:latin typeface="+mn-lt"/>
                <a:ea typeface="+mn-ea"/>
                <a:cs typeface="+mn-cs"/>
              </a:rPr>
              <a:t> Transfer Protocol Secure</a:t>
            </a:r>
            <a:r>
              <a:rPr lang="en-US" dirty="0"/>
              <a:t>) and SSL (</a:t>
            </a:r>
            <a:r>
              <a:rPr lang="en-US" sz="1200" b="0" i="0" kern="1200" dirty="0">
                <a:solidFill>
                  <a:schemeClr val="tx1"/>
                </a:solidFill>
                <a:effectLst/>
                <a:latin typeface="+mn-lt"/>
                <a:ea typeface="+mn-ea"/>
                <a:cs typeface="+mn-cs"/>
              </a:rPr>
              <a:t>Secure Sockets Layer</a:t>
            </a:r>
            <a:r>
              <a:rPr lang="en-US" dirty="0"/>
              <a:t>) certificates - </a:t>
            </a:r>
            <a:r>
              <a:rPr lang="en-US" sz="1200" b="0" i="0" kern="1200" dirty="0">
                <a:solidFill>
                  <a:schemeClr val="tx1"/>
                </a:solidFill>
                <a:effectLst/>
                <a:latin typeface="+mn-lt"/>
                <a:ea typeface="+mn-ea"/>
                <a:cs typeface="+mn-cs"/>
              </a:rPr>
              <a:t>SSL certificates are what enable websites to use HTTPS, which is more secure than HTTP. An SSL certificate is a data file hosted in a website's origin server. </a:t>
            </a:r>
          </a:p>
          <a:p>
            <a:r>
              <a:rPr lang="en-US" sz="1200" b="1" i="0" kern="1200" dirty="0">
                <a:solidFill>
                  <a:schemeClr val="tx1"/>
                </a:solidFill>
                <a:effectLst/>
                <a:latin typeface="+mn-lt"/>
                <a:ea typeface="+mn-ea"/>
                <a:cs typeface="+mn-cs"/>
              </a:rPr>
              <a:t>E-commerce security plugins </a:t>
            </a:r>
            <a:r>
              <a:rPr lang="en-US" dirty="0"/>
              <a:t>protect online stores by providing features like malware scanning, firewalls, brute-force attack prevention, two-factor authentication, and data encryption to safeguard customer data and website integrity</a:t>
            </a:r>
            <a:r>
              <a:rPr lang="en-US" sz="1200" b="0" i="0" kern="1200" dirty="0">
                <a:solidFill>
                  <a:schemeClr val="tx1"/>
                </a:solidFill>
                <a:effectLst/>
                <a:latin typeface="+mn-lt"/>
                <a:ea typeface="+mn-ea"/>
                <a:cs typeface="+mn-cs"/>
              </a:rPr>
              <a:t>.</a:t>
            </a:r>
          </a:p>
          <a:p>
            <a:r>
              <a:rPr lang="en-US" sz="1200" b="1" i="0" kern="1200" dirty="0">
                <a:solidFill>
                  <a:schemeClr val="tx1"/>
                </a:solidFill>
                <a:effectLst/>
                <a:latin typeface="+mn-lt"/>
                <a:ea typeface="+mn-ea"/>
                <a:cs typeface="+mn-cs"/>
              </a:rPr>
              <a:t>Panels and tools</a:t>
            </a:r>
            <a:r>
              <a:rPr lang="en-US" sz="1200" b="0" i="0" kern="1200" dirty="0">
                <a:solidFill>
                  <a:schemeClr val="tx1"/>
                </a:solidFill>
                <a:effectLst/>
                <a:latin typeface="+mn-lt"/>
                <a:ea typeface="+mn-ea"/>
                <a:cs typeface="+mn-cs"/>
              </a:rPr>
              <a:t> - such as </a:t>
            </a:r>
            <a:r>
              <a:rPr lang="en-US" sz="1200" b="0" i="0" kern="1200" dirty="0" err="1">
                <a:solidFill>
                  <a:schemeClr val="tx1"/>
                </a:solidFill>
                <a:effectLst/>
                <a:latin typeface="+mn-lt"/>
                <a:ea typeface="+mn-ea"/>
                <a:cs typeface="+mn-cs"/>
              </a:rPr>
              <a:t>FortiWeb</a:t>
            </a:r>
            <a:r>
              <a:rPr lang="en-US" sz="1200" b="0" i="0" kern="1200" dirty="0">
                <a:solidFill>
                  <a:schemeClr val="tx1"/>
                </a:solidFill>
                <a:effectLst/>
                <a:latin typeface="+mn-lt"/>
                <a:ea typeface="+mn-ea"/>
                <a:cs typeface="+mn-cs"/>
              </a:rPr>
              <a:t> Cloud for Web Application Firewalls (WAFs), SSL certificates to encrypt data, Multi-Factor Authentication (MFA) for user verification, antivirus software, and hardware/software-based firewalls to protect against threats and ensure secure transactions. </a:t>
            </a:r>
            <a:endParaRPr lang="en-US" dirty="0"/>
          </a:p>
        </p:txBody>
      </p:sp>
      <p:sp>
        <p:nvSpPr>
          <p:cNvPr id="4" name="Slide Number Placeholder 3"/>
          <p:cNvSpPr>
            <a:spLocks noGrp="1"/>
          </p:cNvSpPr>
          <p:nvPr>
            <p:ph type="sldNum" sz="quarter" idx="5"/>
          </p:nvPr>
        </p:nvSpPr>
        <p:spPr/>
        <p:txBody>
          <a:bodyPr/>
          <a:lstStyle/>
          <a:p>
            <a:fld id="{DE1C88F0-90D7-4220-9213-F729E9926D0F}" type="slidenum">
              <a:rPr lang="en-US" smtClean="0"/>
              <a:t>28</a:t>
            </a:fld>
            <a:endParaRPr lang="en-US"/>
          </a:p>
        </p:txBody>
      </p:sp>
    </p:spTree>
    <p:extLst>
      <p:ext uri="{BB962C8B-B14F-4D97-AF65-F5344CB8AC3E}">
        <p14:creationId xmlns:p14="http://schemas.microsoft.com/office/powerpoint/2010/main" val="4084023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67732961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581811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6276733"/>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744037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0966557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150929996"/>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3528921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801423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155481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560720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095629799"/>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10843781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291938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emf"/><Relationship Id="rId7"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emf"/><Relationship Id="rId9" Type="http://schemas.openxmlformats.org/officeDocument/2006/relationships/image" Target="../media/image13.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829998"/>
            <a:ext cx="10363200" cy="1708606"/>
          </a:xfrm>
        </p:spPr>
        <p:txBody>
          <a:bodyPr/>
          <a:lstStyle/>
          <a:p>
            <a:r>
              <a:rPr lang="en-US" dirty="0"/>
              <a:t>TOPIC 5:</a:t>
            </a:r>
            <a:br>
              <a:rPr lang="en-US" dirty="0"/>
            </a:br>
            <a:r>
              <a:rPr lang="en-US" dirty="0"/>
              <a:t> </a:t>
            </a:r>
            <a:br>
              <a:rPr lang="en-US" dirty="0"/>
            </a:br>
            <a:r>
              <a:rPr lang="en-GB" dirty="0"/>
              <a:t>E-Commerce and Digital Payments</a:t>
            </a:r>
            <a:endParaRPr lang="en-US" dirty="0"/>
          </a:p>
        </p:txBody>
      </p:sp>
      <p:sp>
        <p:nvSpPr>
          <p:cNvPr id="3" name="Subtitle 2"/>
          <p:cNvSpPr>
            <a:spLocks noGrp="1"/>
          </p:cNvSpPr>
          <p:nvPr>
            <p:ph type="subTitle" idx="1"/>
          </p:nvPr>
        </p:nvSpPr>
        <p:spPr>
          <a:xfrm>
            <a:off x="1371600" y="2929467"/>
            <a:ext cx="9906000" cy="3597942"/>
          </a:xfrm>
        </p:spPr>
        <p:txBody>
          <a:bodyPr/>
          <a:lstStyle/>
          <a:p>
            <a:r>
              <a:rPr lang="en-US" dirty="0"/>
              <a:t>To cover</a:t>
            </a:r>
          </a:p>
          <a:p>
            <a:pPr marL="457200" indent="-457200" algn="just">
              <a:buFont typeface="Wingdings" panose="05000000000000000000" pitchFamily="2" charset="2"/>
              <a:buChar char="ü"/>
            </a:pPr>
            <a:r>
              <a:rPr lang="en-GB" b="0" dirty="0"/>
              <a:t>E-commerce, M-commerce and S-Commerce definitions</a:t>
            </a:r>
          </a:p>
          <a:p>
            <a:pPr marL="457200" indent="-457200" algn="just">
              <a:buFont typeface="Wingdings" panose="05000000000000000000" pitchFamily="2" charset="2"/>
              <a:buChar char="ü"/>
            </a:pPr>
            <a:r>
              <a:rPr lang="en-GB" b="0" dirty="0"/>
              <a:t>Types, instruments and stakeholders of digital payments</a:t>
            </a:r>
          </a:p>
          <a:p>
            <a:pPr marL="457200" indent="-457200" algn="just">
              <a:buFont typeface="Wingdings" panose="05000000000000000000" pitchFamily="2" charset="2"/>
              <a:buChar char="ü"/>
            </a:pPr>
            <a:r>
              <a:rPr lang="en-GB" b="0" dirty="0"/>
              <a:t>E-Commerce threats</a:t>
            </a:r>
            <a:endParaRPr lang="en-US" b="0" dirty="0"/>
          </a:p>
          <a:p>
            <a:pPr marL="457200" lvl="0" indent="-457200" algn="just">
              <a:buFont typeface="Wingdings" panose="05000000000000000000" pitchFamily="2" charset="2"/>
              <a:buChar char="ü"/>
            </a:pPr>
            <a:r>
              <a:rPr lang="en-US" b="0" dirty="0"/>
              <a:t>Digital payment frauds and preventive measures</a:t>
            </a:r>
          </a:p>
          <a:p>
            <a:pPr marL="457200" lvl="0" indent="-457200" algn="just">
              <a:buFont typeface="Wingdings" panose="05000000000000000000" pitchFamily="2" charset="2"/>
              <a:buChar char="ü"/>
            </a:pPr>
            <a:r>
              <a:rPr lang="en-GB" b="0" dirty="0"/>
              <a:t>E-Commerce security</a:t>
            </a:r>
            <a:endParaRPr lang="en-US" b="0" dirty="0"/>
          </a:p>
          <a:p>
            <a:pPr marL="457200" lvl="0" indent="-457200" algn="just">
              <a:buFont typeface="Wingdings" panose="05000000000000000000" pitchFamily="2" charset="2"/>
              <a:buChar char="ü"/>
            </a:pPr>
            <a:r>
              <a:rPr lang="en-GB" b="0" dirty="0"/>
              <a:t>PCI DSS and PA DSS Standards.</a:t>
            </a:r>
            <a:endParaRPr lang="en-US" b="0" dirty="0"/>
          </a:p>
        </p:txBody>
      </p:sp>
    </p:spTree>
    <p:extLst>
      <p:ext uri="{BB962C8B-B14F-4D97-AF65-F5344CB8AC3E}">
        <p14:creationId xmlns:p14="http://schemas.microsoft.com/office/powerpoint/2010/main" val="192605533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What is a Debit Card - Types, Fees and Charges of Debit Cards"/>
          <p:cNvPicPr/>
          <p:nvPr/>
        </p:nvPicPr>
        <p:blipFill>
          <a:blip r:embed="rId2">
            <a:extLst>
              <a:ext uri="{28A0092B-C50C-407E-A947-70E740481C1C}">
                <a14:useLocalDpi xmlns:a14="http://schemas.microsoft.com/office/drawing/2010/main" val="0"/>
              </a:ext>
            </a:extLst>
          </a:blip>
          <a:srcRect/>
          <a:stretch>
            <a:fillRect/>
          </a:stretch>
        </p:blipFill>
        <p:spPr bwMode="auto">
          <a:xfrm>
            <a:off x="3852855" y="309940"/>
            <a:ext cx="6019800" cy="5852160"/>
          </a:xfrm>
          <a:prstGeom prst="rect">
            <a:avLst/>
          </a:prstGeom>
          <a:noFill/>
          <a:ln>
            <a:noFill/>
          </a:ln>
        </p:spPr>
      </p:pic>
      <p:sp>
        <p:nvSpPr>
          <p:cNvPr id="6" name="TextBox 5"/>
          <p:cNvSpPr txBox="1"/>
          <p:nvPr/>
        </p:nvSpPr>
        <p:spPr>
          <a:xfrm>
            <a:off x="3194539" y="6162100"/>
            <a:ext cx="8077200" cy="461665"/>
          </a:xfrm>
          <a:prstGeom prst="rect">
            <a:avLst/>
          </a:prstGeom>
          <a:noFill/>
        </p:spPr>
        <p:txBody>
          <a:bodyPr wrap="square" rtlCol="0">
            <a:spAutoFit/>
          </a:bodyPr>
          <a:lstStyle/>
          <a:p>
            <a:r>
              <a:rPr lang="en-US" sz="2400" dirty="0"/>
              <a:t>Security code is the CVV/CVC (Card Verification Value/Code)</a:t>
            </a:r>
          </a:p>
        </p:txBody>
      </p:sp>
      <p:sp>
        <p:nvSpPr>
          <p:cNvPr id="2" name="TextBox 1"/>
          <p:cNvSpPr txBox="1"/>
          <p:nvPr/>
        </p:nvSpPr>
        <p:spPr>
          <a:xfrm>
            <a:off x="872196" y="492370"/>
            <a:ext cx="1862929" cy="1200329"/>
          </a:xfrm>
          <a:prstGeom prst="rect">
            <a:avLst/>
          </a:prstGeom>
          <a:noFill/>
        </p:spPr>
        <p:txBody>
          <a:bodyPr wrap="square" rtlCol="0">
            <a:spAutoFit/>
          </a:bodyPr>
          <a:lstStyle/>
          <a:p>
            <a:r>
              <a:rPr lang="en-US" sz="3600" b="1" dirty="0">
                <a:solidFill>
                  <a:srgbClr val="500093"/>
                </a:solidFill>
                <a:latin typeface="+mj-lt"/>
                <a:ea typeface="+mj-ea"/>
                <a:cs typeface="+mj-cs"/>
              </a:rPr>
              <a:t>Debit Card</a:t>
            </a:r>
          </a:p>
        </p:txBody>
      </p:sp>
    </p:spTree>
    <p:extLst>
      <p:ext uri="{BB962C8B-B14F-4D97-AF65-F5344CB8AC3E}">
        <p14:creationId xmlns:p14="http://schemas.microsoft.com/office/powerpoint/2010/main" val="2226891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Credit Card</a:t>
            </a:r>
            <a:r>
              <a:rPr lang="tr-TR" dirty="0"/>
              <a:t> On</a:t>
            </a:r>
            <a:r>
              <a:rPr lang="en-US" dirty="0"/>
              <a:t>l</a:t>
            </a:r>
            <a:r>
              <a:rPr lang="tr-TR" dirty="0"/>
              <a:t>ine </a:t>
            </a:r>
            <a:r>
              <a:rPr lang="en-US" dirty="0" err="1"/>
              <a:t>Authorisation</a:t>
            </a:r>
            <a:endParaRPr lang="en-US" dirty="0"/>
          </a:p>
        </p:txBody>
      </p:sp>
      <p:grpSp>
        <p:nvGrpSpPr>
          <p:cNvPr id="12" name="Group 15"/>
          <p:cNvGrpSpPr>
            <a:grpSpLocks/>
          </p:cNvGrpSpPr>
          <p:nvPr/>
        </p:nvGrpSpPr>
        <p:grpSpPr bwMode="auto">
          <a:xfrm>
            <a:off x="2495551" y="1700214"/>
            <a:ext cx="1368425" cy="1603375"/>
            <a:chOff x="612" y="1071"/>
            <a:chExt cx="862" cy="1010"/>
          </a:xfrm>
        </p:grpSpPr>
        <p:pic>
          <p:nvPicPr>
            <p:cNvPr id="13" name="Picture 16" descr="j0322397"/>
            <p:cNvPicPr>
              <a:picLocks noChangeAspect="1" noChangeArrowheads="1"/>
            </p:cNvPicPr>
            <p:nvPr/>
          </p:nvPicPr>
          <p:blipFill>
            <a:blip r:embed="rId3" cstate="print"/>
            <a:srcRect/>
            <a:stretch>
              <a:fillRect/>
            </a:stretch>
          </p:blipFill>
          <p:spPr bwMode="auto">
            <a:xfrm>
              <a:off x="612" y="1071"/>
              <a:ext cx="862" cy="998"/>
            </a:xfrm>
            <a:prstGeom prst="rect">
              <a:avLst/>
            </a:prstGeom>
            <a:noFill/>
            <a:effectLst>
              <a:outerShdw dist="107763" dir="13500000" algn="ctr" rotWithShape="0">
                <a:srgbClr val="808080">
                  <a:alpha val="50000"/>
                </a:srgbClr>
              </a:outerShdw>
            </a:effectLst>
          </p:spPr>
        </p:pic>
        <p:sp>
          <p:nvSpPr>
            <p:cNvPr id="14" name="Rectangle 17"/>
            <p:cNvSpPr>
              <a:spLocks noChangeArrowheads="1"/>
            </p:cNvSpPr>
            <p:nvPr/>
          </p:nvSpPr>
          <p:spPr bwMode="auto">
            <a:xfrm>
              <a:off x="627" y="1201"/>
              <a:ext cx="803" cy="175"/>
            </a:xfrm>
            <a:prstGeom prst="rect">
              <a:avLst/>
            </a:prstGeom>
            <a:noFill/>
            <a:ln w="9525">
              <a:noFill/>
              <a:miter lim="800000"/>
              <a:headEnd/>
              <a:tailEnd/>
            </a:ln>
          </p:spPr>
          <p:txBody>
            <a:bodyPr lIns="92075" tIns="46038" rIns="92075" bIns="46038">
              <a:spAutoFit/>
            </a:bodyPr>
            <a:lstStyle/>
            <a:p>
              <a:pPr algn="ctr" eaLnBrk="0" hangingPunct="0"/>
              <a:r>
                <a:rPr lang="en-AU" sz="1200" b="1">
                  <a:solidFill>
                    <a:schemeClr val="bg1"/>
                  </a:solidFill>
                  <a:latin typeface="Century Schoolbook" pitchFamily="18" charset="0"/>
                  <a:cs typeface="Times New Roman" pitchFamily="18" charset="0"/>
                </a:rPr>
                <a:t>BANK-</a:t>
              </a:r>
              <a:r>
                <a:rPr lang="tr-TR" sz="1200" b="1">
                  <a:solidFill>
                    <a:schemeClr val="bg1"/>
                  </a:solidFill>
                  <a:latin typeface="Century Schoolbook" pitchFamily="18" charset="0"/>
                  <a:cs typeface="Times New Roman" pitchFamily="18" charset="0"/>
                </a:rPr>
                <a:t>A</a:t>
              </a:r>
              <a:endParaRPr lang="en-AU" sz="1200" b="1">
                <a:solidFill>
                  <a:schemeClr val="bg1"/>
                </a:solidFill>
                <a:latin typeface="Century Schoolbook" pitchFamily="18" charset="0"/>
                <a:cs typeface="Times New Roman" pitchFamily="18" charset="0"/>
              </a:endParaRPr>
            </a:p>
          </p:txBody>
        </p:sp>
        <p:sp>
          <p:nvSpPr>
            <p:cNvPr id="15" name="Rectangle 18"/>
            <p:cNvSpPr>
              <a:spLocks noChangeArrowheads="1"/>
            </p:cNvSpPr>
            <p:nvPr/>
          </p:nvSpPr>
          <p:spPr bwMode="auto">
            <a:xfrm>
              <a:off x="657" y="1887"/>
              <a:ext cx="734" cy="194"/>
            </a:xfrm>
            <a:prstGeom prst="rect">
              <a:avLst/>
            </a:prstGeom>
            <a:noFill/>
            <a:ln w="9525" algn="ctr">
              <a:noFill/>
              <a:miter lim="800000"/>
              <a:headEnd/>
              <a:tailEnd/>
            </a:ln>
          </p:spPr>
          <p:txBody>
            <a:bodyPr wrap="none" lIns="92075" tIns="46038" rIns="92075" bIns="46038">
              <a:spAutoFit/>
            </a:bodyPr>
            <a:lstStyle/>
            <a:p>
              <a:pPr eaLnBrk="0" hangingPunct="0"/>
              <a:r>
                <a:rPr lang="en-AU" sz="1400" b="1">
                  <a:solidFill>
                    <a:schemeClr val="bg1"/>
                  </a:solidFill>
                  <a:latin typeface="Times New Roman" pitchFamily="18" charset="0"/>
                  <a:cs typeface="Times New Roman" pitchFamily="18" charset="0"/>
                </a:rPr>
                <a:t>ACQUIRER</a:t>
              </a:r>
            </a:p>
          </p:txBody>
        </p:sp>
      </p:grpSp>
      <p:grpSp>
        <p:nvGrpSpPr>
          <p:cNvPr id="16" name="Group 19"/>
          <p:cNvGrpSpPr>
            <a:grpSpLocks/>
          </p:cNvGrpSpPr>
          <p:nvPr/>
        </p:nvGrpSpPr>
        <p:grpSpPr bwMode="auto">
          <a:xfrm>
            <a:off x="8256589" y="1628776"/>
            <a:ext cx="1368425" cy="1603375"/>
            <a:chOff x="4059" y="1026"/>
            <a:chExt cx="862" cy="1010"/>
          </a:xfrm>
        </p:grpSpPr>
        <p:pic>
          <p:nvPicPr>
            <p:cNvPr id="17" name="Picture 20" descr="j0322397"/>
            <p:cNvPicPr>
              <a:picLocks noChangeAspect="1" noChangeArrowheads="1"/>
            </p:cNvPicPr>
            <p:nvPr/>
          </p:nvPicPr>
          <p:blipFill>
            <a:blip r:embed="rId4" cstate="print"/>
            <a:srcRect/>
            <a:stretch>
              <a:fillRect/>
            </a:stretch>
          </p:blipFill>
          <p:spPr bwMode="auto">
            <a:xfrm>
              <a:off x="4059" y="1026"/>
              <a:ext cx="862" cy="998"/>
            </a:xfrm>
            <a:prstGeom prst="rect">
              <a:avLst/>
            </a:prstGeom>
            <a:noFill/>
            <a:effectLst>
              <a:outerShdw dist="107763" dir="13500000" algn="ctr" rotWithShape="0">
                <a:srgbClr val="808080">
                  <a:alpha val="50000"/>
                </a:srgbClr>
              </a:outerShdw>
            </a:effectLst>
          </p:spPr>
        </p:pic>
        <p:sp>
          <p:nvSpPr>
            <p:cNvPr id="18" name="Rectangle 21"/>
            <p:cNvSpPr>
              <a:spLocks noChangeArrowheads="1"/>
            </p:cNvSpPr>
            <p:nvPr/>
          </p:nvSpPr>
          <p:spPr bwMode="auto">
            <a:xfrm>
              <a:off x="4059" y="1162"/>
              <a:ext cx="803" cy="175"/>
            </a:xfrm>
            <a:prstGeom prst="rect">
              <a:avLst/>
            </a:prstGeom>
            <a:noFill/>
            <a:ln w="9525">
              <a:noFill/>
              <a:miter lim="800000"/>
              <a:headEnd/>
              <a:tailEnd/>
            </a:ln>
          </p:spPr>
          <p:txBody>
            <a:bodyPr lIns="92075" tIns="46038" rIns="92075" bIns="46038">
              <a:spAutoFit/>
            </a:bodyPr>
            <a:lstStyle/>
            <a:p>
              <a:pPr algn="ctr" eaLnBrk="0" hangingPunct="0"/>
              <a:r>
                <a:rPr lang="en-AU" sz="1200" b="1">
                  <a:solidFill>
                    <a:schemeClr val="bg1"/>
                  </a:solidFill>
                  <a:latin typeface="Century Schoolbook" pitchFamily="18" charset="0"/>
                  <a:cs typeface="Times New Roman" pitchFamily="18" charset="0"/>
                </a:rPr>
                <a:t>BANK-</a:t>
              </a:r>
              <a:r>
                <a:rPr lang="tr-TR" sz="1200" b="1">
                  <a:solidFill>
                    <a:schemeClr val="bg1"/>
                  </a:solidFill>
                  <a:latin typeface="Century Schoolbook" pitchFamily="18" charset="0"/>
                  <a:cs typeface="Times New Roman" pitchFamily="18" charset="0"/>
                </a:rPr>
                <a:t>B</a:t>
              </a:r>
              <a:endParaRPr lang="en-AU" sz="1200" b="1">
                <a:solidFill>
                  <a:schemeClr val="bg1"/>
                </a:solidFill>
                <a:latin typeface="Century Schoolbook" pitchFamily="18" charset="0"/>
                <a:cs typeface="Times New Roman" pitchFamily="18" charset="0"/>
              </a:endParaRPr>
            </a:p>
          </p:txBody>
        </p:sp>
        <p:sp>
          <p:nvSpPr>
            <p:cNvPr id="19" name="Rectangle 22"/>
            <p:cNvSpPr>
              <a:spLocks noChangeArrowheads="1"/>
            </p:cNvSpPr>
            <p:nvPr/>
          </p:nvSpPr>
          <p:spPr bwMode="auto">
            <a:xfrm>
              <a:off x="4219" y="1842"/>
              <a:ext cx="526" cy="194"/>
            </a:xfrm>
            <a:prstGeom prst="rect">
              <a:avLst/>
            </a:prstGeom>
            <a:noFill/>
            <a:ln w="9525" algn="ctr">
              <a:noFill/>
              <a:miter lim="800000"/>
              <a:headEnd/>
              <a:tailEnd/>
            </a:ln>
          </p:spPr>
          <p:txBody>
            <a:bodyPr wrap="none" lIns="92075" tIns="46038" rIns="92075" bIns="46038">
              <a:spAutoFit/>
            </a:bodyPr>
            <a:lstStyle/>
            <a:p>
              <a:pPr eaLnBrk="0" hangingPunct="0"/>
              <a:r>
                <a:rPr lang="tr-TR" sz="1400" b="1">
                  <a:solidFill>
                    <a:schemeClr val="bg1"/>
                  </a:solidFill>
                  <a:latin typeface="Times New Roman" pitchFamily="18" charset="0"/>
                  <a:cs typeface="Times New Roman" pitchFamily="18" charset="0"/>
                </a:rPr>
                <a:t>ISSUE</a:t>
              </a:r>
              <a:r>
                <a:rPr lang="en-AU" sz="1400" b="1">
                  <a:solidFill>
                    <a:schemeClr val="bg1"/>
                  </a:solidFill>
                  <a:latin typeface="Times New Roman" pitchFamily="18" charset="0"/>
                  <a:cs typeface="Times New Roman" pitchFamily="18" charset="0"/>
                </a:rPr>
                <a:t>R</a:t>
              </a:r>
            </a:p>
          </p:txBody>
        </p:sp>
      </p:grpSp>
      <p:sp>
        <p:nvSpPr>
          <p:cNvPr id="20" name="Rectangle 19"/>
          <p:cNvSpPr/>
          <p:nvPr/>
        </p:nvSpPr>
        <p:spPr>
          <a:xfrm>
            <a:off x="5500292" y="3200400"/>
            <a:ext cx="1191416" cy="369332"/>
          </a:xfrm>
          <a:prstGeom prst="rect">
            <a:avLst/>
          </a:prstGeom>
        </p:spPr>
        <p:txBody>
          <a:bodyPr wrap="square">
            <a:spAutoFit/>
          </a:bodyPr>
          <a:lstStyle/>
          <a:p>
            <a:r>
              <a:rPr lang="tr-TR" b="1" dirty="0">
                <a:solidFill>
                  <a:srgbClr val="DAB000"/>
                </a:solidFill>
                <a:latin typeface="Times New Roman" pitchFamily="18" charset="0"/>
                <a:cs typeface="Times New Roman" pitchFamily="18" charset="0"/>
              </a:rPr>
              <a:t>BKM A.Ş.</a:t>
            </a:r>
            <a:endParaRPr lang="en-US" dirty="0"/>
          </a:p>
        </p:txBody>
      </p:sp>
      <p:pic>
        <p:nvPicPr>
          <p:cNvPr id="21" name="Picture 6" descr="j0295315"/>
          <p:cNvPicPr>
            <a:picLocks noChangeAspect="1" noChangeArrowheads="1"/>
          </p:cNvPicPr>
          <p:nvPr/>
        </p:nvPicPr>
        <p:blipFill>
          <a:blip r:embed="rId5" cstate="print"/>
          <a:srcRect/>
          <a:stretch>
            <a:fillRect/>
          </a:stretch>
        </p:blipFill>
        <p:spPr bwMode="auto">
          <a:xfrm>
            <a:off x="5303839" y="3213101"/>
            <a:ext cx="1728787" cy="1801813"/>
          </a:xfrm>
          <a:prstGeom prst="rect">
            <a:avLst/>
          </a:prstGeom>
          <a:noFill/>
          <a:ln w="9525">
            <a:noFill/>
            <a:miter lim="800000"/>
            <a:headEnd/>
            <a:tailEnd/>
          </a:ln>
        </p:spPr>
      </p:pic>
      <p:pic>
        <p:nvPicPr>
          <p:cNvPr id="22" name="Picture 8" descr="j0351613"/>
          <p:cNvPicPr>
            <a:picLocks noChangeAspect="1" noChangeArrowheads="1"/>
          </p:cNvPicPr>
          <p:nvPr/>
        </p:nvPicPr>
        <p:blipFill>
          <a:blip r:embed="rId6" cstate="print"/>
          <a:srcRect/>
          <a:stretch>
            <a:fillRect/>
          </a:stretch>
        </p:blipFill>
        <p:spPr bwMode="auto">
          <a:xfrm>
            <a:off x="2424114" y="5013325"/>
            <a:ext cx="1812925" cy="1549400"/>
          </a:xfrm>
          <a:prstGeom prst="rect">
            <a:avLst/>
          </a:prstGeom>
          <a:noFill/>
          <a:ln w="9525">
            <a:noFill/>
            <a:miter lim="800000"/>
            <a:headEnd/>
            <a:tailEnd/>
          </a:ln>
        </p:spPr>
      </p:pic>
      <p:grpSp>
        <p:nvGrpSpPr>
          <p:cNvPr id="23" name="Group 9"/>
          <p:cNvGrpSpPr>
            <a:grpSpLocks/>
          </p:cNvGrpSpPr>
          <p:nvPr/>
        </p:nvGrpSpPr>
        <p:grpSpPr bwMode="auto">
          <a:xfrm>
            <a:off x="7788276" y="3810000"/>
            <a:ext cx="2879725" cy="2730500"/>
            <a:chOff x="3833" y="2296"/>
            <a:chExt cx="1814" cy="1720"/>
          </a:xfrm>
        </p:grpSpPr>
        <p:pic>
          <p:nvPicPr>
            <p:cNvPr id="24" name="Picture 10" descr="j0397778"/>
            <p:cNvPicPr>
              <a:picLocks noChangeAspect="1" noChangeArrowheads="1"/>
            </p:cNvPicPr>
            <p:nvPr/>
          </p:nvPicPr>
          <p:blipFill>
            <a:blip r:embed="rId7" cstate="print"/>
            <a:srcRect/>
            <a:stretch>
              <a:fillRect/>
            </a:stretch>
          </p:blipFill>
          <p:spPr bwMode="auto">
            <a:xfrm flipH="1">
              <a:off x="3833" y="2659"/>
              <a:ext cx="1061" cy="1194"/>
            </a:xfrm>
            <a:prstGeom prst="rect">
              <a:avLst/>
            </a:prstGeom>
            <a:noFill/>
            <a:ln w="9525">
              <a:noFill/>
              <a:miter lim="800000"/>
              <a:headEnd/>
              <a:tailEnd/>
            </a:ln>
          </p:spPr>
        </p:pic>
        <p:sp>
          <p:nvSpPr>
            <p:cNvPr id="25" name="AutoShape 11"/>
            <p:cNvSpPr>
              <a:spLocks noChangeArrowheads="1"/>
            </p:cNvSpPr>
            <p:nvPr/>
          </p:nvSpPr>
          <p:spPr bwMode="auto">
            <a:xfrm>
              <a:off x="4718" y="2296"/>
              <a:ext cx="929" cy="845"/>
            </a:xfrm>
            <a:prstGeom prst="wedgeEllipseCallout">
              <a:avLst>
                <a:gd name="adj1" fmla="val -78708"/>
                <a:gd name="adj2" fmla="val 27843"/>
              </a:avLst>
            </a:prstGeom>
            <a:noFill/>
            <a:ln w="9525">
              <a:solidFill>
                <a:schemeClr val="tx1"/>
              </a:solidFill>
              <a:miter lim="800000"/>
              <a:headEnd/>
              <a:tailEnd/>
            </a:ln>
          </p:spPr>
          <p:txBody>
            <a:bodyPr>
              <a:spAutoFit/>
            </a:bodyPr>
            <a:lstStyle/>
            <a:p>
              <a:r>
                <a:rPr lang="en-US" sz="1400" b="1">
                  <a:latin typeface="Times New Roman" pitchFamily="18" charset="0"/>
                  <a:cs typeface="Times New Roman" pitchFamily="18" charset="0"/>
                </a:rPr>
                <a:t>I want to pay with my Credit Card</a:t>
              </a:r>
              <a:endParaRPr lang="tr-TR" sz="1400" b="1">
                <a:latin typeface="Times New Roman" pitchFamily="18" charset="0"/>
                <a:cs typeface="Times New Roman" pitchFamily="18" charset="0"/>
              </a:endParaRPr>
            </a:p>
          </p:txBody>
        </p:sp>
        <p:pic>
          <p:nvPicPr>
            <p:cNvPr id="26" name="Picture 12" descr="j0396278"/>
            <p:cNvPicPr>
              <a:picLocks noChangeAspect="1" noChangeArrowheads="1"/>
            </p:cNvPicPr>
            <p:nvPr/>
          </p:nvPicPr>
          <p:blipFill>
            <a:blip r:embed="rId8" cstate="print"/>
            <a:srcRect/>
            <a:stretch>
              <a:fillRect/>
            </a:stretch>
          </p:blipFill>
          <p:spPr bwMode="auto">
            <a:xfrm>
              <a:off x="4740" y="3430"/>
              <a:ext cx="566" cy="586"/>
            </a:xfrm>
            <a:prstGeom prst="rect">
              <a:avLst/>
            </a:prstGeom>
            <a:noFill/>
            <a:ln w="9525">
              <a:noFill/>
              <a:miter lim="800000"/>
              <a:headEnd/>
              <a:tailEnd/>
            </a:ln>
          </p:spPr>
        </p:pic>
      </p:grpSp>
      <p:pic>
        <p:nvPicPr>
          <p:cNvPr id="27" name="Picture 13" descr="chip%20and%20pin"/>
          <p:cNvPicPr>
            <a:picLocks noChangeAspect="1" noChangeArrowheads="1"/>
          </p:cNvPicPr>
          <p:nvPr/>
        </p:nvPicPr>
        <p:blipFill>
          <a:blip r:embed="rId9" cstate="print"/>
          <a:srcRect/>
          <a:stretch>
            <a:fillRect/>
          </a:stretch>
        </p:blipFill>
        <p:spPr bwMode="auto">
          <a:xfrm>
            <a:off x="4224338" y="5445125"/>
            <a:ext cx="838200" cy="1125538"/>
          </a:xfrm>
          <a:prstGeom prst="rect">
            <a:avLst/>
          </a:prstGeom>
          <a:noFill/>
          <a:ln w="9525">
            <a:noFill/>
            <a:miter lim="800000"/>
            <a:headEnd/>
            <a:tailEnd/>
          </a:ln>
        </p:spPr>
      </p:pic>
      <p:sp>
        <p:nvSpPr>
          <p:cNvPr id="28" name="AutoShape 27"/>
          <p:cNvSpPr>
            <a:spLocks noChangeArrowheads="1"/>
          </p:cNvSpPr>
          <p:nvPr/>
        </p:nvSpPr>
        <p:spPr bwMode="auto">
          <a:xfrm rot="10800000">
            <a:off x="6383338" y="5876925"/>
            <a:ext cx="863600" cy="215900"/>
          </a:xfrm>
          <a:prstGeom prst="rightArrow">
            <a:avLst>
              <a:gd name="adj1" fmla="val 50000"/>
              <a:gd name="adj2" fmla="val 100000"/>
            </a:avLst>
          </a:prstGeom>
          <a:solidFill>
            <a:srgbClr val="9900FF"/>
          </a:solidFill>
          <a:ln w="9525" algn="ctr">
            <a:noFill/>
            <a:miter lim="800000"/>
            <a:headEnd/>
            <a:tailEnd/>
          </a:ln>
        </p:spPr>
        <p:txBody>
          <a:bodyPr rot="10800000" wrap="none" lIns="90000" tIns="46800" rIns="90000" bIns="46800" anchor="ctr"/>
          <a:lstStyle/>
          <a:p>
            <a:endParaRPr lang="tr-TR" sz="3200">
              <a:cs typeface="Times New Roman" pitchFamily="18" charset="0"/>
            </a:endParaRPr>
          </a:p>
        </p:txBody>
      </p:sp>
      <p:sp>
        <p:nvSpPr>
          <p:cNvPr id="29" name="AutoShape 28"/>
          <p:cNvSpPr>
            <a:spLocks noChangeArrowheads="1"/>
          </p:cNvSpPr>
          <p:nvPr/>
        </p:nvSpPr>
        <p:spPr bwMode="auto">
          <a:xfrm>
            <a:off x="6456363" y="6237288"/>
            <a:ext cx="863600" cy="215900"/>
          </a:xfrm>
          <a:prstGeom prst="rightArrow">
            <a:avLst>
              <a:gd name="adj1" fmla="val 50000"/>
              <a:gd name="adj2" fmla="val 100000"/>
            </a:avLst>
          </a:prstGeom>
          <a:solidFill>
            <a:srgbClr val="C671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38" name="Rectangle 37"/>
          <p:cNvSpPr/>
          <p:nvPr/>
        </p:nvSpPr>
        <p:spPr>
          <a:xfrm>
            <a:off x="5453804" y="3244334"/>
            <a:ext cx="4258602" cy="369332"/>
          </a:xfrm>
          <a:prstGeom prst="rect">
            <a:avLst/>
          </a:prstGeom>
        </p:spPr>
        <p:txBody>
          <a:bodyPr wrap="none">
            <a:spAutoFit/>
          </a:bodyPr>
          <a:lstStyle/>
          <a:p>
            <a:r>
              <a:rPr lang="en-US" b="1" dirty="0">
                <a:solidFill>
                  <a:srgbClr val="DAB000"/>
                </a:solidFill>
              </a:rPr>
              <a:t>                                            Approve</a:t>
            </a:r>
            <a:r>
              <a:rPr lang="tr-TR" b="1" dirty="0">
                <a:solidFill>
                  <a:srgbClr val="DAB000"/>
                </a:solidFill>
              </a:rPr>
              <a:t>/</a:t>
            </a:r>
            <a:r>
              <a:rPr lang="en-US" b="1" dirty="0">
                <a:solidFill>
                  <a:srgbClr val="DAB000"/>
                </a:solidFill>
              </a:rPr>
              <a:t>Reject</a:t>
            </a:r>
            <a:endParaRPr lang="tr-TR" b="1" dirty="0">
              <a:solidFill>
                <a:srgbClr val="DAB000"/>
              </a:solidFill>
            </a:endParaRPr>
          </a:p>
        </p:txBody>
      </p:sp>
      <p:sp>
        <p:nvSpPr>
          <p:cNvPr id="39" name="Rectangle 38"/>
          <p:cNvSpPr/>
          <p:nvPr/>
        </p:nvSpPr>
        <p:spPr>
          <a:xfrm>
            <a:off x="5545561" y="3244335"/>
            <a:ext cx="184731" cy="3139321"/>
          </a:xfrm>
          <a:prstGeom prst="rect">
            <a:avLst/>
          </a:prstGeom>
        </p:spPr>
        <p:txBody>
          <a:bodyPr wrap="none">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0" name="Rectangle 29"/>
          <p:cNvSpPr/>
          <p:nvPr/>
        </p:nvSpPr>
        <p:spPr>
          <a:xfrm>
            <a:off x="5073124" y="3244335"/>
            <a:ext cx="1732205" cy="2031325"/>
          </a:xfrm>
          <a:prstGeom prst="rect">
            <a:avLst/>
          </a:prstGeom>
        </p:spPr>
        <p:txBody>
          <a:bodyPr wrap="none">
            <a:spAutoFit/>
          </a:bodyPr>
          <a:lstStyle/>
          <a:p>
            <a:endParaRPr lang="en-US" b="1" dirty="0">
              <a:solidFill>
                <a:srgbClr val="DAB000"/>
              </a:solidFill>
            </a:endParaRPr>
          </a:p>
          <a:p>
            <a:endParaRPr lang="en-US" b="1" dirty="0">
              <a:solidFill>
                <a:srgbClr val="DAB000"/>
              </a:solidFill>
            </a:endParaRPr>
          </a:p>
          <a:p>
            <a:endParaRPr lang="en-US" b="1" dirty="0">
              <a:solidFill>
                <a:srgbClr val="DAB000"/>
              </a:solidFill>
            </a:endParaRPr>
          </a:p>
          <a:p>
            <a:endParaRPr lang="en-US" b="1" dirty="0">
              <a:solidFill>
                <a:srgbClr val="DAB000"/>
              </a:solidFill>
            </a:endParaRPr>
          </a:p>
          <a:p>
            <a:endParaRPr lang="en-US" b="1" dirty="0">
              <a:solidFill>
                <a:srgbClr val="DAB000"/>
              </a:solidFill>
            </a:endParaRPr>
          </a:p>
          <a:p>
            <a:endParaRPr lang="en-US" b="1" dirty="0">
              <a:solidFill>
                <a:srgbClr val="DAB000"/>
              </a:solidFill>
            </a:endParaRPr>
          </a:p>
          <a:p>
            <a:r>
              <a:rPr lang="en-US" b="1" dirty="0">
                <a:solidFill>
                  <a:srgbClr val="DAB000"/>
                </a:solidFill>
              </a:rPr>
              <a:t>Approve</a:t>
            </a:r>
            <a:r>
              <a:rPr lang="tr-TR" b="1" dirty="0">
                <a:solidFill>
                  <a:srgbClr val="DAB000"/>
                </a:solidFill>
              </a:rPr>
              <a:t>/</a:t>
            </a:r>
            <a:r>
              <a:rPr lang="en-US" b="1" dirty="0">
                <a:solidFill>
                  <a:srgbClr val="DAB000"/>
                </a:solidFill>
              </a:rPr>
              <a:t>Reject</a:t>
            </a:r>
            <a:endParaRPr lang="tr-TR" b="1" dirty="0">
              <a:solidFill>
                <a:srgbClr val="DAB000"/>
              </a:solidFill>
            </a:endParaRPr>
          </a:p>
        </p:txBody>
      </p:sp>
      <p:sp>
        <p:nvSpPr>
          <p:cNvPr id="31" name="AutoShape 25"/>
          <p:cNvSpPr>
            <a:spLocks noChangeArrowheads="1"/>
          </p:cNvSpPr>
          <p:nvPr/>
        </p:nvSpPr>
        <p:spPr bwMode="auto">
          <a:xfrm rot="12301734">
            <a:off x="4151313" y="3284538"/>
            <a:ext cx="863600" cy="215900"/>
          </a:xfrm>
          <a:prstGeom prst="rightArrow">
            <a:avLst>
              <a:gd name="adj1" fmla="val 50000"/>
              <a:gd name="adj2" fmla="val 100000"/>
            </a:avLst>
          </a:prstGeom>
          <a:solidFill>
            <a:srgbClr val="C671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32" name="AutoShape 26"/>
          <p:cNvSpPr>
            <a:spLocks noChangeArrowheads="1"/>
          </p:cNvSpPr>
          <p:nvPr/>
        </p:nvSpPr>
        <p:spPr bwMode="auto">
          <a:xfrm rot="1619848">
            <a:off x="4295775" y="3141663"/>
            <a:ext cx="863600" cy="215900"/>
          </a:xfrm>
          <a:prstGeom prst="rightArrow">
            <a:avLst>
              <a:gd name="adj1" fmla="val 50000"/>
              <a:gd name="adj2" fmla="val 100000"/>
            </a:avLst>
          </a:prstGeom>
          <a:solidFill>
            <a:srgbClr val="9900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34" name="Rectangle 33"/>
          <p:cNvSpPr/>
          <p:nvPr/>
        </p:nvSpPr>
        <p:spPr>
          <a:xfrm>
            <a:off x="2286000" y="3352800"/>
            <a:ext cx="4832876" cy="369332"/>
          </a:xfrm>
          <a:prstGeom prst="rect">
            <a:avLst/>
          </a:prstGeom>
        </p:spPr>
        <p:txBody>
          <a:bodyPr wrap="square">
            <a:spAutoFit/>
          </a:bodyPr>
          <a:lstStyle/>
          <a:p>
            <a:r>
              <a:rPr lang="en-US" b="1" dirty="0">
                <a:solidFill>
                  <a:srgbClr val="DAB000"/>
                </a:solidFill>
              </a:rPr>
              <a:t>Approve</a:t>
            </a:r>
            <a:r>
              <a:rPr lang="tr-TR" b="1" dirty="0">
                <a:solidFill>
                  <a:srgbClr val="DAB000"/>
                </a:solidFill>
              </a:rPr>
              <a:t>/</a:t>
            </a:r>
            <a:r>
              <a:rPr lang="en-US" b="1" dirty="0">
                <a:solidFill>
                  <a:srgbClr val="DAB000"/>
                </a:solidFill>
              </a:rPr>
              <a:t>Reject</a:t>
            </a:r>
            <a:endParaRPr lang="tr-TR" b="1" dirty="0">
              <a:solidFill>
                <a:srgbClr val="DAB000"/>
              </a:solidFill>
            </a:endParaRPr>
          </a:p>
        </p:txBody>
      </p:sp>
      <p:sp>
        <p:nvSpPr>
          <p:cNvPr id="35" name="Rectangle 34"/>
          <p:cNvSpPr/>
          <p:nvPr/>
        </p:nvSpPr>
        <p:spPr>
          <a:xfrm>
            <a:off x="1981200" y="6248400"/>
            <a:ext cx="1143000" cy="369332"/>
          </a:xfrm>
          <a:prstGeom prst="rect">
            <a:avLst/>
          </a:prstGeom>
        </p:spPr>
        <p:txBody>
          <a:bodyPr wrap="square">
            <a:spAutoFit/>
          </a:bodyPr>
          <a:lstStyle/>
          <a:p>
            <a:pPr eaLnBrk="0" hangingPunct="0">
              <a:spcBef>
                <a:spcPct val="50000"/>
              </a:spcBef>
            </a:pPr>
            <a:r>
              <a:rPr lang="en-US" dirty="0"/>
              <a:t>Merchant</a:t>
            </a:r>
          </a:p>
        </p:txBody>
      </p:sp>
      <p:sp>
        <p:nvSpPr>
          <p:cNvPr id="36" name="Rectangle 35"/>
          <p:cNvSpPr/>
          <p:nvPr/>
        </p:nvSpPr>
        <p:spPr>
          <a:xfrm>
            <a:off x="3733801" y="3164682"/>
            <a:ext cx="2557239" cy="3693319"/>
          </a:xfrm>
          <a:prstGeom prst="rect">
            <a:avLst/>
          </a:prstGeom>
        </p:spPr>
        <p:txBody>
          <a:bodyPr wrap="none">
            <a:spAutoFit/>
          </a:bodyPr>
          <a:lstStyle/>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r>
              <a:rPr lang="tr-TR" b="1" dirty="0">
                <a:solidFill>
                  <a:srgbClr val="DAB000"/>
                </a:solidFill>
                <a:latin typeface="Times New Roman" pitchFamily="18" charset="0"/>
                <a:cs typeface="Times New Roman" pitchFamily="18" charset="0"/>
              </a:rPr>
              <a:t>POS</a:t>
            </a:r>
            <a:r>
              <a:rPr lang="en-US" b="1" dirty="0">
                <a:solidFill>
                  <a:srgbClr val="DAB000"/>
                </a:solidFill>
                <a:latin typeface="Times New Roman" pitchFamily="18" charset="0"/>
                <a:cs typeface="Times New Roman" pitchFamily="18" charset="0"/>
              </a:rPr>
              <a:t> machine of A Bank</a:t>
            </a:r>
            <a:endParaRPr lang="tr-TR" b="1" dirty="0">
              <a:solidFill>
                <a:srgbClr val="DAB000"/>
              </a:solidFill>
              <a:latin typeface="Times New Roman" pitchFamily="18" charset="0"/>
              <a:cs typeface="Times New Roman" pitchFamily="18" charset="0"/>
            </a:endParaRPr>
          </a:p>
        </p:txBody>
      </p:sp>
      <p:sp>
        <p:nvSpPr>
          <p:cNvPr id="37" name="Rectangle 36"/>
          <p:cNvSpPr/>
          <p:nvPr/>
        </p:nvSpPr>
        <p:spPr>
          <a:xfrm>
            <a:off x="4877237" y="3244335"/>
            <a:ext cx="5957721" cy="3693319"/>
          </a:xfrm>
          <a:prstGeom prst="rect">
            <a:avLst/>
          </a:prstGeom>
        </p:spPr>
        <p:txBody>
          <a:bodyPr wrap="none">
            <a:spAutoFit/>
          </a:bodyPr>
          <a:lstStyle/>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r>
              <a:rPr lang="en-US" b="1" dirty="0">
                <a:solidFill>
                  <a:srgbClr val="DAB000"/>
                </a:solidFill>
                <a:latin typeface="Times New Roman" pitchFamily="18" charset="0"/>
                <a:cs typeface="Times New Roman" pitchFamily="18" charset="0"/>
              </a:rPr>
              <a:t>                                                             Credit Card of </a:t>
            </a:r>
            <a:r>
              <a:rPr lang="tr-TR" b="1" dirty="0">
                <a:solidFill>
                  <a:srgbClr val="DAB000"/>
                </a:solidFill>
                <a:latin typeface="Times New Roman" pitchFamily="18" charset="0"/>
                <a:cs typeface="Times New Roman" pitchFamily="18" charset="0"/>
              </a:rPr>
              <a:t>B Bank</a:t>
            </a:r>
          </a:p>
        </p:txBody>
      </p:sp>
      <p:sp>
        <p:nvSpPr>
          <p:cNvPr id="41" name="Rectangle 40"/>
          <p:cNvSpPr/>
          <p:nvPr/>
        </p:nvSpPr>
        <p:spPr>
          <a:xfrm>
            <a:off x="5500292" y="2514601"/>
            <a:ext cx="1191416" cy="646331"/>
          </a:xfrm>
          <a:prstGeom prst="rect">
            <a:avLst/>
          </a:prstGeom>
        </p:spPr>
        <p:txBody>
          <a:bodyPr wrap="square">
            <a:spAutoFit/>
          </a:bodyPr>
          <a:lstStyle/>
          <a:p>
            <a:r>
              <a:rPr lang="en-US" b="1" dirty="0" err="1">
                <a:solidFill>
                  <a:srgbClr val="DAB000"/>
                </a:solidFill>
                <a:latin typeface="Times New Roman" pitchFamily="18" charset="0"/>
                <a:cs typeface="Times New Roman" pitchFamily="18" charset="0"/>
              </a:rPr>
              <a:t>wilfred</a:t>
            </a:r>
            <a:r>
              <a:rPr lang="tr-TR" b="1" dirty="0">
                <a:solidFill>
                  <a:srgbClr val="DAB000"/>
                </a:solidFill>
                <a:latin typeface="Times New Roman" pitchFamily="18" charset="0"/>
                <a:cs typeface="Times New Roman" pitchFamily="18" charset="0"/>
              </a:rPr>
              <a:t> A.Ş.</a:t>
            </a:r>
          </a:p>
        </p:txBody>
      </p:sp>
      <p:sp>
        <p:nvSpPr>
          <p:cNvPr id="42" name="AutoShape 23"/>
          <p:cNvSpPr>
            <a:spLocks noChangeArrowheads="1"/>
          </p:cNvSpPr>
          <p:nvPr/>
        </p:nvSpPr>
        <p:spPr bwMode="auto">
          <a:xfrm rot="19318106">
            <a:off x="7137624" y="2910108"/>
            <a:ext cx="863600" cy="215900"/>
          </a:xfrm>
          <a:prstGeom prst="rightArrow">
            <a:avLst>
              <a:gd name="adj1" fmla="val 50000"/>
              <a:gd name="adj2" fmla="val 100000"/>
            </a:avLst>
          </a:prstGeom>
          <a:solidFill>
            <a:srgbClr val="9900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43" name="AutoShape 24"/>
          <p:cNvSpPr>
            <a:spLocks noChangeArrowheads="1"/>
          </p:cNvSpPr>
          <p:nvPr/>
        </p:nvSpPr>
        <p:spPr bwMode="auto">
          <a:xfrm rot="8570836">
            <a:off x="7177088" y="3141663"/>
            <a:ext cx="863600" cy="215900"/>
          </a:xfrm>
          <a:prstGeom prst="rightArrow">
            <a:avLst>
              <a:gd name="adj1" fmla="val 50000"/>
              <a:gd name="adj2" fmla="val 100000"/>
            </a:avLst>
          </a:prstGeom>
          <a:solidFill>
            <a:srgbClr val="C671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Tree>
    <p:extLst>
      <p:ext uri="{BB962C8B-B14F-4D97-AF65-F5344CB8AC3E}">
        <p14:creationId xmlns:p14="http://schemas.microsoft.com/office/powerpoint/2010/main" val="30287998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accel="50000" decel="50000" fill="hold" grpId="0" nodeType="afterEffect">
                                  <p:stCondLst>
                                    <p:cond delay="0"/>
                                  </p:stCondLst>
                                  <p:childTnLst>
                                    <p:animMotion origin="layout" path="M 0.0335 0.02105 L 3.88889E-6 -2.13691E-6 " pathEditMode="relative" rAng="0" ptsTypes="AA">
                                      <p:cBhvr>
                                        <p:cTn id="6" dur="2000" fill="hold"/>
                                        <p:tgtEl>
                                          <p:spTgt spid="28"/>
                                        </p:tgtEl>
                                        <p:attrNameLst>
                                          <p:attrName>ppt_x</p:attrName>
                                          <p:attrName>ppt_y</p:attrName>
                                        </p:attrNameLst>
                                      </p:cBhvr>
                                      <p:rCtr x="-1700" y="-1100"/>
                                    </p:animMotion>
                                  </p:childTnLst>
                                </p:cTn>
                              </p:par>
                            </p:childTnLst>
                          </p:cTn>
                        </p:par>
                        <p:par>
                          <p:cTn id="7" fill="hold">
                            <p:stCondLst>
                              <p:cond delay="2000"/>
                            </p:stCondLst>
                            <p:childTnLst>
                              <p:par>
                                <p:cTn id="8" presetID="56" presetClass="path" presetSubtype="0" accel="50000" decel="50000" fill="hold" grpId="0" nodeType="afterEffect">
                                  <p:stCondLst>
                                    <p:cond delay="0"/>
                                  </p:stCondLst>
                                  <p:childTnLst>
                                    <p:animMotion origin="layout" path="M 3.88889E-6 -3.83904E-6 L -0.02344 -0.02081 " pathEditMode="relative" rAng="0" ptsTypes="AA">
                                      <p:cBhvr>
                                        <p:cTn id="9" dur="2000" spd="-100000" fill="hold"/>
                                        <p:tgtEl>
                                          <p:spTgt spid="29"/>
                                        </p:tgtEl>
                                        <p:attrNameLst>
                                          <p:attrName>ppt_x</p:attrName>
                                          <p:attrName>ppt_y</p:attrName>
                                        </p:attrNameLst>
                                      </p:cBhvr>
                                      <p:rCtr x="-1200" y="-1000"/>
                                    </p:animMotion>
                                  </p:childTnLst>
                                </p:cTn>
                              </p:par>
                            </p:childTnLst>
                          </p:cTn>
                        </p:par>
                        <p:par>
                          <p:cTn id="10" fill="hold">
                            <p:stCondLst>
                              <p:cond delay="4000"/>
                            </p:stCondLst>
                            <p:childTnLst>
                              <p:par>
                                <p:cTn id="11" presetID="56" presetClass="path" presetSubtype="0" accel="50000" decel="50000" fill="hold" grpId="0" nodeType="afterEffect">
                                  <p:stCondLst>
                                    <p:cond delay="0"/>
                                  </p:stCondLst>
                                  <p:childTnLst>
                                    <p:animMotion origin="layout" path="M 0.0335 0.02105 L 3.88889E-6 -2.13691E-6 " pathEditMode="relative" rAng="0" ptsTypes="AA">
                                      <p:cBhvr>
                                        <p:cTn id="12" dur="2000" fill="hold"/>
                                        <p:tgtEl>
                                          <p:spTgt spid="31"/>
                                        </p:tgtEl>
                                        <p:attrNameLst>
                                          <p:attrName>ppt_x</p:attrName>
                                          <p:attrName>ppt_y</p:attrName>
                                        </p:attrNameLst>
                                      </p:cBhvr>
                                      <p:rCtr x="-1700" y="-1100"/>
                                    </p:animMotion>
                                  </p:childTnLst>
                                </p:cTn>
                              </p:par>
                            </p:childTnLst>
                          </p:cTn>
                        </p:par>
                        <p:par>
                          <p:cTn id="13" fill="hold">
                            <p:stCondLst>
                              <p:cond delay="6000"/>
                            </p:stCondLst>
                            <p:childTnLst>
                              <p:par>
                                <p:cTn id="14" presetID="56" presetClass="path" presetSubtype="0" accel="50000" decel="50000" fill="hold" grpId="0" nodeType="afterEffect">
                                  <p:stCondLst>
                                    <p:cond delay="0"/>
                                  </p:stCondLst>
                                  <p:childTnLst>
                                    <p:animMotion origin="layout" path="M 3.88889E-6 -3.83904E-6 L -0.02344 -0.02081 " pathEditMode="relative" rAng="0" ptsTypes="AA">
                                      <p:cBhvr>
                                        <p:cTn id="15" dur="2000" spd="-100000" fill="hold"/>
                                        <p:tgtEl>
                                          <p:spTgt spid="32"/>
                                        </p:tgtEl>
                                        <p:attrNameLst>
                                          <p:attrName>ppt_x</p:attrName>
                                          <p:attrName>ppt_y</p:attrName>
                                        </p:attrNameLst>
                                      </p:cBhvr>
                                      <p:rCtr x="-1200" y="-1000"/>
                                    </p:animMotion>
                                  </p:childTnLst>
                                </p:cTn>
                              </p:par>
                            </p:childTnLst>
                          </p:cTn>
                        </p:par>
                        <p:par>
                          <p:cTn id="16" fill="hold">
                            <p:stCondLst>
                              <p:cond delay="8000"/>
                            </p:stCondLst>
                            <p:childTnLst>
                              <p:par>
                                <p:cTn id="17" presetID="56" presetClass="path" presetSubtype="0" accel="50000" decel="50000" fill="hold" grpId="0" nodeType="afterEffect">
                                  <p:stCondLst>
                                    <p:cond delay="0"/>
                                  </p:stCondLst>
                                  <p:childTnLst>
                                    <p:animMotion origin="layout" path="M -0.02153 0.02613 L 0.00798 -0.00532 " pathEditMode="relative" rAng="0" ptsTypes="AA">
                                      <p:cBhvr>
                                        <p:cTn id="18" dur="2000" fill="hold"/>
                                        <p:tgtEl>
                                          <p:spTgt spid="42"/>
                                        </p:tgtEl>
                                        <p:attrNameLst>
                                          <p:attrName>ppt_x</p:attrName>
                                          <p:attrName>ppt_y</p:attrName>
                                        </p:attrNameLst>
                                      </p:cBhvr>
                                      <p:rCtr x="1500" y="-1600"/>
                                    </p:animMotion>
                                  </p:childTnLst>
                                </p:cTn>
                              </p:par>
                            </p:childTnLst>
                          </p:cTn>
                        </p:par>
                        <p:par>
                          <p:cTn id="19" fill="hold">
                            <p:stCondLst>
                              <p:cond delay="10000"/>
                            </p:stCondLst>
                            <p:childTnLst>
                              <p:par>
                                <p:cTn id="20" presetID="56" presetClass="path" presetSubtype="0" accel="50000" decel="50000" fill="hold" grpId="0" nodeType="afterEffect">
                                  <p:stCondLst>
                                    <p:cond delay="0"/>
                                  </p:stCondLst>
                                  <p:childTnLst>
                                    <p:animMotion origin="layout" path="M 4.72222E-6 -2.83996E-6 L 0.02951 -0.03145 " pathEditMode="relative" rAng="0" ptsTypes="AA">
                                      <p:cBhvr>
                                        <p:cTn id="21" dur="2000" spd="-100000" fill="hold"/>
                                        <p:tgtEl>
                                          <p:spTgt spid="43"/>
                                        </p:tgtEl>
                                        <p:attrNameLst>
                                          <p:attrName>ppt_x</p:attrName>
                                          <p:attrName>ppt_y</p:attrName>
                                        </p:attrNameLst>
                                      </p:cBhvr>
                                      <p:rCtr x="1500" y="-16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1" grpId="0" animBg="1"/>
      <p:bldP spid="32" grpId="0" animBg="1"/>
      <p:bldP spid="42" grpId="0" animBg="1"/>
      <p:bldP spid="4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nSpc>
                <a:spcPct val="80000"/>
              </a:lnSpc>
              <a:spcBef>
                <a:spcPct val="40000"/>
              </a:spcBef>
            </a:pPr>
            <a:r>
              <a:rPr lang="en-US" altLang="ko-KR" dirty="0"/>
              <a:t>Electronic Payment Instruments</a:t>
            </a:r>
            <a:endParaRPr lang="en-US" dirty="0"/>
          </a:p>
        </p:txBody>
      </p:sp>
      <p:sp>
        <p:nvSpPr>
          <p:cNvPr id="3" name="Content Placeholder 2"/>
          <p:cNvSpPr>
            <a:spLocks noGrp="1"/>
          </p:cNvSpPr>
          <p:nvPr>
            <p:ph idx="1"/>
          </p:nvPr>
        </p:nvSpPr>
        <p:spPr>
          <a:xfrm>
            <a:off x="1016000" y="1584960"/>
            <a:ext cx="10871200" cy="4526280"/>
          </a:xfrm>
        </p:spPr>
        <p:txBody>
          <a:bodyPr>
            <a:noAutofit/>
          </a:bodyPr>
          <a:lstStyle/>
          <a:p>
            <a:r>
              <a:rPr lang="en-GB" altLang="ko-KR" dirty="0"/>
              <a:t>SWIFT</a:t>
            </a:r>
            <a:r>
              <a:rPr lang="en-GB" altLang="ko-KR" b="0" dirty="0"/>
              <a:t> –Society for World Wide Interbank Financial Telecommunication</a:t>
            </a:r>
          </a:p>
          <a:p>
            <a:pPr lvl="1"/>
            <a:r>
              <a:rPr lang="en-GB" altLang="ko-KR" dirty="0"/>
              <a:t>A global secure private TCP/IP network</a:t>
            </a:r>
          </a:p>
          <a:p>
            <a:pPr lvl="1"/>
            <a:r>
              <a:rPr lang="en-GB" altLang="ko-KR" dirty="0"/>
              <a:t>Internationally recognised Bank Identifier Codes (BIC)</a:t>
            </a:r>
          </a:p>
          <a:p>
            <a:pPr lvl="1"/>
            <a:r>
              <a:rPr lang="en-US" altLang="ko-KR" dirty="0"/>
              <a:t>Provide a messaging service to settle and clear foreign transactions. </a:t>
            </a:r>
          </a:p>
          <a:p>
            <a:r>
              <a:rPr lang="en-US" altLang="ko-KR" dirty="0"/>
              <a:t>Western Union Money Transfer/MoneyGram</a:t>
            </a:r>
          </a:p>
          <a:p>
            <a:pPr lvl="1"/>
            <a:r>
              <a:rPr lang="en-US" altLang="ko-KR" dirty="0"/>
              <a:t>Used to transfer money among countries and continents</a:t>
            </a:r>
          </a:p>
          <a:p>
            <a:r>
              <a:rPr lang="en-US" altLang="ko-KR" dirty="0"/>
              <a:t>Card Based Payments</a:t>
            </a:r>
          </a:p>
          <a:p>
            <a:pPr lvl="1"/>
            <a:r>
              <a:rPr lang="en-US" altLang="ko-KR" dirty="0">
                <a:ea typeface="+mn-ea"/>
                <a:cs typeface="+mn-cs"/>
              </a:rPr>
              <a:t>Mobile Prepaid Card Payment System </a:t>
            </a:r>
          </a:p>
          <a:p>
            <a:pPr lvl="1"/>
            <a:r>
              <a:rPr lang="en-GB" altLang="ko-KR" dirty="0">
                <a:ea typeface="+mn-ea"/>
                <a:cs typeface="+mn-cs"/>
              </a:rPr>
              <a:t>Credit Card and debit card e.g. Visa, Master card </a:t>
            </a:r>
            <a:r>
              <a:rPr lang="en-GB" altLang="ko-KR" dirty="0" err="1">
                <a:ea typeface="+mn-ea"/>
                <a:cs typeface="+mn-cs"/>
              </a:rPr>
              <a:t>etc</a:t>
            </a:r>
            <a:endParaRPr lang="en-US" altLang="ko-KR" dirty="0">
              <a:ea typeface="+mn-ea"/>
              <a:cs typeface="+mn-cs"/>
            </a:endParaRPr>
          </a:p>
        </p:txBody>
      </p:sp>
    </p:spTree>
    <p:extLst>
      <p:ext uri="{BB962C8B-B14F-4D97-AF65-F5344CB8AC3E}">
        <p14:creationId xmlns:p14="http://schemas.microsoft.com/office/powerpoint/2010/main" val="1362249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nSpc>
                <a:spcPct val="80000"/>
              </a:lnSpc>
              <a:spcBef>
                <a:spcPct val="40000"/>
              </a:spcBef>
            </a:pPr>
            <a:r>
              <a:rPr lang="en-US" altLang="ko-KR" dirty="0"/>
              <a:t>E-Payment Instruments…</a:t>
            </a:r>
            <a:endParaRPr lang="en-US" dirty="0"/>
          </a:p>
        </p:txBody>
      </p:sp>
      <p:sp>
        <p:nvSpPr>
          <p:cNvPr id="3" name="Content Placeholder 2"/>
          <p:cNvSpPr>
            <a:spLocks noGrp="1"/>
          </p:cNvSpPr>
          <p:nvPr>
            <p:ph idx="1"/>
          </p:nvPr>
        </p:nvSpPr>
        <p:spPr/>
        <p:txBody>
          <a:bodyPr>
            <a:normAutofit/>
          </a:bodyPr>
          <a:lstStyle/>
          <a:p>
            <a:pPr>
              <a:lnSpc>
                <a:spcPct val="80000"/>
              </a:lnSpc>
            </a:pPr>
            <a:r>
              <a:rPr lang="en-US" altLang="ko-KR" dirty="0"/>
              <a:t>ATM</a:t>
            </a:r>
            <a:r>
              <a:rPr lang="en-US" altLang="ko-KR" b="0" dirty="0"/>
              <a:t>- Automated Teller Machines</a:t>
            </a:r>
          </a:p>
          <a:p>
            <a:pPr lvl="1">
              <a:lnSpc>
                <a:spcPct val="80000"/>
              </a:lnSpc>
            </a:pPr>
            <a:r>
              <a:rPr lang="en-US" dirty="0"/>
              <a:t>Limited services</a:t>
            </a:r>
          </a:p>
          <a:p>
            <a:pPr lvl="1">
              <a:lnSpc>
                <a:spcPct val="80000"/>
              </a:lnSpc>
            </a:pPr>
            <a:r>
              <a:rPr lang="en-US" dirty="0"/>
              <a:t>limited only to few branches and clients</a:t>
            </a:r>
          </a:p>
          <a:p>
            <a:pPr lvl="1">
              <a:lnSpc>
                <a:spcPct val="80000"/>
              </a:lnSpc>
            </a:pPr>
            <a:r>
              <a:rPr lang="en-US" dirty="0"/>
              <a:t>Demand is higher than the service </a:t>
            </a:r>
          </a:p>
          <a:p>
            <a:pPr>
              <a:lnSpc>
                <a:spcPct val="80000"/>
              </a:lnSpc>
            </a:pPr>
            <a:r>
              <a:rPr lang="en-US" dirty="0"/>
              <a:t>EPOS machines;</a:t>
            </a:r>
            <a:r>
              <a:rPr lang="en-US" b="0" dirty="0"/>
              <a:t> Electronic  Point of Sale machines e.g. at leading stores, restaurants, hotels.</a:t>
            </a:r>
          </a:p>
          <a:p>
            <a:pPr>
              <a:lnSpc>
                <a:spcPct val="80000"/>
              </a:lnSpc>
            </a:pPr>
            <a:r>
              <a:rPr lang="en-US" altLang="ko-KR" dirty="0"/>
              <a:t>Abyssinia Cards </a:t>
            </a:r>
            <a:r>
              <a:rPr lang="en-US" altLang="ko-KR" b="0" dirty="0"/>
              <a:t>e.g. Total Fuel Card, Light, </a:t>
            </a:r>
            <a:r>
              <a:rPr lang="en-US" altLang="ko-KR" b="0" dirty="0" err="1"/>
              <a:t>DSTv</a:t>
            </a:r>
            <a:r>
              <a:rPr lang="en-US" altLang="ko-KR" b="0" dirty="0"/>
              <a:t> </a:t>
            </a:r>
          </a:p>
          <a:p>
            <a:pPr lvl="1">
              <a:lnSpc>
                <a:spcPct val="80000"/>
              </a:lnSpc>
            </a:pPr>
            <a:r>
              <a:rPr lang="en-US" dirty="0"/>
              <a:t>Smart card used for purchase e.g. of fuel</a:t>
            </a:r>
          </a:p>
          <a:p>
            <a:pPr lvl="1">
              <a:lnSpc>
                <a:spcPct val="80000"/>
              </a:lnSpc>
            </a:pPr>
            <a:r>
              <a:rPr lang="en-US" dirty="0"/>
              <a:t>Has two options for payment: post-invoiced and pre-paid</a:t>
            </a:r>
          </a:p>
          <a:p>
            <a:pPr lvl="1">
              <a:lnSpc>
                <a:spcPct val="80000"/>
              </a:lnSpc>
            </a:pPr>
            <a:r>
              <a:rPr lang="en-US" dirty="0"/>
              <a:t>Limited usage, but promising trend</a:t>
            </a:r>
          </a:p>
          <a:p>
            <a:pPr>
              <a:lnSpc>
                <a:spcPct val="80000"/>
              </a:lnSpc>
              <a:spcBef>
                <a:spcPct val="40000"/>
              </a:spcBef>
              <a:buClr>
                <a:srgbClr val="FF0000"/>
              </a:buClr>
            </a:pPr>
            <a:endParaRPr lang="en-US" b="0" dirty="0"/>
          </a:p>
          <a:p>
            <a:endParaRPr lang="en-US" dirty="0"/>
          </a:p>
        </p:txBody>
      </p:sp>
    </p:spTree>
    <p:extLst>
      <p:ext uri="{BB962C8B-B14F-4D97-AF65-F5344CB8AC3E}">
        <p14:creationId xmlns:p14="http://schemas.microsoft.com/office/powerpoint/2010/main" val="16747694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E-payment Stakeholders</a:t>
            </a:r>
          </a:p>
        </p:txBody>
      </p:sp>
      <p:sp>
        <p:nvSpPr>
          <p:cNvPr id="3" name="Content Placeholder 2"/>
          <p:cNvSpPr>
            <a:spLocks noGrp="1"/>
          </p:cNvSpPr>
          <p:nvPr>
            <p:ph idx="1"/>
          </p:nvPr>
        </p:nvSpPr>
        <p:spPr/>
        <p:txBody>
          <a:bodyPr/>
          <a:lstStyle/>
          <a:p>
            <a:r>
              <a:rPr lang="en-US" dirty="0"/>
              <a:t>Cardholder - </a:t>
            </a:r>
            <a:r>
              <a:rPr lang="en-US" b="0" dirty="0"/>
              <a:t>the consumer who purchases a product or service online</a:t>
            </a:r>
            <a:endParaRPr lang="en-US" dirty="0"/>
          </a:p>
          <a:p>
            <a:r>
              <a:rPr lang="en-US" dirty="0"/>
              <a:t>Online shop/ merchant – </a:t>
            </a:r>
            <a:r>
              <a:rPr lang="en-US" b="0" dirty="0"/>
              <a:t>the person or business that sells goods and services to the cardholder</a:t>
            </a:r>
          </a:p>
          <a:p>
            <a:r>
              <a:rPr lang="en-US" dirty="0"/>
              <a:t>Acquirer/ </a:t>
            </a:r>
            <a:r>
              <a:rPr lang="en-US" b="0" dirty="0"/>
              <a:t>merchant account provider – the financial institution that establishes an account with the merchant</a:t>
            </a:r>
            <a:endParaRPr lang="en-US" dirty="0"/>
          </a:p>
          <a:p>
            <a:r>
              <a:rPr lang="en-US" dirty="0"/>
              <a:t>Card-issuing bank – </a:t>
            </a:r>
            <a:r>
              <a:rPr lang="en-US" b="0" dirty="0"/>
              <a:t>the financial institution that provides the cardholder with the payment card</a:t>
            </a:r>
          </a:p>
          <a:p>
            <a:r>
              <a:rPr lang="en-US" dirty="0"/>
              <a:t>Payment gateways</a:t>
            </a:r>
          </a:p>
        </p:txBody>
      </p:sp>
    </p:spTree>
    <p:extLst>
      <p:ext uri="{BB962C8B-B14F-4D97-AF65-F5344CB8AC3E}">
        <p14:creationId xmlns:p14="http://schemas.microsoft.com/office/powerpoint/2010/main" val="2920629996"/>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gateways</a:t>
            </a:r>
          </a:p>
        </p:txBody>
      </p:sp>
      <p:sp>
        <p:nvSpPr>
          <p:cNvPr id="3" name="Content Placeholder 2"/>
          <p:cNvSpPr>
            <a:spLocks noGrp="1"/>
          </p:cNvSpPr>
          <p:nvPr>
            <p:ph idx="1"/>
          </p:nvPr>
        </p:nvSpPr>
        <p:spPr>
          <a:xfrm>
            <a:off x="1016000" y="1752600"/>
            <a:ext cx="10627360" cy="4648200"/>
          </a:xfrm>
        </p:spPr>
        <p:txBody>
          <a:bodyPr/>
          <a:lstStyle/>
          <a:p>
            <a:r>
              <a:rPr lang="en-US" b="0" dirty="0"/>
              <a:t>An online system for processing credit card or other payment transactions in real-time. </a:t>
            </a:r>
          </a:p>
          <a:p>
            <a:r>
              <a:rPr lang="en-US" b="0" dirty="0"/>
              <a:t>It’s a network through which funds are transferred.</a:t>
            </a:r>
          </a:p>
          <a:p>
            <a:r>
              <a:rPr lang="en-US" b="0" dirty="0"/>
              <a:t>Typically linked to a merchant account and facilitates the coordination of communicating a payment transaction between the various backend payment networks or banks. </a:t>
            </a:r>
          </a:p>
          <a:p>
            <a:r>
              <a:rPr lang="en-US" b="0" dirty="0"/>
              <a:t>Usually provides additional features such as: online virtual terminal for manually processing transactions; transaction reports; and more. </a:t>
            </a:r>
          </a:p>
        </p:txBody>
      </p:sp>
    </p:spTree>
    <p:extLst>
      <p:ext uri="{BB962C8B-B14F-4D97-AF65-F5344CB8AC3E}">
        <p14:creationId xmlns:p14="http://schemas.microsoft.com/office/powerpoint/2010/main" val="2316817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gateways</a:t>
            </a:r>
          </a:p>
        </p:txBody>
      </p:sp>
      <p:sp>
        <p:nvSpPr>
          <p:cNvPr id="3" name="Content Placeholder 2"/>
          <p:cNvSpPr>
            <a:spLocks noGrp="1"/>
          </p:cNvSpPr>
          <p:nvPr>
            <p:ph idx="1"/>
          </p:nvPr>
        </p:nvSpPr>
        <p:spPr/>
        <p:txBody>
          <a:bodyPr/>
          <a:lstStyle/>
          <a:p>
            <a:r>
              <a:rPr lang="en-US" b="0" dirty="0"/>
              <a:t>They protect credit card details by encrypting sensitive information, such as credit card numbers, to ensure that information is passed securely between the customer and the merchant and also between merchant and the payment processor. </a:t>
            </a:r>
          </a:p>
          <a:p>
            <a:r>
              <a:rPr lang="en-US" b="0" dirty="0"/>
              <a:t>Gateway features should include:- E-commerce site integration, Merchant Account features, Support and should be easy to use.</a:t>
            </a:r>
          </a:p>
        </p:txBody>
      </p:sp>
    </p:spTree>
    <p:extLst>
      <p:ext uri="{BB962C8B-B14F-4D97-AF65-F5344CB8AC3E}">
        <p14:creationId xmlns:p14="http://schemas.microsoft.com/office/powerpoint/2010/main" val="2735177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Payment Gateways Work</a:t>
            </a:r>
          </a:p>
        </p:txBody>
      </p:sp>
      <p:sp>
        <p:nvSpPr>
          <p:cNvPr id="4" name="Content Placeholder 3"/>
          <p:cNvSpPr>
            <a:spLocks noGrp="1"/>
          </p:cNvSpPr>
          <p:nvPr>
            <p:ph sz="half" idx="2"/>
          </p:nvPr>
        </p:nvSpPr>
        <p:spPr>
          <a:xfrm>
            <a:off x="6710288" y="1752600"/>
            <a:ext cx="5176911" cy="4343400"/>
          </a:xfrm>
        </p:spPr>
        <p:txBody>
          <a:bodyPr/>
          <a:lstStyle/>
          <a:p>
            <a:pPr marL="0" indent="0">
              <a:buNone/>
            </a:pPr>
            <a:r>
              <a:rPr lang="en-US" dirty="0"/>
              <a:t>Examples of payment gateways</a:t>
            </a:r>
          </a:p>
          <a:p>
            <a:r>
              <a:rPr lang="en-US" dirty="0"/>
              <a:t>International </a:t>
            </a:r>
            <a:r>
              <a:rPr lang="en-US" b="0" dirty="0"/>
              <a:t>– </a:t>
            </a:r>
            <a:r>
              <a:rPr lang="en-US" b="0" dirty="0" err="1"/>
              <a:t>Paypal</a:t>
            </a:r>
            <a:r>
              <a:rPr lang="en-US" b="0" dirty="0"/>
              <a:t>, Intuit, </a:t>
            </a:r>
            <a:r>
              <a:rPr lang="en-US" b="0" dirty="0" err="1"/>
              <a:t>MerchantPlus</a:t>
            </a:r>
            <a:r>
              <a:rPr lang="en-US" b="0" dirty="0"/>
              <a:t>, Stripe, Braintree, </a:t>
            </a:r>
            <a:r>
              <a:rPr lang="en-US" b="0" dirty="0" err="1"/>
              <a:t>Authorize.Net</a:t>
            </a:r>
            <a:r>
              <a:rPr lang="en-US" b="0" dirty="0"/>
              <a:t> </a:t>
            </a:r>
            <a:r>
              <a:rPr lang="en-US" b="0" dirty="0" err="1"/>
              <a:t>etc</a:t>
            </a:r>
            <a:endParaRPr lang="en-US" b="0" dirty="0"/>
          </a:p>
          <a:p>
            <a:r>
              <a:rPr lang="en-US" dirty="0"/>
              <a:t>Uganda</a:t>
            </a:r>
            <a:r>
              <a:rPr lang="en-US" b="0" dirty="0"/>
              <a:t> – R-Pay gateway, </a:t>
            </a:r>
            <a:r>
              <a:rPr lang="en-US" b="0" dirty="0" err="1"/>
              <a:t>Payswiff</a:t>
            </a:r>
            <a:r>
              <a:rPr lang="en-US" b="0" dirty="0"/>
              <a:t>, Hips, </a:t>
            </a:r>
            <a:r>
              <a:rPr lang="en-US" b="0" dirty="0" err="1"/>
              <a:t>Paycaps</a:t>
            </a:r>
            <a:r>
              <a:rPr lang="en-US" b="0" dirty="0"/>
              <a:t>, </a:t>
            </a:r>
            <a:r>
              <a:rPr lang="en-US" b="0" dirty="0" err="1"/>
              <a:t>Paymentz</a:t>
            </a:r>
            <a:r>
              <a:rPr lang="en-US" b="0" dirty="0"/>
              <a:t>, </a:t>
            </a:r>
            <a:r>
              <a:rPr lang="en-US" b="0" dirty="0" err="1"/>
              <a:t>Ixopay</a:t>
            </a:r>
            <a:r>
              <a:rPr lang="en-US" b="0" dirty="0"/>
              <a:t>, </a:t>
            </a:r>
            <a:r>
              <a:rPr lang="en-US" b="0" dirty="0" err="1"/>
              <a:t>Decta</a:t>
            </a:r>
            <a:r>
              <a:rPr lang="en-US" b="0" dirty="0"/>
              <a:t> – Uganda </a:t>
            </a:r>
            <a:r>
              <a:rPr lang="en-US" b="0" dirty="0" err="1"/>
              <a:t>etc</a:t>
            </a:r>
            <a:endParaRPr lang="en-US" b="0" dirty="0"/>
          </a:p>
          <a:p>
            <a:endParaRPr lang="en-US" dirty="0"/>
          </a:p>
        </p:txBody>
      </p:sp>
      <p:pic>
        <p:nvPicPr>
          <p:cNvPr id="3076" name="Picture 4" descr="Payment Gateways 101: Examples, Benefits and Drawbacks - Multichannel  Mercha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895" y="1752599"/>
            <a:ext cx="6123306" cy="4729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179559"/>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Mobile </a:t>
            </a:r>
            <a:r>
              <a:rPr lang="en-US" altLang="ko-KR" dirty="0"/>
              <a:t>Payment Instruments/ Platforms</a:t>
            </a:r>
            <a:endParaRPr lang="en-US" dirty="0"/>
          </a:p>
        </p:txBody>
      </p:sp>
      <p:sp>
        <p:nvSpPr>
          <p:cNvPr id="3" name="Content Placeholder 2"/>
          <p:cNvSpPr>
            <a:spLocks noGrp="1"/>
          </p:cNvSpPr>
          <p:nvPr>
            <p:ph idx="1"/>
          </p:nvPr>
        </p:nvSpPr>
        <p:spPr>
          <a:xfrm>
            <a:off x="1016000" y="1752600"/>
            <a:ext cx="10871200" cy="4221480"/>
          </a:xfrm>
        </p:spPr>
        <p:txBody>
          <a:bodyPr/>
          <a:lstStyle/>
          <a:p>
            <a:r>
              <a:rPr lang="en-US" b="0" dirty="0"/>
              <a:t>Messaging-based Mobile Payment – SMS &amp; USSD</a:t>
            </a:r>
          </a:p>
          <a:p>
            <a:r>
              <a:rPr lang="en-US" b="0" dirty="0"/>
              <a:t>Direct Mobile Billing</a:t>
            </a:r>
          </a:p>
          <a:p>
            <a:r>
              <a:rPr lang="en-US" b="0" dirty="0"/>
              <a:t>Mobile Internet Browser – WAP (Direct operator billing, Credit Cards, Online Wallets)</a:t>
            </a:r>
          </a:p>
          <a:p>
            <a:r>
              <a:rPr lang="en-US" b="0" dirty="0"/>
              <a:t>Downloadable Application</a:t>
            </a:r>
          </a:p>
          <a:p>
            <a:r>
              <a:rPr lang="en-GB" b="0" dirty="0"/>
              <a:t>QR Code For Mobile Payment</a:t>
            </a:r>
          </a:p>
          <a:p>
            <a:r>
              <a:rPr lang="en-GB" b="0" dirty="0"/>
              <a:t>Near Field Communication</a:t>
            </a:r>
          </a:p>
          <a:p>
            <a:r>
              <a:rPr lang="en-GB" b="0" dirty="0"/>
              <a:t>Direct carrier/bank co-operation – e.g. </a:t>
            </a:r>
            <a:r>
              <a:rPr lang="en-GB" b="0" dirty="0" err="1"/>
              <a:t>Flexipay</a:t>
            </a:r>
            <a:endParaRPr lang="en-US" b="0" dirty="0"/>
          </a:p>
        </p:txBody>
      </p:sp>
    </p:spTree>
    <p:extLst>
      <p:ext uri="{BB962C8B-B14F-4D97-AF65-F5344CB8AC3E}">
        <p14:creationId xmlns:p14="http://schemas.microsoft.com/office/powerpoint/2010/main" val="2413192096"/>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marL="53975"/>
            <a:r>
              <a:rPr lang="en-US" altLang="en-US" dirty="0"/>
              <a:t>Categorization of E-commerce threats </a:t>
            </a:r>
          </a:p>
        </p:txBody>
      </p:sp>
      <p:sp>
        <p:nvSpPr>
          <p:cNvPr id="4099" name="Content Placeholder 2"/>
          <p:cNvSpPr>
            <a:spLocks noGrp="1"/>
          </p:cNvSpPr>
          <p:nvPr>
            <p:ph idx="1"/>
          </p:nvPr>
        </p:nvSpPr>
        <p:spPr/>
        <p:txBody>
          <a:bodyPr/>
          <a:lstStyle/>
          <a:p>
            <a:r>
              <a:rPr lang="en-US" altLang="en-US" dirty="0"/>
              <a:t>Application based threats </a:t>
            </a:r>
            <a:r>
              <a:rPr lang="en-US" altLang="en-US" b="0" dirty="0"/>
              <a:t>e.g. Malware, Spyware, privacy threats, vulnerable applications etc. </a:t>
            </a:r>
          </a:p>
          <a:p>
            <a:r>
              <a:rPr lang="en-US" altLang="en-US" dirty="0"/>
              <a:t>Web based threats e.g. </a:t>
            </a:r>
            <a:r>
              <a:rPr lang="en-US" altLang="en-US" b="0" dirty="0"/>
              <a:t>Phishing scams, War driving/walking, browser exploits etc.</a:t>
            </a:r>
          </a:p>
          <a:p>
            <a:r>
              <a:rPr lang="en-US" altLang="en-US" dirty="0"/>
              <a:t>Physical threats </a:t>
            </a:r>
            <a:r>
              <a:rPr lang="en-US" altLang="en-US" b="0" dirty="0"/>
              <a:t>e.g. lost or stolen devices. </a:t>
            </a:r>
          </a:p>
          <a:p>
            <a:r>
              <a:rPr lang="en-US" altLang="en-US" dirty="0"/>
              <a:t>Network threats </a:t>
            </a:r>
            <a:r>
              <a:rPr lang="en-US" altLang="en-US" b="0" dirty="0"/>
              <a:t>e.g. network exploits, </a:t>
            </a:r>
            <a:r>
              <a:rPr lang="en-US" altLang="en-US" b="0" dirty="0" err="1"/>
              <a:t>wi-fi</a:t>
            </a:r>
            <a:r>
              <a:rPr lang="en-US" altLang="en-US" b="0" dirty="0"/>
              <a:t> sniffing </a:t>
            </a:r>
          </a:p>
          <a:p>
            <a:pPr>
              <a:buFont typeface="Wingdings 2" panose="05020102010507070707" pitchFamily="18" charset="2"/>
              <a:buNone/>
            </a:pPr>
            <a:endParaRPr lang="en-US" altLang="en-US" dirty="0"/>
          </a:p>
        </p:txBody>
      </p:sp>
    </p:spTree>
    <p:extLst>
      <p:ext uri="{BB962C8B-B14F-4D97-AF65-F5344CB8AC3E}">
        <p14:creationId xmlns:p14="http://schemas.microsoft.com/office/powerpoint/2010/main" val="2658154474"/>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0" y="609600"/>
            <a:ext cx="7668902" cy="990600"/>
          </a:xfrm>
        </p:spPr>
        <p:txBody>
          <a:bodyPr/>
          <a:lstStyle/>
          <a:p>
            <a:pPr>
              <a:defRPr/>
            </a:pPr>
            <a:r>
              <a:rPr lang="en-US" dirty="0"/>
              <a:t>E-Business and E-commerce</a:t>
            </a:r>
          </a:p>
        </p:txBody>
      </p:sp>
      <p:sp>
        <p:nvSpPr>
          <p:cNvPr id="10243" name="Content Placeholder 2"/>
          <p:cNvSpPr>
            <a:spLocks noGrp="1"/>
          </p:cNvSpPr>
          <p:nvPr>
            <p:ph idx="1"/>
          </p:nvPr>
        </p:nvSpPr>
        <p:spPr>
          <a:xfrm>
            <a:off x="716280" y="1874520"/>
            <a:ext cx="11033760" cy="4678680"/>
          </a:xfrm>
        </p:spPr>
        <p:txBody>
          <a:bodyPr/>
          <a:lstStyle/>
          <a:p>
            <a:pPr marL="342900" lvl="1" indent="-342900">
              <a:buClr>
                <a:srgbClr val="993300"/>
              </a:buClr>
            </a:pPr>
            <a:r>
              <a:rPr lang="en-GB" sz="2800" b="1" dirty="0"/>
              <a:t>E-Business </a:t>
            </a:r>
            <a:r>
              <a:rPr lang="en-GB" sz="2800" dirty="0"/>
              <a:t>is the process of buying, selling, transferring, or exchanging products, services, and information via computer networks. </a:t>
            </a:r>
          </a:p>
          <a:p>
            <a:pPr lvl="1"/>
            <a:r>
              <a:rPr lang="en-GB" dirty="0"/>
              <a:t>It also </a:t>
            </a:r>
            <a:r>
              <a:rPr lang="en-US" dirty="0"/>
              <a:t>involves exchanges among customers, business partners and the vendor.</a:t>
            </a:r>
          </a:p>
          <a:p>
            <a:pPr marL="457200" lvl="1" indent="0">
              <a:buNone/>
            </a:pPr>
            <a:endParaRPr lang="en-US" dirty="0"/>
          </a:p>
          <a:p>
            <a:r>
              <a:rPr lang="en-US" dirty="0"/>
              <a:t>E-Commerce</a:t>
            </a:r>
            <a:r>
              <a:rPr lang="en-US" b="0" dirty="0"/>
              <a:t> has a narrower definition compared to e-business and only involves buying and selling goods and services over the Internet. </a:t>
            </a:r>
          </a:p>
          <a:p>
            <a:pPr lvl="1"/>
            <a:r>
              <a:rPr lang="en-US" b="0" dirty="0"/>
              <a:t>It is normally limited to catalogs, order entry, authorization, payments and delivery confirmation. </a:t>
            </a:r>
          </a:p>
        </p:txBody>
      </p:sp>
      <p:pic>
        <p:nvPicPr>
          <p:cNvPr id="5" name="Picture 4" descr="Understanding Mobile Commerce: What, Why and How | Magestore Blog"/>
          <p:cNvPicPr/>
          <p:nvPr/>
        </p:nvPicPr>
        <p:blipFill rotWithShape="1">
          <a:blip r:embed="rId2" cstate="print">
            <a:extLst>
              <a:ext uri="{28A0092B-C50C-407E-A947-70E740481C1C}">
                <a14:useLocalDpi xmlns:a14="http://schemas.microsoft.com/office/drawing/2010/main" val="0"/>
              </a:ext>
            </a:extLst>
          </a:blip>
          <a:srcRect l="4381" t="13432" r="59180" b="26844"/>
          <a:stretch/>
        </p:blipFill>
        <p:spPr bwMode="auto">
          <a:xfrm>
            <a:off x="9235440" y="154363"/>
            <a:ext cx="2165350" cy="17201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41725006"/>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E-Commerce threats</a:t>
            </a:r>
          </a:p>
        </p:txBody>
      </p:sp>
      <p:pic>
        <p:nvPicPr>
          <p:cNvPr id="9" name="Picture 8"/>
          <p:cNvPicPr>
            <a:picLocks noChangeAspect="1"/>
          </p:cNvPicPr>
          <p:nvPr/>
        </p:nvPicPr>
        <p:blipFill>
          <a:blip r:embed="rId3"/>
          <a:stretch>
            <a:fillRect/>
          </a:stretch>
        </p:blipFill>
        <p:spPr>
          <a:xfrm>
            <a:off x="391345" y="2006599"/>
            <a:ext cx="6534387" cy="3916371"/>
          </a:xfrm>
          <a:prstGeom prst="rect">
            <a:avLst/>
          </a:prstGeom>
        </p:spPr>
      </p:pic>
      <p:sp>
        <p:nvSpPr>
          <p:cNvPr id="7" name="Content Placeholder 11"/>
          <p:cNvSpPr>
            <a:spLocks noGrp="1"/>
          </p:cNvSpPr>
          <p:nvPr>
            <p:ph sz="half" idx="1"/>
          </p:nvPr>
        </p:nvSpPr>
        <p:spPr>
          <a:xfrm>
            <a:off x="7518400" y="1837267"/>
            <a:ext cx="4148667" cy="4343400"/>
          </a:xfrm>
        </p:spPr>
        <p:txBody>
          <a:bodyPr/>
          <a:lstStyle/>
          <a:p>
            <a:r>
              <a:rPr lang="en-US" b="0" dirty="0"/>
              <a:t>Money thefts</a:t>
            </a:r>
          </a:p>
          <a:p>
            <a:r>
              <a:rPr lang="en-US" b="0" dirty="0"/>
              <a:t>Data misuse</a:t>
            </a:r>
          </a:p>
          <a:p>
            <a:r>
              <a:rPr lang="en-US" b="0" dirty="0"/>
              <a:t>Hacking</a:t>
            </a:r>
          </a:p>
          <a:p>
            <a:r>
              <a:rPr lang="en-US" b="0" dirty="0"/>
              <a:t>Unprotected services</a:t>
            </a:r>
          </a:p>
          <a:p>
            <a:r>
              <a:rPr lang="en-US" b="0" dirty="0"/>
              <a:t>Backdoors attack</a:t>
            </a:r>
          </a:p>
          <a:p>
            <a:r>
              <a:rPr lang="en-US" b="0" dirty="0"/>
              <a:t>Eavesdropping</a:t>
            </a:r>
          </a:p>
          <a:p>
            <a:endParaRPr lang="en-US" dirty="0"/>
          </a:p>
        </p:txBody>
      </p:sp>
    </p:spTree>
    <p:extLst>
      <p:ext uri="{BB962C8B-B14F-4D97-AF65-F5344CB8AC3E}">
        <p14:creationId xmlns:p14="http://schemas.microsoft.com/office/powerpoint/2010/main" val="1523942784"/>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2590800" y="609600"/>
            <a:ext cx="7391400" cy="838200"/>
          </a:xfrm>
        </p:spPr>
        <p:txBody>
          <a:bodyPr vert="horz" wrap="square" lIns="91440" tIns="45720" rIns="90488" bIns="45720" numCol="1" anchor="ctr" anchorCtr="0" compatLnSpc="1">
            <a:prstTxWarp prst="textNoShape">
              <a:avLst/>
            </a:prstTxWarp>
          </a:bodyPr>
          <a:lstStyle/>
          <a:p>
            <a:pPr marL="53975"/>
            <a:r>
              <a:rPr lang="en-GB" altLang="en-US" dirty="0"/>
              <a:t>E-commerce Risks</a:t>
            </a:r>
            <a:endParaRPr lang="en-US" altLang="zh-TW" dirty="0">
              <a:ea typeface="PMingLiU" pitchFamily="18" charset="-120"/>
            </a:endParaRPr>
          </a:p>
        </p:txBody>
      </p:sp>
      <p:pic>
        <p:nvPicPr>
          <p:cNvPr id="51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45113" y="2413000"/>
            <a:ext cx="104616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 name="Group 4"/>
          <p:cNvGrpSpPr>
            <a:grpSpLocks/>
          </p:cNvGrpSpPr>
          <p:nvPr/>
        </p:nvGrpSpPr>
        <p:grpSpPr bwMode="auto">
          <a:xfrm>
            <a:off x="3668713" y="2362201"/>
            <a:ext cx="1160462" cy="714375"/>
            <a:chOff x="1584" y="1920"/>
            <a:chExt cx="639" cy="450"/>
          </a:xfrm>
        </p:grpSpPr>
        <p:sp>
          <p:nvSpPr>
            <p:cNvPr id="5174" name="Freeform 5"/>
            <p:cNvSpPr>
              <a:spLocks/>
            </p:cNvSpPr>
            <p:nvPr/>
          </p:nvSpPr>
          <p:spPr bwMode="auto">
            <a:xfrm>
              <a:off x="1584" y="192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75" name="Text Box 6"/>
            <p:cNvSpPr txBox="1">
              <a:spLocks noChangeArrowheads="1"/>
            </p:cNvSpPr>
            <p:nvPr/>
          </p:nvSpPr>
          <p:spPr bwMode="auto">
            <a:xfrm>
              <a:off x="1644" y="2035"/>
              <a:ext cx="57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zh-TW" sz="1600" b="1">
                  <a:ea typeface="PMingLiU" pitchFamily="18" charset="-120"/>
                </a:rPr>
                <a:t>Channel </a:t>
              </a:r>
            </a:p>
          </p:txBody>
        </p:sp>
      </p:grpSp>
      <p:grpSp>
        <p:nvGrpSpPr>
          <p:cNvPr id="5126" name="Group 7"/>
          <p:cNvGrpSpPr>
            <a:grpSpLocks/>
          </p:cNvGrpSpPr>
          <p:nvPr/>
        </p:nvGrpSpPr>
        <p:grpSpPr bwMode="auto">
          <a:xfrm>
            <a:off x="2906714" y="2667001"/>
            <a:ext cx="873125" cy="74613"/>
            <a:chOff x="1776" y="1728"/>
            <a:chExt cx="960" cy="96"/>
          </a:xfrm>
        </p:grpSpPr>
        <p:sp>
          <p:nvSpPr>
            <p:cNvPr id="5171" name="Line 8"/>
            <p:cNvSpPr>
              <a:spLocks noChangeShapeType="1"/>
            </p:cNvSpPr>
            <p:nvPr/>
          </p:nvSpPr>
          <p:spPr bwMode="auto">
            <a:xfrm>
              <a:off x="2208" y="1824"/>
              <a:ext cx="5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72" name="Line 9"/>
            <p:cNvSpPr>
              <a:spLocks noChangeShapeType="1"/>
            </p:cNvSpPr>
            <p:nvPr/>
          </p:nvSpPr>
          <p:spPr bwMode="auto">
            <a:xfrm>
              <a:off x="1776" y="1728"/>
              <a:ext cx="5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73" name="Line 10"/>
            <p:cNvSpPr>
              <a:spLocks noChangeShapeType="1"/>
            </p:cNvSpPr>
            <p:nvPr/>
          </p:nvSpPr>
          <p:spPr bwMode="auto">
            <a:xfrm flipH="1">
              <a:off x="2208" y="172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7" name="Group 11"/>
          <p:cNvGrpSpPr>
            <a:grpSpLocks/>
          </p:cNvGrpSpPr>
          <p:nvPr/>
        </p:nvGrpSpPr>
        <p:grpSpPr bwMode="auto">
          <a:xfrm>
            <a:off x="4583114" y="2667001"/>
            <a:ext cx="873125" cy="74613"/>
            <a:chOff x="1776" y="1728"/>
            <a:chExt cx="960" cy="96"/>
          </a:xfrm>
        </p:grpSpPr>
        <p:sp>
          <p:nvSpPr>
            <p:cNvPr id="5168" name="Line 12"/>
            <p:cNvSpPr>
              <a:spLocks noChangeShapeType="1"/>
            </p:cNvSpPr>
            <p:nvPr/>
          </p:nvSpPr>
          <p:spPr bwMode="auto">
            <a:xfrm>
              <a:off x="2208" y="1824"/>
              <a:ext cx="5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69" name="Line 13"/>
            <p:cNvSpPr>
              <a:spLocks noChangeShapeType="1"/>
            </p:cNvSpPr>
            <p:nvPr/>
          </p:nvSpPr>
          <p:spPr bwMode="auto">
            <a:xfrm>
              <a:off x="1776" y="1728"/>
              <a:ext cx="5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70" name="Line 14"/>
            <p:cNvSpPr>
              <a:spLocks noChangeShapeType="1"/>
            </p:cNvSpPr>
            <p:nvPr/>
          </p:nvSpPr>
          <p:spPr bwMode="auto">
            <a:xfrm flipH="1">
              <a:off x="2208" y="172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8" name="Group 15"/>
          <p:cNvGrpSpPr>
            <a:grpSpLocks/>
          </p:cNvGrpSpPr>
          <p:nvPr/>
        </p:nvGrpSpPr>
        <p:grpSpPr bwMode="auto">
          <a:xfrm rot="-715127">
            <a:off x="6192839" y="1916114"/>
            <a:ext cx="695325" cy="401637"/>
            <a:chOff x="4416" y="1584"/>
            <a:chExt cx="864" cy="768"/>
          </a:xfrm>
        </p:grpSpPr>
        <p:sp>
          <p:nvSpPr>
            <p:cNvPr id="5165" name="Line 16"/>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66" name="Line 17"/>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67" name="Line 18"/>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9" name="Group 19"/>
          <p:cNvGrpSpPr>
            <a:grpSpLocks/>
          </p:cNvGrpSpPr>
          <p:nvPr/>
        </p:nvGrpSpPr>
        <p:grpSpPr bwMode="auto">
          <a:xfrm rot="715127" flipH="1">
            <a:off x="6257926" y="3055939"/>
            <a:ext cx="695325" cy="401637"/>
            <a:chOff x="4416" y="1584"/>
            <a:chExt cx="864" cy="768"/>
          </a:xfrm>
        </p:grpSpPr>
        <p:sp>
          <p:nvSpPr>
            <p:cNvPr id="5162" name="Line 20"/>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63" name="Line 21"/>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64" name="Line 22"/>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30" name="Group 23"/>
          <p:cNvGrpSpPr>
            <a:grpSpLocks/>
          </p:cNvGrpSpPr>
          <p:nvPr/>
        </p:nvGrpSpPr>
        <p:grpSpPr bwMode="auto">
          <a:xfrm>
            <a:off x="6869113" y="1524001"/>
            <a:ext cx="1047750" cy="714375"/>
            <a:chOff x="3504" y="960"/>
            <a:chExt cx="660" cy="450"/>
          </a:xfrm>
        </p:grpSpPr>
        <p:sp>
          <p:nvSpPr>
            <p:cNvPr id="5160" name="Freeform 24"/>
            <p:cNvSpPr>
              <a:spLocks/>
            </p:cNvSpPr>
            <p:nvPr/>
          </p:nvSpPr>
          <p:spPr bwMode="auto">
            <a:xfrm>
              <a:off x="3504" y="96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61" name="Text Box 25"/>
            <p:cNvSpPr txBox="1">
              <a:spLocks noChangeArrowheads="1"/>
            </p:cNvSpPr>
            <p:nvPr/>
          </p:nvSpPr>
          <p:spPr bwMode="auto">
            <a:xfrm>
              <a:off x="3552" y="1008"/>
              <a:ext cx="612"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1400" b="1"/>
                <a:t>Private network</a:t>
              </a:r>
              <a:endParaRPr lang="en-US" altLang="zh-TW" sz="1400" b="1">
                <a:ea typeface="PMingLiU" pitchFamily="18" charset="-120"/>
              </a:endParaRPr>
            </a:p>
          </p:txBody>
        </p:sp>
      </p:grpSp>
      <p:grpSp>
        <p:nvGrpSpPr>
          <p:cNvPr id="5131" name="Group 26"/>
          <p:cNvGrpSpPr>
            <a:grpSpLocks/>
          </p:cNvGrpSpPr>
          <p:nvPr/>
        </p:nvGrpSpPr>
        <p:grpSpPr bwMode="auto">
          <a:xfrm>
            <a:off x="6792914" y="3352801"/>
            <a:ext cx="1101725" cy="714375"/>
            <a:chOff x="1584" y="1920"/>
            <a:chExt cx="607" cy="450"/>
          </a:xfrm>
        </p:grpSpPr>
        <p:sp>
          <p:nvSpPr>
            <p:cNvPr id="5158" name="Freeform 27"/>
            <p:cNvSpPr>
              <a:spLocks/>
            </p:cNvSpPr>
            <p:nvPr/>
          </p:nvSpPr>
          <p:spPr bwMode="auto">
            <a:xfrm>
              <a:off x="1584" y="192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59" name="Text Box 28"/>
            <p:cNvSpPr txBox="1">
              <a:spLocks noChangeArrowheads="1"/>
            </p:cNvSpPr>
            <p:nvPr/>
          </p:nvSpPr>
          <p:spPr bwMode="auto">
            <a:xfrm>
              <a:off x="1644" y="2035"/>
              <a:ext cx="547"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1600" b="1"/>
                <a:t>Channel</a:t>
              </a:r>
              <a:endParaRPr lang="en-US" altLang="zh-TW" sz="1600" b="1">
                <a:ea typeface="PMingLiU" pitchFamily="18" charset="-120"/>
              </a:endParaRPr>
            </a:p>
          </p:txBody>
        </p:sp>
      </p:grpSp>
      <p:grpSp>
        <p:nvGrpSpPr>
          <p:cNvPr id="5132" name="Group 29"/>
          <p:cNvGrpSpPr>
            <a:grpSpLocks/>
          </p:cNvGrpSpPr>
          <p:nvPr/>
        </p:nvGrpSpPr>
        <p:grpSpPr bwMode="auto">
          <a:xfrm>
            <a:off x="9191626" y="2362201"/>
            <a:ext cx="1285875" cy="790575"/>
            <a:chOff x="3504" y="960"/>
            <a:chExt cx="660" cy="450"/>
          </a:xfrm>
        </p:grpSpPr>
        <p:sp>
          <p:nvSpPr>
            <p:cNvPr id="5156" name="Freeform 30"/>
            <p:cNvSpPr>
              <a:spLocks/>
            </p:cNvSpPr>
            <p:nvPr/>
          </p:nvSpPr>
          <p:spPr bwMode="auto">
            <a:xfrm>
              <a:off x="3504" y="96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57" name="Text Box 31"/>
            <p:cNvSpPr txBox="1">
              <a:spLocks noChangeArrowheads="1"/>
            </p:cNvSpPr>
            <p:nvPr/>
          </p:nvSpPr>
          <p:spPr bwMode="auto">
            <a:xfrm>
              <a:off x="3552" y="1008"/>
              <a:ext cx="612"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zh-TW" sz="1600" b="1">
                  <a:ea typeface="PMingLiU" pitchFamily="18" charset="-120"/>
                </a:rPr>
                <a:t>Service provider</a:t>
              </a:r>
              <a:endParaRPr lang="en-US" altLang="zh-TW" sz="1600" b="1">
                <a:ea typeface="PMingLiU" pitchFamily="18" charset="-120"/>
              </a:endParaRPr>
            </a:p>
          </p:txBody>
        </p:sp>
      </p:grpSp>
      <p:pic>
        <p:nvPicPr>
          <p:cNvPr id="5133"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9713" y="2438400"/>
            <a:ext cx="1046162"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4" name="Group 33"/>
          <p:cNvGrpSpPr>
            <a:grpSpLocks/>
          </p:cNvGrpSpPr>
          <p:nvPr/>
        </p:nvGrpSpPr>
        <p:grpSpPr bwMode="auto">
          <a:xfrm rot="715127" flipV="1">
            <a:off x="7781926" y="1912939"/>
            <a:ext cx="695325" cy="401637"/>
            <a:chOff x="4416" y="1584"/>
            <a:chExt cx="864" cy="768"/>
          </a:xfrm>
        </p:grpSpPr>
        <p:sp>
          <p:nvSpPr>
            <p:cNvPr id="5153" name="Line 34"/>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4" name="Line 35"/>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55" name="Line 36"/>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35" name="Group 37"/>
          <p:cNvGrpSpPr>
            <a:grpSpLocks/>
          </p:cNvGrpSpPr>
          <p:nvPr/>
        </p:nvGrpSpPr>
        <p:grpSpPr bwMode="auto">
          <a:xfrm rot="-715127" flipH="1" flipV="1">
            <a:off x="7705726" y="3113089"/>
            <a:ext cx="696913" cy="401637"/>
            <a:chOff x="4416" y="1584"/>
            <a:chExt cx="864" cy="768"/>
          </a:xfrm>
        </p:grpSpPr>
        <p:sp>
          <p:nvSpPr>
            <p:cNvPr id="5150" name="Line 38"/>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1" name="Line 39"/>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52" name="Line 40"/>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36" name="Group 41"/>
          <p:cNvGrpSpPr>
            <a:grpSpLocks/>
          </p:cNvGrpSpPr>
          <p:nvPr/>
        </p:nvGrpSpPr>
        <p:grpSpPr bwMode="auto">
          <a:xfrm>
            <a:off x="8769351" y="2743200"/>
            <a:ext cx="561975" cy="152400"/>
            <a:chOff x="1776" y="1728"/>
            <a:chExt cx="960" cy="96"/>
          </a:xfrm>
        </p:grpSpPr>
        <p:sp>
          <p:nvSpPr>
            <p:cNvPr id="5147" name="Line 42"/>
            <p:cNvSpPr>
              <a:spLocks noChangeShapeType="1"/>
            </p:cNvSpPr>
            <p:nvPr/>
          </p:nvSpPr>
          <p:spPr bwMode="auto">
            <a:xfrm>
              <a:off x="2208" y="1824"/>
              <a:ext cx="5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8" name="Line 43"/>
            <p:cNvSpPr>
              <a:spLocks noChangeShapeType="1"/>
            </p:cNvSpPr>
            <p:nvPr/>
          </p:nvSpPr>
          <p:spPr bwMode="auto">
            <a:xfrm>
              <a:off x="1776" y="1728"/>
              <a:ext cx="5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49" name="Line 44"/>
            <p:cNvSpPr>
              <a:spLocks noChangeShapeType="1"/>
            </p:cNvSpPr>
            <p:nvPr/>
          </p:nvSpPr>
          <p:spPr bwMode="auto">
            <a:xfrm flipH="1">
              <a:off x="2208" y="172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pic>
        <p:nvPicPr>
          <p:cNvPr id="5137"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6275" y="2362201"/>
            <a:ext cx="113188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8" name="Text Box 46"/>
          <p:cNvSpPr txBox="1">
            <a:spLocks noChangeArrowheads="1"/>
          </p:cNvSpPr>
          <p:nvPr/>
        </p:nvSpPr>
        <p:spPr bwMode="auto">
          <a:xfrm>
            <a:off x="1876425" y="3505201"/>
            <a:ext cx="1689100"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dirty="0"/>
              <a:t>Use of stolen Chips</a:t>
            </a:r>
          </a:p>
          <a:p>
            <a:pPr eaLnBrk="1" hangingPunct="1">
              <a:lnSpc>
                <a:spcPct val="90000"/>
              </a:lnSpc>
              <a:spcBef>
                <a:spcPct val="25000"/>
              </a:spcBef>
              <a:spcAft>
                <a:spcPct val="25000"/>
              </a:spcAft>
              <a:buFontTx/>
              <a:buChar char="•"/>
            </a:pPr>
            <a:r>
              <a:rPr lang="en-GB" altLang="en-US" sz="1600" b="1" dirty="0"/>
              <a:t>password stolen from Device</a:t>
            </a:r>
          </a:p>
          <a:p>
            <a:pPr eaLnBrk="1" hangingPunct="1">
              <a:lnSpc>
                <a:spcPct val="90000"/>
              </a:lnSpc>
              <a:spcBef>
                <a:spcPct val="25000"/>
              </a:spcBef>
              <a:spcAft>
                <a:spcPct val="25000"/>
              </a:spcAft>
              <a:buFontTx/>
              <a:buChar char="•"/>
            </a:pPr>
            <a:r>
              <a:rPr lang="en-GB" altLang="en-US" sz="1600" b="1" dirty="0"/>
              <a:t>Unauthorised access</a:t>
            </a:r>
            <a:endParaRPr lang="en-US" altLang="zh-TW" sz="1600" b="1" dirty="0">
              <a:ea typeface="PMingLiU" pitchFamily="18" charset="-120"/>
            </a:endParaRPr>
          </a:p>
        </p:txBody>
      </p:sp>
      <p:sp>
        <p:nvSpPr>
          <p:cNvPr id="5139" name="Text Box 47"/>
          <p:cNvSpPr txBox="1">
            <a:spLocks noChangeArrowheads="1"/>
          </p:cNvSpPr>
          <p:nvPr/>
        </p:nvSpPr>
        <p:spPr bwMode="auto">
          <a:xfrm>
            <a:off x="3516314" y="3505201"/>
            <a:ext cx="15128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dirty="0"/>
              <a:t>Information modified in transit</a:t>
            </a:r>
            <a:endParaRPr lang="en-US" altLang="zh-TW" sz="1600" b="1" dirty="0">
              <a:ea typeface="PMingLiU" pitchFamily="18" charset="-120"/>
            </a:endParaRPr>
          </a:p>
        </p:txBody>
      </p:sp>
      <p:sp>
        <p:nvSpPr>
          <p:cNvPr id="5140" name="Text Box 48"/>
          <p:cNvSpPr txBox="1">
            <a:spLocks noChangeArrowheads="1"/>
          </p:cNvSpPr>
          <p:nvPr/>
        </p:nvSpPr>
        <p:spPr bwMode="auto">
          <a:xfrm>
            <a:off x="5040314" y="3429000"/>
            <a:ext cx="1743075" cy="232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dirty="0"/>
              <a:t>Payment info stolen from merchant</a:t>
            </a:r>
          </a:p>
          <a:p>
            <a:pPr eaLnBrk="1" hangingPunct="1">
              <a:lnSpc>
                <a:spcPct val="90000"/>
              </a:lnSpc>
              <a:spcBef>
                <a:spcPct val="25000"/>
              </a:spcBef>
              <a:spcAft>
                <a:spcPct val="25000"/>
              </a:spcAft>
              <a:buFontTx/>
              <a:buChar char="•"/>
            </a:pPr>
            <a:r>
              <a:rPr lang="en-GB" altLang="en-US" sz="1600" b="1" dirty="0"/>
              <a:t>Masquerading as legitimate merchant</a:t>
            </a:r>
          </a:p>
          <a:p>
            <a:pPr eaLnBrk="1" hangingPunct="1">
              <a:lnSpc>
                <a:spcPct val="90000"/>
              </a:lnSpc>
              <a:spcBef>
                <a:spcPct val="25000"/>
              </a:spcBef>
              <a:spcAft>
                <a:spcPct val="25000"/>
              </a:spcAft>
              <a:buFontTx/>
              <a:buChar char="•"/>
            </a:pPr>
            <a:r>
              <a:rPr lang="en-GB" altLang="en-US" sz="1600" b="1" dirty="0"/>
              <a:t>Key info stolen by merchant staff</a:t>
            </a:r>
            <a:endParaRPr lang="en-US" altLang="zh-TW" sz="1600" b="1" dirty="0">
              <a:ea typeface="PMingLiU" pitchFamily="18" charset="-120"/>
            </a:endParaRPr>
          </a:p>
        </p:txBody>
      </p:sp>
      <p:sp>
        <p:nvSpPr>
          <p:cNvPr id="5141" name="Text Box 49"/>
          <p:cNvSpPr txBox="1">
            <a:spLocks noChangeArrowheads="1"/>
          </p:cNvSpPr>
          <p:nvPr/>
        </p:nvSpPr>
        <p:spPr bwMode="auto">
          <a:xfrm>
            <a:off x="6716714" y="4191001"/>
            <a:ext cx="15890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a:t>Information modified in transit</a:t>
            </a:r>
            <a:endParaRPr lang="en-US" altLang="zh-TW" sz="1600" b="1">
              <a:ea typeface="PMingLiU" pitchFamily="18" charset="-120"/>
            </a:endParaRPr>
          </a:p>
        </p:txBody>
      </p:sp>
      <p:sp>
        <p:nvSpPr>
          <p:cNvPr id="5142" name="Text Box 50"/>
          <p:cNvSpPr txBox="1">
            <a:spLocks noChangeArrowheads="1"/>
          </p:cNvSpPr>
          <p:nvPr/>
        </p:nvSpPr>
        <p:spPr bwMode="auto">
          <a:xfrm>
            <a:off x="8088314" y="3200400"/>
            <a:ext cx="1436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a:t>Information stolen</a:t>
            </a:r>
            <a:endParaRPr lang="en-US" altLang="zh-TW" sz="1600" b="1">
              <a:ea typeface="PMingLiU" pitchFamily="18" charset="-120"/>
            </a:endParaRPr>
          </a:p>
        </p:txBody>
      </p:sp>
      <p:sp>
        <p:nvSpPr>
          <p:cNvPr id="5143" name="Text Box 51"/>
          <p:cNvSpPr txBox="1">
            <a:spLocks noChangeArrowheads="1"/>
          </p:cNvSpPr>
          <p:nvPr/>
        </p:nvSpPr>
        <p:spPr bwMode="auto">
          <a:xfrm>
            <a:off x="2068513" y="1905001"/>
            <a:ext cx="958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000" b="1">
                <a:solidFill>
                  <a:srgbClr val="0066CC"/>
                </a:solidFill>
              </a:rPr>
              <a:t>Buyer</a:t>
            </a:r>
            <a:endParaRPr lang="en-US" altLang="zh-TW" sz="2000" b="1">
              <a:solidFill>
                <a:srgbClr val="0066CC"/>
              </a:solidFill>
              <a:ea typeface="PMingLiU" pitchFamily="18" charset="-120"/>
            </a:endParaRPr>
          </a:p>
        </p:txBody>
      </p:sp>
      <p:sp>
        <p:nvSpPr>
          <p:cNvPr id="5144" name="Text Box 52"/>
          <p:cNvSpPr txBox="1">
            <a:spLocks noChangeArrowheads="1"/>
          </p:cNvSpPr>
          <p:nvPr/>
        </p:nvSpPr>
        <p:spPr bwMode="auto">
          <a:xfrm>
            <a:off x="5192713" y="1905000"/>
            <a:ext cx="1308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b="1" dirty="0">
                <a:solidFill>
                  <a:srgbClr val="0066CC"/>
                </a:solidFill>
              </a:rPr>
              <a:t>Merchant</a:t>
            </a:r>
            <a:endParaRPr lang="en-US" altLang="zh-TW" b="1" dirty="0">
              <a:ea typeface="PMingLiU" pitchFamily="18" charset="-120"/>
            </a:endParaRPr>
          </a:p>
        </p:txBody>
      </p:sp>
      <p:sp>
        <p:nvSpPr>
          <p:cNvPr id="5145" name="Text Box 53"/>
          <p:cNvSpPr txBox="1">
            <a:spLocks noChangeArrowheads="1"/>
          </p:cNvSpPr>
          <p:nvPr/>
        </p:nvSpPr>
        <p:spPr bwMode="auto">
          <a:xfrm>
            <a:off x="8164513" y="1720851"/>
            <a:ext cx="1308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000" b="1">
                <a:solidFill>
                  <a:schemeClr val="accent2"/>
                </a:solidFill>
              </a:rPr>
              <a:t>Payment gateway</a:t>
            </a:r>
            <a:endParaRPr lang="en-US" altLang="zh-TW" sz="2000" b="1">
              <a:solidFill>
                <a:schemeClr val="accent2"/>
              </a:solidFill>
              <a:ea typeface="PMingLiU" pitchFamily="18" charset="-120"/>
            </a:endParaRPr>
          </a:p>
        </p:txBody>
      </p:sp>
      <p:sp>
        <p:nvSpPr>
          <p:cNvPr id="5146" name="Footer Placeholder 7"/>
          <p:cNvSpPr>
            <a:spLocks/>
          </p:cNvSpPr>
          <p:nvPr/>
        </p:nvSpPr>
        <p:spPr bwMode="auto">
          <a:xfrm>
            <a:off x="4114800" y="6096000"/>
            <a:ext cx="4038600"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zh-TW" sz="1000">
                <a:solidFill>
                  <a:srgbClr val="A7A399"/>
                </a:solidFill>
                <a:latin typeface="Verdana" panose="020B0604030504040204" pitchFamily="34" charset="0"/>
                <a:ea typeface="PMingLiU" pitchFamily="18" charset="-120"/>
              </a:rPr>
              <a:t>Group 7 on Mobile payments security  measures </a:t>
            </a:r>
          </a:p>
        </p:txBody>
      </p:sp>
    </p:spTree>
    <p:extLst>
      <p:ext uri="{BB962C8B-B14F-4D97-AF65-F5344CB8AC3E}">
        <p14:creationId xmlns:p14="http://schemas.microsoft.com/office/powerpoint/2010/main" val="1197372525"/>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and preventive measures</a:t>
            </a:r>
          </a:p>
        </p:txBody>
      </p:sp>
      <p:sp>
        <p:nvSpPr>
          <p:cNvPr id="3" name="Content Placeholder 2"/>
          <p:cNvSpPr>
            <a:spLocks noGrp="1"/>
          </p:cNvSpPr>
          <p:nvPr>
            <p:ph idx="1"/>
          </p:nvPr>
        </p:nvSpPr>
        <p:spPr/>
        <p:txBody>
          <a:bodyPr/>
          <a:lstStyle/>
          <a:p>
            <a:r>
              <a:rPr lang="en-US" b="0" dirty="0"/>
              <a:t>Losses to online payment fraud were globally estimated at USD 48-50 billion in 2024.</a:t>
            </a:r>
          </a:p>
          <a:p>
            <a:r>
              <a:rPr lang="en-US" dirty="0"/>
              <a:t>Common frauds include;</a:t>
            </a:r>
          </a:p>
          <a:p>
            <a:r>
              <a:rPr lang="en-US" dirty="0"/>
              <a:t>Identity Theft – </a:t>
            </a:r>
            <a:r>
              <a:rPr lang="en-US" b="0" dirty="0"/>
              <a:t>through phishing and impersonating websites, online shops etc. in order to ask for customers’ information. </a:t>
            </a:r>
            <a:endParaRPr lang="en-US" dirty="0"/>
          </a:p>
          <a:p>
            <a:pPr lvl="1"/>
            <a:r>
              <a:rPr lang="en-US" b="0" dirty="0"/>
              <a:t>Companies can constantly remind customers of official channels, websites, and payment platforms and create awareness of any fake websites. Consumers should also double check websites before a transaction.</a:t>
            </a:r>
          </a:p>
        </p:txBody>
      </p:sp>
    </p:spTree>
    <p:extLst>
      <p:ext uri="{BB962C8B-B14F-4D97-AF65-F5344CB8AC3E}">
        <p14:creationId xmlns:p14="http://schemas.microsoft.com/office/powerpoint/2010/main" val="4021691716"/>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p:txBody>
          <a:bodyPr/>
          <a:lstStyle/>
          <a:p>
            <a:r>
              <a:rPr lang="en-US" dirty="0"/>
              <a:t>Business email compromise - </a:t>
            </a:r>
            <a:r>
              <a:rPr lang="en-US" b="0" dirty="0"/>
              <a:t>scammers lure a company’s staff to initiate a transfer to the fraudulent person’s account by impersonating a higher-up with a fake business email. Also through invoice redirection using social engineering and supplying the impersonator’s bank details.</a:t>
            </a:r>
          </a:p>
          <a:p>
            <a:pPr lvl="1"/>
            <a:r>
              <a:rPr lang="en-US" b="0" dirty="0"/>
              <a:t>Providing more frontline training, re-architecture of controls, and keeping strict databases of company transactions by using one centralized finance and payment app. Use protocols to automatically block any incoming emails or messages from fraudulent accounts and applying new data and technologies like voice analytics.</a:t>
            </a:r>
          </a:p>
        </p:txBody>
      </p:sp>
    </p:spTree>
    <p:extLst>
      <p:ext uri="{BB962C8B-B14F-4D97-AF65-F5344CB8AC3E}">
        <p14:creationId xmlns:p14="http://schemas.microsoft.com/office/powerpoint/2010/main" val="2072059521"/>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p:txBody>
          <a:bodyPr/>
          <a:lstStyle/>
          <a:p>
            <a:r>
              <a:rPr lang="en-US" dirty="0"/>
              <a:t>Payment Interception/ </a:t>
            </a:r>
            <a:r>
              <a:rPr lang="en-US" b="0" dirty="0"/>
              <a:t>“man in the middle fraud,” –  when malicious people take over a payment process by intercepting transactions in the middle of the sales process. Or a fraudster can skim through an online shop’s website’s comment sections and respond to inquiring customers with a link going to an unauthorized payment page.</a:t>
            </a:r>
          </a:p>
          <a:p>
            <a:pPr lvl="1"/>
            <a:r>
              <a:rPr lang="en-US" b="0" dirty="0"/>
              <a:t>Carefully studying a payment page before making any payments. Avoid using any payment option that doesn’t allow for disputes or refunds.</a:t>
            </a:r>
          </a:p>
        </p:txBody>
      </p:sp>
    </p:spTree>
    <p:extLst>
      <p:ext uri="{BB962C8B-B14F-4D97-AF65-F5344CB8AC3E}">
        <p14:creationId xmlns:p14="http://schemas.microsoft.com/office/powerpoint/2010/main" val="1701832089"/>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a:xfrm>
            <a:off x="846667" y="1752599"/>
            <a:ext cx="11040533" cy="4885267"/>
          </a:xfrm>
        </p:spPr>
        <p:txBody>
          <a:bodyPr/>
          <a:lstStyle/>
          <a:p>
            <a:r>
              <a:rPr lang="en-US" dirty="0"/>
              <a:t>Password or Code Hacking - </a:t>
            </a:r>
            <a:r>
              <a:rPr lang="en-US" b="0" dirty="0"/>
              <a:t>Password and code hacking has become more sophisticated over the years.</a:t>
            </a:r>
          </a:p>
          <a:p>
            <a:pPr lvl="1"/>
            <a:r>
              <a:rPr lang="en-US" b="0" dirty="0"/>
              <a:t>Use a secure password, and use a secure password storing app like </a:t>
            </a:r>
            <a:r>
              <a:rPr lang="en-US" b="0" dirty="0" err="1"/>
              <a:t>Lastpass</a:t>
            </a:r>
            <a:r>
              <a:rPr lang="en-US" b="0" dirty="0"/>
              <a:t>, 1 Password etc. </a:t>
            </a:r>
          </a:p>
          <a:p>
            <a:r>
              <a:rPr lang="en-US" dirty="0"/>
              <a:t>Refund Frauds – </a:t>
            </a:r>
            <a:r>
              <a:rPr lang="en-US" b="0" dirty="0"/>
              <a:t>Integrating with Apple Pay, Google Pay, PayPal, </a:t>
            </a:r>
            <a:r>
              <a:rPr lang="en-US" b="0" dirty="0" err="1"/>
              <a:t>MoMo</a:t>
            </a:r>
            <a:r>
              <a:rPr lang="en-US" b="0" dirty="0"/>
              <a:t> or any other partner that allows refunds helps to avoid certain scams but has been abused by fraudsters. </a:t>
            </a:r>
          </a:p>
          <a:p>
            <a:pPr lvl="1"/>
            <a:r>
              <a:rPr lang="en-US" b="0" dirty="0"/>
              <a:t>Be upfront about your return policies and publish them on your website. Always demand a receipt and proof of return of the product before issuing any refunds.</a:t>
            </a:r>
          </a:p>
        </p:txBody>
      </p:sp>
    </p:spTree>
    <p:extLst>
      <p:ext uri="{BB962C8B-B14F-4D97-AF65-F5344CB8AC3E}">
        <p14:creationId xmlns:p14="http://schemas.microsoft.com/office/powerpoint/2010/main" val="3933543982"/>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a:xfrm>
            <a:off x="846667" y="1752600"/>
            <a:ext cx="11040533" cy="4343400"/>
          </a:xfrm>
        </p:spPr>
        <p:txBody>
          <a:bodyPr/>
          <a:lstStyle/>
          <a:p>
            <a:r>
              <a:rPr lang="en-US" dirty="0"/>
              <a:t>Website Takeovers – </a:t>
            </a:r>
            <a:r>
              <a:rPr lang="en-US" b="0" dirty="0"/>
              <a:t>fraudsters completely take over an e-commerce store by hacking them through a plugin or app inside the store. They can change payment credentials, bank details, credit card information to redirect all online payments to a fraudulent account instead of the e-commerce store’s official accounts.</a:t>
            </a:r>
          </a:p>
          <a:p>
            <a:pPr lvl="1"/>
            <a:r>
              <a:rPr lang="en-US" b="0" dirty="0"/>
              <a:t>Use an up-to-date security plugin like </a:t>
            </a:r>
            <a:r>
              <a:rPr lang="en-US" b="0" dirty="0" err="1"/>
              <a:t>WordFence</a:t>
            </a:r>
            <a:r>
              <a:rPr lang="en-US" b="0" dirty="0"/>
              <a:t> to protect your account from takeovers. Perform regular audits of your apps and plugins and regularly change access information.</a:t>
            </a:r>
          </a:p>
        </p:txBody>
      </p:sp>
    </p:spTree>
    <p:extLst>
      <p:ext uri="{BB962C8B-B14F-4D97-AF65-F5344CB8AC3E}">
        <p14:creationId xmlns:p14="http://schemas.microsoft.com/office/powerpoint/2010/main" val="1332684578"/>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493520" y="533400"/>
            <a:ext cx="9784080" cy="990600"/>
          </a:xfrm>
        </p:spPr>
        <p:txBody>
          <a:bodyPr/>
          <a:lstStyle/>
          <a:p>
            <a:pPr marL="53975"/>
            <a:r>
              <a:rPr lang="en-US" altLang="en-US" dirty="0"/>
              <a:t>E-commerce security</a:t>
            </a:r>
          </a:p>
        </p:txBody>
      </p:sp>
      <p:sp>
        <p:nvSpPr>
          <p:cNvPr id="12291" name="Content Placeholder 3"/>
          <p:cNvSpPr>
            <a:spLocks noGrp="1"/>
          </p:cNvSpPr>
          <p:nvPr>
            <p:ph idx="1"/>
          </p:nvPr>
        </p:nvSpPr>
        <p:spPr/>
        <p:txBody>
          <a:bodyPr>
            <a:normAutofit/>
          </a:bodyPr>
          <a:lstStyle/>
          <a:p>
            <a:pPr fontAlgn="auto">
              <a:spcAft>
                <a:spcPts val="0"/>
              </a:spcAft>
              <a:buNone/>
              <a:defRPr/>
            </a:pPr>
            <a:r>
              <a:rPr lang="en-US" b="0" dirty="0"/>
              <a:t>A secure E-payment system should conform to the following elements;</a:t>
            </a:r>
          </a:p>
          <a:p>
            <a:pPr>
              <a:spcBef>
                <a:spcPct val="0"/>
              </a:spcBef>
              <a:defRPr/>
            </a:pPr>
            <a:r>
              <a:rPr lang="en-US" b="0" dirty="0"/>
              <a:t>Confidentiality</a:t>
            </a:r>
          </a:p>
          <a:p>
            <a:pPr>
              <a:spcBef>
                <a:spcPct val="0"/>
              </a:spcBef>
              <a:defRPr/>
            </a:pPr>
            <a:r>
              <a:rPr lang="en-US" b="0" dirty="0"/>
              <a:t>Authentication/verification</a:t>
            </a:r>
          </a:p>
          <a:p>
            <a:pPr>
              <a:spcBef>
                <a:spcPct val="0"/>
              </a:spcBef>
              <a:defRPr/>
            </a:pPr>
            <a:r>
              <a:rPr lang="en-US" b="0" dirty="0"/>
              <a:t>Integrity </a:t>
            </a:r>
          </a:p>
          <a:p>
            <a:pPr>
              <a:spcBef>
                <a:spcPct val="0"/>
              </a:spcBef>
              <a:defRPr/>
            </a:pPr>
            <a:r>
              <a:rPr lang="en-US" b="0" dirty="0"/>
              <a:t>Availability</a:t>
            </a:r>
          </a:p>
          <a:p>
            <a:pPr>
              <a:spcBef>
                <a:spcPct val="0"/>
              </a:spcBef>
              <a:defRPr/>
            </a:pPr>
            <a:r>
              <a:rPr lang="en-US" b="0" dirty="0"/>
              <a:t>Non repudiation</a:t>
            </a:r>
          </a:p>
          <a:p>
            <a:pPr>
              <a:spcBef>
                <a:spcPct val="0"/>
              </a:spcBef>
              <a:defRPr/>
            </a:pPr>
            <a:r>
              <a:rPr lang="en-US" b="0" dirty="0"/>
              <a:t>Authorization</a:t>
            </a:r>
          </a:p>
          <a:p>
            <a:pPr>
              <a:spcBef>
                <a:spcPct val="0"/>
              </a:spcBef>
              <a:defRPr/>
            </a:pPr>
            <a:r>
              <a:rPr lang="en-US" b="0" dirty="0"/>
              <a:t>Accountability</a:t>
            </a:r>
          </a:p>
          <a:p>
            <a:pPr>
              <a:spcBef>
                <a:spcPct val="0"/>
              </a:spcBef>
              <a:defRPr/>
            </a:pPr>
            <a:r>
              <a:rPr lang="en-US" b="0" dirty="0"/>
              <a:t>Privacy </a:t>
            </a:r>
          </a:p>
        </p:txBody>
      </p:sp>
    </p:spTree>
    <p:extLst>
      <p:ext uri="{BB962C8B-B14F-4D97-AF65-F5344CB8AC3E}">
        <p14:creationId xmlns:p14="http://schemas.microsoft.com/office/powerpoint/2010/main" val="552541834"/>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Elements of E-Commerce security</a:t>
            </a:r>
            <a:endParaRPr lang="en-US" dirty="0"/>
          </a:p>
        </p:txBody>
      </p:sp>
      <p:grpSp>
        <p:nvGrpSpPr>
          <p:cNvPr id="5" name="Canvas 9"/>
          <p:cNvGrpSpPr/>
          <p:nvPr/>
        </p:nvGrpSpPr>
        <p:grpSpPr>
          <a:xfrm>
            <a:off x="2078142" y="1948418"/>
            <a:ext cx="6964257" cy="4418515"/>
            <a:chOff x="0" y="-23768"/>
            <a:chExt cx="3802380" cy="2599328"/>
          </a:xfrm>
        </p:grpSpPr>
        <p:sp>
          <p:nvSpPr>
            <p:cNvPr id="6" name="Rectangle 5"/>
            <p:cNvSpPr/>
            <p:nvPr/>
          </p:nvSpPr>
          <p:spPr>
            <a:xfrm>
              <a:off x="0" y="0"/>
              <a:ext cx="3802380" cy="2575560"/>
            </a:xfrm>
            <a:prstGeom prst="rect">
              <a:avLst/>
            </a:prstGeom>
          </p:spPr>
        </p:sp>
        <p:sp>
          <p:nvSpPr>
            <p:cNvPr id="7" name="Hexagon 6"/>
            <p:cNvSpPr/>
            <p:nvPr/>
          </p:nvSpPr>
          <p:spPr bwMode="auto">
            <a:xfrm>
              <a:off x="76200" y="953279"/>
              <a:ext cx="853440" cy="594360"/>
            </a:xfrm>
            <a:prstGeom prst="hexagon">
              <a:avLst/>
            </a:prstGeom>
            <a:solidFill>
              <a:srgbClr val="FFFF66"/>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50000"/>
                </a:lnSpc>
                <a:spcBef>
                  <a:spcPts val="0"/>
                </a:spcBef>
                <a:spcAft>
                  <a:spcPts val="0"/>
                </a:spcAft>
              </a:pPr>
              <a:r>
                <a:rPr lang="en-US" sz="1200">
                  <a:effectLst/>
                  <a:latin typeface="Arial" panose="020B0604020202020204" pitchFamily="34" charset="0"/>
                  <a:ea typeface="Times New Roman" panose="02020603050405020304" pitchFamily="18" charset="0"/>
                  <a:cs typeface="Times New Roman" panose="02020603050405020304" pitchFamily="18" charset="0"/>
                </a:rPr>
                <a:t>HTTPS and SSL certificates</a:t>
              </a:r>
            </a:p>
          </p:txBody>
        </p:sp>
        <p:sp>
          <p:nvSpPr>
            <p:cNvPr id="8" name="Hexagon 7"/>
            <p:cNvSpPr/>
            <p:nvPr/>
          </p:nvSpPr>
          <p:spPr bwMode="auto">
            <a:xfrm>
              <a:off x="454320" y="249359"/>
              <a:ext cx="894420" cy="642960"/>
            </a:xfrm>
            <a:prstGeom prst="hexagon">
              <a:avLst/>
            </a:prstGeom>
            <a:solidFill>
              <a:schemeClr val="accent2">
                <a:lumMod val="40000"/>
                <a:lumOff val="6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Perform security audits </a:t>
              </a:r>
              <a:endParaRPr lang="en-US">
                <a:effectLst/>
                <a:ea typeface="Times New Roman" panose="02020603050405020304" pitchFamily="18" charset="0"/>
              </a:endParaRPr>
            </a:p>
          </p:txBody>
        </p:sp>
        <p:sp>
          <p:nvSpPr>
            <p:cNvPr id="9" name="Hexagon 8"/>
            <p:cNvSpPr/>
            <p:nvPr/>
          </p:nvSpPr>
          <p:spPr bwMode="auto">
            <a:xfrm>
              <a:off x="1304510" y="-23768"/>
              <a:ext cx="909660" cy="711540"/>
            </a:xfrm>
            <a:prstGeom prst="hexagon">
              <a:avLst/>
            </a:prstGeom>
            <a:solidFill>
              <a:schemeClr val="accent5">
                <a:lumMod val="9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 Anti-malware and antivirus</a:t>
              </a:r>
              <a:endParaRPr lang="en-US" sz="1400">
                <a:effectLst/>
                <a:ea typeface="Times New Roman" panose="02020603050405020304" pitchFamily="18" charset="0"/>
              </a:endParaRPr>
            </a:p>
          </p:txBody>
        </p:sp>
        <p:sp>
          <p:nvSpPr>
            <p:cNvPr id="10" name="Hexagon 9"/>
            <p:cNvSpPr/>
            <p:nvPr/>
          </p:nvSpPr>
          <p:spPr bwMode="auto">
            <a:xfrm>
              <a:off x="2001180" y="599879"/>
              <a:ext cx="879180" cy="650580"/>
            </a:xfrm>
            <a:prstGeom prst="hexagon">
              <a:avLst/>
            </a:prstGeom>
            <a:solidFill>
              <a:srgbClr val="FFFF66"/>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Server security &amp; Admin </a:t>
              </a:r>
              <a:endParaRPr lang="en-US">
                <a:effectLst/>
                <a:ea typeface="Times New Roman" panose="02020603050405020304" pitchFamily="18" charset="0"/>
              </a:endParaRPr>
            </a:p>
          </p:txBody>
        </p:sp>
        <p:sp>
          <p:nvSpPr>
            <p:cNvPr id="11" name="Hexagon 10"/>
            <p:cNvSpPr/>
            <p:nvPr/>
          </p:nvSpPr>
          <p:spPr bwMode="auto">
            <a:xfrm>
              <a:off x="1129960" y="886899"/>
              <a:ext cx="878840" cy="650240"/>
            </a:xfrm>
            <a:prstGeom prst="hexagon">
              <a:avLst/>
            </a:prstGeom>
            <a:solidFill>
              <a:srgbClr val="CCA0D8"/>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Use Firewall</a:t>
              </a:r>
              <a:endParaRPr lang="en-US">
                <a:effectLst/>
                <a:ea typeface="Times New Roman" panose="02020603050405020304" pitchFamily="18" charset="0"/>
              </a:endParaRPr>
            </a:p>
          </p:txBody>
        </p:sp>
        <p:sp>
          <p:nvSpPr>
            <p:cNvPr id="12" name="Hexagon 11"/>
            <p:cNvSpPr/>
            <p:nvPr/>
          </p:nvSpPr>
          <p:spPr bwMode="auto">
            <a:xfrm>
              <a:off x="2824140" y="851339"/>
              <a:ext cx="878840" cy="650240"/>
            </a:xfrm>
            <a:prstGeom prst="hexagon">
              <a:avLst/>
            </a:prstGeom>
            <a:solidFill>
              <a:schemeClr val="accent2">
                <a:lumMod val="40000"/>
                <a:lumOff val="6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Data backups</a:t>
              </a:r>
              <a:endParaRPr lang="en-US" sz="4000">
                <a:effectLst/>
                <a:ea typeface="Times New Roman" panose="02020603050405020304" pitchFamily="18" charset="0"/>
              </a:endParaRPr>
            </a:p>
          </p:txBody>
        </p:sp>
        <p:sp>
          <p:nvSpPr>
            <p:cNvPr id="13" name="Hexagon 12"/>
            <p:cNvSpPr/>
            <p:nvPr/>
          </p:nvSpPr>
          <p:spPr bwMode="auto">
            <a:xfrm>
              <a:off x="2064980" y="1325723"/>
              <a:ext cx="878840" cy="650240"/>
            </a:xfrm>
            <a:prstGeom prst="hexagon">
              <a:avLst/>
            </a:prstGeom>
            <a:solidFill>
              <a:schemeClr val="accent5">
                <a:lumMod val="9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 Software updates</a:t>
              </a:r>
              <a:endParaRPr lang="en-US" dirty="0">
                <a:effectLst/>
                <a:ea typeface="Times New Roman" panose="02020603050405020304" pitchFamily="18" charset="0"/>
              </a:endParaRPr>
            </a:p>
          </p:txBody>
        </p:sp>
        <p:sp>
          <p:nvSpPr>
            <p:cNvPr id="14" name="Hexagon 13"/>
            <p:cNvSpPr/>
            <p:nvPr/>
          </p:nvSpPr>
          <p:spPr bwMode="auto">
            <a:xfrm>
              <a:off x="538140" y="1636199"/>
              <a:ext cx="878840" cy="650240"/>
            </a:xfrm>
            <a:prstGeom prst="hexagon">
              <a:avLst/>
            </a:prstGeom>
            <a:solidFill>
              <a:schemeClr val="accent5">
                <a:lumMod val="9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Employee training</a:t>
              </a:r>
              <a:endParaRPr lang="en-US">
                <a:effectLst/>
                <a:ea typeface="Times New Roman" panose="02020603050405020304" pitchFamily="18" charset="0"/>
              </a:endParaRPr>
            </a:p>
          </p:txBody>
        </p:sp>
        <p:sp>
          <p:nvSpPr>
            <p:cNvPr id="15" name="Hexagon 14"/>
            <p:cNvSpPr/>
            <p:nvPr/>
          </p:nvSpPr>
          <p:spPr bwMode="auto">
            <a:xfrm>
              <a:off x="2709840" y="119819"/>
              <a:ext cx="878840" cy="650240"/>
            </a:xfrm>
            <a:prstGeom prst="hexagon">
              <a:avLst/>
            </a:prstGeom>
            <a:solidFill>
              <a:srgbClr val="CCA0D8"/>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 E-</a:t>
              </a:r>
              <a:r>
                <a:rPr lang="en-US" dirty="0" err="1">
                  <a:effectLst/>
                  <a:latin typeface="Arial" panose="020B0604020202020204" pitchFamily="34" charset="0"/>
                  <a:ea typeface="Times New Roman" panose="02020603050405020304" pitchFamily="18" charset="0"/>
                  <a:cs typeface="Times New Roman" panose="02020603050405020304" pitchFamily="18" charset="0"/>
                </a:rPr>
                <a:t>comm</a:t>
              </a:r>
              <a:r>
                <a:rPr lang="en-US" dirty="0">
                  <a:effectLst/>
                  <a:latin typeface="Arial" panose="020B0604020202020204" pitchFamily="34" charset="0"/>
                  <a:ea typeface="Times New Roman" panose="02020603050405020304" pitchFamily="18" charset="0"/>
                  <a:cs typeface="Times New Roman" panose="02020603050405020304" pitchFamily="18" charset="0"/>
                </a:rPr>
                <a:t> security plugins</a:t>
              </a:r>
              <a:endParaRPr lang="en-US" dirty="0">
                <a:effectLst/>
                <a:ea typeface="Times New Roman" panose="02020603050405020304" pitchFamily="18" charset="0"/>
              </a:endParaRPr>
            </a:p>
          </p:txBody>
        </p:sp>
        <p:sp>
          <p:nvSpPr>
            <p:cNvPr id="16" name="Hexagon 15"/>
            <p:cNvSpPr/>
            <p:nvPr/>
          </p:nvSpPr>
          <p:spPr bwMode="auto">
            <a:xfrm>
              <a:off x="1372310" y="1852497"/>
              <a:ext cx="878840" cy="650240"/>
            </a:xfrm>
            <a:prstGeom prst="hexagon">
              <a:avLst/>
            </a:prstGeom>
            <a:solidFill>
              <a:schemeClr val="accent2">
                <a:lumMod val="40000"/>
                <a:lumOff val="6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Panels and tools </a:t>
              </a:r>
              <a:endParaRPr lang="en-US" dirty="0">
                <a:effectLst/>
                <a:ea typeface="Times New Roman" panose="02020603050405020304" pitchFamily="18" charset="0"/>
              </a:endParaRPr>
            </a:p>
          </p:txBody>
        </p:sp>
      </p:grpSp>
    </p:spTree>
    <p:extLst>
      <p:ext uri="{BB962C8B-B14F-4D97-AF65-F5344CB8AC3E}">
        <p14:creationId xmlns:p14="http://schemas.microsoft.com/office/powerpoint/2010/main" val="2352418035"/>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marL="53975"/>
            <a:r>
              <a:rPr lang="en-US" altLang="en-US"/>
              <a:t>Security measures </a:t>
            </a:r>
          </a:p>
        </p:txBody>
      </p:sp>
      <p:sp>
        <p:nvSpPr>
          <p:cNvPr id="6147" name="Content Placeholder 2"/>
          <p:cNvSpPr>
            <a:spLocks noGrp="1"/>
          </p:cNvSpPr>
          <p:nvPr>
            <p:ph idx="1"/>
          </p:nvPr>
        </p:nvSpPr>
        <p:spPr>
          <a:xfrm>
            <a:off x="1015999" y="1752600"/>
            <a:ext cx="10549467" cy="4648200"/>
          </a:xfrm>
        </p:spPr>
        <p:txBody>
          <a:bodyPr/>
          <a:lstStyle/>
          <a:p>
            <a:r>
              <a:rPr lang="en-US" altLang="en-US" b="0" dirty="0"/>
              <a:t>Integrating security into their application development process </a:t>
            </a:r>
          </a:p>
          <a:p>
            <a:r>
              <a:rPr lang="en-US" altLang="en-US" b="0" dirty="0"/>
              <a:t>Implementing secure technologies to protect mobile devices. </a:t>
            </a:r>
          </a:p>
          <a:p>
            <a:r>
              <a:rPr lang="en-US" altLang="en-US" b="0" dirty="0"/>
              <a:t>Installing solutions to enhance the security of customer-focus online banking, mobile banking, and mobile payments used applications.</a:t>
            </a:r>
          </a:p>
          <a:p>
            <a:endParaRPr lang="en-US" altLang="en-US" b="0" dirty="0"/>
          </a:p>
          <a:p>
            <a:r>
              <a:rPr lang="en-US" altLang="en-US" b="0" dirty="0"/>
              <a:t>E-Commerce is a responsibility of stakeholders namely customer, merchant, network operator, financial institutions, vendors;</a:t>
            </a:r>
          </a:p>
          <a:p>
            <a:endParaRPr lang="en-US" altLang="en-US" b="0" dirty="0"/>
          </a:p>
        </p:txBody>
      </p:sp>
    </p:spTree>
    <p:extLst>
      <p:ext uri="{BB962C8B-B14F-4D97-AF65-F5344CB8AC3E}">
        <p14:creationId xmlns:p14="http://schemas.microsoft.com/office/powerpoint/2010/main" val="1669958705"/>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Mobile Commerce</a:t>
            </a:r>
            <a:endParaRPr lang="en-GB" dirty="0"/>
          </a:p>
        </p:txBody>
      </p:sp>
      <p:sp>
        <p:nvSpPr>
          <p:cNvPr id="3" name="Content Placeholder 2"/>
          <p:cNvSpPr>
            <a:spLocks noGrp="1"/>
          </p:cNvSpPr>
          <p:nvPr>
            <p:ph sz="half" idx="1"/>
          </p:nvPr>
        </p:nvSpPr>
        <p:spPr>
          <a:xfrm>
            <a:off x="1015999" y="1752600"/>
            <a:ext cx="6510216" cy="4343400"/>
          </a:xfrm>
        </p:spPr>
        <p:txBody>
          <a:bodyPr/>
          <a:lstStyle/>
          <a:p>
            <a:r>
              <a:rPr lang="en-US" b="0" dirty="0"/>
              <a:t>“</a:t>
            </a:r>
            <a:r>
              <a:rPr lang="en-US" b="0" i="1" dirty="0"/>
              <a:t>M-Commerce</a:t>
            </a:r>
            <a:r>
              <a:rPr lang="en-US" b="0" dirty="0"/>
              <a:t>” or “</a:t>
            </a:r>
            <a:r>
              <a:rPr lang="en-US" b="0" i="1" dirty="0" err="1"/>
              <a:t>mCommerce</a:t>
            </a:r>
            <a:r>
              <a:rPr lang="en-US" b="0" dirty="0"/>
              <a:t>” or Mobile E-Commerce is any transaction with a monetary value that is conducted via a mobile telecommunications network.</a:t>
            </a:r>
            <a:endParaRPr lang="en-GB" b="0" dirty="0"/>
          </a:p>
          <a:p>
            <a:r>
              <a:rPr lang="en-US" b="0" dirty="0"/>
              <a:t>The buying and selling of goods and services, using wireless hand-held devices such as mobile telephones or Personal Digital Assistants (PDAs).”</a:t>
            </a:r>
          </a:p>
        </p:txBody>
      </p:sp>
      <p:pic>
        <p:nvPicPr>
          <p:cNvPr id="4" name="Picture 3" descr="mCommerce: How mobile commerce is changing the way we do business :  Price2Spy® Blog"/>
          <p:cNvPicPr/>
          <p:nvPr/>
        </p:nvPicPr>
        <p:blipFill>
          <a:blip r:embed="rId2">
            <a:extLst>
              <a:ext uri="{28A0092B-C50C-407E-A947-70E740481C1C}">
                <a14:useLocalDpi xmlns:a14="http://schemas.microsoft.com/office/drawing/2010/main" val="0"/>
              </a:ext>
            </a:extLst>
          </a:blip>
          <a:srcRect/>
          <a:stretch>
            <a:fillRect/>
          </a:stretch>
        </p:blipFill>
        <p:spPr bwMode="auto">
          <a:xfrm>
            <a:off x="7823200" y="2471419"/>
            <a:ext cx="3759199" cy="189314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052235897"/>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marL="53975"/>
            <a:r>
              <a:rPr lang="en-US" altLang="en-US"/>
              <a:t>Security measures - Customer</a:t>
            </a:r>
          </a:p>
        </p:txBody>
      </p:sp>
      <p:sp>
        <p:nvSpPr>
          <p:cNvPr id="7171" name="Content Placeholder 2"/>
          <p:cNvSpPr>
            <a:spLocks noGrp="1"/>
          </p:cNvSpPr>
          <p:nvPr>
            <p:ph idx="1"/>
          </p:nvPr>
        </p:nvSpPr>
        <p:spPr>
          <a:xfrm>
            <a:off x="863600" y="1600200"/>
            <a:ext cx="10820400" cy="4800600"/>
          </a:xfrm>
        </p:spPr>
        <p:txBody>
          <a:bodyPr/>
          <a:lstStyle/>
          <a:p>
            <a:pPr>
              <a:spcBef>
                <a:spcPct val="0"/>
              </a:spcBef>
            </a:pPr>
            <a:r>
              <a:rPr lang="en-US" altLang="en-US" b="0" dirty="0"/>
              <a:t>Ensure physical security of their devices e.g. mobile phones from theft or destruction</a:t>
            </a:r>
          </a:p>
          <a:p>
            <a:pPr>
              <a:spcBef>
                <a:spcPct val="0"/>
              </a:spcBef>
            </a:pPr>
            <a:r>
              <a:rPr lang="en-US" altLang="en-US" b="0" dirty="0"/>
              <a:t>Use passwords and PIN – strong, changed frequently and not kept with the device</a:t>
            </a:r>
          </a:p>
          <a:p>
            <a:pPr>
              <a:spcBef>
                <a:spcPct val="0"/>
              </a:spcBef>
            </a:pPr>
            <a:r>
              <a:rPr lang="en-US" altLang="en-US" b="0" dirty="0"/>
              <a:t>Use double or multiple authentication</a:t>
            </a:r>
          </a:p>
          <a:p>
            <a:pPr>
              <a:spcBef>
                <a:spcPct val="0"/>
              </a:spcBef>
            </a:pPr>
            <a:r>
              <a:rPr lang="en-US" altLang="en-US" b="0" dirty="0"/>
              <a:t>Not share confidential information like account or card details</a:t>
            </a:r>
          </a:p>
          <a:p>
            <a:pPr>
              <a:spcBef>
                <a:spcPct val="0"/>
              </a:spcBef>
            </a:pPr>
            <a:r>
              <a:rPr lang="en-US" altLang="en-US" b="0" dirty="0"/>
              <a:t>Download apps from trusted sources</a:t>
            </a:r>
          </a:p>
          <a:p>
            <a:pPr>
              <a:spcBef>
                <a:spcPct val="0"/>
              </a:spcBef>
            </a:pPr>
            <a:r>
              <a:rPr lang="en-US" altLang="en-US" b="0" dirty="0"/>
              <a:t>Immediately cancel a card and report incase its stolen</a:t>
            </a:r>
          </a:p>
          <a:p>
            <a:pPr>
              <a:spcBef>
                <a:spcPct val="0"/>
              </a:spcBef>
            </a:pPr>
            <a:r>
              <a:rPr lang="en-US" altLang="en-US" b="0" dirty="0"/>
              <a:t>Do not keep cards next to devices that may cause electro-magnetic interferences e.g. phones </a:t>
            </a:r>
          </a:p>
        </p:txBody>
      </p:sp>
    </p:spTree>
    <p:extLst>
      <p:ext uri="{BB962C8B-B14F-4D97-AF65-F5344CB8AC3E}">
        <p14:creationId xmlns:p14="http://schemas.microsoft.com/office/powerpoint/2010/main" val="1892323210"/>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marL="53975"/>
            <a:r>
              <a:rPr lang="en-US" altLang="en-US"/>
              <a:t>Security measures - Merchant</a:t>
            </a:r>
          </a:p>
        </p:txBody>
      </p:sp>
      <p:sp>
        <p:nvSpPr>
          <p:cNvPr id="8195" name="Content Placeholder 3"/>
          <p:cNvSpPr>
            <a:spLocks noGrp="1"/>
          </p:cNvSpPr>
          <p:nvPr>
            <p:ph idx="1"/>
          </p:nvPr>
        </p:nvSpPr>
        <p:spPr>
          <a:xfrm>
            <a:off x="863600" y="1752600"/>
            <a:ext cx="11023600" cy="4343400"/>
          </a:xfrm>
        </p:spPr>
        <p:txBody>
          <a:bodyPr/>
          <a:lstStyle/>
          <a:p>
            <a:pPr>
              <a:spcBef>
                <a:spcPct val="0"/>
              </a:spcBef>
            </a:pPr>
            <a:r>
              <a:rPr lang="en-US" altLang="en-US" b="0" dirty="0"/>
              <a:t>Revise and review payment security standards</a:t>
            </a:r>
          </a:p>
          <a:p>
            <a:pPr>
              <a:spcBef>
                <a:spcPct val="0"/>
              </a:spcBef>
            </a:pPr>
            <a:r>
              <a:rPr lang="en-US" altLang="en-US" b="0" dirty="0"/>
              <a:t>Build partnership between financial institutions and mobile network operators.</a:t>
            </a:r>
          </a:p>
          <a:p>
            <a:pPr>
              <a:spcBef>
                <a:spcPct val="0"/>
              </a:spcBef>
            </a:pPr>
            <a:r>
              <a:rPr lang="en-US" altLang="en-US" b="0" dirty="0"/>
              <a:t>Continue to update and track the certification of 3</a:t>
            </a:r>
            <a:r>
              <a:rPr lang="en-US" altLang="en-US" b="0" baseline="30000" dirty="0"/>
              <a:t>rd</a:t>
            </a:r>
            <a:r>
              <a:rPr lang="en-US" altLang="en-US" b="0" dirty="0"/>
              <a:t> party application devices.</a:t>
            </a:r>
          </a:p>
          <a:p>
            <a:pPr>
              <a:spcBef>
                <a:spcPct val="0"/>
              </a:spcBef>
            </a:pPr>
            <a:r>
              <a:rPr lang="en-US" altLang="en-US" b="0" dirty="0"/>
              <a:t>Supervise the staff handling the E-Commerce e.g. by using logs for audit trails.</a:t>
            </a:r>
          </a:p>
          <a:p>
            <a:pPr>
              <a:spcBef>
                <a:spcPct val="0"/>
              </a:spcBef>
            </a:pPr>
            <a:r>
              <a:rPr lang="en-US" altLang="en-US" b="0" dirty="0"/>
              <a:t>Incase staff is discontinued, they should not have access to accounts (</a:t>
            </a:r>
            <a:r>
              <a:rPr lang="en-US" b="0" dirty="0"/>
              <a:t>disable</a:t>
            </a:r>
            <a:r>
              <a:rPr lang="en-US" altLang="en-US" b="0" dirty="0"/>
              <a:t> their accounts).</a:t>
            </a:r>
          </a:p>
        </p:txBody>
      </p:sp>
    </p:spTree>
    <p:extLst>
      <p:ext uri="{BB962C8B-B14F-4D97-AF65-F5344CB8AC3E}">
        <p14:creationId xmlns:p14="http://schemas.microsoft.com/office/powerpoint/2010/main" val="4117805586"/>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2286000" y="457200"/>
            <a:ext cx="8153400" cy="990600"/>
          </a:xfrm>
        </p:spPr>
        <p:txBody>
          <a:bodyPr/>
          <a:lstStyle/>
          <a:p>
            <a:pPr marL="53975"/>
            <a:r>
              <a:rPr lang="en-US" altLang="en-US"/>
              <a:t>Security measures - Mobile Network Operators</a:t>
            </a:r>
          </a:p>
        </p:txBody>
      </p:sp>
      <p:sp>
        <p:nvSpPr>
          <p:cNvPr id="9219" name="Content Placeholder 4"/>
          <p:cNvSpPr>
            <a:spLocks noGrp="1"/>
          </p:cNvSpPr>
          <p:nvPr>
            <p:ph idx="1"/>
          </p:nvPr>
        </p:nvSpPr>
        <p:spPr>
          <a:xfrm>
            <a:off x="1066799" y="1761066"/>
            <a:ext cx="10634133" cy="4563533"/>
          </a:xfrm>
        </p:spPr>
        <p:txBody>
          <a:bodyPr/>
          <a:lstStyle/>
          <a:p>
            <a:pPr>
              <a:spcBef>
                <a:spcPct val="0"/>
              </a:spcBef>
            </a:pPr>
            <a:r>
              <a:rPr lang="en-US" altLang="en-US" b="0" dirty="0"/>
              <a:t>Include mobile security software e.g. Antivirus</a:t>
            </a:r>
          </a:p>
          <a:p>
            <a:pPr>
              <a:spcBef>
                <a:spcPct val="0"/>
              </a:spcBef>
            </a:pPr>
            <a:r>
              <a:rPr lang="en-US" altLang="en-US" b="0" dirty="0"/>
              <a:t>Ensure mobile devices used in proximity payment are certified.</a:t>
            </a:r>
          </a:p>
          <a:p>
            <a:pPr>
              <a:spcBef>
                <a:spcPct val="0"/>
              </a:spcBef>
            </a:pPr>
            <a:r>
              <a:rPr lang="en-US" altLang="en-US" b="0" dirty="0"/>
              <a:t>General consumer education.</a:t>
            </a:r>
          </a:p>
          <a:p>
            <a:pPr>
              <a:spcBef>
                <a:spcPct val="0"/>
              </a:spcBef>
            </a:pPr>
            <a:r>
              <a:rPr lang="en-US" altLang="en-US" b="0" dirty="0"/>
              <a:t>Adhere to security standards e.g. ensuring authenticity, Non-repudiation </a:t>
            </a:r>
            <a:r>
              <a:rPr lang="en-US" altLang="en-US" b="0" dirty="0" err="1"/>
              <a:t>etc</a:t>
            </a:r>
            <a:endParaRPr lang="en-US" altLang="en-US" b="0" dirty="0"/>
          </a:p>
          <a:p>
            <a:pPr>
              <a:spcBef>
                <a:spcPct val="0"/>
              </a:spcBef>
            </a:pPr>
            <a:r>
              <a:rPr lang="en-US" altLang="en-US" b="0" dirty="0"/>
              <a:t>Ensure PCI DSS (Payment Card Industry </a:t>
            </a:r>
            <a:r>
              <a:rPr lang="en-GB" altLang="en-US" b="0" dirty="0"/>
              <a:t>Data Security Standard</a:t>
            </a:r>
            <a:r>
              <a:rPr lang="en-GB" altLang="en-US" dirty="0"/>
              <a:t>) </a:t>
            </a:r>
            <a:r>
              <a:rPr lang="en-US" altLang="en-US" b="0" dirty="0"/>
              <a:t>&amp; PA DSS (Payment Application DSS</a:t>
            </a:r>
            <a:r>
              <a:rPr lang="en-GB" altLang="en-US" dirty="0"/>
              <a:t>) </a:t>
            </a:r>
            <a:r>
              <a:rPr lang="en-US" altLang="en-US" b="0" dirty="0"/>
              <a:t>are met</a:t>
            </a:r>
          </a:p>
          <a:p>
            <a:pPr>
              <a:spcBef>
                <a:spcPct val="0"/>
              </a:spcBef>
            </a:pPr>
            <a:r>
              <a:rPr lang="en-US" altLang="en-US" b="0" dirty="0"/>
              <a:t>Encryption of sensitive data </a:t>
            </a:r>
          </a:p>
          <a:p>
            <a:pPr>
              <a:spcBef>
                <a:spcPct val="0"/>
              </a:spcBef>
            </a:pPr>
            <a:r>
              <a:rPr lang="en-US" altLang="en-US" b="0" dirty="0"/>
              <a:t>Control and limit the distribution channels</a:t>
            </a:r>
          </a:p>
          <a:p>
            <a:pPr>
              <a:spcBef>
                <a:spcPct val="0"/>
              </a:spcBef>
            </a:pPr>
            <a:endParaRPr lang="en-US" altLang="en-US" b="0" dirty="0"/>
          </a:p>
          <a:p>
            <a:pPr>
              <a:spcBef>
                <a:spcPct val="0"/>
              </a:spcBef>
            </a:pPr>
            <a:endParaRPr lang="en-US" altLang="en-US" dirty="0"/>
          </a:p>
        </p:txBody>
      </p:sp>
    </p:spTree>
    <p:extLst>
      <p:ext uri="{BB962C8B-B14F-4D97-AF65-F5344CB8AC3E}">
        <p14:creationId xmlns:p14="http://schemas.microsoft.com/office/powerpoint/2010/main" val="1253064"/>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286000" y="457200"/>
            <a:ext cx="8153400" cy="990600"/>
          </a:xfrm>
        </p:spPr>
        <p:txBody>
          <a:bodyPr/>
          <a:lstStyle/>
          <a:p>
            <a:r>
              <a:rPr lang="en-US" altLang="en-US"/>
              <a:t>Security measures – Securing Channels of Communication</a:t>
            </a:r>
            <a:endParaRPr lang="en-GB" altLang="en-US"/>
          </a:p>
        </p:txBody>
      </p:sp>
      <p:sp>
        <p:nvSpPr>
          <p:cNvPr id="10243" name="Content Placeholder 2"/>
          <p:cNvSpPr>
            <a:spLocks noGrp="1"/>
          </p:cNvSpPr>
          <p:nvPr>
            <p:ph idx="1"/>
          </p:nvPr>
        </p:nvSpPr>
        <p:spPr/>
        <p:txBody>
          <a:bodyPr/>
          <a:lstStyle/>
          <a:p>
            <a:pPr>
              <a:spcBef>
                <a:spcPct val="0"/>
              </a:spcBef>
            </a:pPr>
            <a:r>
              <a:rPr lang="en-US" altLang="en-US" b="0" dirty="0"/>
              <a:t>SSL - Secure Socket Layer- specifically for data transmission over the internet. Data encryption is done, risk and responsibility of transactions is on the retailer.</a:t>
            </a:r>
          </a:p>
          <a:p>
            <a:pPr>
              <a:spcBef>
                <a:spcPct val="0"/>
              </a:spcBef>
            </a:pPr>
            <a:r>
              <a:rPr lang="en-US" altLang="en-US" b="0" dirty="0"/>
              <a:t>SET - Secure Electronic Transaction- to guarantee a safe electronic transaction using debit and credit cards to ensure authentication of the </a:t>
            </a:r>
            <a:r>
              <a:rPr lang="en-US" altLang="en-US" b="0" dirty="0" err="1"/>
              <a:t>the</a:t>
            </a:r>
            <a:r>
              <a:rPr lang="en-US" altLang="en-US" b="0" dirty="0"/>
              <a:t> user in any kind of network including the internet.</a:t>
            </a:r>
          </a:p>
          <a:p>
            <a:pPr>
              <a:spcBef>
                <a:spcPct val="0"/>
              </a:spcBef>
            </a:pPr>
            <a:r>
              <a:rPr lang="en-US" altLang="en-US" b="0" dirty="0"/>
              <a:t>HTTPS – Hypertext Transport Protocol Secure – extension of HTTP  that uses encryption for secure communication over the Internet.</a:t>
            </a:r>
          </a:p>
        </p:txBody>
      </p:sp>
    </p:spTree>
    <p:extLst>
      <p:ext uri="{BB962C8B-B14F-4D97-AF65-F5344CB8AC3E}">
        <p14:creationId xmlns:p14="http://schemas.microsoft.com/office/powerpoint/2010/main" val="1844058787"/>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marL="53975"/>
            <a:r>
              <a:rPr lang="en-US" altLang="en-US"/>
              <a:t>Security measures - Financial Institutions</a:t>
            </a:r>
          </a:p>
        </p:txBody>
      </p:sp>
      <p:sp>
        <p:nvSpPr>
          <p:cNvPr id="11267" name="Content Placeholder 2"/>
          <p:cNvSpPr>
            <a:spLocks noGrp="1"/>
          </p:cNvSpPr>
          <p:nvPr>
            <p:ph idx="1"/>
          </p:nvPr>
        </p:nvSpPr>
        <p:spPr/>
        <p:txBody>
          <a:bodyPr/>
          <a:lstStyle/>
          <a:p>
            <a:r>
              <a:rPr lang="en-US" altLang="en-US" b="0" dirty="0"/>
              <a:t>Adopt to existing security methods</a:t>
            </a:r>
          </a:p>
          <a:p>
            <a:r>
              <a:rPr lang="en-US" altLang="en-US" b="0" dirty="0"/>
              <a:t>Review existing back-office processes</a:t>
            </a:r>
          </a:p>
          <a:p>
            <a:r>
              <a:rPr lang="en-US" altLang="en-US" b="0" dirty="0"/>
              <a:t>Ensure Downloadable software is certified</a:t>
            </a:r>
          </a:p>
          <a:p>
            <a:r>
              <a:rPr lang="en-US" altLang="en-US" b="0" dirty="0"/>
              <a:t>Close cards immediately they are reported stolen</a:t>
            </a:r>
          </a:p>
          <a:p>
            <a:r>
              <a:rPr lang="en-US" altLang="en-US" b="0" dirty="0"/>
              <a:t>Design cards </a:t>
            </a:r>
            <a:r>
              <a:rPr lang="en-US" altLang="en-US" b="0"/>
              <a:t>to self-destruct </a:t>
            </a:r>
            <a:r>
              <a:rPr lang="en-US" altLang="en-US" b="0" dirty="0"/>
              <a:t>or </a:t>
            </a:r>
            <a:r>
              <a:rPr lang="en-US" altLang="en-US" b="0"/>
              <a:t>disable in case </a:t>
            </a:r>
            <a:r>
              <a:rPr lang="en-US" altLang="en-US" b="0" dirty="0"/>
              <a:t>of multiple password attempts.</a:t>
            </a:r>
          </a:p>
          <a:p>
            <a:r>
              <a:rPr lang="en-US" altLang="en-US" b="0" dirty="0"/>
              <a:t>Train staff and customers</a:t>
            </a:r>
          </a:p>
          <a:p>
            <a:r>
              <a:rPr lang="en-US" altLang="en-US" b="0" dirty="0"/>
              <a:t>Provide physical security such as CCTV cameras in ATM booths</a:t>
            </a:r>
          </a:p>
        </p:txBody>
      </p:sp>
    </p:spTree>
    <p:extLst>
      <p:ext uri="{BB962C8B-B14F-4D97-AF65-F5344CB8AC3E}">
        <p14:creationId xmlns:p14="http://schemas.microsoft.com/office/powerpoint/2010/main" val="4167016587"/>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marL="53975"/>
            <a:r>
              <a:rPr lang="en-US" altLang="en-US" dirty="0"/>
              <a:t>Security measures - Government</a:t>
            </a:r>
          </a:p>
        </p:txBody>
      </p:sp>
      <p:sp>
        <p:nvSpPr>
          <p:cNvPr id="12291" name="Content Placeholder 3"/>
          <p:cNvSpPr>
            <a:spLocks noGrp="1"/>
          </p:cNvSpPr>
          <p:nvPr>
            <p:ph idx="1"/>
          </p:nvPr>
        </p:nvSpPr>
        <p:spPr/>
        <p:txBody>
          <a:bodyPr/>
          <a:lstStyle/>
          <a:p>
            <a:r>
              <a:rPr lang="en-US" altLang="en-US" b="0" dirty="0"/>
              <a:t>Formulate and enforce policies</a:t>
            </a:r>
          </a:p>
          <a:p>
            <a:r>
              <a:rPr lang="en-US" altLang="en-US" b="0" dirty="0"/>
              <a:t>Educate E-Commerce players</a:t>
            </a:r>
          </a:p>
          <a:p>
            <a:r>
              <a:rPr lang="en-US" altLang="en-US" b="0" dirty="0"/>
              <a:t>Process individuals who breach security</a:t>
            </a:r>
          </a:p>
        </p:txBody>
      </p:sp>
    </p:spTree>
    <p:extLst>
      <p:ext uri="{BB962C8B-B14F-4D97-AF65-F5344CB8AC3E}">
        <p14:creationId xmlns:p14="http://schemas.microsoft.com/office/powerpoint/2010/main" val="1902612071"/>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PCI DSS standards</a:t>
            </a:r>
            <a:endParaRPr lang="en-US" dirty="0"/>
          </a:p>
        </p:txBody>
      </p:sp>
      <p:sp>
        <p:nvSpPr>
          <p:cNvPr id="3" name="Content Placeholder 2"/>
          <p:cNvSpPr>
            <a:spLocks noGrp="1"/>
          </p:cNvSpPr>
          <p:nvPr>
            <p:ph idx="1"/>
          </p:nvPr>
        </p:nvSpPr>
        <p:spPr/>
        <p:txBody>
          <a:bodyPr/>
          <a:lstStyle/>
          <a:p>
            <a:pPr marL="0" indent="0">
              <a:buNone/>
            </a:pPr>
            <a:r>
              <a:rPr lang="en-US" altLang="en-US" b="0" dirty="0"/>
              <a:t>PCI DSS - Payment Card Industry </a:t>
            </a:r>
            <a:r>
              <a:rPr lang="en-GB" altLang="en-US" b="0" dirty="0"/>
              <a:t>Data Security Standard</a:t>
            </a:r>
          </a:p>
          <a:p>
            <a:pPr marL="0" indent="0">
              <a:buNone/>
            </a:pPr>
            <a:r>
              <a:rPr lang="en-US" b="0" dirty="0"/>
              <a:t>Set of requirements intended to ensure all companies that process, store or transmit credit and debit card information maintain a secure environment. Set by an independent body created by Visa, </a:t>
            </a:r>
            <a:r>
              <a:rPr lang="en-US" b="0" dirty="0" err="1"/>
              <a:t>Mastercard</a:t>
            </a:r>
            <a:r>
              <a:rPr lang="en-US" b="0" dirty="0"/>
              <a:t>, American Express, Discover and JCB</a:t>
            </a:r>
          </a:p>
          <a:p>
            <a:r>
              <a:rPr lang="en-US" b="0" dirty="0"/>
              <a:t>Use and maintain firewalls</a:t>
            </a:r>
          </a:p>
          <a:p>
            <a:r>
              <a:rPr lang="en-US" b="0" dirty="0"/>
              <a:t>Proper password protections</a:t>
            </a:r>
          </a:p>
          <a:p>
            <a:r>
              <a:rPr lang="en-US" b="0" dirty="0"/>
              <a:t>Protect cardholder data</a:t>
            </a:r>
          </a:p>
          <a:p>
            <a:r>
              <a:rPr lang="en-US" b="0" dirty="0"/>
              <a:t>Encrypt transmitted data</a:t>
            </a:r>
          </a:p>
        </p:txBody>
      </p:sp>
    </p:spTree>
    <p:extLst>
      <p:ext uri="{BB962C8B-B14F-4D97-AF65-F5344CB8AC3E}">
        <p14:creationId xmlns:p14="http://schemas.microsoft.com/office/powerpoint/2010/main" val="1687247209"/>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PCI DSS standards….</a:t>
            </a:r>
            <a:endParaRPr lang="en-US" dirty="0"/>
          </a:p>
        </p:txBody>
      </p:sp>
      <p:sp>
        <p:nvSpPr>
          <p:cNvPr id="3" name="Content Placeholder 2"/>
          <p:cNvSpPr>
            <a:spLocks noGrp="1"/>
          </p:cNvSpPr>
          <p:nvPr>
            <p:ph idx="1"/>
          </p:nvPr>
        </p:nvSpPr>
        <p:spPr/>
        <p:txBody>
          <a:bodyPr/>
          <a:lstStyle/>
          <a:p>
            <a:r>
              <a:rPr lang="en-US" b="0" dirty="0"/>
              <a:t>Use and maintain anti-virus</a:t>
            </a:r>
          </a:p>
          <a:p>
            <a:r>
              <a:rPr lang="en-US" b="0" dirty="0"/>
              <a:t>Properly update software</a:t>
            </a:r>
          </a:p>
          <a:p>
            <a:r>
              <a:rPr lang="en-US" b="0" dirty="0"/>
              <a:t>Restrict data access</a:t>
            </a:r>
          </a:p>
          <a:p>
            <a:r>
              <a:rPr lang="en-US" b="0" dirty="0"/>
              <a:t>Unique IDs for access</a:t>
            </a:r>
          </a:p>
          <a:p>
            <a:r>
              <a:rPr lang="en-US" b="0" dirty="0"/>
              <a:t>Restrict physical access</a:t>
            </a:r>
          </a:p>
          <a:p>
            <a:r>
              <a:rPr lang="en-US" b="0" dirty="0"/>
              <a:t>Create and maintain access logs</a:t>
            </a:r>
          </a:p>
          <a:p>
            <a:r>
              <a:rPr lang="en-US" b="0" dirty="0"/>
              <a:t>Scan and test for vulnerabilities</a:t>
            </a:r>
          </a:p>
          <a:p>
            <a:r>
              <a:rPr lang="en-US" b="0" dirty="0"/>
              <a:t>Document policies</a:t>
            </a:r>
          </a:p>
        </p:txBody>
      </p:sp>
    </p:spTree>
    <p:extLst>
      <p:ext uri="{BB962C8B-B14F-4D97-AF65-F5344CB8AC3E}">
        <p14:creationId xmlns:p14="http://schemas.microsoft.com/office/powerpoint/2010/main" val="1467373593"/>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 DSS standards</a:t>
            </a:r>
            <a:endParaRPr lang="en-US" dirty="0"/>
          </a:p>
        </p:txBody>
      </p:sp>
      <p:sp>
        <p:nvSpPr>
          <p:cNvPr id="3" name="Content Placeholder 2"/>
          <p:cNvSpPr>
            <a:spLocks noGrp="1"/>
          </p:cNvSpPr>
          <p:nvPr>
            <p:ph idx="1"/>
          </p:nvPr>
        </p:nvSpPr>
        <p:spPr>
          <a:xfrm>
            <a:off x="1016000" y="1752600"/>
            <a:ext cx="10871200" cy="4434840"/>
          </a:xfrm>
        </p:spPr>
        <p:txBody>
          <a:bodyPr/>
          <a:lstStyle/>
          <a:p>
            <a:pPr marL="0" indent="0">
              <a:buNone/>
            </a:pPr>
            <a:r>
              <a:rPr lang="en-US" altLang="en-US" b="0" dirty="0"/>
              <a:t>PA DSS - Payment Application </a:t>
            </a:r>
            <a:r>
              <a:rPr lang="en-GB" altLang="en-US" b="0" dirty="0"/>
              <a:t>Data Security Standard</a:t>
            </a:r>
            <a:endParaRPr lang="en-US" b="0" dirty="0"/>
          </a:p>
          <a:p>
            <a:r>
              <a:rPr lang="en-US" b="0" dirty="0"/>
              <a:t>Do not retain full magnetic stripe, card validation code or value, or PIN block data.</a:t>
            </a:r>
          </a:p>
          <a:p>
            <a:r>
              <a:rPr lang="en-US" b="0" dirty="0"/>
              <a:t>Provide secure password features.</a:t>
            </a:r>
          </a:p>
          <a:p>
            <a:r>
              <a:rPr lang="en-US" b="0" dirty="0"/>
              <a:t>Protect stored cardholder data.</a:t>
            </a:r>
          </a:p>
          <a:p>
            <a:r>
              <a:rPr lang="en-US" b="0" dirty="0"/>
              <a:t>Log application activity.</a:t>
            </a:r>
          </a:p>
          <a:p>
            <a:r>
              <a:rPr lang="en-US" b="0" dirty="0"/>
              <a:t>Develop secure applications.</a:t>
            </a:r>
          </a:p>
          <a:p>
            <a:r>
              <a:rPr lang="en-US" b="0" dirty="0"/>
              <a:t>Protect wireless transmissions</a:t>
            </a:r>
          </a:p>
          <a:p>
            <a:r>
              <a:rPr lang="en-US" b="0" dirty="0"/>
              <a:t>Test applications to address vulnerabilities</a:t>
            </a:r>
          </a:p>
        </p:txBody>
      </p:sp>
    </p:spTree>
    <p:extLst>
      <p:ext uri="{BB962C8B-B14F-4D97-AF65-F5344CB8AC3E}">
        <p14:creationId xmlns:p14="http://schemas.microsoft.com/office/powerpoint/2010/main" val="2679305458"/>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 DSS standards…</a:t>
            </a:r>
            <a:endParaRPr lang="en-US" dirty="0"/>
          </a:p>
        </p:txBody>
      </p:sp>
      <p:sp>
        <p:nvSpPr>
          <p:cNvPr id="3" name="Content Placeholder 2"/>
          <p:cNvSpPr>
            <a:spLocks noGrp="1"/>
          </p:cNvSpPr>
          <p:nvPr>
            <p:ph idx="1"/>
          </p:nvPr>
        </p:nvSpPr>
        <p:spPr/>
        <p:txBody>
          <a:bodyPr/>
          <a:lstStyle/>
          <a:p>
            <a:r>
              <a:rPr lang="en-US" b="0" dirty="0"/>
              <a:t>Facilitate secure network implementation</a:t>
            </a:r>
          </a:p>
          <a:p>
            <a:r>
              <a:rPr lang="en-US" b="0" dirty="0"/>
              <a:t>Do not store cardholder data on a server connected to the internet.</a:t>
            </a:r>
          </a:p>
          <a:p>
            <a:r>
              <a:rPr lang="en-US" b="0" dirty="0"/>
              <a:t>Facilitate secure remote software updates.</a:t>
            </a:r>
          </a:p>
          <a:p>
            <a:r>
              <a:rPr lang="en-US" b="0" dirty="0"/>
              <a:t>Facilitate secure remote access to applications.</a:t>
            </a:r>
          </a:p>
          <a:p>
            <a:r>
              <a:rPr lang="en-US" b="0" dirty="0"/>
              <a:t>Encrypt sensitive traffic over public networks.</a:t>
            </a:r>
          </a:p>
          <a:p>
            <a:r>
              <a:rPr lang="en-US" b="0" dirty="0"/>
              <a:t>Encrypt all non-console administrative access.</a:t>
            </a:r>
          </a:p>
          <a:p>
            <a:r>
              <a:rPr lang="en-US" b="0" dirty="0"/>
              <a:t>Maintain instructional documentation and training programs for customers, resellers and integrators.</a:t>
            </a:r>
          </a:p>
          <a:p>
            <a:endParaRPr lang="en-US" dirty="0"/>
          </a:p>
        </p:txBody>
      </p:sp>
    </p:spTree>
    <p:extLst>
      <p:ext uri="{BB962C8B-B14F-4D97-AF65-F5344CB8AC3E}">
        <p14:creationId xmlns:p14="http://schemas.microsoft.com/office/powerpoint/2010/main" val="62848026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840" y="609600"/>
            <a:ext cx="9433560" cy="990600"/>
          </a:xfrm>
        </p:spPr>
        <p:txBody>
          <a:bodyPr/>
          <a:lstStyle/>
          <a:p>
            <a:r>
              <a:rPr lang="en-US" dirty="0"/>
              <a:t>Social-Commerce </a:t>
            </a:r>
          </a:p>
        </p:txBody>
      </p:sp>
      <p:sp>
        <p:nvSpPr>
          <p:cNvPr id="3" name="Content Placeholder 2"/>
          <p:cNvSpPr>
            <a:spLocks noGrp="1"/>
          </p:cNvSpPr>
          <p:nvPr>
            <p:ph idx="1"/>
          </p:nvPr>
        </p:nvSpPr>
        <p:spPr>
          <a:xfrm>
            <a:off x="731520" y="1752600"/>
            <a:ext cx="11155680" cy="4495800"/>
          </a:xfrm>
        </p:spPr>
        <p:txBody>
          <a:bodyPr/>
          <a:lstStyle/>
          <a:p>
            <a:r>
              <a:rPr lang="en-US" b="0" dirty="0"/>
              <a:t>S-commerce is the use of social media platforms, such as Instagram, Facebook, TikTok, YouTube to sell products and services directly to consumers, allowing for discovery, research, engagement, and purchase within a single app experience.</a:t>
            </a:r>
          </a:p>
          <a:p>
            <a:r>
              <a:rPr lang="en-US" b="0" dirty="0"/>
              <a:t>It integrates social media marketing and e-commerce, offering a seamless shopping journey by integrating features like shoppable posts, live shopping, and in-app checkout, which enhances customer engagement and streamlines the buying process. </a:t>
            </a:r>
          </a:p>
          <a:p>
            <a:r>
              <a:rPr lang="en-US" b="0" dirty="0"/>
              <a:t>Buyers and sellers have a more direct connection with each other before concluding a purchase.</a:t>
            </a:r>
          </a:p>
          <a:p>
            <a:endParaRPr lang="en-US" b="0" dirty="0"/>
          </a:p>
        </p:txBody>
      </p:sp>
      <p:pic>
        <p:nvPicPr>
          <p:cNvPr id="4" name="Picture 3" descr="Social Commerce - you can't get around it (for much longer) - Ecommerce  Resul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226695"/>
            <a:ext cx="3276600" cy="1525905"/>
          </a:xfrm>
          <a:prstGeom prst="rect">
            <a:avLst/>
          </a:prstGeom>
          <a:noFill/>
          <a:ln>
            <a:noFill/>
          </a:ln>
        </p:spPr>
      </p:pic>
    </p:spTree>
    <p:extLst>
      <p:ext uri="{BB962C8B-B14F-4D97-AF65-F5344CB8AC3E}">
        <p14:creationId xmlns:p14="http://schemas.microsoft.com/office/powerpoint/2010/main" val="1925385578"/>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Fraud case in Uganda</a:t>
            </a:r>
          </a:p>
        </p:txBody>
      </p:sp>
      <p:sp>
        <p:nvSpPr>
          <p:cNvPr id="3" name="Content Placeholder 2"/>
          <p:cNvSpPr>
            <a:spLocks noGrp="1"/>
          </p:cNvSpPr>
          <p:nvPr>
            <p:ph idx="1"/>
          </p:nvPr>
        </p:nvSpPr>
        <p:spPr/>
        <p:txBody>
          <a:bodyPr/>
          <a:lstStyle/>
          <a:p>
            <a:r>
              <a:rPr lang="en-US" b="0" dirty="0"/>
              <a:t>On April 16, 2021, 4 suspects hacked in Gen Salim Saleh’s email account and attempted to steal 43m from his </a:t>
            </a:r>
            <a:r>
              <a:rPr lang="en-US" b="0" dirty="0" err="1"/>
              <a:t>Stanbic</a:t>
            </a:r>
            <a:r>
              <a:rPr lang="en-US" b="0" dirty="0"/>
              <a:t> Bank account</a:t>
            </a:r>
          </a:p>
          <a:p>
            <a:r>
              <a:rPr lang="en-US" b="0" dirty="0"/>
              <a:t>They sent an express instruction to the Bank Manager to do a bank to wallet transfer to 4 phone numbers</a:t>
            </a:r>
          </a:p>
          <a:p>
            <a:r>
              <a:rPr lang="en-US" b="0" dirty="0"/>
              <a:t>Bank Manager became suspicious and contacted the Gen who confirmed the instruction was fraudulent.</a:t>
            </a:r>
          </a:p>
          <a:p>
            <a:r>
              <a:rPr lang="en-US" b="0" dirty="0"/>
              <a:t>The suspects were found with 613 fraudulently registered SIM cards.</a:t>
            </a:r>
          </a:p>
          <a:p>
            <a:r>
              <a:rPr lang="en-US" b="0" dirty="0"/>
              <a:t>7 telecom staff were also arrested for registering the SIM cards</a:t>
            </a:r>
          </a:p>
        </p:txBody>
      </p:sp>
    </p:spTree>
    <p:extLst>
      <p:ext uri="{BB962C8B-B14F-4D97-AF65-F5344CB8AC3E}">
        <p14:creationId xmlns:p14="http://schemas.microsoft.com/office/powerpoint/2010/main" val="140915681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components of E-Commerce</a:t>
            </a:r>
          </a:p>
        </p:txBody>
      </p:sp>
      <p:sp>
        <p:nvSpPr>
          <p:cNvPr id="3" name="Content Placeholder 2"/>
          <p:cNvSpPr>
            <a:spLocks noGrp="1"/>
          </p:cNvSpPr>
          <p:nvPr>
            <p:ph idx="1"/>
          </p:nvPr>
        </p:nvSpPr>
        <p:spPr>
          <a:xfrm>
            <a:off x="1016000" y="1752600"/>
            <a:ext cx="10871200" cy="4535658"/>
          </a:xfrm>
        </p:spPr>
        <p:txBody>
          <a:bodyPr/>
          <a:lstStyle/>
          <a:p>
            <a:r>
              <a:rPr lang="en-US" dirty="0"/>
              <a:t>Online shopping</a:t>
            </a:r>
            <a:r>
              <a:rPr lang="en-US" b="0" dirty="0"/>
              <a:t> – E-commerce is successful on the premise that it affords individuals the ability to shop from wherever they may be, unlike regular shopping. </a:t>
            </a:r>
          </a:p>
          <a:p>
            <a:r>
              <a:rPr lang="en-US" dirty="0"/>
              <a:t>Internet and Mobile Banking </a:t>
            </a:r>
            <a:r>
              <a:rPr lang="en-US" b="0" dirty="0"/>
              <a:t>– Internet banking is available through the bank’s website while mobile banking is available through cell phone apps as well as mobile bank websites. </a:t>
            </a:r>
          </a:p>
          <a:p>
            <a:r>
              <a:rPr lang="en-US" dirty="0"/>
              <a:t>Mobile and Digital Wallet Services </a:t>
            </a:r>
            <a:r>
              <a:rPr lang="en-US" b="0" dirty="0"/>
              <a:t>- services such as </a:t>
            </a:r>
            <a:r>
              <a:rPr lang="en-US" b="0" dirty="0" err="1"/>
              <a:t>MoMo</a:t>
            </a:r>
            <a:r>
              <a:rPr lang="en-US" b="0" dirty="0"/>
              <a:t>, Airtel money, </a:t>
            </a:r>
            <a:r>
              <a:rPr lang="en-US" b="0" dirty="0" err="1"/>
              <a:t>SafeBoda</a:t>
            </a:r>
            <a:r>
              <a:rPr lang="en-US" b="0" dirty="0"/>
              <a:t> wallet, Apple Pay, Samsung Wallet, PayPal and Google Wallet, allow individuals to make purchases in-store without the presence of a physical card.</a:t>
            </a:r>
          </a:p>
          <a:p>
            <a:endParaRPr lang="en-US" dirty="0"/>
          </a:p>
        </p:txBody>
      </p:sp>
    </p:spTree>
    <p:extLst>
      <p:ext uri="{BB962C8B-B14F-4D97-AF65-F5344CB8AC3E}">
        <p14:creationId xmlns:p14="http://schemas.microsoft.com/office/powerpoint/2010/main" val="165454544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Digital Payments</a:t>
            </a:r>
          </a:p>
        </p:txBody>
      </p:sp>
      <p:sp>
        <p:nvSpPr>
          <p:cNvPr id="3" name="Content Placeholder 2"/>
          <p:cNvSpPr>
            <a:spLocks noGrp="1"/>
          </p:cNvSpPr>
          <p:nvPr>
            <p:ph idx="1"/>
          </p:nvPr>
        </p:nvSpPr>
        <p:spPr>
          <a:xfrm>
            <a:off x="1016000" y="1828800"/>
            <a:ext cx="10353040" cy="4343400"/>
          </a:xfrm>
        </p:spPr>
        <p:txBody>
          <a:bodyPr>
            <a:normAutofit lnSpcReduction="10000"/>
          </a:bodyPr>
          <a:lstStyle/>
          <a:p>
            <a:pPr>
              <a:lnSpc>
                <a:spcPct val="110000"/>
              </a:lnSpc>
            </a:pPr>
            <a:r>
              <a:rPr lang="en-GB" altLang="ko-KR" b="0" dirty="0"/>
              <a:t>E-cash - Online credit cards, debit card and prepaid cards – fuel cards</a:t>
            </a:r>
          </a:p>
          <a:p>
            <a:pPr>
              <a:lnSpc>
                <a:spcPct val="110000"/>
              </a:lnSpc>
            </a:pPr>
            <a:r>
              <a:rPr lang="en-GB" altLang="ko-KR" b="0" dirty="0"/>
              <a:t>E-Payments via bank transfers e.g., EFT’s, RTGS, URA E-payments, ASCYUDA</a:t>
            </a:r>
            <a:endParaRPr lang="en-US" altLang="ko-KR" b="0" dirty="0"/>
          </a:p>
          <a:p>
            <a:pPr>
              <a:lnSpc>
                <a:spcPct val="110000"/>
              </a:lnSpc>
            </a:pPr>
            <a:r>
              <a:rPr lang="en-GB" altLang="ko-KR" b="0" dirty="0"/>
              <a:t>Digital Cash – a system of purchasing cash credits and storing it in the computer or digital wallet e.g. Bitcoin, Ripple, </a:t>
            </a:r>
            <a:r>
              <a:rPr lang="en-GB" altLang="ko-KR" b="0" dirty="0" err="1"/>
              <a:t>Litecoin</a:t>
            </a:r>
            <a:r>
              <a:rPr lang="en-GB" altLang="ko-KR" b="0" dirty="0"/>
              <a:t> </a:t>
            </a:r>
            <a:r>
              <a:rPr lang="en-GB" altLang="ko-KR" b="0" dirty="0" err="1"/>
              <a:t>etc</a:t>
            </a:r>
            <a:endParaRPr lang="en-GB" altLang="ko-KR" b="0" dirty="0"/>
          </a:p>
          <a:p>
            <a:pPr>
              <a:lnSpc>
                <a:spcPct val="110000"/>
              </a:lnSpc>
            </a:pPr>
            <a:r>
              <a:rPr lang="en-GB" altLang="ko-KR" b="0" dirty="0"/>
              <a:t>M-Payment – MTN </a:t>
            </a:r>
            <a:r>
              <a:rPr lang="en-GB" altLang="ko-KR" b="0" dirty="0" err="1"/>
              <a:t>MoMo</a:t>
            </a:r>
            <a:r>
              <a:rPr lang="en-GB" altLang="ko-KR" b="0" dirty="0"/>
              <a:t>, Airtel money, M-Pesa, </a:t>
            </a:r>
            <a:r>
              <a:rPr lang="en-GB" altLang="ko-KR" b="0" dirty="0" err="1"/>
              <a:t>VodaPay</a:t>
            </a:r>
            <a:r>
              <a:rPr lang="en-GB" altLang="ko-KR" b="0" dirty="0"/>
              <a:t>, Chipper, Wave etc</a:t>
            </a:r>
          </a:p>
          <a:p>
            <a:pPr>
              <a:lnSpc>
                <a:spcPct val="110000"/>
              </a:lnSpc>
            </a:pPr>
            <a:r>
              <a:rPr lang="en-GB" altLang="ko-KR" b="0" dirty="0"/>
              <a:t>Smart card – uses a chip or microprocessor to store information. </a:t>
            </a:r>
          </a:p>
        </p:txBody>
      </p:sp>
    </p:spTree>
    <p:extLst>
      <p:ext uri="{BB962C8B-B14F-4D97-AF65-F5344CB8AC3E}">
        <p14:creationId xmlns:p14="http://schemas.microsoft.com/office/powerpoint/2010/main" val="1642857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a:t>
            </a:r>
          </a:p>
        </p:txBody>
      </p:sp>
      <p:sp>
        <p:nvSpPr>
          <p:cNvPr id="3" name="Content Placeholder 2"/>
          <p:cNvSpPr>
            <a:spLocks noGrp="1"/>
          </p:cNvSpPr>
          <p:nvPr>
            <p:ph idx="1"/>
          </p:nvPr>
        </p:nvSpPr>
        <p:spPr/>
        <p:txBody>
          <a:bodyPr/>
          <a:lstStyle/>
          <a:p>
            <a:r>
              <a:rPr lang="en-US" b="0" dirty="0"/>
              <a:t>Stored value cards – use magnetic stripe or chips to store info. E.g. transit system cards, credit/ calling cards, rebate cards, gift cards etc.</a:t>
            </a:r>
          </a:p>
          <a:p>
            <a:r>
              <a:rPr lang="en-US" b="0" dirty="0"/>
              <a:t>Smart cards – provides ways to identify and authenticate a card holder and 3</a:t>
            </a:r>
            <a:r>
              <a:rPr lang="en-US" b="0" baseline="30000" dirty="0"/>
              <a:t>rd</a:t>
            </a:r>
            <a:r>
              <a:rPr lang="en-US" b="0" dirty="0"/>
              <a:t> parties who want access to the card. E.g. ATM cards (debit and credit), ID cards, passports</a:t>
            </a:r>
          </a:p>
        </p:txBody>
      </p:sp>
    </p:spTree>
    <p:extLst>
      <p:ext uri="{BB962C8B-B14F-4D97-AF65-F5344CB8AC3E}">
        <p14:creationId xmlns:p14="http://schemas.microsoft.com/office/powerpoint/2010/main" val="34365417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and Debit Cards</a:t>
            </a:r>
          </a:p>
        </p:txBody>
      </p:sp>
      <p:sp>
        <p:nvSpPr>
          <p:cNvPr id="3" name="Content Placeholder 2"/>
          <p:cNvSpPr>
            <a:spLocks noGrp="1"/>
          </p:cNvSpPr>
          <p:nvPr>
            <p:ph idx="1"/>
          </p:nvPr>
        </p:nvSpPr>
        <p:spPr>
          <a:xfrm>
            <a:off x="1016000" y="1581780"/>
            <a:ext cx="10718800" cy="5050132"/>
          </a:xfrm>
        </p:spPr>
        <p:txBody>
          <a:bodyPr>
            <a:noAutofit/>
          </a:bodyPr>
          <a:lstStyle/>
          <a:p>
            <a:r>
              <a:rPr lang="en-US" dirty="0"/>
              <a:t>Credit Card</a:t>
            </a:r>
          </a:p>
          <a:p>
            <a:pPr lvl="1"/>
            <a:r>
              <a:rPr lang="en-US" b="0" dirty="0"/>
              <a:t>A card entitling its holder to buy goods and services even on credit</a:t>
            </a:r>
          </a:p>
          <a:p>
            <a:pPr lvl="1"/>
            <a:r>
              <a:rPr lang="en-US" b="0" dirty="0"/>
              <a:t>Issuer of the card grants a line of credit to the consumer</a:t>
            </a:r>
          </a:p>
          <a:p>
            <a:pPr lvl="1"/>
            <a:r>
              <a:rPr lang="en-US" b="0" dirty="0"/>
              <a:t>Unique 16-digit number (including check digits) and an expiration date </a:t>
            </a:r>
          </a:p>
          <a:p>
            <a:pPr lvl="1"/>
            <a:r>
              <a:rPr lang="en-US" b="0" dirty="0"/>
              <a:t>Third party authorization companies verify purchases</a:t>
            </a:r>
          </a:p>
          <a:p>
            <a:pPr marL="457200" indent="-457200"/>
            <a:r>
              <a:rPr lang="en-US" dirty="0"/>
              <a:t>Debit Card/Bank card</a:t>
            </a:r>
          </a:p>
          <a:p>
            <a:pPr marL="857250" lvl="1" indent="-457200"/>
            <a:r>
              <a:rPr lang="en-US" b="0" dirty="0"/>
              <a:t>Allows cardholder to electronically access his bank account.</a:t>
            </a:r>
          </a:p>
          <a:p>
            <a:pPr marL="857250" lvl="1" indent="-457200"/>
            <a:r>
              <a:rPr lang="en-US" b="0" dirty="0"/>
              <a:t>Looks just like a credit card, but not a loan, no interest</a:t>
            </a:r>
          </a:p>
          <a:p>
            <a:pPr marL="857250" lvl="1" indent="-457200"/>
            <a:r>
              <a:rPr lang="en-US" b="0" dirty="0"/>
              <a:t>Backed only by the checking account behind it</a:t>
            </a:r>
          </a:p>
          <a:p>
            <a:r>
              <a:rPr lang="en-US" b="0" dirty="0"/>
              <a:t>Card networks e.g. – American Express, Mastercard, Visa, Maestro, Discover, UnionPay, JCB, </a:t>
            </a:r>
            <a:r>
              <a:rPr lang="en-US" b="0" dirty="0" err="1"/>
              <a:t>RuPay</a:t>
            </a:r>
            <a:r>
              <a:rPr lang="en-US" b="0" dirty="0"/>
              <a:t> </a:t>
            </a:r>
            <a:endParaRPr lang="en-US" dirty="0"/>
          </a:p>
        </p:txBody>
      </p:sp>
      <p:pic>
        <p:nvPicPr>
          <p:cNvPr id="4" name="Picture 10" descr="Picture 33"/>
          <p:cNvPicPr>
            <a:picLocks noChangeAspect="1" noChangeArrowheads="1"/>
          </p:cNvPicPr>
          <p:nvPr/>
        </p:nvPicPr>
        <p:blipFill>
          <a:blip r:embed="rId2" cstate="print"/>
          <a:srcRect/>
          <a:stretch>
            <a:fillRect/>
          </a:stretch>
        </p:blipFill>
        <p:spPr bwMode="auto">
          <a:xfrm>
            <a:off x="9577248" y="3672841"/>
            <a:ext cx="2157552" cy="1661159"/>
          </a:xfrm>
          <a:prstGeom prst="rect">
            <a:avLst/>
          </a:prstGeom>
          <a:noFill/>
          <a:ln w="9525">
            <a:noFill/>
            <a:miter lim="800000"/>
            <a:headEnd/>
            <a:tailEnd/>
          </a:ln>
        </p:spPr>
      </p:pic>
    </p:spTree>
    <p:extLst>
      <p:ext uri="{BB962C8B-B14F-4D97-AF65-F5344CB8AC3E}">
        <p14:creationId xmlns:p14="http://schemas.microsoft.com/office/powerpoint/2010/main" val="1065887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MV card transactions, are they more secure than magnetic stripe ones? –  PITAKA"/>
          <p:cNvPicPr/>
          <p:nvPr/>
        </p:nvPicPr>
        <p:blipFill rotWithShape="1">
          <a:blip r:embed="rId2">
            <a:extLst>
              <a:ext uri="{28A0092B-C50C-407E-A947-70E740481C1C}">
                <a14:useLocalDpi xmlns:a14="http://schemas.microsoft.com/office/drawing/2010/main" val="0"/>
              </a:ext>
            </a:extLst>
          </a:blip>
          <a:srcRect l="1889" t="10889" r="9222" b="19111"/>
          <a:stretch/>
        </p:blipFill>
        <p:spPr bwMode="auto">
          <a:xfrm>
            <a:off x="1752600" y="1905000"/>
            <a:ext cx="8763000" cy="3352800"/>
          </a:xfrm>
          <a:prstGeom prst="rect">
            <a:avLst/>
          </a:prstGeom>
          <a:noFill/>
          <a:ln>
            <a:noFill/>
          </a:ln>
          <a:extLst>
            <a:ext uri="{53640926-AAD7-44D8-BBD7-CCE9431645EC}">
              <a14:shadowObscured xmlns:a14="http://schemas.microsoft.com/office/drawing/2010/main"/>
            </a:ext>
          </a:extLst>
        </p:spPr>
      </p:pic>
      <p:sp>
        <p:nvSpPr>
          <p:cNvPr id="5" name="Title 4"/>
          <p:cNvSpPr>
            <a:spLocks noGrp="1"/>
          </p:cNvSpPr>
          <p:nvPr>
            <p:ph type="title"/>
          </p:nvPr>
        </p:nvSpPr>
        <p:spPr/>
        <p:txBody>
          <a:bodyPr/>
          <a:lstStyle/>
          <a:p>
            <a:r>
              <a:rPr lang="en-US" dirty="0"/>
              <a:t>Credit Card</a:t>
            </a:r>
          </a:p>
        </p:txBody>
      </p:sp>
      <p:sp>
        <p:nvSpPr>
          <p:cNvPr id="6" name="TextBox 5"/>
          <p:cNvSpPr txBox="1"/>
          <p:nvPr/>
        </p:nvSpPr>
        <p:spPr>
          <a:xfrm>
            <a:off x="2057399" y="5638801"/>
            <a:ext cx="8310489" cy="954107"/>
          </a:xfrm>
          <a:prstGeom prst="rect">
            <a:avLst/>
          </a:prstGeom>
          <a:noFill/>
        </p:spPr>
        <p:txBody>
          <a:bodyPr wrap="square" rtlCol="0">
            <a:spAutoFit/>
          </a:bodyPr>
          <a:lstStyle/>
          <a:p>
            <a:pPr algn="ctr"/>
            <a:r>
              <a:rPr lang="en-US" sz="2800" dirty="0"/>
              <a:t>Chips are more superior to Magnetic stripe and enable contactless transactions </a:t>
            </a:r>
          </a:p>
        </p:txBody>
      </p:sp>
    </p:spTree>
    <p:extLst>
      <p:ext uri="{BB962C8B-B14F-4D97-AF65-F5344CB8AC3E}">
        <p14:creationId xmlns:p14="http://schemas.microsoft.com/office/powerpoint/2010/main" val="3504580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13270</TotalTime>
  <Words>2910</Words>
  <Application>Microsoft Office PowerPoint</Application>
  <PresentationFormat>Widescreen</PresentationFormat>
  <Paragraphs>324</Paragraphs>
  <Slides>40</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PMingLiU</vt:lpstr>
      <vt:lpstr>Arial</vt:lpstr>
      <vt:lpstr>Calibri</vt:lpstr>
      <vt:lpstr>Century Schoolbook</vt:lpstr>
      <vt:lpstr>Times New Roman</vt:lpstr>
      <vt:lpstr>Verdana</vt:lpstr>
      <vt:lpstr>Wingdings</vt:lpstr>
      <vt:lpstr>Wingdings 2</vt:lpstr>
      <vt:lpstr>Theme1</vt:lpstr>
      <vt:lpstr>TOPIC 5:   E-Commerce and Digital Payments</vt:lpstr>
      <vt:lpstr>E-Business and E-commerce</vt:lpstr>
      <vt:lpstr>Mobile Commerce</vt:lpstr>
      <vt:lpstr>Social-Commerce </vt:lpstr>
      <vt:lpstr>Main components of E-Commerce</vt:lpstr>
      <vt:lpstr>Types of Digital Payments</vt:lpstr>
      <vt:lpstr>Digital Payments…</vt:lpstr>
      <vt:lpstr>Credit and Debit Cards</vt:lpstr>
      <vt:lpstr>Credit Card</vt:lpstr>
      <vt:lpstr>PowerPoint Presentation</vt:lpstr>
      <vt:lpstr>Credit Card Online Authorisation</vt:lpstr>
      <vt:lpstr>Electronic Payment Instruments</vt:lpstr>
      <vt:lpstr>E-Payment Instruments…</vt:lpstr>
      <vt:lpstr>E-payment Stakeholders</vt:lpstr>
      <vt:lpstr>Payment gateways</vt:lpstr>
      <vt:lpstr>Payment gateways</vt:lpstr>
      <vt:lpstr>How Payment Gateways Work</vt:lpstr>
      <vt:lpstr>Mobile Payment Instruments/ Platforms</vt:lpstr>
      <vt:lpstr>Categorization of E-commerce threats </vt:lpstr>
      <vt:lpstr>E-Commerce threats</vt:lpstr>
      <vt:lpstr>E-commerce Risks</vt:lpstr>
      <vt:lpstr>Digital payments related common frauds and preventive measures</vt:lpstr>
      <vt:lpstr>Digital payments related common frauds …</vt:lpstr>
      <vt:lpstr>Digital payments related common frauds …</vt:lpstr>
      <vt:lpstr>Digital payments related common frauds …</vt:lpstr>
      <vt:lpstr>Digital payments related common frauds …</vt:lpstr>
      <vt:lpstr>E-commerce security</vt:lpstr>
      <vt:lpstr>Elements of E-Commerce security</vt:lpstr>
      <vt:lpstr>Security measures </vt:lpstr>
      <vt:lpstr>Security measures - Customer</vt:lpstr>
      <vt:lpstr>Security measures - Merchant</vt:lpstr>
      <vt:lpstr>Security measures - Mobile Network Operators</vt:lpstr>
      <vt:lpstr>Security measures – Securing Channels of Communication</vt:lpstr>
      <vt:lpstr>Security measures - Financial Institutions</vt:lpstr>
      <vt:lpstr>Security measures - Government</vt:lpstr>
      <vt:lpstr>PCI DSS standards</vt:lpstr>
      <vt:lpstr>PCI DSS standards….</vt:lpstr>
      <vt:lpstr>PA DSS standards</vt:lpstr>
      <vt:lpstr>PA DSS standards…</vt:lpstr>
      <vt:lpstr>Example of Fraud case in Uganda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5:  E-Commerce and Digital Payments</dc:title>
  <dc:creator>hp i5</dc:creator>
  <cp:lastModifiedBy>Samali Mlay</cp:lastModifiedBy>
  <cp:revision>101</cp:revision>
  <dcterms:created xsi:type="dcterms:W3CDTF">2023-04-12T06:01:40Z</dcterms:created>
  <dcterms:modified xsi:type="dcterms:W3CDTF">2025-09-16T16:54:06Z</dcterms:modified>
</cp:coreProperties>
</file>