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5"/>
  </p:notesMasterIdLst>
  <p:sldIdLst>
    <p:sldId id="261" r:id="rId2"/>
    <p:sldId id="332" r:id="rId3"/>
    <p:sldId id="323" r:id="rId4"/>
    <p:sldId id="324" r:id="rId5"/>
    <p:sldId id="325" r:id="rId6"/>
    <p:sldId id="326" r:id="rId7"/>
    <p:sldId id="327" r:id="rId8"/>
    <p:sldId id="333" r:id="rId9"/>
    <p:sldId id="260" r:id="rId10"/>
    <p:sldId id="262" r:id="rId11"/>
    <p:sldId id="263" r:id="rId12"/>
    <p:sldId id="264" r:id="rId13"/>
    <p:sldId id="265" r:id="rId14"/>
    <p:sldId id="266" r:id="rId15"/>
    <p:sldId id="339" r:id="rId16"/>
    <p:sldId id="310" r:id="rId17"/>
    <p:sldId id="283" r:id="rId18"/>
    <p:sldId id="308" r:id="rId19"/>
    <p:sldId id="309" r:id="rId20"/>
    <p:sldId id="342" r:id="rId21"/>
    <p:sldId id="343" r:id="rId22"/>
    <p:sldId id="311" r:id="rId23"/>
    <p:sldId id="314" r:id="rId24"/>
    <p:sldId id="344" r:id="rId25"/>
    <p:sldId id="307" r:id="rId26"/>
    <p:sldId id="316" r:id="rId27"/>
    <p:sldId id="317" r:id="rId28"/>
    <p:sldId id="318" r:id="rId29"/>
    <p:sldId id="319" r:id="rId30"/>
    <p:sldId id="320" r:id="rId31"/>
    <p:sldId id="321" r:id="rId32"/>
    <p:sldId id="345" r:id="rId33"/>
    <p:sldId id="329" r:id="rId34"/>
    <p:sldId id="340" r:id="rId35"/>
    <p:sldId id="331" r:id="rId36"/>
    <p:sldId id="336" r:id="rId37"/>
    <p:sldId id="334" r:id="rId38"/>
    <p:sldId id="338" r:id="rId39"/>
    <p:sldId id="335" r:id="rId40"/>
    <p:sldId id="346" r:id="rId41"/>
    <p:sldId id="337" r:id="rId42"/>
    <p:sldId id="341" r:id="rId43"/>
    <p:sldId id="315" r:id="rId44"/>
  </p:sldIdLst>
  <p:sldSz cx="12192000" cy="6858000"/>
  <p:notesSz cx="6858000" cy="9144000"/>
  <p:defaultTextStyle>
    <a:defPPr>
      <a:defRPr lang="en-AF"/>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21"/>
    <p:restoredTop sz="89568"/>
  </p:normalViewPr>
  <p:slideViewPr>
    <p:cSldViewPr snapToGrid="0">
      <p:cViewPr varScale="1">
        <p:scale>
          <a:sx n="103" d="100"/>
          <a:sy n="103" d="100"/>
        </p:scale>
        <p:origin x="664"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F"/>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F6E010-1E51-134B-9CA9-F431F1B56350}" type="datetimeFigureOut">
              <a:rPr lang="en-AF" smtClean="0"/>
              <a:t>2/20/26</a:t>
            </a:fld>
            <a:endParaRPr lang="en-AF"/>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F"/>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F"/>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578F43-F743-9B48-BD26-B79FE6EEE5CB}" type="slidenum">
              <a:rPr lang="en-AF" smtClean="0"/>
              <a:t>‹#›</a:t>
            </a:fld>
            <a:endParaRPr lang="en-AF"/>
          </a:p>
        </p:txBody>
      </p:sp>
    </p:spTree>
    <p:extLst>
      <p:ext uri="{BB962C8B-B14F-4D97-AF65-F5344CB8AC3E}">
        <p14:creationId xmlns:p14="http://schemas.microsoft.com/office/powerpoint/2010/main" val="39090615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G" dirty="0"/>
          </a:p>
        </p:txBody>
      </p:sp>
      <p:sp>
        <p:nvSpPr>
          <p:cNvPr id="4" name="Slide Number Placeholder 3"/>
          <p:cNvSpPr>
            <a:spLocks noGrp="1"/>
          </p:cNvSpPr>
          <p:nvPr>
            <p:ph type="sldNum" sz="quarter" idx="5"/>
          </p:nvPr>
        </p:nvSpPr>
        <p:spPr/>
        <p:txBody>
          <a:bodyPr/>
          <a:lstStyle/>
          <a:p>
            <a:fld id="{B6578F43-F743-9B48-BD26-B79FE6EEE5CB}" type="slidenum">
              <a:rPr lang="en-AF" smtClean="0"/>
              <a:t>3</a:t>
            </a:fld>
            <a:endParaRPr lang="en-AF"/>
          </a:p>
        </p:txBody>
      </p:sp>
    </p:spTree>
    <p:extLst>
      <p:ext uri="{BB962C8B-B14F-4D97-AF65-F5344CB8AC3E}">
        <p14:creationId xmlns:p14="http://schemas.microsoft.com/office/powerpoint/2010/main" val="3521984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F" dirty="0"/>
          </a:p>
        </p:txBody>
      </p:sp>
      <p:sp>
        <p:nvSpPr>
          <p:cNvPr id="4" name="Slide Number Placeholder 3"/>
          <p:cNvSpPr>
            <a:spLocks noGrp="1"/>
          </p:cNvSpPr>
          <p:nvPr>
            <p:ph type="sldNum" sz="quarter" idx="5"/>
          </p:nvPr>
        </p:nvSpPr>
        <p:spPr/>
        <p:txBody>
          <a:bodyPr/>
          <a:lstStyle/>
          <a:p>
            <a:fld id="{B6578F43-F743-9B48-BD26-B79FE6EEE5CB}" type="slidenum">
              <a:rPr lang="en-AF" smtClean="0"/>
              <a:t>33</a:t>
            </a:fld>
            <a:endParaRPr lang="en-AF"/>
          </a:p>
        </p:txBody>
      </p:sp>
    </p:spTree>
    <p:extLst>
      <p:ext uri="{BB962C8B-B14F-4D97-AF65-F5344CB8AC3E}">
        <p14:creationId xmlns:p14="http://schemas.microsoft.com/office/powerpoint/2010/main" val="20858175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71F5D-3E27-0531-A7FC-B9AF056F51D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F"/>
          </a:p>
        </p:txBody>
      </p:sp>
      <p:sp>
        <p:nvSpPr>
          <p:cNvPr id="3" name="Subtitle 2">
            <a:extLst>
              <a:ext uri="{FF2B5EF4-FFF2-40B4-BE49-F238E27FC236}">
                <a16:creationId xmlns:a16="http://schemas.microsoft.com/office/drawing/2014/main" id="{1C030234-2270-A4E9-F482-7A8426DFC4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F"/>
          </a:p>
        </p:txBody>
      </p:sp>
      <p:sp>
        <p:nvSpPr>
          <p:cNvPr id="4" name="Date Placeholder 3">
            <a:extLst>
              <a:ext uri="{FF2B5EF4-FFF2-40B4-BE49-F238E27FC236}">
                <a16:creationId xmlns:a16="http://schemas.microsoft.com/office/drawing/2014/main" id="{808D6128-A800-6948-646E-CB3BB3EFFC5C}"/>
              </a:ext>
            </a:extLst>
          </p:cNvPr>
          <p:cNvSpPr>
            <a:spLocks noGrp="1"/>
          </p:cNvSpPr>
          <p:nvPr>
            <p:ph type="dt" sz="half" idx="10"/>
          </p:nvPr>
        </p:nvSpPr>
        <p:spPr/>
        <p:txBody>
          <a:bodyPr/>
          <a:lstStyle/>
          <a:p>
            <a:fld id="{ECC92826-5EFC-0342-8833-4E70E1BF80A7}" type="datetimeFigureOut">
              <a:rPr lang="en-AF" smtClean="0"/>
              <a:t>2/20/26</a:t>
            </a:fld>
            <a:endParaRPr lang="en-AF"/>
          </a:p>
        </p:txBody>
      </p:sp>
      <p:sp>
        <p:nvSpPr>
          <p:cNvPr id="5" name="Footer Placeholder 4">
            <a:extLst>
              <a:ext uri="{FF2B5EF4-FFF2-40B4-BE49-F238E27FC236}">
                <a16:creationId xmlns:a16="http://schemas.microsoft.com/office/drawing/2014/main" id="{F461BDBD-E155-D343-BF31-0A965906384C}"/>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0BFC8077-E555-2A32-2BF9-E866C820006D}"/>
              </a:ext>
            </a:extLst>
          </p:cNvPr>
          <p:cNvSpPr>
            <a:spLocks noGrp="1"/>
          </p:cNvSpPr>
          <p:nvPr>
            <p:ph type="sldNum" sz="quarter" idx="12"/>
          </p:nvPr>
        </p:nvSpPr>
        <p:spPr/>
        <p:txBody>
          <a:bodyPr/>
          <a:lstStyle/>
          <a:p>
            <a:fld id="{D0533F43-7D24-0D48-BA24-A135CCBD87F3}" type="slidenum">
              <a:rPr lang="en-AF" smtClean="0"/>
              <a:t>‹#›</a:t>
            </a:fld>
            <a:endParaRPr lang="en-AF"/>
          </a:p>
        </p:txBody>
      </p:sp>
    </p:spTree>
    <p:extLst>
      <p:ext uri="{BB962C8B-B14F-4D97-AF65-F5344CB8AC3E}">
        <p14:creationId xmlns:p14="http://schemas.microsoft.com/office/powerpoint/2010/main" val="931568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29A1D-76E8-B81D-C3AF-49A7DC1149D3}"/>
              </a:ext>
            </a:extLst>
          </p:cNvPr>
          <p:cNvSpPr>
            <a:spLocks noGrp="1"/>
          </p:cNvSpPr>
          <p:nvPr>
            <p:ph type="title"/>
          </p:nvPr>
        </p:nvSpPr>
        <p:spPr/>
        <p:txBody>
          <a:bodyPr/>
          <a:lstStyle/>
          <a:p>
            <a:r>
              <a:rPr lang="en-US"/>
              <a:t>Click to edit Master title style</a:t>
            </a:r>
            <a:endParaRPr lang="en-AF"/>
          </a:p>
        </p:txBody>
      </p:sp>
      <p:sp>
        <p:nvSpPr>
          <p:cNvPr id="3" name="Vertical Text Placeholder 2">
            <a:extLst>
              <a:ext uri="{FF2B5EF4-FFF2-40B4-BE49-F238E27FC236}">
                <a16:creationId xmlns:a16="http://schemas.microsoft.com/office/drawing/2014/main" id="{BB35A50A-D3E3-9156-8574-A515F13C266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Date Placeholder 3">
            <a:extLst>
              <a:ext uri="{FF2B5EF4-FFF2-40B4-BE49-F238E27FC236}">
                <a16:creationId xmlns:a16="http://schemas.microsoft.com/office/drawing/2014/main" id="{E482A420-FD2F-5359-2A99-A6E4A5BBDE60}"/>
              </a:ext>
            </a:extLst>
          </p:cNvPr>
          <p:cNvSpPr>
            <a:spLocks noGrp="1"/>
          </p:cNvSpPr>
          <p:nvPr>
            <p:ph type="dt" sz="half" idx="10"/>
          </p:nvPr>
        </p:nvSpPr>
        <p:spPr/>
        <p:txBody>
          <a:bodyPr/>
          <a:lstStyle/>
          <a:p>
            <a:fld id="{ECC92826-5EFC-0342-8833-4E70E1BF80A7}" type="datetimeFigureOut">
              <a:rPr lang="en-AF" smtClean="0"/>
              <a:t>2/20/26</a:t>
            </a:fld>
            <a:endParaRPr lang="en-AF"/>
          </a:p>
        </p:txBody>
      </p:sp>
      <p:sp>
        <p:nvSpPr>
          <p:cNvPr id="5" name="Footer Placeholder 4">
            <a:extLst>
              <a:ext uri="{FF2B5EF4-FFF2-40B4-BE49-F238E27FC236}">
                <a16:creationId xmlns:a16="http://schemas.microsoft.com/office/drawing/2014/main" id="{2EAABAFA-4932-9A8A-9283-2B0F8F1BC17D}"/>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F6A1238B-D7E0-3791-B6B5-7B846BA2DD5E}"/>
              </a:ext>
            </a:extLst>
          </p:cNvPr>
          <p:cNvSpPr>
            <a:spLocks noGrp="1"/>
          </p:cNvSpPr>
          <p:nvPr>
            <p:ph type="sldNum" sz="quarter" idx="12"/>
          </p:nvPr>
        </p:nvSpPr>
        <p:spPr/>
        <p:txBody>
          <a:bodyPr/>
          <a:lstStyle/>
          <a:p>
            <a:fld id="{D0533F43-7D24-0D48-BA24-A135CCBD87F3}" type="slidenum">
              <a:rPr lang="en-AF" smtClean="0"/>
              <a:t>‹#›</a:t>
            </a:fld>
            <a:endParaRPr lang="en-AF"/>
          </a:p>
        </p:txBody>
      </p:sp>
    </p:spTree>
    <p:extLst>
      <p:ext uri="{BB962C8B-B14F-4D97-AF65-F5344CB8AC3E}">
        <p14:creationId xmlns:p14="http://schemas.microsoft.com/office/powerpoint/2010/main" val="1285761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46EFFC0-2E02-956D-EAC5-0C1306B174D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F"/>
          </a:p>
        </p:txBody>
      </p:sp>
      <p:sp>
        <p:nvSpPr>
          <p:cNvPr id="3" name="Vertical Text Placeholder 2">
            <a:extLst>
              <a:ext uri="{FF2B5EF4-FFF2-40B4-BE49-F238E27FC236}">
                <a16:creationId xmlns:a16="http://schemas.microsoft.com/office/drawing/2014/main" id="{16A3A677-CBFE-B22E-BB96-D8FC2220C9A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Date Placeholder 3">
            <a:extLst>
              <a:ext uri="{FF2B5EF4-FFF2-40B4-BE49-F238E27FC236}">
                <a16:creationId xmlns:a16="http://schemas.microsoft.com/office/drawing/2014/main" id="{6335B2C9-2A27-B8C5-DF03-321DD997E424}"/>
              </a:ext>
            </a:extLst>
          </p:cNvPr>
          <p:cNvSpPr>
            <a:spLocks noGrp="1"/>
          </p:cNvSpPr>
          <p:nvPr>
            <p:ph type="dt" sz="half" idx="10"/>
          </p:nvPr>
        </p:nvSpPr>
        <p:spPr/>
        <p:txBody>
          <a:bodyPr/>
          <a:lstStyle/>
          <a:p>
            <a:fld id="{ECC92826-5EFC-0342-8833-4E70E1BF80A7}" type="datetimeFigureOut">
              <a:rPr lang="en-AF" smtClean="0"/>
              <a:t>2/20/26</a:t>
            </a:fld>
            <a:endParaRPr lang="en-AF"/>
          </a:p>
        </p:txBody>
      </p:sp>
      <p:sp>
        <p:nvSpPr>
          <p:cNvPr id="5" name="Footer Placeholder 4">
            <a:extLst>
              <a:ext uri="{FF2B5EF4-FFF2-40B4-BE49-F238E27FC236}">
                <a16:creationId xmlns:a16="http://schemas.microsoft.com/office/drawing/2014/main" id="{1FEF3F8F-2208-8CDC-8EEA-34CA1CA93AEB}"/>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0500B8B2-08FA-AE5C-E51B-A11C5F52AED8}"/>
              </a:ext>
            </a:extLst>
          </p:cNvPr>
          <p:cNvSpPr>
            <a:spLocks noGrp="1"/>
          </p:cNvSpPr>
          <p:nvPr>
            <p:ph type="sldNum" sz="quarter" idx="12"/>
          </p:nvPr>
        </p:nvSpPr>
        <p:spPr/>
        <p:txBody>
          <a:bodyPr/>
          <a:lstStyle/>
          <a:p>
            <a:fld id="{D0533F43-7D24-0D48-BA24-A135CCBD87F3}" type="slidenum">
              <a:rPr lang="en-AF" smtClean="0"/>
              <a:t>‹#›</a:t>
            </a:fld>
            <a:endParaRPr lang="en-AF"/>
          </a:p>
        </p:txBody>
      </p:sp>
    </p:spTree>
    <p:extLst>
      <p:ext uri="{BB962C8B-B14F-4D97-AF65-F5344CB8AC3E}">
        <p14:creationId xmlns:p14="http://schemas.microsoft.com/office/powerpoint/2010/main" val="2697209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9BB19-F297-B4DE-AA6C-0EDF60F96A7F}"/>
              </a:ext>
            </a:extLst>
          </p:cNvPr>
          <p:cNvSpPr>
            <a:spLocks noGrp="1"/>
          </p:cNvSpPr>
          <p:nvPr>
            <p:ph type="title"/>
          </p:nvPr>
        </p:nvSpPr>
        <p:spPr/>
        <p:txBody>
          <a:bodyPr/>
          <a:lstStyle/>
          <a:p>
            <a:r>
              <a:rPr lang="en-US"/>
              <a:t>Click to edit Master title style</a:t>
            </a:r>
            <a:endParaRPr lang="en-AF"/>
          </a:p>
        </p:txBody>
      </p:sp>
      <p:sp>
        <p:nvSpPr>
          <p:cNvPr id="3" name="Content Placeholder 2">
            <a:extLst>
              <a:ext uri="{FF2B5EF4-FFF2-40B4-BE49-F238E27FC236}">
                <a16:creationId xmlns:a16="http://schemas.microsoft.com/office/drawing/2014/main" id="{BC8DB923-BE48-BA07-6E11-0548E9042EA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Date Placeholder 3">
            <a:extLst>
              <a:ext uri="{FF2B5EF4-FFF2-40B4-BE49-F238E27FC236}">
                <a16:creationId xmlns:a16="http://schemas.microsoft.com/office/drawing/2014/main" id="{19033ABF-61CB-85BC-7B1F-CF2FEBEA4BFE}"/>
              </a:ext>
            </a:extLst>
          </p:cNvPr>
          <p:cNvSpPr>
            <a:spLocks noGrp="1"/>
          </p:cNvSpPr>
          <p:nvPr>
            <p:ph type="dt" sz="half" idx="10"/>
          </p:nvPr>
        </p:nvSpPr>
        <p:spPr/>
        <p:txBody>
          <a:bodyPr/>
          <a:lstStyle/>
          <a:p>
            <a:fld id="{ECC92826-5EFC-0342-8833-4E70E1BF80A7}" type="datetimeFigureOut">
              <a:rPr lang="en-AF" smtClean="0"/>
              <a:t>2/20/26</a:t>
            </a:fld>
            <a:endParaRPr lang="en-AF"/>
          </a:p>
        </p:txBody>
      </p:sp>
      <p:sp>
        <p:nvSpPr>
          <p:cNvPr id="5" name="Footer Placeholder 4">
            <a:extLst>
              <a:ext uri="{FF2B5EF4-FFF2-40B4-BE49-F238E27FC236}">
                <a16:creationId xmlns:a16="http://schemas.microsoft.com/office/drawing/2014/main" id="{08AEBD3C-3060-2E7A-DD87-2C281607A46C}"/>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1C76CF14-29F6-9D1E-1903-A6210E3780EC}"/>
              </a:ext>
            </a:extLst>
          </p:cNvPr>
          <p:cNvSpPr>
            <a:spLocks noGrp="1"/>
          </p:cNvSpPr>
          <p:nvPr>
            <p:ph type="sldNum" sz="quarter" idx="12"/>
          </p:nvPr>
        </p:nvSpPr>
        <p:spPr/>
        <p:txBody>
          <a:bodyPr/>
          <a:lstStyle/>
          <a:p>
            <a:fld id="{D0533F43-7D24-0D48-BA24-A135CCBD87F3}" type="slidenum">
              <a:rPr lang="en-AF" smtClean="0"/>
              <a:t>‹#›</a:t>
            </a:fld>
            <a:endParaRPr lang="en-AF"/>
          </a:p>
        </p:txBody>
      </p:sp>
    </p:spTree>
    <p:extLst>
      <p:ext uri="{BB962C8B-B14F-4D97-AF65-F5344CB8AC3E}">
        <p14:creationId xmlns:p14="http://schemas.microsoft.com/office/powerpoint/2010/main" val="3558422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9DBEE-729E-8803-5AFE-22C54DFBFC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F"/>
          </a:p>
        </p:txBody>
      </p:sp>
      <p:sp>
        <p:nvSpPr>
          <p:cNvPr id="3" name="Text Placeholder 2">
            <a:extLst>
              <a:ext uri="{FF2B5EF4-FFF2-40B4-BE49-F238E27FC236}">
                <a16:creationId xmlns:a16="http://schemas.microsoft.com/office/drawing/2014/main" id="{C5596663-3B77-C613-467F-C04D98DED47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911E73-D454-5347-0E10-8239706809D9}"/>
              </a:ext>
            </a:extLst>
          </p:cNvPr>
          <p:cNvSpPr>
            <a:spLocks noGrp="1"/>
          </p:cNvSpPr>
          <p:nvPr>
            <p:ph type="dt" sz="half" idx="10"/>
          </p:nvPr>
        </p:nvSpPr>
        <p:spPr/>
        <p:txBody>
          <a:bodyPr/>
          <a:lstStyle/>
          <a:p>
            <a:fld id="{ECC92826-5EFC-0342-8833-4E70E1BF80A7}" type="datetimeFigureOut">
              <a:rPr lang="en-AF" smtClean="0"/>
              <a:t>2/20/26</a:t>
            </a:fld>
            <a:endParaRPr lang="en-AF"/>
          </a:p>
        </p:txBody>
      </p:sp>
      <p:sp>
        <p:nvSpPr>
          <p:cNvPr id="5" name="Footer Placeholder 4">
            <a:extLst>
              <a:ext uri="{FF2B5EF4-FFF2-40B4-BE49-F238E27FC236}">
                <a16:creationId xmlns:a16="http://schemas.microsoft.com/office/drawing/2014/main" id="{50A5A84F-6B0A-0299-7128-0FB803910141}"/>
              </a:ext>
            </a:extLst>
          </p:cNvPr>
          <p:cNvSpPr>
            <a:spLocks noGrp="1"/>
          </p:cNvSpPr>
          <p:nvPr>
            <p:ph type="ftr" sz="quarter" idx="11"/>
          </p:nvPr>
        </p:nvSpPr>
        <p:spPr/>
        <p:txBody>
          <a:bodyPr/>
          <a:lstStyle/>
          <a:p>
            <a:endParaRPr lang="en-AF"/>
          </a:p>
        </p:txBody>
      </p:sp>
      <p:sp>
        <p:nvSpPr>
          <p:cNvPr id="6" name="Slide Number Placeholder 5">
            <a:extLst>
              <a:ext uri="{FF2B5EF4-FFF2-40B4-BE49-F238E27FC236}">
                <a16:creationId xmlns:a16="http://schemas.microsoft.com/office/drawing/2014/main" id="{896407D1-B729-2300-0DF9-9DB82DED879E}"/>
              </a:ext>
            </a:extLst>
          </p:cNvPr>
          <p:cNvSpPr>
            <a:spLocks noGrp="1"/>
          </p:cNvSpPr>
          <p:nvPr>
            <p:ph type="sldNum" sz="quarter" idx="12"/>
          </p:nvPr>
        </p:nvSpPr>
        <p:spPr/>
        <p:txBody>
          <a:bodyPr/>
          <a:lstStyle/>
          <a:p>
            <a:fld id="{D0533F43-7D24-0D48-BA24-A135CCBD87F3}" type="slidenum">
              <a:rPr lang="en-AF" smtClean="0"/>
              <a:t>‹#›</a:t>
            </a:fld>
            <a:endParaRPr lang="en-AF"/>
          </a:p>
        </p:txBody>
      </p:sp>
    </p:spTree>
    <p:extLst>
      <p:ext uri="{BB962C8B-B14F-4D97-AF65-F5344CB8AC3E}">
        <p14:creationId xmlns:p14="http://schemas.microsoft.com/office/powerpoint/2010/main" val="592221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5FA0D-5543-09F3-83F5-55B7E2C90F18}"/>
              </a:ext>
            </a:extLst>
          </p:cNvPr>
          <p:cNvSpPr>
            <a:spLocks noGrp="1"/>
          </p:cNvSpPr>
          <p:nvPr>
            <p:ph type="title"/>
          </p:nvPr>
        </p:nvSpPr>
        <p:spPr/>
        <p:txBody>
          <a:bodyPr/>
          <a:lstStyle/>
          <a:p>
            <a:r>
              <a:rPr lang="en-US"/>
              <a:t>Click to edit Master title style</a:t>
            </a:r>
            <a:endParaRPr lang="en-AF"/>
          </a:p>
        </p:txBody>
      </p:sp>
      <p:sp>
        <p:nvSpPr>
          <p:cNvPr id="3" name="Content Placeholder 2">
            <a:extLst>
              <a:ext uri="{FF2B5EF4-FFF2-40B4-BE49-F238E27FC236}">
                <a16:creationId xmlns:a16="http://schemas.microsoft.com/office/drawing/2014/main" id="{B4D3459B-4950-DDE9-D099-35FA3C09784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Content Placeholder 3">
            <a:extLst>
              <a:ext uri="{FF2B5EF4-FFF2-40B4-BE49-F238E27FC236}">
                <a16:creationId xmlns:a16="http://schemas.microsoft.com/office/drawing/2014/main" id="{D6B153F9-203A-EFA5-C798-BF4AED8A699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5" name="Date Placeholder 4">
            <a:extLst>
              <a:ext uri="{FF2B5EF4-FFF2-40B4-BE49-F238E27FC236}">
                <a16:creationId xmlns:a16="http://schemas.microsoft.com/office/drawing/2014/main" id="{2A7C436C-DDDE-5EE7-48C8-98E0251B7D5A}"/>
              </a:ext>
            </a:extLst>
          </p:cNvPr>
          <p:cNvSpPr>
            <a:spLocks noGrp="1"/>
          </p:cNvSpPr>
          <p:nvPr>
            <p:ph type="dt" sz="half" idx="10"/>
          </p:nvPr>
        </p:nvSpPr>
        <p:spPr/>
        <p:txBody>
          <a:bodyPr/>
          <a:lstStyle/>
          <a:p>
            <a:fld id="{ECC92826-5EFC-0342-8833-4E70E1BF80A7}" type="datetimeFigureOut">
              <a:rPr lang="en-AF" smtClean="0"/>
              <a:t>2/20/26</a:t>
            </a:fld>
            <a:endParaRPr lang="en-AF"/>
          </a:p>
        </p:txBody>
      </p:sp>
      <p:sp>
        <p:nvSpPr>
          <p:cNvPr id="6" name="Footer Placeholder 5">
            <a:extLst>
              <a:ext uri="{FF2B5EF4-FFF2-40B4-BE49-F238E27FC236}">
                <a16:creationId xmlns:a16="http://schemas.microsoft.com/office/drawing/2014/main" id="{284F3E9F-052D-702E-F7ED-7B17BCAFA3E9}"/>
              </a:ext>
            </a:extLst>
          </p:cNvPr>
          <p:cNvSpPr>
            <a:spLocks noGrp="1"/>
          </p:cNvSpPr>
          <p:nvPr>
            <p:ph type="ftr" sz="quarter" idx="11"/>
          </p:nvPr>
        </p:nvSpPr>
        <p:spPr/>
        <p:txBody>
          <a:bodyPr/>
          <a:lstStyle/>
          <a:p>
            <a:endParaRPr lang="en-AF"/>
          </a:p>
        </p:txBody>
      </p:sp>
      <p:sp>
        <p:nvSpPr>
          <p:cNvPr id="7" name="Slide Number Placeholder 6">
            <a:extLst>
              <a:ext uri="{FF2B5EF4-FFF2-40B4-BE49-F238E27FC236}">
                <a16:creationId xmlns:a16="http://schemas.microsoft.com/office/drawing/2014/main" id="{FC991123-88EE-B33C-D24A-4497FBD7B743}"/>
              </a:ext>
            </a:extLst>
          </p:cNvPr>
          <p:cNvSpPr>
            <a:spLocks noGrp="1"/>
          </p:cNvSpPr>
          <p:nvPr>
            <p:ph type="sldNum" sz="quarter" idx="12"/>
          </p:nvPr>
        </p:nvSpPr>
        <p:spPr/>
        <p:txBody>
          <a:bodyPr/>
          <a:lstStyle/>
          <a:p>
            <a:fld id="{D0533F43-7D24-0D48-BA24-A135CCBD87F3}" type="slidenum">
              <a:rPr lang="en-AF" smtClean="0"/>
              <a:t>‹#›</a:t>
            </a:fld>
            <a:endParaRPr lang="en-AF"/>
          </a:p>
        </p:txBody>
      </p:sp>
    </p:spTree>
    <p:extLst>
      <p:ext uri="{BB962C8B-B14F-4D97-AF65-F5344CB8AC3E}">
        <p14:creationId xmlns:p14="http://schemas.microsoft.com/office/powerpoint/2010/main" val="2584102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7233BE-E4DD-01BF-4891-F8A64E012BF7}"/>
              </a:ext>
            </a:extLst>
          </p:cNvPr>
          <p:cNvSpPr>
            <a:spLocks noGrp="1"/>
          </p:cNvSpPr>
          <p:nvPr>
            <p:ph type="title"/>
          </p:nvPr>
        </p:nvSpPr>
        <p:spPr>
          <a:xfrm>
            <a:off x="839788" y="365125"/>
            <a:ext cx="10515600" cy="1325563"/>
          </a:xfrm>
        </p:spPr>
        <p:txBody>
          <a:bodyPr/>
          <a:lstStyle/>
          <a:p>
            <a:r>
              <a:rPr lang="en-US"/>
              <a:t>Click to edit Master title style</a:t>
            </a:r>
            <a:endParaRPr lang="en-AF"/>
          </a:p>
        </p:txBody>
      </p:sp>
      <p:sp>
        <p:nvSpPr>
          <p:cNvPr id="3" name="Text Placeholder 2">
            <a:extLst>
              <a:ext uri="{FF2B5EF4-FFF2-40B4-BE49-F238E27FC236}">
                <a16:creationId xmlns:a16="http://schemas.microsoft.com/office/drawing/2014/main" id="{47ADAB62-1705-8B92-BBEF-CA317EB46D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0D77F27-6E8A-F146-82DE-CD01A71503A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5" name="Text Placeholder 4">
            <a:extLst>
              <a:ext uri="{FF2B5EF4-FFF2-40B4-BE49-F238E27FC236}">
                <a16:creationId xmlns:a16="http://schemas.microsoft.com/office/drawing/2014/main" id="{AB5EF424-BDCE-CD8A-FD47-BD9EF837BC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EF2C30F-40E9-86BB-D05F-7BAE7AF39EF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7" name="Date Placeholder 6">
            <a:extLst>
              <a:ext uri="{FF2B5EF4-FFF2-40B4-BE49-F238E27FC236}">
                <a16:creationId xmlns:a16="http://schemas.microsoft.com/office/drawing/2014/main" id="{D2EE5B18-C6EF-BF31-08AD-025B0AD46EA0}"/>
              </a:ext>
            </a:extLst>
          </p:cNvPr>
          <p:cNvSpPr>
            <a:spLocks noGrp="1"/>
          </p:cNvSpPr>
          <p:nvPr>
            <p:ph type="dt" sz="half" idx="10"/>
          </p:nvPr>
        </p:nvSpPr>
        <p:spPr/>
        <p:txBody>
          <a:bodyPr/>
          <a:lstStyle/>
          <a:p>
            <a:fld id="{ECC92826-5EFC-0342-8833-4E70E1BF80A7}" type="datetimeFigureOut">
              <a:rPr lang="en-AF" smtClean="0"/>
              <a:t>2/20/26</a:t>
            </a:fld>
            <a:endParaRPr lang="en-AF"/>
          </a:p>
        </p:txBody>
      </p:sp>
      <p:sp>
        <p:nvSpPr>
          <p:cNvPr id="8" name="Footer Placeholder 7">
            <a:extLst>
              <a:ext uri="{FF2B5EF4-FFF2-40B4-BE49-F238E27FC236}">
                <a16:creationId xmlns:a16="http://schemas.microsoft.com/office/drawing/2014/main" id="{FD8DE850-FF44-B5B8-3794-95DFD6516055}"/>
              </a:ext>
            </a:extLst>
          </p:cNvPr>
          <p:cNvSpPr>
            <a:spLocks noGrp="1"/>
          </p:cNvSpPr>
          <p:nvPr>
            <p:ph type="ftr" sz="quarter" idx="11"/>
          </p:nvPr>
        </p:nvSpPr>
        <p:spPr/>
        <p:txBody>
          <a:bodyPr/>
          <a:lstStyle/>
          <a:p>
            <a:endParaRPr lang="en-AF"/>
          </a:p>
        </p:txBody>
      </p:sp>
      <p:sp>
        <p:nvSpPr>
          <p:cNvPr id="9" name="Slide Number Placeholder 8">
            <a:extLst>
              <a:ext uri="{FF2B5EF4-FFF2-40B4-BE49-F238E27FC236}">
                <a16:creationId xmlns:a16="http://schemas.microsoft.com/office/drawing/2014/main" id="{24434484-0906-37E6-21CC-176472803FA0}"/>
              </a:ext>
            </a:extLst>
          </p:cNvPr>
          <p:cNvSpPr>
            <a:spLocks noGrp="1"/>
          </p:cNvSpPr>
          <p:nvPr>
            <p:ph type="sldNum" sz="quarter" idx="12"/>
          </p:nvPr>
        </p:nvSpPr>
        <p:spPr/>
        <p:txBody>
          <a:bodyPr/>
          <a:lstStyle/>
          <a:p>
            <a:fld id="{D0533F43-7D24-0D48-BA24-A135CCBD87F3}" type="slidenum">
              <a:rPr lang="en-AF" smtClean="0"/>
              <a:t>‹#›</a:t>
            </a:fld>
            <a:endParaRPr lang="en-AF"/>
          </a:p>
        </p:txBody>
      </p:sp>
    </p:spTree>
    <p:extLst>
      <p:ext uri="{BB962C8B-B14F-4D97-AF65-F5344CB8AC3E}">
        <p14:creationId xmlns:p14="http://schemas.microsoft.com/office/powerpoint/2010/main" val="1813912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EE87C-4DF2-AF45-7334-99BDD86DDFD6}"/>
              </a:ext>
            </a:extLst>
          </p:cNvPr>
          <p:cNvSpPr>
            <a:spLocks noGrp="1"/>
          </p:cNvSpPr>
          <p:nvPr>
            <p:ph type="title"/>
          </p:nvPr>
        </p:nvSpPr>
        <p:spPr/>
        <p:txBody>
          <a:bodyPr/>
          <a:lstStyle/>
          <a:p>
            <a:r>
              <a:rPr lang="en-US"/>
              <a:t>Click to edit Master title style</a:t>
            </a:r>
            <a:endParaRPr lang="en-AF"/>
          </a:p>
        </p:txBody>
      </p:sp>
      <p:sp>
        <p:nvSpPr>
          <p:cNvPr id="3" name="Date Placeholder 2">
            <a:extLst>
              <a:ext uri="{FF2B5EF4-FFF2-40B4-BE49-F238E27FC236}">
                <a16:creationId xmlns:a16="http://schemas.microsoft.com/office/drawing/2014/main" id="{8579681F-A195-D68C-0BA9-F6789182EA8A}"/>
              </a:ext>
            </a:extLst>
          </p:cNvPr>
          <p:cNvSpPr>
            <a:spLocks noGrp="1"/>
          </p:cNvSpPr>
          <p:nvPr>
            <p:ph type="dt" sz="half" idx="10"/>
          </p:nvPr>
        </p:nvSpPr>
        <p:spPr/>
        <p:txBody>
          <a:bodyPr/>
          <a:lstStyle/>
          <a:p>
            <a:fld id="{ECC92826-5EFC-0342-8833-4E70E1BF80A7}" type="datetimeFigureOut">
              <a:rPr lang="en-AF" smtClean="0"/>
              <a:t>2/20/26</a:t>
            </a:fld>
            <a:endParaRPr lang="en-AF"/>
          </a:p>
        </p:txBody>
      </p:sp>
      <p:sp>
        <p:nvSpPr>
          <p:cNvPr id="4" name="Footer Placeholder 3">
            <a:extLst>
              <a:ext uri="{FF2B5EF4-FFF2-40B4-BE49-F238E27FC236}">
                <a16:creationId xmlns:a16="http://schemas.microsoft.com/office/drawing/2014/main" id="{0F78C8F4-DB04-BBB2-44BE-9E2A06841A41}"/>
              </a:ext>
            </a:extLst>
          </p:cNvPr>
          <p:cNvSpPr>
            <a:spLocks noGrp="1"/>
          </p:cNvSpPr>
          <p:nvPr>
            <p:ph type="ftr" sz="quarter" idx="11"/>
          </p:nvPr>
        </p:nvSpPr>
        <p:spPr/>
        <p:txBody>
          <a:bodyPr/>
          <a:lstStyle/>
          <a:p>
            <a:endParaRPr lang="en-AF"/>
          </a:p>
        </p:txBody>
      </p:sp>
      <p:sp>
        <p:nvSpPr>
          <p:cNvPr id="5" name="Slide Number Placeholder 4">
            <a:extLst>
              <a:ext uri="{FF2B5EF4-FFF2-40B4-BE49-F238E27FC236}">
                <a16:creationId xmlns:a16="http://schemas.microsoft.com/office/drawing/2014/main" id="{72744153-8385-7D43-6606-03835E8872A1}"/>
              </a:ext>
            </a:extLst>
          </p:cNvPr>
          <p:cNvSpPr>
            <a:spLocks noGrp="1"/>
          </p:cNvSpPr>
          <p:nvPr>
            <p:ph type="sldNum" sz="quarter" idx="12"/>
          </p:nvPr>
        </p:nvSpPr>
        <p:spPr/>
        <p:txBody>
          <a:bodyPr/>
          <a:lstStyle/>
          <a:p>
            <a:fld id="{D0533F43-7D24-0D48-BA24-A135CCBD87F3}" type="slidenum">
              <a:rPr lang="en-AF" smtClean="0"/>
              <a:t>‹#›</a:t>
            </a:fld>
            <a:endParaRPr lang="en-AF"/>
          </a:p>
        </p:txBody>
      </p:sp>
    </p:spTree>
    <p:extLst>
      <p:ext uri="{BB962C8B-B14F-4D97-AF65-F5344CB8AC3E}">
        <p14:creationId xmlns:p14="http://schemas.microsoft.com/office/powerpoint/2010/main" val="3480983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F3290E3-D50D-9D35-F3A7-55C2D91642FF}"/>
              </a:ext>
            </a:extLst>
          </p:cNvPr>
          <p:cNvSpPr>
            <a:spLocks noGrp="1"/>
          </p:cNvSpPr>
          <p:nvPr>
            <p:ph type="dt" sz="half" idx="10"/>
          </p:nvPr>
        </p:nvSpPr>
        <p:spPr/>
        <p:txBody>
          <a:bodyPr/>
          <a:lstStyle/>
          <a:p>
            <a:fld id="{ECC92826-5EFC-0342-8833-4E70E1BF80A7}" type="datetimeFigureOut">
              <a:rPr lang="en-AF" smtClean="0"/>
              <a:t>2/20/26</a:t>
            </a:fld>
            <a:endParaRPr lang="en-AF"/>
          </a:p>
        </p:txBody>
      </p:sp>
      <p:sp>
        <p:nvSpPr>
          <p:cNvPr id="3" name="Footer Placeholder 2">
            <a:extLst>
              <a:ext uri="{FF2B5EF4-FFF2-40B4-BE49-F238E27FC236}">
                <a16:creationId xmlns:a16="http://schemas.microsoft.com/office/drawing/2014/main" id="{51008258-C5BC-31AD-C07C-490E7439C843}"/>
              </a:ext>
            </a:extLst>
          </p:cNvPr>
          <p:cNvSpPr>
            <a:spLocks noGrp="1"/>
          </p:cNvSpPr>
          <p:nvPr>
            <p:ph type="ftr" sz="quarter" idx="11"/>
          </p:nvPr>
        </p:nvSpPr>
        <p:spPr/>
        <p:txBody>
          <a:bodyPr/>
          <a:lstStyle/>
          <a:p>
            <a:endParaRPr lang="en-AF"/>
          </a:p>
        </p:txBody>
      </p:sp>
      <p:sp>
        <p:nvSpPr>
          <p:cNvPr id="4" name="Slide Number Placeholder 3">
            <a:extLst>
              <a:ext uri="{FF2B5EF4-FFF2-40B4-BE49-F238E27FC236}">
                <a16:creationId xmlns:a16="http://schemas.microsoft.com/office/drawing/2014/main" id="{B1BF5097-CDE9-39E1-60BF-608B067BA4E2}"/>
              </a:ext>
            </a:extLst>
          </p:cNvPr>
          <p:cNvSpPr>
            <a:spLocks noGrp="1"/>
          </p:cNvSpPr>
          <p:nvPr>
            <p:ph type="sldNum" sz="quarter" idx="12"/>
          </p:nvPr>
        </p:nvSpPr>
        <p:spPr/>
        <p:txBody>
          <a:bodyPr/>
          <a:lstStyle/>
          <a:p>
            <a:fld id="{D0533F43-7D24-0D48-BA24-A135CCBD87F3}" type="slidenum">
              <a:rPr lang="en-AF" smtClean="0"/>
              <a:t>‹#›</a:t>
            </a:fld>
            <a:endParaRPr lang="en-AF"/>
          </a:p>
        </p:txBody>
      </p:sp>
    </p:spTree>
    <p:extLst>
      <p:ext uri="{BB962C8B-B14F-4D97-AF65-F5344CB8AC3E}">
        <p14:creationId xmlns:p14="http://schemas.microsoft.com/office/powerpoint/2010/main" val="2586330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190B3-0B4E-5F93-28E9-294D0A5B6B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F"/>
          </a:p>
        </p:txBody>
      </p:sp>
      <p:sp>
        <p:nvSpPr>
          <p:cNvPr id="3" name="Content Placeholder 2">
            <a:extLst>
              <a:ext uri="{FF2B5EF4-FFF2-40B4-BE49-F238E27FC236}">
                <a16:creationId xmlns:a16="http://schemas.microsoft.com/office/drawing/2014/main" id="{A0E07EA0-3C74-2226-1247-F64E7A457E4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Text Placeholder 3">
            <a:extLst>
              <a:ext uri="{FF2B5EF4-FFF2-40B4-BE49-F238E27FC236}">
                <a16:creationId xmlns:a16="http://schemas.microsoft.com/office/drawing/2014/main" id="{4D7741E7-866C-1985-2813-47FDBF8868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36089F-5875-284B-600B-F7AE5443658F}"/>
              </a:ext>
            </a:extLst>
          </p:cNvPr>
          <p:cNvSpPr>
            <a:spLocks noGrp="1"/>
          </p:cNvSpPr>
          <p:nvPr>
            <p:ph type="dt" sz="half" idx="10"/>
          </p:nvPr>
        </p:nvSpPr>
        <p:spPr/>
        <p:txBody>
          <a:bodyPr/>
          <a:lstStyle/>
          <a:p>
            <a:fld id="{ECC92826-5EFC-0342-8833-4E70E1BF80A7}" type="datetimeFigureOut">
              <a:rPr lang="en-AF" smtClean="0"/>
              <a:t>2/20/26</a:t>
            </a:fld>
            <a:endParaRPr lang="en-AF"/>
          </a:p>
        </p:txBody>
      </p:sp>
      <p:sp>
        <p:nvSpPr>
          <p:cNvPr id="6" name="Footer Placeholder 5">
            <a:extLst>
              <a:ext uri="{FF2B5EF4-FFF2-40B4-BE49-F238E27FC236}">
                <a16:creationId xmlns:a16="http://schemas.microsoft.com/office/drawing/2014/main" id="{2B4C533F-E99B-F7C1-3075-C33EA337FB38}"/>
              </a:ext>
            </a:extLst>
          </p:cNvPr>
          <p:cNvSpPr>
            <a:spLocks noGrp="1"/>
          </p:cNvSpPr>
          <p:nvPr>
            <p:ph type="ftr" sz="quarter" idx="11"/>
          </p:nvPr>
        </p:nvSpPr>
        <p:spPr/>
        <p:txBody>
          <a:bodyPr/>
          <a:lstStyle/>
          <a:p>
            <a:endParaRPr lang="en-AF"/>
          </a:p>
        </p:txBody>
      </p:sp>
      <p:sp>
        <p:nvSpPr>
          <p:cNvPr id="7" name="Slide Number Placeholder 6">
            <a:extLst>
              <a:ext uri="{FF2B5EF4-FFF2-40B4-BE49-F238E27FC236}">
                <a16:creationId xmlns:a16="http://schemas.microsoft.com/office/drawing/2014/main" id="{1683A318-8AC6-ED6C-DED5-7C7AFC8FAF74}"/>
              </a:ext>
            </a:extLst>
          </p:cNvPr>
          <p:cNvSpPr>
            <a:spLocks noGrp="1"/>
          </p:cNvSpPr>
          <p:nvPr>
            <p:ph type="sldNum" sz="quarter" idx="12"/>
          </p:nvPr>
        </p:nvSpPr>
        <p:spPr/>
        <p:txBody>
          <a:bodyPr/>
          <a:lstStyle/>
          <a:p>
            <a:fld id="{D0533F43-7D24-0D48-BA24-A135CCBD87F3}" type="slidenum">
              <a:rPr lang="en-AF" smtClean="0"/>
              <a:t>‹#›</a:t>
            </a:fld>
            <a:endParaRPr lang="en-AF"/>
          </a:p>
        </p:txBody>
      </p:sp>
    </p:spTree>
    <p:extLst>
      <p:ext uri="{BB962C8B-B14F-4D97-AF65-F5344CB8AC3E}">
        <p14:creationId xmlns:p14="http://schemas.microsoft.com/office/powerpoint/2010/main" val="715325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BEB45D-024C-CC8E-C62E-6C2D7FACB8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F"/>
          </a:p>
        </p:txBody>
      </p:sp>
      <p:sp>
        <p:nvSpPr>
          <p:cNvPr id="3" name="Picture Placeholder 2">
            <a:extLst>
              <a:ext uri="{FF2B5EF4-FFF2-40B4-BE49-F238E27FC236}">
                <a16:creationId xmlns:a16="http://schemas.microsoft.com/office/drawing/2014/main" id="{0E6D8369-D4CE-ED47-0C58-C0F9051D00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F"/>
          </a:p>
        </p:txBody>
      </p:sp>
      <p:sp>
        <p:nvSpPr>
          <p:cNvPr id="4" name="Text Placeholder 3">
            <a:extLst>
              <a:ext uri="{FF2B5EF4-FFF2-40B4-BE49-F238E27FC236}">
                <a16:creationId xmlns:a16="http://schemas.microsoft.com/office/drawing/2014/main" id="{3D0A235B-4DC0-8FC9-6647-2C534741D8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33AD18-161E-9A04-02BC-374E095CF66E}"/>
              </a:ext>
            </a:extLst>
          </p:cNvPr>
          <p:cNvSpPr>
            <a:spLocks noGrp="1"/>
          </p:cNvSpPr>
          <p:nvPr>
            <p:ph type="dt" sz="half" idx="10"/>
          </p:nvPr>
        </p:nvSpPr>
        <p:spPr/>
        <p:txBody>
          <a:bodyPr/>
          <a:lstStyle/>
          <a:p>
            <a:fld id="{ECC92826-5EFC-0342-8833-4E70E1BF80A7}" type="datetimeFigureOut">
              <a:rPr lang="en-AF" smtClean="0"/>
              <a:t>2/20/26</a:t>
            </a:fld>
            <a:endParaRPr lang="en-AF"/>
          </a:p>
        </p:txBody>
      </p:sp>
      <p:sp>
        <p:nvSpPr>
          <p:cNvPr id="6" name="Footer Placeholder 5">
            <a:extLst>
              <a:ext uri="{FF2B5EF4-FFF2-40B4-BE49-F238E27FC236}">
                <a16:creationId xmlns:a16="http://schemas.microsoft.com/office/drawing/2014/main" id="{588859C4-D769-8983-F067-EF4FAA14C2BA}"/>
              </a:ext>
            </a:extLst>
          </p:cNvPr>
          <p:cNvSpPr>
            <a:spLocks noGrp="1"/>
          </p:cNvSpPr>
          <p:nvPr>
            <p:ph type="ftr" sz="quarter" idx="11"/>
          </p:nvPr>
        </p:nvSpPr>
        <p:spPr/>
        <p:txBody>
          <a:bodyPr/>
          <a:lstStyle/>
          <a:p>
            <a:endParaRPr lang="en-AF"/>
          </a:p>
        </p:txBody>
      </p:sp>
      <p:sp>
        <p:nvSpPr>
          <p:cNvPr id="7" name="Slide Number Placeholder 6">
            <a:extLst>
              <a:ext uri="{FF2B5EF4-FFF2-40B4-BE49-F238E27FC236}">
                <a16:creationId xmlns:a16="http://schemas.microsoft.com/office/drawing/2014/main" id="{67EB613C-5CE2-69EA-346D-9F001F11936D}"/>
              </a:ext>
            </a:extLst>
          </p:cNvPr>
          <p:cNvSpPr>
            <a:spLocks noGrp="1"/>
          </p:cNvSpPr>
          <p:nvPr>
            <p:ph type="sldNum" sz="quarter" idx="12"/>
          </p:nvPr>
        </p:nvSpPr>
        <p:spPr/>
        <p:txBody>
          <a:bodyPr/>
          <a:lstStyle/>
          <a:p>
            <a:fld id="{D0533F43-7D24-0D48-BA24-A135CCBD87F3}" type="slidenum">
              <a:rPr lang="en-AF" smtClean="0"/>
              <a:t>‹#›</a:t>
            </a:fld>
            <a:endParaRPr lang="en-AF"/>
          </a:p>
        </p:txBody>
      </p:sp>
    </p:spTree>
    <p:extLst>
      <p:ext uri="{BB962C8B-B14F-4D97-AF65-F5344CB8AC3E}">
        <p14:creationId xmlns:p14="http://schemas.microsoft.com/office/powerpoint/2010/main" val="486572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0267624-2892-E662-8A6F-92F5797FC5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F"/>
          </a:p>
        </p:txBody>
      </p:sp>
      <p:sp>
        <p:nvSpPr>
          <p:cNvPr id="3" name="Text Placeholder 2">
            <a:extLst>
              <a:ext uri="{FF2B5EF4-FFF2-40B4-BE49-F238E27FC236}">
                <a16:creationId xmlns:a16="http://schemas.microsoft.com/office/drawing/2014/main" id="{10574C8A-7A47-66DB-B92C-464591D354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F"/>
          </a:p>
        </p:txBody>
      </p:sp>
      <p:sp>
        <p:nvSpPr>
          <p:cNvPr id="4" name="Date Placeholder 3">
            <a:extLst>
              <a:ext uri="{FF2B5EF4-FFF2-40B4-BE49-F238E27FC236}">
                <a16:creationId xmlns:a16="http://schemas.microsoft.com/office/drawing/2014/main" id="{7564F98B-68F4-DB46-03DD-0607752942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C92826-5EFC-0342-8833-4E70E1BF80A7}" type="datetimeFigureOut">
              <a:rPr lang="en-AF" smtClean="0"/>
              <a:t>2/20/26</a:t>
            </a:fld>
            <a:endParaRPr lang="en-AF"/>
          </a:p>
        </p:txBody>
      </p:sp>
      <p:sp>
        <p:nvSpPr>
          <p:cNvPr id="5" name="Footer Placeholder 4">
            <a:extLst>
              <a:ext uri="{FF2B5EF4-FFF2-40B4-BE49-F238E27FC236}">
                <a16:creationId xmlns:a16="http://schemas.microsoft.com/office/drawing/2014/main" id="{319BE8A4-B94E-8D8E-9F99-D28BB91861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F"/>
          </a:p>
        </p:txBody>
      </p:sp>
      <p:sp>
        <p:nvSpPr>
          <p:cNvPr id="6" name="Slide Number Placeholder 5">
            <a:extLst>
              <a:ext uri="{FF2B5EF4-FFF2-40B4-BE49-F238E27FC236}">
                <a16:creationId xmlns:a16="http://schemas.microsoft.com/office/drawing/2014/main" id="{49EA4566-1742-A8EF-DD9C-36B088508E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533F43-7D24-0D48-BA24-A135CCBD87F3}" type="slidenum">
              <a:rPr lang="en-AF" smtClean="0"/>
              <a:t>‹#›</a:t>
            </a:fld>
            <a:endParaRPr lang="en-AF"/>
          </a:p>
        </p:txBody>
      </p:sp>
    </p:spTree>
    <p:extLst>
      <p:ext uri="{BB962C8B-B14F-4D97-AF65-F5344CB8AC3E}">
        <p14:creationId xmlns:p14="http://schemas.microsoft.com/office/powerpoint/2010/main" val="2532157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AF"/>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7" Type="http://schemas.openxmlformats.org/officeDocument/2006/relationships/image" Target="../media/image19.pn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hyperlink" Target="https://www.google.com/imgres?imgurl=https%3A%2F%2Fpilotinstitute.com%2Fwp-content%2Fuploads%2F2023%2F06%2FCrosswind-Taxi-Techniques.jpg&amp;tbnid=QQLW8ldd-4I6LM&amp;vet=10CHsQMyicAWoXChMIkOqzuOCvgwMVAAAAAB0AAAAAEAI..i&amp;imgrefurl=https%3A%2F%2Fpilotinstitute.com%2Fcrosswind-taxi-techniques%2F&amp;docid=JTp1Tx0-2JSU3M&amp;w=900&amp;h=600&amp;q=airline%20takeoff%20and%20taxing&amp;client=safari&amp;ved=0CHsQMyicAWoXChMIkOqzuOCvgwMVAAAAAB0AAAAAEAI"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actuaries.org.uk/documents/aviation-underwriting#:~:text=The%20underwriter%20will%20try%20to,alter%20from%20risk%20to%20risk.&amp;text=routes%20of%20the%20aircraft%20type,crew%2C%20and%20experience%20of%20airline."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actuaries.org.uk/documents/aviation-underwriting#:~:text=The%20underwriter%20will%20try%20to,alter%20from%20risk%20to%20risk.&amp;text=routes%20of%20the%20aircraft%20type,crew%2C%20and%20experience%20of%20airline."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thehartford.com/professional-liability-insurance" TargetMode="External"/><Relationship Id="rId2" Type="http://schemas.openxmlformats.org/officeDocument/2006/relationships/hyperlink" Target="https://www.thehartford.com/workers-compensation"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thehartford.com/general-liability-insurance/claims"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google.com/search?q=Moral+hazard&amp;client=safari&amp;hs=JFiU&amp;sca_esv=0bc4d00ba813cbe4&amp;channel=mac_bm&amp;sxsrf=ANbL-n5bnafMnj9naYP4mZhgPJjSSlVgnA%3A1771487351921&amp;source=hp&amp;ei=d8CWafzMNdHx7M8P78-P2AY&amp;iflsig=AFdpzrgAAAAAaZbOh2EuEpFyHCIUqJp9mYx1O_20LtBM&amp;ved=2ahUKEwjj8pylieWSAxWdTKQEHaMvCbkQgK4QegQIARAB&amp;uact=5&amp;oq=moral+hazard%2C+underwriter&amp;gs_lp=Egdnd3Mtd2l6Ihltb3JhbCBoYXphcmQsIHVuZGVyd3JpdGVyMgUQIRigAUjhWlD6D1irWXACeACQAQCYAbADoAGNNaoBCDItMjIuMi4xuAEDyAEA-AEBmAIboAK7N6gCCsICChAAGAMY6gIYjwHCAggQLhiABBixA8ICDhAAGIAEGLEDGIMBGIoFwgIIEAAYgAQYsQPCAgsQLhiABBixAxiDAcICCxAAGIAEGLEDGIMBwgIFEAAYgATCAgUQLhiABMICBBAAGAPCAgoQABiABBhGGPkBwgIHEAAYgAQYCsICCxAuGIAEGMcBGK8BwgIOEAAYgAQYChgLGEYY-QHCAgkQABiABBgKGAvCAgYQABgWGB7CAgsQABiABBiGAxiKBcICBRAAGO8FwgIIEAAYgAQYogSYAw7xBX3jWZZh_RvNkgcKMi4wLjIwLjQuMaAH0MwBsgcIMi0yMC40LjG4B6U3wgcJMC4xLjEwLjE2yAfaAYAIAA&amp;sclient=gws-wiz&amp;mstk=AUtExfCPlY8De7X7gziyRg6LxY4qfYNftpsB1c61ABuPzYEi1QDu7WcufSewBiBHwarsaM5_xVKepIOhzKkFN5yJIgMKjkid4v_3CqtIdG6h13JCtGCSLHyOX-O9e1RPvSShPlnIFde4TbgzulzOWhJ35TWt7PdRPGeew3clAVd9f28D67C7ceEOL7k6Kza2CWqlEX1w&amp;csui=3"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https://en.wikipedia.org/wiki/Situational_awareness" TargetMode="External"/><Relationship Id="rId3" Type="http://schemas.openxmlformats.org/officeDocument/2006/relationships/hyperlink" Target="https://en.wikipedia.org/wiki/Aircraft" TargetMode="External"/><Relationship Id="rId7" Type="http://schemas.openxmlformats.org/officeDocument/2006/relationships/hyperlink" Target="https://en.wikipedia.org/wiki/Flight_plan" TargetMode="External"/><Relationship Id="rId2" Type="http://schemas.openxmlformats.org/officeDocument/2006/relationships/hyperlink" Target="https://en.wikipedia.org/wiki/Aviation_accident" TargetMode="External"/><Relationship Id="rId1" Type="http://schemas.openxmlformats.org/officeDocument/2006/relationships/slideLayout" Target="../slideLayouts/slideLayout2.xml"/><Relationship Id="rId6" Type="http://schemas.openxmlformats.org/officeDocument/2006/relationships/hyperlink" Target="https://en.wikipedia.org/wiki/Air_navigation" TargetMode="External"/><Relationship Id="rId11" Type="http://schemas.openxmlformats.org/officeDocument/2006/relationships/image" Target="../media/image7.jpeg"/><Relationship Id="rId5" Type="http://schemas.openxmlformats.org/officeDocument/2006/relationships/hyperlink" Target="https://en.wikipedia.org/wiki/Aviation_communication" TargetMode="External"/><Relationship Id="rId10" Type="http://schemas.openxmlformats.org/officeDocument/2006/relationships/hyperlink" Target="https://en.wikipedia.org/wiki/Airport" TargetMode="External"/><Relationship Id="rId4" Type="http://schemas.openxmlformats.org/officeDocument/2006/relationships/hyperlink" Target="https://en.wikipedia.org/wiki/Flight" TargetMode="External"/><Relationship Id="rId9" Type="http://schemas.openxmlformats.org/officeDocument/2006/relationships/hyperlink" Target="https://en.wikipedia.org/wiki/Traffic_collision_avoidance_system"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Runway" TargetMode="External"/><Relationship Id="rId2" Type="http://schemas.openxmlformats.org/officeDocument/2006/relationships/hyperlink" Target="https://en.wikipedia.org/wiki/Runway_safety" TargetMode="Externa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s://www.google.com/imgres?imgurl=https%3A%2F%2Fwww.einfochips.com%2Fblog%2Fwp-content%2Fuploads%2F2016%2F07%2FCollision3.jpg&amp;tbnid=zut8wam2MskoVM&amp;vet=12ahUKEwiyhuPZ1q-DAxW3pycCHQ_DCkwQMygDegQIARB5..i&amp;imgrefurl=https%3A%2F%2Fwww.einfochips.com%2Fblog%2Fpreventing-mid-air-collisions-with-latest-standards-in-traffic-collision-avoidance-systems-tcas-ii%2F&amp;docid=QPe_2UQZ-7pBjM&amp;w=480&amp;h=318&amp;q=aircraft%20collution&amp;client=safari&amp;ved=2ahUKEwiyhuPZ1q-DAxW3pycCHQ_DCkwQMygDegQIARB5"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37209-92C2-2F10-7477-2D8ED549BAF9}"/>
              </a:ext>
            </a:extLst>
          </p:cNvPr>
          <p:cNvSpPr>
            <a:spLocks noGrp="1"/>
          </p:cNvSpPr>
          <p:nvPr>
            <p:ph type="title"/>
          </p:nvPr>
        </p:nvSpPr>
        <p:spPr/>
        <p:txBody>
          <a:bodyPr/>
          <a:lstStyle/>
          <a:p>
            <a:pPr algn="ctr"/>
            <a:r>
              <a:rPr lang="en-AF" b="1" dirty="0">
                <a:latin typeface="Arial Narrow" panose="020B0604020202020204" pitchFamily="34" charset="0"/>
                <a:cs typeface="Arial Narrow" panose="020B0604020202020204" pitchFamily="34" charset="0"/>
              </a:rPr>
              <a:t>Logistics and Transport insurance in the Aviation sector</a:t>
            </a:r>
          </a:p>
        </p:txBody>
      </p:sp>
      <p:sp>
        <p:nvSpPr>
          <p:cNvPr id="3" name="Content Placeholder 2">
            <a:extLst>
              <a:ext uri="{FF2B5EF4-FFF2-40B4-BE49-F238E27FC236}">
                <a16:creationId xmlns:a16="http://schemas.microsoft.com/office/drawing/2014/main" id="{0B1F73D0-3F56-7616-D989-56F25B69D39D}"/>
              </a:ext>
            </a:extLst>
          </p:cNvPr>
          <p:cNvSpPr>
            <a:spLocks noGrp="1"/>
          </p:cNvSpPr>
          <p:nvPr>
            <p:ph idx="1"/>
          </p:nvPr>
        </p:nvSpPr>
        <p:spPr>
          <a:xfrm>
            <a:off x="838200" y="1825625"/>
            <a:ext cx="5153526" cy="4351338"/>
          </a:xfrm>
        </p:spPr>
        <p:txBody>
          <a:bodyPr/>
          <a:lstStyle/>
          <a:p>
            <a:pPr algn="just">
              <a:lnSpc>
                <a:spcPct val="150000"/>
              </a:lnSpc>
            </a:pPr>
            <a:r>
              <a:rPr lang="en-US" u="none" strike="noStrike" dirty="0">
                <a:solidFill>
                  <a:srgbClr val="333333"/>
                </a:solidFill>
                <a:effectLst/>
                <a:latin typeface="Arial Narrow" panose="020B0604020202020204" pitchFamily="34" charset="0"/>
                <a:cs typeface="Arial Narrow" panose="020B0604020202020204" pitchFamily="34" charset="0"/>
              </a:rPr>
              <a:t>The insurance provides coverage for aircraft </a:t>
            </a:r>
            <a:r>
              <a:rPr lang="en-US" b="1" u="none" strike="noStrike" dirty="0">
                <a:solidFill>
                  <a:srgbClr val="FF0000"/>
                </a:solidFill>
                <a:effectLst/>
                <a:latin typeface="Arial Narrow" panose="020B0604020202020204" pitchFamily="34" charset="0"/>
                <a:cs typeface="Arial Narrow" panose="020B0604020202020204" pitchFamily="34" charset="0"/>
              </a:rPr>
              <a:t>hull losses </a:t>
            </a:r>
            <a:r>
              <a:rPr lang="en-US" u="none" strike="noStrike" dirty="0">
                <a:solidFill>
                  <a:srgbClr val="333333"/>
                </a:solidFill>
                <a:effectLst/>
                <a:latin typeface="Arial Narrow" panose="020B0604020202020204" pitchFamily="34" charset="0"/>
                <a:cs typeface="Arial Narrow" panose="020B0604020202020204" pitchFamily="34" charset="0"/>
              </a:rPr>
              <a:t>as well as </a:t>
            </a:r>
            <a:r>
              <a:rPr lang="en-US" b="1" u="none" strike="noStrike" dirty="0">
                <a:solidFill>
                  <a:srgbClr val="FF0000"/>
                </a:solidFill>
                <a:effectLst/>
                <a:latin typeface="Arial Narrow" panose="020B0604020202020204" pitchFamily="34" charset="0"/>
                <a:cs typeface="Arial Narrow" panose="020B0604020202020204" pitchFamily="34" charset="0"/>
              </a:rPr>
              <a:t>liability for passenger injuries,</a:t>
            </a:r>
            <a:r>
              <a:rPr lang="en-US" u="none" strike="noStrike" dirty="0">
                <a:solidFill>
                  <a:srgbClr val="333333"/>
                </a:solidFill>
                <a:effectLst/>
                <a:latin typeface="Arial Narrow" panose="020B0604020202020204" pitchFamily="34" charset="0"/>
                <a:cs typeface="Arial Narrow" panose="020B0604020202020204" pitchFamily="34" charset="0"/>
              </a:rPr>
              <a:t> </a:t>
            </a:r>
            <a:r>
              <a:rPr lang="en-US" b="1" u="none" strike="noStrike" dirty="0">
                <a:solidFill>
                  <a:srgbClr val="FF0000"/>
                </a:solidFill>
                <a:effectLst/>
                <a:latin typeface="Arial Narrow" panose="020B0604020202020204" pitchFamily="34" charset="0"/>
                <a:cs typeface="Arial Narrow" panose="020B0604020202020204" pitchFamily="34" charset="0"/>
              </a:rPr>
              <a:t>environmental and third-party damage</a:t>
            </a:r>
            <a:r>
              <a:rPr lang="en-US" u="none" strike="noStrike" dirty="0">
                <a:solidFill>
                  <a:srgbClr val="333333"/>
                </a:solidFill>
                <a:effectLst/>
                <a:latin typeface="Arial Narrow" panose="020B0604020202020204" pitchFamily="34" charset="0"/>
                <a:cs typeface="Arial Narrow" panose="020B0604020202020204" pitchFamily="34" charset="0"/>
              </a:rPr>
              <a:t> caused by aircraft accidents.</a:t>
            </a:r>
            <a:endParaRPr lang="en-AF" dirty="0">
              <a:latin typeface="Arial Narrow" panose="020B0604020202020204" pitchFamily="34" charset="0"/>
              <a:cs typeface="Arial Narrow" panose="020B0604020202020204" pitchFamily="34" charset="0"/>
            </a:endParaRPr>
          </a:p>
        </p:txBody>
      </p:sp>
      <p:pic>
        <p:nvPicPr>
          <p:cNvPr id="4098" name="Picture 2" descr="Israel Aerospace unveils military anti-collision jet system | The Times of  Israel">
            <a:extLst>
              <a:ext uri="{FF2B5EF4-FFF2-40B4-BE49-F238E27FC236}">
                <a16:creationId xmlns:a16="http://schemas.microsoft.com/office/drawing/2014/main" id="{4C52B30A-817A-DBE5-091B-A1D72F4BBF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1640388"/>
            <a:ext cx="5257800"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37800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72DA7-8644-7400-15EA-B1F49829D504}"/>
              </a:ext>
            </a:extLst>
          </p:cNvPr>
          <p:cNvSpPr>
            <a:spLocks noGrp="1"/>
          </p:cNvSpPr>
          <p:nvPr>
            <p:ph type="title"/>
          </p:nvPr>
        </p:nvSpPr>
        <p:spPr>
          <a:xfrm>
            <a:off x="838200" y="365126"/>
            <a:ext cx="10515600" cy="864552"/>
          </a:xfrm>
        </p:spPr>
        <p:txBody>
          <a:bodyPr/>
          <a:lstStyle/>
          <a:p>
            <a:pPr algn="ctr"/>
            <a:r>
              <a:rPr lang="en-US" b="1" u="none" strike="noStrike" dirty="0">
                <a:solidFill>
                  <a:srgbClr val="333333"/>
                </a:solidFill>
                <a:effectLst/>
                <a:latin typeface="Arial Narrow" panose="020B0604020202020204" pitchFamily="34" charset="0"/>
                <a:cs typeface="Arial Narrow" panose="020B0604020202020204" pitchFamily="34" charset="0"/>
              </a:rPr>
              <a:t>Flight Insurance</a:t>
            </a:r>
            <a:endParaRPr lang="en-AF" b="1" dirty="0">
              <a:latin typeface="Arial Narrow" panose="020B0604020202020204" pitchFamily="34" charset="0"/>
              <a:cs typeface="Arial Narrow" panose="020B0604020202020204" pitchFamily="34" charset="0"/>
            </a:endParaRPr>
          </a:p>
        </p:txBody>
      </p:sp>
      <p:sp>
        <p:nvSpPr>
          <p:cNvPr id="3" name="Content Placeholder 2">
            <a:extLst>
              <a:ext uri="{FF2B5EF4-FFF2-40B4-BE49-F238E27FC236}">
                <a16:creationId xmlns:a16="http://schemas.microsoft.com/office/drawing/2014/main" id="{CEF993B4-F544-3C36-D1D5-A42D12F0A76A}"/>
              </a:ext>
            </a:extLst>
          </p:cNvPr>
          <p:cNvSpPr>
            <a:spLocks noGrp="1"/>
          </p:cNvSpPr>
          <p:nvPr>
            <p:ph idx="1"/>
          </p:nvPr>
        </p:nvSpPr>
        <p:spPr>
          <a:xfrm>
            <a:off x="838200" y="1229678"/>
            <a:ext cx="6306312" cy="4947285"/>
          </a:xfrm>
        </p:spPr>
        <p:txBody>
          <a:bodyPr>
            <a:normAutofit fontScale="85000" lnSpcReduction="10000"/>
          </a:bodyPr>
          <a:lstStyle/>
          <a:p>
            <a:endParaRPr lang="en-US" b="0" i="0" u="none" strike="noStrike" dirty="0">
              <a:solidFill>
                <a:srgbClr val="333333"/>
              </a:solidFill>
              <a:effectLst/>
              <a:latin typeface="Open Sans" panose="020B0606030504020204" pitchFamily="34" charset="0"/>
            </a:endParaRPr>
          </a:p>
          <a:p>
            <a:r>
              <a:rPr lang="en-US" b="1" u="none" strike="noStrike" dirty="0">
                <a:solidFill>
                  <a:srgbClr val="333333"/>
                </a:solidFill>
                <a:effectLst/>
                <a:latin typeface="Arial Narrow" panose="020B0604020202020204" pitchFamily="34" charset="0"/>
                <a:cs typeface="Arial Narrow" panose="020B0604020202020204" pitchFamily="34" charset="0"/>
              </a:rPr>
              <a:t>Flight/Travel Insurance</a:t>
            </a:r>
            <a:r>
              <a:rPr lang="en-US" u="none" strike="noStrike" dirty="0">
                <a:solidFill>
                  <a:srgbClr val="333333"/>
                </a:solidFill>
                <a:effectLst/>
                <a:latin typeface="Arial Narrow" panose="020B0604020202020204" pitchFamily="34" charset="0"/>
                <a:cs typeface="Arial Narrow" panose="020B0604020202020204" pitchFamily="34" charset="0"/>
              </a:rPr>
              <a:t>:-the coverage is limited to </a:t>
            </a:r>
            <a:r>
              <a:rPr lang="en-US" b="1" u="none" strike="noStrike" dirty="0">
                <a:solidFill>
                  <a:srgbClr val="C00000"/>
                </a:solidFill>
                <a:effectLst/>
                <a:latin typeface="Arial Narrow" panose="020B0604020202020204" pitchFamily="34" charset="0"/>
                <a:cs typeface="Arial Narrow" panose="020B0604020202020204" pitchFamily="34" charset="0"/>
              </a:rPr>
              <a:t>unexpected events </a:t>
            </a:r>
            <a:r>
              <a:rPr lang="en-US" u="none" strike="noStrike" dirty="0">
                <a:solidFill>
                  <a:srgbClr val="333333"/>
                </a:solidFill>
                <a:effectLst/>
                <a:latin typeface="Arial Narrow" panose="020B0604020202020204" pitchFamily="34" charset="0"/>
                <a:cs typeface="Arial Narrow" panose="020B0604020202020204" pitchFamily="34" charset="0"/>
              </a:rPr>
              <a:t>related to a person’s air travel. </a:t>
            </a:r>
          </a:p>
          <a:p>
            <a:pPr marL="0" indent="0">
              <a:buNone/>
            </a:pPr>
            <a:endParaRPr lang="en-US" dirty="0">
              <a:solidFill>
                <a:srgbClr val="333333"/>
              </a:solidFill>
              <a:latin typeface="Arial Narrow" panose="020B0604020202020204" pitchFamily="34" charset="0"/>
              <a:cs typeface="Arial Narrow" panose="020B0604020202020204" pitchFamily="34" charset="0"/>
            </a:endParaRPr>
          </a:p>
          <a:p>
            <a:pPr algn="just"/>
            <a:r>
              <a:rPr lang="en-US" u="none" strike="noStrike" dirty="0">
                <a:solidFill>
                  <a:srgbClr val="333333"/>
                </a:solidFill>
                <a:effectLst/>
                <a:latin typeface="Arial Narrow" panose="020B0604020202020204" pitchFamily="34" charset="0"/>
                <a:cs typeface="Arial Narrow" panose="020B0604020202020204" pitchFamily="34" charset="0"/>
              </a:rPr>
              <a:t>This type of policy </a:t>
            </a:r>
            <a:r>
              <a:rPr lang="en-US" b="1" u="none" strike="noStrike" dirty="0">
                <a:solidFill>
                  <a:srgbClr val="FF0000"/>
                </a:solidFill>
                <a:effectLst/>
                <a:latin typeface="Arial Narrow" panose="020B0604020202020204" pitchFamily="34" charset="0"/>
                <a:cs typeface="Arial Narrow" panose="020B0604020202020204" pitchFamily="34" charset="0"/>
              </a:rPr>
              <a:t>covers flight delay</a:t>
            </a:r>
            <a:r>
              <a:rPr lang="en-US" b="1" u="none" strike="noStrike" dirty="0">
                <a:solidFill>
                  <a:srgbClr val="333333"/>
                </a:solidFill>
                <a:effectLst/>
                <a:latin typeface="Arial Narrow" panose="020B0604020202020204" pitchFamily="34" charset="0"/>
                <a:cs typeface="Arial Narrow" panose="020B0604020202020204" pitchFamily="34" charset="0"/>
              </a:rPr>
              <a:t>, </a:t>
            </a:r>
            <a:r>
              <a:rPr lang="en-US" b="1" u="none" strike="noStrike" dirty="0">
                <a:solidFill>
                  <a:srgbClr val="FF0000"/>
                </a:solidFill>
                <a:effectLst/>
                <a:latin typeface="Arial Narrow" panose="020B0604020202020204" pitchFamily="34" charset="0"/>
                <a:cs typeface="Arial Narrow" panose="020B0604020202020204" pitchFamily="34" charset="0"/>
              </a:rPr>
              <a:t>trip cancellation or trip interruption</a:t>
            </a:r>
            <a:r>
              <a:rPr lang="en-US" u="none" strike="noStrike" dirty="0">
                <a:solidFill>
                  <a:srgbClr val="333333"/>
                </a:solidFill>
                <a:effectLst/>
                <a:latin typeface="Arial Narrow" panose="020B0604020202020204" pitchFamily="34" charset="0"/>
                <a:cs typeface="Arial Narrow" panose="020B0604020202020204" pitchFamily="34" charset="0"/>
              </a:rPr>
              <a:t>, and </a:t>
            </a:r>
            <a:r>
              <a:rPr lang="en-US" b="1" u="none" strike="noStrike" dirty="0">
                <a:solidFill>
                  <a:srgbClr val="FF0000"/>
                </a:solidFill>
                <a:effectLst/>
                <a:latin typeface="Arial Narrow" panose="020B0604020202020204" pitchFamily="34" charset="0"/>
                <a:cs typeface="Arial Narrow" panose="020B0604020202020204" pitchFamily="34" charset="0"/>
              </a:rPr>
              <a:t>lost, damaged, or stolen luggage </a:t>
            </a:r>
            <a:r>
              <a:rPr lang="en-US" u="none" strike="noStrike" dirty="0">
                <a:solidFill>
                  <a:srgbClr val="333333"/>
                </a:solidFill>
                <a:effectLst/>
                <a:latin typeface="Arial Narrow" panose="020B0604020202020204" pitchFamily="34" charset="0"/>
                <a:cs typeface="Arial Narrow" panose="020B0604020202020204" pitchFamily="34" charset="0"/>
              </a:rPr>
              <a:t>up to the plan limit. It also covers you if you’re </a:t>
            </a:r>
            <a:r>
              <a:rPr lang="en-US" b="1" u="none" strike="noStrike" dirty="0">
                <a:solidFill>
                  <a:srgbClr val="FF0000"/>
                </a:solidFill>
                <a:effectLst/>
                <a:latin typeface="Arial Narrow" panose="020B0604020202020204" pitchFamily="34" charset="0"/>
                <a:cs typeface="Arial Narrow" panose="020B0604020202020204" pitchFamily="34" charset="0"/>
              </a:rPr>
              <a:t>not able to fly due to a documented medical reason </a:t>
            </a:r>
            <a:r>
              <a:rPr lang="en-US" u="none" strike="noStrike" dirty="0">
                <a:solidFill>
                  <a:srgbClr val="333333"/>
                </a:solidFill>
                <a:effectLst/>
                <a:latin typeface="Arial Narrow" panose="020B0604020202020204" pitchFamily="34" charset="0"/>
                <a:cs typeface="Arial Narrow" panose="020B0604020202020204" pitchFamily="34" charset="0"/>
              </a:rPr>
              <a:t>on the date of your trip. Keep in mind that since the limits are low, it may leave some gaps in coverage.</a:t>
            </a:r>
          </a:p>
          <a:p>
            <a:pPr algn="just"/>
            <a:r>
              <a:rPr lang="en-US" u="none" strike="noStrike" dirty="0">
                <a:solidFill>
                  <a:srgbClr val="111111"/>
                </a:solidFill>
                <a:effectLst/>
                <a:latin typeface="Arial Narrow" panose="020B0604020202020204" pitchFamily="34" charset="0"/>
                <a:cs typeface="Arial Narrow" panose="020B0604020202020204" pitchFamily="34" charset="0"/>
              </a:rPr>
              <a:t>This insurance costs 4%-10% of a trip's price. So, for a $10,000 trip, trip insurance could cost between $400 and $1,000.</a:t>
            </a:r>
            <a:endParaRPr lang="en-AF" dirty="0">
              <a:latin typeface="Arial Narrow" panose="020B0604020202020204" pitchFamily="34" charset="0"/>
              <a:cs typeface="Arial Narrow" panose="020B0604020202020204" pitchFamily="34" charset="0"/>
            </a:endParaRPr>
          </a:p>
        </p:txBody>
      </p:sp>
      <p:pic>
        <p:nvPicPr>
          <p:cNvPr id="4" name="Picture 3">
            <a:extLst>
              <a:ext uri="{FF2B5EF4-FFF2-40B4-BE49-F238E27FC236}">
                <a16:creationId xmlns:a16="http://schemas.microsoft.com/office/drawing/2014/main" id="{47D49AEC-05FC-53A0-3BD4-5823F222EB17}"/>
              </a:ext>
            </a:extLst>
          </p:cNvPr>
          <p:cNvPicPr>
            <a:picLocks noChangeAspect="1"/>
          </p:cNvPicPr>
          <p:nvPr/>
        </p:nvPicPr>
        <p:blipFill>
          <a:blip r:embed="rId2"/>
          <a:stretch>
            <a:fillRect/>
          </a:stretch>
        </p:blipFill>
        <p:spPr>
          <a:xfrm>
            <a:off x="7559040" y="4043362"/>
            <a:ext cx="4294378" cy="2449511"/>
          </a:xfrm>
          <a:prstGeom prst="rect">
            <a:avLst/>
          </a:prstGeom>
        </p:spPr>
      </p:pic>
      <p:pic>
        <p:nvPicPr>
          <p:cNvPr id="5" name="Picture 4">
            <a:extLst>
              <a:ext uri="{FF2B5EF4-FFF2-40B4-BE49-F238E27FC236}">
                <a16:creationId xmlns:a16="http://schemas.microsoft.com/office/drawing/2014/main" id="{E119FAA4-8A85-AC6C-5CF5-F6FBE362798B}"/>
              </a:ext>
            </a:extLst>
          </p:cNvPr>
          <p:cNvPicPr>
            <a:picLocks noChangeAspect="1"/>
          </p:cNvPicPr>
          <p:nvPr/>
        </p:nvPicPr>
        <p:blipFill>
          <a:blip r:embed="rId3"/>
          <a:stretch>
            <a:fillRect/>
          </a:stretch>
        </p:blipFill>
        <p:spPr>
          <a:xfrm>
            <a:off x="7741920" y="1229678"/>
            <a:ext cx="4111498" cy="2568892"/>
          </a:xfrm>
          <a:prstGeom prst="rect">
            <a:avLst/>
          </a:prstGeom>
        </p:spPr>
      </p:pic>
    </p:spTree>
    <p:extLst>
      <p:ext uri="{BB962C8B-B14F-4D97-AF65-F5344CB8AC3E}">
        <p14:creationId xmlns:p14="http://schemas.microsoft.com/office/powerpoint/2010/main" val="19313353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654D8-020F-4A8B-C7BE-7796600671EE}"/>
              </a:ext>
            </a:extLst>
          </p:cNvPr>
          <p:cNvSpPr>
            <a:spLocks noGrp="1"/>
          </p:cNvSpPr>
          <p:nvPr>
            <p:ph type="title"/>
          </p:nvPr>
        </p:nvSpPr>
        <p:spPr/>
        <p:txBody>
          <a:bodyPr/>
          <a:lstStyle/>
          <a:p>
            <a:pPr algn="ctr"/>
            <a:r>
              <a:rPr lang="en-US" b="1" u="none" strike="noStrike" dirty="0">
                <a:solidFill>
                  <a:srgbClr val="333333"/>
                </a:solidFill>
                <a:effectLst/>
                <a:latin typeface="Arial Narrow" panose="020B0604020202020204" pitchFamily="34" charset="0"/>
                <a:cs typeface="Arial Narrow" panose="020B0604020202020204" pitchFamily="34" charset="0"/>
              </a:rPr>
              <a:t>Ground Risk Hull (Non-Motion) Insurance</a:t>
            </a:r>
            <a:endParaRPr lang="en-AF" b="1" dirty="0">
              <a:latin typeface="Arial Narrow" panose="020B0604020202020204" pitchFamily="34" charset="0"/>
              <a:cs typeface="Arial Narrow" panose="020B0604020202020204" pitchFamily="34" charset="0"/>
            </a:endParaRPr>
          </a:p>
        </p:txBody>
      </p:sp>
      <p:sp>
        <p:nvSpPr>
          <p:cNvPr id="3" name="Content Placeholder 2">
            <a:extLst>
              <a:ext uri="{FF2B5EF4-FFF2-40B4-BE49-F238E27FC236}">
                <a16:creationId xmlns:a16="http://schemas.microsoft.com/office/drawing/2014/main" id="{F238F6B7-8480-CEFA-9346-1D6349A6B077}"/>
              </a:ext>
            </a:extLst>
          </p:cNvPr>
          <p:cNvSpPr>
            <a:spLocks noGrp="1"/>
          </p:cNvSpPr>
          <p:nvPr>
            <p:ph idx="1"/>
          </p:nvPr>
        </p:nvSpPr>
        <p:spPr>
          <a:xfrm>
            <a:off x="636051" y="1825625"/>
            <a:ext cx="6985382" cy="4667250"/>
          </a:xfrm>
        </p:spPr>
        <p:txBody>
          <a:bodyPr>
            <a:normAutofit fontScale="62500" lnSpcReduction="20000"/>
          </a:bodyPr>
          <a:lstStyle/>
          <a:p>
            <a:pPr marL="0" indent="0" algn="just">
              <a:lnSpc>
                <a:spcPct val="150000"/>
              </a:lnSpc>
              <a:buNone/>
            </a:pPr>
            <a:r>
              <a:rPr lang="en-US" sz="5100" b="1" u="none" strike="noStrike" dirty="0">
                <a:solidFill>
                  <a:srgbClr val="333333"/>
                </a:solidFill>
                <a:effectLst/>
                <a:latin typeface="Arial Narrow" panose="020B0604020202020204" pitchFamily="34" charset="0"/>
                <a:cs typeface="Arial Narrow" panose="020B0604020202020204" pitchFamily="34" charset="0"/>
              </a:rPr>
              <a:t>Ground Risk Hull(GRH) (Non-Motion) </a:t>
            </a:r>
            <a:r>
              <a:rPr lang="en-US" sz="5100" u="none" strike="noStrike" dirty="0">
                <a:solidFill>
                  <a:srgbClr val="333333"/>
                </a:solidFill>
                <a:effectLst/>
                <a:latin typeface="Arial Narrow" panose="020B0604020202020204" pitchFamily="34" charset="0"/>
                <a:cs typeface="Arial Narrow" panose="020B0604020202020204" pitchFamily="34" charset="0"/>
              </a:rPr>
              <a:t>This type of insurance covers a plane for damages sustained while it is on the ground but not in motion. This would include damages from crime e.g. vandalism/theft, natural disasters </a:t>
            </a:r>
            <a:r>
              <a:rPr lang="en-US" sz="5100" u="none" strike="noStrike" dirty="0" err="1">
                <a:solidFill>
                  <a:srgbClr val="333333"/>
                </a:solidFill>
                <a:effectLst/>
                <a:latin typeface="Arial Narrow" panose="020B0604020202020204" pitchFamily="34" charset="0"/>
                <a:cs typeface="Arial Narrow" panose="020B0604020202020204" pitchFamily="34" charset="0"/>
              </a:rPr>
              <a:t>e.g</a:t>
            </a:r>
            <a:r>
              <a:rPr lang="en-US" sz="5100" u="none" strike="noStrike" dirty="0">
                <a:solidFill>
                  <a:srgbClr val="333333"/>
                </a:solidFill>
                <a:effectLst/>
                <a:latin typeface="Arial Narrow" panose="020B0604020202020204" pitchFamily="34" charset="0"/>
                <a:cs typeface="Arial Narrow" panose="020B0604020202020204" pitchFamily="34" charset="0"/>
              </a:rPr>
              <a:t> . hail and lightning, animals, </a:t>
            </a:r>
            <a:r>
              <a:rPr lang="en-US" sz="5100" dirty="0">
                <a:solidFill>
                  <a:srgbClr val="333333"/>
                </a:solidFill>
                <a:latin typeface="Arial Narrow" panose="020B0604020202020204" pitchFamily="34" charset="0"/>
                <a:cs typeface="Arial Narrow" panose="020B0604020202020204" pitchFamily="34" charset="0"/>
              </a:rPr>
              <a:t>etc</a:t>
            </a:r>
            <a:r>
              <a:rPr lang="en-US" sz="5100" u="none" strike="noStrike" dirty="0">
                <a:solidFill>
                  <a:srgbClr val="333333"/>
                </a:solidFill>
                <a:effectLst/>
                <a:latin typeface="Arial Narrow" panose="020B0604020202020204" pitchFamily="34" charset="0"/>
                <a:cs typeface="Arial Narrow" panose="020B0604020202020204" pitchFamily="34" charset="0"/>
              </a:rPr>
              <a:t>.</a:t>
            </a:r>
          </a:p>
          <a:p>
            <a:endParaRPr lang="en-AF" dirty="0"/>
          </a:p>
        </p:txBody>
      </p:sp>
      <p:pic>
        <p:nvPicPr>
          <p:cNvPr id="5129" name="Picture 9">
            <a:extLst>
              <a:ext uri="{FF2B5EF4-FFF2-40B4-BE49-F238E27FC236}">
                <a16:creationId xmlns:a16="http://schemas.microsoft.com/office/drawing/2014/main" id="{926E13A0-1E82-3D9D-EA79-2BB36B9AA5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7904" y="3716332"/>
            <a:ext cx="1977691" cy="1960563"/>
          </a:xfrm>
          <a:prstGeom prst="rect">
            <a:avLst/>
          </a:prstGeom>
          <a:noFill/>
          <a:extLst>
            <a:ext uri="{909E8E84-426E-40DD-AFC4-6F175D3DCCD1}">
              <a14:hiddenFill xmlns:a14="http://schemas.microsoft.com/office/drawing/2010/main">
                <a:solidFill>
                  <a:srgbClr val="FFFFFF"/>
                </a:solidFill>
              </a14:hiddenFill>
            </a:ext>
          </a:extLst>
        </p:spPr>
      </p:pic>
      <p:pic>
        <p:nvPicPr>
          <p:cNvPr id="5131" name="Picture 11">
            <a:extLst>
              <a:ext uri="{FF2B5EF4-FFF2-40B4-BE49-F238E27FC236}">
                <a16:creationId xmlns:a16="http://schemas.microsoft.com/office/drawing/2014/main" id="{6AD516CE-EEA6-D6FC-78B8-2D4685CA99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42557" y="2041525"/>
            <a:ext cx="1443038" cy="1528762"/>
          </a:xfrm>
          <a:prstGeom prst="rect">
            <a:avLst/>
          </a:prstGeom>
          <a:noFill/>
          <a:extLst>
            <a:ext uri="{909E8E84-426E-40DD-AFC4-6F175D3DCCD1}">
              <a14:hiddenFill xmlns:a14="http://schemas.microsoft.com/office/drawing/2010/main">
                <a:solidFill>
                  <a:srgbClr val="FFFFFF"/>
                </a:solidFill>
              </a14:hiddenFill>
            </a:ext>
          </a:extLst>
        </p:spPr>
      </p:pic>
      <p:pic>
        <p:nvPicPr>
          <p:cNvPr id="5133" name="Picture 13">
            <a:extLst>
              <a:ext uri="{FF2B5EF4-FFF2-40B4-BE49-F238E27FC236}">
                <a16:creationId xmlns:a16="http://schemas.microsoft.com/office/drawing/2014/main" id="{93A764FB-F400-24E2-E4CA-40AC61A8114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86268" y="2263377"/>
            <a:ext cx="1347161" cy="1686719"/>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14">
            <a:extLst>
              <a:ext uri="{FF2B5EF4-FFF2-40B4-BE49-F238E27FC236}">
                <a16:creationId xmlns:a16="http://schemas.microsoft.com/office/drawing/2014/main" id="{9CA4195D-8302-59F7-76F7-2F94C76DD922}"/>
              </a:ext>
            </a:extLst>
          </p:cNvPr>
          <p:cNvSpPr>
            <a:spLocks noChangeArrowheads="1"/>
          </p:cNvSpPr>
          <p:nvPr/>
        </p:nvSpPr>
        <p:spPr bwMode="auto">
          <a:xfrm>
            <a:off x="14140909" y="-14392794"/>
            <a:ext cx="2770633" cy="316240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AF" altLang="en-AF" sz="1300" b="0" i="0" u="none" strike="noStrike" cap="none" normalizeH="0" baseline="0">
                <a:ln>
                  <a:noFill/>
                </a:ln>
                <a:solidFill>
                  <a:srgbClr val="333333"/>
                </a:solidFill>
                <a:effectLst/>
                <a:latin typeface="Montserrat" pitchFamily="2" charset="77"/>
              </a:rPr>
              <a:t>  </a:t>
            </a:r>
            <a:r>
              <a:rPr kumimoji="0" lang="en-AF" altLang="en-AF" sz="40000" b="0" i="0" u="none" strike="noStrike" cap="none" normalizeH="0" baseline="0">
                <a:ln>
                  <a:noFill/>
                </a:ln>
                <a:solidFill>
                  <a:srgbClr val="333333"/>
                </a:solidFill>
                <a:effectLst/>
                <a:latin typeface="Montserrat" pitchFamily="2" charset="77"/>
              </a:rPr>
              <a:t>     </a:t>
            </a:r>
            <a:endParaRPr kumimoji="0" lang="en-AF" altLang="en-AF" sz="10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F" altLang="en-AF" sz="1300" b="0" i="0" u="none" strike="noStrike" cap="none" normalizeH="0" baseline="0">
                <a:ln>
                  <a:noFill/>
                </a:ln>
                <a:solidFill>
                  <a:srgbClr val="333333"/>
                </a:solidFill>
                <a:effectLst/>
                <a:latin typeface="Montserrat" pitchFamily="2" charset="77"/>
              </a:rPr>
              <a:t>Lightning</a:t>
            </a:r>
            <a:endParaRPr kumimoji="0" lang="en-AF" altLang="en-AF" sz="10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AF" altLang="en-AF" sz="1800" b="0" i="0" u="none" strike="noStrike" cap="none" normalizeH="0" baseline="0">
                <a:ln>
                  <a:noFill/>
                </a:ln>
                <a:solidFill>
                  <a:schemeClr val="tx1"/>
                </a:solidFill>
                <a:effectLst/>
                <a:latin typeface="Arial" panose="020B0604020202020204" pitchFamily="34" charset="0"/>
              </a:rPr>
            </a:br>
            <a:endParaRPr kumimoji="0" lang="en-AF" altLang="en-AF" sz="1800" b="0" i="0" u="none" strike="noStrike" cap="none" normalizeH="0" baseline="0">
              <a:ln>
                <a:noFill/>
              </a:ln>
              <a:solidFill>
                <a:schemeClr val="tx1"/>
              </a:solidFill>
              <a:effectLst/>
              <a:latin typeface="Arial" panose="020B0604020202020204" pitchFamily="34" charset="0"/>
            </a:endParaRPr>
          </a:p>
        </p:txBody>
      </p:sp>
      <p:pic>
        <p:nvPicPr>
          <p:cNvPr id="5135" name="Picture 15">
            <a:extLst>
              <a:ext uri="{FF2B5EF4-FFF2-40B4-BE49-F238E27FC236}">
                <a16:creationId xmlns:a16="http://schemas.microsoft.com/office/drawing/2014/main" id="{16EA091B-3728-687A-3537-93AD93AED74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175708" y="2432846"/>
            <a:ext cx="1443038" cy="1353342"/>
          </a:xfrm>
          <a:prstGeom prst="rect">
            <a:avLst/>
          </a:prstGeom>
          <a:noFill/>
          <a:extLst>
            <a:ext uri="{909E8E84-426E-40DD-AFC4-6F175D3DCCD1}">
              <a14:hiddenFill xmlns:a14="http://schemas.microsoft.com/office/drawing/2010/main">
                <a:solidFill>
                  <a:srgbClr val="FFFFFF"/>
                </a:solidFill>
              </a14:hiddenFill>
            </a:ext>
          </a:extLst>
        </p:spPr>
      </p:pic>
      <p:pic>
        <p:nvPicPr>
          <p:cNvPr id="5137" name="Picture 17">
            <a:extLst>
              <a:ext uri="{FF2B5EF4-FFF2-40B4-BE49-F238E27FC236}">
                <a16:creationId xmlns:a16="http://schemas.microsoft.com/office/drawing/2014/main" id="{AF436B79-58BE-E983-281B-809C72A734E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058531" y="4096141"/>
            <a:ext cx="1977691" cy="1835945"/>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18">
            <a:extLst>
              <a:ext uri="{FF2B5EF4-FFF2-40B4-BE49-F238E27FC236}">
                <a16:creationId xmlns:a16="http://schemas.microsoft.com/office/drawing/2014/main" id="{1952FC2A-E438-B412-6ABC-3A3849B6FE79}"/>
              </a:ext>
            </a:extLst>
          </p:cNvPr>
          <p:cNvSpPr>
            <a:spLocks noChangeArrowheads="1"/>
          </p:cNvSpPr>
          <p:nvPr/>
        </p:nvSpPr>
        <p:spPr bwMode="auto">
          <a:xfrm>
            <a:off x="12375326" y="-3102099"/>
            <a:ext cx="5319617" cy="131574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AF" altLang="en-AF" sz="1300" b="0" i="0" u="none" strike="noStrike" cap="none" normalizeH="0" baseline="0">
                <a:ln>
                  <a:noFill/>
                </a:ln>
                <a:solidFill>
                  <a:srgbClr val="333333"/>
                </a:solidFill>
                <a:effectLst/>
                <a:latin typeface="Montserrat" pitchFamily="2" charset="77"/>
              </a:rPr>
              <a:t>  </a:t>
            </a:r>
            <a:r>
              <a:rPr kumimoji="0" lang="en-AF" altLang="en-AF" sz="40000" b="0" i="0" u="none" strike="noStrike" cap="none" normalizeH="0" baseline="0">
                <a:ln>
                  <a:noFill/>
                </a:ln>
                <a:solidFill>
                  <a:srgbClr val="333333"/>
                </a:solidFill>
                <a:effectLst/>
                <a:latin typeface="Montserrat" pitchFamily="2" charset="77"/>
              </a:rPr>
              <a:t>     </a:t>
            </a:r>
            <a:endParaRPr kumimoji="0" lang="en-AF" altLang="en-AF" sz="10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AF" altLang="en-AF" sz="1300" b="0" i="0" u="none" strike="noStrike" cap="none" normalizeH="0" baseline="0">
                <a:ln>
                  <a:noFill/>
                </a:ln>
                <a:solidFill>
                  <a:srgbClr val="333333"/>
                </a:solidFill>
                <a:effectLst/>
                <a:latin typeface="Montserrat" pitchFamily="2" charset="77"/>
              </a:rPr>
              <a:t>Damage from uninsured vehicles or aircraft</a:t>
            </a:r>
            <a:endParaRPr kumimoji="0" lang="en-AF" altLang="en-AF" sz="10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AF" altLang="en-AF" sz="1800" b="0" i="0" u="none" strike="noStrike" cap="none" normalizeH="0" baseline="0">
                <a:ln>
                  <a:noFill/>
                </a:ln>
                <a:solidFill>
                  <a:schemeClr val="tx1"/>
                </a:solidFill>
                <a:effectLst/>
                <a:latin typeface="Arial" panose="020B0604020202020204" pitchFamily="34" charset="0"/>
              </a:rPr>
            </a:br>
            <a:endParaRPr kumimoji="0" lang="en-AF" altLang="en-AF" sz="1800" b="0" i="0" u="none" strike="noStrike" cap="none" normalizeH="0" baseline="0">
              <a:ln>
                <a:noFill/>
              </a:ln>
              <a:solidFill>
                <a:schemeClr val="tx1"/>
              </a:solidFill>
              <a:effectLst/>
              <a:latin typeface="Arial" panose="020B0604020202020204" pitchFamily="34" charset="0"/>
            </a:endParaRPr>
          </a:p>
        </p:txBody>
      </p:sp>
      <p:pic>
        <p:nvPicPr>
          <p:cNvPr id="5139" name="Picture 19">
            <a:extLst>
              <a:ext uri="{FF2B5EF4-FFF2-40B4-BE49-F238E27FC236}">
                <a16:creationId xmlns:a16="http://schemas.microsoft.com/office/drawing/2014/main" id="{77A64A03-588E-B8BF-F927-DA64A5D9273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233148" y="4049712"/>
            <a:ext cx="2770634" cy="18359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87029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187BA-BB71-AB93-46E2-3224CE613167}"/>
              </a:ext>
            </a:extLst>
          </p:cNvPr>
          <p:cNvSpPr>
            <a:spLocks noGrp="1"/>
          </p:cNvSpPr>
          <p:nvPr>
            <p:ph type="title"/>
          </p:nvPr>
        </p:nvSpPr>
        <p:spPr/>
        <p:txBody>
          <a:bodyPr/>
          <a:lstStyle/>
          <a:p>
            <a:pPr algn="ctr"/>
            <a:r>
              <a:rPr lang="en-US" b="1" u="none" strike="noStrike" dirty="0">
                <a:solidFill>
                  <a:srgbClr val="333333"/>
                </a:solidFill>
                <a:effectLst/>
                <a:latin typeface="Arial Narrow" panose="020B0604020202020204" pitchFamily="34" charset="0"/>
                <a:cs typeface="Arial Narrow" panose="020B0604020202020204" pitchFamily="34" charset="0"/>
              </a:rPr>
              <a:t>Ground Risk Hull (Motion) Insurance</a:t>
            </a:r>
            <a:endParaRPr lang="en-AF" b="1" dirty="0"/>
          </a:p>
        </p:txBody>
      </p:sp>
      <p:sp>
        <p:nvSpPr>
          <p:cNvPr id="3" name="Content Placeholder 2">
            <a:extLst>
              <a:ext uri="{FF2B5EF4-FFF2-40B4-BE49-F238E27FC236}">
                <a16:creationId xmlns:a16="http://schemas.microsoft.com/office/drawing/2014/main" id="{FCFC3549-9C8A-4851-E4E9-9B81D9B3599B}"/>
              </a:ext>
            </a:extLst>
          </p:cNvPr>
          <p:cNvSpPr>
            <a:spLocks noGrp="1"/>
          </p:cNvSpPr>
          <p:nvPr>
            <p:ph idx="1"/>
          </p:nvPr>
        </p:nvSpPr>
        <p:spPr>
          <a:xfrm>
            <a:off x="838199" y="1825625"/>
            <a:ext cx="6919913" cy="4846638"/>
          </a:xfrm>
        </p:spPr>
        <p:txBody>
          <a:bodyPr>
            <a:normAutofit fontScale="77500" lnSpcReduction="20000"/>
          </a:bodyPr>
          <a:lstStyle/>
          <a:p>
            <a:pPr marL="0" indent="0" algn="just">
              <a:buNone/>
            </a:pPr>
            <a:r>
              <a:rPr lang="en-US" u="none" strike="noStrike" dirty="0">
                <a:solidFill>
                  <a:srgbClr val="333333"/>
                </a:solidFill>
                <a:effectLst/>
                <a:latin typeface="Bookman Old Style" panose="02050604050505020204" pitchFamily="18" charset="0"/>
                <a:cs typeface="Arial Narrow" panose="020B0604020202020204" pitchFamily="34" charset="0"/>
              </a:rPr>
              <a:t>Ground Risk Hull (Motion):- This type of insurance is similar to GRH non-motion insurance except that it covers damages sustained while the plane is on the ground and in motion. This typically includes damages sustained </a:t>
            </a:r>
            <a:r>
              <a:rPr lang="en-US" b="1" u="none" strike="noStrike" dirty="0">
                <a:solidFill>
                  <a:srgbClr val="FF0000"/>
                </a:solidFill>
                <a:effectLst/>
                <a:latin typeface="Bookman Old Style" panose="02050604050505020204" pitchFamily="18" charset="0"/>
                <a:cs typeface="Arial Narrow" panose="020B0604020202020204" pitchFamily="34" charset="0"/>
              </a:rPr>
              <a:t>during take - off and taxi</a:t>
            </a:r>
            <a:r>
              <a:rPr lang="en-US" u="none" strike="noStrike" dirty="0">
                <a:solidFill>
                  <a:srgbClr val="333333"/>
                </a:solidFill>
                <a:effectLst/>
                <a:latin typeface="Bookman Old Style" panose="02050604050505020204" pitchFamily="18" charset="0"/>
                <a:cs typeface="Arial Narrow" panose="020B0604020202020204" pitchFamily="34" charset="0"/>
              </a:rPr>
              <a:t>.</a:t>
            </a:r>
          </a:p>
          <a:p>
            <a:pPr marL="0" indent="0" algn="just">
              <a:buNone/>
            </a:pPr>
            <a:endParaRPr lang="en-US" dirty="0">
              <a:solidFill>
                <a:srgbClr val="333333"/>
              </a:solidFill>
              <a:latin typeface="Bookman Old Style" panose="02050604050505020204" pitchFamily="18" charset="0"/>
              <a:cs typeface="Arial Narrow" panose="020B0604020202020204" pitchFamily="34" charset="0"/>
            </a:endParaRPr>
          </a:p>
          <a:p>
            <a:pPr marL="0" indent="0" algn="just">
              <a:buNone/>
            </a:pPr>
            <a:r>
              <a:rPr lang="en-US" u="none" strike="noStrike" dirty="0">
                <a:solidFill>
                  <a:srgbClr val="040C28"/>
                </a:solidFill>
                <a:effectLst/>
                <a:latin typeface="Bookman Old Style" panose="02050604050505020204" pitchFamily="18" charset="0"/>
                <a:cs typeface="Arial Narrow" panose="020B0604020202020204" pitchFamily="34" charset="0"/>
              </a:rPr>
              <a:t>NB: taxiing is simply the process of moving an airplane while it's on the runway</a:t>
            </a:r>
            <a:r>
              <a:rPr lang="en-US" u="none" strike="noStrike" dirty="0">
                <a:solidFill>
                  <a:srgbClr val="202124"/>
                </a:solidFill>
                <a:effectLst/>
                <a:latin typeface="Bookman Old Style" panose="02050604050505020204" pitchFamily="18" charset="0"/>
                <a:cs typeface="Arial Narrow" panose="020B0604020202020204" pitchFamily="34" charset="0"/>
              </a:rPr>
              <a:t>. It occurs after an airplane has landed, and it occurs before an airplane takes off. Airplanes don't fly while on the ground. As a result, the process by which they move on the runway isn't known as flying; it's known as taxiing</a:t>
            </a:r>
            <a:endParaRPr lang="en-US" u="none" strike="noStrike" dirty="0">
              <a:solidFill>
                <a:srgbClr val="333333"/>
              </a:solidFill>
              <a:effectLst/>
              <a:latin typeface="Bookman Old Style" panose="02050604050505020204" pitchFamily="18" charset="0"/>
              <a:cs typeface="Arial Narrow" panose="020B0604020202020204" pitchFamily="34" charset="0"/>
            </a:endParaRPr>
          </a:p>
          <a:p>
            <a:pPr marL="0" indent="0">
              <a:buNone/>
            </a:pPr>
            <a:br>
              <a:rPr lang="en-US" dirty="0">
                <a:latin typeface="Arial Narrow" panose="020B0604020202020204" pitchFamily="34" charset="0"/>
                <a:cs typeface="Arial Narrow" panose="020B0604020202020204" pitchFamily="34" charset="0"/>
              </a:rPr>
            </a:br>
            <a:endParaRPr lang="en-AF" dirty="0">
              <a:latin typeface="Arial Narrow" panose="020B0604020202020204" pitchFamily="34" charset="0"/>
              <a:cs typeface="Arial Narrow" panose="020B0604020202020204" pitchFamily="34" charset="0"/>
            </a:endParaRPr>
          </a:p>
        </p:txBody>
      </p:sp>
      <p:pic>
        <p:nvPicPr>
          <p:cNvPr id="6146" name="Picture 2" descr="Crosswind Taxi Techniques - Pilot Institute">
            <a:hlinkClick r:id="rId2"/>
            <a:extLst>
              <a:ext uri="{FF2B5EF4-FFF2-40B4-BE49-F238E27FC236}">
                <a16:creationId xmlns:a16="http://schemas.microsoft.com/office/drawing/2014/main" id="{30FBF913-6D16-6688-20C5-908BC75FED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58112" y="1690687"/>
            <a:ext cx="4300538" cy="48021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08728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C49A5-EFBF-E533-1244-BF1537CD56F0}"/>
              </a:ext>
            </a:extLst>
          </p:cNvPr>
          <p:cNvSpPr>
            <a:spLocks noGrp="1"/>
          </p:cNvSpPr>
          <p:nvPr>
            <p:ph type="title"/>
          </p:nvPr>
        </p:nvSpPr>
        <p:spPr/>
        <p:txBody>
          <a:bodyPr/>
          <a:lstStyle/>
          <a:p>
            <a:pPr algn="ctr"/>
            <a:r>
              <a:rPr lang="en-US" b="1" u="none" strike="noStrike" dirty="0">
                <a:solidFill>
                  <a:srgbClr val="333333"/>
                </a:solidFill>
                <a:effectLst/>
                <a:latin typeface="Arial Narrow" panose="020B0604020202020204" pitchFamily="34" charset="0"/>
                <a:cs typeface="Arial Narrow" panose="020B0604020202020204" pitchFamily="34" charset="0"/>
              </a:rPr>
              <a:t>Public Liability Insurance</a:t>
            </a:r>
            <a:endParaRPr lang="en-AF" i="1" dirty="0"/>
          </a:p>
        </p:txBody>
      </p:sp>
      <p:sp>
        <p:nvSpPr>
          <p:cNvPr id="3" name="Content Placeholder 2">
            <a:extLst>
              <a:ext uri="{FF2B5EF4-FFF2-40B4-BE49-F238E27FC236}">
                <a16:creationId xmlns:a16="http://schemas.microsoft.com/office/drawing/2014/main" id="{D373A011-A60E-9133-8127-35059A4DE587}"/>
              </a:ext>
            </a:extLst>
          </p:cNvPr>
          <p:cNvSpPr>
            <a:spLocks noGrp="1"/>
          </p:cNvSpPr>
          <p:nvPr>
            <p:ph idx="1"/>
          </p:nvPr>
        </p:nvSpPr>
        <p:spPr>
          <a:xfrm>
            <a:off x="838200" y="1825625"/>
            <a:ext cx="5634038" cy="4351338"/>
          </a:xfrm>
        </p:spPr>
        <p:txBody>
          <a:bodyPr/>
          <a:lstStyle/>
          <a:p>
            <a:pPr marL="0" indent="0" algn="just">
              <a:buNone/>
            </a:pPr>
            <a:r>
              <a:rPr lang="en-US" b="1" u="none" strike="noStrike" dirty="0">
                <a:solidFill>
                  <a:srgbClr val="333333"/>
                </a:solidFill>
                <a:effectLst/>
                <a:latin typeface="Arial Narrow" panose="020B0604020202020204" pitchFamily="34" charset="0"/>
                <a:cs typeface="Arial Narrow" panose="020B0604020202020204" pitchFamily="34" charset="0"/>
              </a:rPr>
              <a:t>Public Liability Insurance</a:t>
            </a:r>
            <a:r>
              <a:rPr lang="en-US" u="none" strike="noStrike" dirty="0">
                <a:solidFill>
                  <a:srgbClr val="333333"/>
                </a:solidFill>
                <a:effectLst/>
                <a:latin typeface="Arial Narrow" panose="020B0604020202020204" pitchFamily="34" charset="0"/>
                <a:cs typeface="Arial Narrow" panose="020B0604020202020204" pitchFamily="34" charset="0"/>
              </a:rPr>
              <a:t>:-This type of coverage is usually mandated by law in many places. It provides insurance for damages that occur to third-party entities and property e.g</a:t>
            </a:r>
            <a:r>
              <a:rPr lang="en-US" u="none" strike="noStrike" dirty="0">
                <a:solidFill>
                  <a:srgbClr val="FF0000"/>
                </a:solidFill>
                <a:effectLst/>
                <a:latin typeface="Arial Narrow" panose="020B0604020202020204" pitchFamily="34" charset="0"/>
                <a:cs typeface="Arial Narrow" panose="020B0604020202020204" pitchFamily="34" charset="0"/>
              </a:rPr>
              <a:t>. damage to cars</a:t>
            </a:r>
            <a:r>
              <a:rPr lang="en-US" u="none" strike="noStrike" dirty="0">
                <a:solidFill>
                  <a:srgbClr val="333333"/>
                </a:solidFill>
                <a:effectLst/>
                <a:latin typeface="Arial Narrow" panose="020B0604020202020204" pitchFamily="34" charset="0"/>
                <a:cs typeface="Arial Narrow" panose="020B0604020202020204" pitchFamily="34" charset="0"/>
              </a:rPr>
              <a:t>, </a:t>
            </a:r>
            <a:r>
              <a:rPr lang="en-US" u="none" strike="noStrike" dirty="0">
                <a:solidFill>
                  <a:srgbClr val="FF0000"/>
                </a:solidFill>
                <a:effectLst/>
                <a:latin typeface="Arial Narrow" panose="020B0604020202020204" pitchFamily="34" charset="0"/>
                <a:cs typeface="Arial Narrow" panose="020B0604020202020204" pitchFamily="34" charset="0"/>
              </a:rPr>
              <a:t>crops </a:t>
            </a:r>
            <a:r>
              <a:rPr lang="en-US" u="none" strike="noStrike" dirty="0">
                <a:solidFill>
                  <a:srgbClr val="333333"/>
                </a:solidFill>
                <a:effectLst/>
                <a:latin typeface="Arial Narrow" panose="020B0604020202020204" pitchFamily="34" charset="0"/>
                <a:cs typeface="Arial Narrow" panose="020B0604020202020204" pitchFamily="34" charset="0"/>
              </a:rPr>
              <a:t>etc. Most places require that </a:t>
            </a:r>
            <a:r>
              <a:rPr lang="en-US" dirty="0">
                <a:solidFill>
                  <a:srgbClr val="333333"/>
                </a:solidFill>
                <a:latin typeface="Arial Narrow" panose="020B0604020202020204" pitchFamily="34" charset="0"/>
                <a:cs typeface="Arial Narrow" panose="020B0604020202020204" pitchFamily="34" charset="0"/>
              </a:rPr>
              <a:t>a firm/individual</a:t>
            </a:r>
            <a:r>
              <a:rPr lang="en-US" u="none" strike="noStrike" dirty="0">
                <a:solidFill>
                  <a:srgbClr val="333333"/>
                </a:solidFill>
                <a:effectLst/>
                <a:latin typeface="Arial Narrow" panose="020B0604020202020204" pitchFamily="34" charset="0"/>
                <a:cs typeface="Arial Narrow" panose="020B0604020202020204" pitchFamily="34" charset="0"/>
              </a:rPr>
              <a:t> demonstrate an ability to pay for damages that they cause while operating a plane. This type of coverage does not pay for damage done to the plane or passengers in the plane.</a:t>
            </a:r>
          </a:p>
          <a:p>
            <a:endParaRPr lang="en-AF" dirty="0"/>
          </a:p>
        </p:txBody>
      </p:sp>
      <p:pic>
        <p:nvPicPr>
          <p:cNvPr id="7170" name="Picture 2" descr="Aviation Liability Coverage | Aviation Insurance | Aviation Liability  Insurance India">
            <a:extLst>
              <a:ext uri="{FF2B5EF4-FFF2-40B4-BE49-F238E27FC236}">
                <a16:creationId xmlns:a16="http://schemas.microsoft.com/office/drawing/2014/main" id="{09FF8881-009A-EDF7-9E6A-78BD05271E8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86538" y="1690688"/>
            <a:ext cx="4972050"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95253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42E6D-3EE9-79EE-A600-52F68251B506}"/>
              </a:ext>
            </a:extLst>
          </p:cNvPr>
          <p:cNvSpPr>
            <a:spLocks noGrp="1"/>
          </p:cNvSpPr>
          <p:nvPr>
            <p:ph type="title"/>
          </p:nvPr>
        </p:nvSpPr>
        <p:spPr/>
        <p:txBody>
          <a:bodyPr/>
          <a:lstStyle/>
          <a:p>
            <a:pPr algn="ctr"/>
            <a:r>
              <a:rPr lang="en-US" b="1" u="none" strike="noStrike" dirty="0">
                <a:solidFill>
                  <a:srgbClr val="333333"/>
                </a:solidFill>
                <a:effectLst/>
                <a:latin typeface="Arial Narrow" panose="020B0604020202020204" pitchFamily="34" charset="0"/>
                <a:cs typeface="Arial Narrow" panose="020B0604020202020204" pitchFamily="34" charset="0"/>
              </a:rPr>
              <a:t>Combined Single Limit</a:t>
            </a:r>
            <a:endParaRPr lang="en-AF" b="1" i="1" dirty="0">
              <a:latin typeface="Arial Narrow" panose="020B0604020202020204" pitchFamily="34" charset="0"/>
              <a:cs typeface="Arial Narrow" panose="020B0604020202020204" pitchFamily="34" charset="0"/>
            </a:endParaRPr>
          </a:p>
        </p:txBody>
      </p:sp>
      <p:sp>
        <p:nvSpPr>
          <p:cNvPr id="3" name="Content Placeholder 2">
            <a:extLst>
              <a:ext uri="{FF2B5EF4-FFF2-40B4-BE49-F238E27FC236}">
                <a16:creationId xmlns:a16="http://schemas.microsoft.com/office/drawing/2014/main" id="{540DD55A-A7DA-6F1A-CFD9-8CCA5D9DD9A0}"/>
              </a:ext>
            </a:extLst>
          </p:cNvPr>
          <p:cNvSpPr>
            <a:spLocks noGrp="1"/>
          </p:cNvSpPr>
          <p:nvPr>
            <p:ph idx="1"/>
          </p:nvPr>
        </p:nvSpPr>
        <p:spPr>
          <a:xfrm>
            <a:off x="1035423" y="1861483"/>
            <a:ext cx="10515600" cy="4351338"/>
          </a:xfrm>
        </p:spPr>
        <p:txBody>
          <a:bodyPr/>
          <a:lstStyle/>
          <a:p>
            <a:pPr marL="0" indent="0" algn="just">
              <a:lnSpc>
                <a:spcPct val="150000"/>
              </a:lnSpc>
              <a:buNone/>
            </a:pPr>
            <a:r>
              <a:rPr lang="en-US" b="1" i="0" u="none" strike="noStrike" dirty="0">
                <a:solidFill>
                  <a:srgbClr val="333333"/>
                </a:solidFill>
                <a:effectLst/>
                <a:latin typeface="var(--secondary-font)"/>
              </a:rPr>
              <a:t>Combined Single Limit:-</a:t>
            </a:r>
            <a:r>
              <a:rPr lang="en-US" b="0" i="0" u="none" strike="noStrike" dirty="0">
                <a:solidFill>
                  <a:srgbClr val="333333"/>
                </a:solidFill>
                <a:effectLst/>
                <a:latin typeface="Montserrat" pitchFamily="2" charset="77"/>
              </a:rPr>
              <a:t> </a:t>
            </a:r>
            <a:r>
              <a:rPr lang="en-US" u="none" strike="noStrike" dirty="0">
                <a:solidFill>
                  <a:srgbClr val="333333"/>
                </a:solidFill>
                <a:effectLst/>
                <a:latin typeface="Arial Narrow" panose="020B0604020202020204" pitchFamily="34" charset="0"/>
                <a:cs typeface="Arial Narrow" panose="020B0604020202020204" pitchFamily="34" charset="0"/>
              </a:rPr>
              <a:t>Combined single limit (CSL) coverage is a bundled policy that includes both </a:t>
            </a:r>
            <a:r>
              <a:rPr lang="en-US" b="1" u="none" strike="noStrike" dirty="0">
                <a:solidFill>
                  <a:srgbClr val="333333"/>
                </a:solidFill>
                <a:effectLst/>
                <a:latin typeface="Arial Narrow" panose="020B0604020202020204" pitchFamily="34" charset="0"/>
                <a:cs typeface="Arial Narrow" panose="020B0604020202020204" pitchFamily="34" charset="0"/>
              </a:rPr>
              <a:t>public liability and passenger liability </a:t>
            </a:r>
            <a:r>
              <a:rPr lang="en-US" u="none" strike="noStrike" dirty="0">
                <a:solidFill>
                  <a:srgbClr val="333333"/>
                </a:solidFill>
                <a:effectLst/>
                <a:latin typeface="Arial Narrow" panose="020B0604020202020204" pitchFamily="34" charset="0"/>
                <a:cs typeface="Arial Narrow" panose="020B0604020202020204" pitchFamily="34" charset="0"/>
              </a:rPr>
              <a:t>insurance. This type of coverage has a set limit per payout per accident.</a:t>
            </a:r>
          </a:p>
          <a:p>
            <a:endParaRPr lang="en-AF" dirty="0"/>
          </a:p>
        </p:txBody>
      </p:sp>
    </p:spTree>
    <p:extLst>
      <p:ext uri="{BB962C8B-B14F-4D97-AF65-F5344CB8AC3E}">
        <p14:creationId xmlns:p14="http://schemas.microsoft.com/office/powerpoint/2010/main" val="13902303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A46F9C-37B8-3864-0455-9D45D17CA92B}"/>
              </a:ext>
            </a:extLst>
          </p:cNvPr>
          <p:cNvSpPr>
            <a:spLocks noGrp="1"/>
          </p:cNvSpPr>
          <p:nvPr>
            <p:ph type="title"/>
          </p:nvPr>
        </p:nvSpPr>
        <p:spPr/>
        <p:txBody>
          <a:bodyPr>
            <a:normAutofit/>
          </a:bodyPr>
          <a:lstStyle/>
          <a:p>
            <a:pPr algn="just"/>
            <a:r>
              <a:rPr lang="en-US" sz="3100" b="1" i="0" u="none" strike="noStrike" cap="all" dirty="0">
                <a:solidFill>
                  <a:srgbClr val="003478"/>
                </a:solidFill>
                <a:effectLst/>
                <a:latin typeface="Bookman Old Style" panose="02050604050505020204" pitchFamily="18" charset="0"/>
              </a:rPr>
              <a:t>AIRPORT OWNERS LIABILITY INSURANCE</a:t>
            </a:r>
            <a:br>
              <a:rPr lang="en-US" b="1" i="0" u="none" strike="noStrike" cap="all" dirty="0">
                <a:solidFill>
                  <a:srgbClr val="003478"/>
                </a:solidFill>
                <a:effectLst/>
                <a:latin typeface="Open Sans" panose="020B0606030504020204" pitchFamily="34" charset="0"/>
              </a:rPr>
            </a:br>
            <a:endParaRPr lang="en-AF" dirty="0"/>
          </a:p>
        </p:txBody>
      </p:sp>
      <p:sp>
        <p:nvSpPr>
          <p:cNvPr id="3" name="Content Placeholder 2">
            <a:extLst>
              <a:ext uri="{FF2B5EF4-FFF2-40B4-BE49-F238E27FC236}">
                <a16:creationId xmlns:a16="http://schemas.microsoft.com/office/drawing/2014/main" id="{05655C27-8D3D-4047-D6A4-6B55F1506556}"/>
              </a:ext>
            </a:extLst>
          </p:cNvPr>
          <p:cNvSpPr>
            <a:spLocks noGrp="1"/>
          </p:cNvSpPr>
          <p:nvPr>
            <p:ph idx="1"/>
          </p:nvPr>
        </p:nvSpPr>
        <p:spPr/>
        <p:txBody>
          <a:bodyPr>
            <a:normAutofit fontScale="92500"/>
          </a:bodyPr>
          <a:lstStyle/>
          <a:p>
            <a:pPr algn="just"/>
            <a:r>
              <a:rPr lang="en-US" b="1" i="0" u="none" strike="noStrike" dirty="0">
                <a:effectLst/>
                <a:latin typeface="Bookman Old Style" panose="02050604050505020204" pitchFamily="18" charset="0"/>
              </a:rPr>
              <a:t>Airport Owners Liability Insurance, </a:t>
            </a:r>
            <a:r>
              <a:rPr lang="en-US" b="0" i="0" u="none" strike="noStrike" dirty="0">
                <a:effectLst/>
                <a:latin typeface="Bookman Old Style" panose="02050604050505020204" pitchFamily="18" charset="0"/>
              </a:rPr>
              <a:t>often referred to as Airport Liability Insurance, is designed for entities responsible for the day-to-day operation of airports.</a:t>
            </a:r>
          </a:p>
          <a:p>
            <a:pPr algn="just"/>
            <a:r>
              <a:rPr lang="en-US" b="0" i="0" u="none" strike="noStrike" dirty="0">
                <a:effectLst/>
                <a:latin typeface="Bookman Old Style" panose="02050604050505020204" pitchFamily="18" charset="0"/>
              </a:rPr>
              <a:t>It extends coverage for third-party bodily injury(</a:t>
            </a:r>
            <a:r>
              <a:rPr lang="en-US" b="0" i="0" u="none" strike="noStrike" dirty="0">
                <a:effectLst/>
                <a:latin typeface="Roboto" panose="02000000000000000000" pitchFamily="2" charset="0"/>
              </a:rPr>
              <a:t>(e.g., passengers, visitors, contractors)</a:t>
            </a:r>
            <a:r>
              <a:rPr lang="en-US" b="0" i="0" u="none" strike="noStrike" dirty="0">
                <a:effectLst/>
                <a:latin typeface="Bookman Old Style" panose="02050604050505020204" pitchFamily="18" charset="0"/>
              </a:rPr>
              <a:t>, property damage, and legal expenses that may arise on the premises, during aircraft operations, or as a consequence of airport business activities.</a:t>
            </a:r>
          </a:p>
          <a:p>
            <a:pPr marL="0" indent="0" algn="just">
              <a:buNone/>
            </a:pPr>
            <a:r>
              <a:rPr lang="en-US" b="1" i="0" u="none" strike="noStrike" dirty="0" err="1">
                <a:effectLst/>
                <a:latin typeface="Bookman Old Style" panose="02050604050505020204" pitchFamily="18" charset="0"/>
              </a:rPr>
              <a:t>NB:</a:t>
            </a:r>
            <a:r>
              <a:rPr lang="en-US" b="0" i="0" u="none" strike="noStrike" dirty="0" err="1">
                <a:effectLst/>
                <a:latin typeface="Bookman Old Style" panose="02050604050505020204" pitchFamily="18" charset="0"/>
              </a:rPr>
              <a:t>For</a:t>
            </a:r>
            <a:r>
              <a:rPr lang="en-US" b="0" i="0" u="none" strike="noStrike" dirty="0">
                <a:effectLst/>
                <a:latin typeface="Bookman Old Style" panose="02050604050505020204" pitchFamily="18" charset="0"/>
              </a:rPr>
              <a:t> businesses in Uganda, this type of insurance is not an optional choice but a necessity for various service components within aviation, including ground handling, retail and service operations, and even airside or landside traffic control.</a:t>
            </a:r>
          </a:p>
          <a:p>
            <a:endParaRPr lang="en-AF" dirty="0"/>
          </a:p>
        </p:txBody>
      </p:sp>
    </p:spTree>
    <p:extLst>
      <p:ext uri="{BB962C8B-B14F-4D97-AF65-F5344CB8AC3E}">
        <p14:creationId xmlns:p14="http://schemas.microsoft.com/office/powerpoint/2010/main" val="10927334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EEFEE7-1AC3-D699-F87C-CA583EF4E6B3}"/>
              </a:ext>
            </a:extLst>
          </p:cNvPr>
          <p:cNvSpPr>
            <a:spLocks noGrp="1"/>
          </p:cNvSpPr>
          <p:nvPr>
            <p:ph type="title"/>
          </p:nvPr>
        </p:nvSpPr>
        <p:spPr>
          <a:xfrm>
            <a:off x="838200" y="365125"/>
            <a:ext cx="10515600" cy="4627980"/>
          </a:xfrm>
        </p:spPr>
        <p:txBody>
          <a:bodyPr/>
          <a:lstStyle/>
          <a:p>
            <a:pPr algn="ctr"/>
            <a:r>
              <a:rPr lang="en-US" b="0" i="0" strike="noStrike" dirty="0">
                <a:effectLst/>
                <a:latin typeface="arial" panose="020B0604020202020204" pitchFamily="34" charset="0"/>
                <a:hlinkClick r:id="rId2">
                  <a:extLst>
                    <a:ext uri="{A12FA001-AC4F-418D-AE19-62706E023703}">
                      <ahyp:hlinkClr xmlns:ahyp="http://schemas.microsoft.com/office/drawing/2018/hyperlinkcolor" val="tx"/>
                    </a:ext>
                  </a:extLst>
                </a:hlinkClick>
              </a:rPr>
              <a:t>Aviation Underwriting</a:t>
            </a:r>
            <a:endParaRPr lang="en-AF" dirty="0"/>
          </a:p>
        </p:txBody>
      </p:sp>
    </p:spTree>
    <p:extLst>
      <p:ext uri="{BB962C8B-B14F-4D97-AF65-F5344CB8AC3E}">
        <p14:creationId xmlns:p14="http://schemas.microsoft.com/office/powerpoint/2010/main" val="3358232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F85B1-C3AB-2FE5-A42E-5ACC988345F1}"/>
              </a:ext>
            </a:extLst>
          </p:cNvPr>
          <p:cNvSpPr>
            <a:spLocks noGrp="1"/>
          </p:cNvSpPr>
          <p:nvPr>
            <p:ph type="title"/>
          </p:nvPr>
        </p:nvSpPr>
        <p:spPr>
          <a:xfrm>
            <a:off x="838200" y="274052"/>
            <a:ext cx="10515600" cy="813970"/>
          </a:xfrm>
        </p:spPr>
        <p:txBody>
          <a:bodyPr>
            <a:normAutofit fontScale="90000"/>
          </a:bodyPr>
          <a:lstStyle/>
          <a:p>
            <a:pPr algn="ctr"/>
            <a:br>
              <a:rPr lang="en-US" b="0" i="0" strike="noStrike" dirty="0">
                <a:effectLst/>
                <a:latin typeface="arial" panose="020B0604020202020204" pitchFamily="34" charset="0"/>
                <a:hlinkClick r:id="rId2">
                  <a:extLst>
                    <a:ext uri="{A12FA001-AC4F-418D-AE19-62706E023703}">
                      <ahyp:hlinkClr xmlns:ahyp="http://schemas.microsoft.com/office/drawing/2018/hyperlinkcolor" val="tx"/>
                    </a:ext>
                  </a:extLst>
                </a:hlinkClick>
              </a:rPr>
            </a:br>
            <a:r>
              <a:rPr lang="en-US" sz="4400" u="none" strike="noStrike" dirty="0">
                <a:solidFill>
                  <a:srgbClr val="111111"/>
                </a:solidFill>
                <a:effectLst/>
                <a:latin typeface="Arial Narrow" panose="020B0604020202020204" pitchFamily="34" charset="0"/>
                <a:cs typeface="Arial Narrow" panose="020B0604020202020204" pitchFamily="34" charset="0"/>
              </a:rPr>
              <a:t>Role of Insurance Underwriters</a:t>
            </a:r>
            <a:br>
              <a:rPr lang="en-US" sz="4400" u="none" strike="noStrike" dirty="0">
                <a:solidFill>
                  <a:srgbClr val="111111"/>
                </a:solidFill>
                <a:effectLst/>
                <a:latin typeface="Arial Narrow" panose="020B0604020202020204" pitchFamily="34" charset="0"/>
                <a:cs typeface="Arial Narrow" panose="020B0604020202020204" pitchFamily="34" charset="0"/>
              </a:rPr>
            </a:br>
            <a:endParaRPr lang="en-AF" dirty="0"/>
          </a:p>
        </p:txBody>
      </p:sp>
      <p:sp>
        <p:nvSpPr>
          <p:cNvPr id="3" name="Content Placeholder 2">
            <a:extLst>
              <a:ext uri="{FF2B5EF4-FFF2-40B4-BE49-F238E27FC236}">
                <a16:creationId xmlns:a16="http://schemas.microsoft.com/office/drawing/2014/main" id="{5EB43595-3B26-4DB6-9ABA-9E3BF3F9B5F8}"/>
              </a:ext>
            </a:extLst>
          </p:cNvPr>
          <p:cNvSpPr>
            <a:spLocks noGrp="1"/>
          </p:cNvSpPr>
          <p:nvPr>
            <p:ph idx="1"/>
          </p:nvPr>
        </p:nvSpPr>
        <p:spPr/>
        <p:txBody>
          <a:bodyPr/>
          <a:lstStyle/>
          <a:p>
            <a:endParaRPr lang="en-US" b="1" i="0" u="none" strike="noStrike" dirty="0">
              <a:solidFill>
                <a:srgbClr val="303133"/>
              </a:solidFill>
              <a:effectLst/>
              <a:latin typeface="Khand"/>
            </a:endParaRPr>
          </a:p>
          <a:p>
            <a:endParaRPr lang="en-AF" dirty="0"/>
          </a:p>
        </p:txBody>
      </p:sp>
      <p:sp>
        <p:nvSpPr>
          <p:cNvPr id="4" name="TextBox 3">
            <a:extLst>
              <a:ext uri="{FF2B5EF4-FFF2-40B4-BE49-F238E27FC236}">
                <a16:creationId xmlns:a16="http://schemas.microsoft.com/office/drawing/2014/main" id="{D8157AAD-EE74-68B7-CAAB-082E50098A34}"/>
              </a:ext>
            </a:extLst>
          </p:cNvPr>
          <p:cNvSpPr txBox="1"/>
          <p:nvPr/>
        </p:nvSpPr>
        <p:spPr>
          <a:xfrm>
            <a:off x="926431" y="1648326"/>
            <a:ext cx="10427369" cy="5008422"/>
          </a:xfrm>
          <a:prstGeom prst="rect">
            <a:avLst/>
          </a:prstGeom>
          <a:noFill/>
        </p:spPr>
        <p:txBody>
          <a:bodyPr wrap="square" rtlCol="0">
            <a:spAutoFit/>
          </a:bodyPr>
          <a:lstStyle/>
          <a:p>
            <a:pPr algn="l">
              <a:lnSpc>
                <a:spcPct val="150000"/>
              </a:lnSpc>
              <a:buFont typeface="Arial" panose="020B0604020202020204" pitchFamily="34" charset="0"/>
              <a:buChar char="•"/>
            </a:pPr>
            <a:r>
              <a:rPr lang="en-US" sz="2400" u="none" strike="noStrike" dirty="0">
                <a:solidFill>
                  <a:srgbClr val="111111"/>
                </a:solidFill>
                <a:effectLst/>
                <a:latin typeface="Arial Narrow" panose="020B0604020202020204" pitchFamily="34" charset="0"/>
                <a:cs typeface="Arial Narrow" panose="020B0604020202020204" pitchFamily="34" charset="0"/>
              </a:rPr>
              <a:t>Analyze information in insurance applications.</a:t>
            </a:r>
          </a:p>
          <a:p>
            <a:pPr algn="l">
              <a:lnSpc>
                <a:spcPct val="150000"/>
              </a:lnSpc>
              <a:buFont typeface="Arial" panose="020B0604020202020204" pitchFamily="34" charset="0"/>
              <a:buChar char="•"/>
            </a:pPr>
            <a:r>
              <a:rPr lang="en-US" sz="2400" u="none" strike="noStrike" dirty="0">
                <a:solidFill>
                  <a:srgbClr val="111111"/>
                </a:solidFill>
                <a:effectLst/>
                <a:latin typeface="Arial Narrow" panose="020B0604020202020204" pitchFamily="34" charset="0"/>
                <a:cs typeface="Arial Narrow" panose="020B0604020202020204" pitchFamily="34" charset="0"/>
              </a:rPr>
              <a:t>Determine the risk of insuring a client.</a:t>
            </a:r>
          </a:p>
          <a:p>
            <a:pPr algn="just">
              <a:buFont typeface="Arial" panose="020B0604020202020204" pitchFamily="34" charset="0"/>
              <a:buChar char="•"/>
            </a:pPr>
            <a:r>
              <a:rPr lang="en-US" sz="2400" u="none" strike="noStrike" dirty="0">
                <a:solidFill>
                  <a:srgbClr val="111111"/>
                </a:solidFill>
                <a:effectLst/>
                <a:latin typeface="Arial Narrow" panose="020B0604020202020204" pitchFamily="34" charset="0"/>
                <a:cs typeface="Arial Narrow" panose="020B0604020202020204" pitchFamily="34" charset="0"/>
              </a:rPr>
              <a:t>Screen applicants based on set criteria e.g. </a:t>
            </a:r>
            <a:r>
              <a:rPr lang="en-US" sz="2400" i="1" u="none" strike="noStrike" dirty="0">
                <a:solidFill>
                  <a:srgbClr val="111111"/>
                </a:solidFill>
                <a:effectLst/>
                <a:latin typeface="Arial Narrow" panose="020B0604020202020204" pitchFamily="34" charset="0"/>
                <a:cs typeface="Arial Narrow" panose="020B0604020202020204" pitchFamily="34" charset="0"/>
              </a:rPr>
              <a:t>applicant’s age, gender, financial strength, accident history,  traffic police information,</a:t>
            </a:r>
            <a:r>
              <a:rPr lang="en-US" sz="2400" b="1" i="0" u="none" strike="noStrike" dirty="0">
                <a:solidFill>
                  <a:srgbClr val="5F6368"/>
                </a:solidFill>
                <a:effectLst/>
                <a:latin typeface="arial" panose="020B0604020202020204" pitchFamily="34" charset="0"/>
              </a:rPr>
              <a:t> </a:t>
            </a:r>
            <a:r>
              <a:rPr lang="en-US" sz="2400" i="1" u="none" strike="noStrike" dirty="0">
                <a:solidFill>
                  <a:srgbClr val="5F6368"/>
                </a:solidFill>
                <a:effectLst/>
                <a:latin typeface="arial" panose="020B0604020202020204" pitchFamily="34" charset="0"/>
              </a:rPr>
              <a:t>and </a:t>
            </a:r>
            <a:r>
              <a:rPr lang="en-US" sz="2400" i="1" u="none" strike="noStrike" dirty="0">
                <a:effectLst/>
                <a:latin typeface="Arial" panose="020B0604020202020204" pitchFamily="34" charset="0"/>
                <a:cs typeface="Arial" panose="020B0604020202020204" pitchFamily="34" charset="0"/>
              </a:rPr>
              <a:t>the ability of the vessel to meet policy requirements for the vessel's age, size, and classification </a:t>
            </a:r>
            <a:r>
              <a:rPr lang="en-US" sz="2400" i="1" u="none" strike="noStrike" dirty="0" err="1">
                <a:effectLst/>
                <a:latin typeface="Arial" panose="020B0604020202020204" pitchFamily="34" charset="0"/>
                <a:cs typeface="Arial" panose="020B0604020202020204" pitchFamily="34" charset="0"/>
              </a:rPr>
              <a:t>e.g</a:t>
            </a:r>
            <a:r>
              <a:rPr lang="en-US" sz="2400" i="1" u="none" strike="noStrike" dirty="0">
                <a:effectLst/>
                <a:latin typeface="Arial" panose="020B0604020202020204" pitchFamily="34" charset="0"/>
                <a:cs typeface="Arial" panose="020B0604020202020204" pitchFamily="34" charset="0"/>
              </a:rPr>
              <a:t> </a:t>
            </a:r>
            <a:r>
              <a:rPr lang="en-US" sz="2400" i="1" u="none" strike="noStrike" dirty="0">
                <a:solidFill>
                  <a:srgbClr val="FF0000"/>
                </a:solidFill>
                <a:effectLst/>
                <a:latin typeface="Arial" panose="020B0604020202020204" pitchFamily="34" charset="0"/>
                <a:cs typeface="Arial" panose="020B0604020202020204" pitchFamily="34" charset="0"/>
              </a:rPr>
              <a:t>single engine land, multiple engine land  </a:t>
            </a:r>
            <a:r>
              <a:rPr lang="en-US" sz="2400" i="1" u="none" strike="noStrike" dirty="0" err="1">
                <a:effectLst/>
                <a:latin typeface="Arial" panose="020B0604020202020204" pitchFamily="34" charset="0"/>
                <a:cs typeface="Arial" panose="020B0604020202020204" pitchFamily="34" charset="0"/>
              </a:rPr>
              <a:t>e.t.c</a:t>
            </a:r>
            <a:endParaRPr lang="en-US" sz="2400" i="1" u="none" strike="noStrike" dirty="0">
              <a:effectLst/>
              <a:latin typeface="Arial" panose="020B0604020202020204" pitchFamily="34" charset="0"/>
              <a:cs typeface="Arial" panose="020B0604020202020204" pitchFamily="34" charset="0"/>
            </a:endParaRPr>
          </a:p>
          <a:p>
            <a:pPr algn="l">
              <a:lnSpc>
                <a:spcPct val="150000"/>
              </a:lnSpc>
              <a:buFont typeface="Arial" panose="020B0604020202020204" pitchFamily="34" charset="0"/>
              <a:buChar char="•"/>
            </a:pPr>
            <a:r>
              <a:rPr lang="en-US" sz="2400" u="none" strike="noStrike" dirty="0">
                <a:solidFill>
                  <a:srgbClr val="111111"/>
                </a:solidFill>
                <a:effectLst/>
                <a:latin typeface="Arial Narrow" panose="020B0604020202020204" pitchFamily="34" charset="0"/>
                <a:cs typeface="Arial Narrow" panose="020B0604020202020204" pitchFamily="34" charset="0"/>
              </a:rPr>
              <a:t>Evaluate recommendations from underwriting software </a:t>
            </a:r>
            <a:r>
              <a:rPr lang="en-US" sz="2400" u="none" strike="noStrike" dirty="0" err="1">
                <a:solidFill>
                  <a:srgbClr val="111111"/>
                </a:solidFill>
                <a:effectLst/>
                <a:latin typeface="Arial Narrow" panose="020B0604020202020204" pitchFamily="34" charset="0"/>
                <a:cs typeface="Arial Narrow" panose="020B0604020202020204" pitchFamily="34" charset="0"/>
              </a:rPr>
              <a:t>e.g</a:t>
            </a:r>
            <a:r>
              <a:rPr lang="en-US" sz="2400" u="none" strike="noStrike" dirty="0">
                <a:solidFill>
                  <a:srgbClr val="111111"/>
                </a:solidFill>
                <a:effectLst/>
                <a:latin typeface="Arial Narrow" panose="020B0604020202020204" pitchFamily="34" charset="0"/>
                <a:cs typeface="Arial Narrow" panose="020B0604020202020204" pitchFamily="34" charset="0"/>
              </a:rPr>
              <a:t> artificial </a:t>
            </a:r>
            <a:r>
              <a:rPr lang="en-US" sz="2400" u="none" strike="noStrike" dirty="0" err="1">
                <a:solidFill>
                  <a:srgbClr val="111111"/>
                </a:solidFill>
                <a:effectLst/>
                <a:latin typeface="Arial Narrow" panose="020B0604020202020204" pitchFamily="34" charset="0"/>
                <a:cs typeface="Arial Narrow" panose="020B0604020202020204" pitchFamily="34" charset="0"/>
              </a:rPr>
              <a:t>intelligience</a:t>
            </a:r>
            <a:r>
              <a:rPr lang="en-US" sz="2400" u="none" strike="noStrike" dirty="0">
                <a:solidFill>
                  <a:srgbClr val="111111"/>
                </a:solidFill>
                <a:effectLst/>
                <a:latin typeface="Arial Narrow" panose="020B0604020202020204" pitchFamily="34" charset="0"/>
                <a:cs typeface="Arial Narrow" panose="020B0604020202020204" pitchFamily="34" charset="0"/>
              </a:rPr>
              <a:t>.</a:t>
            </a:r>
          </a:p>
          <a:p>
            <a:pPr algn="just">
              <a:buFont typeface="Arial" panose="020B0604020202020204" pitchFamily="34" charset="0"/>
              <a:buChar char="•"/>
            </a:pPr>
            <a:r>
              <a:rPr lang="en-US" sz="2400" u="none" strike="noStrike" dirty="0">
                <a:solidFill>
                  <a:srgbClr val="111111"/>
                </a:solidFill>
                <a:effectLst/>
                <a:latin typeface="Arial Narrow" panose="020B0604020202020204" pitchFamily="34" charset="0"/>
                <a:cs typeface="Arial Narrow" panose="020B0604020202020204" pitchFamily="34" charset="0"/>
              </a:rPr>
              <a:t>Take decisions on whether to offer insurance. </a:t>
            </a:r>
            <a:r>
              <a:rPr lang="en-US" sz="2400" i="1" u="none" strike="noStrike" dirty="0">
                <a:solidFill>
                  <a:srgbClr val="111111"/>
                </a:solidFill>
                <a:effectLst/>
                <a:latin typeface="Arial Narrow" panose="020B0604020202020204" pitchFamily="34" charset="0"/>
                <a:cs typeface="Arial Narrow" panose="020B0604020202020204" pitchFamily="34" charset="0"/>
              </a:rPr>
              <a:t>A positive decision is made when the insurance company will not make losses as a result of taking on the risk.</a:t>
            </a:r>
          </a:p>
          <a:p>
            <a:pPr algn="l">
              <a:lnSpc>
                <a:spcPct val="150000"/>
              </a:lnSpc>
              <a:buFont typeface="Arial" panose="020B0604020202020204" pitchFamily="34" charset="0"/>
              <a:buChar char="•"/>
            </a:pPr>
            <a:r>
              <a:rPr lang="en-US" sz="2400" u="none" strike="noStrike" dirty="0">
                <a:solidFill>
                  <a:srgbClr val="111111"/>
                </a:solidFill>
                <a:effectLst/>
                <a:latin typeface="Arial Narrow" panose="020B0604020202020204" pitchFamily="34" charset="0"/>
                <a:cs typeface="Arial Narrow" panose="020B0604020202020204" pitchFamily="34" charset="0"/>
              </a:rPr>
              <a:t>Determine appropriate premiums and amounts of coverage.</a:t>
            </a:r>
          </a:p>
          <a:p>
            <a:pPr algn="l">
              <a:lnSpc>
                <a:spcPct val="150000"/>
              </a:lnSpc>
              <a:buFont typeface="Arial" panose="020B0604020202020204" pitchFamily="34" charset="0"/>
              <a:buChar char="•"/>
            </a:pPr>
            <a:r>
              <a:rPr lang="en-US" sz="2400" u="none" strike="noStrike" dirty="0">
                <a:solidFill>
                  <a:srgbClr val="111111"/>
                </a:solidFill>
                <a:effectLst/>
                <a:latin typeface="Arial Narrow" panose="020B0604020202020204" pitchFamily="34" charset="0"/>
                <a:cs typeface="Arial Narrow" panose="020B0604020202020204" pitchFamily="34" charset="0"/>
              </a:rPr>
              <a:t>Write policies to cover potential loss.</a:t>
            </a:r>
          </a:p>
        </p:txBody>
      </p:sp>
    </p:spTree>
    <p:extLst>
      <p:ext uri="{BB962C8B-B14F-4D97-AF65-F5344CB8AC3E}">
        <p14:creationId xmlns:p14="http://schemas.microsoft.com/office/powerpoint/2010/main" val="12957880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4B69A-AFD6-89AC-9E4D-39DBA95FD488}"/>
              </a:ext>
            </a:extLst>
          </p:cNvPr>
          <p:cNvSpPr>
            <a:spLocks noGrp="1"/>
          </p:cNvSpPr>
          <p:nvPr>
            <p:ph type="title"/>
          </p:nvPr>
        </p:nvSpPr>
        <p:spPr/>
        <p:txBody>
          <a:bodyPr/>
          <a:lstStyle/>
          <a:p>
            <a:r>
              <a:rPr lang="en-US" b="1" i="0" u="none" strike="noStrike" dirty="0">
                <a:solidFill>
                  <a:srgbClr val="111111"/>
                </a:solidFill>
                <a:effectLst/>
                <a:latin typeface="Poppins" pitchFamily="2" charset="77"/>
              </a:rPr>
              <a:t>Skills of Insurance Underwriters</a:t>
            </a:r>
            <a:br>
              <a:rPr lang="en-US" b="1" i="0" u="none" strike="noStrike" dirty="0">
                <a:solidFill>
                  <a:srgbClr val="111111"/>
                </a:solidFill>
                <a:effectLst/>
                <a:latin typeface="Poppins" pitchFamily="2" charset="77"/>
              </a:rPr>
            </a:br>
            <a:endParaRPr lang="en-AF" dirty="0"/>
          </a:p>
        </p:txBody>
      </p:sp>
      <p:sp>
        <p:nvSpPr>
          <p:cNvPr id="3" name="Content Placeholder 2">
            <a:extLst>
              <a:ext uri="{FF2B5EF4-FFF2-40B4-BE49-F238E27FC236}">
                <a16:creationId xmlns:a16="http://schemas.microsoft.com/office/drawing/2014/main" id="{22252F1A-F5D6-71C0-252C-9CBA61726DA0}"/>
              </a:ext>
            </a:extLst>
          </p:cNvPr>
          <p:cNvSpPr>
            <a:spLocks noGrp="1"/>
          </p:cNvSpPr>
          <p:nvPr>
            <p:ph idx="1"/>
          </p:nvPr>
        </p:nvSpPr>
        <p:spPr/>
        <p:txBody>
          <a:bodyPr>
            <a:normAutofit fontScale="85000" lnSpcReduction="20000"/>
          </a:bodyPr>
          <a:lstStyle/>
          <a:p>
            <a:pPr marL="0" indent="0" algn="just">
              <a:buNone/>
            </a:pPr>
            <a:r>
              <a:rPr lang="en-US" b="1" u="none" strike="noStrike" dirty="0">
                <a:solidFill>
                  <a:srgbClr val="111111"/>
                </a:solidFill>
                <a:effectLst/>
                <a:latin typeface="Bookman Old Style" panose="02050604050505020204" pitchFamily="18" charset="0"/>
                <a:cs typeface="Arial Narrow" panose="020B0604020202020204" pitchFamily="34" charset="0"/>
              </a:rPr>
              <a:t>Analytical skills: </a:t>
            </a:r>
            <a:r>
              <a:rPr lang="en-US" u="none" strike="noStrike" dirty="0">
                <a:solidFill>
                  <a:srgbClr val="111111"/>
                </a:solidFill>
                <a:effectLst/>
                <a:latin typeface="Bookman Old Style" panose="02050604050505020204" pitchFamily="18" charset="0"/>
                <a:cs typeface="Arial Narrow" panose="020B0604020202020204" pitchFamily="34" charset="0"/>
              </a:rPr>
              <a:t>Underwriters must be able to evaluate information and solve complex problems.</a:t>
            </a:r>
          </a:p>
          <a:p>
            <a:pPr marL="0" indent="0" algn="just">
              <a:buNone/>
            </a:pPr>
            <a:br>
              <a:rPr lang="en-US" dirty="0">
                <a:latin typeface="Bookman Old Style" panose="02050604050505020204" pitchFamily="18" charset="0"/>
                <a:cs typeface="Arial Narrow" panose="020B0604020202020204" pitchFamily="34" charset="0"/>
              </a:rPr>
            </a:br>
            <a:r>
              <a:rPr lang="en-US" b="1" u="none" strike="noStrike" dirty="0">
                <a:solidFill>
                  <a:srgbClr val="111111"/>
                </a:solidFill>
                <a:effectLst/>
                <a:latin typeface="Bookman Old Style" panose="02050604050505020204" pitchFamily="18" charset="0"/>
                <a:cs typeface="Arial Narrow" panose="020B0604020202020204" pitchFamily="34" charset="0"/>
              </a:rPr>
              <a:t>Decision-making skills: </a:t>
            </a:r>
            <a:r>
              <a:rPr lang="en-US" u="none" strike="noStrike" dirty="0">
                <a:solidFill>
                  <a:srgbClr val="111111"/>
                </a:solidFill>
                <a:effectLst/>
                <a:latin typeface="Bookman Old Style" panose="02050604050505020204" pitchFamily="18" charset="0"/>
                <a:cs typeface="Arial Narrow" panose="020B0604020202020204" pitchFamily="34" charset="0"/>
              </a:rPr>
              <a:t>Underwriters must have the ability to consider the costs and benefits of various decisions and to choose the appropriate one.</a:t>
            </a:r>
          </a:p>
          <a:p>
            <a:pPr marL="0" indent="0" algn="just">
              <a:buNone/>
            </a:pPr>
            <a:br>
              <a:rPr lang="en-US" dirty="0">
                <a:latin typeface="Bookman Old Style" panose="02050604050505020204" pitchFamily="18" charset="0"/>
                <a:cs typeface="Arial Narrow" panose="020B0604020202020204" pitchFamily="34" charset="0"/>
              </a:rPr>
            </a:br>
            <a:r>
              <a:rPr lang="en-US" b="1" u="none" strike="noStrike" dirty="0">
                <a:solidFill>
                  <a:srgbClr val="111111"/>
                </a:solidFill>
                <a:effectLst/>
                <a:latin typeface="Bookman Old Style" panose="02050604050505020204" pitchFamily="18" charset="0"/>
                <a:cs typeface="Arial Narrow" panose="020B0604020202020204" pitchFamily="34" charset="0"/>
              </a:rPr>
              <a:t>Detail - oriented:</a:t>
            </a:r>
            <a:r>
              <a:rPr lang="en-US" u="none" strike="noStrike" dirty="0">
                <a:solidFill>
                  <a:srgbClr val="111111"/>
                </a:solidFill>
                <a:effectLst/>
                <a:latin typeface="Bookman Old Style" panose="02050604050505020204" pitchFamily="18" charset="0"/>
                <a:cs typeface="Arial Narrow" panose="020B0604020202020204" pitchFamily="34" charset="0"/>
              </a:rPr>
              <a:t> Underwriters must pay attention to details.</a:t>
            </a:r>
          </a:p>
          <a:p>
            <a:pPr marL="0" indent="0" algn="just">
              <a:buNone/>
            </a:pPr>
            <a:br>
              <a:rPr lang="en-US" dirty="0">
                <a:latin typeface="Bookman Old Style" panose="02050604050505020204" pitchFamily="18" charset="0"/>
                <a:cs typeface="Arial Narrow" panose="020B0604020202020204" pitchFamily="34" charset="0"/>
              </a:rPr>
            </a:br>
            <a:r>
              <a:rPr lang="en-US" b="1" u="none" strike="noStrike" dirty="0">
                <a:solidFill>
                  <a:srgbClr val="111111"/>
                </a:solidFill>
                <a:effectLst/>
                <a:latin typeface="Bookman Old Style" panose="02050604050505020204" pitchFamily="18" charset="0"/>
                <a:cs typeface="Arial Narrow" panose="020B0604020202020204" pitchFamily="34" charset="0"/>
              </a:rPr>
              <a:t>Interpersonal skills: </a:t>
            </a:r>
            <a:r>
              <a:rPr lang="en-US" u="none" strike="noStrike" dirty="0">
                <a:solidFill>
                  <a:srgbClr val="111111"/>
                </a:solidFill>
                <a:effectLst/>
                <a:latin typeface="Bookman Old Style" panose="02050604050505020204" pitchFamily="18" charset="0"/>
                <a:cs typeface="Arial Narrow" panose="020B0604020202020204" pitchFamily="34" charset="0"/>
              </a:rPr>
              <a:t>Underwriters need good communication and interpersonal skills as they deal with other people.</a:t>
            </a:r>
          </a:p>
          <a:p>
            <a:pPr marL="0" indent="0" algn="just">
              <a:buNone/>
            </a:pPr>
            <a:br>
              <a:rPr lang="en-US" dirty="0">
                <a:latin typeface="Bookman Old Style" panose="02050604050505020204" pitchFamily="18" charset="0"/>
                <a:cs typeface="Arial Narrow" panose="020B0604020202020204" pitchFamily="34" charset="0"/>
              </a:rPr>
            </a:br>
            <a:r>
              <a:rPr lang="en-US" b="1" u="none" strike="noStrike" dirty="0">
                <a:solidFill>
                  <a:srgbClr val="111111"/>
                </a:solidFill>
                <a:effectLst/>
                <a:latin typeface="Bookman Old Style" panose="02050604050505020204" pitchFamily="18" charset="0"/>
                <a:cs typeface="Arial Narrow" panose="020B0604020202020204" pitchFamily="34" charset="0"/>
              </a:rPr>
              <a:t>Technical skills: </a:t>
            </a:r>
            <a:r>
              <a:rPr lang="en-US" u="none" strike="noStrike" dirty="0">
                <a:solidFill>
                  <a:srgbClr val="111111"/>
                </a:solidFill>
                <a:effectLst/>
                <a:latin typeface="Bookman Old Style" panose="02050604050505020204" pitchFamily="18" charset="0"/>
                <a:cs typeface="Arial Narrow" panose="020B0604020202020204" pitchFamily="34" charset="0"/>
              </a:rPr>
              <a:t>Underwriters must be comfortable working with computers and making mathematical calculations.</a:t>
            </a:r>
            <a:endParaRPr lang="en-AF" dirty="0">
              <a:latin typeface="Bookman Old Style" panose="02050604050505020204" pitchFamily="18" charset="0"/>
              <a:cs typeface="Arial Narrow" panose="020B0604020202020204" pitchFamily="34" charset="0"/>
            </a:endParaRPr>
          </a:p>
          <a:p>
            <a:endParaRPr lang="en-AF" dirty="0"/>
          </a:p>
        </p:txBody>
      </p:sp>
    </p:spTree>
    <p:extLst>
      <p:ext uri="{BB962C8B-B14F-4D97-AF65-F5344CB8AC3E}">
        <p14:creationId xmlns:p14="http://schemas.microsoft.com/office/powerpoint/2010/main" val="14001593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867549-027C-CCAE-1867-1DC228FEBCA5}"/>
              </a:ext>
            </a:extLst>
          </p:cNvPr>
          <p:cNvSpPr>
            <a:spLocks noGrp="1"/>
          </p:cNvSpPr>
          <p:nvPr>
            <p:ph idx="1"/>
          </p:nvPr>
        </p:nvSpPr>
        <p:spPr>
          <a:xfrm>
            <a:off x="838200" y="613611"/>
            <a:ext cx="10515600" cy="5563352"/>
          </a:xfrm>
        </p:spPr>
        <p:txBody>
          <a:bodyPr>
            <a:normAutofit fontScale="92500" lnSpcReduction="10000"/>
          </a:bodyPr>
          <a:lstStyle/>
          <a:p>
            <a:pPr marL="0" indent="0" algn="just">
              <a:buNone/>
            </a:pPr>
            <a:r>
              <a:rPr lang="en-US" sz="2400" b="1" dirty="0">
                <a:effectLst/>
                <a:latin typeface="Arial Narrow" panose="020B0604020202020204" pitchFamily="34" charset="0"/>
                <a:cs typeface="Arial Narrow" panose="020B0604020202020204" pitchFamily="34" charset="0"/>
              </a:rPr>
              <a:t>NB: </a:t>
            </a:r>
            <a:r>
              <a:rPr lang="en-US" sz="2400" dirty="0">
                <a:effectLst/>
                <a:latin typeface="Bookman Old Style" panose="02050604050505020204" pitchFamily="18" charset="0"/>
                <a:cs typeface="Arial Narrow" panose="020B0604020202020204" pitchFamily="34" charset="0"/>
              </a:rPr>
              <a:t>Underwriting can be viewed as </a:t>
            </a:r>
            <a:r>
              <a:rPr lang="en-US" sz="2400" b="1" dirty="0">
                <a:solidFill>
                  <a:srgbClr val="FF0000"/>
                </a:solidFill>
                <a:effectLst/>
                <a:latin typeface="Bookman Old Style" panose="02050604050505020204" pitchFamily="18" charset="0"/>
                <a:cs typeface="Arial Narrow" panose="020B0604020202020204" pitchFamily="34" charset="0"/>
              </a:rPr>
              <a:t>the link between the proposal/application form </a:t>
            </a:r>
            <a:r>
              <a:rPr lang="en-US" sz="2400" dirty="0">
                <a:effectLst/>
                <a:latin typeface="Bookman Old Style" panose="02050604050505020204" pitchFamily="18" charset="0"/>
                <a:cs typeface="Arial Narrow" panose="020B0604020202020204" pitchFamily="34" charset="0"/>
              </a:rPr>
              <a:t>and </a:t>
            </a:r>
            <a:r>
              <a:rPr lang="en-US" sz="2400" b="1" dirty="0">
                <a:solidFill>
                  <a:srgbClr val="FF0000"/>
                </a:solidFill>
                <a:effectLst/>
                <a:latin typeface="Bookman Old Style" panose="02050604050505020204" pitchFamily="18" charset="0"/>
                <a:cs typeface="Arial Narrow" panose="020B0604020202020204" pitchFamily="34" charset="0"/>
              </a:rPr>
              <a:t>the policy that comes into existence</a:t>
            </a:r>
            <a:r>
              <a:rPr lang="en-US" sz="2400" dirty="0">
                <a:effectLst/>
                <a:latin typeface="Bookman Old Style" panose="02050604050505020204" pitchFamily="18" charset="0"/>
                <a:cs typeface="Arial Narrow" panose="020B0604020202020204" pitchFamily="34" charset="0"/>
              </a:rPr>
              <a:t>. </a:t>
            </a:r>
            <a:r>
              <a:rPr lang="en-US" dirty="0">
                <a:effectLst/>
                <a:latin typeface="Bookman Old Style" panose="02050604050505020204" pitchFamily="18" charset="0"/>
                <a:cs typeface="Arial Narrow" panose="020B0604020202020204" pitchFamily="34" charset="0"/>
              </a:rPr>
              <a:t>The proposal/application form should be sufficient to provide the required relevant information. Commercial business insurance is generally more complicated.</a:t>
            </a:r>
          </a:p>
          <a:p>
            <a:pPr algn="just"/>
            <a:r>
              <a:rPr lang="en-US" dirty="0">
                <a:effectLst/>
                <a:latin typeface="Bookman Old Style" panose="02050604050505020204" pitchFamily="18" charset="0"/>
                <a:cs typeface="Arial Narrow" panose="020B0604020202020204" pitchFamily="34" charset="0"/>
              </a:rPr>
              <a:t>Commercial insurance risks range from a few vehicles, aircraft, ships </a:t>
            </a:r>
            <a:r>
              <a:rPr lang="en-US" dirty="0" err="1">
                <a:effectLst/>
                <a:latin typeface="Bookman Old Style" panose="02050604050505020204" pitchFamily="18" charset="0"/>
                <a:cs typeface="Arial Narrow" panose="020B0604020202020204" pitchFamily="34" charset="0"/>
              </a:rPr>
              <a:t>etc</a:t>
            </a:r>
            <a:r>
              <a:rPr lang="en-US" dirty="0">
                <a:effectLst/>
                <a:latin typeface="Bookman Old Style" panose="02050604050505020204" pitchFamily="18" charset="0"/>
                <a:cs typeface="Arial Narrow" panose="020B0604020202020204" pitchFamily="34" charset="0"/>
              </a:rPr>
              <a:t> to a fleet of vehicles, aircraft, ships etc. The degree of complexity of the underwriting required will vary with the sheer size of the risk, but certain principles are still recognized.</a:t>
            </a:r>
          </a:p>
          <a:p>
            <a:pPr marL="0" indent="0" algn="just">
              <a:buNone/>
            </a:pPr>
            <a:endParaRPr lang="en-US" dirty="0">
              <a:effectLst/>
              <a:latin typeface="Bookman Old Style" panose="02050604050505020204" pitchFamily="18" charset="0"/>
              <a:cs typeface="Arial Narrow" panose="020B0604020202020204" pitchFamily="34" charset="0"/>
            </a:endParaRPr>
          </a:p>
          <a:p>
            <a:pPr algn="just"/>
            <a:r>
              <a:rPr lang="en-US" dirty="0">
                <a:effectLst/>
                <a:latin typeface="Bookman Old Style" panose="02050604050505020204" pitchFamily="18" charset="0"/>
                <a:cs typeface="Arial Narrow" panose="020B0604020202020204" pitchFamily="34" charset="0"/>
              </a:rPr>
              <a:t>In liability insurance, underwriting factors are different for the type of liability cover required. Information collected on these factors influences the judgment of a prudent underwriter or insurer in fixing the premium or determining whether he will take the risk.</a:t>
            </a:r>
          </a:p>
          <a:p>
            <a:pPr algn="just"/>
            <a:endParaRPr lang="en-US" dirty="0">
              <a:effectLst/>
              <a:latin typeface="Arial Narrow" panose="020B0604020202020204" pitchFamily="34" charset="0"/>
              <a:cs typeface="Arial Narrow" panose="020B0604020202020204" pitchFamily="34" charset="0"/>
            </a:endParaRPr>
          </a:p>
          <a:p>
            <a:pPr algn="just">
              <a:lnSpc>
                <a:spcPct val="150000"/>
              </a:lnSpc>
            </a:pPr>
            <a:endParaRPr lang="en-AF" dirty="0"/>
          </a:p>
        </p:txBody>
      </p:sp>
    </p:spTree>
    <p:extLst>
      <p:ext uri="{BB962C8B-B14F-4D97-AF65-F5344CB8AC3E}">
        <p14:creationId xmlns:p14="http://schemas.microsoft.com/office/powerpoint/2010/main" val="3711578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9D867C0-F01B-ECBC-3CE3-A774679CBA83}"/>
              </a:ext>
            </a:extLst>
          </p:cNvPr>
          <p:cNvSpPr txBox="1"/>
          <p:nvPr/>
        </p:nvSpPr>
        <p:spPr>
          <a:xfrm>
            <a:off x="2702699" y="2584704"/>
            <a:ext cx="7071936" cy="707886"/>
          </a:xfrm>
          <a:prstGeom prst="rect">
            <a:avLst/>
          </a:prstGeom>
          <a:noFill/>
        </p:spPr>
        <p:txBody>
          <a:bodyPr wrap="none" rtlCol="0">
            <a:spAutoFit/>
          </a:bodyPr>
          <a:lstStyle/>
          <a:p>
            <a:r>
              <a:rPr lang="en-AF" sz="4000" b="1" dirty="0">
                <a:latin typeface="Times New Roman" panose="02020603050405020304" pitchFamily="18" charset="0"/>
                <a:cs typeface="Times New Roman" panose="02020603050405020304" pitchFamily="18" charset="0"/>
              </a:rPr>
              <a:t>TYPES OF  AVIATION RISKS</a:t>
            </a:r>
          </a:p>
        </p:txBody>
      </p:sp>
    </p:spTree>
    <p:extLst>
      <p:ext uri="{BB962C8B-B14F-4D97-AF65-F5344CB8AC3E}">
        <p14:creationId xmlns:p14="http://schemas.microsoft.com/office/powerpoint/2010/main" val="867115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ACD476-411E-207E-C70E-D92E92AB9DEB}"/>
              </a:ext>
            </a:extLst>
          </p:cNvPr>
          <p:cNvSpPr>
            <a:spLocks noGrp="1"/>
          </p:cNvSpPr>
          <p:nvPr>
            <p:ph type="title"/>
          </p:nvPr>
        </p:nvSpPr>
        <p:spPr>
          <a:xfrm>
            <a:off x="838200" y="365126"/>
            <a:ext cx="10515600" cy="630298"/>
          </a:xfrm>
        </p:spPr>
        <p:txBody>
          <a:bodyPr>
            <a:normAutofit fontScale="90000"/>
          </a:bodyPr>
          <a:lstStyle/>
          <a:p>
            <a:r>
              <a:rPr lang="en-UG" b="1" dirty="0">
                <a:latin typeface="Bookman Old Style" panose="02050604050505020204" pitchFamily="18" charset="0"/>
              </a:rPr>
              <a:t>Examples of Liability insurance</a:t>
            </a:r>
          </a:p>
        </p:txBody>
      </p:sp>
      <p:sp>
        <p:nvSpPr>
          <p:cNvPr id="3" name="Content Placeholder 2">
            <a:extLst>
              <a:ext uri="{FF2B5EF4-FFF2-40B4-BE49-F238E27FC236}">
                <a16:creationId xmlns:a16="http://schemas.microsoft.com/office/drawing/2014/main" id="{1E7D0B31-F1FB-B968-9C18-83B5292BE002}"/>
              </a:ext>
            </a:extLst>
          </p:cNvPr>
          <p:cNvSpPr>
            <a:spLocks noGrp="1"/>
          </p:cNvSpPr>
          <p:nvPr>
            <p:ph idx="1"/>
          </p:nvPr>
        </p:nvSpPr>
        <p:spPr>
          <a:xfrm>
            <a:off x="838200" y="995424"/>
            <a:ext cx="10515600" cy="5181539"/>
          </a:xfrm>
        </p:spPr>
        <p:txBody>
          <a:bodyPr>
            <a:normAutofit/>
          </a:bodyPr>
          <a:lstStyle/>
          <a:p>
            <a:pPr algn="just"/>
            <a:r>
              <a:rPr lang="en-GB" b="1" i="0" u="none" strike="noStrike" dirty="0">
                <a:solidFill>
                  <a:srgbClr val="1A1A1A"/>
                </a:solidFill>
                <a:effectLst/>
                <a:latin typeface="Bookman Old Style" panose="02050604050505020204" pitchFamily="18" charset="0"/>
              </a:rPr>
              <a:t>Employer Liability </a:t>
            </a:r>
            <a:r>
              <a:rPr lang="en-GB" b="1" i="0" u="none" strike="noStrike" dirty="0" err="1">
                <a:solidFill>
                  <a:srgbClr val="1A1A1A"/>
                </a:solidFill>
                <a:effectLst/>
                <a:latin typeface="Bookman Old Style" panose="02050604050505020204" pitchFamily="18" charset="0"/>
              </a:rPr>
              <a:t>e.g</a:t>
            </a:r>
            <a:r>
              <a:rPr lang="en-GB" b="1" i="0" u="none" strike="noStrike" dirty="0">
                <a:solidFill>
                  <a:srgbClr val="1A1A1A"/>
                </a:solidFill>
                <a:effectLst/>
                <a:latin typeface="Bookman Old Style" panose="02050604050505020204" pitchFamily="18" charset="0"/>
              </a:rPr>
              <a:t> workers’ compensation insurance </a:t>
            </a:r>
            <a:r>
              <a:rPr lang="en-GB" b="0" i="0" u="none" strike="noStrike" dirty="0">
                <a:solidFill>
                  <a:srgbClr val="1A1A1A"/>
                </a:solidFill>
                <a:effectLst/>
                <a:latin typeface="Bookman Old Style" panose="02050604050505020204" pitchFamily="18" charset="0"/>
              </a:rPr>
              <a:t>is a type of </a:t>
            </a:r>
            <a:r>
              <a:rPr lang="en-GB" b="1" i="0" u="sng" dirty="0">
                <a:effectLst/>
                <a:latin typeface="Bookman Old Style" panose="02050604050505020204" pitchFamily="18" charset="0"/>
                <a:hlinkClick r:id="rId2"/>
              </a:rPr>
              <a:t>employer liability insurance</a:t>
            </a:r>
            <a:r>
              <a:rPr lang="en-GB" b="0" i="0" u="none" strike="noStrike" dirty="0">
                <a:solidFill>
                  <a:srgbClr val="1A1A1A"/>
                </a:solidFill>
                <a:effectLst/>
                <a:latin typeface="Bookman Old Style" panose="02050604050505020204" pitchFamily="18" charset="0"/>
              </a:rPr>
              <a:t> that provides benefits to  employees if they get injured or sick because of their job.</a:t>
            </a:r>
          </a:p>
          <a:p>
            <a:pPr algn="just">
              <a:buFont typeface="Arial" panose="020B0604020202020204" pitchFamily="34" charset="0"/>
              <a:buChar char="•"/>
            </a:pPr>
            <a:r>
              <a:rPr lang="en-GB" b="1" i="0" u="sng" dirty="0">
                <a:effectLst/>
                <a:latin typeface="Bookman Old Style" panose="02050604050505020204" pitchFamily="18" charset="0"/>
                <a:hlinkClick r:id="rId3"/>
              </a:rPr>
              <a:t>Professional liability insurance</a:t>
            </a:r>
            <a:r>
              <a:rPr lang="en-GB" b="0" i="0" u="none" strike="noStrike" dirty="0">
                <a:solidFill>
                  <a:srgbClr val="1A1A1A"/>
                </a:solidFill>
                <a:effectLst/>
                <a:latin typeface="Bookman Old Style" panose="02050604050505020204" pitchFamily="18" charset="0"/>
              </a:rPr>
              <a:t> (PL), also known as errors and omissions insurance (E&amp;O), helps cover claims that the business makes errors in the services  provided. </a:t>
            </a:r>
            <a:r>
              <a:rPr lang="en-GB" dirty="0">
                <a:solidFill>
                  <a:srgbClr val="1A1A1A"/>
                </a:solidFill>
                <a:latin typeface="Bookman Old Style" panose="02050604050505020204" pitchFamily="18" charset="0"/>
              </a:rPr>
              <a:t>It also covers claims alleging to </a:t>
            </a:r>
            <a:r>
              <a:rPr lang="en-GB" b="1" i="0" u="none" strike="noStrike" dirty="0">
                <a:solidFill>
                  <a:srgbClr val="1A1A1A"/>
                </a:solidFill>
                <a:effectLst/>
                <a:latin typeface="Bookman Old Style" panose="02050604050505020204" pitchFamily="18" charset="0"/>
              </a:rPr>
              <a:t>Negligence</a:t>
            </a:r>
            <a:r>
              <a:rPr lang="en-GB" b="0" i="0" u="none" strike="noStrike" dirty="0">
                <a:solidFill>
                  <a:srgbClr val="1A1A1A"/>
                </a:solidFill>
                <a:effectLst/>
                <a:latin typeface="Bookman Old Style" panose="02050604050505020204" pitchFamily="18" charset="0"/>
              </a:rPr>
              <a:t>, </a:t>
            </a:r>
            <a:r>
              <a:rPr lang="en-GB" b="1" i="0" u="none" strike="noStrike" dirty="0">
                <a:solidFill>
                  <a:srgbClr val="1A1A1A"/>
                </a:solidFill>
                <a:effectLst/>
                <a:latin typeface="Bookman Old Style" panose="02050604050505020204" pitchFamily="18" charset="0"/>
              </a:rPr>
              <a:t>Misrepresentation</a:t>
            </a:r>
            <a:r>
              <a:rPr lang="en-GB" b="0" i="0" u="none" strike="noStrike" dirty="0">
                <a:solidFill>
                  <a:srgbClr val="1A1A1A"/>
                </a:solidFill>
                <a:effectLst/>
                <a:latin typeface="Bookman Old Style" panose="02050604050505020204" pitchFamily="18" charset="0"/>
              </a:rPr>
              <a:t> and </a:t>
            </a:r>
            <a:r>
              <a:rPr lang="en-GB" b="1" i="0" u="none" strike="noStrike" dirty="0">
                <a:solidFill>
                  <a:srgbClr val="1A1A1A"/>
                </a:solidFill>
                <a:effectLst/>
                <a:latin typeface="Bookman Old Style" panose="02050604050505020204" pitchFamily="18" charset="0"/>
              </a:rPr>
              <a:t>Violation of good faith and fair dealing</a:t>
            </a:r>
            <a:r>
              <a:rPr lang="en-GB" b="0" i="0" u="none" strike="noStrike" dirty="0">
                <a:solidFill>
                  <a:srgbClr val="1A1A1A"/>
                </a:solidFill>
                <a:effectLst/>
                <a:latin typeface="Bookman Old Style" panose="02050604050505020204" pitchFamily="18" charset="0"/>
              </a:rPr>
              <a:t>.</a:t>
            </a:r>
          </a:p>
          <a:p>
            <a:pPr marL="0" indent="0" algn="just">
              <a:buNone/>
            </a:pPr>
            <a:endParaRPr lang="en-UG" dirty="0"/>
          </a:p>
        </p:txBody>
      </p:sp>
    </p:spTree>
    <p:extLst>
      <p:ext uri="{BB962C8B-B14F-4D97-AF65-F5344CB8AC3E}">
        <p14:creationId xmlns:p14="http://schemas.microsoft.com/office/powerpoint/2010/main" val="22074008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C0A09D-7B85-3B22-5353-1F5582B127F0}"/>
              </a:ext>
            </a:extLst>
          </p:cNvPr>
          <p:cNvSpPr>
            <a:spLocks noGrp="1"/>
          </p:cNvSpPr>
          <p:nvPr>
            <p:ph idx="1"/>
          </p:nvPr>
        </p:nvSpPr>
        <p:spPr>
          <a:xfrm>
            <a:off x="838200" y="717630"/>
            <a:ext cx="10515600" cy="5459333"/>
          </a:xfrm>
        </p:spPr>
        <p:txBody>
          <a:bodyPr>
            <a:normAutofit fontScale="92500"/>
          </a:bodyPr>
          <a:lstStyle/>
          <a:p>
            <a:pPr algn="just"/>
            <a:r>
              <a:rPr lang="en-GB" b="1" i="0" u="none" strike="noStrike" dirty="0">
                <a:solidFill>
                  <a:srgbClr val="1A1A1A"/>
                </a:solidFill>
                <a:effectLst/>
                <a:latin typeface="Bookman Old Style" panose="02050604050505020204" pitchFamily="18" charset="0"/>
              </a:rPr>
              <a:t>Commercial general liability insurance:-</a:t>
            </a:r>
            <a:r>
              <a:rPr lang="en-GB" b="1" i="0" u="sng" dirty="0">
                <a:effectLst/>
                <a:latin typeface="Bookman Old Style" panose="02050604050505020204" pitchFamily="18" charset="0"/>
                <a:hlinkClick r:id="rId2"/>
              </a:rPr>
              <a:t>  caters for liability claims</a:t>
            </a:r>
            <a:r>
              <a:rPr lang="en-GB" b="0" i="0" u="none" strike="noStrike" dirty="0">
                <a:solidFill>
                  <a:srgbClr val="1A1A1A"/>
                </a:solidFill>
                <a:effectLst/>
                <a:latin typeface="Bookman Old Style" panose="02050604050505020204" pitchFamily="18" charset="0"/>
              </a:rPr>
              <a:t> where a  business causes bodily injury(</a:t>
            </a:r>
            <a:r>
              <a:rPr lang="en-GB" b="1" dirty="0" err="1">
                <a:solidFill>
                  <a:srgbClr val="1A1A1A"/>
                </a:solidFill>
                <a:latin typeface="Bookman Old Style" panose="02050604050505020204" pitchFamily="18" charset="0"/>
              </a:rPr>
              <a:t>e.g</a:t>
            </a:r>
            <a:r>
              <a:rPr lang="en-GB" b="1" dirty="0">
                <a:solidFill>
                  <a:srgbClr val="1A1A1A"/>
                </a:solidFill>
                <a:latin typeface="Bookman Old Style" panose="02050604050505020204" pitchFamily="18" charset="0"/>
              </a:rPr>
              <a:t> a </a:t>
            </a:r>
            <a:r>
              <a:rPr lang="en-GB" b="0" i="0" u="none" strike="noStrike" dirty="0">
                <a:solidFill>
                  <a:srgbClr val="1A1A1A"/>
                </a:solidFill>
                <a:effectLst/>
                <a:latin typeface="Bookman Old Style" panose="02050604050505020204" pitchFamily="18" charset="0"/>
              </a:rPr>
              <a:t>customer or client  slipping on  a wet floor and breaks their leg at any given company premises) or property damage to others(third party). It also covers </a:t>
            </a:r>
            <a:r>
              <a:rPr lang="en-GB" b="1" i="0" u="none" strike="noStrike" dirty="0">
                <a:solidFill>
                  <a:srgbClr val="1A1A1A"/>
                </a:solidFill>
                <a:effectLst/>
                <a:latin typeface="Bookman Old Style" panose="02050604050505020204" pitchFamily="18" charset="0"/>
              </a:rPr>
              <a:t>reputational harm or errors </a:t>
            </a:r>
            <a:r>
              <a:rPr lang="en-GB" b="0" i="0" u="none" strike="noStrike" dirty="0">
                <a:solidFill>
                  <a:srgbClr val="1A1A1A"/>
                </a:solidFill>
                <a:effectLst/>
                <a:latin typeface="Bookman Old Style" panose="02050604050505020204" pitchFamily="18" charset="0"/>
              </a:rPr>
              <a:t>in made by a company when advertising. </a:t>
            </a:r>
          </a:p>
          <a:p>
            <a:pPr marL="0" indent="0" algn="just">
              <a:buNone/>
            </a:pPr>
            <a:r>
              <a:rPr lang="en-GB" b="1" i="0" u="none" strike="noStrike" dirty="0">
                <a:solidFill>
                  <a:srgbClr val="1A1A1A"/>
                </a:solidFill>
                <a:effectLst/>
                <a:latin typeface="Bookman Old Style" panose="02050604050505020204" pitchFamily="18" charset="0"/>
              </a:rPr>
              <a:t>e.</a:t>
            </a:r>
            <a:r>
              <a:rPr lang="en-GB" b="1" dirty="0">
                <a:solidFill>
                  <a:srgbClr val="1A1A1A"/>
                </a:solidFill>
                <a:latin typeface="Bookman Old Style" panose="02050604050505020204" pitchFamily="18" charset="0"/>
              </a:rPr>
              <a:t>g. </a:t>
            </a:r>
            <a:r>
              <a:rPr lang="en-GB" b="1" i="0" u="none" strike="noStrike" dirty="0">
                <a:solidFill>
                  <a:srgbClr val="1A1A1A"/>
                </a:solidFill>
                <a:effectLst/>
                <a:latin typeface="Bookman Old Style" panose="02050604050505020204" pitchFamily="18" charset="0"/>
              </a:rPr>
              <a:t>Reputational harm </a:t>
            </a:r>
            <a:r>
              <a:rPr lang="en-GB" b="0" i="0" u="none" strike="noStrike" dirty="0">
                <a:solidFill>
                  <a:srgbClr val="1A1A1A"/>
                </a:solidFill>
                <a:effectLst/>
                <a:latin typeface="Bookman Old Style" panose="02050604050505020204" pitchFamily="18" charset="0"/>
              </a:rPr>
              <a:t>may involve one business  accusing another business of negatively impacting their reputation. </a:t>
            </a:r>
            <a:r>
              <a:rPr lang="en-GB" dirty="0">
                <a:solidFill>
                  <a:srgbClr val="1A1A1A"/>
                </a:solidFill>
                <a:latin typeface="Bookman Old Style" panose="02050604050505020204" pitchFamily="18" charset="0"/>
              </a:rPr>
              <a:t>For instance</a:t>
            </a:r>
            <a:r>
              <a:rPr lang="en-GB" b="0" i="0" u="none" strike="noStrike" dirty="0">
                <a:solidFill>
                  <a:srgbClr val="1A1A1A"/>
                </a:solidFill>
                <a:effectLst/>
                <a:latin typeface="Bookman Old Style" panose="02050604050505020204" pitchFamily="18" charset="0"/>
              </a:rPr>
              <a:t>  workers of one logistics company comparing  their logistics product to a competitor’s product during an event.</a:t>
            </a:r>
            <a:endParaRPr lang="en-GB" b="1" i="0" u="none" strike="noStrike" dirty="0">
              <a:solidFill>
                <a:srgbClr val="1A1A1A"/>
              </a:solidFill>
              <a:effectLst/>
              <a:latin typeface="Bookman Old Style" panose="02050604050505020204" pitchFamily="18" charset="0"/>
            </a:endParaRPr>
          </a:p>
          <a:p>
            <a:pPr algn="just"/>
            <a:r>
              <a:rPr lang="en-GB" b="1" i="0" u="none" strike="noStrike" dirty="0">
                <a:solidFill>
                  <a:srgbClr val="1A1A1A"/>
                </a:solidFill>
                <a:effectLst/>
                <a:latin typeface="Bookman Old Style" panose="02050604050505020204" pitchFamily="18" charset="0"/>
              </a:rPr>
              <a:t>Advertising errors</a:t>
            </a:r>
            <a:r>
              <a:rPr lang="en-GB" b="0" i="0" u="none" strike="noStrike" dirty="0">
                <a:solidFill>
                  <a:srgbClr val="1A1A1A"/>
                </a:solidFill>
                <a:effectLst/>
                <a:latin typeface="Bookman Old Style" panose="02050604050505020204" pitchFamily="18" charset="0"/>
              </a:rPr>
              <a:t> involve liability claims of copyright infringement. If one   business is marketing  and  uses a copyrighted photo by another company in an ad without permission.</a:t>
            </a:r>
            <a:endParaRPr lang="en-UG" dirty="0">
              <a:latin typeface="Bookman Old Style" panose="02050604050505020204" pitchFamily="18" charset="0"/>
            </a:endParaRPr>
          </a:p>
        </p:txBody>
      </p:sp>
    </p:spTree>
    <p:extLst>
      <p:ext uri="{BB962C8B-B14F-4D97-AF65-F5344CB8AC3E}">
        <p14:creationId xmlns:p14="http://schemas.microsoft.com/office/powerpoint/2010/main" val="13396846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F60451-59C4-9831-FD6E-256F9F894B72}"/>
              </a:ext>
            </a:extLst>
          </p:cNvPr>
          <p:cNvSpPr>
            <a:spLocks noGrp="1"/>
          </p:cNvSpPr>
          <p:nvPr>
            <p:ph idx="1"/>
          </p:nvPr>
        </p:nvSpPr>
        <p:spPr>
          <a:xfrm>
            <a:off x="838200" y="670560"/>
            <a:ext cx="10515600" cy="5506403"/>
          </a:xfrm>
        </p:spPr>
        <p:txBody>
          <a:bodyPr>
            <a:normAutofit fontScale="92500" lnSpcReduction="20000"/>
          </a:bodyPr>
          <a:lstStyle/>
          <a:p>
            <a:pPr marL="0" indent="0" algn="just">
              <a:buNone/>
            </a:pPr>
            <a:r>
              <a:rPr lang="en-US" b="1" dirty="0">
                <a:effectLst/>
                <a:latin typeface="Bookman Old Style" panose="02050604050505020204" pitchFamily="18" charset="0"/>
                <a:cs typeface="Arial Narrow" panose="020B0604020202020204" pitchFamily="34" charset="0"/>
              </a:rPr>
              <a:t>The insurance underwriting process will always consist of the following information-gathering approaches;</a:t>
            </a:r>
          </a:p>
          <a:p>
            <a:pPr algn="just"/>
            <a:endParaRPr lang="en-US" dirty="0">
              <a:effectLst/>
              <a:latin typeface="Bookman Old Style" panose="02050604050505020204" pitchFamily="18" charset="0"/>
            </a:endParaRPr>
          </a:p>
          <a:p>
            <a:pPr marL="0" indent="0" algn="just">
              <a:buNone/>
            </a:pPr>
            <a:r>
              <a:rPr lang="en-US" b="1" dirty="0">
                <a:effectLst/>
                <a:latin typeface="Bookman Old Style" panose="02050604050505020204" pitchFamily="18" charset="0"/>
                <a:cs typeface="Arial Narrow" panose="020B0604020202020204" pitchFamily="34" charset="0"/>
              </a:rPr>
              <a:t>a) Proposal forms/Application forms: </a:t>
            </a:r>
            <a:r>
              <a:rPr lang="en-US" dirty="0">
                <a:effectLst/>
                <a:latin typeface="Bookman Old Style" panose="02050604050505020204" pitchFamily="18" charset="0"/>
                <a:cs typeface="Arial Narrow" panose="020B0604020202020204" pitchFamily="34" charset="0"/>
              </a:rPr>
              <a:t>the proposal form is the most common way for the underwriter to obtain information regarding the risk. There are, however, alternative ways of obtaining material facts available to underwriters, their use depending on the class of business involved.</a:t>
            </a:r>
          </a:p>
          <a:p>
            <a:endParaRPr lang="en-US" dirty="0">
              <a:effectLst/>
              <a:latin typeface="Bookman Old Style" panose="02050604050505020204" pitchFamily="18" charset="0"/>
              <a:cs typeface="Arial Narrow" panose="020B0604020202020204" pitchFamily="34" charset="0"/>
            </a:endParaRPr>
          </a:p>
          <a:p>
            <a:pPr algn="just"/>
            <a:r>
              <a:rPr lang="en-US" dirty="0">
                <a:effectLst/>
                <a:latin typeface="Bookman Old Style" panose="02050604050505020204" pitchFamily="18" charset="0"/>
                <a:cs typeface="Arial Narrow" panose="020B0604020202020204" pitchFamily="34" charset="0"/>
              </a:rPr>
              <a:t>b) </a:t>
            </a:r>
            <a:r>
              <a:rPr lang="en-US" b="1" dirty="0">
                <a:effectLst/>
                <a:latin typeface="Bookman Old Style" panose="02050604050505020204" pitchFamily="18" charset="0"/>
                <a:cs typeface="Arial Narrow" panose="020B0604020202020204" pitchFamily="34" charset="0"/>
              </a:rPr>
              <a:t>Brokers through Risk Notes/registers: </a:t>
            </a:r>
            <a:r>
              <a:rPr lang="en-US" b="1" dirty="0">
                <a:solidFill>
                  <a:srgbClr val="FF0000"/>
                </a:solidFill>
                <a:effectLst/>
                <a:latin typeface="Bookman Old Style" panose="02050604050505020204" pitchFamily="18" charset="0"/>
                <a:cs typeface="Arial Narrow" panose="020B0604020202020204" pitchFamily="34" charset="0"/>
              </a:rPr>
              <a:t>brokers are used extensively in arranging commercial insurances</a:t>
            </a:r>
            <a:r>
              <a:rPr lang="en-US" dirty="0">
                <a:effectLst/>
                <a:latin typeface="Bookman Old Style" panose="02050604050505020204" pitchFamily="18" charset="0"/>
                <a:cs typeface="Arial Narrow" panose="020B0604020202020204" pitchFamily="34" charset="0"/>
              </a:rPr>
              <a:t> where their role may extend to preparing documentation for use by the underwriter in the assessment of the risk. This documentation could include </a:t>
            </a:r>
            <a:r>
              <a:rPr lang="en-US" b="1" dirty="0">
                <a:solidFill>
                  <a:srgbClr val="FF0000"/>
                </a:solidFill>
                <a:effectLst/>
                <a:latin typeface="Bookman Old Style" panose="02050604050505020204" pitchFamily="18" charset="0"/>
                <a:cs typeface="Arial Narrow" panose="020B0604020202020204" pitchFamily="34" charset="0"/>
              </a:rPr>
              <a:t>risk registers highlighting individual exposures </a:t>
            </a:r>
            <a:r>
              <a:rPr lang="en-US" dirty="0">
                <a:effectLst/>
                <a:latin typeface="Bookman Old Style" panose="02050604050505020204" pitchFamily="18" charset="0"/>
                <a:cs typeface="Arial Narrow" panose="020B0604020202020204" pitchFamily="34" charset="0"/>
              </a:rPr>
              <a:t>and </a:t>
            </a:r>
            <a:r>
              <a:rPr lang="en-US" b="1" dirty="0">
                <a:solidFill>
                  <a:srgbClr val="FF0000"/>
                </a:solidFill>
                <a:effectLst/>
                <a:latin typeface="Bookman Old Style" panose="02050604050505020204" pitchFamily="18" charset="0"/>
                <a:cs typeface="Arial Narrow" panose="020B0604020202020204" pitchFamily="34" charset="0"/>
              </a:rPr>
              <a:t>claims experience</a:t>
            </a:r>
            <a:r>
              <a:rPr lang="en-US" dirty="0">
                <a:effectLst/>
                <a:latin typeface="Bookman Old Style" panose="02050604050505020204" pitchFamily="18" charset="0"/>
                <a:cs typeface="Arial Narrow" panose="020B0604020202020204" pitchFamily="34" charset="0"/>
              </a:rPr>
              <a:t>, </a:t>
            </a:r>
            <a:r>
              <a:rPr lang="en-US" b="1" dirty="0">
                <a:solidFill>
                  <a:srgbClr val="FF0000"/>
                </a:solidFill>
                <a:effectLst/>
                <a:latin typeface="Bookman Old Style" panose="02050604050505020204" pitchFamily="18" charset="0"/>
                <a:cs typeface="Arial Narrow" panose="020B0604020202020204" pitchFamily="34" charset="0"/>
              </a:rPr>
              <a:t>site inspection reports, </a:t>
            </a:r>
            <a:r>
              <a:rPr lang="en-US" dirty="0">
                <a:effectLst/>
                <a:latin typeface="Bookman Old Style" panose="02050604050505020204" pitchFamily="18" charset="0"/>
                <a:cs typeface="Arial Narrow" panose="020B0604020202020204" pitchFamily="34" charset="0"/>
              </a:rPr>
              <a:t>and </a:t>
            </a:r>
            <a:r>
              <a:rPr lang="en-US" b="1" dirty="0">
                <a:solidFill>
                  <a:srgbClr val="FF0000"/>
                </a:solidFill>
                <a:effectLst/>
                <a:latin typeface="Bookman Old Style" panose="02050604050505020204" pitchFamily="18" charset="0"/>
                <a:cs typeface="Arial Narrow" panose="020B0604020202020204" pitchFamily="34" charset="0"/>
              </a:rPr>
              <a:t>preparation of health and safety reports</a:t>
            </a:r>
            <a:r>
              <a:rPr lang="en-US" dirty="0">
                <a:effectLst/>
                <a:latin typeface="Bookman Old Style" panose="02050604050505020204" pitchFamily="18" charset="0"/>
                <a:cs typeface="Arial Narrow" panose="020B0604020202020204" pitchFamily="34" charset="0"/>
              </a:rPr>
              <a:t>.</a:t>
            </a:r>
          </a:p>
          <a:p>
            <a:endParaRPr lang="en-US" dirty="0">
              <a:effectLst/>
              <a:latin typeface="Arial Narrow" panose="020B0604020202020204" pitchFamily="34" charset="0"/>
              <a:cs typeface="Arial Narrow" panose="020B0604020202020204" pitchFamily="34" charset="0"/>
            </a:endParaRPr>
          </a:p>
          <a:p>
            <a:pPr algn="just"/>
            <a:endParaRPr lang="en-US" dirty="0">
              <a:effectLst/>
              <a:latin typeface="Arial Narrow" panose="020B0604020202020204" pitchFamily="34" charset="0"/>
              <a:cs typeface="Arial Narrow" panose="020B0604020202020204" pitchFamily="34" charset="0"/>
            </a:endParaRPr>
          </a:p>
          <a:p>
            <a:endParaRPr lang="en-AF" dirty="0"/>
          </a:p>
        </p:txBody>
      </p:sp>
    </p:spTree>
    <p:extLst>
      <p:ext uri="{BB962C8B-B14F-4D97-AF65-F5344CB8AC3E}">
        <p14:creationId xmlns:p14="http://schemas.microsoft.com/office/powerpoint/2010/main" val="13014477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809D91-D968-0F34-FE50-74336E85117F}"/>
              </a:ext>
            </a:extLst>
          </p:cNvPr>
          <p:cNvSpPr>
            <a:spLocks noGrp="1"/>
          </p:cNvSpPr>
          <p:nvPr>
            <p:ph idx="1"/>
          </p:nvPr>
        </p:nvSpPr>
        <p:spPr/>
        <p:txBody>
          <a:bodyPr>
            <a:normAutofit fontScale="92500" lnSpcReduction="20000"/>
          </a:bodyPr>
          <a:lstStyle/>
          <a:p>
            <a:pPr algn="just"/>
            <a:r>
              <a:rPr lang="en-US" b="1" dirty="0">
                <a:effectLst/>
                <a:latin typeface="Bookman Old Style" panose="02050604050505020204" pitchFamily="18" charset="0"/>
                <a:cs typeface="Arial Narrow" panose="020B0604020202020204" pitchFamily="34" charset="0"/>
              </a:rPr>
              <a:t>Risk surveys</a:t>
            </a:r>
            <a:r>
              <a:rPr lang="en-US" dirty="0">
                <a:effectLst/>
                <a:latin typeface="Bookman Old Style" panose="02050604050505020204" pitchFamily="18" charset="0"/>
                <a:cs typeface="Arial Narrow" panose="020B0604020202020204" pitchFamily="34" charset="0"/>
              </a:rPr>
              <a:t>: surveys are used to obtain information </a:t>
            </a:r>
            <a:r>
              <a:rPr lang="en-US" b="1" dirty="0">
                <a:solidFill>
                  <a:srgbClr val="FF0000"/>
                </a:solidFill>
                <a:effectLst/>
                <a:latin typeface="Bookman Old Style" panose="02050604050505020204" pitchFamily="18" charset="0"/>
                <a:cs typeface="Arial Narrow" panose="020B0604020202020204" pitchFamily="34" charset="0"/>
              </a:rPr>
              <a:t>where the risk is large </a:t>
            </a:r>
            <a:r>
              <a:rPr lang="en-US" dirty="0">
                <a:effectLst/>
                <a:latin typeface="Bookman Old Style" panose="02050604050505020204" pitchFamily="18" charset="0"/>
                <a:cs typeface="Arial Narrow" panose="020B0604020202020204" pitchFamily="34" charset="0"/>
              </a:rPr>
              <a:t>and/ </a:t>
            </a:r>
            <a:r>
              <a:rPr lang="en-US" b="1" dirty="0">
                <a:solidFill>
                  <a:srgbClr val="FF0000"/>
                </a:solidFill>
                <a:effectLst/>
                <a:latin typeface="Bookman Old Style" panose="02050604050505020204" pitchFamily="18" charset="0"/>
                <a:cs typeface="Arial Narrow" panose="020B0604020202020204" pitchFamily="34" charset="0"/>
              </a:rPr>
              <a:t>or complex </a:t>
            </a:r>
            <a:r>
              <a:rPr lang="en-US" dirty="0">
                <a:effectLst/>
                <a:latin typeface="Bookman Old Style" panose="02050604050505020204" pitchFamily="18" charset="0"/>
                <a:cs typeface="Arial Narrow" panose="020B0604020202020204" pitchFamily="34" charset="0"/>
              </a:rPr>
              <a:t>such as is the case with many commercial insurance risks</a:t>
            </a:r>
          </a:p>
          <a:p>
            <a:pPr algn="just"/>
            <a:r>
              <a:rPr lang="en-US" b="1" dirty="0">
                <a:effectLst/>
                <a:latin typeface="Bookman Old Style" panose="02050604050505020204" pitchFamily="18" charset="0"/>
                <a:cs typeface="Arial Narrow" panose="020B0604020202020204" pitchFamily="34" charset="0"/>
              </a:rPr>
              <a:t>Meeting with clients</a:t>
            </a:r>
            <a:r>
              <a:rPr lang="en-US" dirty="0">
                <a:effectLst/>
                <a:latin typeface="Bookman Old Style" panose="02050604050505020204" pitchFamily="18" charset="0"/>
                <a:cs typeface="Arial Narrow" panose="020B0604020202020204" pitchFamily="34" charset="0"/>
              </a:rPr>
              <a:t>: This is again useful for commercial insurance risks where the underwriter desires to pick the </a:t>
            </a:r>
            <a:r>
              <a:rPr lang="en-US" b="1" dirty="0">
                <a:solidFill>
                  <a:srgbClr val="FF0000"/>
                </a:solidFill>
                <a:effectLst/>
                <a:latin typeface="Bookman Old Style" panose="02050604050505020204" pitchFamily="18" charset="0"/>
                <a:cs typeface="Arial Narrow" panose="020B0604020202020204" pitchFamily="34" charset="0"/>
              </a:rPr>
              <a:t>attitude of the client concerning the risk being insured</a:t>
            </a:r>
            <a:r>
              <a:rPr lang="en-US" dirty="0">
                <a:effectLst/>
                <a:latin typeface="Bookman Old Style" panose="02050604050505020204" pitchFamily="18" charset="0"/>
                <a:cs typeface="Arial Narrow" panose="020B0604020202020204" pitchFamily="34" charset="0"/>
              </a:rPr>
              <a:t>. It is very useful in mapping out the extent of moral hazard the underwriter will have to deal with should the risk be accepted.</a:t>
            </a:r>
          </a:p>
          <a:p>
            <a:pPr algn="just"/>
            <a:endParaRPr lang="en-US" dirty="0">
              <a:effectLst/>
              <a:latin typeface="Bookman Old Style" panose="02050604050505020204" pitchFamily="18" charset="0"/>
            </a:endParaRPr>
          </a:p>
          <a:p>
            <a:pPr marL="0" indent="0" algn="just">
              <a:buNone/>
            </a:pPr>
            <a:r>
              <a:rPr lang="en-US" b="1" dirty="0">
                <a:effectLst/>
                <a:latin typeface="Bookman Old Style" panose="02050604050505020204" pitchFamily="18" charset="0"/>
                <a:cs typeface="Arial Narrow" panose="020B0604020202020204" pitchFamily="34" charset="0"/>
              </a:rPr>
              <a:t>NB: </a:t>
            </a:r>
            <a:r>
              <a:rPr lang="en-US" dirty="0">
                <a:effectLst/>
                <a:latin typeface="Bookman Old Style" panose="02050604050505020204" pitchFamily="18" charset="0"/>
                <a:cs typeface="Arial Narrow" panose="020B0604020202020204" pitchFamily="34" charset="0"/>
              </a:rPr>
              <a:t>When the underwriter has all the relevant information disclosed to them, they will then assess the risk in terms of the information they have and decide whether to accept or reject the risk and if they are to accept it, on what terms.</a:t>
            </a:r>
          </a:p>
          <a:p>
            <a:endParaRPr lang="en-AF" dirty="0"/>
          </a:p>
        </p:txBody>
      </p:sp>
    </p:spTree>
    <p:extLst>
      <p:ext uri="{BB962C8B-B14F-4D97-AF65-F5344CB8AC3E}">
        <p14:creationId xmlns:p14="http://schemas.microsoft.com/office/powerpoint/2010/main" val="3869593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6909BDC-E6CE-3507-59B9-8F644874BEDC}"/>
              </a:ext>
            </a:extLst>
          </p:cNvPr>
          <p:cNvSpPr>
            <a:spLocks noGrp="1"/>
          </p:cNvSpPr>
          <p:nvPr>
            <p:ph idx="1"/>
          </p:nvPr>
        </p:nvSpPr>
        <p:spPr>
          <a:xfrm>
            <a:off x="838200" y="300942"/>
            <a:ext cx="10515600" cy="5876021"/>
          </a:xfrm>
        </p:spPr>
        <p:txBody>
          <a:bodyPr/>
          <a:lstStyle/>
          <a:p>
            <a:pPr algn="just"/>
            <a:r>
              <a:rPr lang="en-GB" b="0" i="0" u="sng" strike="noStrike" dirty="0">
                <a:solidFill>
                  <a:srgbClr val="681DA8"/>
                </a:solidFill>
                <a:effectLst/>
                <a:latin typeface="Bookman Old Style" panose="02050604050505020204" pitchFamily="18" charset="0"/>
                <a:hlinkClick r:id="rId2"/>
              </a:rPr>
              <a:t>Moral hazard</a:t>
            </a:r>
            <a:r>
              <a:rPr lang="en-GB" b="0" i="0" u="none" strike="noStrike" dirty="0">
                <a:solidFill>
                  <a:srgbClr val="0A0A0A"/>
                </a:solidFill>
                <a:effectLst/>
                <a:latin typeface="Bookman Old Style" panose="02050604050505020204" pitchFamily="18" charset="0"/>
              </a:rPr>
              <a:t> is the increased risk or reckless </a:t>
            </a:r>
            <a:r>
              <a:rPr lang="en-GB" b="0" i="0" u="none" strike="noStrike" dirty="0" err="1">
                <a:solidFill>
                  <a:srgbClr val="0A0A0A"/>
                </a:solidFill>
                <a:effectLst/>
                <a:latin typeface="Bookman Old Style" panose="02050604050505020204" pitchFamily="18" charset="0"/>
              </a:rPr>
              <a:t>behavior</a:t>
            </a:r>
            <a:r>
              <a:rPr lang="en-GB" b="0" i="0" u="none" strike="noStrike" dirty="0">
                <a:solidFill>
                  <a:srgbClr val="0A0A0A"/>
                </a:solidFill>
                <a:effectLst/>
                <a:latin typeface="Bookman Old Style" panose="02050604050505020204" pitchFamily="18" charset="0"/>
              </a:rPr>
              <a:t> an insured party may exhibit because they are protected by insurance, shifting the financial burden of their actions onto the insurer.</a:t>
            </a:r>
          </a:p>
          <a:p>
            <a:pPr algn="just"/>
            <a:r>
              <a:rPr lang="en-GB" b="0" i="0" u="none" strike="noStrike" dirty="0">
                <a:solidFill>
                  <a:srgbClr val="0A0A0A"/>
                </a:solidFill>
                <a:effectLst/>
                <a:latin typeface="Bookman Old Style" panose="02050604050505020204" pitchFamily="18" charset="0"/>
              </a:rPr>
              <a:t> Underwriters manage this risk by evaluating, pricing, or declining coverage for individuals or businesses whose character, integrity, or actions indicate a high likelihood of intentional or careless losses.</a:t>
            </a:r>
            <a:endParaRPr lang="en-UG" dirty="0">
              <a:latin typeface="Bookman Old Style" panose="02050604050505020204" pitchFamily="18" charset="0"/>
            </a:endParaRPr>
          </a:p>
        </p:txBody>
      </p:sp>
    </p:spTree>
    <p:extLst>
      <p:ext uri="{BB962C8B-B14F-4D97-AF65-F5344CB8AC3E}">
        <p14:creationId xmlns:p14="http://schemas.microsoft.com/office/powerpoint/2010/main" val="39422564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CFB37-EEE6-E566-4AEC-2D77FCA81F73}"/>
              </a:ext>
            </a:extLst>
          </p:cNvPr>
          <p:cNvSpPr>
            <a:spLocks noGrp="1"/>
          </p:cNvSpPr>
          <p:nvPr>
            <p:ph type="title"/>
          </p:nvPr>
        </p:nvSpPr>
        <p:spPr/>
        <p:txBody>
          <a:bodyPr/>
          <a:lstStyle/>
          <a:p>
            <a:pPr algn="ctr"/>
            <a:r>
              <a:rPr lang="en-AF" b="1" dirty="0">
                <a:latin typeface="Arial Narrow" panose="020B0604020202020204" pitchFamily="34" charset="0"/>
                <a:cs typeface="Arial Narrow" panose="020B0604020202020204" pitchFamily="34" charset="0"/>
              </a:rPr>
              <a:t>AVIATION PREMIUMS</a:t>
            </a:r>
          </a:p>
        </p:txBody>
      </p:sp>
      <p:sp>
        <p:nvSpPr>
          <p:cNvPr id="3" name="Content Placeholder 2">
            <a:extLst>
              <a:ext uri="{FF2B5EF4-FFF2-40B4-BE49-F238E27FC236}">
                <a16:creationId xmlns:a16="http://schemas.microsoft.com/office/drawing/2014/main" id="{A727DF58-29EC-20DB-FDAB-55C4482AB687}"/>
              </a:ext>
            </a:extLst>
          </p:cNvPr>
          <p:cNvSpPr>
            <a:spLocks noGrp="1"/>
          </p:cNvSpPr>
          <p:nvPr>
            <p:ph idx="1"/>
          </p:nvPr>
        </p:nvSpPr>
        <p:spPr/>
        <p:txBody>
          <a:bodyPr>
            <a:normAutofit/>
          </a:bodyPr>
          <a:lstStyle/>
          <a:p>
            <a:pPr algn="just">
              <a:lnSpc>
                <a:spcPct val="100000"/>
              </a:lnSpc>
            </a:pPr>
            <a:r>
              <a:rPr lang="en-US" dirty="0">
                <a:effectLst/>
                <a:latin typeface="Bookman Old Style" panose="02050604050505020204" pitchFamily="18" charset="0"/>
                <a:cs typeface="Arial Narrow" panose="020B0604020202020204" pitchFamily="34" charset="0"/>
              </a:rPr>
              <a:t>The </a:t>
            </a:r>
            <a:r>
              <a:rPr lang="en-US" b="1" dirty="0">
                <a:solidFill>
                  <a:srgbClr val="FF0000"/>
                </a:solidFill>
                <a:effectLst/>
                <a:latin typeface="Bookman Old Style" panose="02050604050505020204" pitchFamily="18" charset="0"/>
                <a:cs typeface="Arial Narrow" panose="020B0604020202020204" pitchFamily="34" charset="0"/>
              </a:rPr>
              <a:t>Insurance Act does not impose standardized rates</a:t>
            </a:r>
            <a:r>
              <a:rPr lang="en-US" dirty="0">
                <a:effectLst/>
                <a:latin typeface="Bookman Old Style" panose="02050604050505020204" pitchFamily="18" charset="0"/>
                <a:cs typeface="Arial Narrow" panose="020B0604020202020204" pitchFamily="34" charset="0"/>
              </a:rPr>
              <a:t>. It requires general insurers to file a manual for the premium rates in use with the Commissioner’s office.</a:t>
            </a:r>
          </a:p>
          <a:p>
            <a:pPr algn="just">
              <a:lnSpc>
                <a:spcPct val="100000"/>
              </a:lnSpc>
            </a:pPr>
            <a:endParaRPr lang="en-US" dirty="0">
              <a:effectLst/>
              <a:latin typeface="Bookman Old Style" panose="02050604050505020204" pitchFamily="18" charset="0"/>
            </a:endParaRPr>
          </a:p>
          <a:p>
            <a:pPr algn="just"/>
            <a:r>
              <a:rPr lang="en-US" dirty="0">
                <a:effectLst/>
                <a:latin typeface="Bookman Old Style" panose="02050604050505020204" pitchFamily="18" charset="0"/>
                <a:cs typeface="Arial Narrow" panose="020B0604020202020204" pitchFamily="34" charset="0"/>
              </a:rPr>
              <a:t>The premium </a:t>
            </a:r>
            <a:r>
              <a:rPr lang="en-US" b="1" dirty="0">
                <a:solidFill>
                  <a:srgbClr val="FF0000"/>
                </a:solidFill>
                <a:effectLst/>
                <a:latin typeface="Bookman Old Style" panose="02050604050505020204" pitchFamily="18" charset="0"/>
                <a:cs typeface="Arial Narrow" panose="020B0604020202020204" pitchFamily="34" charset="0"/>
              </a:rPr>
              <a:t>must be equitable- </a:t>
            </a:r>
            <a:r>
              <a:rPr lang="en-US" dirty="0">
                <a:effectLst/>
                <a:latin typeface="Bookman Old Style" panose="02050604050505020204" pitchFamily="18" charset="0"/>
                <a:cs typeface="Arial Narrow" panose="020B0604020202020204" pitchFamily="34" charset="0"/>
              </a:rPr>
              <a:t>One that reflects the risk presented by the proposer(the </a:t>
            </a:r>
            <a:r>
              <a:rPr lang="en-US" dirty="0">
                <a:latin typeface="Bookman Old Style" panose="02050604050505020204" pitchFamily="18" charset="0"/>
                <a:cs typeface="Arial Narrow" panose="020B0604020202020204" pitchFamily="34" charset="0"/>
              </a:rPr>
              <a:t>one applying for insurance)</a:t>
            </a:r>
            <a:r>
              <a:rPr lang="en-US" dirty="0">
                <a:effectLst/>
                <a:latin typeface="Bookman Old Style" panose="02050604050505020204" pitchFamily="18" charset="0"/>
                <a:cs typeface="Arial Narrow" panose="020B0604020202020204" pitchFamily="34" charset="0"/>
              </a:rPr>
              <a:t> to the insurance company. </a:t>
            </a:r>
          </a:p>
          <a:p>
            <a:endParaRPr lang="en-AF" dirty="0"/>
          </a:p>
        </p:txBody>
      </p:sp>
    </p:spTree>
    <p:extLst>
      <p:ext uri="{BB962C8B-B14F-4D97-AF65-F5344CB8AC3E}">
        <p14:creationId xmlns:p14="http://schemas.microsoft.com/office/powerpoint/2010/main" val="4520222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31917-0C1D-96BF-F889-3A48EE212FB9}"/>
              </a:ext>
            </a:extLst>
          </p:cNvPr>
          <p:cNvSpPr>
            <a:spLocks noGrp="1"/>
          </p:cNvSpPr>
          <p:nvPr>
            <p:ph type="title"/>
          </p:nvPr>
        </p:nvSpPr>
        <p:spPr/>
        <p:txBody>
          <a:bodyPr>
            <a:normAutofit fontScale="90000"/>
          </a:bodyPr>
          <a:lstStyle/>
          <a:p>
            <a:pPr algn="just"/>
            <a:r>
              <a:rPr lang="en-AF" b="1" dirty="0">
                <a:latin typeface="Bookman Old Style" panose="02050604050505020204" pitchFamily="18" charset="0"/>
                <a:cs typeface="Arial Narrow" panose="020B0604020202020204" pitchFamily="34" charset="0"/>
              </a:rPr>
              <a:t>Factors considered when calculating travel insurance premiums</a:t>
            </a:r>
          </a:p>
        </p:txBody>
      </p:sp>
      <p:sp>
        <p:nvSpPr>
          <p:cNvPr id="3" name="Content Placeholder 2">
            <a:extLst>
              <a:ext uri="{FF2B5EF4-FFF2-40B4-BE49-F238E27FC236}">
                <a16:creationId xmlns:a16="http://schemas.microsoft.com/office/drawing/2014/main" id="{DE93D4EC-A16B-9127-230B-8799EC2D9B54}"/>
              </a:ext>
            </a:extLst>
          </p:cNvPr>
          <p:cNvSpPr>
            <a:spLocks noGrp="1"/>
          </p:cNvSpPr>
          <p:nvPr>
            <p:ph idx="1"/>
          </p:nvPr>
        </p:nvSpPr>
        <p:spPr/>
        <p:txBody>
          <a:bodyPr/>
          <a:lstStyle/>
          <a:p>
            <a:pPr algn="just"/>
            <a:r>
              <a:rPr lang="en-US" dirty="0">
                <a:effectLst/>
                <a:latin typeface="Bookman Old Style" panose="02050604050505020204" pitchFamily="18" charset="0"/>
                <a:cs typeface="Arial Narrow" panose="020B0604020202020204" pitchFamily="34" charset="0"/>
              </a:rPr>
              <a:t>Pre-existing medical history of the individual seeking insurance.</a:t>
            </a:r>
          </a:p>
          <a:p>
            <a:pPr algn="just"/>
            <a:r>
              <a:rPr lang="en-US" dirty="0">
                <a:latin typeface="Bookman Old Style" panose="02050604050505020204" pitchFamily="18" charset="0"/>
                <a:cs typeface="Arial Narrow" panose="020B0604020202020204" pitchFamily="34" charset="0"/>
              </a:rPr>
              <a:t>The age of the person seeking insurance because the premium may be high for older </a:t>
            </a:r>
            <a:r>
              <a:rPr lang="en-US" dirty="0" err="1">
                <a:latin typeface="Bookman Old Style" panose="02050604050505020204" pitchFamily="18" charset="0"/>
                <a:cs typeface="Arial Narrow" panose="020B0604020202020204" pitchFamily="34" charset="0"/>
              </a:rPr>
              <a:t>travellers</a:t>
            </a:r>
            <a:r>
              <a:rPr lang="en-US" dirty="0">
                <a:latin typeface="Bookman Old Style" panose="02050604050505020204" pitchFamily="18" charset="0"/>
                <a:cs typeface="Arial Narrow" panose="020B0604020202020204" pitchFamily="34" charset="0"/>
              </a:rPr>
              <a:t> . This is because older </a:t>
            </a:r>
            <a:r>
              <a:rPr lang="en-US" dirty="0" err="1">
                <a:latin typeface="Bookman Old Style" panose="02050604050505020204" pitchFamily="18" charset="0"/>
                <a:cs typeface="Arial Narrow" panose="020B0604020202020204" pitchFamily="34" charset="0"/>
              </a:rPr>
              <a:t>travellers</a:t>
            </a:r>
            <a:r>
              <a:rPr lang="en-US" dirty="0">
                <a:latin typeface="Bookman Old Style" panose="02050604050505020204" pitchFamily="18" charset="0"/>
                <a:cs typeface="Arial Narrow" panose="020B0604020202020204" pitchFamily="34" charset="0"/>
              </a:rPr>
              <a:t> are susceptible to health issues while travelling.</a:t>
            </a:r>
          </a:p>
          <a:p>
            <a:pPr algn="just"/>
            <a:r>
              <a:rPr lang="en-US" dirty="0">
                <a:effectLst/>
                <a:latin typeface="Bookman Old Style" panose="02050604050505020204" pitchFamily="18" charset="0"/>
                <a:cs typeface="Arial Narrow" panose="020B0604020202020204" pitchFamily="34" charset="0"/>
              </a:rPr>
              <a:t>Frequency of the travel so that insurance is paid for single or multiple trips.</a:t>
            </a:r>
          </a:p>
          <a:p>
            <a:pPr algn="just"/>
            <a:r>
              <a:rPr lang="en-US" dirty="0" err="1">
                <a:latin typeface="Bookman Old Style" panose="02050604050505020204" pitchFamily="18" charset="0"/>
                <a:cs typeface="Arial Narrow" panose="020B0604020202020204" pitchFamily="34" charset="0"/>
              </a:rPr>
              <a:t>Etc</a:t>
            </a:r>
            <a:r>
              <a:rPr lang="en-US" dirty="0">
                <a:latin typeface="Bookman Old Style" panose="02050604050505020204" pitchFamily="18" charset="0"/>
                <a:cs typeface="Arial Narrow" panose="020B0604020202020204" pitchFamily="34" charset="0"/>
              </a:rPr>
              <a:t> </a:t>
            </a:r>
            <a:endParaRPr lang="en-US" dirty="0">
              <a:effectLst/>
              <a:latin typeface="Bookman Old Style" panose="02050604050505020204" pitchFamily="18" charset="0"/>
              <a:cs typeface="Arial Narrow" panose="020B0604020202020204" pitchFamily="34" charset="0"/>
            </a:endParaRPr>
          </a:p>
          <a:p>
            <a:endParaRPr lang="en-AF" dirty="0"/>
          </a:p>
        </p:txBody>
      </p:sp>
    </p:spTree>
    <p:extLst>
      <p:ext uri="{BB962C8B-B14F-4D97-AF65-F5344CB8AC3E}">
        <p14:creationId xmlns:p14="http://schemas.microsoft.com/office/powerpoint/2010/main" val="10714119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67B5C-89C8-A986-EE98-30709991A36E}"/>
              </a:ext>
            </a:extLst>
          </p:cNvPr>
          <p:cNvSpPr>
            <a:spLocks noGrp="1"/>
          </p:cNvSpPr>
          <p:nvPr>
            <p:ph type="title"/>
          </p:nvPr>
        </p:nvSpPr>
        <p:spPr/>
        <p:txBody>
          <a:bodyPr>
            <a:normAutofit fontScale="90000"/>
          </a:bodyPr>
          <a:lstStyle/>
          <a:p>
            <a:pPr algn="just"/>
            <a:br>
              <a:rPr lang="en-US" u="none" strike="noStrike" dirty="0">
                <a:effectLst/>
                <a:latin typeface="Bookman Old Style" panose="02050604050505020204" pitchFamily="18" charset="0"/>
                <a:cs typeface="Arial Narrow" panose="020B0604020202020204" pitchFamily="34" charset="0"/>
              </a:rPr>
            </a:br>
            <a:r>
              <a:rPr lang="en-US" b="1" u="none" strike="noStrike" dirty="0">
                <a:effectLst/>
                <a:latin typeface="Bookman Old Style" panose="02050604050505020204" pitchFamily="18" charset="0"/>
                <a:cs typeface="Arial Narrow" panose="020B0604020202020204" pitchFamily="34" charset="0"/>
              </a:rPr>
              <a:t>Things used in determining Aviation Insurance Premiums</a:t>
            </a:r>
            <a:br>
              <a:rPr lang="en-US" b="1" i="0" u="none" strike="noStrike" dirty="0">
                <a:solidFill>
                  <a:srgbClr val="666666"/>
                </a:solidFill>
                <a:effectLst/>
                <a:latin typeface="Helvetica Neue" panose="02000503000000020004" pitchFamily="2" charset="0"/>
              </a:rPr>
            </a:br>
            <a:endParaRPr lang="en-AF" b="1" dirty="0"/>
          </a:p>
        </p:txBody>
      </p:sp>
      <p:sp>
        <p:nvSpPr>
          <p:cNvPr id="3" name="Content Placeholder 2">
            <a:extLst>
              <a:ext uri="{FF2B5EF4-FFF2-40B4-BE49-F238E27FC236}">
                <a16:creationId xmlns:a16="http://schemas.microsoft.com/office/drawing/2014/main" id="{00638B8F-41AD-B038-A79C-1E1FB06932EE}"/>
              </a:ext>
            </a:extLst>
          </p:cNvPr>
          <p:cNvSpPr>
            <a:spLocks noGrp="1"/>
          </p:cNvSpPr>
          <p:nvPr>
            <p:ph idx="1"/>
          </p:nvPr>
        </p:nvSpPr>
        <p:spPr/>
        <p:txBody>
          <a:bodyPr>
            <a:normAutofit fontScale="85000" lnSpcReduction="10000"/>
          </a:bodyPr>
          <a:lstStyle/>
          <a:p>
            <a:pPr algn="just" fontAlgn="base">
              <a:lnSpc>
                <a:spcPct val="150000"/>
              </a:lnSpc>
            </a:pPr>
            <a:r>
              <a:rPr lang="en-US" b="1" u="none" strike="noStrike" dirty="0">
                <a:solidFill>
                  <a:srgbClr val="020042"/>
                </a:solidFill>
                <a:effectLst/>
                <a:latin typeface="Bookman Old Style" panose="02050604050505020204" pitchFamily="18" charset="0"/>
                <a:cs typeface="Arial Narrow" panose="020B0604020202020204" pitchFamily="34" charset="0"/>
              </a:rPr>
              <a:t>Number of passengers</a:t>
            </a:r>
            <a:r>
              <a:rPr lang="en-US" u="none" strike="noStrike" dirty="0">
                <a:solidFill>
                  <a:srgbClr val="020042"/>
                </a:solidFill>
                <a:effectLst/>
                <a:latin typeface="Bookman Old Style" panose="02050604050505020204" pitchFamily="18" charset="0"/>
                <a:cs typeface="Arial Narrow" panose="020B0604020202020204" pitchFamily="34" charset="0"/>
              </a:rPr>
              <a:t>: Aircraft insurance premiums are partially based on the aircraft’s approved </a:t>
            </a:r>
            <a:r>
              <a:rPr lang="en-US" b="1" u="none" strike="noStrike" dirty="0">
                <a:solidFill>
                  <a:srgbClr val="FF0000"/>
                </a:solidFill>
                <a:effectLst/>
                <a:latin typeface="Bookman Old Style" panose="02050604050505020204" pitchFamily="18" charset="0"/>
                <a:cs typeface="Arial Narrow" panose="020B0604020202020204" pitchFamily="34" charset="0"/>
              </a:rPr>
              <a:t>maximum carrying capacity and the average passenger load</a:t>
            </a:r>
            <a:r>
              <a:rPr lang="en-US" u="none" strike="noStrike" dirty="0">
                <a:solidFill>
                  <a:srgbClr val="020042"/>
                </a:solidFill>
                <a:effectLst/>
                <a:latin typeface="Bookman Old Style" panose="02050604050505020204" pitchFamily="18" charset="0"/>
                <a:cs typeface="Arial Narrow" panose="020B0604020202020204" pitchFamily="34" charset="0"/>
              </a:rPr>
              <a:t>. Often, the insurance companies will find it helpful to know if the </a:t>
            </a:r>
            <a:r>
              <a:rPr lang="en-US" b="1" u="none" strike="noStrike" dirty="0">
                <a:solidFill>
                  <a:srgbClr val="FF0000"/>
                </a:solidFill>
                <a:effectLst/>
                <a:latin typeface="Bookman Old Style" panose="02050604050505020204" pitchFamily="18" charset="0"/>
                <a:cs typeface="Arial Narrow" panose="020B0604020202020204" pitchFamily="34" charset="0"/>
              </a:rPr>
              <a:t>aircraft passengers are employees, officers of the company, or others</a:t>
            </a:r>
            <a:r>
              <a:rPr lang="en-US" u="none" strike="noStrike" dirty="0">
                <a:solidFill>
                  <a:srgbClr val="020042"/>
                </a:solidFill>
                <a:effectLst/>
                <a:latin typeface="Bookman Old Style" panose="02050604050505020204" pitchFamily="18" charset="0"/>
                <a:cs typeface="Arial Narrow" panose="020B0604020202020204" pitchFamily="34" charset="0"/>
              </a:rPr>
              <a:t>.</a:t>
            </a:r>
            <a:r>
              <a:rPr lang="en-US" dirty="0">
                <a:solidFill>
                  <a:srgbClr val="020042"/>
                </a:solidFill>
                <a:latin typeface="Bookman Old Style" panose="02050604050505020204" pitchFamily="18" charset="0"/>
                <a:cs typeface="Arial Narrow" panose="020B0604020202020204" pitchFamily="34" charset="0"/>
              </a:rPr>
              <a:t> </a:t>
            </a:r>
            <a:r>
              <a:rPr lang="en-US" u="none" strike="noStrike" dirty="0">
                <a:solidFill>
                  <a:srgbClr val="020042"/>
                </a:solidFill>
                <a:effectLst/>
                <a:latin typeface="Bookman Old Style" panose="02050604050505020204" pitchFamily="18" charset="0"/>
                <a:cs typeface="Arial Narrow" panose="020B0604020202020204" pitchFamily="34" charset="0"/>
              </a:rPr>
              <a:t>If the aviation company finds that it no longer needs to transport as many passengers as the current aircraft allows, </a:t>
            </a:r>
            <a:r>
              <a:rPr lang="en-US" dirty="0">
                <a:solidFill>
                  <a:srgbClr val="020042"/>
                </a:solidFill>
                <a:latin typeface="Bookman Old Style" panose="02050604050505020204" pitchFamily="18" charset="0"/>
                <a:cs typeface="Arial Narrow" panose="020B0604020202020204" pitchFamily="34" charset="0"/>
              </a:rPr>
              <a:t>it</a:t>
            </a:r>
            <a:r>
              <a:rPr lang="en-US" u="none" strike="noStrike" dirty="0">
                <a:solidFill>
                  <a:srgbClr val="020042"/>
                </a:solidFill>
                <a:effectLst/>
                <a:latin typeface="Bookman Old Style" panose="02050604050505020204" pitchFamily="18" charset="0"/>
                <a:cs typeface="Arial Narrow" panose="020B0604020202020204" pitchFamily="34" charset="0"/>
              </a:rPr>
              <a:t> may be able to switch to a smaller aircraft and save on insurance costs.</a:t>
            </a:r>
          </a:p>
          <a:p>
            <a:endParaRPr lang="en-AF" dirty="0"/>
          </a:p>
        </p:txBody>
      </p:sp>
    </p:spTree>
    <p:extLst>
      <p:ext uri="{BB962C8B-B14F-4D97-AF65-F5344CB8AC3E}">
        <p14:creationId xmlns:p14="http://schemas.microsoft.com/office/powerpoint/2010/main" val="8257631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EFF0C8-545A-26F1-C57B-2ECD0B6D218E}"/>
              </a:ext>
            </a:extLst>
          </p:cNvPr>
          <p:cNvSpPr>
            <a:spLocks noGrp="1"/>
          </p:cNvSpPr>
          <p:nvPr>
            <p:ph idx="1"/>
          </p:nvPr>
        </p:nvSpPr>
        <p:spPr>
          <a:xfrm>
            <a:off x="838200" y="207264"/>
            <a:ext cx="10515600" cy="5969699"/>
          </a:xfrm>
        </p:spPr>
        <p:txBody>
          <a:bodyPr/>
          <a:lstStyle/>
          <a:p>
            <a:pPr algn="just" fontAlgn="base">
              <a:lnSpc>
                <a:spcPct val="150000"/>
              </a:lnSpc>
            </a:pPr>
            <a:r>
              <a:rPr lang="en-US" b="1" u="none" strike="noStrike" dirty="0">
                <a:solidFill>
                  <a:srgbClr val="020042"/>
                </a:solidFill>
                <a:effectLst/>
                <a:latin typeface="Arial Narrow" panose="020B0604020202020204" pitchFamily="34" charset="0"/>
                <a:cs typeface="Arial Narrow" panose="020B0604020202020204" pitchFamily="34" charset="0"/>
              </a:rPr>
              <a:t>Age. </a:t>
            </a:r>
            <a:r>
              <a:rPr lang="en-US" u="none" strike="noStrike" dirty="0">
                <a:solidFill>
                  <a:srgbClr val="020042"/>
                </a:solidFill>
                <a:effectLst/>
                <a:latin typeface="Arial Narrow" panose="020B0604020202020204" pitchFamily="34" charset="0"/>
                <a:cs typeface="Arial Narrow" panose="020B0604020202020204" pitchFamily="34" charset="0"/>
              </a:rPr>
              <a:t>Age is factored into aircraft insurance costs. The older the aircraft, the more difficult it may be to find </a:t>
            </a:r>
            <a:r>
              <a:rPr lang="en-US" b="1" u="none" strike="noStrike" dirty="0">
                <a:solidFill>
                  <a:srgbClr val="FF0000"/>
                </a:solidFill>
                <a:effectLst/>
                <a:latin typeface="Arial Narrow" panose="020B0604020202020204" pitchFamily="34" charset="0"/>
                <a:cs typeface="Arial Narrow" panose="020B0604020202020204" pitchFamily="34" charset="0"/>
              </a:rPr>
              <a:t>replacement parts</a:t>
            </a:r>
            <a:r>
              <a:rPr lang="en-US" u="none" strike="noStrike" dirty="0">
                <a:solidFill>
                  <a:srgbClr val="020042"/>
                </a:solidFill>
                <a:effectLst/>
                <a:latin typeface="Arial Narrow" panose="020B0604020202020204" pitchFamily="34" charset="0"/>
                <a:cs typeface="Arial Narrow" panose="020B0604020202020204" pitchFamily="34" charset="0"/>
              </a:rPr>
              <a:t>, or </a:t>
            </a:r>
            <a:r>
              <a:rPr lang="en-US" b="1" u="none" strike="noStrike" dirty="0">
                <a:solidFill>
                  <a:srgbClr val="FF0000"/>
                </a:solidFill>
                <a:effectLst/>
                <a:latin typeface="Arial Narrow" panose="020B0604020202020204" pitchFamily="34" charset="0"/>
                <a:cs typeface="Arial Narrow" panose="020B0604020202020204" pitchFamily="34" charset="0"/>
              </a:rPr>
              <a:t>parts may be obsolete</a:t>
            </a:r>
            <a:r>
              <a:rPr lang="en-US" u="none" strike="noStrike" dirty="0">
                <a:solidFill>
                  <a:srgbClr val="020042"/>
                </a:solidFill>
                <a:effectLst/>
                <a:latin typeface="Arial Narrow" panose="020B0604020202020204" pitchFamily="34" charset="0"/>
                <a:cs typeface="Arial Narrow" panose="020B0604020202020204" pitchFamily="34" charset="0"/>
              </a:rPr>
              <a:t>. These aircraft may have difficulty </a:t>
            </a:r>
            <a:r>
              <a:rPr lang="en-US" u="none" strike="noStrike" dirty="0">
                <a:solidFill>
                  <a:srgbClr val="FF0000"/>
                </a:solidFill>
                <a:effectLst/>
                <a:latin typeface="Arial Narrow" panose="020B0604020202020204" pitchFamily="34" charset="0"/>
                <a:cs typeface="Arial Narrow" panose="020B0604020202020204" pitchFamily="34" charset="0"/>
              </a:rPr>
              <a:t>getting repair and maintenance services</a:t>
            </a:r>
            <a:r>
              <a:rPr lang="en-US" u="none" strike="noStrike" dirty="0">
                <a:solidFill>
                  <a:srgbClr val="020042"/>
                </a:solidFill>
                <a:effectLst/>
                <a:latin typeface="Arial Narrow" panose="020B0604020202020204" pitchFamily="34" charset="0"/>
                <a:cs typeface="Arial Narrow" panose="020B0604020202020204" pitchFamily="34" charset="0"/>
              </a:rPr>
              <a:t>, and </a:t>
            </a:r>
            <a:r>
              <a:rPr lang="en-US" b="1" u="none" strike="noStrike" dirty="0">
                <a:solidFill>
                  <a:srgbClr val="FF0000"/>
                </a:solidFill>
                <a:effectLst/>
                <a:latin typeface="Arial Narrow" panose="020B0604020202020204" pitchFamily="34" charset="0"/>
                <a:cs typeface="Arial Narrow" panose="020B0604020202020204" pitchFamily="34" charset="0"/>
              </a:rPr>
              <a:t>their pilots may have difficulty getting training</a:t>
            </a:r>
            <a:r>
              <a:rPr lang="en-US" u="none" strike="noStrike" dirty="0">
                <a:solidFill>
                  <a:srgbClr val="020042"/>
                </a:solidFill>
                <a:effectLst/>
                <a:latin typeface="Arial Narrow" panose="020B0604020202020204" pitchFamily="34" charset="0"/>
                <a:cs typeface="Arial Narrow" panose="020B0604020202020204" pitchFamily="34" charset="0"/>
              </a:rPr>
              <a:t>. As a result, the </a:t>
            </a:r>
            <a:r>
              <a:rPr lang="en-US" b="1" u="none" strike="noStrike" dirty="0">
                <a:solidFill>
                  <a:srgbClr val="FF0000"/>
                </a:solidFill>
                <a:effectLst/>
                <a:latin typeface="Arial Narrow" panose="020B0604020202020204" pitchFamily="34" charset="0"/>
                <a:cs typeface="Arial Narrow" panose="020B0604020202020204" pitchFamily="34" charset="0"/>
              </a:rPr>
              <a:t>insurance company may see this as a risk, therefore, deeming it to be more likely to have an accident</a:t>
            </a:r>
            <a:r>
              <a:rPr lang="en-US" u="none" strike="noStrike" dirty="0">
                <a:solidFill>
                  <a:srgbClr val="020042"/>
                </a:solidFill>
                <a:effectLst/>
                <a:latin typeface="Arial Narrow" panose="020B0604020202020204" pitchFamily="34" charset="0"/>
                <a:cs typeface="Arial Narrow" panose="020B0604020202020204" pitchFamily="34" charset="0"/>
              </a:rPr>
              <a:t>, often resulting in higher claims losses thus interpolating to higher insurance premiums.</a:t>
            </a:r>
          </a:p>
          <a:p>
            <a:pPr marL="0" indent="0">
              <a:buNone/>
            </a:pPr>
            <a:endParaRPr lang="en-AF" dirty="0"/>
          </a:p>
        </p:txBody>
      </p:sp>
    </p:spTree>
    <p:extLst>
      <p:ext uri="{BB962C8B-B14F-4D97-AF65-F5344CB8AC3E}">
        <p14:creationId xmlns:p14="http://schemas.microsoft.com/office/powerpoint/2010/main" val="2238649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B23587-2BD8-A732-AA6F-D44E642E192C}"/>
              </a:ext>
            </a:extLst>
          </p:cNvPr>
          <p:cNvSpPr>
            <a:spLocks noGrp="1"/>
          </p:cNvSpPr>
          <p:nvPr>
            <p:ph idx="1"/>
          </p:nvPr>
        </p:nvSpPr>
        <p:spPr>
          <a:xfrm>
            <a:off x="838200" y="780288"/>
            <a:ext cx="10515600" cy="5396675"/>
          </a:xfrm>
        </p:spPr>
        <p:txBody>
          <a:bodyPr>
            <a:normAutofit/>
          </a:bodyPr>
          <a:lstStyle/>
          <a:p>
            <a:pPr algn="just" fontAlgn="base"/>
            <a:r>
              <a:rPr lang="en-US" b="1" dirty="0">
                <a:solidFill>
                  <a:srgbClr val="020042"/>
                </a:solidFill>
                <a:latin typeface="Arial Narrow" panose="020B0604020202020204" pitchFamily="34" charset="0"/>
                <a:cs typeface="Arial Narrow" panose="020B0604020202020204" pitchFamily="34" charset="0"/>
              </a:rPr>
              <a:t>Hi</a:t>
            </a:r>
            <a:r>
              <a:rPr lang="en-US" b="1" u="none" strike="noStrike" dirty="0">
                <a:solidFill>
                  <a:srgbClr val="020042"/>
                </a:solidFill>
                <a:effectLst/>
                <a:latin typeface="Arial Narrow" panose="020B0604020202020204" pitchFamily="34" charset="0"/>
                <a:cs typeface="Arial Narrow" panose="020B0604020202020204" pitchFamily="34" charset="0"/>
              </a:rPr>
              <a:t>story of the aircraft</a:t>
            </a:r>
            <a:r>
              <a:rPr lang="en-US" u="none" strike="noStrike" dirty="0">
                <a:solidFill>
                  <a:srgbClr val="020042"/>
                </a:solidFill>
                <a:effectLst/>
                <a:latin typeface="Arial Narrow" panose="020B0604020202020204" pitchFamily="34" charset="0"/>
                <a:cs typeface="Arial Narrow" panose="020B0604020202020204" pitchFamily="34" charset="0"/>
              </a:rPr>
              <a:t>:-Surprisingly, the age of an aircraft is not as important as its history. An aircraft that has been </a:t>
            </a:r>
            <a:r>
              <a:rPr lang="en-US" b="1" u="none" strike="noStrike" dirty="0">
                <a:solidFill>
                  <a:srgbClr val="FF0000"/>
                </a:solidFill>
                <a:effectLst/>
                <a:latin typeface="Arial Narrow" panose="020B0604020202020204" pitchFamily="34" charset="0"/>
                <a:cs typeface="Arial Narrow" panose="020B0604020202020204" pitchFamily="34" charset="0"/>
              </a:rPr>
              <a:t>well-maintained and has a good safety record </a:t>
            </a:r>
            <a:r>
              <a:rPr lang="en-US" u="none" strike="noStrike" dirty="0">
                <a:solidFill>
                  <a:srgbClr val="020042"/>
                </a:solidFill>
                <a:effectLst/>
                <a:latin typeface="Arial Narrow" panose="020B0604020202020204" pitchFamily="34" charset="0"/>
                <a:cs typeface="Arial Narrow" panose="020B0604020202020204" pitchFamily="34" charset="0"/>
              </a:rPr>
              <a:t>will be cheaper to insure </a:t>
            </a:r>
            <a:r>
              <a:rPr lang="en-US" b="1" u="none" strike="noStrike" dirty="0">
                <a:solidFill>
                  <a:srgbClr val="FF0000"/>
                </a:solidFill>
                <a:effectLst/>
                <a:latin typeface="Arial Narrow" panose="020B0604020202020204" pitchFamily="34" charset="0"/>
                <a:cs typeface="Arial Narrow" panose="020B0604020202020204" pitchFamily="34" charset="0"/>
              </a:rPr>
              <a:t>than one that is the same age but has been in an accident or otherwise has a poor maintenance history</a:t>
            </a:r>
            <a:r>
              <a:rPr lang="en-US" u="none" strike="noStrike" dirty="0">
                <a:solidFill>
                  <a:srgbClr val="020042"/>
                </a:solidFill>
                <a:effectLst/>
                <a:latin typeface="Arial Narrow" panose="020B0604020202020204" pitchFamily="34" charset="0"/>
                <a:cs typeface="Arial Narrow" panose="020B0604020202020204" pitchFamily="34" charset="0"/>
              </a:rPr>
              <a:t>. The aircraft should always meet or exceed the manufacturer’s specifications. Aircrafts that have not been properly maintained are more likely to experience problems, regardless of their age, therefore staying grounded. </a:t>
            </a:r>
            <a:r>
              <a:rPr lang="en-US" b="1" u="none" strike="noStrike" dirty="0">
                <a:solidFill>
                  <a:srgbClr val="FF0000"/>
                </a:solidFill>
                <a:effectLst/>
                <a:latin typeface="Arial Narrow" panose="020B0604020202020204" pitchFamily="34" charset="0"/>
                <a:cs typeface="Arial Narrow" panose="020B0604020202020204" pitchFamily="34" charset="0"/>
              </a:rPr>
              <a:t>The longer the aircraft is on the ground</a:t>
            </a:r>
            <a:r>
              <a:rPr lang="en-US" b="1" u="none" strike="noStrike" dirty="0">
                <a:solidFill>
                  <a:srgbClr val="FF0000"/>
                </a:solidFill>
                <a:effectLst/>
                <a:highlight>
                  <a:srgbClr val="FFFF00"/>
                </a:highlight>
                <a:latin typeface="Arial Narrow" panose="020B0604020202020204" pitchFamily="34" charset="0"/>
                <a:cs typeface="Arial Narrow" panose="020B0604020202020204" pitchFamily="34" charset="0"/>
              </a:rPr>
              <a:t>(stationed in one place)</a:t>
            </a:r>
            <a:r>
              <a:rPr lang="en-US" b="1" u="none" strike="noStrike" dirty="0">
                <a:solidFill>
                  <a:srgbClr val="FF0000"/>
                </a:solidFill>
                <a:effectLst/>
                <a:latin typeface="Arial Narrow" panose="020B0604020202020204" pitchFamily="34" charset="0"/>
                <a:cs typeface="Arial Narrow" panose="020B0604020202020204" pitchFamily="34" charset="0"/>
              </a:rPr>
              <a:t>, the more opportunity for other problems to occur.</a:t>
            </a:r>
            <a:r>
              <a:rPr lang="en-US" b="1" dirty="0">
                <a:solidFill>
                  <a:srgbClr val="FF0000"/>
                </a:solidFill>
                <a:latin typeface="Arial Narrow" panose="020B0604020202020204" pitchFamily="34" charset="0"/>
                <a:cs typeface="Arial Narrow" panose="020B0604020202020204" pitchFamily="34" charset="0"/>
              </a:rPr>
              <a:t> </a:t>
            </a:r>
            <a:r>
              <a:rPr lang="en-US" u="none" strike="noStrike" dirty="0">
                <a:solidFill>
                  <a:srgbClr val="020042"/>
                </a:solidFill>
                <a:effectLst/>
                <a:latin typeface="Arial Narrow" panose="020B0604020202020204" pitchFamily="34" charset="0"/>
                <a:cs typeface="Arial Narrow" panose="020B0604020202020204" pitchFamily="34" charset="0"/>
              </a:rPr>
              <a:t>Sometimes it is more important to focus on the aircraft’s history and maintenance than on its age when it comes to insurance costs.</a:t>
            </a:r>
          </a:p>
          <a:p>
            <a:endParaRPr lang="en-AF" dirty="0"/>
          </a:p>
        </p:txBody>
      </p:sp>
    </p:spTree>
    <p:extLst>
      <p:ext uri="{BB962C8B-B14F-4D97-AF65-F5344CB8AC3E}">
        <p14:creationId xmlns:p14="http://schemas.microsoft.com/office/powerpoint/2010/main" val="2494325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B4EF2A-59FB-9A1C-2F61-9948AC31782E}"/>
              </a:ext>
            </a:extLst>
          </p:cNvPr>
          <p:cNvSpPr>
            <a:spLocks noGrp="1"/>
          </p:cNvSpPr>
          <p:nvPr>
            <p:ph idx="1"/>
          </p:nvPr>
        </p:nvSpPr>
        <p:spPr>
          <a:xfrm>
            <a:off x="292608" y="182880"/>
            <a:ext cx="8083296" cy="6583680"/>
          </a:xfrm>
        </p:spPr>
        <p:txBody>
          <a:bodyPr/>
          <a:lstStyle/>
          <a:p>
            <a:pPr algn="just">
              <a:lnSpc>
                <a:spcPct val="100000"/>
              </a:lnSpc>
            </a:pPr>
            <a:r>
              <a:rPr lang="en-US" b="1" u="none" strike="noStrike" dirty="0">
                <a:solidFill>
                  <a:srgbClr val="202124"/>
                </a:solidFill>
                <a:effectLst/>
                <a:latin typeface="Arial Narrow" panose="020B0604020202020204" pitchFamily="34" charset="0"/>
                <a:cs typeface="Arial Narrow" panose="020B0604020202020204" pitchFamily="34" charset="0"/>
              </a:rPr>
              <a:t>Loss of control in flight:- </a:t>
            </a:r>
            <a:r>
              <a:rPr lang="en-US" u="none" strike="noStrike" dirty="0">
                <a:solidFill>
                  <a:srgbClr val="202124"/>
                </a:solidFill>
                <a:effectLst/>
                <a:latin typeface="Arial Narrow" panose="020B0604020202020204" pitchFamily="34" charset="0"/>
                <a:cs typeface="Arial Narrow" panose="020B0604020202020204" pitchFamily="34" charset="0"/>
              </a:rPr>
              <a:t>is </a:t>
            </a:r>
            <a:r>
              <a:rPr lang="en-US" u="none" strike="noStrike" dirty="0">
                <a:solidFill>
                  <a:srgbClr val="040C28"/>
                </a:solidFill>
                <a:effectLst/>
                <a:latin typeface="Arial Narrow" panose="020B0604020202020204" pitchFamily="34" charset="0"/>
                <a:cs typeface="Arial Narrow" panose="020B0604020202020204" pitchFamily="34" charset="0"/>
              </a:rPr>
              <a:t>loss of aircraft control or deviation from the intended flight path, in flight</a:t>
            </a:r>
            <a:r>
              <a:rPr lang="en-US" u="none" strike="noStrike" dirty="0">
                <a:solidFill>
                  <a:srgbClr val="202124"/>
                </a:solidFill>
                <a:effectLst/>
                <a:latin typeface="Arial Narrow" panose="020B0604020202020204" pitchFamily="34" charset="0"/>
                <a:cs typeface="Arial Narrow" panose="020B0604020202020204" pitchFamily="34" charset="0"/>
              </a:rPr>
              <a:t>. Loss of control inflight is an extreme manifestation of a deviation from the intended flight path. The loss of control could be due to </a:t>
            </a:r>
            <a:r>
              <a:rPr lang="en-US" b="1" u="none" strike="noStrike" dirty="0">
                <a:solidFill>
                  <a:schemeClr val="accent5">
                    <a:lumMod val="75000"/>
                  </a:schemeClr>
                </a:solidFill>
                <a:effectLst/>
                <a:latin typeface="Arial Narrow" panose="020B0604020202020204" pitchFamily="34" charset="0"/>
                <a:cs typeface="Arial Narrow" panose="020B0604020202020204" pitchFamily="34" charset="0"/>
              </a:rPr>
              <a:t>engine failures</a:t>
            </a:r>
            <a:r>
              <a:rPr lang="en-US" u="none" strike="noStrike" dirty="0">
                <a:solidFill>
                  <a:srgbClr val="202124"/>
                </a:solidFill>
                <a:effectLst/>
                <a:latin typeface="Arial Narrow" panose="020B0604020202020204" pitchFamily="34" charset="0"/>
                <a:cs typeface="Arial Narrow" panose="020B0604020202020204" pitchFamily="34" charset="0"/>
              </a:rPr>
              <a:t>, </a:t>
            </a:r>
            <a:r>
              <a:rPr lang="en-US" b="1" u="none" strike="noStrike" dirty="0">
                <a:solidFill>
                  <a:srgbClr val="7030A0"/>
                </a:solidFill>
                <a:effectLst/>
                <a:latin typeface="Arial Narrow" panose="020B0604020202020204" pitchFamily="34" charset="0"/>
                <a:cs typeface="Arial Narrow" panose="020B0604020202020204" pitchFamily="34" charset="0"/>
              </a:rPr>
              <a:t>icing</a:t>
            </a:r>
            <a:r>
              <a:rPr lang="en-US" u="none" strike="noStrike" dirty="0">
                <a:solidFill>
                  <a:srgbClr val="202124"/>
                </a:solidFill>
                <a:effectLst/>
                <a:latin typeface="Arial Narrow" panose="020B0604020202020204" pitchFamily="34" charset="0"/>
                <a:cs typeface="Arial Narrow" panose="020B0604020202020204" pitchFamily="34" charset="0"/>
              </a:rPr>
              <a:t>, and </a:t>
            </a:r>
            <a:r>
              <a:rPr lang="en-US" b="1" u="none" strike="noStrike" dirty="0">
                <a:solidFill>
                  <a:srgbClr val="C00000"/>
                </a:solidFill>
                <a:effectLst/>
                <a:latin typeface="Arial Narrow" panose="020B0604020202020204" pitchFamily="34" charset="0"/>
                <a:cs typeface="Arial Narrow" panose="020B0604020202020204" pitchFamily="34" charset="0"/>
              </a:rPr>
              <a:t>aircraft stalling</a:t>
            </a:r>
            <a:r>
              <a:rPr lang="en-US" u="none" strike="noStrike" dirty="0">
                <a:solidFill>
                  <a:srgbClr val="202124"/>
                </a:solidFill>
                <a:effectLst/>
                <a:latin typeface="Arial Narrow" panose="020B0604020202020204" pitchFamily="34" charset="0"/>
                <a:cs typeface="Arial Narrow" panose="020B0604020202020204" pitchFamily="34" charset="0"/>
              </a:rPr>
              <a:t>. </a:t>
            </a:r>
            <a:r>
              <a:rPr lang="en-US" u="none" strike="noStrike" dirty="0">
                <a:effectLst/>
                <a:latin typeface="Arial Narrow" panose="020B0604020202020204" pitchFamily="34" charset="0"/>
                <a:cs typeface="Arial Narrow" panose="020B0604020202020204" pitchFamily="34" charset="0"/>
              </a:rPr>
              <a:t>An aircraft stall is a reduction of lift experienced by an aircraft. It occurs when the angle of attack(the </a:t>
            </a:r>
            <a:r>
              <a:rPr lang="en-US" u="none" strike="noStrike" dirty="0">
                <a:solidFill>
                  <a:srgbClr val="020202"/>
                </a:solidFill>
                <a:effectLst/>
                <a:latin typeface="Arial Narrow" panose="020B0604020202020204" pitchFamily="34" charset="0"/>
                <a:cs typeface="Arial Narrow" panose="020B0604020202020204" pitchFamily="34" charset="0"/>
              </a:rPr>
              <a:t>angle at which the air strikes the wing</a:t>
            </a:r>
            <a:r>
              <a:rPr lang="en-US" u="none" strike="noStrike" dirty="0">
                <a:effectLst/>
                <a:latin typeface="Arial Narrow" panose="020B0604020202020204" pitchFamily="34" charset="0"/>
                <a:cs typeface="Arial Narrow" panose="020B0604020202020204" pitchFamily="34" charset="0"/>
              </a:rPr>
              <a:t>) of the wing is increased too much</a:t>
            </a:r>
            <a:r>
              <a:rPr lang="en-US" u="none" strike="noStrike" dirty="0">
                <a:solidFill>
                  <a:srgbClr val="4D5156"/>
                </a:solidFill>
                <a:effectLst/>
                <a:latin typeface="Arial Narrow" panose="020B0604020202020204" pitchFamily="34" charset="0"/>
                <a:cs typeface="Arial Narrow" panose="020B0604020202020204" pitchFamily="34" charset="0"/>
              </a:rPr>
              <a:t>.</a:t>
            </a:r>
            <a:r>
              <a:rPr lang="en-US" b="1" i="0" u="none" strike="noStrike" dirty="0">
                <a:solidFill>
                  <a:srgbClr val="020202"/>
                </a:solidFill>
                <a:effectLst/>
                <a:latin typeface="Open Sans" panose="020B0606030504020204" pitchFamily="34" charset="0"/>
              </a:rPr>
              <a:t> </a:t>
            </a:r>
            <a:r>
              <a:rPr lang="en-US" u="none" strike="noStrike" dirty="0">
                <a:solidFill>
                  <a:srgbClr val="020202"/>
                </a:solidFill>
                <a:effectLst/>
                <a:latin typeface="Arial Narrow" panose="020B0604020202020204" pitchFamily="34" charset="0"/>
                <a:cs typeface="Arial Narrow" panose="020B0604020202020204" pitchFamily="34" charset="0"/>
              </a:rPr>
              <a:t>An aircraft stalls if and only if the angle of attack is too high.</a:t>
            </a:r>
          </a:p>
          <a:p>
            <a:pPr algn="just">
              <a:lnSpc>
                <a:spcPct val="150000"/>
              </a:lnSpc>
            </a:pPr>
            <a:endParaRPr lang="en-AF" dirty="0">
              <a:latin typeface="Arial Narrow" panose="020B0604020202020204" pitchFamily="34" charset="0"/>
              <a:cs typeface="Arial Narrow" panose="020B0604020202020204" pitchFamily="34" charset="0"/>
            </a:endParaRPr>
          </a:p>
        </p:txBody>
      </p:sp>
      <p:sp>
        <p:nvSpPr>
          <p:cNvPr id="4" name="TextBox 3">
            <a:extLst>
              <a:ext uri="{FF2B5EF4-FFF2-40B4-BE49-F238E27FC236}">
                <a16:creationId xmlns:a16="http://schemas.microsoft.com/office/drawing/2014/main" id="{405B031D-5BB7-9085-F800-37242709A0E1}"/>
              </a:ext>
            </a:extLst>
          </p:cNvPr>
          <p:cNvSpPr txBox="1"/>
          <p:nvPr/>
        </p:nvSpPr>
        <p:spPr>
          <a:xfrm>
            <a:off x="426720" y="4089797"/>
            <a:ext cx="8083296" cy="2862322"/>
          </a:xfrm>
          <a:prstGeom prst="rect">
            <a:avLst/>
          </a:prstGeom>
          <a:noFill/>
        </p:spPr>
        <p:txBody>
          <a:bodyPr wrap="square" rtlCol="0">
            <a:spAutoFit/>
          </a:bodyPr>
          <a:lstStyle/>
          <a:p>
            <a:pPr algn="just"/>
            <a:endParaRPr lang="en-AF" b="1" dirty="0">
              <a:latin typeface="Arial Narrow" panose="020B0604020202020204" pitchFamily="34" charset="0"/>
              <a:cs typeface="Arial Narrow" panose="020B0604020202020204" pitchFamily="34" charset="0"/>
            </a:endParaRPr>
          </a:p>
          <a:p>
            <a:pPr algn="just"/>
            <a:r>
              <a:rPr lang="en-AF" b="1" dirty="0">
                <a:latin typeface="Arial Narrow" panose="020B0604020202020204" pitchFamily="34" charset="0"/>
                <a:cs typeface="Arial Narrow" panose="020B0604020202020204" pitchFamily="34" charset="0"/>
              </a:rPr>
              <a:t>NB</a:t>
            </a:r>
            <a:r>
              <a:rPr lang="en-AF" dirty="0">
                <a:latin typeface="Arial Narrow" panose="020B0604020202020204" pitchFamily="34" charset="0"/>
                <a:cs typeface="Arial Narrow" panose="020B0604020202020204" pitchFamily="34" charset="0"/>
              </a:rPr>
              <a:t>: </a:t>
            </a:r>
            <a:r>
              <a:rPr lang="en-US" dirty="0">
                <a:effectLst/>
                <a:latin typeface="Arial Narrow" panose="020B0604020202020204" pitchFamily="34" charset="0"/>
                <a:cs typeface="Arial Narrow" panose="020B0604020202020204" pitchFamily="34" charset="0"/>
              </a:rPr>
              <a:t>Large convective clouds contain </a:t>
            </a:r>
            <a:r>
              <a:rPr lang="en-US" dirty="0">
                <a:solidFill>
                  <a:srgbClr val="FF0000"/>
                </a:solidFill>
                <a:effectLst/>
                <a:latin typeface="Arial Narrow" panose="020B0604020202020204" pitchFamily="34" charset="0"/>
                <a:cs typeface="Arial Narrow" panose="020B0604020202020204" pitchFamily="34" charset="0"/>
              </a:rPr>
              <a:t>massive volumes of super-cooled water droplets</a:t>
            </a:r>
            <a:r>
              <a:rPr lang="en-US" dirty="0">
                <a:effectLst/>
                <a:latin typeface="Arial Narrow" panose="020B0604020202020204" pitchFamily="34" charset="0"/>
                <a:cs typeface="Arial Narrow" panose="020B0604020202020204" pitchFamily="34" charset="0"/>
              </a:rPr>
              <a:t>, in liquid form but below 0 degrees Celsius. When the surfaces of an aircraft impinge upon these droplets they are prone to freeze instantly and adhere to the airframe. Airframe icing, if not overcome by anti-icing systems, can lead to loss of lift and increase in weight, with an associated deterioration in aircraft performance. Icing in engine intakes may disrupt the engine gas path, reducing available thrust/force and potentially leading to flame-out. Watch video: </a:t>
            </a:r>
            <a:r>
              <a:rPr lang="en-UG" dirty="0"/>
              <a:t>https://www.youtube.com/watch?v=hIF-IY0F6s0</a:t>
            </a:r>
          </a:p>
          <a:p>
            <a:pPr algn="just"/>
            <a:r>
              <a:rPr lang="en-US" dirty="0">
                <a:solidFill>
                  <a:srgbClr val="00B0F0"/>
                </a:solidFill>
                <a:effectLst/>
                <a:latin typeface="Arial Narrow" panose="020B0604020202020204" pitchFamily="34" charset="0"/>
                <a:cs typeface="Arial Narrow" panose="020B0604020202020204" pitchFamily="34" charset="0"/>
              </a:rPr>
              <a:t>https://</a:t>
            </a:r>
            <a:r>
              <a:rPr lang="en-US" dirty="0" err="1">
                <a:solidFill>
                  <a:srgbClr val="00B0F0"/>
                </a:solidFill>
                <a:effectLst/>
                <a:latin typeface="Arial Narrow" panose="020B0604020202020204" pitchFamily="34" charset="0"/>
                <a:cs typeface="Arial Narrow" panose="020B0604020202020204" pitchFamily="34" charset="0"/>
              </a:rPr>
              <a:t>youtu.be</a:t>
            </a:r>
            <a:r>
              <a:rPr lang="en-US" dirty="0">
                <a:solidFill>
                  <a:srgbClr val="00B0F0"/>
                </a:solidFill>
                <a:effectLst/>
                <a:latin typeface="Arial Narrow" panose="020B0604020202020204" pitchFamily="34" charset="0"/>
                <a:cs typeface="Arial Narrow" panose="020B0604020202020204" pitchFamily="34" charset="0"/>
              </a:rPr>
              <a:t>/e5AGHEUxLME</a:t>
            </a:r>
          </a:p>
          <a:p>
            <a:endParaRPr lang="en-AF" dirty="0"/>
          </a:p>
        </p:txBody>
      </p:sp>
      <p:pic>
        <p:nvPicPr>
          <p:cNvPr id="2" name="Picture 1">
            <a:extLst>
              <a:ext uri="{FF2B5EF4-FFF2-40B4-BE49-F238E27FC236}">
                <a16:creationId xmlns:a16="http://schemas.microsoft.com/office/drawing/2014/main" id="{43AD214A-03EE-98EB-B2D7-D27A23222EA9}"/>
              </a:ext>
            </a:extLst>
          </p:cNvPr>
          <p:cNvPicPr>
            <a:picLocks noChangeAspect="1"/>
          </p:cNvPicPr>
          <p:nvPr/>
        </p:nvPicPr>
        <p:blipFill>
          <a:blip r:embed="rId3"/>
          <a:stretch>
            <a:fillRect/>
          </a:stretch>
        </p:blipFill>
        <p:spPr>
          <a:xfrm>
            <a:off x="8510016" y="3012292"/>
            <a:ext cx="3568700" cy="1972129"/>
          </a:xfrm>
          <a:prstGeom prst="rect">
            <a:avLst/>
          </a:prstGeom>
        </p:spPr>
      </p:pic>
      <p:pic>
        <p:nvPicPr>
          <p:cNvPr id="5" name="Picture 4">
            <a:extLst>
              <a:ext uri="{FF2B5EF4-FFF2-40B4-BE49-F238E27FC236}">
                <a16:creationId xmlns:a16="http://schemas.microsoft.com/office/drawing/2014/main" id="{ABDE021B-F367-3CA5-DA61-7191DA3D1E05}"/>
              </a:ext>
            </a:extLst>
          </p:cNvPr>
          <p:cNvPicPr>
            <a:picLocks noChangeAspect="1"/>
          </p:cNvPicPr>
          <p:nvPr/>
        </p:nvPicPr>
        <p:blipFill>
          <a:blip r:embed="rId4"/>
          <a:stretch>
            <a:fillRect/>
          </a:stretch>
        </p:blipFill>
        <p:spPr>
          <a:xfrm>
            <a:off x="8483346" y="280416"/>
            <a:ext cx="3416046" cy="2705210"/>
          </a:xfrm>
          <a:prstGeom prst="rect">
            <a:avLst/>
          </a:prstGeom>
        </p:spPr>
      </p:pic>
      <p:pic>
        <p:nvPicPr>
          <p:cNvPr id="6" name="Picture 5">
            <a:extLst>
              <a:ext uri="{FF2B5EF4-FFF2-40B4-BE49-F238E27FC236}">
                <a16:creationId xmlns:a16="http://schemas.microsoft.com/office/drawing/2014/main" id="{D1278743-1AD6-8290-0BB8-5A8D2E506B0E}"/>
              </a:ext>
            </a:extLst>
          </p:cNvPr>
          <p:cNvPicPr>
            <a:picLocks noChangeAspect="1"/>
          </p:cNvPicPr>
          <p:nvPr/>
        </p:nvPicPr>
        <p:blipFill>
          <a:blip r:embed="rId5"/>
          <a:stretch>
            <a:fillRect/>
          </a:stretch>
        </p:blipFill>
        <p:spPr>
          <a:xfrm>
            <a:off x="8510016" y="5028988"/>
            <a:ext cx="3505200" cy="1829012"/>
          </a:xfrm>
          <a:prstGeom prst="rect">
            <a:avLst/>
          </a:prstGeom>
        </p:spPr>
      </p:pic>
    </p:spTree>
    <p:extLst>
      <p:ext uri="{BB962C8B-B14F-4D97-AF65-F5344CB8AC3E}">
        <p14:creationId xmlns:p14="http://schemas.microsoft.com/office/powerpoint/2010/main" val="35820316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C9D2EB-0296-2B1A-F21E-813600C9BE7C}"/>
              </a:ext>
            </a:extLst>
          </p:cNvPr>
          <p:cNvSpPr>
            <a:spLocks noGrp="1"/>
          </p:cNvSpPr>
          <p:nvPr>
            <p:ph idx="1"/>
          </p:nvPr>
        </p:nvSpPr>
        <p:spPr>
          <a:xfrm>
            <a:off x="838200" y="341376"/>
            <a:ext cx="10515600" cy="5835587"/>
          </a:xfrm>
        </p:spPr>
        <p:txBody>
          <a:bodyPr>
            <a:normAutofit/>
          </a:bodyPr>
          <a:lstStyle/>
          <a:p>
            <a:pPr algn="just" fontAlgn="base"/>
            <a:r>
              <a:rPr lang="en-US" b="1" u="none" strike="noStrike" dirty="0">
                <a:effectLst/>
                <a:latin typeface="Arial Narrow" panose="020B0604020202020204" pitchFamily="34" charset="0"/>
                <a:cs typeface="Arial Narrow" panose="020B0604020202020204" pitchFamily="34" charset="0"/>
              </a:rPr>
              <a:t>Aircraft Use</a:t>
            </a:r>
            <a:r>
              <a:rPr lang="en-US" b="1" u="none" strike="noStrike" cap="all" dirty="0">
                <a:solidFill>
                  <a:srgbClr val="266EFF"/>
                </a:solidFill>
                <a:effectLst/>
                <a:latin typeface="Arial Narrow" panose="020B0604020202020204" pitchFamily="34" charset="0"/>
                <a:cs typeface="Arial Narrow" panose="020B0604020202020204" pitchFamily="34" charset="0"/>
              </a:rPr>
              <a:t>: </a:t>
            </a:r>
            <a:r>
              <a:rPr lang="en-US" u="none" strike="noStrike" dirty="0">
                <a:solidFill>
                  <a:srgbClr val="020042"/>
                </a:solidFill>
                <a:effectLst/>
                <a:latin typeface="Arial Narrow" panose="020B0604020202020204" pitchFamily="34" charset="0"/>
                <a:cs typeface="Arial Narrow" panose="020B0604020202020204" pitchFamily="34" charset="0"/>
              </a:rPr>
              <a:t>The way an aircraft is used will change the coverage, therefore either increasing or decreasing your insurance costs. </a:t>
            </a:r>
            <a:r>
              <a:rPr lang="en-US" b="1" u="none" strike="noStrike" dirty="0">
                <a:solidFill>
                  <a:srgbClr val="FF0000"/>
                </a:solidFill>
                <a:effectLst/>
                <a:latin typeface="Arial Narrow" panose="020B0604020202020204" pitchFamily="34" charset="0"/>
                <a:cs typeface="Arial Narrow" panose="020B0604020202020204" pitchFamily="34" charset="0"/>
              </a:rPr>
              <a:t>Aircraft used for business purposes are held to different standards than aircraft used for charter or personal purposes.</a:t>
            </a:r>
            <a:r>
              <a:rPr lang="en-US" u="none" strike="noStrike" dirty="0">
                <a:solidFill>
                  <a:srgbClr val="020042"/>
                </a:solidFill>
                <a:effectLst/>
                <a:latin typeface="Arial Narrow" panose="020B0604020202020204" pitchFamily="34" charset="0"/>
                <a:cs typeface="Arial Narrow" panose="020B0604020202020204" pitchFamily="34" charset="0"/>
              </a:rPr>
              <a:t> As a result, aircraft insurance premiums will reflect these differences. For instance, </a:t>
            </a:r>
            <a:r>
              <a:rPr lang="en-US" b="1" u="none" strike="noStrike" dirty="0">
                <a:solidFill>
                  <a:srgbClr val="FF0000"/>
                </a:solidFill>
                <a:effectLst/>
                <a:latin typeface="Arial Narrow" panose="020B0604020202020204" pitchFamily="34" charset="0"/>
                <a:cs typeface="Arial Narrow" panose="020B0604020202020204" pitchFamily="34" charset="0"/>
              </a:rPr>
              <a:t>aircraft used for business purposes may be required to have more comprehensive coverage than aircraft used for personal use.</a:t>
            </a:r>
            <a:r>
              <a:rPr lang="en-US" u="none" strike="noStrike" dirty="0">
                <a:solidFill>
                  <a:srgbClr val="020042"/>
                </a:solidFill>
                <a:effectLst/>
                <a:latin typeface="Arial Narrow" panose="020B0604020202020204" pitchFamily="34" charset="0"/>
                <a:cs typeface="Arial Narrow" panose="020B0604020202020204" pitchFamily="34" charset="0"/>
              </a:rPr>
              <a:t> Similarly, aircraft used for charter purposes may be subject to different rules and regulations than aircraft used for personal or business purposes. For example, the </a:t>
            </a:r>
            <a:r>
              <a:rPr lang="en-US" b="1" u="none" strike="noStrike" dirty="0">
                <a:solidFill>
                  <a:srgbClr val="FF0000"/>
                </a:solidFill>
                <a:effectLst/>
                <a:latin typeface="Arial Narrow" panose="020B0604020202020204" pitchFamily="34" charset="0"/>
                <a:cs typeface="Arial Narrow" panose="020B0604020202020204" pitchFamily="34" charset="0"/>
              </a:rPr>
              <a:t>Federation of Aviation Administration </a:t>
            </a:r>
            <a:r>
              <a:rPr lang="en-US" u="none" strike="noStrike" dirty="0">
                <a:solidFill>
                  <a:srgbClr val="020042"/>
                </a:solidFill>
                <a:effectLst/>
                <a:latin typeface="Arial Narrow" panose="020B0604020202020204" pitchFamily="34" charset="0"/>
                <a:cs typeface="Arial Narrow" panose="020B0604020202020204" pitchFamily="34" charset="0"/>
              </a:rPr>
              <a:t>(FAA) Part 135 shows that charter use requires Liability Limits of $100,000,000 often a significant cost of the policy.</a:t>
            </a:r>
          </a:p>
          <a:p>
            <a:pPr algn="just" fontAlgn="base"/>
            <a:r>
              <a:rPr lang="en-US" u="none" strike="noStrike" dirty="0">
                <a:solidFill>
                  <a:srgbClr val="020042"/>
                </a:solidFill>
                <a:effectLst/>
                <a:latin typeface="Arial Narrow" panose="020B0604020202020204" pitchFamily="34" charset="0"/>
                <a:cs typeface="Arial Narrow" panose="020B0604020202020204" pitchFamily="34" charset="0"/>
              </a:rPr>
              <a:t>Understanding the different types of aircraft use can help you make informed decisions about your aircraft insurance policy.</a:t>
            </a:r>
          </a:p>
          <a:p>
            <a:endParaRPr lang="en-AF" dirty="0"/>
          </a:p>
        </p:txBody>
      </p:sp>
    </p:spTree>
    <p:extLst>
      <p:ext uri="{BB962C8B-B14F-4D97-AF65-F5344CB8AC3E}">
        <p14:creationId xmlns:p14="http://schemas.microsoft.com/office/powerpoint/2010/main" val="42718548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31F012-432C-26F7-9581-6CB203DD9179}"/>
              </a:ext>
            </a:extLst>
          </p:cNvPr>
          <p:cNvSpPr>
            <a:spLocks noGrp="1"/>
          </p:cNvSpPr>
          <p:nvPr>
            <p:ph idx="1"/>
          </p:nvPr>
        </p:nvSpPr>
        <p:spPr>
          <a:xfrm>
            <a:off x="838200" y="560832"/>
            <a:ext cx="6781800" cy="5616131"/>
          </a:xfrm>
        </p:spPr>
        <p:txBody>
          <a:bodyPr>
            <a:normAutofit fontScale="85000" lnSpcReduction="10000"/>
          </a:bodyPr>
          <a:lstStyle/>
          <a:p>
            <a:pPr algn="just" fontAlgn="base">
              <a:lnSpc>
                <a:spcPct val="150000"/>
              </a:lnSpc>
            </a:pPr>
            <a:r>
              <a:rPr lang="en-US" b="1" u="none" strike="noStrike" dirty="0">
                <a:solidFill>
                  <a:srgbClr val="020042"/>
                </a:solidFill>
                <a:effectLst/>
                <a:latin typeface="Arial Narrow" panose="020B0604020202020204" pitchFamily="34" charset="0"/>
                <a:cs typeface="Arial Narrow" panose="020B0604020202020204" pitchFamily="34" charset="0"/>
              </a:rPr>
              <a:t>Base location</a:t>
            </a:r>
            <a:r>
              <a:rPr lang="en-US" u="none" strike="noStrike" dirty="0">
                <a:solidFill>
                  <a:srgbClr val="020042"/>
                </a:solidFill>
                <a:effectLst/>
                <a:latin typeface="Arial Narrow" panose="020B0604020202020204" pitchFamily="34" charset="0"/>
                <a:cs typeface="Arial Narrow" panose="020B0604020202020204" pitchFamily="34" charset="0"/>
              </a:rPr>
              <a:t>: Landing strips are a critical asset in the </a:t>
            </a:r>
            <a:r>
              <a:rPr lang="en-US" b="1" u="none" strike="noStrike" dirty="0">
                <a:solidFill>
                  <a:srgbClr val="FF0000"/>
                </a:solidFill>
                <a:effectLst/>
                <a:latin typeface="Arial Narrow" panose="020B0604020202020204" pitchFamily="34" charset="0"/>
                <a:cs typeface="Arial Narrow" panose="020B0604020202020204" pitchFamily="34" charset="0"/>
              </a:rPr>
              <a:t>airlift, transporting, and delivery industries</a:t>
            </a:r>
            <a:r>
              <a:rPr lang="en-US" u="none" strike="noStrike" dirty="0">
                <a:solidFill>
                  <a:srgbClr val="020042"/>
                </a:solidFill>
                <a:effectLst/>
                <a:latin typeface="Arial Narrow" panose="020B0604020202020204" pitchFamily="34" charset="0"/>
                <a:cs typeface="Arial Narrow" panose="020B0604020202020204" pitchFamily="34" charset="0"/>
              </a:rPr>
              <a:t>. Landing strips located in forests and mountains are more riskier. When choosing a base location, keep in mind such factors as </a:t>
            </a:r>
            <a:r>
              <a:rPr lang="en-US" b="1" u="none" strike="noStrike" dirty="0">
                <a:solidFill>
                  <a:srgbClr val="FF0000"/>
                </a:solidFill>
                <a:effectLst/>
                <a:latin typeface="Arial Narrow" panose="020B0604020202020204" pitchFamily="34" charset="0"/>
                <a:cs typeface="Arial Narrow" panose="020B0604020202020204" pitchFamily="34" charset="0"/>
              </a:rPr>
              <a:t>the length of runways and weather conditions</a:t>
            </a:r>
            <a:r>
              <a:rPr lang="en-US" u="none" strike="noStrike" dirty="0">
                <a:solidFill>
                  <a:srgbClr val="020042"/>
                </a:solidFill>
                <a:effectLst/>
                <a:latin typeface="Arial Narrow" panose="020B0604020202020204" pitchFamily="34" charset="0"/>
                <a:cs typeface="Arial Narrow" panose="020B0604020202020204" pitchFamily="34" charset="0"/>
              </a:rPr>
              <a:t>. Also, many times underwriters will want to know if these aircrafts have </a:t>
            </a:r>
            <a:r>
              <a:rPr lang="en-US" b="1" u="none" strike="noStrike" dirty="0">
                <a:solidFill>
                  <a:srgbClr val="FF0000"/>
                </a:solidFill>
                <a:effectLst/>
                <a:latin typeface="Arial Narrow" panose="020B0604020202020204" pitchFamily="34" charset="0"/>
                <a:cs typeface="Arial Narrow" panose="020B0604020202020204" pitchFamily="34" charset="0"/>
              </a:rPr>
              <a:t>common routes</a:t>
            </a:r>
            <a:r>
              <a:rPr lang="en-US" u="none" strike="noStrike" dirty="0">
                <a:solidFill>
                  <a:srgbClr val="020042"/>
                </a:solidFill>
                <a:effectLst/>
                <a:latin typeface="Arial Narrow" panose="020B0604020202020204" pitchFamily="34" charset="0"/>
                <a:cs typeface="Arial Narrow" panose="020B0604020202020204" pitchFamily="34" charset="0"/>
              </a:rPr>
              <a:t> that they consistently follow. </a:t>
            </a:r>
            <a:r>
              <a:rPr lang="en-US" b="1" u="none" strike="noStrike" dirty="0">
                <a:solidFill>
                  <a:srgbClr val="FF0000"/>
                </a:solidFill>
                <a:effectLst/>
                <a:latin typeface="Arial Narrow" panose="020B0604020202020204" pitchFamily="34" charset="0"/>
                <a:cs typeface="Arial Narrow" panose="020B0604020202020204" pitchFamily="34" charset="0"/>
              </a:rPr>
              <a:t>This could result in reduced exposure as the pilots become familiar with the associated runways and airfields</a:t>
            </a:r>
            <a:r>
              <a:rPr lang="en-US" u="none" strike="noStrike" dirty="0">
                <a:solidFill>
                  <a:srgbClr val="020042"/>
                </a:solidFill>
                <a:effectLst/>
                <a:latin typeface="Arial Narrow" panose="020B0604020202020204" pitchFamily="34" charset="0"/>
                <a:cs typeface="Arial Narrow" panose="020B0604020202020204" pitchFamily="34" charset="0"/>
              </a:rPr>
              <a:t>.</a:t>
            </a:r>
          </a:p>
          <a:p>
            <a:endParaRPr lang="en-AF" dirty="0"/>
          </a:p>
        </p:txBody>
      </p:sp>
      <p:pic>
        <p:nvPicPr>
          <p:cNvPr id="2" name="Picture 1">
            <a:extLst>
              <a:ext uri="{FF2B5EF4-FFF2-40B4-BE49-F238E27FC236}">
                <a16:creationId xmlns:a16="http://schemas.microsoft.com/office/drawing/2014/main" id="{B1E324CE-AEF4-D78F-929A-DEC9973FA927}"/>
              </a:ext>
            </a:extLst>
          </p:cNvPr>
          <p:cNvPicPr>
            <a:picLocks noChangeAspect="1"/>
          </p:cNvPicPr>
          <p:nvPr/>
        </p:nvPicPr>
        <p:blipFill>
          <a:blip r:embed="rId2"/>
          <a:stretch>
            <a:fillRect/>
          </a:stretch>
        </p:blipFill>
        <p:spPr>
          <a:xfrm>
            <a:off x="7861300" y="3429000"/>
            <a:ext cx="3505200" cy="2324100"/>
          </a:xfrm>
          <a:prstGeom prst="rect">
            <a:avLst/>
          </a:prstGeom>
        </p:spPr>
      </p:pic>
      <p:pic>
        <p:nvPicPr>
          <p:cNvPr id="4" name="Picture 3">
            <a:extLst>
              <a:ext uri="{FF2B5EF4-FFF2-40B4-BE49-F238E27FC236}">
                <a16:creationId xmlns:a16="http://schemas.microsoft.com/office/drawing/2014/main" id="{E676D701-99B5-8AEA-9B69-31BF8770B252}"/>
              </a:ext>
            </a:extLst>
          </p:cNvPr>
          <p:cNvPicPr>
            <a:picLocks noChangeAspect="1"/>
          </p:cNvPicPr>
          <p:nvPr/>
        </p:nvPicPr>
        <p:blipFill>
          <a:blip r:embed="rId3"/>
          <a:stretch>
            <a:fillRect/>
          </a:stretch>
        </p:blipFill>
        <p:spPr>
          <a:xfrm>
            <a:off x="7861300" y="560832"/>
            <a:ext cx="3492500" cy="2324100"/>
          </a:xfrm>
          <a:prstGeom prst="rect">
            <a:avLst/>
          </a:prstGeom>
        </p:spPr>
      </p:pic>
    </p:spTree>
    <p:extLst>
      <p:ext uri="{BB962C8B-B14F-4D97-AF65-F5344CB8AC3E}">
        <p14:creationId xmlns:p14="http://schemas.microsoft.com/office/powerpoint/2010/main" val="28684838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CD1032-E531-E67D-6414-C3C5E6E1143D}"/>
              </a:ext>
            </a:extLst>
          </p:cNvPr>
          <p:cNvSpPr>
            <a:spLocks noGrp="1"/>
          </p:cNvSpPr>
          <p:nvPr>
            <p:ph idx="1"/>
          </p:nvPr>
        </p:nvSpPr>
        <p:spPr>
          <a:xfrm>
            <a:off x="838200" y="694481"/>
            <a:ext cx="6743218" cy="5482482"/>
          </a:xfrm>
        </p:spPr>
        <p:txBody>
          <a:bodyPr>
            <a:normAutofit fontScale="92500" lnSpcReduction="10000"/>
          </a:bodyPr>
          <a:lstStyle/>
          <a:p>
            <a:pPr algn="just"/>
            <a:r>
              <a:rPr lang="en-GB" b="0" i="0" u="none" strike="noStrike" dirty="0">
                <a:solidFill>
                  <a:srgbClr val="0A0A0A"/>
                </a:solidFill>
                <a:effectLst/>
                <a:latin typeface="Bookman Old Style" panose="02050604050505020204" pitchFamily="18" charset="0"/>
              </a:rPr>
              <a:t>Runway lengths typically range from  </a:t>
            </a:r>
            <a:r>
              <a:rPr lang="en-GB" dirty="0">
                <a:solidFill>
                  <a:srgbClr val="FF0000"/>
                </a:solidFill>
                <a:latin typeface="Bookman Old Style" panose="02050604050505020204" pitchFamily="18" charset="0"/>
              </a:rPr>
              <a:t>3,200–5,500</a:t>
            </a:r>
            <a:r>
              <a:rPr lang="en-GB" dirty="0">
                <a:latin typeface="Bookman Old Style" panose="02050604050505020204" pitchFamily="18" charset="0"/>
              </a:rPr>
              <a:t> feet for small general aviation airports to 6,000–16,000 feet for major commercial facilities</a:t>
            </a:r>
            <a:r>
              <a:rPr lang="en-GB" b="0" i="0" u="none" strike="noStrike" dirty="0">
                <a:solidFill>
                  <a:srgbClr val="0A0A0A"/>
                </a:solidFill>
                <a:effectLst/>
                <a:latin typeface="Bookman Old Style" panose="02050604050505020204" pitchFamily="18" charset="0"/>
              </a:rPr>
              <a:t>, with many international airports featuring runways over </a:t>
            </a:r>
            <a:r>
              <a:rPr lang="en-GB" b="0" i="0" u="none" strike="noStrike" dirty="0">
                <a:solidFill>
                  <a:srgbClr val="FF0000"/>
                </a:solidFill>
                <a:effectLst/>
                <a:latin typeface="Bookman Old Style" panose="02050604050505020204" pitchFamily="18" charset="0"/>
              </a:rPr>
              <a:t>10,000 feet (3,000+ meters).</a:t>
            </a:r>
            <a:r>
              <a:rPr lang="en-GB" b="0" i="0" u="none" strike="noStrike" dirty="0">
                <a:solidFill>
                  <a:srgbClr val="0A0A0A"/>
                </a:solidFill>
                <a:effectLst/>
                <a:latin typeface="Bookman Old Style" panose="02050604050505020204" pitchFamily="18" charset="0"/>
              </a:rPr>
              <a:t> </a:t>
            </a:r>
          </a:p>
          <a:p>
            <a:pPr algn="just"/>
            <a:r>
              <a:rPr lang="en-GB" dirty="0">
                <a:solidFill>
                  <a:srgbClr val="0A0A0A"/>
                </a:solidFill>
                <a:latin typeface="Bookman Old Style" panose="02050604050505020204" pitchFamily="18" charset="0"/>
              </a:rPr>
              <a:t>Runway </a:t>
            </a:r>
            <a:r>
              <a:rPr lang="en-GB" b="0" i="0" u="none" strike="noStrike" dirty="0">
                <a:solidFill>
                  <a:srgbClr val="0A0A0A"/>
                </a:solidFill>
                <a:effectLst/>
                <a:latin typeface="Bookman Old Style" panose="02050604050505020204" pitchFamily="18" charset="0"/>
              </a:rPr>
              <a:t>Requirements are driven by aircraft weight, air temperature, and airport elevation, requiring longer lengths for heavier planes and higher, hotter, less-dense air.</a:t>
            </a:r>
          </a:p>
          <a:p>
            <a:pPr algn="just"/>
            <a:r>
              <a:rPr lang="en-GB" b="1" i="0" u="none" strike="noStrike" dirty="0">
                <a:solidFill>
                  <a:srgbClr val="0A0A0A"/>
                </a:solidFill>
                <a:effectLst/>
                <a:latin typeface="Bookman Old Style" panose="02050604050505020204" pitchFamily="18" charset="0"/>
              </a:rPr>
              <a:t>Altitude &amp; Temperature:</a:t>
            </a:r>
            <a:r>
              <a:rPr lang="en-GB" b="0" i="0" u="none" strike="noStrike" dirty="0">
                <a:solidFill>
                  <a:srgbClr val="0A0A0A"/>
                </a:solidFill>
                <a:effectLst/>
                <a:latin typeface="Bookman Old Style" panose="02050604050505020204" pitchFamily="18" charset="0"/>
              </a:rPr>
              <a:t> Higher elevations and hotter temperatures reduce air density(mass), reducing engine performance and lift.</a:t>
            </a:r>
            <a:endParaRPr lang="en-UG" dirty="0">
              <a:latin typeface="Bookman Old Style" panose="02050604050505020204" pitchFamily="18" charset="0"/>
            </a:endParaRPr>
          </a:p>
        </p:txBody>
      </p:sp>
      <p:pic>
        <p:nvPicPr>
          <p:cNvPr id="4" name="Picture 3">
            <a:extLst>
              <a:ext uri="{FF2B5EF4-FFF2-40B4-BE49-F238E27FC236}">
                <a16:creationId xmlns:a16="http://schemas.microsoft.com/office/drawing/2014/main" id="{495320DA-685B-4492-170D-512EB5ED713D}"/>
              </a:ext>
            </a:extLst>
          </p:cNvPr>
          <p:cNvPicPr>
            <a:picLocks noChangeAspect="1"/>
          </p:cNvPicPr>
          <p:nvPr/>
        </p:nvPicPr>
        <p:blipFill>
          <a:blip r:embed="rId2"/>
          <a:stretch>
            <a:fillRect/>
          </a:stretch>
        </p:blipFill>
        <p:spPr>
          <a:xfrm>
            <a:off x="7581418" y="1026609"/>
            <a:ext cx="4610581" cy="4552387"/>
          </a:xfrm>
          <a:prstGeom prst="rect">
            <a:avLst/>
          </a:prstGeom>
        </p:spPr>
      </p:pic>
    </p:spTree>
    <p:extLst>
      <p:ext uri="{BB962C8B-B14F-4D97-AF65-F5344CB8AC3E}">
        <p14:creationId xmlns:p14="http://schemas.microsoft.com/office/powerpoint/2010/main" val="24531987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08F7C58-BE51-F220-C559-F32426BB5995}"/>
              </a:ext>
            </a:extLst>
          </p:cNvPr>
          <p:cNvSpPr txBox="1"/>
          <p:nvPr/>
        </p:nvSpPr>
        <p:spPr>
          <a:xfrm>
            <a:off x="1548384" y="2706624"/>
            <a:ext cx="10102446" cy="584775"/>
          </a:xfrm>
          <a:prstGeom prst="rect">
            <a:avLst/>
          </a:prstGeom>
          <a:noFill/>
        </p:spPr>
        <p:txBody>
          <a:bodyPr wrap="none" rtlCol="0">
            <a:spAutoFit/>
          </a:bodyPr>
          <a:lstStyle/>
          <a:p>
            <a:r>
              <a:rPr lang="en-AF" sz="3200" b="1" dirty="0">
                <a:latin typeface="Arial Narrow" panose="020B0604020202020204" pitchFamily="34" charset="0"/>
                <a:cs typeface="Arial Narrow" panose="020B0604020202020204" pitchFamily="34" charset="0"/>
              </a:rPr>
              <a:t>INTERNATIONAL CONVENTIONS IN THE AVIATION INDUSTRY</a:t>
            </a:r>
          </a:p>
        </p:txBody>
      </p:sp>
    </p:spTree>
    <p:extLst>
      <p:ext uri="{BB962C8B-B14F-4D97-AF65-F5344CB8AC3E}">
        <p14:creationId xmlns:p14="http://schemas.microsoft.com/office/powerpoint/2010/main" val="19526027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E993D-DB3E-007C-70F7-31BFFD58AF79}"/>
              </a:ext>
            </a:extLst>
          </p:cNvPr>
          <p:cNvSpPr>
            <a:spLocks noGrp="1"/>
          </p:cNvSpPr>
          <p:nvPr>
            <p:ph type="title"/>
          </p:nvPr>
        </p:nvSpPr>
        <p:spPr>
          <a:xfrm>
            <a:off x="838200" y="365125"/>
            <a:ext cx="10515600" cy="5275654"/>
          </a:xfrm>
        </p:spPr>
        <p:txBody>
          <a:bodyPr>
            <a:normAutofit fontScale="90000"/>
          </a:bodyPr>
          <a:lstStyle/>
          <a:p>
            <a:pPr algn="just"/>
            <a:br>
              <a:rPr lang="en-US" b="0" i="0" u="none" strike="noStrike" dirty="0">
                <a:solidFill>
                  <a:srgbClr val="1F1F1F"/>
                </a:solidFill>
                <a:effectLst/>
                <a:latin typeface="Google Sans"/>
              </a:rPr>
            </a:br>
            <a:r>
              <a:rPr lang="en-US" b="1" i="0" u="none" strike="noStrike" dirty="0">
                <a:solidFill>
                  <a:srgbClr val="1F1F1F"/>
                </a:solidFill>
                <a:effectLst/>
                <a:latin typeface="Bookman Old Style" panose="02050604050505020204" pitchFamily="18" charset="0"/>
              </a:rPr>
              <a:t>An international convention </a:t>
            </a:r>
            <a:r>
              <a:rPr lang="en-US" b="0" i="0" u="none" strike="noStrike" dirty="0">
                <a:solidFill>
                  <a:srgbClr val="1F1F1F"/>
                </a:solidFill>
                <a:effectLst/>
                <a:latin typeface="Bookman Old Style" panose="02050604050505020204" pitchFamily="18" charset="0"/>
              </a:rPr>
              <a:t>or </a:t>
            </a:r>
            <a:r>
              <a:rPr lang="en-US" b="1" i="0" u="none" strike="noStrike" dirty="0">
                <a:solidFill>
                  <a:srgbClr val="1F1F1F"/>
                </a:solidFill>
                <a:effectLst/>
                <a:latin typeface="Bookman Old Style" panose="02050604050505020204" pitchFamily="18" charset="0"/>
              </a:rPr>
              <a:t>treaty</a:t>
            </a:r>
            <a:r>
              <a:rPr lang="en-US" b="0" i="0" u="none" strike="noStrike" dirty="0">
                <a:solidFill>
                  <a:srgbClr val="1F1F1F"/>
                </a:solidFill>
                <a:effectLst/>
                <a:latin typeface="Bookman Old Style" panose="02050604050505020204" pitchFamily="18" charset="0"/>
              </a:rPr>
              <a:t> is </a:t>
            </a:r>
            <a:r>
              <a:rPr lang="en-US" b="0" i="0" u="none" strike="noStrike" dirty="0">
                <a:solidFill>
                  <a:srgbClr val="040C28"/>
                </a:solidFill>
                <a:effectLst/>
                <a:latin typeface="Bookman Old Style" panose="02050604050505020204" pitchFamily="18" charset="0"/>
              </a:rPr>
              <a:t>an agreement between different countries that is legally binding to the contracting States</a:t>
            </a:r>
            <a:r>
              <a:rPr lang="en-US" b="0" i="0" u="none" strike="noStrike" dirty="0">
                <a:solidFill>
                  <a:srgbClr val="1F1F1F"/>
                </a:solidFill>
                <a:effectLst/>
                <a:latin typeface="Bookman Old Style" panose="02050604050505020204" pitchFamily="18" charset="0"/>
              </a:rPr>
              <a:t>. Existing international conventions cover different areas, including trade, science, crime, disarmament, transport, and human rights.</a:t>
            </a:r>
            <a:endParaRPr lang="en-AF" dirty="0">
              <a:latin typeface="Bookman Old Style" panose="02050604050505020204" pitchFamily="18" charset="0"/>
            </a:endParaRPr>
          </a:p>
        </p:txBody>
      </p:sp>
    </p:spTree>
    <p:extLst>
      <p:ext uri="{BB962C8B-B14F-4D97-AF65-F5344CB8AC3E}">
        <p14:creationId xmlns:p14="http://schemas.microsoft.com/office/powerpoint/2010/main" val="381950952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8E899-70B3-D943-25C0-E70955F36195}"/>
              </a:ext>
            </a:extLst>
          </p:cNvPr>
          <p:cNvSpPr>
            <a:spLocks noGrp="1"/>
          </p:cNvSpPr>
          <p:nvPr>
            <p:ph type="title"/>
          </p:nvPr>
        </p:nvSpPr>
        <p:spPr>
          <a:xfrm>
            <a:off x="838200" y="365125"/>
            <a:ext cx="10515600" cy="476123"/>
          </a:xfrm>
        </p:spPr>
        <p:txBody>
          <a:bodyPr>
            <a:normAutofit fontScale="90000"/>
          </a:bodyPr>
          <a:lstStyle/>
          <a:p>
            <a:pPr algn="ctr"/>
            <a:r>
              <a:rPr lang="en-AF" b="1" dirty="0">
                <a:latin typeface="Arial Narrow" panose="020B0604020202020204" pitchFamily="34" charset="0"/>
                <a:cs typeface="Arial Narrow" panose="020B0604020202020204" pitchFamily="34" charset="0"/>
              </a:rPr>
              <a:t>Hague convention</a:t>
            </a:r>
          </a:p>
        </p:txBody>
      </p:sp>
      <p:sp>
        <p:nvSpPr>
          <p:cNvPr id="3" name="Content Placeholder 2">
            <a:extLst>
              <a:ext uri="{FF2B5EF4-FFF2-40B4-BE49-F238E27FC236}">
                <a16:creationId xmlns:a16="http://schemas.microsoft.com/office/drawing/2014/main" id="{52252F3C-9C14-2105-60F8-888F063A0C39}"/>
              </a:ext>
            </a:extLst>
          </p:cNvPr>
          <p:cNvSpPr>
            <a:spLocks noGrp="1"/>
          </p:cNvSpPr>
          <p:nvPr>
            <p:ph idx="1"/>
          </p:nvPr>
        </p:nvSpPr>
        <p:spPr>
          <a:xfrm>
            <a:off x="243840" y="841248"/>
            <a:ext cx="11753088" cy="5651627"/>
          </a:xfrm>
        </p:spPr>
        <p:txBody>
          <a:bodyPr>
            <a:normAutofit fontScale="25000" lnSpcReduction="20000"/>
          </a:bodyPr>
          <a:lstStyle/>
          <a:p>
            <a:pPr algn="just"/>
            <a:r>
              <a:rPr lang="en-US" sz="11200" dirty="0">
                <a:effectLst/>
                <a:latin typeface="Arial Narrow" panose="020B0604020202020204" pitchFamily="34" charset="0"/>
                <a:cs typeface="Arial Narrow" panose="020B0604020202020204" pitchFamily="34" charset="0"/>
              </a:rPr>
              <a:t>The Hague Convention was </a:t>
            </a:r>
            <a:r>
              <a:rPr lang="en-US" sz="11200" b="1" dirty="0">
                <a:solidFill>
                  <a:srgbClr val="FF0000"/>
                </a:solidFill>
                <a:effectLst/>
                <a:latin typeface="Arial Narrow" panose="020B0604020202020204" pitchFamily="34" charset="0"/>
                <a:cs typeface="Arial Narrow" panose="020B0604020202020204" pitchFamily="34" charset="0"/>
              </a:rPr>
              <a:t>signed on 16</a:t>
            </a:r>
            <a:r>
              <a:rPr lang="en-US" sz="11200" b="1" baseline="30000" dirty="0">
                <a:solidFill>
                  <a:srgbClr val="FF0000"/>
                </a:solidFill>
                <a:effectLst/>
                <a:latin typeface="Arial Narrow" panose="020B0604020202020204" pitchFamily="34" charset="0"/>
                <a:cs typeface="Arial Narrow" panose="020B0604020202020204" pitchFamily="34" charset="0"/>
              </a:rPr>
              <a:t>th</a:t>
            </a:r>
            <a:r>
              <a:rPr lang="en-US" sz="11200" b="1" dirty="0">
                <a:solidFill>
                  <a:srgbClr val="FF0000"/>
                </a:solidFill>
                <a:effectLst/>
                <a:latin typeface="Arial Narrow" panose="020B0604020202020204" pitchFamily="34" charset="0"/>
                <a:cs typeface="Arial Narrow" panose="020B0604020202020204" pitchFamily="34" charset="0"/>
              </a:rPr>
              <a:t> December 1970 </a:t>
            </a:r>
            <a:r>
              <a:rPr lang="en-US" sz="11200" dirty="0">
                <a:effectLst/>
                <a:latin typeface="Arial Narrow" panose="020B0604020202020204" pitchFamily="34" charset="0"/>
                <a:cs typeface="Arial Narrow" panose="020B0604020202020204" pitchFamily="34" charset="0"/>
              </a:rPr>
              <a:t>and came into force on </a:t>
            </a:r>
            <a:r>
              <a:rPr lang="en-US" sz="11200" b="1" dirty="0">
                <a:solidFill>
                  <a:srgbClr val="FF0000"/>
                </a:solidFill>
                <a:effectLst/>
                <a:latin typeface="Arial Narrow" panose="020B0604020202020204" pitchFamily="34" charset="0"/>
                <a:cs typeface="Arial Narrow" panose="020B0604020202020204" pitchFamily="34" charset="0"/>
              </a:rPr>
              <a:t>14</a:t>
            </a:r>
            <a:r>
              <a:rPr lang="en-US" sz="11200" b="1" baseline="30000" dirty="0">
                <a:solidFill>
                  <a:srgbClr val="FF0000"/>
                </a:solidFill>
                <a:effectLst/>
                <a:latin typeface="Arial Narrow" panose="020B0604020202020204" pitchFamily="34" charset="0"/>
                <a:cs typeface="Arial Narrow" panose="020B0604020202020204" pitchFamily="34" charset="0"/>
              </a:rPr>
              <a:t>th</a:t>
            </a:r>
            <a:r>
              <a:rPr lang="en-US" sz="11200" b="1" dirty="0">
                <a:solidFill>
                  <a:srgbClr val="FF0000"/>
                </a:solidFill>
                <a:effectLst/>
                <a:latin typeface="Arial Narrow" panose="020B0604020202020204" pitchFamily="34" charset="0"/>
                <a:cs typeface="Arial Narrow" panose="020B0604020202020204" pitchFamily="34" charset="0"/>
              </a:rPr>
              <a:t> October 1971.</a:t>
            </a:r>
          </a:p>
          <a:p>
            <a:pPr algn="just"/>
            <a:endParaRPr lang="en-US" sz="11200" dirty="0">
              <a:effectLst/>
              <a:latin typeface="Arial Narrow" panose="020B0604020202020204" pitchFamily="34" charset="0"/>
              <a:cs typeface="Arial Narrow" panose="020B0604020202020204" pitchFamily="34" charset="0"/>
            </a:endParaRPr>
          </a:p>
          <a:p>
            <a:pPr algn="just"/>
            <a:r>
              <a:rPr lang="en-US" sz="11200" dirty="0">
                <a:effectLst/>
                <a:latin typeface="Arial Narrow" panose="020B0604020202020204" pitchFamily="34" charset="0"/>
                <a:cs typeface="Arial Narrow" panose="020B0604020202020204" pitchFamily="34" charset="0"/>
              </a:rPr>
              <a:t>The convention focuses on </a:t>
            </a:r>
            <a:r>
              <a:rPr lang="en-US" sz="11200" b="1" dirty="0">
                <a:solidFill>
                  <a:srgbClr val="FF0000"/>
                </a:solidFill>
                <a:effectLst/>
                <a:latin typeface="Arial Narrow" panose="020B0604020202020204" pitchFamily="34" charset="0"/>
                <a:cs typeface="Arial Narrow" panose="020B0604020202020204" pitchFamily="34" charset="0"/>
              </a:rPr>
              <a:t>unlawful acts of seizure or control</a:t>
            </a:r>
            <a:br>
              <a:rPr lang="en-US" sz="11200" b="1" dirty="0">
                <a:solidFill>
                  <a:srgbClr val="FF0000"/>
                </a:solidFill>
                <a:effectLst/>
                <a:latin typeface="Arial Narrow" panose="020B0604020202020204" pitchFamily="34" charset="0"/>
                <a:cs typeface="Arial Narrow" panose="020B0604020202020204" pitchFamily="34" charset="0"/>
              </a:rPr>
            </a:br>
            <a:r>
              <a:rPr lang="en-US" sz="11200" b="1" dirty="0">
                <a:solidFill>
                  <a:srgbClr val="FF0000"/>
                </a:solidFill>
                <a:effectLst/>
                <a:latin typeface="Arial Narrow" panose="020B0604020202020204" pitchFamily="34" charset="0"/>
                <a:cs typeface="Arial Narrow" panose="020B0604020202020204" pitchFamily="34" charset="0"/>
              </a:rPr>
              <a:t>of aircraft in flight</a:t>
            </a:r>
            <a:r>
              <a:rPr lang="en-US" sz="11200" dirty="0">
                <a:effectLst/>
                <a:latin typeface="Arial Narrow" panose="020B0604020202020204" pitchFamily="34" charset="0"/>
                <a:cs typeface="Arial Narrow" panose="020B0604020202020204" pitchFamily="34" charset="0"/>
              </a:rPr>
              <a:t> that </a:t>
            </a:r>
            <a:r>
              <a:rPr lang="en-US" sz="11200" b="1" dirty="0">
                <a:solidFill>
                  <a:srgbClr val="FF0000"/>
                </a:solidFill>
                <a:effectLst/>
                <a:latin typeface="Arial Narrow" panose="020B0604020202020204" pitchFamily="34" charset="0"/>
                <a:cs typeface="Arial Narrow" panose="020B0604020202020204" pitchFamily="34" charset="0"/>
              </a:rPr>
              <a:t>jeopardizes the safety of persons and property</a:t>
            </a:r>
            <a:r>
              <a:rPr lang="en-US" sz="11200" dirty="0">
                <a:effectLst/>
                <a:latin typeface="Arial Narrow" panose="020B0604020202020204" pitchFamily="34" charset="0"/>
                <a:cs typeface="Arial Narrow" panose="020B0604020202020204" pitchFamily="34" charset="0"/>
              </a:rPr>
              <a:t>, seriously </a:t>
            </a:r>
            <a:r>
              <a:rPr lang="en-US" sz="11200" b="1" dirty="0">
                <a:solidFill>
                  <a:srgbClr val="FF0000"/>
                </a:solidFill>
                <a:effectLst/>
                <a:latin typeface="Arial Narrow" panose="020B0604020202020204" pitchFamily="34" charset="0"/>
                <a:cs typeface="Arial Narrow" panose="020B0604020202020204" pitchFamily="34" charset="0"/>
              </a:rPr>
              <a:t>affects the operation of air services</a:t>
            </a:r>
            <a:r>
              <a:rPr lang="en-US" sz="11200" dirty="0">
                <a:effectLst/>
                <a:latin typeface="Arial Narrow" panose="020B0604020202020204" pitchFamily="34" charset="0"/>
                <a:cs typeface="Arial Narrow" panose="020B0604020202020204" pitchFamily="34" charset="0"/>
              </a:rPr>
              <a:t>, and </a:t>
            </a:r>
            <a:r>
              <a:rPr lang="en-US" sz="11200" b="1" dirty="0">
                <a:solidFill>
                  <a:srgbClr val="FF0000"/>
                </a:solidFill>
                <a:effectLst/>
                <a:latin typeface="Arial Narrow" panose="020B0604020202020204" pitchFamily="34" charset="0"/>
                <a:cs typeface="Arial Narrow" panose="020B0604020202020204" pitchFamily="34" charset="0"/>
              </a:rPr>
              <a:t>undermines the confidence of the people of the world </a:t>
            </a:r>
            <a:r>
              <a:rPr lang="en-US" sz="11200" dirty="0">
                <a:effectLst/>
                <a:latin typeface="Arial Narrow" panose="020B0604020202020204" pitchFamily="34" charset="0"/>
                <a:cs typeface="Arial Narrow" panose="020B0604020202020204" pitchFamily="34" charset="0"/>
              </a:rPr>
              <a:t>in the safety of civil aviation.</a:t>
            </a:r>
            <a:endParaRPr lang="en-US" sz="11200" dirty="0">
              <a:latin typeface="Arial Narrow" panose="020B0604020202020204" pitchFamily="34" charset="0"/>
              <a:cs typeface="Arial Narrow" panose="020B0604020202020204" pitchFamily="34" charset="0"/>
            </a:endParaRPr>
          </a:p>
          <a:p>
            <a:pPr marL="0" indent="0" algn="just">
              <a:buNone/>
            </a:pPr>
            <a:endParaRPr lang="en-US" sz="11200" dirty="0">
              <a:latin typeface="Arial Narrow" panose="020B0604020202020204" pitchFamily="34" charset="0"/>
              <a:cs typeface="Arial Narrow" panose="020B0604020202020204" pitchFamily="34" charset="0"/>
            </a:endParaRPr>
          </a:p>
          <a:p>
            <a:pPr algn="just"/>
            <a:r>
              <a:rPr lang="en-US" sz="11200" dirty="0">
                <a:effectLst/>
                <a:latin typeface="Arial Narrow" panose="020B0604020202020204" pitchFamily="34" charset="0"/>
                <a:cs typeface="Arial Narrow" panose="020B0604020202020204" pitchFamily="34" charset="0"/>
              </a:rPr>
              <a:t>An offense can be committed only on board an aircraft ‘in-flight’.</a:t>
            </a:r>
          </a:p>
          <a:p>
            <a:pPr algn="just"/>
            <a:endParaRPr lang="en-US" sz="11200" dirty="0">
              <a:latin typeface="Arial Narrow" panose="020B0604020202020204" pitchFamily="34" charset="0"/>
              <a:cs typeface="Arial Narrow" panose="020B0604020202020204" pitchFamily="34" charset="0"/>
            </a:endParaRPr>
          </a:p>
          <a:p>
            <a:pPr algn="just"/>
            <a:r>
              <a:rPr lang="en-US" sz="11200" dirty="0">
                <a:effectLst/>
                <a:latin typeface="Arial Narrow" panose="020B0604020202020204" pitchFamily="34" charset="0"/>
                <a:cs typeface="Arial Narrow" panose="020B0604020202020204" pitchFamily="34" charset="0"/>
              </a:rPr>
              <a:t>An aircraft is considered to be in flight </a:t>
            </a:r>
            <a:r>
              <a:rPr lang="en-US" sz="11200" b="1" dirty="0">
                <a:solidFill>
                  <a:srgbClr val="FF0000"/>
                </a:solidFill>
                <a:effectLst/>
                <a:latin typeface="Arial Narrow" panose="020B0604020202020204" pitchFamily="34" charset="0"/>
                <a:cs typeface="Arial Narrow" panose="020B0604020202020204" pitchFamily="34" charset="0"/>
              </a:rPr>
              <a:t>at any time from the moment when all its external doors are closed following embarkation/boarding until the moment when any such door is opened for disembarkation/off-boarding</a:t>
            </a:r>
            <a:r>
              <a:rPr lang="en-US" sz="11200" dirty="0">
                <a:effectLst/>
                <a:latin typeface="Arial Narrow" panose="020B0604020202020204" pitchFamily="34" charset="0"/>
                <a:cs typeface="Arial Narrow" panose="020B0604020202020204" pitchFamily="34" charset="0"/>
              </a:rPr>
              <a:t> (Article 3 (1)). In addition, in the case of a forced landing an aircraft is deemed to be in flight under the Hague Convention </a:t>
            </a:r>
            <a:r>
              <a:rPr lang="en-US" sz="11200" b="1" dirty="0">
                <a:solidFill>
                  <a:srgbClr val="FF0000"/>
                </a:solidFill>
                <a:effectLst/>
                <a:latin typeface="Arial Narrow" panose="020B0604020202020204" pitchFamily="34" charset="0"/>
                <a:cs typeface="Arial Narrow" panose="020B0604020202020204" pitchFamily="34" charset="0"/>
              </a:rPr>
              <a:t>until the competent authorities take over the responsibility </a:t>
            </a:r>
            <a:r>
              <a:rPr lang="en-US" sz="11200" dirty="0">
                <a:effectLst/>
                <a:latin typeface="Arial Narrow" panose="020B0604020202020204" pitchFamily="34" charset="0"/>
                <a:cs typeface="Arial Narrow" panose="020B0604020202020204" pitchFamily="34" charset="0"/>
              </a:rPr>
              <a:t>for the aircraft and persons and property on board (Article 3(1)). </a:t>
            </a:r>
            <a:endParaRPr lang="en-US" sz="11200" dirty="0">
              <a:latin typeface="Arial Narrow" panose="020B0604020202020204" pitchFamily="34" charset="0"/>
              <a:cs typeface="Arial Narrow" panose="020B0604020202020204" pitchFamily="34" charset="0"/>
            </a:endParaRPr>
          </a:p>
          <a:p>
            <a:endParaRPr lang="en-US" dirty="0"/>
          </a:p>
          <a:p>
            <a:endParaRPr lang="en-US" dirty="0"/>
          </a:p>
          <a:p>
            <a:endParaRPr lang="en-AF" dirty="0"/>
          </a:p>
        </p:txBody>
      </p:sp>
    </p:spTree>
    <p:extLst>
      <p:ext uri="{BB962C8B-B14F-4D97-AF65-F5344CB8AC3E}">
        <p14:creationId xmlns:p14="http://schemas.microsoft.com/office/powerpoint/2010/main" val="11762073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41D0E-00CE-04ED-3223-9F9BBB534594}"/>
              </a:ext>
            </a:extLst>
          </p:cNvPr>
          <p:cNvSpPr>
            <a:spLocks noGrp="1"/>
          </p:cNvSpPr>
          <p:nvPr>
            <p:ph type="title"/>
          </p:nvPr>
        </p:nvSpPr>
        <p:spPr>
          <a:xfrm>
            <a:off x="838200" y="365125"/>
            <a:ext cx="10515600" cy="4914011"/>
          </a:xfrm>
        </p:spPr>
        <p:txBody>
          <a:bodyPr>
            <a:noAutofit/>
          </a:bodyPr>
          <a:lstStyle/>
          <a:p>
            <a:pPr algn="just">
              <a:lnSpc>
                <a:spcPct val="100000"/>
              </a:lnSpc>
            </a:pPr>
            <a:r>
              <a:rPr lang="en-US" sz="3200" dirty="0">
                <a:effectLst/>
                <a:latin typeface="Arial Narrow" panose="020B0604020202020204" pitchFamily="34" charset="0"/>
                <a:cs typeface="Arial Narrow" panose="020B0604020202020204" pitchFamily="34" charset="0"/>
              </a:rPr>
              <a:t>This </a:t>
            </a:r>
            <a:r>
              <a:rPr lang="en-US" sz="3200" dirty="0">
                <a:solidFill>
                  <a:srgbClr val="FF0000"/>
                </a:solidFill>
                <a:effectLst/>
                <a:latin typeface="Arial Narrow" panose="020B0604020202020204" pitchFamily="34" charset="0"/>
                <a:cs typeface="Arial Narrow" panose="020B0604020202020204" pitchFamily="34" charset="0"/>
              </a:rPr>
              <a:t>Convention shall apply only if the place of take-off or the place of actual landing of the aircraft on which the offense is committed is situated outside the territory of the State of registration of that aircraft</a:t>
            </a:r>
            <a:r>
              <a:rPr lang="en-US" sz="3200" dirty="0">
                <a:effectLst/>
                <a:latin typeface="Arial Narrow" panose="020B0604020202020204" pitchFamily="34" charset="0"/>
                <a:cs typeface="Arial Narrow" panose="020B0604020202020204" pitchFamily="34" charset="0"/>
              </a:rPr>
              <a:t>; it shall be immaterial whether the aircraft is engaged in an international or domestic flight.</a:t>
            </a:r>
            <a:br>
              <a:rPr lang="en-US" sz="3200" dirty="0">
                <a:effectLst/>
                <a:latin typeface="Arial Narrow" panose="020B0604020202020204" pitchFamily="34" charset="0"/>
                <a:cs typeface="Arial Narrow" panose="020B0604020202020204" pitchFamily="34" charset="0"/>
              </a:rPr>
            </a:br>
            <a:br>
              <a:rPr lang="en-US" sz="3200" dirty="0">
                <a:effectLst/>
                <a:latin typeface="Arial Narrow" panose="020B0604020202020204" pitchFamily="34" charset="0"/>
                <a:cs typeface="Arial Narrow" panose="020B0604020202020204" pitchFamily="34" charset="0"/>
              </a:rPr>
            </a:br>
            <a:br>
              <a:rPr lang="en-US" sz="3200" dirty="0">
                <a:effectLst/>
                <a:latin typeface="Arial Narrow" panose="020B0604020202020204" pitchFamily="34" charset="0"/>
                <a:cs typeface="Arial Narrow" panose="020B0604020202020204" pitchFamily="34" charset="0"/>
              </a:rPr>
            </a:br>
            <a:r>
              <a:rPr lang="en-US" sz="3200" dirty="0">
                <a:effectLst/>
                <a:latin typeface="Arial Narrow" panose="020B0604020202020204" pitchFamily="34" charset="0"/>
                <a:cs typeface="Arial Narrow" panose="020B0604020202020204" pitchFamily="34" charset="0"/>
              </a:rPr>
              <a:t>Severe punishments are suggested. </a:t>
            </a:r>
            <a:br>
              <a:rPr lang="en-US" sz="3200" dirty="0">
                <a:latin typeface="Arial Narrow" panose="020B0604020202020204" pitchFamily="34" charset="0"/>
                <a:cs typeface="Arial Narrow" panose="020B0604020202020204" pitchFamily="34" charset="0"/>
              </a:rPr>
            </a:br>
            <a:endParaRPr lang="en-AF" sz="3200" dirty="0">
              <a:latin typeface="Arial Narrow" panose="020B0604020202020204" pitchFamily="34" charset="0"/>
              <a:cs typeface="Arial Narrow" panose="020B0604020202020204" pitchFamily="34" charset="0"/>
            </a:endParaRPr>
          </a:p>
        </p:txBody>
      </p:sp>
    </p:spTree>
    <p:extLst>
      <p:ext uri="{BB962C8B-B14F-4D97-AF65-F5344CB8AC3E}">
        <p14:creationId xmlns:p14="http://schemas.microsoft.com/office/powerpoint/2010/main" val="39897693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12467-EE97-CC00-71AA-44BECAF6DBE3}"/>
              </a:ext>
            </a:extLst>
          </p:cNvPr>
          <p:cNvSpPr>
            <a:spLocks noGrp="1"/>
          </p:cNvSpPr>
          <p:nvPr>
            <p:ph type="title"/>
          </p:nvPr>
        </p:nvSpPr>
        <p:spPr>
          <a:xfrm>
            <a:off x="838200" y="365125"/>
            <a:ext cx="10515600" cy="561467"/>
          </a:xfrm>
        </p:spPr>
        <p:txBody>
          <a:bodyPr>
            <a:normAutofit fontScale="90000"/>
          </a:bodyPr>
          <a:lstStyle/>
          <a:p>
            <a:pPr algn="ctr"/>
            <a:r>
              <a:rPr lang="en-AF" b="1" dirty="0">
                <a:latin typeface="Arial Narrow" panose="020B0604020202020204" pitchFamily="34" charset="0"/>
                <a:cs typeface="Arial Narrow" panose="020B0604020202020204" pitchFamily="34" charset="0"/>
              </a:rPr>
              <a:t>Warsaw </a:t>
            </a:r>
            <a:r>
              <a:rPr lang="en-US" b="1" dirty="0">
                <a:latin typeface="Arial Narrow" panose="020B0604020202020204" pitchFamily="34" charset="0"/>
                <a:cs typeface="Arial Narrow" panose="020B0604020202020204" pitchFamily="34" charset="0"/>
              </a:rPr>
              <a:t>C</a:t>
            </a:r>
            <a:r>
              <a:rPr lang="en-AF" b="1" dirty="0">
                <a:latin typeface="Arial Narrow" panose="020B0604020202020204" pitchFamily="34" charset="0"/>
                <a:cs typeface="Arial Narrow" panose="020B0604020202020204" pitchFamily="34" charset="0"/>
              </a:rPr>
              <a:t>onvention</a:t>
            </a:r>
          </a:p>
        </p:txBody>
      </p:sp>
      <p:sp>
        <p:nvSpPr>
          <p:cNvPr id="3" name="Content Placeholder 2">
            <a:extLst>
              <a:ext uri="{FF2B5EF4-FFF2-40B4-BE49-F238E27FC236}">
                <a16:creationId xmlns:a16="http://schemas.microsoft.com/office/drawing/2014/main" id="{E753835F-C0F5-F2A6-E422-0BB32DF2441D}"/>
              </a:ext>
            </a:extLst>
          </p:cNvPr>
          <p:cNvSpPr>
            <a:spLocks noGrp="1"/>
          </p:cNvSpPr>
          <p:nvPr>
            <p:ph idx="1"/>
          </p:nvPr>
        </p:nvSpPr>
        <p:spPr>
          <a:xfrm>
            <a:off x="838200" y="1316736"/>
            <a:ext cx="10515600" cy="4860227"/>
          </a:xfrm>
        </p:spPr>
        <p:txBody>
          <a:bodyPr>
            <a:normAutofit fontScale="85000" lnSpcReduction="10000"/>
          </a:bodyPr>
          <a:lstStyle/>
          <a:p>
            <a:pPr algn="just"/>
            <a:r>
              <a:rPr lang="en-AF" dirty="0">
                <a:latin typeface="Arial Narrow" panose="020B0604020202020204" pitchFamily="34" charset="0"/>
                <a:cs typeface="Arial Narrow" panose="020B0604020202020204" pitchFamily="34" charset="0"/>
              </a:rPr>
              <a:t>Recognising the needs,certain rules were made relating to the international carriage by air.The rules were signed in  Warsaw on the 12th October 1929 hence known as the Warsaw convention</a:t>
            </a:r>
            <a:r>
              <a:rPr lang="en-AF" dirty="0"/>
              <a:t>.</a:t>
            </a:r>
            <a:r>
              <a:rPr lang="en-AF" dirty="0">
                <a:latin typeface="Arial Narrow" panose="020B0604020202020204" pitchFamily="34" charset="0"/>
                <a:cs typeface="Arial Narrow" panose="020B0604020202020204" pitchFamily="34" charset="0"/>
              </a:rPr>
              <a:t> The rules specify that:</a:t>
            </a:r>
          </a:p>
          <a:p>
            <a:pPr algn="just"/>
            <a:r>
              <a:rPr lang="en-US" sz="2800" b="1" spc="-5" dirty="0">
                <a:effectLst/>
                <a:latin typeface="Arial Narrow" panose="020B0604020202020204" pitchFamily="34" charset="0"/>
                <a:ea typeface="Arial MT"/>
                <a:cs typeface="Arial Narrow" panose="020B0604020202020204" pitchFamily="34" charset="0"/>
              </a:rPr>
              <a:t>Passenger liability</a:t>
            </a:r>
            <a:r>
              <a:rPr lang="en-US" sz="2800" spc="-5" dirty="0">
                <a:effectLst/>
                <a:latin typeface="Arial Narrow" panose="020B0604020202020204" pitchFamily="34" charset="0"/>
                <a:ea typeface="Arial MT"/>
                <a:cs typeface="Arial Narrow" panose="020B0604020202020204" pitchFamily="34" charset="0"/>
              </a:rPr>
              <a:t>: The</a:t>
            </a:r>
            <a:r>
              <a:rPr lang="en-US" sz="2800" spc="-60"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carrier</a:t>
            </a:r>
            <a:r>
              <a:rPr lang="en-US" sz="2800" spc="-55"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is</a:t>
            </a:r>
            <a:r>
              <a:rPr lang="en-US" sz="2800" spc="-60"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liable</a:t>
            </a:r>
            <a:r>
              <a:rPr lang="en-US" sz="2800" spc="-55"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for</a:t>
            </a:r>
            <a:r>
              <a:rPr lang="en-US" sz="2800" spc="-60"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damage</a:t>
            </a:r>
            <a:r>
              <a:rPr lang="en-US" sz="2800" spc="-55"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sustained</a:t>
            </a:r>
            <a:r>
              <a:rPr lang="en-US" sz="2800" spc="-60"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in</a:t>
            </a:r>
            <a:r>
              <a:rPr lang="en-US" sz="2800" spc="-55"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the</a:t>
            </a:r>
            <a:r>
              <a:rPr lang="en-US" sz="2800" spc="-60"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event</a:t>
            </a:r>
            <a:r>
              <a:rPr lang="en-US" sz="2800" spc="-55"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of</a:t>
            </a:r>
            <a:r>
              <a:rPr lang="en-US" sz="2800" spc="-60"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the</a:t>
            </a:r>
            <a:r>
              <a:rPr lang="en-US" sz="2800" spc="-55"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death</a:t>
            </a:r>
            <a:r>
              <a:rPr lang="en-US" sz="2800" spc="-60"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or</a:t>
            </a:r>
            <a:r>
              <a:rPr lang="en-US" sz="2800" spc="-55"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wounding</a:t>
            </a:r>
            <a:r>
              <a:rPr lang="en-US" sz="2800" spc="-55"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of</a:t>
            </a:r>
            <a:r>
              <a:rPr lang="en-US" sz="2800" spc="-60"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a</a:t>
            </a:r>
            <a:r>
              <a:rPr lang="en-US" sz="2800" spc="-55" dirty="0">
                <a:effectLst/>
                <a:latin typeface="Arial Narrow" panose="020B0604020202020204" pitchFamily="34" charset="0"/>
                <a:ea typeface="Arial MT"/>
                <a:cs typeface="Arial Narrow" panose="020B0604020202020204" pitchFamily="34" charset="0"/>
              </a:rPr>
              <a:t> </a:t>
            </a:r>
            <a:r>
              <a:rPr lang="en-US" sz="2800" dirty="0">
                <a:effectLst/>
                <a:latin typeface="Arial Narrow" panose="020B0604020202020204" pitchFamily="34" charset="0"/>
                <a:ea typeface="Arial MT"/>
                <a:cs typeface="Arial Narrow" panose="020B0604020202020204" pitchFamily="34" charset="0"/>
              </a:rPr>
              <a:t>passenger</a:t>
            </a:r>
            <a:r>
              <a:rPr lang="en-US" sz="2800" spc="-235"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or</a:t>
            </a:r>
            <a:r>
              <a:rPr lang="en-US" sz="2800" spc="-60"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any</a:t>
            </a:r>
            <a:r>
              <a:rPr lang="en-US" sz="2800" spc="-55"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other</a:t>
            </a:r>
            <a:r>
              <a:rPr lang="en-US" sz="2800" spc="-55"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bodily</a:t>
            </a:r>
            <a:r>
              <a:rPr lang="en-US" sz="2800" spc="-60"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injury</a:t>
            </a:r>
            <a:r>
              <a:rPr lang="en-US" sz="2800" spc="-55"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suffered</a:t>
            </a:r>
            <a:r>
              <a:rPr lang="en-US" sz="2800" spc="-55"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by</a:t>
            </a:r>
            <a:r>
              <a:rPr lang="en-US" sz="2800" spc="-55"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a</a:t>
            </a:r>
            <a:r>
              <a:rPr lang="en-US" sz="2800" spc="-60"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passenger</a:t>
            </a:r>
            <a:r>
              <a:rPr lang="en-US" sz="2800" spc="-55"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if</a:t>
            </a:r>
            <a:r>
              <a:rPr lang="en-US" sz="2800" spc="-55"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the</a:t>
            </a:r>
            <a:r>
              <a:rPr lang="en-US" sz="2800" spc="-55"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accident</a:t>
            </a:r>
            <a:r>
              <a:rPr lang="en-US" sz="2800" spc="-50" dirty="0">
                <a:effectLst/>
                <a:latin typeface="Arial Narrow" panose="020B0604020202020204" pitchFamily="34" charset="0"/>
                <a:ea typeface="Arial MT"/>
                <a:cs typeface="Arial Narrow" panose="020B0604020202020204" pitchFamily="34" charset="0"/>
              </a:rPr>
              <a:t> </a:t>
            </a:r>
            <a:r>
              <a:rPr lang="en-US" sz="2800" dirty="0">
                <a:effectLst/>
                <a:latin typeface="Arial Narrow" panose="020B0604020202020204" pitchFamily="34" charset="0"/>
                <a:ea typeface="Arial MT"/>
                <a:cs typeface="Arial Narrow" panose="020B0604020202020204" pitchFamily="34" charset="0"/>
              </a:rPr>
              <a:t>that</a:t>
            </a:r>
            <a:r>
              <a:rPr lang="en-US" sz="2800" spc="-50" dirty="0">
                <a:effectLst/>
                <a:latin typeface="Arial Narrow" panose="020B0604020202020204" pitchFamily="34" charset="0"/>
                <a:ea typeface="Arial MT"/>
                <a:cs typeface="Arial Narrow" panose="020B0604020202020204" pitchFamily="34" charset="0"/>
              </a:rPr>
              <a:t> </a:t>
            </a:r>
            <a:r>
              <a:rPr lang="en-US" sz="2800" dirty="0">
                <a:effectLst/>
                <a:latin typeface="Arial Narrow" panose="020B0604020202020204" pitchFamily="34" charset="0"/>
                <a:ea typeface="Arial MT"/>
                <a:cs typeface="Arial Narrow" panose="020B0604020202020204" pitchFamily="34" charset="0"/>
              </a:rPr>
              <a:t>caused</a:t>
            </a:r>
            <a:r>
              <a:rPr lang="en-US" sz="2800" spc="-55" dirty="0">
                <a:effectLst/>
                <a:latin typeface="Arial Narrow" panose="020B0604020202020204" pitchFamily="34" charset="0"/>
                <a:ea typeface="Arial MT"/>
                <a:cs typeface="Arial Narrow" panose="020B0604020202020204" pitchFamily="34" charset="0"/>
              </a:rPr>
              <a:t> </a:t>
            </a:r>
            <a:r>
              <a:rPr lang="en-US" sz="2800" dirty="0">
                <a:effectLst/>
                <a:latin typeface="Arial Narrow" panose="020B0604020202020204" pitchFamily="34" charset="0"/>
                <a:ea typeface="Arial MT"/>
                <a:cs typeface="Arial Narrow" panose="020B0604020202020204" pitchFamily="34" charset="0"/>
              </a:rPr>
              <a:t>the</a:t>
            </a:r>
            <a:r>
              <a:rPr lang="en-US" sz="2800" spc="-50" dirty="0">
                <a:effectLst/>
                <a:latin typeface="Arial Narrow" panose="020B0604020202020204" pitchFamily="34" charset="0"/>
                <a:ea typeface="Arial MT"/>
                <a:cs typeface="Arial Narrow" panose="020B0604020202020204" pitchFamily="34" charset="0"/>
              </a:rPr>
              <a:t> </a:t>
            </a:r>
            <a:r>
              <a:rPr lang="en-US" sz="2800" dirty="0">
                <a:effectLst/>
                <a:latin typeface="Arial Narrow" panose="020B0604020202020204" pitchFamily="34" charset="0"/>
                <a:ea typeface="Arial MT"/>
                <a:cs typeface="Arial Narrow" panose="020B0604020202020204" pitchFamily="34" charset="0"/>
              </a:rPr>
              <a:t>problems took place on board the aircraft or in the course of any of the operations of</a:t>
            </a:r>
            <a:r>
              <a:rPr lang="en-US" sz="2800" spc="5" dirty="0">
                <a:effectLst/>
                <a:latin typeface="Arial Narrow" panose="020B0604020202020204" pitchFamily="34" charset="0"/>
                <a:ea typeface="Arial MT"/>
                <a:cs typeface="Arial Narrow" panose="020B0604020202020204" pitchFamily="34" charset="0"/>
              </a:rPr>
              <a:t> </a:t>
            </a:r>
            <a:r>
              <a:rPr lang="en-US" sz="2800" dirty="0">
                <a:effectLst/>
                <a:latin typeface="Arial Narrow" panose="020B0604020202020204" pitchFamily="34" charset="0"/>
                <a:ea typeface="Arial MT"/>
                <a:cs typeface="Arial Narrow" panose="020B0604020202020204" pitchFamily="34" charset="0"/>
              </a:rPr>
              <a:t>embarking(boarding)</a:t>
            </a:r>
            <a:r>
              <a:rPr lang="en-US" sz="2800" spc="-30" dirty="0">
                <a:effectLst/>
                <a:latin typeface="Arial Narrow" panose="020B0604020202020204" pitchFamily="34" charset="0"/>
                <a:ea typeface="Arial MT"/>
                <a:cs typeface="Arial Narrow" panose="020B0604020202020204" pitchFamily="34" charset="0"/>
              </a:rPr>
              <a:t> </a:t>
            </a:r>
            <a:r>
              <a:rPr lang="en-US" sz="2800" dirty="0">
                <a:effectLst/>
                <a:latin typeface="Arial Narrow" panose="020B0604020202020204" pitchFamily="34" charset="0"/>
                <a:ea typeface="Arial MT"/>
                <a:cs typeface="Arial Narrow" panose="020B0604020202020204" pitchFamily="34" charset="0"/>
              </a:rPr>
              <a:t>or</a:t>
            </a:r>
            <a:r>
              <a:rPr lang="en-US" sz="2800" spc="-30" dirty="0">
                <a:effectLst/>
                <a:latin typeface="Arial Narrow" panose="020B0604020202020204" pitchFamily="34" charset="0"/>
                <a:ea typeface="Arial MT"/>
                <a:cs typeface="Arial Narrow" panose="020B0604020202020204" pitchFamily="34" charset="0"/>
              </a:rPr>
              <a:t> </a:t>
            </a:r>
            <a:r>
              <a:rPr lang="en-US" sz="2800" dirty="0">
                <a:effectLst/>
                <a:latin typeface="Arial Narrow" panose="020B0604020202020204" pitchFamily="34" charset="0"/>
                <a:ea typeface="Arial MT"/>
                <a:cs typeface="Arial Narrow" panose="020B0604020202020204" pitchFamily="34" charset="0"/>
              </a:rPr>
              <a:t>disembarking(off-boarding).</a:t>
            </a:r>
          </a:p>
          <a:p>
            <a:pPr marL="0" indent="0" algn="just">
              <a:buNone/>
            </a:pPr>
            <a:endParaRPr lang="en-US" sz="2800" b="1" dirty="0">
              <a:effectLst/>
              <a:latin typeface="Arial Narrow" panose="020B0604020202020204" pitchFamily="34" charset="0"/>
              <a:ea typeface="Arial MT"/>
              <a:cs typeface="Arial Narrow" panose="020B0604020202020204" pitchFamily="34" charset="0"/>
            </a:endParaRPr>
          </a:p>
          <a:p>
            <a:pPr algn="just">
              <a:spcBef>
                <a:spcPts val="15"/>
              </a:spcBef>
            </a:pPr>
            <a:r>
              <a:rPr lang="en-US" sz="2800" b="1" dirty="0">
                <a:effectLst/>
                <a:latin typeface="Arial Narrow" panose="020B0604020202020204" pitchFamily="34" charset="0"/>
                <a:ea typeface="Arial MT"/>
                <a:cs typeface="Arial Narrow" panose="020B0604020202020204" pitchFamily="34" charset="0"/>
              </a:rPr>
              <a:t> Destruction or loss of luggage: </a:t>
            </a:r>
            <a:r>
              <a:rPr lang="en-US" sz="2800" spc="-15" dirty="0">
                <a:effectLst/>
                <a:latin typeface="Arial Narrow" panose="020B0604020202020204" pitchFamily="34" charset="0"/>
                <a:ea typeface="Arial MT"/>
                <a:cs typeface="Arial Narrow" panose="020B0604020202020204" pitchFamily="34" charset="0"/>
              </a:rPr>
              <a:t>The carrier is liable for damage </a:t>
            </a:r>
            <a:r>
              <a:rPr lang="en-US" sz="2800" spc="-10" dirty="0">
                <a:effectLst/>
                <a:latin typeface="Arial Narrow" panose="020B0604020202020204" pitchFamily="34" charset="0"/>
                <a:ea typeface="Arial MT"/>
                <a:cs typeface="Arial Narrow" panose="020B0604020202020204" pitchFamily="34" charset="0"/>
              </a:rPr>
              <a:t>sustained in the event of the destruction or loss of, or of</a:t>
            </a:r>
            <a:r>
              <a:rPr lang="en-US" sz="2800" spc="-235" dirty="0">
                <a:effectLst/>
                <a:latin typeface="Arial Narrow" panose="020B0604020202020204" pitchFamily="34" charset="0"/>
                <a:ea typeface="Arial MT"/>
                <a:cs typeface="Arial Narrow" panose="020B0604020202020204" pitchFamily="34" charset="0"/>
              </a:rPr>
              <a:t> </a:t>
            </a:r>
            <a:r>
              <a:rPr lang="en-US" sz="2800" spc="-5" dirty="0">
                <a:effectLst/>
                <a:latin typeface="Arial Narrow" panose="020B0604020202020204" pitchFamily="34" charset="0"/>
                <a:ea typeface="Arial MT"/>
                <a:cs typeface="Arial Narrow" panose="020B0604020202020204" pitchFamily="34" charset="0"/>
              </a:rPr>
              <a:t>damage to, any registered luggage or any goods, if the occurrence </a:t>
            </a:r>
            <a:r>
              <a:rPr lang="en-US" sz="2800" spc="-20" dirty="0">
                <a:effectLst/>
                <a:latin typeface="Arial Narrow" panose="020B0604020202020204" pitchFamily="34" charset="0"/>
                <a:ea typeface="Arial MT"/>
                <a:cs typeface="Arial Narrow" panose="020B0604020202020204" pitchFamily="34" charset="0"/>
              </a:rPr>
              <a:t>which caused the</a:t>
            </a:r>
            <a:r>
              <a:rPr lang="en-US" sz="2800" spc="5" dirty="0">
                <a:effectLst/>
                <a:latin typeface="Arial Narrow" panose="020B0604020202020204" pitchFamily="34" charset="0"/>
                <a:ea typeface="Arial MT"/>
                <a:cs typeface="Arial Narrow" panose="020B0604020202020204" pitchFamily="34" charset="0"/>
              </a:rPr>
              <a:t> </a:t>
            </a:r>
            <a:r>
              <a:rPr lang="en-US" sz="2800" spc="-20" dirty="0">
                <a:effectLst/>
                <a:latin typeface="Arial Narrow" panose="020B0604020202020204" pitchFamily="34" charset="0"/>
                <a:ea typeface="Arial MT"/>
                <a:cs typeface="Arial Narrow" panose="020B0604020202020204" pitchFamily="34" charset="0"/>
              </a:rPr>
              <a:t>damage</a:t>
            </a:r>
            <a:r>
              <a:rPr lang="en-US" sz="2800" spc="-40" dirty="0">
                <a:effectLst/>
                <a:latin typeface="Arial Narrow" panose="020B0604020202020204" pitchFamily="34" charset="0"/>
                <a:ea typeface="Arial MT"/>
                <a:cs typeface="Arial Narrow" panose="020B0604020202020204" pitchFamily="34" charset="0"/>
              </a:rPr>
              <a:t> </a:t>
            </a:r>
            <a:r>
              <a:rPr lang="en-US" sz="2800" spc="-20" dirty="0">
                <a:effectLst/>
                <a:latin typeface="Arial Narrow" panose="020B0604020202020204" pitchFamily="34" charset="0"/>
                <a:ea typeface="Arial MT"/>
                <a:cs typeface="Arial Narrow" panose="020B0604020202020204" pitchFamily="34" charset="0"/>
              </a:rPr>
              <a:t>so</a:t>
            </a:r>
            <a:r>
              <a:rPr lang="en-US" sz="2800" spc="-35" dirty="0">
                <a:effectLst/>
                <a:latin typeface="Arial Narrow" panose="020B0604020202020204" pitchFamily="34" charset="0"/>
                <a:ea typeface="Arial MT"/>
                <a:cs typeface="Arial Narrow" panose="020B0604020202020204" pitchFamily="34" charset="0"/>
              </a:rPr>
              <a:t> </a:t>
            </a:r>
            <a:r>
              <a:rPr lang="en-US" sz="2800" spc="-20" dirty="0">
                <a:effectLst/>
                <a:latin typeface="Arial Narrow" panose="020B0604020202020204" pitchFamily="34" charset="0"/>
                <a:ea typeface="Arial MT"/>
                <a:cs typeface="Arial Narrow" panose="020B0604020202020204" pitchFamily="34" charset="0"/>
              </a:rPr>
              <a:t>sustained</a:t>
            </a:r>
            <a:r>
              <a:rPr lang="en-US" sz="2800" spc="-35" dirty="0">
                <a:effectLst/>
                <a:latin typeface="Arial Narrow" panose="020B0604020202020204" pitchFamily="34" charset="0"/>
                <a:ea typeface="Arial MT"/>
                <a:cs typeface="Arial Narrow" panose="020B0604020202020204" pitchFamily="34" charset="0"/>
              </a:rPr>
              <a:t> </a:t>
            </a:r>
            <a:r>
              <a:rPr lang="en-US" sz="2800" spc="-20" dirty="0">
                <a:effectLst/>
                <a:latin typeface="Arial Narrow" panose="020B0604020202020204" pitchFamily="34" charset="0"/>
                <a:ea typeface="Arial MT"/>
                <a:cs typeface="Arial Narrow" panose="020B0604020202020204" pitchFamily="34" charset="0"/>
              </a:rPr>
              <a:t>took</a:t>
            </a:r>
            <a:r>
              <a:rPr lang="en-US" sz="2800" spc="-35" dirty="0">
                <a:effectLst/>
                <a:latin typeface="Arial Narrow" panose="020B0604020202020204" pitchFamily="34" charset="0"/>
                <a:ea typeface="Arial MT"/>
                <a:cs typeface="Arial Narrow" panose="020B0604020202020204" pitchFamily="34" charset="0"/>
              </a:rPr>
              <a:t> </a:t>
            </a:r>
            <a:r>
              <a:rPr lang="en-US" sz="2800" spc="-20" dirty="0">
                <a:effectLst/>
                <a:latin typeface="Arial Narrow" panose="020B0604020202020204" pitchFamily="34" charset="0"/>
                <a:ea typeface="Arial MT"/>
                <a:cs typeface="Arial Narrow" panose="020B0604020202020204" pitchFamily="34" charset="0"/>
              </a:rPr>
              <a:t>place</a:t>
            </a:r>
            <a:r>
              <a:rPr lang="en-US" sz="2800" spc="-35" dirty="0">
                <a:effectLst/>
                <a:latin typeface="Arial Narrow" panose="020B0604020202020204" pitchFamily="34" charset="0"/>
                <a:ea typeface="Arial MT"/>
                <a:cs typeface="Arial Narrow" panose="020B0604020202020204" pitchFamily="34" charset="0"/>
              </a:rPr>
              <a:t> </a:t>
            </a:r>
            <a:r>
              <a:rPr lang="en-US" sz="2800" spc="-20" dirty="0">
                <a:effectLst/>
                <a:latin typeface="Arial Narrow" panose="020B0604020202020204" pitchFamily="34" charset="0"/>
                <a:ea typeface="Arial MT"/>
                <a:cs typeface="Arial Narrow" panose="020B0604020202020204" pitchFamily="34" charset="0"/>
              </a:rPr>
              <a:t>during</a:t>
            </a:r>
            <a:r>
              <a:rPr lang="en-US" sz="2800" spc="-35" dirty="0">
                <a:effectLst/>
                <a:latin typeface="Arial Narrow" panose="020B0604020202020204" pitchFamily="34" charset="0"/>
                <a:ea typeface="Arial MT"/>
                <a:cs typeface="Arial Narrow" panose="020B0604020202020204" pitchFamily="34" charset="0"/>
              </a:rPr>
              <a:t> </a:t>
            </a:r>
            <a:r>
              <a:rPr lang="en-US" sz="2800" spc="-20" dirty="0">
                <a:effectLst/>
                <a:latin typeface="Arial Narrow" panose="020B0604020202020204" pitchFamily="34" charset="0"/>
                <a:ea typeface="Arial MT"/>
                <a:cs typeface="Arial Narrow" panose="020B0604020202020204" pitchFamily="34" charset="0"/>
              </a:rPr>
              <a:t>the</a:t>
            </a:r>
            <a:r>
              <a:rPr lang="en-US" sz="2800" spc="-35" dirty="0">
                <a:effectLst/>
                <a:latin typeface="Arial Narrow" panose="020B0604020202020204" pitchFamily="34" charset="0"/>
                <a:ea typeface="Arial MT"/>
                <a:cs typeface="Arial Narrow" panose="020B0604020202020204" pitchFamily="34" charset="0"/>
              </a:rPr>
              <a:t> </a:t>
            </a:r>
            <a:r>
              <a:rPr lang="en-US" sz="2800" spc="-20" dirty="0">
                <a:effectLst/>
                <a:latin typeface="Arial Narrow" panose="020B0604020202020204" pitchFamily="34" charset="0"/>
                <a:ea typeface="Arial MT"/>
                <a:cs typeface="Arial Narrow" panose="020B0604020202020204" pitchFamily="34" charset="0"/>
              </a:rPr>
              <a:t>carriage</a:t>
            </a:r>
            <a:r>
              <a:rPr lang="en-US" sz="2800" spc="-35" dirty="0">
                <a:effectLst/>
                <a:latin typeface="Arial Narrow" panose="020B0604020202020204" pitchFamily="34" charset="0"/>
                <a:ea typeface="Arial MT"/>
                <a:cs typeface="Arial Narrow" panose="020B0604020202020204" pitchFamily="34" charset="0"/>
              </a:rPr>
              <a:t> </a:t>
            </a:r>
            <a:r>
              <a:rPr lang="en-US" sz="2800" spc="-20" dirty="0">
                <a:effectLst/>
                <a:latin typeface="Arial Narrow" panose="020B0604020202020204" pitchFamily="34" charset="0"/>
                <a:ea typeface="Arial MT"/>
                <a:cs typeface="Arial Narrow" panose="020B0604020202020204" pitchFamily="34" charset="0"/>
              </a:rPr>
              <a:t>by</a:t>
            </a:r>
            <a:r>
              <a:rPr lang="en-US" sz="2800" spc="-35" dirty="0">
                <a:effectLst/>
                <a:latin typeface="Arial Narrow" panose="020B0604020202020204" pitchFamily="34" charset="0"/>
                <a:ea typeface="Arial MT"/>
                <a:cs typeface="Arial Narrow" panose="020B0604020202020204" pitchFamily="34" charset="0"/>
              </a:rPr>
              <a:t> </a:t>
            </a:r>
            <a:r>
              <a:rPr lang="en-US" sz="2800" spc="-20" dirty="0">
                <a:effectLst/>
                <a:latin typeface="Arial Narrow" panose="020B0604020202020204" pitchFamily="34" charset="0"/>
                <a:ea typeface="Arial MT"/>
                <a:cs typeface="Arial Narrow" panose="020B0604020202020204" pitchFamily="34" charset="0"/>
              </a:rPr>
              <a:t>air.</a:t>
            </a:r>
            <a:endParaRPr lang="en-AF" sz="2800" spc="-20" dirty="0">
              <a:effectLst/>
              <a:latin typeface="Arial Narrow" panose="020B0604020202020204" pitchFamily="34" charset="0"/>
              <a:ea typeface="Arial MT"/>
              <a:cs typeface="Arial Narrow" panose="020B0604020202020204" pitchFamily="34" charset="0"/>
            </a:endParaRPr>
          </a:p>
          <a:p>
            <a:pPr algn="just"/>
            <a:endParaRPr lang="en-AF" b="1" dirty="0">
              <a:solidFill>
                <a:srgbClr val="FF0000"/>
              </a:solidFill>
            </a:endParaRPr>
          </a:p>
          <a:p>
            <a:pPr algn="just"/>
            <a:r>
              <a:rPr lang="en-AF" b="1" dirty="0">
                <a:solidFill>
                  <a:srgbClr val="FF0000"/>
                </a:solidFill>
                <a:latin typeface="Arial Narrow" panose="020B0604020202020204" pitchFamily="34" charset="0"/>
                <a:cs typeface="Arial Narrow" panose="020B0604020202020204" pitchFamily="34" charset="0"/>
              </a:rPr>
              <a:t>NB:After the expiration of 21 days, the passenger has a right to take action against the airline incase he or she doesn’t receive the lost cargo.</a:t>
            </a:r>
          </a:p>
        </p:txBody>
      </p:sp>
    </p:spTree>
    <p:extLst>
      <p:ext uri="{BB962C8B-B14F-4D97-AF65-F5344CB8AC3E}">
        <p14:creationId xmlns:p14="http://schemas.microsoft.com/office/powerpoint/2010/main" val="9076240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AF17CE-0411-8A08-7514-2266FA99C516}"/>
              </a:ext>
            </a:extLst>
          </p:cNvPr>
          <p:cNvSpPr>
            <a:spLocks noGrp="1"/>
          </p:cNvSpPr>
          <p:nvPr>
            <p:ph type="title"/>
          </p:nvPr>
        </p:nvSpPr>
        <p:spPr>
          <a:xfrm>
            <a:off x="838200" y="365125"/>
            <a:ext cx="10515600" cy="415163"/>
          </a:xfrm>
        </p:spPr>
        <p:txBody>
          <a:bodyPr>
            <a:noAutofit/>
          </a:bodyPr>
          <a:lstStyle/>
          <a:p>
            <a:r>
              <a:rPr lang="en-AF" sz="2400" b="1" dirty="0">
                <a:latin typeface="Arial Narrow" panose="020B0604020202020204" pitchFamily="34" charset="0"/>
                <a:cs typeface="Arial Narrow" panose="020B0604020202020204" pitchFamily="34" charset="0"/>
              </a:rPr>
              <a:t>Exceptions in the Warsaw </a:t>
            </a:r>
            <a:r>
              <a:rPr lang="en-US" sz="2400" b="1" dirty="0">
                <a:latin typeface="Arial Narrow" panose="020B0604020202020204" pitchFamily="34" charset="0"/>
                <a:cs typeface="Arial Narrow" panose="020B0604020202020204" pitchFamily="34" charset="0"/>
              </a:rPr>
              <a:t>C</a:t>
            </a:r>
            <a:r>
              <a:rPr lang="en-AF" sz="2400" b="1" dirty="0">
                <a:latin typeface="Arial Narrow" panose="020B0604020202020204" pitchFamily="34" charset="0"/>
                <a:cs typeface="Arial Narrow" panose="020B0604020202020204" pitchFamily="34" charset="0"/>
              </a:rPr>
              <a:t>onvention</a:t>
            </a:r>
          </a:p>
        </p:txBody>
      </p:sp>
      <p:sp>
        <p:nvSpPr>
          <p:cNvPr id="3" name="Content Placeholder 2">
            <a:extLst>
              <a:ext uri="{FF2B5EF4-FFF2-40B4-BE49-F238E27FC236}">
                <a16:creationId xmlns:a16="http://schemas.microsoft.com/office/drawing/2014/main" id="{650746BA-8FC5-9D29-80AF-0C038A416FE3}"/>
              </a:ext>
            </a:extLst>
          </p:cNvPr>
          <p:cNvSpPr>
            <a:spLocks noGrp="1"/>
          </p:cNvSpPr>
          <p:nvPr>
            <p:ph idx="1"/>
          </p:nvPr>
        </p:nvSpPr>
        <p:spPr/>
        <p:txBody>
          <a:bodyPr>
            <a:normAutofit fontScale="92500" lnSpcReduction="20000"/>
          </a:bodyPr>
          <a:lstStyle/>
          <a:p>
            <a:pPr algn="just">
              <a:spcBef>
                <a:spcPts val="10"/>
              </a:spcBef>
            </a:pPr>
            <a:r>
              <a:rPr lang="en-US" sz="2400" dirty="0">
                <a:effectLst/>
                <a:latin typeface="Arial Narrow" panose="020B0604020202020204" pitchFamily="34"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The</a:t>
            </a:r>
            <a:r>
              <a:rPr lang="en-US" sz="2400" spc="-60"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carrier</a:t>
            </a:r>
            <a:r>
              <a:rPr lang="en-US" sz="2400" spc="-55"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is</a:t>
            </a:r>
            <a:r>
              <a:rPr lang="en-US" sz="2400" spc="-60"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not</a:t>
            </a:r>
            <a:r>
              <a:rPr lang="en-US" sz="2400" spc="-55"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liable</a:t>
            </a:r>
            <a:r>
              <a:rPr lang="en-US" sz="2400" spc="-60"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if</a:t>
            </a:r>
            <a:r>
              <a:rPr lang="en-US" sz="2400" spc="-55"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he</a:t>
            </a:r>
            <a:r>
              <a:rPr lang="en-US" sz="2400" spc="-60"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proves</a:t>
            </a:r>
            <a:r>
              <a:rPr lang="en-US" sz="2400" spc="-55"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that</a:t>
            </a:r>
            <a:r>
              <a:rPr lang="en-US" sz="2400" spc="-60" dirty="0">
                <a:effectLst/>
                <a:latin typeface="Bookman Old Style" panose="02050604050505020204" pitchFamily="18" charset="0"/>
                <a:ea typeface="Arial MT"/>
                <a:cs typeface="Arial Narrow" panose="020B0604020202020204" pitchFamily="34" charset="0"/>
              </a:rPr>
              <a:t> </a:t>
            </a:r>
            <a:r>
              <a:rPr lang="en-US" sz="2400" spc="-20" dirty="0">
                <a:effectLst/>
                <a:latin typeface="Bookman Old Style" panose="02050604050505020204" pitchFamily="18" charset="0"/>
                <a:ea typeface="Arial MT"/>
                <a:cs typeface="Arial Narrow" panose="020B0604020202020204" pitchFamily="34" charset="0"/>
              </a:rPr>
              <a:t>he</a:t>
            </a:r>
            <a:r>
              <a:rPr lang="en-US" sz="2400" spc="-55" dirty="0">
                <a:effectLst/>
                <a:latin typeface="Bookman Old Style" panose="02050604050505020204" pitchFamily="18" charset="0"/>
                <a:ea typeface="Arial MT"/>
                <a:cs typeface="Arial Narrow" panose="020B0604020202020204" pitchFamily="34" charset="0"/>
              </a:rPr>
              <a:t> </a:t>
            </a:r>
            <a:r>
              <a:rPr lang="en-US" sz="2400" spc="-20" dirty="0">
                <a:effectLst/>
                <a:latin typeface="Bookman Old Style" panose="02050604050505020204" pitchFamily="18" charset="0"/>
                <a:ea typeface="Arial MT"/>
                <a:cs typeface="Arial Narrow" panose="020B0604020202020204" pitchFamily="34" charset="0"/>
              </a:rPr>
              <a:t>and</a:t>
            </a:r>
            <a:r>
              <a:rPr lang="en-US" sz="2400" spc="-60" dirty="0">
                <a:effectLst/>
                <a:latin typeface="Bookman Old Style" panose="02050604050505020204" pitchFamily="18" charset="0"/>
                <a:ea typeface="Arial MT"/>
                <a:cs typeface="Arial Narrow" panose="020B0604020202020204" pitchFamily="34" charset="0"/>
              </a:rPr>
              <a:t> </a:t>
            </a:r>
            <a:r>
              <a:rPr lang="en-US" sz="2400" spc="-20" dirty="0">
                <a:effectLst/>
                <a:latin typeface="Bookman Old Style" panose="02050604050505020204" pitchFamily="18" charset="0"/>
                <a:ea typeface="Arial MT"/>
                <a:cs typeface="Arial Narrow" panose="020B0604020202020204" pitchFamily="34" charset="0"/>
              </a:rPr>
              <a:t>his</a:t>
            </a:r>
            <a:r>
              <a:rPr lang="en-US" sz="2400" spc="-55" dirty="0">
                <a:effectLst/>
                <a:latin typeface="Bookman Old Style" panose="02050604050505020204" pitchFamily="18" charset="0"/>
                <a:ea typeface="Arial MT"/>
                <a:cs typeface="Arial Narrow" panose="020B0604020202020204" pitchFamily="34" charset="0"/>
              </a:rPr>
              <a:t> </a:t>
            </a:r>
            <a:r>
              <a:rPr lang="en-US" sz="2400" spc="-20" dirty="0">
                <a:effectLst/>
                <a:latin typeface="Bookman Old Style" panose="02050604050505020204" pitchFamily="18" charset="0"/>
                <a:ea typeface="Arial MT"/>
                <a:cs typeface="Arial Narrow" panose="020B0604020202020204" pitchFamily="34" charset="0"/>
              </a:rPr>
              <a:t>agents</a:t>
            </a:r>
            <a:r>
              <a:rPr lang="en-US" sz="2400" spc="-60" dirty="0">
                <a:effectLst/>
                <a:latin typeface="Bookman Old Style" panose="02050604050505020204" pitchFamily="18" charset="0"/>
                <a:ea typeface="Arial MT"/>
                <a:cs typeface="Arial Narrow" panose="020B0604020202020204" pitchFamily="34" charset="0"/>
              </a:rPr>
              <a:t> </a:t>
            </a:r>
            <a:r>
              <a:rPr lang="en-US" sz="2400" spc="-20" dirty="0">
                <a:effectLst/>
                <a:latin typeface="Bookman Old Style" panose="02050604050505020204" pitchFamily="18" charset="0"/>
                <a:ea typeface="Arial MT"/>
                <a:cs typeface="Arial Narrow" panose="020B0604020202020204" pitchFamily="34" charset="0"/>
              </a:rPr>
              <a:t>have</a:t>
            </a:r>
            <a:r>
              <a:rPr lang="en-US" sz="2400" spc="-55" dirty="0">
                <a:effectLst/>
                <a:latin typeface="Bookman Old Style" panose="02050604050505020204" pitchFamily="18" charset="0"/>
                <a:ea typeface="Arial MT"/>
                <a:cs typeface="Arial Narrow" panose="020B0604020202020204" pitchFamily="34" charset="0"/>
              </a:rPr>
              <a:t> </a:t>
            </a:r>
            <a:r>
              <a:rPr lang="en-US" sz="2400" spc="-20" dirty="0">
                <a:effectLst/>
                <a:latin typeface="Bookman Old Style" panose="02050604050505020204" pitchFamily="18" charset="0"/>
                <a:ea typeface="Arial MT"/>
                <a:cs typeface="Arial Narrow" panose="020B0604020202020204" pitchFamily="34" charset="0"/>
              </a:rPr>
              <a:t>taken</a:t>
            </a:r>
            <a:r>
              <a:rPr lang="en-US" sz="2400" spc="-60" dirty="0">
                <a:effectLst/>
                <a:latin typeface="Bookman Old Style" panose="02050604050505020204" pitchFamily="18" charset="0"/>
                <a:ea typeface="Arial MT"/>
                <a:cs typeface="Arial Narrow" panose="020B0604020202020204" pitchFamily="34" charset="0"/>
              </a:rPr>
              <a:t> </a:t>
            </a:r>
            <a:r>
              <a:rPr lang="en-US" sz="2400" spc="-20" dirty="0">
                <a:solidFill>
                  <a:srgbClr val="FF0000"/>
                </a:solidFill>
                <a:effectLst/>
                <a:latin typeface="Bookman Old Style" panose="02050604050505020204" pitchFamily="18" charset="0"/>
                <a:ea typeface="Arial MT"/>
                <a:cs typeface="Arial Narrow" panose="020B0604020202020204" pitchFamily="34" charset="0"/>
              </a:rPr>
              <a:t>all</a:t>
            </a:r>
            <a:r>
              <a:rPr lang="en-US" sz="2400" spc="-55" dirty="0">
                <a:solidFill>
                  <a:srgbClr val="FF0000"/>
                </a:solidFill>
                <a:effectLst/>
                <a:latin typeface="Bookman Old Style" panose="02050604050505020204" pitchFamily="18" charset="0"/>
                <a:ea typeface="Arial MT"/>
                <a:cs typeface="Arial Narrow" panose="020B0604020202020204" pitchFamily="34" charset="0"/>
              </a:rPr>
              <a:t> </a:t>
            </a:r>
            <a:r>
              <a:rPr lang="en-US" sz="2400" spc="-20" dirty="0">
                <a:solidFill>
                  <a:srgbClr val="FF0000"/>
                </a:solidFill>
                <a:effectLst/>
                <a:latin typeface="Bookman Old Style" panose="02050604050505020204" pitchFamily="18" charset="0"/>
                <a:ea typeface="Arial MT"/>
                <a:cs typeface="Arial Narrow" panose="020B0604020202020204" pitchFamily="34" charset="0"/>
              </a:rPr>
              <a:t>necessary</a:t>
            </a:r>
            <a:r>
              <a:rPr lang="en-US" sz="2400" spc="5" dirty="0">
                <a:solidFill>
                  <a:srgbClr val="FF0000"/>
                </a:solidFill>
                <a:effectLst/>
                <a:latin typeface="Bookman Old Style" panose="02050604050505020204" pitchFamily="18" charset="0"/>
                <a:ea typeface="Arial MT"/>
                <a:cs typeface="Arial Narrow" panose="020B0604020202020204" pitchFamily="34" charset="0"/>
              </a:rPr>
              <a:t> </a:t>
            </a:r>
            <a:r>
              <a:rPr lang="en-US" sz="2400" spc="-20" dirty="0">
                <a:solidFill>
                  <a:srgbClr val="FF0000"/>
                </a:solidFill>
                <a:effectLst/>
                <a:latin typeface="Bookman Old Style" panose="02050604050505020204" pitchFamily="18" charset="0"/>
                <a:ea typeface="Arial MT"/>
                <a:cs typeface="Arial Narrow" panose="020B0604020202020204" pitchFamily="34" charset="0"/>
              </a:rPr>
              <a:t>measures</a:t>
            </a:r>
            <a:r>
              <a:rPr lang="en-US" sz="2400" spc="-55" dirty="0">
                <a:solidFill>
                  <a:srgbClr val="FF0000"/>
                </a:solidFill>
                <a:effectLst/>
                <a:latin typeface="Bookman Old Style" panose="02050604050505020204" pitchFamily="18" charset="0"/>
                <a:ea typeface="Arial MT"/>
                <a:cs typeface="Arial Narrow" panose="020B0604020202020204" pitchFamily="34" charset="0"/>
              </a:rPr>
              <a:t> </a:t>
            </a:r>
            <a:r>
              <a:rPr lang="en-US" sz="2400" spc="-20" dirty="0">
                <a:solidFill>
                  <a:srgbClr val="FF0000"/>
                </a:solidFill>
                <a:effectLst/>
                <a:latin typeface="Bookman Old Style" panose="02050604050505020204" pitchFamily="18" charset="0"/>
                <a:ea typeface="Arial MT"/>
                <a:cs typeface="Arial Narrow" panose="020B0604020202020204" pitchFamily="34" charset="0"/>
              </a:rPr>
              <a:t>to</a:t>
            </a:r>
            <a:r>
              <a:rPr lang="en-US" sz="2400" spc="-50" dirty="0">
                <a:solidFill>
                  <a:srgbClr val="FF0000"/>
                </a:solidFill>
                <a:effectLst/>
                <a:latin typeface="Bookman Old Style" panose="02050604050505020204" pitchFamily="18" charset="0"/>
                <a:ea typeface="Arial MT"/>
                <a:cs typeface="Arial Narrow" panose="020B0604020202020204" pitchFamily="34" charset="0"/>
              </a:rPr>
              <a:t> </a:t>
            </a:r>
            <a:r>
              <a:rPr lang="en-US" sz="2400" spc="-20" dirty="0">
                <a:solidFill>
                  <a:srgbClr val="FF0000"/>
                </a:solidFill>
                <a:effectLst/>
                <a:latin typeface="Bookman Old Style" panose="02050604050505020204" pitchFamily="18" charset="0"/>
                <a:ea typeface="Arial MT"/>
                <a:cs typeface="Arial Narrow" panose="020B0604020202020204" pitchFamily="34" charset="0"/>
              </a:rPr>
              <a:t>avoid</a:t>
            </a:r>
            <a:r>
              <a:rPr lang="en-US" sz="2400" spc="-50" dirty="0">
                <a:solidFill>
                  <a:srgbClr val="FF0000"/>
                </a:solidFill>
                <a:effectLst/>
                <a:latin typeface="Bookman Old Style" panose="02050604050505020204" pitchFamily="18" charset="0"/>
                <a:ea typeface="Arial MT"/>
                <a:cs typeface="Arial Narrow" panose="020B0604020202020204" pitchFamily="34" charset="0"/>
              </a:rPr>
              <a:t> </a:t>
            </a:r>
            <a:r>
              <a:rPr lang="en-US" sz="2400" spc="-20" dirty="0">
                <a:solidFill>
                  <a:srgbClr val="FF0000"/>
                </a:solidFill>
                <a:effectLst/>
                <a:latin typeface="Bookman Old Style" panose="02050604050505020204" pitchFamily="18" charset="0"/>
                <a:ea typeface="Arial MT"/>
                <a:cs typeface="Arial Narrow" panose="020B0604020202020204" pitchFamily="34" charset="0"/>
              </a:rPr>
              <a:t>the</a:t>
            </a:r>
            <a:r>
              <a:rPr lang="en-US" sz="2400" spc="-50" dirty="0">
                <a:solidFill>
                  <a:srgbClr val="FF0000"/>
                </a:solidFill>
                <a:effectLst/>
                <a:latin typeface="Bookman Old Style" panose="02050604050505020204" pitchFamily="18" charset="0"/>
                <a:ea typeface="Arial MT"/>
                <a:cs typeface="Arial Narrow" panose="020B0604020202020204" pitchFamily="34" charset="0"/>
              </a:rPr>
              <a:t> </a:t>
            </a:r>
            <a:r>
              <a:rPr lang="en-US" sz="2400" spc="-20" dirty="0">
                <a:solidFill>
                  <a:srgbClr val="FF0000"/>
                </a:solidFill>
                <a:effectLst/>
                <a:latin typeface="Bookman Old Style" panose="02050604050505020204" pitchFamily="18" charset="0"/>
                <a:ea typeface="Arial MT"/>
                <a:cs typeface="Arial Narrow" panose="020B0604020202020204" pitchFamily="34" charset="0"/>
              </a:rPr>
              <a:t>damage</a:t>
            </a:r>
            <a:r>
              <a:rPr lang="en-US" sz="2400" spc="-55" dirty="0">
                <a:solidFill>
                  <a:srgbClr val="FF0000"/>
                </a:solidFill>
                <a:effectLst/>
                <a:latin typeface="Bookman Old Style" panose="02050604050505020204" pitchFamily="18" charset="0"/>
                <a:ea typeface="Arial MT"/>
                <a:cs typeface="Arial Narrow" panose="020B0604020202020204" pitchFamily="34" charset="0"/>
              </a:rPr>
              <a:t> </a:t>
            </a:r>
            <a:r>
              <a:rPr lang="en-US" sz="2400" spc="-20" dirty="0">
                <a:effectLst/>
                <a:latin typeface="Bookman Old Style" panose="02050604050505020204" pitchFamily="18" charset="0"/>
                <a:ea typeface="Arial MT"/>
                <a:cs typeface="Arial Narrow" panose="020B0604020202020204" pitchFamily="34" charset="0"/>
              </a:rPr>
              <a:t>or</a:t>
            </a:r>
            <a:r>
              <a:rPr lang="en-US" sz="2400" spc="-50" dirty="0">
                <a:effectLst/>
                <a:latin typeface="Bookman Old Style" panose="02050604050505020204" pitchFamily="18" charset="0"/>
                <a:ea typeface="Arial MT"/>
                <a:cs typeface="Arial Narrow" panose="020B0604020202020204" pitchFamily="34" charset="0"/>
              </a:rPr>
              <a:t> </a:t>
            </a:r>
            <a:r>
              <a:rPr lang="en-US" sz="2400" spc="-20" dirty="0">
                <a:effectLst/>
                <a:latin typeface="Bookman Old Style" panose="02050604050505020204" pitchFamily="18" charset="0"/>
                <a:ea typeface="Arial MT"/>
                <a:cs typeface="Arial Narrow" panose="020B0604020202020204" pitchFamily="34" charset="0"/>
              </a:rPr>
              <a:t>that</a:t>
            </a:r>
            <a:r>
              <a:rPr lang="en-US" sz="2400" spc="-50" dirty="0">
                <a:effectLst/>
                <a:latin typeface="Bookman Old Style" panose="02050604050505020204" pitchFamily="18" charset="0"/>
                <a:ea typeface="Arial MT"/>
                <a:cs typeface="Arial Narrow" panose="020B0604020202020204" pitchFamily="34" charset="0"/>
              </a:rPr>
              <a:t> </a:t>
            </a:r>
            <a:r>
              <a:rPr lang="en-US" sz="2400" spc="-20" dirty="0">
                <a:effectLst/>
                <a:latin typeface="Bookman Old Style" panose="02050604050505020204" pitchFamily="18" charset="0"/>
                <a:ea typeface="Arial MT"/>
                <a:cs typeface="Arial Narrow" panose="020B0604020202020204" pitchFamily="34" charset="0"/>
              </a:rPr>
              <a:t>it</a:t>
            </a:r>
            <a:r>
              <a:rPr lang="en-US" sz="2400" spc="-50" dirty="0">
                <a:effectLst/>
                <a:latin typeface="Bookman Old Style" panose="02050604050505020204" pitchFamily="18" charset="0"/>
                <a:ea typeface="Arial MT"/>
                <a:cs typeface="Arial Narrow" panose="020B0604020202020204" pitchFamily="34" charset="0"/>
              </a:rPr>
              <a:t> </a:t>
            </a:r>
            <a:r>
              <a:rPr lang="en-US" sz="2400" b="1" spc="-20" dirty="0">
                <a:solidFill>
                  <a:srgbClr val="FF0000"/>
                </a:solidFill>
                <a:effectLst/>
                <a:latin typeface="Bookman Old Style" panose="02050604050505020204" pitchFamily="18" charset="0"/>
                <a:ea typeface="Arial MT"/>
                <a:cs typeface="Arial Narrow" panose="020B0604020202020204" pitchFamily="34" charset="0"/>
              </a:rPr>
              <a:t>was</a:t>
            </a:r>
            <a:r>
              <a:rPr lang="en-US" sz="2400" b="1" spc="-55"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20" dirty="0">
                <a:solidFill>
                  <a:srgbClr val="FF0000"/>
                </a:solidFill>
                <a:effectLst/>
                <a:latin typeface="Bookman Old Style" panose="02050604050505020204" pitchFamily="18" charset="0"/>
                <a:ea typeface="Arial MT"/>
                <a:cs typeface="Arial Narrow" panose="020B0604020202020204" pitchFamily="34" charset="0"/>
              </a:rPr>
              <a:t>impossible</a:t>
            </a:r>
            <a:r>
              <a:rPr lang="en-US" sz="2400" b="1" spc="-50"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20" dirty="0">
                <a:solidFill>
                  <a:srgbClr val="FF0000"/>
                </a:solidFill>
                <a:effectLst/>
                <a:latin typeface="Bookman Old Style" panose="02050604050505020204" pitchFamily="18" charset="0"/>
                <a:ea typeface="Arial MT"/>
                <a:cs typeface="Arial Narrow" panose="020B0604020202020204" pitchFamily="34" charset="0"/>
              </a:rPr>
              <a:t>for</a:t>
            </a:r>
            <a:r>
              <a:rPr lang="en-US" sz="2400" b="1" spc="-50"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20" dirty="0">
                <a:solidFill>
                  <a:srgbClr val="FF0000"/>
                </a:solidFill>
                <a:effectLst/>
                <a:latin typeface="Bookman Old Style" panose="02050604050505020204" pitchFamily="18" charset="0"/>
                <a:ea typeface="Arial MT"/>
                <a:cs typeface="Arial Narrow" panose="020B0604020202020204" pitchFamily="34" charset="0"/>
              </a:rPr>
              <a:t>him</a:t>
            </a:r>
            <a:r>
              <a:rPr lang="en-US" sz="2400" b="1" spc="-50"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20" dirty="0">
                <a:solidFill>
                  <a:srgbClr val="FF0000"/>
                </a:solidFill>
                <a:effectLst/>
                <a:latin typeface="Bookman Old Style" panose="02050604050505020204" pitchFamily="18" charset="0"/>
                <a:ea typeface="Arial MT"/>
                <a:cs typeface="Arial Narrow" panose="020B0604020202020204" pitchFamily="34" charset="0"/>
              </a:rPr>
              <a:t>or</a:t>
            </a:r>
            <a:r>
              <a:rPr lang="en-US" sz="2400" b="1" spc="-55"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20" dirty="0">
                <a:solidFill>
                  <a:srgbClr val="FF0000"/>
                </a:solidFill>
                <a:effectLst/>
                <a:latin typeface="Bookman Old Style" panose="02050604050505020204" pitchFamily="18" charset="0"/>
                <a:ea typeface="Arial MT"/>
                <a:cs typeface="Arial Narrow" panose="020B0604020202020204" pitchFamily="34" charset="0"/>
              </a:rPr>
              <a:t>them</a:t>
            </a:r>
            <a:r>
              <a:rPr lang="en-US" sz="2400" b="1" spc="-50"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20" dirty="0">
                <a:solidFill>
                  <a:srgbClr val="FF0000"/>
                </a:solidFill>
                <a:effectLst/>
                <a:latin typeface="Bookman Old Style" panose="02050604050505020204" pitchFamily="18" charset="0"/>
                <a:ea typeface="Arial MT"/>
                <a:cs typeface="Arial Narrow" panose="020B0604020202020204" pitchFamily="34" charset="0"/>
              </a:rPr>
              <a:t>to</a:t>
            </a:r>
            <a:r>
              <a:rPr lang="en-US" sz="2400" b="1" spc="-50"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20" dirty="0">
                <a:solidFill>
                  <a:srgbClr val="FF0000"/>
                </a:solidFill>
                <a:effectLst/>
                <a:latin typeface="Bookman Old Style" panose="02050604050505020204" pitchFamily="18" charset="0"/>
                <a:ea typeface="Arial MT"/>
                <a:cs typeface="Arial Narrow" panose="020B0604020202020204" pitchFamily="34" charset="0"/>
              </a:rPr>
              <a:t>take</a:t>
            </a:r>
            <a:r>
              <a:rPr lang="en-US" sz="2400" b="1" spc="-50"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20" dirty="0">
                <a:solidFill>
                  <a:srgbClr val="FF0000"/>
                </a:solidFill>
                <a:effectLst/>
                <a:latin typeface="Bookman Old Style" panose="02050604050505020204" pitchFamily="18" charset="0"/>
                <a:ea typeface="Arial MT"/>
                <a:cs typeface="Arial Narrow" panose="020B0604020202020204" pitchFamily="34" charset="0"/>
              </a:rPr>
              <a:t>such</a:t>
            </a:r>
            <a:r>
              <a:rPr lang="en-US" sz="2400" b="1" spc="-235"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20" dirty="0">
                <a:solidFill>
                  <a:srgbClr val="FF0000"/>
                </a:solidFill>
                <a:effectLst/>
                <a:latin typeface="Bookman Old Style" panose="02050604050505020204" pitchFamily="18" charset="0"/>
                <a:ea typeface="Arial MT"/>
                <a:cs typeface="Arial Narrow" panose="020B0604020202020204" pitchFamily="34" charset="0"/>
              </a:rPr>
              <a:t>measures.</a:t>
            </a:r>
            <a:endParaRPr lang="en-AF" sz="2400" b="1" spc="-20" dirty="0">
              <a:solidFill>
                <a:srgbClr val="FF0000"/>
              </a:solidFill>
              <a:latin typeface="Bookman Old Style" panose="02050604050505020204" pitchFamily="18" charset="0"/>
              <a:ea typeface="Arial MT"/>
              <a:cs typeface="Arial Narrow" panose="020B0604020202020204" pitchFamily="34" charset="0"/>
            </a:endParaRPr>
          </a:p>
          <a:p>
            <a:pPr algn="just">
              <a:spcBef>
                <a:spcPts val="10"/>
              </a:spcBef>
            </a:pPr>
            <a:endParaRPr lang="en-AF" sz="2400" spc="-20" dirty="0">
              <a:effectLst/>
              <a:latin typeface="Bookman Old Style" panose="02050604050505020204" pitchFamily="18" charset="0"/>
              <a:ea typeface="Arial MT"/>
              <a:cs typeface="Arial Narrow" panose="020B0604020202020204" pitchFamily="34" charset="0"/>
            </a:endParaRPr>
          </a:p>
          <a:p>
            <a:pPr algn="just">
              <a:spcBef>
                <a:spcPts val="10"/>
              </a:spcBef>
            </a:pPr>
            <a:r>
              <a:rPr lang="en-US" sz="2400" spc="-5" dirty="0">
                <a:effectLst/>
                <a:latin typeface="Bookman Old Style" panose="02050604050505020204" pitchFamily="18" charset="0"/>
                <a:ea typeface="Arial MT"/>
                <a:cs typeface="Arial Narrow" panose="020B0604020202020204" pitchFamily="34" charset="0"/>
              </a:rPr>
              <a:t>In</a:t>
            </a:r>
            <a:r>
              <a:rPr lang="en-US" sz="2400" spc="-60"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the</a:t>
            </a:r>
            <a:r>
              <a:rPr lang="en-US" sz="2400" spc="-55"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carriage</a:t>
            </a:r>
            <a:r>
              <a:rPr lang="en-US" sz="2400" spc="-60"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of</a:t>
            </a:r>
            <a:r>
              <a:rPr lang="en-US" sz="2400" spc="-55"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goods</a:t>
            </a:r>
            <a:r>
              <a:rPr lang="en-US" sz="2400" spc="-60"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and</a:t>
            </a:r>
            <a:r>
              <a:rPr lang="en-US" sz="2400" spc="-55"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luggage</a:t>
            </a:r>
            <a:r>
              <a:rPr lang="en-US" sz="2400" spc="-55"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the</a:t>
            </a:r>
            <a:r>
              <a:rPr lang="en-US" sz="2400" spc="-60"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carrier</a:t>
            </a:r>
            <a:r>
              <a:rPr lang="en-US" sz="2400" spc="-55"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is</a:t>
            </a:r>
            <a:r>
              <a:rPr lang="en-US" sz="2400" spc="-60"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not</a:t>
            </a:r>
            <a:r>
              <a:rPr lang="en-US" sz="2400" spc="-55"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liable</a:t>
            </a:r>
            <a:r>
              <a:rPr lang="en-US" sz="2400" spc="-60"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if</a:t>
            </a:r>
            <a:r>
              <a:rPr lang="en-US" sz="2400" spc="-55"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he</a:t>
            </a:r>
            <a:r>
              <a:rPr lang="en-US" sz="2400" spc="-60"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proves</a:t>
            </a:r>
            <a:r>
              <a:rPr lang="en-US" sz="2400" spc="-55" dirty="0">
                <a:effectLst/>
                <a:latin typeface="Bookman Old Style" panose="02050604050505020204" pitchFamily="18" charset="0"/>
                <a:ea typeface="Arial MT"/>
                <a:cs typeface="Arial Narrow" panose="020B0604020202020204" pitchFamily="34" charset="0"/>
              </a:rPr>
              <a:t> </a:t>
            </a:r>
            <a:r>
              <a:rPr lang="en-US" sz="2400" spc="-20" dirty="0">
                <a:effectLst/>
                <a:latin typeface="Bookman Old Style" panose="02050604050505020204" pitchFamily="18" charset="0"/>
                <a:ea typeface="Arial MT"/>
                <a:cs typeface="Arial Narrow" panose="020B0604020202020204" pitchFamily="34" charset="0"/>
              </a:rPr>
              <a:t>that</a:t>
            </a:r>
            <a:r>
              <a:rPr lang="en-US" sz="2400" spc="-55" dirty="0">
                <a:effectLst/>
                <a:latin typeface="Bookman Old Style" panose="02050604050505020204" pitchFamily="18" charset="0"/>
                <a:ea typeface="Arial MT"/>
                <a:cs typeface="Arial Narrow" panose="020B0604020202020204" pitchFamily="34" charset="0"/>
              </a:rPr>
              <a:t> </a:t>
            </a:r>
            <a:r>
              <a:rPr lang="en-US" sz="2400" spc="-20" dirty="0">
                <a:effectLst/>
                <a:latin typeface="Bookman Old Style" panose="02050604050505020204" pitchFamily="18" charset="0"/>
                <a:ea typeface="Arial MT"/>
                <a:cs typeface="Arial Narrow" panose="020B0604020202020204" pitchFamily="34" charset="0"/>
              </a:rPr>
              <a:t>the</a:t>
            </a:r>
            <a:r>
              <a:rPr lang="en-US" sz="2400" spc="-60" dirty="0">
                <a:effectLst/>
                <a:latin typeface="Bookman Old Style" panose="02050604050505020204" pitchFamily="18" charset="0"/>
                <a:ea typeface="Arial MT"/>
                <a:cs typeface="Arial Narrow" panose="020B0604020202020204" pitchFamily="34" charset="0"/>
              </a:rPr>
              <a:t> </a:t>
            </a:r>
            <a:r>
              <a:rPr lang="en-US" sz="2400" spc="-20" dirty="0">
                <a:effectLst/>
                <a:latin typeface="Bookman Old Style" panose="02050604050505020204" pitchFamily="18" charset="0"/>
                <a:ea typeface="Arial MT"/>
                <a:cs typeface="Arial Narrow" panose="020B0604020202020204" pitchFamily="34" charset="0"/>
              </a:rPr>
              <a:t>damage</a:t>
            </a:r>
            <a:r>
              <a:rPr lang="en-US" sz="2400" spc="-235" dirty="0">
                <a:effectLst/>
                <a:latin typeface="Bookman Old Style" panose="02050604050505020204" pitchFamily="18" charset="0"/>
                <a:ea typeface="Arial MT"/>
                <a:cs typeface="Arial Narrow" panose="020B0604020202020204" pitchFamily="34" charset="0"/>
              </a:rPr>
              <a:t> </a:t>
            </a:r>
            <a:r>
              <a:rPr lang="en-US" sz="2400" spc="-10" dirty="0">
                <a:effectLst/>
                <a:latin typeface="Bookman Old Style" panose="02050604050505020204" pitchFamily="18" charset="0"/>
                <a:ea typeface="Arial MT"/>
                <a:cs typeface="Arial Narrow" panose="020B0604020202020204" pitchFamily="34" charset="0"/>
              </a:rPr>
              <a:t>was occasioned </a:t>
            </a:r>
            <a:r>
              <a:rPr lang="en-US" sz="2400" b="1" spc="-10" dirty="0">
                <a:solidFill>
                  <a:srgbClr val="FF0000"/>
                </a:solidFill>
                <a:effectLst/>
                <a:latin typeface="Bookman Old Style" panose="02050604050505020204" pitchFamily="18" charset="0"/>
                <a:ea typeface="Arial MT"/>
                <a:cs typeface="Arial Narrow" panose="020B0604020202020204" pitchFamily="34" charset="0"/>
              </a:rPr>
              <a:t>by negligent pilotage or negligence </a:t>
            </a:r>
            <a:r>
              <a:rPr lang="en-US" sz="2400" b="1" spc="-5" dirty="0">
                <a:solidFill>
                  <a:srgbClr val="FF0000"/>
                </a:solidFill>
                <a:effectLst/>
                <a:latin typeface="Bookman Old Style" panose="02050604050505020204" pitchFamily="18" charset="0"/>
                <a:ea typeface="Arial MT"/>
                <a:cs typeface="Arial Narrow" panose="020B0604020202020204" pitchFamily="34" charset="0"/>
              </a:rPr>
              <a:t>in the handling of the aircraft or in</a:t>
            </a:r>
            <a:r>
              <a:rPr lang="en-US" sz="2400" b="1" spc="-20"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5" dirty="0">
                <a:solidFill>
                  <a:srgbClr val="FF0000"/>
                </a:solidFill>
                <a:effectLst/>
                <a:latin typeface="Bookman Old Style" panose="02050604050505020204" pitchFamily="18" charset="0"/>
                <a:ea typeface="Arial MT"/>
                <a:cs typeface="Arial Narrow" panose="020B0604020202020204" pitchFamily="34" charset="0"/>
              </a:rPr>
              <a:t>navigation</a:t>
            </a:r>
            <a:r>
              <a:rPr lang="en-US" sz="2400" spc="-5" dirty="0">
                <a:effectLst/>
                <a:latin typeface="Bookman Old Style" panose="02050604050505020204" pitchFamily="18" charset="0"/>
                <a:ea typeface="Arial MT"/>
                <a:cs typeface="Arial Narrow" panose="020B0604020202020204" pitchFamily="34" charset="0"/>
              </a:rPr>
              <a:t> and that, in all other respects, </a:t>
            </a:r>
            <a:r>
              <a:rPr lang="en-US" sz="2400" b="1" spc="-20" dirty="0">
                <a:solidFill>
                  <a:srgbClr val="FF0000"/>
                </a:solidFill>
                <a:effectLst/>
                <a:latin typeface="Bookman Old Style" panose="02050604050505020204" pitchFamily="18" charset="0"/>
                <a:ea typeface="Arial MT"/>
                <a:cs typeface="Arial Narrow" panose="020B0604020202020204" pitchFamily="34" charset="0"/>
              </a:rPr>
              <a:t>he and his agents have taken all necessary</a:t>
            </a:r>
            <a:r>
              <a:rPr lang="en-US" sz="2400" b="1" spc="5"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20" dirty="0">
                <a:solidFill>
                  <a:srgbClr val="FF0000"/>
                </a:solidFill>
                <a:effectLst/>
                <a:latin typeface="Bookman Old Style" panose="02050604050505020204" pitchFamily="18" charset="0"/>
                <a:ea typeface="Arial MT"/>
                <a:cs typeface="Arial Narrow" panose="020B0604020202020204" pitchFamily="34" charset="0"/>
              </a:rPr>
              <a:t>measures</a:t>
            </a:r>
            <a:r>
              <a:rPr lang="en-US" sz="2400" b="1" spc="-30"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20" dirty="0">
                <a:solidFill>
                  <a:srgbClr val="FF0000"/>
                </a:solidFill>
                <a:effectLst/>
                <a:latin typeface="Bookman Old Style" panose="02050604050505020204" pitchFamily="18" charset="0"/>
                <a:ea typeface="Arial MT"/>
                <a:cs typeface="Arial Narrow" panose="020B0604020202020204" pitchFamily="34" charset="0"/>
              </a:rPr>
              <a:t>to</a:t>
            </a:r>
            <a:r>
              <a:rPr lang="en-US" sz="2400" b="1" spc="-30"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20" dirty="0">
                <a:solidFill>
                  <a:srgbClr val="FF0000"/>
                </a:solidFill>
                <a:effectLst/>
                <a:latin typeface="Bookman Old Style" panose="02050604050505020204" pitchFamily="18" charset="0"/>
                <a:ea typeface="Arial MT"/>
                <a:cs typeface="Arial Narrow" panose="020B0604020202020204" pitchFamily="34" charset="0"/>
              </a:rPr>
              <a:t>avoid</a:t>
            </a:r>
            <a:r>
              <a:rPr lang="en-US" sz="2400" b="1" spc="-25"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20" dirty="0">
                <a:solidFill>
                  <a:srgbClr val="FF0000"/>
                </a:solidFill>
                <a:effectLst/>
                <a:latin typeface="Bookman Old Style" panose="02050604050505020204" pitchFamily="18" charset="0"/>
                <a:ea typeface="Arial MT"/>
                <a:cs typeface="Arial Narrow" panose="020B0604020202020204" pitchFamily="34" charset="0"/>
              </a:rPr>
              <a:t>the</a:t>
            </a:r>
            <a:r>
              <a:rPr lang="en-US" sz="2400" b="1" spc="-30"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20" dirty="0">
                <a:solidFill>
                  <a:srgbClr val="FF0000"/>
                </a:solidFill>
                <a:effectLst/>
                <a:latin typeface="Bookman Old Style" panose="02050604050505020204" pitchFamily="18" charset="0"/>
                <a:ea typeface="Arial MT"/>
                <a:cs typeface="Arial Narrow" panose="020B0604020202020204" pitchFamily="34" charset="0"/>
              </a:rPr>
              <a:t>damage</a:t>
            </a:r>
            <a:r>
              <a:rPr lang="en-US" sz="2400" spc="-20" dirty="0">
                <a:effectLst/>
                <a:latin typeface="Bookman Old Style" panose="02050604050505020204" pitchFamily="18" charset="0"/>
                <a:ea typeface="Arial MT"/>
                <a:cs typeface="Arial Narrow" panose="020B0604020202020204" pitchFamily="34" charset="0"/>
              </a:rPr>
              <a:t>.</a:t>
            </a:r>
            <a:endParaRPr lang="en-AF" sz="2400" spc="-20" dirty="0">
              <a:effectLst/>
              <a:latin typeface="Bookman Old Style" panose="02050604050505020204" pitchFamily="18" charset="0"/>
              <a:ea typeface="Arial MT"/>
              <a:cs typeface="Arial Narrow" panose="020B0604020202020204" pitchFamily="34" charset="0"/>
            </a:endParaRPr>
          </a:p>
          <a:p>
            <a:pPr algn="just"/>
            <a:r>
              <a:rPr lang="en-US" sz="2400" spc="-10" dirty="0">
                <a:effectLst/>
                <a:latin typeface="Bookman Old Style" panose="02050604050505020204" pitchFamily="18" charset="0"/>
                <a:ea typeface="Arial MT"/>
                <a:cs typeface="Arial Narrow" panose="020B0604020202020204" pitchFamily="34" charset="0"/>
              </a:rPr>
              <a:t>If</a:t>
            </a:r>
            <a:r>
              <a:rPr lang="en-US" sz="2400" spc="-55" dirty="0">
                <a:effectLst/>
                <a:latin typeface="Bookman Old Style" panose="02050604050505020204" pitchFamily="18" charset="0"/>
                <a:ea typeface="Arial MT"/>
                <a:cs typeface="Arial Narrow" panose="020B0604020202020204" pitchFamily="34" charset="0"/>
              </a:rPr>
              <a:t> </a:t>
            </a:r>
            <a:r>
              <a:rPr lang="en-US" sz="2400" spc="-10" dirty="0">
                <a:effectLst/>
                <a:latin typeface="Bookman Old Style" panose="02050604050505020204" pitchFamily="18" charset="0"/>
                <a:ea typeface="Arial MT"/>
                <a:cs typeface="Arial Narrow" panose="020B0604020202020204" pitchFamily="34" charset="0"/>
              </a:rPr>
              <a:t>the</a:t>
            </a:r>
            <a:r>
              <a:rPr lang="en-US" sz="2400" spc="-50" dirty="0">
                <a:effectLst/>
                <a:latin typeface="Bookman Old Style" panose="02050604050505020204" pitchFamily="18" charset="0"/>
                <a:ea typeface="Arial MT"/>
                <a:cs typeface="Arial Narrow" panose="020B0604020202020204" pitchFamily="34" charset="0"/>
              </a:rPr>
              <a:t> </a:t>
            </a:r>
            <a:r>
              <a:rPr lang="en-US" sz="2400" b="1" spc="-10" dirty="0">
                <a:solidFill>
                  <a:srgbClr val="FF0000"/>
                </a:solidFill>
                <a:effectLst/>
                <a:latin typeface="Bookman Old Style" panose="02050604050505020204" pitchFamily="18" charset="0"/>
                <a:ea typeface="Arial MT"/>
                <a:cs typeface="Arial Narrow" panose="020B0604020202020204" pitchFamily="34" charset="0"/>
              </a:rPr>
              <a:t>carrier</a:t>
            </a:r>
            <a:r>
              <a:rPr lang="en-US" sz="2400" b="1" spc="-55"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10" dirty="0">
                <a:solidFill>
                  <a:srgbClr val="FF0000"/>
                </a:solidFill>
                <a:effectLst/>
                <a:latin typeface="Bookman Old Style" panose="02050604050505020204" pitchFamily="18" charset="0"/>
                <a:ea typeface="Arial MT"/>
                <a:cs typeface="Arial Narrow" panose="020B0604020202020204" pitchFamily="34" charset="0"/>
              </a:rPr>
              <a:t>proves</a:t>
            </a:r>
            <a:r>
              <a:rPr lang="en-US" sz="2400" b="1" spc="-50"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10" dirty="0">
                <a:solidFill>
                  <a:srgbClr val="FF0000"/>
                </a:solidFill>
                <a:effectLst/>
                <a:latin typeface="Bookman Old Style" panose="02050604050505020204" pitchFamily="18" charset="0"/>
                <a:ea typeface="Arial MT"/>
                <a:cs typeface="Arial Narrow" panose="020B0604020202020204" pitchFamily="34" charset="0"/>
              </a:rPr>
              <a:t>that</a:t>
            </a:r>
            <a:r>
              <a:rPr lang="en-US" sz="2400" b="1" spc="-55"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10" dirty="0">
                <a:solidFill>
                  <a:srgbClr val="FF0000"/>
                </a:solidFill>
                <a:effectLst/>
                <a:latin typeface="Bookman Old Style" panose="02050604050505020204" pitchFamily="18" charset="0"/>
                <a:ea typeface="Arial MT"/>
                <a:cs typeface="Arial Narrow" panose="020B0604020202020204" pitchFamily="34" charset="0"/>
              </a:rPr>
              <a:t>the</a:t>
            </a:r>
            <a:r>
              <a:rPr lang="en-US" sz="2400" b="1" spc="-50"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10" dirty="0">
                <a:solidFill>
                  <a:srgbClr val="FF0000"/>
                </a:solidFill>
                <a:effectLst/>
                <a:latin typeface="Bookman Old Style" panose="02050604050505020204" pitchFamily="18" charset="0"/>
                <a:ea typeface="Arial MT"/>
                <a:cs typeface="Arial Narrow" panose="020B0604020202020204" pitchFamily="34" charset="0"/>
              </a:rPr>
              <a:t>injury </a:t>
            </a:r>
            <a:r>
              <a:rPr lang="en-US" sz="2400" b="1" spc="-5" dirty="0">
                <a:solidFill>
                  <a:srgbClr val="FF0000"/>
                </a:solidFill>
                <a:effectLst/>
                <a:latin typeface="Bookman Old Style" panose="02050604050505020204" pitchFamily="18" charset="0"/>
                <a:ea typeface="Arial MT"/>
                <a:cs typeface="Arial Narrow" panose="020B0604020202020204" pitchFamily="34" charset="0"/>
              </a:rPr>
              <a:t>was</a:t>
            </a:r>
            <a:r>
              <a:rPr lang="en-US" sz="2400" b="1" spc="-50"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5" dirty="0">
                <a:solidFill>
                  <a:srgbClr val="FF0000"/>
                </a:solidFill>
                <a:effectLst/>
                <a:latin typeface="Bookman Old Style" panose="02050604050505020204" pitchFamily="18" charset="0"/>
                <a:ea typeface="Arial MT"/>
                <a:cs typeface="Arial Narrow" panose="020B0604020202020204" pitchFamily="34" charset="0"/>
              </a:rPr>
              <a:t>caused</a:t>
            </a:r>
            <a:r>
              <a:rPr lang="en-US" sz="2400" b="1" spc="-55"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5" dirty="0">
                <a:solidFill>
                  <a:srgbClr val="FF0000"/>
                </a:solidFill>
                <a:effectLst/>
                <a:latin typeface="Bookman Old Style" panose="02050604050505020204" pitchFamily="18" charset="0"/>
                <a:ea typeface="Arial MT"/>
                <a:cs typeface="Arial Narrow" panose="020B0604020202020204" pitchFamily="34" charset="0"/>
              </a:rPr>
              <a:t>by</a:t>
            </a:r>
            <a:r>
              <a:rPr lang="en-US" sz="2400" b="1" spc="-55"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5" dirty="0">
                <a:solidFill>
                  <a:srgbClr val="FF0000"/>
                </a:solidFill>
                <a:effectLst/>
                <a:latin typeface="Bookman Old Style" panose="02050604050505020204" pitchFamily="18" charset="0"/>
                <a:ea typeface="Arial MT"/>
                <a:cs typeface="Arial Narrow" panose="020B0604020202020204" pitchFamily="34" charset="0"/>
              </a:rPr>
              <a:t>or</a:t>
            </a:r>
            <a:r>
              <a:rPr lang="en-US" sz="2400" b="1" spc="-60"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5" dirty="0">
                <a:solidFill>
                  <a:srgbClr val="FF0000"/>
                </a:solidFill>
                <a:effectLst/>
                <a:latin typeface="Bookman Old Style" panose="02050604050505020204" pitchFamily="18" charset="0"/>
                <a:ea typeface="Arial MT"/>
                <a:cs typeface="Arial Narrow" panose="020B0604020202020204" pitchFamily="34" charset="0"/>
              </a:rPr>
              <a:t>contributed</a:t>
            </a:r>
            <a:r>
              <a:rPr lang="en-US" sz="2400" b="1" spc="-55"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5" dirty="0">
                <a:solidFill>
                  <a:srgbClr val="FF0000"/>
                </a:solidFill>
                <a:effectLst/>
                <a:latin typeface="Bookman Old Style" panose="02050604050505020204" pitchFamily="18" charset="0"/>
                <a:ea typeface="Arial MT"/>
                <a:cs typeface="Arial Narrow" panose="020B0604020202020204" pitchFamily="34" charset="0"/>
              </a:rPr>
              <a:t>to</a:t>
            </a:r>
            <a:r>
              <a:rPr lang="en-US" sz="2400" b="1" spc="-60"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5" dirty="0">
                <a:solidFill>
                  <a:srgbClr val="FF0000"/>
                </a:solidFill>
                <a:effectLst/>
                <a:latin typeface="Bookman Old Style" panose="02050604050505020204" pitchFamily="18" charset="0"/>
                <a:ea typeface="Arial MT"/>
                <a:cs typeface="Arial Narrow" panose="020B0604020202020204" pitchFamily="34" charset="0"/>
              </a:rPr>
              <a:t>by</a:t>
            </a:r>
            <a:r>
              <a:rPr lang="en-US" sz="2400" b="1" spc="-55"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5" dirty="0">
                <a:solidFill>
                  <a:srgbClr val="FF0000"/>
                </a:solidFill>
                <a:effectLst/>
                <a:latin typeface="Bookman Old Style" panose="02050604050505020204" pitchFamily="18" charset="0"/>
                <a:ea typeface="Arial MT"/>
                <a:cs typeface="Arial Narrow" panose="020B0604020202020204" pitchFamily="34" charset="0"/>
              </a:rPr>
              <a:t>the</a:t>
            </a:r>
            <a:r>
              <a:rPr lang="en-US" sz="2400" b="1" spc="-55"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5" dirty="0">
                <a:solidFill>
                  <a:srgbClr val="FF0000"/>
                </a:solidFill>
                <a:effectLst/>
                <a:latin typeface="Bookman Old Style" panose="02050604050505020204" pitchFamily="18" charset="0"/>
                <a:ea typeface="Arial MT"/>
                <a:cs typeface="Arial Narrow" panose="020B0604020202020204" pitchFamily="34" charset="0"/>
              </a:rPr>
              <a:t>negligence</a:t>
            </a:r>
            <a:r>
              <a:rPr lang="en-US" sz="2400" b="1" spc="-60"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5" dirty="0">
                <a:solidFill>
                  <a:srgbClr val="FF0000"/>
                </a:solidFill>
                <a:effectLst/>
                <a:latin typeface="Bookman Old Style" panose="02050604050505020204" pitchFamily="18" charset="0"/>
                <a:ea typeface="Arial MT"/>
                <a:cs typeface="Arial Narrow" panose="020B0604020202020204" pitchFamily="34" charset="0"/>
              </a:rPr>
              <a:t>of</a:t>
            </a:r>
            <a:r>
              <a:rPr lang="en-US" sz="2400" b="1" spc="-55"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5" dirty="0">
                <a:solidFill>
                  <a:srgbClr val="FF0000"/>
                </a:solidFill>
                <a:effectLst/>
                <a:latin typeface="Bookman Old Style" panose="02050604050505020204" pitchFamily="18" charset="0"/>
                <a:ea typeface="Arial MT"/>
                <a:cs typeface="Arial Narrow" panose="020B0604020202020204" pitchFamily="34" charset="0"/>
              </a:rPr>
              <a:t>the</a:t>
            </a:r>
            <a:r>
              <a:rPr lang="en-US" sz="2400" b="1"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10" dirty="0">
                <a:solidFill>
                  <a:srgbClr val="FF0000"/>
                </a:solidFill>
                <a:effectLst/>
                <a:latin typeface="Bookman Old Style" panose="02050604050505020204" pitchFamily="18" charset="0"/>
                <a:ea typeface="Arial MT"/>
                <a:cs typeface="Arial Narrow" panose="020B0604020202020204" pitchFamily="34" charset="0"/>
              </a:rPr>
              <a:t>injured</a:t>
            </a:r>
            <a:r>
              <a:rPr lang="en-US" sz="2400" b="1" spc="-55" dirty="0">
                <a:solidFill>
                  <a:srgbClr val="FF0000"/>
                </a:solidFill>
                <a:effectLst/>
                <a:latin typeface="Bookman Old Style" panose="02050604050505020204" pitchFamily="18" charset="0"/>
                <a:ea typeface="Arial MT"/>
                <a:cs typeface="Arial Narrow" panose="020B0604020202020204" pitchFamily="34" charset="0"/>
              </a:rPr>
              <a:t> </a:t>
            </a:r>
            <a:r>
              <a:rPr lang="en-US" sz="2400" b="1" spc="-10" dirty="0">
                <a:solidFill>
                  <a:srgbClr val="FF0000"/>
                </a:solidFill>
                <a:effectLst/>
                <a:latin typeface="Bookman Old Style" panose="02050604050505020204" pitchFamily="18" charset="0"/>
                <a:ea typeface="Arial MT"/>
                <a:cs typeface="Arial Narrow" panose="020B0604020202020204" pitchFamily="34" charset="0"/>
              </a:rPr>
              <a:t>person</a:t>
            </a:r>
            <a:r>
              <a:rPr lang="en-US" sz="2400" spc="-10" dirty="0">
                <a:effectLst/>
                <a:latin typeface="Bookman Old Style" panose="02050604050505020204" pitchFamily="18" charset="0"/>
                <a:ea typeface="Arial MT"/>
                <a:cs typeface="Arial Narrow" panose="020B0604020202020204" pitchFamily="34" charset="0"/>
              </a:rPr>
              <a:t>,</a:t>
            </a:r>
            <a:r>
              <a:rPr lang="en-US" sz="2400" spc="-50" dirty="0">
                <a:effectLst/>
                <a:latin typeface="Bookman Old Style" panose="02050604050505020204" pitchFamily="18" charset="0"/>
                <a:ea typeface="Arial MT"/>
                <a:cs typeface="Arial Narrow" panose="020B0604020202020204" pitchFamily="34" charset="0"/>
              </a:rPr>
              <a:t> </a:t>
            </a:r>
            <a:r>
              <a:rPr lang="en-US" sz="2400" spc="-10" dirty="0">
                <a:effectLst/>
                <a:latin typeface="Bookman Old Style" panose="02050604050505020204" pitchFamily="18" charset="0"/>
                <a:ea typeface="Arial MT"/>
                <a:cs typeface="Arial Narrow" panose="020B0604020202020204" pitchFamily="34" charset="0"/>
              </a:rPr>
              <a:t>the</a:t>
            </a:r>
            <a:r>
              <a:rPr lang="en-US" sz="2400" spc="-55" dirty="0">
                <a:effectLst/>
                <a:latin typeface="Bookman Old Style" panose="02050604050505020204" pitchFamily="18" charset="0"/>
                <a:ea typeface="Arial MT"/>
                <a:cs typeface="Arial Narrow" panose="020B0604020202020204" pitchFamily="34" charset="0"/>
              </a:rPr>
              <a:t> </a:t>
            </a:r>
            <a:r>
              <a:rPr lang="en-US" sz="2400" spc="-10" dirty="0">
                <a:effectLst/>
                <a:latin typeface="Bookman Old Style" panose="02050604050505020204" pitchFamily="18" charset="0"/>
                <a:ea typeface="Arial MT"/>
                <a:cs typeface="Arial Narrow" panose="020B0604020202020204" pitchFamily="34" charset="0"/>
              </a:rPr>
              <a:t>Court</a:t>
            </a:r>
            <a:r>
              <a:rPr lang="en-US" sz="2400" spc="-50"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may,</a:t>
            </a:r>
            <a:r>
              <a:rPr lang="en-US" sz="2400" spc="-50"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by</a:t>
            </a:r>
            <a:r>
              <a:rPr lang="en-US" sz="2400" spc="-50"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the</a:t>
            </a:r>
            <a:r>
              <a:rPr lang="en-US" sz="2400" spc="-55"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provisions</a:t>
            </a:r>
            <a:r>
              <a:rPr lang="en-US" sz="2400" spc="-50"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of</a:t>
            </a:r>
            <a:r>
              <a:rPr lang="en-US" sz="2400" spc="-50"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its</a:t>
            </a:r>
            <a:r>
              <a:rPr lang="en-US" sz="2400" spc="-55"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law,</a:t>
            </a:r>
            <a:r>
              <a:rPr lang="en-US" sz="2400" spc="-55"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exonerate</a:t>
            </a:r>
            <a:r>
              <a:rPr lang="en-US" sz="2400" spc="-50" dirty="0">
                <a:effectLst/>
                <a:latin typeface="Bookman Old Style" panose="02050604050505020204" pitchFamily="18" charset="0"/>
                <a:ea typeface="Arial MT"/>
                <a:cs typeface="Arial Narrow" panose="020B0604020202020204" pitchFamily="34" charset="0"/>
              </a:rPr>
              <a:t> </a:t>
            </a:r>
            <a:r>
              <a:rPr lang="en-US" sz="2400" spc="-5" dirty="0">
                <a:effectLst/>
                <a:latin typeface="Bookman Old Style" panose="02050604050505020204" pitchFamily="18" charset="0"/>
                <a:ea typeface="Arial MT"/>
                <a:cs typeface="Arial Narrow" panose="020B0604020202020204" pitchFamily="34" charset="0"/>
              </a:rPr>
              <a:t>the</a:t>
            </a:r>
            <a:r>
              <a:rPr lang="en-US" sz="2400" dirty="0">
                <a:effectLst/>
                <a:latin typeface="Bookman Old Style" panose="02050604050505020204" pitchFamily="18" charset="0"/>
                <a:ea typeface="Arial MT"/>
                <a:cs typeface="Arial Narrow" panose="020B0604020202020204" pitchFamily="34" charset="0"/>
              </a:rPr>
              <a:t> carrier</a:t>
            </a:r>
            <a:r>
              <a:rPr lang="en-US" sz="2400" spc="-30" dirty="0">
                <a:effectLst/>
                <a:latin typeface="Bookman Old Style" panose="02050604050505020204" pitchFamily="18" charset="0"/>
                <a:ea typeface="Arial MT"/>
                <a:cs typeface="Arial Narrow" panose="020B0604020202020204" pitchFamily="34" charset="0"/>
              </a:rPr>
              <a:t> </a:t>
            </a:r>
            <a:r>
              <a:rPr lang="en-US" sz="2400" dirty="0">
                <a:effectLst/>
                <a:latin typeface="Bookman Old Style" panose="02050604050505020204" pitchFamily="18" charset="0"/>
                <a:ea typeface="Arial MT"/>
                <a:cs typeface="Arial Narrow" panose="020B0604020202020204" pitchFamily="34" charset="0"/>
              </a:rPr>
              <a:t>wholly</a:t>
            </a:r>
            <a:r>
              <a:rPr lang="en-US" sz="2400" spc="-30" dirty="0">
                <a:effectLst/>
                <a:latin typeface="Bookman Old Style" panose="02050604050505020204" pitchFamily="18" charset="0"/>
                <a:ea typeface="Arial MT"/>
                <a:cs typeface="Arial Narrow" panose="020B0604020202020204" pitchFamily="34" charset="0"/>
              </a:rPr>
              <a:t> </a:t>
            </a:r>
            <a:r>
              <a:rPr lang="en-US" sz="2400" dirty="0">
                <a:effectLst/>
                <a:latin typeface="Bookman Old Style" panose="02050604050505020204" pitchFamily="18" charset="0"/>
                <a:ea typeface="Arial MT"/>
                <a:cs typeface="Arial Narrow" panose="020B0604020202020204" pitchFamily="34" charset="0"/>
              </a:rPr>
              <a:t>or</a:t>
            </a:r>
            <a:r>
              <a:rPr lang="en-US" sz="2400" spc="-30" dirty="0">
                <a:effectLst/>
                <a:latin typeface="Bookman Old Style" panose="02050604050505020204" pitchFamily="18" charset="0"/>
                <a:ea typeface="Arial MT"/>
                <a:cs typeface="Arial Narrow" panose="020B0604020202020204" pitchFamily="34" charset="0"/>
              </a:rPr>
              <a:t> </a:t>
            </a:r>
            <a:r>
              <a:rPr lang="en-US" sz="2400" dirty="0">
                <a:effectLst/>
                <a:latin typeface="Bookman Old Style" panose="02050604050505020204" pitchFamily="18" charset="0"/>
                <a:ea typeface="Arial MT"/>
                <a:cs typeface="Arial Narrow" panose="020B0604020202020204" pitchFamily="34" charset="0"/>
              </a:rPr>
              <a:t>partly</a:t>
            </a:r>
            <a:r>
              <a:rPr lang="en-US" sz="2400" spc="-30" dirty="0">
                <a:effectLst/>
                <a:latin typeface="Bookman Old Style" panose="02050604050505020204" pitchFamily="18" charset="0"/>
                <a:ea typeface="Arial MT"/>
                <a:cs typeface="Arial Narrow" panose="020B0604020202020204" pitchFamily="34" charset="0"/>
              </a:rPr>
              <a:t> </a:t>
            </a:r>
            <a:r>
              <a:rPr lang="en-US" sz="2400" dirty="0">
                <a:effectLst/>
                <a:latin typeface="Bookman Old Style" panose="02050604050505020204" pitchFamily="18" charset="0"/>
                <a:ea typeface="Arial MT"/>
                <a:cs typeface="Arial Narrow" panose="020B0604020202020204" pitchFamily="34" charset="0"/>
              </a:rPr>
              <a:t>from</a:t>
            </a:r>
            <a:r>
              <a:rPr lang="en-US" sz="2400" spc="-30" dirty="0">
                <a:effectLst/>
                <a:latin typeface="Bookman Old Style" panose="02050604050505020204" pitchFamily="18" charset="0"/>
                <a:ea typeface="Arial MT"/>
                <a:cs typeface="Arial Narrow" panose="020B0604020202020204" pitchFamily="34" charset="0"/>
              </a:rPr>
              <a:t> </a:t>
            </a:r>
            <a:r>
              <a:rPr lang="en-US" sz="2400" dirty="0">
                <a:effectLst/>
                <a:latin typeface="Bookman Old Style" panose="02050604050505020204" pitchFamily="18" charset="0"/>
                <a:ea typeface="Arial MT"/>
                <a:cs typeface="Arial Narrow" panose="020B0604020202020204" pitchFamily="34" charset="0"/>
              </a:rPr>
              <a:t>his</a:t>
            </a:r>
            <a:r>
              <a:rPr lang="en-US" sz="2400" spc="-30" dirty="0">
                <a:effectLst/>
                <a:latin typeface="Bookman Old Style" panose="02050604050505020204" pitchFamily="18" charset="0"/>
                <a:ea typeface="Arial MT"/>
                <a:cs typeface="Arial Narrow" panose="020B0604020202020204" pitchFamily="34" charset="0"/>
              </a:rPr>
              <a:t> </a:t>
            </a:r>
            <a:r>
              <a:rPr lang="en-US" sz="2400" dirty="0">
                <a:effectLst/>
                <a:latin typeface="Bookman Old Style" panose="02050604050505020204" pitchFamily="18" charset="0"/>
                <a:ea typeface="Arial MT"/>
                <a:cs typeface="Arial Narrow" panose="020B0604020202020204" pitchFamily="34" charset="0"/>
              </a:rPr>
              <a:t>liability. </a:t>
            </a:r>
            <a:r>
              <a:rPr lang="en-US" sz="2000" dirty="0">
                <a:effectLst/>
                <a:latin typeface="Bookman Old Style" panose="02050604050505020204" pitchFamily="18" charset="0"/>
                <a:ea typeface="Arial MT"/>
                <a:cs typeface="Arial" panose="020B0604020202020204" pitchFamily="34" charset="0"/>
              </a:rPr>
              <a:t>Overall,</a:t>
            </a:r>
            <a:r>
              <a:rPr lang="en-US" sz="2000" u="none" strike="noStrike" dirty="0">
                <a:solidFill>
                  <a:srgbClr val="1F1F1F"/>
                </a:solidFill>
                <a:effectLst/>
                <a:latin typeface="Bookman Old Style" panose="02050604050505020204" pitchFamily="18" charset="0"/>
                <a:cs typeface="Arial" panose="020B0604020202020204" pitchFamily="34" charset="0"/>
              </a:rPr>
              <a:t> the carrier is liable for damage sustained in case of death or bodily injury of a passenger upon condition only that the accident which caused the death or injury took place on board the aircraft or in the course of any of the operations of embarking or disembarking. </a:t>
            </a:r>
            <a:endParaRPr lang="en-AF" sz="2000" dirty="0">
              <a:effectLst/>
              <a:latin typeface="Bookman Old Style" panose="02050604050505020204" pitchFamily="18" charset="0"/>
              <a:ea typeface="Arial MT"/>
              <a:cs typeface="Arial" panose="020B0604020202020204" pitchFamily="34" charset="0"/>
            </a:endParaRPr>
          </a:p>
          <a:p>
            <a:pPr algn="just"/>
            <a:endParaRPr lang="en-AF" sz="2400" dirty="0">
              <a:effectLst/>
              <a:latin typeface="Arial Narrow" panose="020B0604020202020204" pitchFamily="34" charset="0"/>
              <a:ea typeface="Arial MT"/>
              <a:cs typeface="Arial Narrow" panose="020B0604020202020204" pitchFamily="34" charset="0"/>
            </a:endParaRPr>
          </a:p>
          <a:p>
            <a:endParaRPr lang="en-AF" dirty="0"/>
          </a:p>
        </p:txBody>
      </p:sp>
    </p:spTree>
    <p:extLst>
      <p:ext uri="{BB962C8B-B14F-4D97-AF65-F5344CB8AC3E}">
        <p14:creationId xmlns:p14="http://schemas.microsoft.com/office/powerpoint/2010/main" val="37432874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06D69-C676-6933-F1BF-DFBFB4F4B792}"/>
              </a:ext>
            </a:extLst>
          </p:cNvPr>
          <p:cNvSpPr>
            <a:spLocks noGrp="1"/>
          </p:cNvSpPr>
          <p:nvPr>
            <p:ph type="title"/>
          </p:nvPr>
        </p:nvSpPr>
        <p:spPr/>
        <p:txBody>
          <a:bodyPr/>
          <a:lstStyle/>
          <a:p>
            <a:pPr algn="ctr"/>
            <a:r>
              <a:rPr lang="en-AF" b="1" dirty="0">
                <a:latin typeface="Arial Narrow" panose="020B0604020202020204" pitchFamily="34" charset="0"/>
                <a:cs typeface="Arial Narrow" panose="020B0604020202020204" pitchFamily="34" charset="0"/>
              </a:rPr>
              <a:t>Montreal convention</a:t>
            </a:r>
          </a:p>
        </p:txBody>
      </p:sp>
      <p:sp>
        <p:nvSpPr>
          <p:cNvPr id="3" name="Content Placeholder 2">
            <a:extLst>
              <a:ext uri="{FF2B5EF4-FFF2-40B4-BE49-F238E27FC236}">
                <a16:creationId xmlns:a16="http://schemas.microsoft.com/office/drawing/2014/main" id="{4D894E6D-438D-6E6A-0BD3-D8D7AF889BCD}"/>
              </a:ext>
            </a:extLst>
          </p:cNvPr>
          <p:cNvSpPr>
            <a:spLocks noGrp="1"/>
          </p:cNvSpPr>
          <p:nvPr>
            <p:ph idx="1"/>
          </p:nvPr>
        </p:nvSpPr>
        <p:spPr>
          <a:xfrm>
            <a:off x="838200" y="1825625"/>
            <a:ext cx="10515600" cy="4667250"/>
          </a:xfrm>
        </p:spPr>
        <p:txBody>
          <a:bodyPr>
            <a:normAutofit/>
          </a:bodyPr>
          <a:lstStyle/>
          <a:p>
            <a:pPr algn="just"/>
            <a:r>
              <a:rPr lang="en-AF" dirty="0">
                <a:latin typeface="Arial Narrow" panose="020B0604020202020204" pitchFamily="34" charset="0"/>
                <a:cs typeface="Arial Narrow" panose="020B0604020202020204" pitchFamily="34" charset="0"/>
              </a:rPr>
              <a:t>I</a:t>
            </a:r>
            <a:r>
              <a:rPr lang="en-US" dirty="0">
                <a:latin typeface="Arial Narrow" panose="020B0604020202020204" pitchFamily="34" charset="0"/>
                <a:cs typeface="Arial Narrow" panose="020B0604020202020204" pitchFamily="34" charset="0"/>
              </a:rPr>
              <a:t>t </a:t>
            </a:r>
            <a:r>
              <a:rPr lang="en-US" dirty="0" err="1">
                <a:latin typeface="Arial Narrow" panose="020B0604020202020204" pitchFamily="34" charset="0"/>
                <a:cs typeface="Arial Narrow" panose="020B0604020202020204" pitchFamily="34" charset="0"/>
              </a:rPr>
              <a:t>i</a:t>
            </a:r>
            <a:r>
              <a:rPr lang="en-AF" dirty="0">
                <a:latin typeface="Arial Narrow" panose="020B0604020202020204" pitchFamily="34" charset="0"/>
                <a:cs typeface="Arial Narrow" panose="020B0604020202020204" pitchFamily="34" charset="0"/>
              </a:rPr>
              <a:t>s an initiative from the International Civil Aviation Organisation(ICAO).</a:t>
            </a:r>
          </a:p>
          <a:p>
            <a:pPr marL="0" indent="0" algn="just">
              <a:buNone/>
            </a:pPr>
            <a:endParaRPr lang="en-AF" dirty="0">
              <a:latin typeface="Arial Narrow" panose="020B0604020202020204" pitchFamily="34" charset="0"/>
              <a:cs typeface="Arial Narrow" panose="020B0604020202020204" pitchFamily="34" charset="0"/>
            </a:endParaRPr>
          </a:p>
          <a:p>
            <a:r>
              <a:rPr lang="en-US" dirty="0">
                <a:effectLst/>
                <a:latin typeface="Arial Narrow" panose="020B0604020202020204" pitchFamily="34" charset="0"/>
                <a:cs typeface="Arial Narrow" panose="020B0604020202020204" pitchFamily="34" charset="0"/>
              </a:rPr>
              <a:t>Montreal Convention 1999(MC99) entered into force on 4</a:t>
            </a:r>
            <a:r>
              <a:rPr lang="en-US" baseline="30000" dirty="0">
                <a:effectLst/>
                <a:latin typeface="Arial Narrow" panose="020B0604020202020204" pitchFamily="34" charset="0"/>
                <a:cs typeface="Arial Narrow" panose="020B0604020202020204" pitchFamily="34" charset="0"/>
              </a:rPr>
              <a:t>th</a:t>
            </a:r>
            <a:r>
              <a:rPr lang="en-US" dirty="0">
                <a:effectLst/>
                <a:latin typeface="Arial Narrow" panose="020B0604020202020204" pitchFamily="34" charset="0"/>
                <a:cs typeface="Arial Narrow" panose="020B0604020202020204" pitchFamily="34" charset="0"/>
              </a:rPr>
              <a:t> November 2003.</a:t>
            </a:r>
          </a:p>
          <a:p>
            <a:pPr marL="0" indent="0" algn="just">
              <a:buNone/>
            </a:pPr>
            <a:endParaRPr lang="en-US" dirty="0">
              <a:effectLst/>
              <a:latin typeface="Arial Narrow" panose="020B0604020202020204" pitchFamily="34" charset="0"/>
              <a:cs typeface="Arial Narrow" panose="020B0604020202020204" pitchFamily="34" charset="0"/>
            </a:endParaRPr>
          </a:p>
          <a:p>
            <a:pPr algn="just"/>
            <a:r>
              <a:rPr lang="en-US" dirty="0">
                <a:latin typeface="Arial Narrow" panose="020B0604020202020204" pitchFamily="34" charset="0"/>
                <a:cs typeface="Arial Narrow" panose="020B0604020202020204" pitchFamily="34" charset="0"/>
              </a:rPr>
              <a:t>Governs airline liability towards passengers, cargo and baggage(</a:t>
            </a:r>
            <a:r>
              <a:rPr lang="en-US" dirty="0" err="1">
                <a:latin typeface="Arial Narrow" panose="020B0604020202020204" pitchFamily="34" charset="0"/>
                <a:cs typeface="Arial Narrow" panose="020B0604020202020204" pitchFamily="34" charset="0"/>
              </a:rPr>
              <a:t>Checkin</a:t>
            </a:r>
            <a:r>
              <a:rPr lang="en-US" dirty="0">
                <a:latin typeface="Arial Narrow" panose="020B0604020202020204" pitchFamily="34" charset="0"/>
                <a:cs typeface="Arial Narrow" panose="020B0604020202020204" pitchFamily="34" charset="0"/>
              </a:rPr>
              <a:t> and Hand) in case of loss, death, injury and damage.</a:t>
            </a:r>
          </a:p>
          <a:p>
            <a:pPr marL="0" indent="0" algn="just">
              <a:buNone/>
            </a:pPr>
            <a:endParaRPr lang="en-US" dirty="0">
              <a:latin typeface="Arial Narrow" panose="020B0604020202020204" pitchFamily="34" charset="0"/>
              <a:cs typeface="Arial Narrow" panose="020B0604020202020204" pitchFamily="34" charset="0"/>
            </a:endParaRPr>
          </a:p>
          <a:p>
            <a:pPr algn="just"/>
            <a:r>
              <a:rPr lang="en-US" dirty="0">
                <a:effectLst/>
                <a:latin typeface="Arial Narrow" panose="020B0604020202020204" pitchFamily="34" charset="0"/>
                <a:cs typeface="Arial Narrow" panose="020B0604020202020204" pitchFamily="34" charset="0"/>
              </a:rPr>
              <a:t>Amends the compensation requirements for the  Warsaw Convention’s regime for victims of air disasters. </a:t>
            </a:r>
          </a:p>
          <a:p>
            <a:pPr algn="just"/>
            <a:endParaRPr lang="en-US" dirty="0">
              <a:effectLst/>
              <a:latin typeface="Arial Narrow" panose="020B0604020202020204" pitchFamily="34" charset="0"/>
              <a:cs typeface="Arial Narrow" panose="020B0604020202020204" pitchFamily="34" charset="0"/>
            </a:endParaRPr>
          </a:p>
          <a:p>
            <a:endParaRPr lang="en-US" dirty="0">
              <a:effectLst/>
              <a:latin typeface="Helvetica" pitchFamily="2" charset="0"/>
            </a:endParaRPr>
          </a:p>
          <a:p>
            <a:endParaRPr lang="en-AF" dirty="0"/>
          </a:p>
        </p:txBody>
      </p:sp>
    </p:spTree>
    <p:extLst>
      <p:ext uri="{BB962C8B-B14F-4D97-AF65-F5344CB8AC3E}">
        <p14:creationId xmlns:p14="http://schemas.microsoft.com/office/powerpoint/2010/main" val="109519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215909-96B5-FCA7-3094-37D10176D5A2}"/>
              </a:ext>
            </a:extLst>
          </p:cNvPr>
          <p:cNvSpPr>
            <a:spLocks noGrp="1"/>
          </p:cNvSpPr>
          <p:nvPr>
            <p:ph idx="1"/>
          </p:nvPr>
        </p:nvSpPr>
        <p:spPr>
          <a:xfrm>
            <a:off x="280416" y="-71252"/>
            <a:ext cx="7515284" cy="6400800"/>
          </a:xfrm>
        </p:spPr>
        <p:txBody>
          <a:bodyPr>
            <a:noAutofit/>
          </a:bodyPr>
          <a:lstStyle/>
          <a:p>
            <a:pPr marL="0" indent="0" algn="just">
              <a:lnSpc>
                <a:spcPct val="100000"/>
              </a:lnSpc>
              <a:buNone/>
            </a:pPr>
            <a:r>
              <a:rPr lang="en-US" b="1" u="none" strike="noStrike" dirty="0">
                <a:solidFill>
                  <a:srgbClr val="202122"/>
                </a:solidFill>
                <a:effectLst/>
                <a:latin typeface="Arial Narrow" panose="020B0604020202020204" pitchFamily="34" charset="0"/>
                <a:cs typeface="Arial Narrow" panose="020B0604020202020204" pitchFamily="34" charset="0"/>
              </a:rPr>
              <a:t>Controlled flight into terrain (CFIT) risk or plane crash; </a:t>
            </a:r>
            <a:r>
              <a:rPr lang="en-US" dirty="0">
                <a:effectLst/>
                <a:latin typeface="Arial Narrow" panose="020B0604020202020204" pitchFamily="34" charset="0"/>
                <a:cs typeface="Arial Narrow" panose="020B0604020202020204" pitchFamily="34" charset="0"/>
              </a:rPr>
              <a:t>CFIT refers to accidents in which there is an in-flight collision with terrain e.g. mountain, water, or obstacle without indication of loss of control. The critical distinction in these types of accidents is the fact that the aircraft is flyable and under the control of the flight crew. </a:t>
            </a:r>
            <a:r>
              <a:rPr lang="en-US" u="none" strike="noStrike" dirty="0">
                <a:solidFill>
                  <a:srgbClr val="202124"/>
                </a:solidFill>
                <a:effectLst/>
                <a:latin typeface="Arial Narrow" panose="020B0604020202020204" pitchFamily="34" charset="0"/>
                <a:cs typeface="Arial Narrow" panose="020B0604020202020204" pitchFamily="34" charset="0"/>
              </a:rPr>
              <a:t>Most often, the pilot or crew is unaware of the looming disaster until it is too late. </a:t>
            </a:r>
            <a:r>
              <a:rPr lang="en-US" u="none" strike="noStrike" dirty="0">
                <a:solidFill>
                  <a:srgbClr val="7030A0"/>
                </a:solidFill>
                <a:effectLst/>
                <a:latin typeface="Arial Narrow" panose="020B0604020202020204" pitchFamily="34" charset="0"/>
                <a:cs typeface="Arial Narrow" panose="020B0604020202020204" pitchFamily="34" charset="0"/>
              </a:rPr>
              <a:t>CFIT most commonly occurs in the approach or landing phase of flight.</a:t>
            </a:r>
          </a:p>
          <a:p>
            <a:pPr marL="0" indent="0" algn="just">
              <a:lnSpc>
                <a:spcPct val="100000"/>
              </a:lnSpc>
              <a:buNone/>
            </a:pPr>
            <a:r>
              <a:rPr lang="en-US" sz="2400" dirty="0">
                <a:effectLst/>
                <a:latin typeface="Arial Narrow" panose="020B0604020202020204" pitchFamily="34" charset="0"/>
                <a:cs typeface="Arial Narrow" panose="020B0604020202020204" pitchFamily="34" charset="0"/>
              </a:rPr>
              <a:t>There are numerous factors contributing to such events; </a:t>
            </a:r>
            <a:r>
              <a:rPr lang="en-US" sz="2400" b="1" dirty="0">
                <a:solidFill>
                  <a:srgbClr val="FF0000"/>
                </a:solidFill>
                <a:effectLst/>
                <a:latin typeface="Arial Narrow" panose="020B0604020202020204" pitchFamily="34" charset="0"/>
                <a:cs typeface="Arial Narrow" panose="020B0604020202020204" pitchFamily="34" charset="0"/>
              </a:rPr>
              <a:t>pilot performance deficiencies/errors</a:t>
            </a:r>
            <a:r>
              <a:rPr lang="en-US" sz="2400" b="1" dirty="0">
                <a:solidFill>
                  <a:srgbClr val="FF0000"/>
                </a:solidFill>
                <a:effectLst/>
                <a:highlight>
                  <a:srgbClr val="FFFF00"/>
                </a:highlight>
                <a:latin typeface="Arial Narrow" panose="020B0604020202020204" pitchFamily="34" charset="0"/>
                <a:cs typeface="Arial Narrow" panose="020B0604020202020204" pitchFamily="34" charset="0"/>
              </a:rPr>
              <a:t>(due fatigue or distraction)</a:t>
            </a:r>
            <a:r>
              <a:rPr lang="en-US" sz="2400" dirty="0">
                <a:effectLst/>
                <a:latin typeface="Arial Narrow" panose="020B0604020202020204" pitchFamily="34" charset="0"/>
                <a:cs typeface="Arial Narrow" panose="020B0604020202020204" pitchFamily="34" charset="0"/>
              </a:rPr>
              <a:t>, </a:t>
            </a:r>
            <a:r>
              <a:rPr lang="en-US" sz="2400" b="1" dirty="0">
                <a:solidFill>
                  <a:srgbClr val="FF0000"/>
                </a:solidFill>
                <a:effectLst/>
                <a:latin typeface="Arial Narrow" panose="020B0604020202020204" pitchFamily="34" charset="0"/>
                <a:cs typeface="Arial Narrow" panose="020B0604020202020204" pitchFamily="34" charset="0"/>
              </a:rPr>
              <a:t>non-compliance with established procedures (SOPs)(</a:t>
            </a:r>
            <a:r>
              <a:rPr lang="en-US" sz="2400" b="1" dirty="0" err="1">
                <a:solidFill>
                  <a:srgbClr val="FF0000"/>
                </a:solidFill>
                <a:effectLst/>
                <a:latin typeface="Arial Narrow" panose="020B0604020202020204" pitchFamily="34" charset="0"/>
                <a:cs typeface="Arial Narrow" panose="020B0604020202020204" pitchFamily="34" charset="0"/>
              </a:rPr>
              <a:t>e</a:t>
            </a:r>
            <a:r>
              <a:rPr lang="en-US" sz="2400" b="1" dirty="0" err="1">
                <a:solidFill>
                  <a:srgbClr val="FF0000"/>
                </a:solidFill>
                <a:effectLst/>
                <a:highlight>
                  <a:srgbClr val="FFFF00"/>
                </a:highlight>
                <a:latin typeface="Arial Narrow" panose="020B0604020202020204" pitchFamily="34" charset="0"/>
                <a:cs typeface="Arial Narrow" panose="020B0604020202020204" pitchFamily="34" charset="0"/>
              </a:rPr>
              <a:t>.g</a:t>
            </a:r>
            <a:r>
              <a:rPr lang="en-US" sz="2400" b="1" dirty="0">
                <a:solidFill>
                  <a:srgbClr val="FF0000"/>
                </a:solidFill>
                <a:effectLst/>
                <a:highlight>
                  <a:srgbClr val="FFFF00"/>
                </a:highlight>
                <a:latin typeface="Arial Narrow" panose="020B0604020202020204" pitchFamily="34" charset="0"/>
                <a:cs typeface="Arial Narrow" panose="020B0604020202020204" pitchFamily="34" charset="0"/>
              </a:rPr>
              <a:t> visual fight rules</a:t>
            </a:r>
            <a:r>
              <a:rPr lang="en-US" sz="2400" b="1" dirty="0">
                <a:solidFill>
                  <a:srgbClr val="FF0000"/>
                </a:solidFill>
                <a:effectLst/>
                <a:latin typeface="Arial Narrow" panose="020B0604020202020204" pitchFamily="34" charset="0"/>
                <a:cs typeface="Arial Narrow" panose="020B0604020202020204" pitchFamily="34" charset="0"/>
              </a:rPr>
              <a:t>)</a:t>
            </a:r>
            <a:r>
              <a:rPr lang="en-US" sz="2400" dirty="0">
                <a:effectLst/>
                <a:latin typeface="Arial Narrow" panose="020B0604020202020204" pitchFamily="34" charset="0"/>
                <a:cs typeface="Arial Narrow" panose="020B0604020202020204" pitchFamily="34" charset="0"/>
              </a:rPr>
              <a:t>, </a:t>
            </a:r>
            <a:r>
              <a:rPr lang="en-US" sz="2400" b="1" dirty="0">
                <a:solidFill>
                  <a:srgbClr val="FF0000"/>
                </a:solidFill>
                <a:effectLst/>
                <a:latin typeface="Arial Narrow" panose="020B0604020202020204" pitchFamily="34" charset="0"/>
                <a:cs typeface="Arial Narrow" panose="020B0604020202020204" pitchFamily="34" charset="0"/>
              </a:rPr>
              <a:t>poor flight planning by the pilot/pre-flight preparation</a:t>
            </a:r>
            <a:r>
              <a:rPr lang="en-US" sz="2400" b="1" dirty="0">
                <a:solidFill>
                  <a:srgbClr val="FF0000"/>
                </a:solidFill>
                <a:effectLst/>
                <a:highlight>
                  <a:srgbClr val="FFFF00"/>
                </a:highlight>
                <a:latin typeface="Arial Narrow" panose="020B0604020202020204" pitchFamily="34" charset="0"/>
                <a:cs typeface="Arial Narrow" panose="020B0604020202020204" pitchFamily="34" charset="0"/>
              </a:rPr>
              <a:t>(lack of situation awareness)</a:t>
            </a:r>
            <a:r>
              <a:rPr lang="en-US" sz="2400" dirty="0">
                <a:effectLst/>
                <a:highlight>
                  <a:srgbClr val="FFFF00"/>
                </a:highlight>
                <a:latin typeface="Arial Narrow" panose="020B0604020202020204" pitchFamily="34" charset="0"/>
                <a:cs typeface="Arial Narrow" panose="020B0604020202020204" pitchFamily="34" charset="0"/>
              </a:rPr>
              <a:t>, </a:t>
            </a:r>
            <a:r>
              <a:rPr lang="en-US" sz="2400" b="1" dirty="0">
                <a:solidFill>
                  <a:srgbClr val="FF0000"/>
                </a:solidFill>
                <a:effectLst/>
                <a:latin typeface="Arial Narrow" panose="020B0604020202020204" pitchFamily="34" charset="0"/>
                <a:cs typeface="Arial Narrow" panose="020B0604020202020204" pitchFamily="34" charset="0"/>
              </a:rPr>
              <a:t>inadequate flight path management, </a:t>
            </a:r>
            <a:r>
              <a:rPr lang="en-US" sz="2400" dirty="0">
                <a:effectLst/>
                <a:latin typeface="Arial Narrow" panose="020B0604020202020204" pitchFamily="34" charset="0"/>
                <a:cs typeface="Arial Narrow" panose="020B0604020202020204" pitchFamily="34" charset="0"/>
              </a:rPr>
              <a:t>etc. watch- </a:t>
            </a:r>
            <a:r>
              <a:rPr lang="en-US" sz="2400" dirty="0">
                <a:solidFill>
                  <a:schemeClr val="accent1"/>
                </a:solidFill>
                <a:effectLst/>
                <a:latin typeface="Arial Narrow" panose="020B0604020202020204" pitchFamily="34" charset="0"/>
                <a:cs typeface="Arial Narrow" panose="020B0604020202020204" pitchFamily="34" charset="0"/>
              </a:rPr>
              <a:t>https://</a:t>
            </a:r>
            <a:r>
              <a:rPr lang="en-US" sz="2400" dirty="0" err="1">
                <a:solidFill>
                  <a:schemeClr val="accent1"/>
                </a:solidFill>
                <a:effectLst/>
                <a:latin typeface="Arial Narrow" panose="020B0604020202020204" pitchFamily="34" charset="0"/>
                <a:cs typeface="Arial Narrow" panose="020B0604020202020204" pitchFamily="34" charset="0"/>
              </a:rPr>
              <a:t>youtu.be</a:t>
            </a:r>
            <a:r>
              <a:rPr lang="en-US" sz="2400" dirty="0">
                <a:solidFill>
                  <a:schemeClr val="accent1"/>
                </a:solidFill>
                <a:effectLst/>
                <a:latin typeface="Arial Narrow" panose="020B0604020202020204" pitchFamily="34" charset="0"/>
                <a:cs typeface="Arial Narrow" panose="020B0604020202020204" pitchFamily="34" charset="0"/>
              </a:rPr>
              <a:t>/Z1U2L5z1IUQ?feature=shared</a:t>
            </a:r>
            <a:endParaRPr lang="en-US" sz="2400" dirty="0">
              <a:solidFill>
                <a:schemeClr val="accent1"/>
              </a:solidFill>
              <a:latin typeface="Arial Narrow" panose="020B0604020202020204" pitchFamily="34" charset="0"/>
              <a:cs typeface="Arial Narrow" panose="020B0604020202020204" pitchFamily="34" charset="0"/>
            </a:endParaRPr>
          </a:p>
        </p:txBody>
      </p:sp>
      <p:pic>
        <p:nvPicPr>
          <p:cNvPr id="4" name="Picture 3">
            <a:extLst>
              <a:ext uri="{FF2B5EF4-FFF2-40B4-BE49-F238E27FC236}">
                <a16:creationId xmlns:a16="http://schemas.microsoft.com/office/drawing/2014/main" id="{CF232D98-C3F8-363A-72ED-92C23EC10420}"/>
              </a:ext>
            </a:extLst>
          </p:cNvPr>
          <p:cNvPicPr>
            <a:picLocks noChangeAspect="1"/>
          </p:cNvPicPr>
          <p:nvPr/>
        </p:nvPicPr>
        <p:blipFill>
          <a:blip r:embed="rId2"/>
          <a:stretch>
            <a:fillRect/>
          </a:stretch>
        </p:blipFill>
        <p:spPr>
          <a:xfrm>
            <a:off x="8165846" y="3571494"/>
            <a:ext cx="3745738" cy="2933700"/>
          </a:xfrm>
          <a:prstGeom prst="rect">
            <a:avLst/>
          </a:prstGeom>
        </p:spPr>
      </p:pic>
      <p:pic>
        <p:nvPicPr>
          <p:cNvPr id="5" name="Picture 4">
            <a:extLst>
              <a:ext uri="{FF2B5EF4-FFF2-40B4-BE49-F238E27FC236}">
                <a16:creationId xmlns:a16="http://schemas.microsoft.com/office/drawing/2014/main" id="{A6F7CE23-A2BE-D118-0ABD-E349E053CEF2}"/>
              </a:ext>
            </a:extLst>
          </p:cNvPr>
          <p:cNvPicPr>
            <a:picLocks noChangeAspect="1"/>
          </p:cNvPicPr>
          <p:nvPr/>
        </p:nvPicPr>
        <p:blipFill>
          <a:blip r:embed="rId3"/>
          <a:stretch>
            <a:fillRect/>
          </a:stretch>
        </p:blipFill>
        <p:spPr>
          <a:xfrm>
            <a:off x="8165846" y="352806"/>
            <a:ext cx="3745738" cy="3076194"/>
          </a:xfrm>
          <a:prstGeom prst="rect">
            <a:avLst/>
          </a:prstGeom>
        </p:spPr>
      </p:pic>
    </p:spTree>
    <p:extLst>
      <p:ext uri="{BB962C8B-B14F-4D97-AF65-F5344CB8AC3E}">
        <p14:creationId xmlns:p14="http://schemas.microsoft.com/office/powerpoint/2010/main" val="1695596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D762012-C30F-2068-BB96-27FD91FE687A}"/>
              </a:ext>
            </a:extLst>
          </p:cNvPr>
          <p:cNvSpPr>
            <a:spLocks noGrp="1"/>
          </p:cNvSpPr>
          <p:nvPr>
            <p:ph idx="1"/>
          </p:nvPr>
        </p:nvSpPr>
        <p:spPr>
          <a:xfrm>
            <a:off x="838200" y="676447"/>
            <a:ext cx="10515600" cy="4351338"/>
          </a:xfrm>
        </p:spPr>
        <p:txBody>
          <a:bodyPr/>
          <a:lstStyle/>
          <a:p>
            <a:pPr algn="just"/>
            <a:r>
              <a:rPr lang="en-GB" b="0" i="0" u="none" strike="noStrike" dirty="0">
                <a:solidFill>
                  <a:srgbClr val="333333"/>
                </a:solidFill>
                <a:effectLst/>
                <a:latin typeface="Bookman Old Style" panose="02050604050505020204" pitchFamily="18" charset="0"/>
              </a:rPr>
              <a:t>Articles 21 and 22 of the Montreal Convention establish the liability limits of the air carrier for damages concerning the carriage of passengers, baggage and cargo. </a:t>
            </a:r>
          </a:p>
          <a:p>
            <a:pPr algn="just"/>
            <a:r>
              <a:rPr lang="en-GB" b="0" i="0" u="none" strike="noStrike" dirty="0">
                <a:solidFill>
                  <a:srgbClr val="333333"/>
                </a:solidFill>
                <a:effectLst/>
                <a:latin typeface="Bookman Old Style" panose="02050604050505020204" pitchFamily="18" charset="0"/>
              </a:rPr>
              <a:t>Article 24 of the Montreal Convention provides that ICAO will review the liability limits at five-year intervals to determine whether the liability limits need to be revised for inflation.</a:t>
            </a:r>
            <a:endParaRPr lang="en-UG" dirty="0">
              <a:latin typeface="Bookman Old Style" panose="02050604050505020204" pitchFamily="18" charset="0"/>
            </a:endParaRPr>
          </a:p>
        </p:txBody>
      </p:sp>
    </p:spTree>
    <p:extLst>
      <p:ext uri="{BB962C8B-B14F-4D97-AF65-F5344CB8AC3E}">
        <p14:creationId xmlns:p14="http://schemas.microsoft.com/office/powerpoint/2010/main" val="17486258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D8FD6A37-CE1B-7770-074E-0D3FF85431C4}"/>
              </a:ext>
            </a:extLst>
          </p:cNvPr>
          <p:cNvGraphicFramePr>
            <a:graphicFrameLocks noGrp="1"/>
          </p:cNvGraphicFramePr>
          <p:nvPr>
            <p:ph idx="1"/>
            <p:extLst>
              <p:ext uri="{D42A27DB-BD31-4B8C-83A1-F6EECF244321}">
                <p14:modId xmlns:p14="http://schemas.microsoft.com/office/powerpoint/2010/main" val="3397047108"/>
              </p:ext>
            </p:extLst>
          </p:nvPr>
        </p:nvGraphicFramePr>
        <p:xfrm>
          <a:off x="497711" y="392992"/>
          <a:ext cx="10995950" cy="5594720"/>
        </p:xfrm>
        <a:graphic>
          <a:graphicData uri="http://schemas.openxmlformats.org/drawingml/2006/table">
            <a:tbl>
              <a:tblPr/>
              <a:tblGrid>
                <a:gridCol w="3665316">
                  <a:extLst>
                    <a:ext uri="{9D8B030D-6E8A-4147-A177-3AD203B41FA5}">
                      <a16:colId xmlns:a16="http://schemas.microsoft.com/office/drawing/2014/main" val="1235362651"/>
                    </a:ext>
                  </a:extLst>
                </a:gridCol>
                <a:gridCol w="2748988">
                  <a:extLst>
                    <a:ext uri="{9D8B030D-6E8A-4147-A177-3AD203B41FA5}">
                      <a16:colId xmlns:a16="http://schemas.microsoft.com/office/drawing/2014/main" val="423701888"/>
                    </a:ext>
                  </a:extLst>
                </a:gridCol>
                <a:gridCol w="2748988">
                  <a:extLst>
                    <a:ext uri="{9D8B030D-6E8A-4147-A177-3AD203B41FA5}">
                      <a16:colId xmlns:a16="http://schemas.microsoft.com/office/drawing/2014/main" val="4175641920"/>
                    </a:ext>
                  </a:extLst>
                </a:gridCol>
                <a:gridCol w="1832658">
                  <a:extLst>
                    <a:ext uri="{9D8B030D-6E8A-4147-A177-3AD203B41FA5}">
                      <a16:colId xmlns:a16="http://schemas.microsoft.com/office/drawing/2014/main" val="1410079099"/>
                    </a:ext>
                  </a:extLst>
                </a:gridCol>
              </a:tblGrid>
              <a:tr h="798904">
                <a:tc>
                  <a:txBody>
                    <a:bodyPr/>
                    <a:lstStyle/>
                    <a:p>
                      <a:pPr algn="l" fontAlgn="b"/>
                      <a:r>
                        <a:rPr lang="en-GB" sz="1500" b="1" dirty="0">
                          <a:effectLst/>
                          <a:latin typeface="Bookman Old Style" panose="02050604050505020204" pitchFamily="18" charset="0"/>
                        </a:rPr>
                        <a:t>Event</a:t>
                      </a:r>
                    </a:p>
                  </a:txBody>
                  <a:tcPr marL="62414" marR="62414" marT="62414" marB="62414" anchor="b">
                    <a:lnL>
                      <a:noFill/>
                    </a:lnL>
                    <a:lnR>
                      <a:noFill/>
                    </a:lnR>
                    <a:lnT>
                      <a:noFill/>
                    </a:lnT>
                    <a:lnB w="9525" cap="flat" cmpd="sng" algn="ctr">
                      <a:solidFill>
                        <a:srgbClr val="DDDDDD"/>
                      </a:solidFill>
                      <a:prstDash val="solid"/>
                      <a:round/>
                      <a:headEnd type="none" w="med" len="med"/>
                      <a:tailEnd type="none" w="med" len="med"/>
                    </a:lnB>
                    <a:solidFill>
                      <a:srgbClr val="F0F0F0"/>
                    </a:solidFill>
                  </a:tcPr>
                </a:tc>
                <a:tc>
                  <a:txBody>
                    <a:bodyPr/>
                    <a:lstStyle/>
                    <a:p>
                      <a:pPr algn="l" fontAlgn="b"/>
                      <a:r>
                        <a:rPr lang="en-GB" sz="1500" b="1" dirty="0">
                          <a:effectLst/>
                          <a:latin typeface="Bookman Old Style" panose="02050604050505020204" pitchFamily="18" charset="0"/>
                        </a:rPr>
                        <a:t>Original Limit</a:t>
                      </a:r>
                    </a:p>
                  </a:txBody>
                  <a:tcPr marL="62414" marR="62414" marT="62414" marB="62414" anchor="b">
                    <a:lnL>
                      <a:noFill/>
                    </a:lnL>
                    <a:lnR>
                      <a:noFill/>
                    </a:lnR>
                    <a:lnT>
                      <a:noFill/>
                    </a:lnT>
                    <a:lnB w="9525" cap="flat" cmpd="sng" algn="ctr">
                      <a:solidFill>
                        <a:srgbClr val="DDDDDD"/>
                      </a:solidFill>
                      <a:prstDash val="solid"/>
                      <a:round/>
                      <a:headEnd type="none" w="med" len="med"/>
                      <a:tailEnd type="none" w="med" len="med"/>
                    </a:lnB>
                    <a:solidFill>
                      <a:srgbClr val="F0F0F0"/>
                    </a:solidFill>
                  </a:tcPr>
                </a:tc>
                <a:tc>
                  <a:txBody>
                    <a:bodyPr/>
                    <a:lstStyle/>
                    <a:p>
                      <a:pPr algn="l" fontAlgn="b"/>
                      <a:r>
                        <a:rPr lang="en-GB" sz="1500" b="1" dirty="0">
                          <a:effectLst/>
                          <a:latin typeface="Bookman Old Style" panose="02050604050505020204" pitchFamily="18" charset="0"/>
                        </a:rPr>
                        <a:t>Limit</a:t>
                      </a:r>
                      <a:br>
                        <a:rPr lang="en-GB" sz="1500" b="1" dirty="0">
                          <a:effectLst/>
                          <a:latin typeface="Bookman Old Style" panose="02050604050505020204" pitchFamily="18" charset="0"/>
                        </a:rPr>
                      </a:br>
                      <a:r>
                        <a:rPr lang="en-GB" sz="1500" b="1" dirty="0">
                          <a:effectLst/>
                          <a:latin typeface="Bookman Old Style" panose="02050604050505020204" pitchFamily="18" charset="0"/>
                        </a:rPr>
                        <a:t>As of Dec 19, 2019</a:t>
                      </a:r>
                      <a:br>
                        <a:rPr lang="en-GB" sz="1500" b="1" dirty="0">
                          <a:effectLst/>
                          <a:latin typeface="Bookman Old Style" panose="02050604050505020204" pitchFamily="18" charset="0"/>
                        </a:rPr>
                      </a:br>
                      <a:r>
                        <a:rPr lang="en-GB" sz="1500" b="1" dirty="0">
                          <a:effectLst/>
                          <a:latin typeface="Bookman Old Style" panose="02050604050505020204" pitchFamily="18" charset="0"/>
                        </a:rPr>
                        <a:t>until Dec 27, 2024</a:t>
                      </a:r>
                    </a:p>
                  </a:txBody>
                  <a:tcPr marL="62414" marR="62414" marT="62414" marB="62414" anchor="b">
                    <a:lnL>
                      <a:noFill/>
                    </a:lnL>
                    <a:lnR>
                      <a:noFill/>
                    </a:lnR>
                    <a:lnT>
                      <a:noFill/>
                    </a:lnT>
                    <a:lnB w="9525" cap="flat" cmpd="sng" algn="ctr">
                      <a:solidFill>
                        <a:srgbClr val="DDDDDD"/>
                      </a:solidFill>
                      <a:prstDash val="solid"/>
                      <a:round/>
                      <a:headEnd type="none" w="med" len="med"/>
                      <a:tailEnd type="none" w="med" len="med"/>
                    </a:lnB>
                    <a:solidFill>
                      <a:srgbClr val="F0F0F0"/>
                    </a:solidFill>
                  </a:tcPr>
                </a:tc>
                <a:tc>
                  <a:txBody>
                    <a:bodyPr/>
                    <a:lstStyle/>
                    <a:p>
                      <a:pPr algn="l" fontAlgn="b"/>
                      <a:r>
                        <a:rPr lang="en-GB" sz="1500" b="1" dirty="0">
                          <a:effectLst/>
                          <a:latin typeface="Bookman Old Style" panose="02050604050505020204" pitchFamily="18" charset="0"/>
                        </a:rPr>
                        <a:t>New Limit</a:t>
                      </a:r>
                      <a:br>
                        <a:rPr lang="en-GB" sz="1500" b="1" dirty="0">
                          <a:effectLst/>
                          <a:latin typeface="Bookman Old Style" panose="02050604050505020204" pitchFamily="18" charset="0"/>
                        </a:rPr>
                      </a:br>
                      <a:r>
                        <a:rPr lang="en-GB" sz="1500" b="1" dirty="0">
                          <a:effectLst/>
                          <a:latin typeface="Bookman Old Style" panose="02050604050505020204" pitchFamily="18" charset="0"/>
                        </a:rPr>
                        <a:t>As of Dec 28, 2024</a:t>
                      </a:r>
                    </a:p>
                  </a:txBody>
                  <a:tcPr marL="62414" marR="62414" marT="62414" marB="62414" anchor="b">
                    <a:lnL>
                      <a:noFill/>
                    </a:lnL>
                    <a:lnR>
                      <a:noFill/>
                    </a:lnR>
                    <a:lnT>
                      <a:noFill/>
                    </a:lnT>
                    <a:lnB w="9525" cap="flat" cmpd="sng" algn="ctr">
                      <a:solidFill>
                        <a:srgbClr val="DDDDDD"/>
                      </a:solidFill>
                      <a:prstDash val="solid"/>
                      <a:round/>
                      <a:headEnd type="none" w="med" len="med"/>
                      <a:tailEnd type="none" w="med" len="med"/>
                    </a:lnB>
                    <a:solidFill>
                      <a:srgbClr val="F0F0F0"/>
                    </a:solidFill>
                  </a:tcPr>
                </a:tc>
                <a:extLst>
                  <a:ext uri="{0D108BD9-81ED-4DB2-BD59-A6C34878D82A}">
                    <a16:rowId xmlns:a16="http://schemas.microsoft.com/office/drawing/2014/main" val="1977228205"/>
                  </a:ext>
                </a:extLst>
              </a:tr>
              <a:tr h="1023596">
                <a:tc>
                  <a:txBody>
                    <a:bodyPr/>
                    <a:lstStyle/>
                    <a:p>
                      <a:pPr algn="l" fontAlgn="t"/>
                      <a:r>
                        <a:rPr lang="en-GB" sz="1500" dirty="0">
                          <a:effectLst/>
                          <a:latin typeface="Bookman Old Style" panose="02050604050505020204" pitchFamily="18" charset="0"/>
                        </a:rPr>
                        <a:t>In the case of destruction, loss, damage or delay in relation to the carriage of cargo (Article 22, paragraph 3)</a:t>
                      </a:r>
                    </a:p>
                  </a:txBody>
                  <a:tcPr marL="62414" marR="62414" marT="62414" marB="6241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tc>
                  <a:txBody>
                    <a:bodyPr/>
                    <a:lstStyle/>
                    <a:p>
                      <a:pPr algn="l" fontAlgn="t"/>
                      <a:r>
                        <a:rPr lang="en-GB" sz="1500">
                          <a:effectLst/>
                          <a:latin typeface="Bookman Old Style" panose="02050604050505020204" pitchFamily="18" charset="0"/>
                        </a:rPr>
                        <a:t>17 SDRs</a:t>
                      </a:r>
                      <a:br>
                        <a:rPr lang="en-GB" sz="1500">
                          <a:effectLst/>
                          <a:latin typeface="Bookman Old Style" panose="02050604050505020204" pitchFamily="18" charset="0"/>
                        </a:rPr>
                      </a:br>
                      <a:r>
                        <a:rPr lang="en-GB" sz="1500">
                          <a:effectLst/>
                          <a:latin typeface="Bookman Old Style" panose="02050604050505020204" pitchFamily="18" charset="0"/>
                        </a:rPr>
                        <a:t>per kilo</a:t>
                      </a:r>
                    </a:p>
                  </a:txBody>
                  <a:tcPr marL="62414" marR="62414" marT="62414" marB="6241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tc>
                  <a:txBody>
                    <a:bodyPr/>
                    <a:lstStyle/>
                    <a:p>
                      <a:pPr algn="l" fontAlgn="t"/>
                      <a:r>
                        <a:rPr lang="en-GB" sz="1500">
                          <a:effectLst/>
                          <a:latin typeface="Bookman Old Style" panose="02050604050505020204" pitchFamily="18" charset="0"/>
                        </a:rPr>
                        <a:t>22 SDRs</a:t>
                      </a:r>
                      <a:br>
                        <a:rPr lang="en-GB" sz="1500">
                          <a:effectLst/>
                          <a:latin typeface="Bookman Old Style" panose="02050604050505020204" pitchFamily="18" charset="0"/>
                        </a:rPr>
                      </a:br>
                      <a:r>
                        <a:rPr lang="en-GB" sz="1500">
                          <a:effectLst/>
                          <a:latin typeface="Bookman Old Style" panose="02050604050505020204" pitchFamily="18" charset="0"/>
                        </a:rPr>
                        <a:t>per kilo</a:t>
                      </a:r>
                    </a:p>
                  </a:txBody>
                  <a:tcPr marL="62414" marR="62414" marT="62414" marB="6241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tc>
                  <a:txBody>
                    <a:bodyPr/>
                    <a:lstStyle/>
                    <a:p>
                      <a:pPr algn="l" fontAlgn="t"/>
                      <a:r>
                        <a:rPr lang="en-GB" sz="1500" dirty="0">
                          <a:effectLst/>
                          <a:latin typeface="Bookman Old Style" panose="02050604050505020204" pitchFamily="18" charset="0"/>
                        </a:rPr>
                        <a:t>26 SDRs</a:t>
                      </a:r>
                      <a:br>
                        <a:rPr lang="en-GB" sz="1500" dirty="0">
                          <a:effectLst/>
                          <a:latin typeface="Bookman Old Style" panose="02050604050505020204" pitchFamily="18" charset="0"/>
                        </a:rPr>
                      </a:br>
                      <a:r>
                        <a:rPr lang="en-GB" sz="1500" dirty="0">
                          <a:effectLst/>
                          <a:latin typeface="Bookman Old Style" panose="02050604050505020204" pitchFamily="18" charset="0"/>
                        </a:rPr>
                        <a:t>per kilo</a:t>
                      </a:r>
                      <a:br>
                        <a:rPr lang="en-GB" sz="1500" dirty="0">
                          <a:effectLst/>
                          <a:latin typeface="Bookman Old Style" panose="02050604050505020204" pitchFamily="18" charset="0"/>
                        </a:rPr>
                      </a:br>
                      <a:endParaRPr lang="en-GB" sz="1500" dirty="0">
                        <a:effectLst/>
                        <a:latin typeface="Bookman Old Style" panose="02050604050505020204" pitchFamily="18" charset="0"/>
                      </a:endParaRPr>
                    </a:p>
                  </a:txBody>
                  <a:tcPr marL="62414" marR="62414" marT="62414" marB="6241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extLst>
                  <a:ext uri="{0D108BD9-81ED-4DB2-BD59-A6C34878D82A}">
                    <a16:rowId xmlns:a16="http://schemas.microsoft.com/office/drawing/2014/main" val="2907703789"/>
                  </a:ext>
                </a:extLst>
              </a:tr>
              <a:tr h="1248288">
                <a:tc>
                  <a:txBody>
                    <a:bodyPr/>
                    <a:lstStyle/>
                    <a:p>
                      <a:pPr algn="l" fontAlgn="t"/>
                      <a:r>
                        <a:rPr lang="en-GB" sz="1500">
                          <a:effectLst/>
                          <a:latin typeface="Bookman Old Style" panose="02050604050505020204" pitchFamily="18" charset="0"/>
                        </a:rPr>
                        <a:t>In the case of destruction, loss, damage or delay with respect to baggage (Article 22, paragraph 2)</a:t>
                      </a:r>
                    </a:p>
                  </a:txBody>
                  <a:tcPr marL="62414" marR="62414" marT="62414" marB="6241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tc>
                  <a:txBody>
                    <a:bodyPr/>
                    <a:lstStyle/>
                    <a:p>
                      <a:pPr algn="l" fontAlgn="t"/>
                      <a:r>
                        <a:rPr lang="en-GB" sz="1500" dirty="0">
                          <a:effectLst/>
                          <a:latin typeface="Bookman Old Style" panose="02050604050505020204" pitchFamily="18" charset="0"/>
                        </a:rPr>
                        <a:t>1,000 SDRs</a:t>
                      </a:r>
                      <a:br>
                        <a:rPr lang="en-GB" sz="1500" dirty="0">
                          <a:effectLst/>
                          <a:latin typeface="Bookman Old Style" panose="02050604050505020204" pitchFamily="18" charset="0"/>
                        </a:rPr>
                      </a:br>
                      <a:r>
                        <a:rPr lang="en-GB" sz="1500" dirty="0">
                          <a:effectLst/>
                          <a:latin typeface="Bookman Old Style" panose="02050604050505020204" pitchFamily="18" charset="0"/>
                        </a:rPr>
                        <a:t>for each passenger</a:t>
                      </a:r>
                    </a:p>
                  </a:txBody>
                  <a:tcPr marL="62414" marR="62414" marT="62414" marB="6241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tc>
                  <a:txBody>
                    <a:bodyPr/>
                    <a:lstStyle/>
                    <a:p>
                      <a:pPr algn="l" fontAlgn="t"/>
                      <a:r>
                        <a:rPr lang="en-GB" sz="1500" dirty="0">
                          <a:effectLst/>
                          <a:latin typeface="Bookman Old Style" panose="02050604050505020204" pitchFamily="18" charset="0"/>
                        </a:rPr>
                        <a:t>1,288 SDRs(1700 USDs)</a:t>
                      </a:r>
                      <a:br>
                        <a:rPr lang="en-GB" sz="1500" dirty="0">
                          <a:effectLst/>
                          <a:latin typeface="Bookman Old Style" panose="02050604050505020204" pitchFamily="18" charset="0"/>
                        </a:rPr>
                      </a:br>
                      <a:r>
                        <a:rPr lang="en-GB" sz="1500" dirty="0">
                          <a:effectLst/>
                          <a:latin typeface="Bookman Old Style" panose="02050604050505020204" pitchFamily="18" charset="0"/>
                        </a:rPr>
                        <a:t>for each passenger</a:t>
                      </a:r>
                    </a:p>
                  </a:txBody>
                  <a:tcPr marL="62414" marR="62414" marT="62414" marB="6241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tc>
                  <a:txBody>
                    <a:bodyPr/>
                    <a:lstStyle/>
                    <a:p>
                      <a:pPr algn="l" fontAlgn="t"/>
                      <a:r>
                        <a:rPr lang="en-GB" sz="1400" dirty="0">
                          <a:effectLst/>
                          <a:latin typeface="Bookman Old Style" panose="02050604050505020204" pitchFamily="18" charset="0"/>
                        </a:rPr>
                        <a:t>1,519 SDRs</a:t>
                      </a:r>
                      <a:br>
                        <a:rPr lang="en-GB" sz="1400" dirty="0">
                          <a:effectLst/>
                          <a:latin typeface="Bookman Old Style" panose="02050604050505020204" pitchFamily="18" charset="0"/>
                        </a:rPr>
                      </a:br>
                      <a:r>
                        <a:rPr lang="en-GB" sz="1400" dirty="0">
                          <a:effectLst/>
                          <a:latin typeface="Bookman Old Style" panose="02050604050505020204" pitchFamily="18" charset="0"/>
                        </a:rPr>
                        <a:t>for each passenger</a:t>
                      </a:r>
                      <a:br>
                        <a:rPr lang="en-GB" sz="1400" dirty="0">
                          <a:effectLst/>
                          <a:latin typeface="Bookman Old Style" panose="02050604050505020204" pitchFamily="18" charset="0"/>
                        </a:rPr>
                      </a:br>
                      <a:r>
                        <a:rPr lang="en-GB" sz="1400" b="0" i="0" u="none" strike="noStrike" kern="1200" dirty="0">
                          <a:solidFill>
                            <a:schemeClr val="tx1"/>
                          </a:solidFill>
                          <a:effectLst/>
                          <a:latin typeface="Bookman Old Style" panose="02050604050505020204" pitchFamily="18" charset="0"/>
                          <a:ea typeface="+mn-ea"/>
                          <a:cs typeface="+mn-cs"/>
                        </a:rPr>
                        <a:t> (approx. (US$2,000).</a:t>
                      </a:r>
                      <a:endParaRPr lang="en-GB" sz="1400" dirty="0">
                        <a:effectLst/>
                        <a:latin typeface="Bookman Old Style" panose="02050604050505020204" pitchFamily="18" charset="0"/>
                      </a:endParaRPr>
                    </a:p>
                  </a:txBody>
                  <a:tcPr marL="62414" marR="62414" marT="62414" marB="6241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extLst>
                  <a:ext uri="{0D108BD9-81ED-4DB2-BD59-A6C34878D82A}">
                    <a16:rowId xmlns:a16="http://schemas.microsoft.com/office/drawing/2014/main" val="1266745441"/>
                  </a:ext>
                </a:extLst>
              </a:tr>
              <a:tr h="1248288">
                <a:tc>
                  <a:txBody>
                    <a:bodyPr/>
                    <a:lstStyle/>
                    <a:p>
                      <a:pPr algn="l" fontAlgn="t"/>
                      <a:r>
                        <a:rPr lang="en-GB" sz="1500">
                          <a:effectLst/>
                          <a:latin typeface="Bookman Old Style" panose="02050604050505020204" pitchFamily="18" charset="0"/>
                        </a:rPr>
                        <a:t>In relation to damage caused by delay in the carriage of persons (Article 22, paragraph 1)</a:t>
                      </a:r>
                    </a:p>
                  </a:txBody>
                  <a:tcPr marL="62414" marR="62414" marT="62414" marB="6241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tc>
                  <a:txBody>
                    <a:bodyPr/>
                    <a:lstStyle/>
                    <a:p>
                      <a:pPr algn="l" fontAlgn="t"/>
                      <a:r>
                        <a:rPr lang="en-GB" sz="1500" dirty="0">
                          <a:effectLst/>
                          <a:latin typeface="Bookman Old Style" panose="02050604050505020204" pitchFamily="18" charset="0"/>
                        </a:rPr>
                        <a:t>4,150 SDRs</a:t>
                      </a:r>
                      <a:br>
                        <a:rPr lang="en-GB" sz="1500" dirty="0">
                          <a:effectLst/>
                          <a:latin typeface="Bookman Old Style" panose="02050604050505020204" pitchFamily="18" charset="0"/>
                        </a:rPr>
                      </a:br>
                      <a:r>
                        <a:rPr lang="en-GB" sz="1500" dirty="0">
                          <a:effectLst/>
                          <a:latin typeface="Bookman Old Style" panose="02050604050505020204" pitchFamily="18" charset="0"/>
                        </a:rPr>
                        <a:t>for each passenger</a:t>
                      </a:r>
                    </a:p>
                  </a:txBody>
                  <a:tcPr marL="62414" marR="62414" marT="62414" marB="6241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tc>
                  <a:txBody>
                    <a:bodyPr/>
                    <a:lstStyle/>
                    <a:p>
                      <a:pPr algn="l" fontAlgn="t"/>
                      <a:r>
                        <a:rPr lang="en-GB" sz="1500">
                          <a:effectLst/>
                          <a:latin typeface="Bookman Old Style" panose="02050604050505020204" pitchFamily="18" charset="0"/>
                        </a:rPr>
                        <a:t>5,346 SDRs</a:t>
                      </a:r>
                      <a:br>
                        <a:rPr lang="en-GB" sz="1500">
                          <a:effectLst/>
                          <a:latin typeface="Bookman Old Style" panose="02050604050505020204" pitchFamily="18" charset="0"/>
                        </a:rPr>
                      </a:br>
                      <a:r>
                        <a:rPr lang="en-GB" sz="1500">
                          <a:effectLst/>
                          <a:latin typeface="Bookman Old Style" panose="02050604050505020204" pitchFamily="18" charset="0"/>
                        </a:rPr>
                        <a:t>for each passenger</a:t>
                      </a:r>
                    </a:p>
                  </a:txBody>
                  <a:tcPr marL="62414" marR="62414" marT="62414" marB="6241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tc>
                  <a:txBody>
                    <a:bodyPr/>
                    <a:lstStyle/>
                    <a:p>
                      <a:pPr algn="l" fontAlgn="t"/>
                      <a:r>
                        <a:rPr lang="en-GB" sz="1400" dirty="0">
                          <a:effectLst/>
                          <a:latin typeface="Bookman Old Style" panose="02050604050505020204" pitchFamily="18" charset="0"/>
                        </a:rPr>
                        <a:t>6,303 SDRs</a:t>
                      </a:r>
                      <a:br>
                        <a:rPr lang="en-GB" sz="1400" dirty="0">
                          <a:effectLst/>
                          <a:latin typeface="Bookman Old Style" panose="02050604050505020204" pitchFamily="18" charset="0"/>
                        </a:rPr>
                      </a:br>
                      <a:r>
                        <a:rPr lang="en-GB" sz="1400" dirty="0">
                          <a:effectLst/>
                          <a:latin typeface="Bookman Old Style" panose="02050604050505020204" pitchFamily="18" charset="0"/>
                        </a:rPr>
                        <a:t>for each passenger</a:t>
                      </a:r>
                      <a:br>
                        <a:rPr lang="en-GB" sz="1400" dirty="0">
                          <a:effectLst/>
                          <a:latin typeface="Bookman Old Style" panose="02050604050505020204" pitchFamily="18" charset="0"/>
                        </a:rPr>
                      </a:br>
                      <a:r>
                        <a:rPr lang="en-GB" sz="1400" b="0" i="0" u="none" strike="noStrike" kern="1200" dirty="0">
                          <a:solidFill>
                            <a:schemeClr val="tx1"/>
                          </a:solidFill>
                          <a:effectLst/>
                          <a:latin typeface="Bookman Old Style" panose="02050604050505020204" pitchFamily="18" charset="0"/>
                          <a:ea typeface="+mn-ea"/>
                          <a:cs typeface="+mn-cs"/>
                        </a:rPr>
                        <a:t>(approx. US$8,400).</a:t>
                      </a:r>
                      <a:endParaRPr lang="en-GB" sz="1400" dirty="0">
                        <a:effectLst/>
                        <a:latin typeface="Bookman Old Style" panose="02050604050505020204" pitchFamily="18" charset="0"/>
                      </a:endParaRPr>
                    </a:p>
                  </a:txBody>
                  <a:tcPr marL="62414" marR="62414" marT="62414" marB="62414">
                    <a:lnL>
                      <a:noFill/>
                    </a:lnL>
                    <a:lnR>
                      <a:noFill/>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noFill/>
                  </a:tcPr>
                </a:tc>
                <a:extLst>
                  <a:ext uri="{0D108BD9-81ED-4DB2-BD59-A6C34878D82A}">
                    <a16:rowId xmlns:a16="http://schemas.microsoft.com/office/drawing/2014/main" val="3476539059"/>
                  </a:ext>
                </a:extLst>
              </a:tr>
              <a:tr h="1248288">
                <a:tc>
                  <a:txBody>
                    <a:bodyPr/>
                    <a:lstStyle/>
                    <a:p>
                      <a:pPr algn="l" fontAlgn="t"/>
                      <a:r>
                        <a:rPr lang="en-GB" sz="1500">
                          <a:effectLst/>
                          <a:latin typeface="Bookman Old Style" panose="02050604050505020204" pitchFamily="18" charset="0"/>
                        </a:rPr>
                        <a:t>For damage sustained in case of death or bodily injury of a passenger (for the first tier Article 21, paragraph 1)</a:t>
                      </a:r>
                    </a:p>
                  </a:txBody>
                  <a:tcPr marL="62414" marR="62414" marT="62414" marB="62414">
                    <a:lnL>
                      <a:noFill/>
                    </a:lnL>
                    <a:lnR>
                      <a:noFill/>
                    </a:lnR>
                    <a:lnT w="9525" cap="flat" cmpd="sng" algn="ctr">
                      <a:solidFill>
                        <a:srgbClr val="DDDDDD"/>
                      </a:solidFill>
                      <a:prstDash val="solid"/>
                      <a:round/>
                      <a:headEnd type="none" w="med" len="med"/>
                      <a:tailEnd type="none" w="med" len="med"/>
                    </a:lnT>
                    <a:lnB>
                      <a:noFill/>
                    </a:lnB>
                    <a:noFill/>
                  </a:tcPr>
                </a:tc>
                <a:tc>
                  <a:txBody>
                    <a:bodyPr/>
                    <a:lstStyle/>
                    <a:p>
                      <a:pPr algn="l" fontAlgn="t"/>
                      <a:r>
                        <a:rPr lang="en-GB" sz="1500">
                          <a:effectLst/>
                          <a:latin typeface="Bookman Old Style" panose="02050604050505020204" pitchFamily="18" charset="0"/>
                        </a:rPr>
                        <a:t>100,000 SDRs</a:t>
                      </a:r>
                      <a:br>
                        <a:rPr lang="en-GB" sz="1500">
                          <a:effectLst/>
                          <a:latin typeface="Bookman Old Style" panose="02050604050505020204" pitchFamily="18" charset="0"/>
                        </a:rPr>
                      </a:br>
                      <a:r>
                        <a:rPr lang="en-GB" sz="1500">
                          <a:effectLst/>
                          <a:latin typeface="Bookman Old Style" panose="02050604050505020204" pitchFamily="18" charset="0"/>
                        </a:rPr>
                        <a:t>for each passenger</a:t>
                      </a:r>
                    </a:p>
                  </a:txBody>
                  <a:tcPr marL="62414" marR="62414" marT="62414" marB="62414">
                    <a:lnL>
                      <a:noFill/>
                    </a:lnL>
                    <a:lnR>
                      <a:noFill/>
                    </a:lnR>
                    <a:lnT w="9525" cap="flat" cmpd="sng" algn="ctr">
                      <a:solidFill>
                        <a:srgbClr val="DDDDDD"/>
                      </a:solidFill>
                      <a:prstDash val="solid"/>
                      <a:round/>
                      <a:headEnd type="none" w="med" len="med"/>
                      <a:tailEnd type="none" w="med" len="med"/>
                    </a:lnT>
                    <a:lnB>
                      <a:noFill/>
                    </a:lnB>
                    <a:noFill/>
                  </a:tcPr>
                </a:tc>
                <a:tc>
                  <a:txBody>
                    <a:bodyPr/>
                    <a:lstStyle/>
                    <a:p>
                      <a:pPr algn="l" fontAlgn="t"/>
                      <a:r>
                        <a:rPr lang="en-GB" sz="1500">
                          <a:effectLst/>
                          <a:latin typeface="Bookman Old Style" panose="02050604050505020204" pitchFamily="18" charset="0"/>
                        </a:rPr>
                        <a:t>128,821 SDRs</a:t>
                      </a:r>
                      <a:br>
                        <a:rPr lang="en-GB" sz="1500">
                          <a:effectLst/>
                          <a:latin typeface="Bookman Old Style" panose="02050604050505020204" pitchFamily="18" charset="0"/>
                        </a:rPr>
                      </a:br>
                      <a:r>
                        <a:rPr lang="en-GB" sz="1500">
                          <a:effectLst/>
                          <a:latin typeface="Bookman Old Style" panose="02050604050505020204" pitchFamily="18" charset="0"/>
                        </a:rPr>
                        <a:t>for each passenger</a:t>
                      </a:r>
                    </a:p>
                  </a:txBody>
                  <a:tcPr marL="62414" marR="62414" marT="62414" marB="62414">
                    <a:lnL>
                      <a:noFill/>
                    </a:lnL>
                    <a:lnR>
                      <a:noFill/>
                    </a:lnR>
                    <a:lnT w="9525" cap="flat" cmpd="sng" algn="ctr">
                      <a:solidFill>
                        <a:srgbClr val="DDDDDD"/>
                      </a:solidFill>
                      <a:prstDash val="solid"/>
                      <a:round/>
                      <a:headEnd type="none" w="med" len="med"/>
                      <a:tailEnd type="none" w="med" len="med"/>
                    </a:lnT>
                    <a:lnB>
                      <a:noFill/>
                    </a:lnB>
                    <a:noFill/>
                  </a:tcPr>
                </a:tc>
                <a:tc>
                  <a:txBody>
                    <a:bodyPr/>
                    <a:lstStyle/>
                    <a:p>
                      <a:pPr algn="l" fontAlgn="t"/>
                      <a:r>
                        <a:rPr lang="en-GB" sz="1400" dirty="0">
                          <a:effectLst/>
                          <a:latin typeface="Bookman Old Style" panose="02050604050505020204" pitchFamily="18" charset="0"/>
                        </a:rPr>
                        <a:t>151,880 SDRs</a:t>
                      </a:r>
                      <a:br>
                        <a:rPr lang="en-GB" sz="1400" dirty="0">
                          <a:effectLst/>
                          <a:latin typeface="Bookman Old Style" panose="02050604050505020204" pitchFamily="18" charset="0"/>
                        </a:rPr>
                      </a:br>
                      <a:r>
                        <a:rPr lang="en-GB" sz="1400" dirty="0">
                          <a:effectLst/>
                          <a:latin typeface="Bookman Old Style" panose="02050604050505020204" pitchFamily="18" charset="0"/>
                        </a:rPr>
                        <a:t>for each passenger</a:t>
                      </a:r>
                      <a:br>
                        <a:rPr lang="en-GB" sz="1400" dirty="0">
                          <a:effectLst/>
                          <a:latin typeface="Bookman Old Style" panose="02050604050505020204" pitchFamily="18" charset="0"/>
                        </a:rPr>
                      </a:br>
                      <a:r>
                        <a:rPr lang="en-GB" sz="1400" b="0" i="0" u="none" strike="noStrike" kern="1200" dirty="0">
                          <a:solidFill>
                            <a:schemeClr val="tx1"/>
                          </a:solidFill>
                          <a:effectLst/>
                          <a:latin typeface="Bookman Old Style" panose="02050604050505020204" pitchFamily="18" charset="0"/>
                          <a:ea typeface="+mn-ea"/>
                          <a:cs typeface="+mn-cs"/>
                        </a:rPr>
                        <a:t>approx. US$202,500)</a:t>
                      </a:r>
                      <a:endParaRPr lang="en-GB" sz="1400" dirty="0">
                        <a:effectLst/>
                        <a:latin typeface="Bookman Old Style" panose="02050604050505020204" pitchFamily="18" charset="0"/>
                      </a:endParaRPr>
                    </a:p>
                  </a:txBody>
                  <a:tcPr marL="62414" marR="62414" marT="62414" marB="62414">
                    <a:lnL>
                      <a:noFill/>
                    </a:lnL>
                    <a:lnR>
                      <a:noFill/>
                    </a:lnR>
                    <a:lnT w="9525" cap="flat" cmpd="sng" algn="ctr">
                      <a:solidFill>
                        <a:srgbClr val="DDDDDD"/>
                      </a:solidFill>
                      <a:prstDash val="solid"/>
                      <a:round/>
                      <a:headEnd type="none" w="med" len="med"/>
                      <a:tailEnd type="none" w="med" len="med"/>
                    </a:lnT>
                    <a:lnB>
                      <a:noFill/>
                    </a:lnB>
                    <a:noFill/>
                  </a:tcPr>
                </a:tc>
                <a:extLst>
                  <a:ext uri="{0D108BD9-81ED-4DB2-BD59-A6C34878D82A}">
                    <a16:rowId xmlns:a16="http://schemas.microsoft.com/office/drawing/2014/main" val="1056169040"/>
                  </a:ext>
                </a:extLst>
              </a:tr>
            </a:tbl>
          </a:graphicData>
        </a:graphic>
      </p:graphicFrame>
      <p:sp>
        <p:nvSpPr>
          <p:cNvPr id="10" name="TextBox 9">
            <a:extLst>
              <a:ext uri="{FF2B5EF4-FFF2-40B4-BE49-F238E27FC236}">
                <a16:creationId xmlns:a16="http://schemas.microsoft.com/office/drawing/2014/main" id="{49B4E425-643F-9825-08F8-591315972E41}"/>
              </a:ext>
            </a:extLst>
          </p:cNvPr>
          <p:cNvSpPr txBox="1"/>
          <p:nvPr/>
        </p:nvSpPr>
        <p:spPr>
          <a:xfrm>
            <a:off x="228366" y="6003343"/>
            <a:ext cx="10995950" cy="1754326"/>
          </a:xfrm>
          <a:prstGeom prst="rect">
            <a:avLst/>
          </a:prstGeom>
          <a:noFill/>
        </p:spPr>
        <p:txBody>
          <a:bodyPr wrap="square" rtlCol="0">
            <a:spAutoFit/>
          </a:bodyPr>
          <a:lstStyle/>
          <a:p>
            <a:pPr algn="just"/>
            <a:r>
              <a:rPr lang="en-GB" b="0" i="0" u="none" strike="noStrike" dirty="0">
                <a:solidFill>
                  <a:srgbClr val="333333"/>
                </a:solidFill>
                <a:effectLst/>
                <a:latin typeface="Bookman Old Style" panose="02050604050505020204" pitchFamily="18" charset="0"/>
              </a:rPr>
              <a:t>Special Drawing Rights (SDR) is an international reserve asset, created by the International Monetary Fund. </a:t>
            </a:r>
            <a:r>
              <a:rPr lang="en-GB" b="0" i="0" u="none" strike="noStrike" dirty="0">
                <a:solidFill>
                  <a:srgbClr val="000000"/>
                </a:solidFill>
                <a:effectLst/>
                <a:latin typeface="Bookman Old Style" panose="02050604050505020204" pitchFamily="18" charset="0"/>
              </a:rPr>
              <a:t>The SDR is not a currency, but its value is based on a basket of five currencies—the US dollar, the euro, the Chinese renminbi, the Japanese yen, and the British pound sterling.</a:t>
            </a:r>
            <a:r>
              <a:rPr lang="en-GB" b="0" i="0" u="none" strike="noStrike" dirty="0">
                <a:solidFill>
                  <a:srgbClr val="000000"/>
                </a:solidFill>
                <a:effectLst/>
                <a:latin typeface="AvenirNextWorld-Regular"/>
              </a:rPr>
              <a:t> The SDR itself is not a currency but an asset that holders can exchange for currency when needed.</a:t>
            </a:r>
            <a:endParaRPr lang="en-UG" dirty="0">
              <a:latin typeface="Bookman Old Style" panose="02050604050505020204" pitchFamily="18" charset="0"/>
            </a:endParaRPr>
          </a:p>
          <a:p>
            <a:endParaRPr lang="en-UG" dirty="0"/>
          </a:p>
        </p:txBody>
      </p:sp>
    </p:spTree>
    <p:extLst>
      <p:ext uri="{BB962C8B-B14F-4D97-AF65-F5344CB8AC3E}">
        <p14:creationId xmlns:p14="http://schemas.microsoft.com/office/powerpoint/2010/main" val="35928266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85010-FE9A-C60E-6C0B-B3E90B6F3F6B}"/>
              </a:ext>
            </a:extLst>
          </p:cNvPr>
          <p:cNvSpPr>
            <a:spLocks noGrp="1"/>
          </p:cNvSpPr>
          <p:nvPr>
            <p:ph type="title"/>
          </p:nvPr>
        </p:nvSpPr>
        <p:spPr>
          <a:xfrm>
            <a:off x="838200" y="365125"/>
            <a:ext cx="10515600" cy="6186145"/>
          </a:xfrm>
        </p:spPr>
        <p:txBody>
          <a:bodyPr>
            <a:normAutofit/>
          </a:bodyPr>
          <a:lstStyle/>
          <a:p>
            <a:pPr algn="just"/>
            <a:br>
              <a:rPr lang="en-GB" b="1" dirty="0">
                <a:latin typeface="Bookman Old Style" panose="02050604050505020204" pitchFamily="18" charset="0"/>
              </a:rPr>
            </a:br>
            <a:r>
              <a:rPr lang="en-GB" b="1" dirty="0">
                <a:latin typeface="Bookman Old Style" panose="02050604050505020204" pitchFamily="18" charset="0"/>
              </a:rPr>
              <a:t>Visit these sites and read about aviation, marine and corporate travel insurance</a:t>
            </a:r>
            <a:br>
              <a:rPr lang="en-GB" b="1" dirty="0">
                <a:latin typeface="Bookman Old Style" panose="02050604050505020204" pitchFamily="18" charset="0"/>
              </a:rPr>
            </a:br>
            <a:r>
              <a:rPr lang="en-GB" sz="4000" dirty="0">
                <a:latin typeface="Bookman Old Style" panose="02050604050505020204" pitchFamily="18" charset="0"/>
              </a:rPr>
              <a:t>https://</a:t>
            </a:r>
            <a:r>
              <a:rPr lang="en-GB" sz="4000" dirty="0" err="1">
                <a:latin typeface="Bookman Old Style" panose="02050604050505020204" pitchFamily="18" charset="0"/>
              </a:rPr>
              <a:t>goldstarinsurance.com</a:t>
            </a:r>
            <a:r>
              <a:rPr lang="en-GB" sz="4000" dirty="0">
                <a:latin typeface="Bookman Old Style" panose="02050604050505020204" pitchFamily="18" charset="0"/>
              </a:rPr>
              <a:t>/aviation-insurance/</a:t>
            </a:r>
            <a:br>
              <a:rPr lang="en-GB" sz="4000" dirty="0">
                <a:latin typeface="Bookman Old Style" panose="02050604050505020204" pitchFamily="18" charset="0"/>
              </a:rPr>
            </a:br>
            <a:r>
              <a:rPr lang="en-GB" sz="4000" dirty="0">
                <a:latin typeface="Bookman Old Style" panose="02050604050505020204" pitchFamily="18" charset="0"/>
              </a:rPr>
              <a:t>https://</a:t>
            </a:r>
            <a:r>
              <a:rPr lang="en-GB" sz="4000" dirty="0" err="1">
                <a:latin typeface="Bookman Old Style" panose="02050604050505020204" pitchFamily="18" charset="0"/>
              </a:rPr>
              <a:t>goldstarinsurance.com</a:t>
            </a:r>
            <a:r>
              <a:rPr lang="en-GB" sz="4000" dirty="0">
                <a:latin typeface="Bookman Old Style" panose="02050604050505020204" pitchFamily="18" charset="0"/>
              </a:rPr>
              <a:t>/corporate-travel-insurance/</a:t>
            </a:r>
            <a:br>
              <a:rPr lang="en-GB" sz="4000" dirty="0">
                <a:latin typeface="Bookman Old Style" panose="02050604050505020204" pitchFamily="18" charset="0"/>
              </a:rPr>
            </a:br>
            <a:r>
              <a:rPr lang="en-GB" sz="4000" dirty="0">
                <a:latin typeface="Bookman Old Style" panose="02050604050505020204" pitchFamily="18" charset="0"/>
              </a:rPr>
              <a:t>https://</a:t>
            </a:r>
            <a:r>
              <a:rPr lang="en-GB" sz="4000" dirty="0" err="1">
                <a:latin typeface="Bookman Old Style" panose="02050604050505020204" pitchFamily="18" charset="0"/>
              </a:rPr>
              <a:t>goldstarinsurance.com</a:t>
            </a:r>
            <a:r>
              <a:rPr lang="en-GB" sz="4000" dirty="0">
                <a:latin typeface="Bookman Old Style" panose="02050604050505020204" pitchFamily="18" charset="0"/>
              </a:rPr>
              <a:t>/marine-hull-insurance/</a:t>
            </a:r>
            <a:endParaRPr lang="en-UG" sz="4000" dirty="0">
              <a:latin typeface="Bookman Old Style" panose="02050604050505020204" pitchFamily="18" charset="0"/>
            </a:endParaRPr>
          </a:p>
        </p:txBody>
      </p:sp>
    </p:spTree>
    <p:extLst>
      <p:ext uri="{BB962C8B-B14F-4D97-AF65-F5344CB8AC3E}">
        <p14:creationId xmlns:p14="http://schemas.microsoft.com/office/powerpoint/2010/main" val="243050310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DF5AF5-4082-82A2-7660-CDAF09ECD42D}"/>
              </a:ext>
            </a:extLst>
          </p:cNvPr>
          <p:cNvSpPr>
            <a:spLocks noGrp="1"/>
          </p:cNvSpPr>
          <p:nvPr>
            <p:ph type="title"/>
          </p:nvPr>
        </p:nvSpPr>
        <p:spPr>
          <a:xfrm>
            <a:off x="838200" y="365125"/>
            <a:ext cx="10515600" cy="5608955"/>
          </a:xfrm>
        </p:spPr>
        <p:txBody>
          <a:bodyPr/>
          <a:lstStyle/>
          <a:p>
            <a:pPr algn="ctr"/>
            <a:r>
              <a:rPr lang="en-AF" b="1" dirty="0"/>
              <a:t>THE END</a:t>
            </a:r>
          </a:p>
        </p:txBody>
      </p:sp>
    </p:spTree>
    <p:extLst>
      <p:ext uri="{BB962C8B-B14F-4D97-AF65-F5344CB8AC3E}">
        <p14:creationId xmlns:p14="http://schemas.microsoft.com/office/powerpoint/2010/main" val="1489003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3E38A68-2449-F4A9-50C3-EC965C0FED59}"/>
              </a:ext>
            </a:extLst>
          </p:cNvPr>
          <p:cNvSpPr>
            <a:spLocks noGrp="1"/>
          </p:cNvSpPr>
          <p:nvPr>
            <p:ph idx="1"/>
          </p:nvPr>
        </p:nvSpPr>
        <p:spPr>
          <a:xfrm>
            <a:off x="838200" y="633984"/>
            <a:ext cx="5257800" cy="5542979"/>
          </a:xfrm>
        </p:spPr>
        <p:txBody>
          <a:bodyPr>
            <a:normAutofit fontScale="85000" lnSpcReduction="20000"/>
          </a:bodyPr>
          <a:lstStyle/>
          <a:p>
            <a:pPr algn="just">
              <a:lnSpc>
                <a:spcPct val="150000"/>
              </a:lnSpc>
            </a:pPr>
            <a:r>
              <a:rPr lang="en-US" b="0" i="0" u="none" strike="noStrike" dirty="0">
                <a:solidFill>
                  <a:srgbClr val="202122"/>
                </a:solidFill>
                <a:effectLst/>
                <a:latin typeface="Arial" panose="020B0604020202020204" pitchFamily="34" charset="0"/>
              </a:rPr>
              <a:t> </a:t>
            </a:r>
            <a:r>
              <a:rPr lang="en-US" b="1" u="none" strike="noStrike" dirty="0">
                <a:solidFill>
                  <a:srgbClr val="202122"/>
                </a:solidFill>
                <a:effectLst/>
                <a:latin typeface="Arial Narrow" panose="020B0604020202020204" pitchFamily="34" charset="0"/>
                <a:cs typeface="Arial Narrow" panose="020B0604020202020204" pitchFamily="34" charset="0"/>
              </a:rPr>
              <a:t>Mid-air collision </a:t>
            </a:r>
            <a:r>
              <a:rPr lang="en-US" u="none" strike="noStrike" dirty="0">
                <a:solidFill>
                  <a:srgbClr val="202122"/>
                </a:solidFill>
                <a:effectLst/>
                <a:latin typeface="Arial Narrow" panose="020B0604020202020204" pitchFamily="34" charset="0"/>
                <a:cs typeface="Arial Narrow" panose="020B0604020202020204" pitchFamily="34" charset="0"/>
              </a:rPr>
              <a:t>is an </a:t>
            </a:r>
            <a:r>
              <a:rPr lang="en-US" u="none" strike="noStrike" dirty="0">
                <a:solidFill>
                  <a:srgbClr val="795CB2"/>
                </a:solidFill>
                <a:effectLst/>
                <a:latin typeface="Arial Narrow" panose="020B0604020202020204" pitchFamily="34" charset="0"/>
                <a:cs typeface="Arial Narrow" panose="020B0604020202020204" pitchFamily="34" charset="0"/>
                <a:hlinkClick r:id="rId2" tooltip="Aviation accident"/>
              </a:rPr>
              <a:t>accident</a:t>
            </a:r>
            <a:r>
              <a:rPr lang="en-US" u="none" strike="noStrike" dirty="0">
                <a:solidFill>
                  <a:srgbClr val="202122"/>
                </a:solidFill>
                <a:effectLst/>
                <a:latin typeface="Arial Narrow" panose="020B0604020202020204" pitchFamily="34" charset="0"/>
                <a:cs typeface="Arial Narrow" panose="020B0604020202020204" pitchFamily="34" charset="0"/>
              </a:rPr>
              <a:t> in which two or more </a:t>
            </a:r>
            <a:r>
              <a:rPr lang="en-US" u="none" strike="noStrike" dirty="0">
                <a:solidFill>
                  <a:srgbClr val="795CB2"/>
                </a:solidFill>
                <a:effectLst/>
                <a:latin typeface="Arial Narrow" panose="020B0604020202020204" pitchFamily="34" charset="0"/>
                <a:cs typeface="Arial Narrow" panose="020B0604020202020204" pitchFamily="34" charset="0"/>
                <a:hlinkClick r:id="rId3" tooltip="Aircraft"/>
              </a:rPr>
              <a:t>aircraft</a:t>
            </a:r>
            <a:r>
              <a:rPr lang="en-US" u="none" strike="noStrike" dirty="0">
                <a:solidFill>
                  <a:srgbClr val="202122"/>
                </a:solidFill>
                <a:effectLst/>
                <a:latin typeface="Arial Narrow" panose="020B0604020202020204" pitchFamily="34" charset="0"/>
                <a:cs typeface="Arial Narrow" panose="020B0604020202020204" pitchFamily="34" charset="0"/>
              </a:rPr>
              <a:t> come into unplanned contact during </a:t>
            </a:r>
            <a:r>
              <a:rPr lang="en-US" u="none" strike="noStrike" dirty="0">
                <a:solidFill>
                  <a:srgbClr val="795CB2"/>
                </a:solidFill>
                <a:effectLst/>
                <a:latin typeface="Arial Narrow" panose="020B0604020202020204" pitchFamily="34" charset="0"/>
                <a:cs typeface="Arial Narrow" panose="020B0604020202020204" pitchFamily="34" charset="0"/>
                <a:hlinkClick r:id="rId4" tooltip="Flight"/>
              </a:rPr>
              <a:t>fligh</a:t>
            </a:r>
            <a:r>
              <a:rPr lang="en-US" u="none" strike="noStrike" dirty="0">
                <a:solidFill>
                  <a:srgbClr val="795CB2"/>
                </a:solidFill>
                <a:effectLst/>
                <a:latin typeface="Arial Narrow" panose="020B0604020202020204" pitchFamily="34" charset="0"/>
                <a:cs typeface="Arial Narrow" panose="020B0604020202020204" pitchFamily="34" charset="0"/>
              </a:rPr>
              <a:t>t.</a:t>
            </a:r>
            <a:r>
              <a:rPr lang="en-US" u="none" strike="noStrike" dirty="0">
                <a:solidFill>
                  <a:srgbClr val="202122"/>
                </a:solidFill>
                <a:effectLst/>
                <a:latin typeface="Arial Narrow" panose="020B0604020202020204" pitchFamily="34" charset="0"/>
                <a:cs typeface="Arial Narrow" panose="020B0604020202020204" pitchFamily="34" charset="0"/>
              </a:rPr>
              <a:t> The potential for a mid-air collision is increased by </a:t>
            </a:r>
            <a:r>
              <a:rPr lang="en-US" u="none" strike="noStrike" dirty="0">
                <a:solidFill>
                  <a:srgbClr val="795CB2"/>
                </a:solidFill>
                <a:effectLst/>
                <a:latin typeface="Arial Narrow" panose="020B0604020202020204" pitchFamily="34" charset="0"/>
                <a:cs typeface="Arial Narrow" panose="020B0604020202020204" pitchFamily="34" charset="0"/>
                <a:hlinkClick r:id="rId5" tooltip="Aviation communication"/>
              </a:rPr>
              <a:t>miscommunication</a:t>
            </a:r>
            <a:r>
              <a:rPr lang="en-US" u="none" strike="noStrike" dirty="0">
                <a:solidFill>
                  <a:srgbClr val="202122"/>
                </a:solidFill>
                <a:effectLst/>
                <a:latin typeface="Arial Narrow" panose="020B0604020202020204" pitchFamily="34" charset="0"/>
                <a:cs typeface="Arial Narrow" panose="020B0604020202020204" pitchFamily="34" charset="0"/>
              </a:rPr>
              <a:t>, error in </a:t>
            </a:r>
            <a:r>
              <a:rPr lang="en-US" u="none" strike="noStrike" dirty="0">
                <a:solidFill>
                  <a:srgbClr val="795CB2"/>
                </a:solidFill>
                <a:effectLst/>
                <a:latin typeface="Arial Narrow" panose="020B0604020202020204" pitchFamily="34" charset="0"/>
                <a:cs typeface="Arial Narrow" panose="020B0604020202020204" pitchFamily="34" charset="0"/>
                <a:hlinkClick r:id="rId6" tooltip="Air navigation"/>
              </a:rPr>
              <a:t>navigation</a:t>
            </a:r>
            <a:r>
              <a:rPr lang="en-US" u="none" strike="noStrike" dirty="0">
                <a:solidFill>
                  <a:srgbClr val="202122"/>
                </a:solidFill>
                <a:effectLst/>
                <a:latin typeface="Arial Narrow" panose="020B0604020202020204" pitchFamily="34" charset="0"/>
                <a:cs typeface="Arial Narrow" panose="020B0604020202020204" pitchFamily="34" charset="0"/>
              </a:rPr>
              <a:t>, deviations from </a:t>
            </a:r>
            <a:r>
              <a:rPr lang="en-US" u="none" strike="noStrike" dirty="0">
                <a:solidFill>
                  <a:srgbClr val="795CB2"/>
                </a:solidFill>
                <a:effectLst/>
                <a:latin typeface="Arial Narrow" panose="020B0604020202020204" pitchFamily="34" charset="0"/>
                <a:cs typeface="Arial Narrow" panose="020B0604020202020204" pitchFamily="34" charset="0"/>
                <a:hlinkClick r:id="rId7" tooltip="Flight plan"/>
              </a:rPr>
              <a:t>flight plans</a:t>
            </a:r>
            <a:r>
              <a:rPr lang="en-US" u="none" strike="noStrike" dirty="0">
                <a:solidFill>
                  <a:srgbClr val="202122"/>
                </a:solidFill>
                <a:effectLst/>
                <a:latin typeface="Arial Narrow" panose="020B0604020202020204" pitchFamily="34" charset="0"/>
                <a:cs typeface="Arial Narrow" panose="020B0604020202020204" pitchFamily="34" charset="0"/>
              </a:rPr>
              <a:t>, lack of </a:t>
            </a:r>
            <a:r>
              <a:rPr lang="en-US" u="none" strike="noStrike" dirty="0">
                <a:solidFill>
                  <a:srgbClr val="795CB2"/>
                </a:solidFill>
                <a:effectLst/>
                <a:latin typeface="Arial Narrow" panose="020B0604020202020204" pitchFamily="34" charset="0"/>
                <a:cs typeface="Arial Narrow" panose="020B0604020202020204" pitchFamily="34" charset="0"/>
                <a:hlinkClick r:id="rId8" tooltip="Situational awareness"/>
              </a:rPr>
              <a:t>situational awareness</a:t>
            </a:r>
            <a:r>
              <a:rPr lang="en-US" u="none" strike="noStrike" dirty="0">
                <a:solidFill>
                  <a:srgbClr val="202122"/>
                </a:solidFill>
                <a:effectLst/>
                <a:latin typeface="Arial Narrow" panose="020B0604020202020204" pitchFamily="34" charset="0"/>
                <a:cs typeface="Arial Narrow" panose="020B0604020202020204" pitchFamily="34" charset="0"/>
              </a:rPr>
              <a:t>, and the lack of </a:t>
            </a:r>
            <a:r>
              <a:rPr lang="en-US" u="none" strike="noStrike" dirty="0">
                <a:solidFill>
                  <a:srgbClr val="795CB2"/>
                </a:solidFill>
                <a:effectLst/>
                <a:latin typeface="Arial Narrow" panose="020B0604020202020204" pitchFamily="34" charset="0"/>
                <a:cs typeface="Arial Narrow" panose="020B0604020202020204" pitchFamily="34" charset="0"/>
                <a:hlinkClick r:id="rId9" tooltip="Traffic collision avoidance system"/>
              </a:rPr>
              <a:t>collision-avoidance systems</a:t>
            </a:r>
            <a:r>
              <a:rPr lang="en-US" u="none" strike="noStrike" dirty="0">
                <a:solidFill>
                  <a:srgbClr val="202122"/>
                </a:solidFill>
                <a:effectLst/>
                <a:latin typeface="Arial Narrow" panose="020B0604020202020204" pitchFamily="34" charset="0"/>
                <a:cs typeface="Arial Narrow" panose="020B0604020202020204" pitchFamily="34" charset="0"/>
              </a:rPr>
              <a:t>. Collisions often happen near or at </a:t>
            </a:r>
            <a:r>
              <a:rPr lang="en-US" u="none" strike="noStrike" dirty="0">
                <a:solidFill>
                  <a:srgbClr val="795CB2"/>
                </a:solidFill>
                <a:effectLst/>
                <a:latin typeface="Arial Narrow" panose="020B0604020202020204" pitchFamily="34" charset="0"/>
                <a:cs typeface="Arial Narrow" panose="020B0604020202020204" pitchFamily="34" charset="0"/>
                <a:hlinkClick r:id="rId10" tooltip="Airport"/>
              </a:rPr>
              <a:t>airports</a:t>
            </a:r>
            <a:r>
              <a:rPr lang="en-US" u="none" strike="noStrike" dirty="0">
                <a:solidFill>
                  <a:srgbClr val="202122"/>
                </a:solidFill>
                <a:effectLst/>
                <a:latin typeface="Arial Narrow" panose="020B0604020202020204" pitchFamily="34" charset="0"/>
                <a:cs typeface="Arial Narrow" panose="020B0604020202020204" pitchFamily="34" charset="0"/>
              </a:rPr>
              <a:t>, where large volumes of aircraft are spaced more closely than in general flights.</a:t>
            </a:r>
          </a:p>
          <a:p>
            <a:pPr algn="just">
              <a:lnSpc>
                <a:spcPct val="150000"/>
              </a:lnSpc>
            </a:pPr>
            <a:endParaRPr lang="en-AF" dirty="0">
              <a:latin typeface="Arial Narrow" panose="020B0604020202020204" pitchFamily="34" charset="0"/>
              <a:cs typeface="Arial Narrow" panose="020B0604020202020204" pitchFamily="34" charset="0"/>
            </a:endParaRPr>
          </a:p>
        </p:txBody>
      </p:sp>
      <p:pic>
        <p:nvPicPr>
          <p:cNvPr id="2" name="Picture 1">
            <a:extLst>
              <a:ext uri="{FF2B5EF4-FFF2-40B4-BE49-F238E27FC236}">
                <a16:creationId xmlns:a16="http://schemas.microsoft.com/office/drawing/2014/main" id="{F3131F1A-35DB-2D25-3AD1-463D976ED1CA}"/>
              </a:ext>
            </a:extLst>
          </p:cNvPr>
          <p:cNvPicPr>
            <a:picLocks noChangeAspect="1"/>
          </p:cNvPicPr>
          <p:nvPr/>
        </p:nvPicPr>
        <p:blipFill>
          <a:blip r:embed="rId11"/>
          <a:stretch>
            <a:fillRect/>
          </a:stretch>
        </p:blipFill>
        <p:spPr>
          <a:xfrm>
            <a:off x="6498336" y="633984"/>
            <a:ext cx="5257800" cy="5542978"/>
          </a:xfrm>
          <a:prstGeom prst="rect">
            <a:avLst/>
          </a:prstGeom>
        </p:spPr>
      </p:pic>
      <p:sp>
        <p:nvSpPr>
          <p:cNvPr id="5" name="TextBox 4">
            <a:extLst>
              <a:ext uri="{FF2B5EF4-FFF2-40B4-BE49-F238E27FC236}">
                <a16:creationId xmlns:a16="http://schemas.microsoft.com/office/drawing/2014/main" id="{8E3CBA84-F43C-BE35-76CD-AB609B832627}"/>
              </a:ext>
            </a:extLst>
          </p:cNvPr>
          <p:cNvSpPr txBox="1"/>
          <p:nvPr/>
        </p:nvSpPr>
        <p:spPr>
          <a:xfrm>
            <a:off x="1109019" y="5992296"/>
            <a:ext cx="6098058" cy="369332"/>
          </a:xfrm>
          <a:prstGeom prst="rect">
            <a:avLst/>
          </a:prstGeom>
          <a:noFill/>
        </p:spPr>
        <p:txBody>
          <a:bodyPr wrap="square">
            <a:spAutoFit/>
          </a:bodyPr>
          <a:lstStyle/>
          <a:p>
            <a:r>
              <a:rPr lang="en-UG" dirty="0"/>
              <a:t>https://www.youtube.com/watch?v=PtG93Nn2Js0</a:t>
            </a:r>
          </a:p>
        </p:txBody>
      </p:sp>
      <p:sp>
        <p:nvSpPr>
          <p:cNvPr id="7" name="TextBox 6">
            <a:extLst>
              <a:ext uri="{FF2B5EF4-FFF2-40B4-BE49-F238E27FC236}">
                <a16:creationId xmlns:a16="http://schemas.microsoft.com/office/drawing/2014/main" id="{47271100-0D66-4F16-0A09-E38916BF81D6}"/>
              </a:ext>
            </a:extLst>
          </p:cNvPr>
          <p:cNvSpPr txBox="1"/>
          <p:nvPr/>
        </p:nvSpPr>
        <p:spPr>
          <a:xfrm>
            <a:off x="1269657" y="6488668"/>
            <a:ext cx="6098058" cy="369332"/>
          </a:xfrm>
          <a:prstGeom prst="rect">
            <a:avLst/>
          </a:prstGeom>
          <a:noFill/>
        </p:spPr>
        <p:txBody>
          <a:bodyPr wrap="square">
            <a:spAutoFit/>
          </a:bodyPr>
          <a:lstStyle/>
          <a:p>
            <a:r>
              <a:rPr lang="en-UG" dirty="0"/>
              <a:t>https://www.youtube.com/watch?v=p1neHjBau6U</a:t>
            </a:r>
          </a:p>
        </p:txBody>
      </p:sp>
    </p:spTree>
    <p:extLst>
      <p:ext uri="{BB962C8B-B14F-4D97-AF65-F5344CB8AC3E}">
        <p14:creationId xmlns:p14="http://schemas.microsoft.com/office/powerpoint/2010/main" val="3120903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F8253E7-50C2-756C-0226-BD70578F1AFC}"/>
              </a:ext>
            </a:extLst>
          </p:cNvPr>
          <p:cNvSpPr>
            <a:spLocks noGrp="1"/>
          </p:cNvSpPr>
          <p:nvPr>
            <p:ph idx="1"/>
          </p:nvPr>
        </p:nvSpPr>
        <p:spPr>
          <a:xfrm>
            <a:off x="484632" y="755904"/>
            <a:ext cx="6403848" cy="4933379"/>
          </a:xfrm>
        </p:spPr>
        <p:txBody>
          <a:bodyPr>
            <a:normAutofit lnSpcReduction="10000"/>
          </a:bodyPr>
          <a:lstStyle/>
          <a:p>
            <a:pPr marL="0" indent="0" algn="just">
              <a:lnSpc>
                <a:spcPct val="150000"/>
              </a:lnSpc>
              <a:buNone/>
            </a:pPr>
            <a:r>
              <a:rPr lang="en-US" b="1" dirty="0">
                <a:solidFill>
                  <a:srgbClr val="202122"/>
                </a:solidFill>
                <a:latin typeface="Arial Narrow" panose="020B0604020202020204" pitchFamily="34" charset="0"/>
                <a:cs typeface="Arial Narrow" panose="020B0604020202020204" pitchFamily="34" charset="0"/>
              </a:rPr>
              <a:t>R</a:t>
            </a:r>
            <a:r>
              <a:rPr lang="en-US" b="1" u="none" strike="noStrike" dirty="0">
                <a:solidFill>
                  <a:srgbClr val="202122"/>
                </a:solidFill>
                <a:effectLst/>
                <a:latin typeface="Arial Narrow" panose="020B0604020202020204" pitchFamily="34" charset="0"/>
                <a:cs typeface="Arial Narrow" panose="020B0604020202020204" pitchFamily="34" charset="0"/>
              </a:rPr>
              <a:t>unway excursion: </a:t>
            </a:r>
            <a:r>
              <a:rPr lang="en-US" u="none" strike="noStrike" dirty="0">
                <a:solidFill>
                  <a:srgbClr val="202122"/>
                </a:solidFill>
                <a:effectLst/>
                <a:latin typeface="Arial Narrow" panose="020B0604020202020204" pitchFamily="34" charset="0"/>
                <a:cs typeface="Arial Narrow" panose="020B0604020202020204" pitchFamily="34" charset="0"/>
              </a:rPr>
              <a:t>is a </a:t>
            </a:r>
            <a:r>
              <a:rPr lang="en-US" u="none" strike="noStrike" dirty="0">
                <a:solidFill>
                  <a:srgbClr val="795CB2"/>
                </a:solidFill>
                <a:effectLst/>
                <a:latin typeface="Arial Narrow" panose="020B0604020202020204" pitchFamily="34" charset="0"/>
                <a:cs typeface="Arial Narrow" panose="020B0604020202020204" pitchFamily="34" charset="0"/>
                <a:hlinkClick r:id="rId2" tooltip="Runway safety"/>
              </a:rPr>
              <a:t>runway safety</a:t>
            </a:r>
            <a:r>
              <a:rPr lang="en-US" u="none" strike="noStrike" dirty="0">
                <a:solidFill>
                  <a:srgbClr val="202122"/>
                </a:solidFill>
                <a:effectLst/>
                <a:latin typeface="Arial Narrow" panose="020B0604020202020204" pitchFamily="34" charset="0"/>
                <a:cs typeface="Arial Narrow" panose="020B0604020202020204" pitchFamily="34" charset="0"/>
              </a:rPr>
              <a:t> incident in which an aircraft makes an inappropriate exit from the </a:t>
            </a:r>
            <a:r>
              <a:rPr lang="en-US" u="none" strike="noStrike" dirty="0">
                <a:solidFill>
                  <a:srgbClr val="795CB2"/>
                </a:solidFill>
                <a:effectLst/>
                <a:latin typeface="Arial Narrow" panose="020B0604020202020204" pitchFamily="34" charset="0"/>
                <a:cs typeface="Arial Narrow" panose="020B0604020202020204" pitchFamily="34" charset="0"/>
                <a:hlinkClick r:id="rId3" tooltip="Runway"/>
              </a:rPr>
              <a:t>runway</a:t>
            </a:r>
            <a:r>
              <a:rPr lang="en-US" u="none" strike="noStrike" dirty="0">
                <a:solidFill>
                  <a:srgbClr val="795CB2"/>
                </a:solidFill>
                <a:effectLst/>
                <a:latin typeface="Arial Narrow" panose="020B0604020202020204" pitchFamily="34" charset="0"/>
                <a:cs typeface="Arial Narrow" panose="020B0604020202020204" pitchFamily="34" charset="0"/>
              </a:rPr>
              <a:t>(Runway overrun)</a:t>
            </a:r>
            <a:r>
              <a:rPr lang="en-US" u="none" strike="noStrike" dirty="0">
                <a:solidFill>
                  <a:srgbClr val="202122"/>
                </a:solidFill>
                <a:effectLst/>
                <a:latin typeface="Arial Narrow" panose="020B0604020202020204" pitchFamily="34" charset="0"/>
                <a:cs typeface="Arial Narrow" panose="020B0604020202020204" pitchFamily="34" charset="0"/>
              </a:rPr>
              <a:t>. Runway overruns occur when an aircraft is unable to stop before it reaches the end of the runway. Runway excursions can happen because of </a:t>
            </a:r>
            <a:r>
              <a:rPr lang="en-US" b="1" u="none" strike="noStrike" dirty="0">
                <a:solidFill>
                  <a:srgbClr val="202122"/>
                </a:solidFill>
                <a:effectLst/>
                <a:latin typeface="Arial Narrow" panose="020B0604020202020204" pitchFamily="34" charset="0"/>
                <a:cs typeface="Arial Narrow" panose="020B0604020202020204" pitchFamily="34" charset="0"/>
              </a:rPr>
              <a:t>pilot error</a:t>
            </a:r>
            <a:r>
              <a:rPr lang="en-US" u="none" strike="noStrike" dirty="0">
                <a:solidFill>
                  <a:srgbClr val="202122"/>
                </a:solidFill>
                <a:effectLst/>
                <a:latin typeface="Arial Narrow" panose="020B0604020202020204" pitchFamily="34" charset="0"/>
                <a:cs typeface="Arial Narrow" panose="020B0604020202020204" pitchFamily="34" charset="0"/>
              </a:rPr>
              <a:t>, </a:t>
            </a:r>
            <a:r>
              <a:rPr lang="en-US" b="1" u="none" strike="noStrike" dirty="0">
                <a:solidFill>
                  <a:srgbClr val="202122"/>
                </a:solidFill>
                <a:effectLst/>
                <a:latin typeface="Arial Narrow" panose="020B0604020202020204" pitchFamily="34" charset="0"/>
                <a:cs typeface="Arial Narrow" panose="020B0604020202020204" pitchFamily="34" charset="0"/>
              </a:rPr>
              <a:t>poor weather</a:t>
            </a:r>
            <a:r>
              <a:rPr lang="en-US" u="none" strike="noStrike" dirty="0">
                <a:solidFill>
                  <a:srgbClr val="202122"/>
                </a:solidFill>
                <a:effectLst/>
                <a:latin typeface="Arial Narrow" panose="020B0604020202020204" pitchFamily="34" charset="0"/>
                <a:cs typeface="Arial Narrow" panose="020B0604020202020204" pitchFamily="34" charset="0"/>
              </a:rPr>
              <a:t>, or a fault with the aircraft.</a:t>
            </a:r>
          </a:p>
        </p:txBody>
      </p:sp>
      <p:pic>
        <p:nvPicPr>
          <p:cNvPr id="4" name="Picture 3">
            <a:extLst>
              <a:ext uri="{FF2B5EF4-FFF2-40B4-BE49-F238E27FC236}">
                <a16:creationId xmlns:a16="http://schemas.microsoft.com/office/drawing/2014/main" id="{5BCB8A16-C561-AF8A-3AAF-9C9AAF350CE4}"/>
              </a:ext>
            </a:extLst>
          </p:cNvPr>
          <p:cNvPicPr>
            <a:picLocks noChangeAspect="1"/>
          </p:cNvPicPr>
          <p:nvPr/>
        </p:nvPicPr>
        <p:blipFill>
          <a:blip r:embed="rId4"/>
          <a:stretch>
            <a:fillRect/>
          </a:stretch>
        </p:blipFill>
        <p:spPr>
          <a:xfrm>
            <a:off x="6986016" y="914399"/>
            <a:ext cx="5023104" cy="4774883"/>
          </a:xfrm>
          <a:prstGeom prst="rect">
            <a:avLst/>
          </a:prstGeom>
        </p:spPr>
      </p:pic>
    </p:spTree>
    <p:extLst>
      <p:ext uri="{BB962C8B-B14F-4D97-AF65-F5344CB8AC3E}">
        <p14:creationId xmlns:p14="http://schemas.microsoft.com/office/powerpoint/2010/main" val="2487561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BF3D72-3852-38ED-57F9-5E531CEFC539}"/>
              </a:ext>
            </a:extLst>
          </p:cNvPr>
          <p:cNvSpPr>
            <a:spLocks noGrp="1"/>
          </p:cNvSpPr>
          <p:nvPr>
            <p:ph idx="1"/>
          </p:nvPr>
        </p:nvSpPr>
        <p:spPr>
          <a:xfrm>
            <a:off x="838200" y="1048512"/>
            <a:ext cx="5952744" cy="5128451"/>
          </a:xfrm>
        </p:spPr>
        <p:txBody>
          <a:bodyPr/>
          <a:lstStyle/>
          <a:p>
            <a:pPr algn="just"/>
            <a:r>
              <a:rPr lang="en-US" b="1" u="none" strike="noStrike" dirty="0">
                <a:solidFill>
                  <a:srgbClr val="212529"/>
                </a:solidFill>
                <a:effectLst/>
                <a:latin typeface="Arial Narrow" panose="020B0604020202020204" pitchFamily="34" charset="0"/>
                <a:cs typeface="Arial Narrow" panose="020B0604020202020204" pitchFamily="34" charset="0"/>
              </a:rPr>
              <a:t>Runway Incursion </a:t>
            </a:r>
            <a:r>
              <a:rPr lang="en-US" u="none" strike="noStrike" dirty="0">
                <a:solidFill>
                  <a:srgbClr val="212529"/>
                </a:solidFill>
                <a:effectLst/>
                <a:latin typeface="Arial Narrow" panose="020B0604020202020204" pitchFamily="34" charset="0"/>
                <a:cs typeface="Arial Narrow" panose="020B0604020202020204" pitchFamily="34" charset="0"/>
              </a:rPr>
              <a:t>is defined as any unauthorized </a:t>
            </a:r>
            <a:r>
              <a:rPr lang="en-US" b="1" u="none" strike="noStrike" dirty="0">
                <a:solidFill>
                  <a:srgbClr val="FF0000"/>
                </a:solidFill>
                <a:effectLst/>
                <a:latin typeface="Arial Narrow" panose="020B0604020202020204" pitchFamily="34" charset="0"/>
                <a:cs typeface="Arial Narrow" panose="020B0604020202020204" pitchFamily="34" charset="0"/>
              </a:rPr>
              <a:t>presence on a runway of aircraft, vehicle, person or object </a:t>
            </a:r>
            <a:r>
              <a:rPr lang="en-US" u="none" strike="noStrike" dirty="0">
                <a:effectLst/>
                <a:latin typeface="Arial Narrow" panose="020B0604020202020204" pitchFamily="34" charset="0"/>
                <a:cs typeface="Arial Narrow" panose="020B0604020202020204" pitchFamily="34" charset="0"/>
              </a:rPr>
              <a:t>on the protected area of the airport surface designated for the landing and takeoff of aircraft. The image here shows an example of a runway incursion. In this example, one of the aircraft crosses the hold short line and enters the active runway, thus conflicting with another aircraft on takeoff roll on the same runway. </a:t>
            </a:r>
            <a:endParaRPr lang="en-AF" dirty="0">
              <a:latin typeface="Arial Narrow" panose="020B0604020202020204" pitchFamily="34" charset="0"/>
              <a:cs typeface="Arial Narrow" panose="020B0604020202020204" pitchFamily="34" charset="0"/>
            </a:endParaRPr>
          </a:p>
          <a:p>
            <a:endParaRPr lang="en-AF" dirty="0"/>
          </a:p>
        </p:txBody>
      </p:sp>
      <p:pic>
        <p:nvPicPr>
          <p:cNvPr id="4" name="Picture 3">
            <a:extLst>
              <a:ext uri="{FF2B5EF4-FFF2-40B4-BE49-F238E27FC236}">
                <a16:creationId xmlns:a16="http://schemas.microsoft.com/office/drawing/2014/main" id="{892FA018-0736-19D7-C3A1-C49AD669FBE9}"/>
              </a:ext>
            </a:extLst>
          </p:cNvPr>
          <p:cNvPicPr>
            <a:picLocks noChangeAspect="1"/>
          </p:cNvPicPr>
          <p:nvPr/>
        </p:nvPicPr>
        <p:blipFill>
          <a:blip r:embed="rId2"/>
          <a:stretch>
            <a:fillRect/>
          </a:stretch>
        </p:blipFill>
        <p:spPr>
          <a:xfrm>
            <a:off x="6961632" y="1048512"/>
            <a:ext cx="5047488" cy="4483100"/>
          </a:xfrm>
          <a:prstGeom prst="rect">
            <a:avLst/>
          </a:prstGeom>
        </p:spPr>
      </p:pic>
    </p:spTree>
    <p:extLst>
      <p:ext uri="{BB962C8B-B14F-4D97-AF65-F5344CB8AC3E}">
        <p14:creationId xmlns:p14="http://schemas.microsoft.com/office/powerpoint/2010/main" val="2832262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866F7-6A50-200B-287A-AE869AB3D69E}"/>
              </a:ext>
            </a:extLst>
          </p:cNvPr>
          <p:cNvSpPr>
            <a:spLocks noGrp="1"/>
          </p:cNvSpPr>
          <p:nvPr>
            <p:ph type="title"/>
          </p:nvPr>
        </p:nvSpPr>
        <p:spPr>
          <a:xfrm>
            <a:off x="838200" y="365125"/>
            <a:ext cx="11256264" cy="5877178"/>
          </a:xfrm>
        </p:spPr>
        <p:txBody>
          <a:bodyPr>
            <a:normAutofit/>
          </a:bodyPr>
          <a:lstStyle/>
          <a:p>
            <a:r>
              <a:rPr lang="en-AF" sz="4800" b="1" dirty="0">
                <a:latin typeface="Arial Narrow" panose="020B0604020202020204" pitchFamily="34" charset="0"/>
                <a:cs typeface="Arial Narrow" panose="020B0604020202020204" pitchFamily="34" charset="0"/>
              </a:rPr>
              <a:t>AVIATION INSURANCE </a:t>
            </a:r>
            <a:br>
              <a:rPr lang="en-AF" sz="4800" b="1" dirty="0">
                <a:latin typeface="Arial Narrow" panose="020B0604020202020204" pitchFamily="34" charset="0"/>
                <a:cs typeface="Arial Narrow" panose="020B0604020202020204" pitchFamily="34" charset="0"/>
              </a:rPr>
            </a:br>
            <a:r>
              <a:rPr lang="en-AF" sz="4800" b="1" dirty="0">
                <a:latin typeface="Arial Narrow" panose="020B0604020202020204" pitchFamily="34" charset="0"/>
                <a:cs typeface="Arial Narrow" panose="020B0604020202020204" pitchFamily="34" charset="0"/>
              </a:rPr>
              <a:t>COVERS</a:t>
            </a:r>
          </a:p>
        </p:txBody>
      </p:sp>
      <p:pic>
        <p:nvPicPr>
          <p:cNvPr id="5" name="Picture 4">
            <a:extLst>
              <a:ext uri="{FF2B5EF4-FFF2-40B4-BE49-F238E27FC236}">
                <a16:creationId xmlns:a16="http://schemas.microsoft.com/office/drawing/2014/main" id="{6B55D923-C6EE-E483-55A4-495A6B00F545}"/>
              </a:ext>
            </a:extLst>
          </p:cNvPr>
          <p:cNvPicPr>
            <a:picLocks noChangeAspect="1"/>
          </p:cNvPicPr>
          <p:nvPr/>
        </p:nvPicPr>
        <p:blipFill>
          <a:blip r:embed="rId2"/>
          <a:stretch>
            <a:fillRect/>
          </a:stretch>
        </p:blipFill>
        <p:spPr>
          <a:xfrm>
            <a:off x="6437376" y="365124"/>
            <a:ext cx="5498592" cy="5877179"/>
          </a:xfrm>
          <a:prstGeom prst="rect">
            <a:avLst/>
          </a:prstGeom>
        </p:spPr>
      </p:pic>
    </p:spTree>
    <p:extLst>
      <p:ext uri="{BB962C8B-B14F-4D97-AF65-F5344CB8AC3E}">
        <p14:creationId xmlns:p14="http://schemas.microsoft.com/office/powerpoint/2010/main" val="1645169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14874-F0D0-25C0-73C9-37361799C084}"/>
              </a:ext>
            </a:extLst>
          </p:cNvPr>
          <p:cNvSpPr>
            <a:spLocks noGrp="1"/>
          </p:cNvSpPr>
          <p:nvPr>
            <p:ph type="title"/>
          </p:nvPr>
        </p:nvSpPr>
        <p:spPr>
          <a:xfrm>
            <a:off x="838200" y="260095"/>
            <a:ext cx="10515600" cy="841883"/>
          </a:xfrm>
        </p:spPr>
        <p:txBody>
          <a:bodyPr>
            <a:normAutofit fontScale="90000"/>
          </a:bodyPr>
          <a:lstStyle/>
          <a:p>
            <a:pPr algn="ctr"/>
            <a:br>
              <a:rPr lang="en-US" b="1" u="none" strike="noStrike" dirty="0">
                <a:effectLst/>
                <a:latin typeface="Arial Narrow" panose="020B0604020202020204" pitchFamily="34" charset="0"/>
                <a:cs typeface="Arial Narrow" panose="020B0604020202020204" pitchFamily="34" charset="0"/>
              </a:rPr>
            </a:br>
            <a:r>
              <a:rPr lang="en-US" b="1" u="none" strike="noStrike" dirty="0">
                <a:effectLst/>
                <a:latin typeface="Arial Narrow" panose="020B0604020202020204" pitchFamily="34" charset="0"/>
                <a:cs typeface="Arial Narrow" panose="020B0604020202020204" pitchFamily="34" charset="0"/>
              </a:rPr>
              <a:t>Passenger liability insurance</a:t>
            </a:r>
            <a:br>
              <a:rPr lang="en-US" b="1" i="0" u="none" strike="noStrike" dirty="0">
                <a:effectLst/>
                <a:latin typeface="Montserrat" pitchFamily="2" charset="77"/>
              </a:rPr>
            </a:br>
            <a:endParaRPr lang="en-AF" dirty="0"/>
          </a:p>
        </p:txBody>
      </p:sp>
      <p:sp>
        <p:nvSpPr>
          <p:cNvPr id="3" name="Content Placeholder 2">
            <a:extLst>
              <a:ext uri="{FF2B5EF4-FFF2-40B4-BE49-F238E27FC236}">
                <a16:creationId xmlns:a16="http://schemas.microsoft.com/office/drawing/2014/main" id="{7C704D36-695B-F4F4-1519-DECF89362321}"/>
              </a:ext>
            </a:extLst>
          </p:cNvPr>
          <p:cNvSpPr>
            <a:spLocks noGrp="1"/>
          </p:cNvSpPr>
          <p:nvPr>
            <p:ph idx="1"/>
          </p:nvPr>
        </p:nvSpPr>
        <p:spPr>
          <a:xfrm>
            <a:off x="838200" y="1359568"/>
            <a:ext cx="6296526" cy="4817395"/>
          </a:xfrm>
        </p:spPr>
        <p:txBody>
          <a:bodyPr>
            <a:normAutofit lnSpcReduction="10000"/>
          </a:bodyPr>
          <a:lstStyle/>
          <a:p>
            <a:pPr algn="just"/>
            <a:r>
              <a:rPr lang="en-US" u="none" strike="noStrike" dirty="0">
                <a:solidFill>
                  <a:srgbClr val="333333"/>
                </a:solidFill>
                <a:effectLst/>
                <a:latin typeface="Arial Narrow" panose="020B0604020202020204" pitchFamily="34" charset="0"/>
                <a:cs typeface="Arial Narrow" panose="020B0604020202020204" pitchFamily="34" charset="0"/>
              </a:rPr>
              <a:t>Passenger liability insurance is aviation insurance that specifically covers any passengers who are on board the aircraft. </a:t>
            </a:r>
          </a:p>
          <a:p>
            <a:pPr algn="just"/>
            <a:endParaRPr lang="en-US" dirty="0">
              <a:solidFill>
                <a:srgbClr val="333333"/>
              </a:solidFill>
              <a:latin typeface="Arial Narrow" panose="020B0604020202020204" pitchFamily="34" charset="0"/>
              <a:cs typeface="Arial Narrow" panose="020B0604020202020204" pitchFamily="34" charset="0"/>
            </a:endParaRPr>
          </a:p>
          <a:p>
            <a:pPr algn="just"/>
            <a:r>
              <a:rPr lang="en-US" u="none" strike="noStrike" dirty="0">
                <a:solidFill>
                  <a:srgbClr val="333333"/>
                </a:solidFill>
                <a:effectLst/>
                <a:latin typeface="Arial Narrow" panose="020B0604020202020204" pitchFamily="34" charset="0"/>
                <a:cs typeface="Arial Narrow" panose="020B0604020202020204" pitchFamily="34" charset="0"/>
              </a:rPr>
              <a:t>In legal terms, passenger liability refers to the responsibility the owner of an aircraft legally has for passengers flying on their aircraft. This legal responsibility includes </a:t>
            </a:r>
            <a:r>
              <a:rPr lang="en-US" b="1" u="none" strike="noStrike" dirty="0">
                <a:solidFill>
                  <a:srgbClr val="FF0000"/>
                </a:solidFill>
                <a:effectLst/>
                <a:latin typeface="Arial Narrow" panose="020B0604020202020204" pitchFamily="34" charset="0"/>
                <a:cs typeface="Arial Narrow" panose="020B0604020202020204" pitchFamily="34" charset="0"/>
              </a:rPr>
              <a:t>responsibility for any injuries </a:t>
            </a:r>
            <a:r>
              <a:rPr lang="en-US" u="none" strike="noStrike" dirty="0">
                <a:solidFill>
                  <a:srgbClr val="333333"/>
                </a:solidFill>
                <a:effectLst/>
                <a:latin typeface="Arial Narrow" panose="020B0604020202020204" pitchFamily="34" charset="0"/>
                <a:cs typeface="Arial Narrow" panose="020B0604020202020204" pitchFamily="34" charset="0"/>
              </a:rPr>
              <a:t>or</a:t>
            </a:r>
            <a:r>
              <a:rPr lang="en-US" b="1" u="none" strike="noStrike" dirty="0">
                <a:solidFill>
                  <a:srgbClr val="FF0000"/>
                </a:solidFill>
                <a:effectLst/>
                <a:latin typeface="Arial Narrow" panose="020B0604020202020204" pitchFamily="34" charset="0"/>
                <a:cs typeface="Arial Narrow" panose="020B0604020202020204" pitchFamily="34" charset="0"/>
              </a:rPr>
              <a:t> deaths that arise as a result of an accident in an aircraft</a:t>
            </a:r>
            <a:r>
              <a:rPr lang="en-US" u="none" strike="noStrike" dirty="0">
                <a:solidFill>
                  <a:srgbClr val="333333"/>
                </a:solidFill>
                <a:effectLst/>
                <a:latin typeface="Arial Narrow" panose="020B0604020202020204" pitchFamily="34" charset="0"/>
                <a:cs typeface="Arial Narrow" panose="020B0604020202020204" pitchFamily="34" charset="0"/>
              </a:rPr>
              <a:t> as well as </a:t>
            </a:r>
            <a:r>
              <a:rPr lang="en-US" b="1" u="none" strike="noStrike" dirty="0">
                <a:solidFill>
                  <a:srgbClr val="FF0000"/>
                </a:solidFill>
                <a:effectLst/>
                <a:latin typeface="Arial Narrow" panose="020B0604020202020204" pitchFamily="34" charset="0"/>
                <a:cs typeface="Arial Narrow" panose="020B0604020202020204" pitchFamily="34" charset="0"/>
              </a:rPr>
              <a:t>for passenger belongings</a:t>
            </a:r>
            <a:r>
              <a:rPr lang="en-US" u="none" strike="noStrike" dirty="0">
                <a:solidFill>
                  <a:srgbClr val="333333"/>
                </a:solidFill>
                <a:effectLst/>
                <a:latin typeface="Arial Narrow" panose="020B0604020202020204" pitchFamily="34" charset="0"/>
                <a:cs typeface="Arial Narrow" panose="020B0604020202020204" pitchFamily="34" charset="0"/>
              </a:rPr>
              <a:t> that might get damaged.</a:t>
            </a:r>
            <a:endParaRPr lang="en-AF" dirty="0">
              <a:latin typeface="Arial Narrow" panose="020B0604020202020204" pitchFamily="34" charset="0"/>
              <a:cs typeface="Arial Narrow" panose="020B0604020202020204" pitchFamily="34" charset="0"/>
            </a:endParaRPr>
          </a:p>
        </p:txBody>
      </p:sp>
      <p:pic>
        <p:nvPicPr>
          <p:cNvPr id="3074" name="Picture 2" descr="Preventing Mid-Air Collisions with Latest Standards in Traffic Collision  Avoidance Systems (TCAS II)">
            <a:hlinkClick r:id="rId2"/>
            <a:extLst>
              <a:ext uri="{FF2B5EF4-FFF2-40B4-BE49-F238E27FC236}">
                <a16:creationId xmlns:a16="http://schemas.microsoft.com/office/drawing/2014/main" id="{E7B1AFEF-4695-42A1-499C-9C083B7E1B0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68410" y="1359568"/>
            <a:ext cx="4666915" cy="48173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7912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4269</TotalTime>
  <Words>4107</Words>
  <Application>Microsoft Macintosh PowerPoint</Application>
  <PresentationFormat>Widescreen</PresentationFormat>
  <Paragraphs>162</Paragraphs>
  <Slides>43</Slides>
  <Notes>2</Notes>
  <HiddenSlides>0</HiddenSlides>
  <MMClips>0</MMClips>
  <ScaleCrop>false</ScaleCrop>
  <HeadingPairs>
    <vt:vector size="6" baseType="variant">
      <vt:variant>
        <vt:lpstr>Fonts Used</vt:lpstr>
      </vt:variant>
      <vt:variant>
        <vt:i4>17</vt:i4>
      </vt:variant>
      <vt:variant>
        <vt:lpstr>Theme</vt:lpstr>
      </vt:variant>
      <vt:variant>
        <vt:i4>1</vt:i4>
      </vt:variant>
      <vt:variant>
        <vt:lpstr>Slide Titles</vt:lpstr>
      </vt:variant>
      <vt:variant>
        <vt:i4>43</vt:i4>
      </vt:variant>
    </vt:vector>
  </HeadingPairs>
  <TitlesOfParts>
    <vt:vector size="61" baseType="lpstr">
      <vt:lpstr>Arial</vt:lpstr>
      <vt:lpstr>Arial</vt:lpstr>
      <vt:lpstr>Arial Narrow</vt:lpstr>
      <vt:lpstr>AvenirNextWorld-Regular</vt:lpstr>
      <vt:lpstr>Bookman Old Style</vt:lpstr>
      <vt:lpstr>Calibri</vt:lpstr>
      <vt:lpstr>Calibri Light</vt:lpstr>
      <vt:lpstr>Google Sans</vt:lpstr>
      <vt:lpstr>Helvetica</vt:lpstr>
      <vt:lpstr>Helvetica Neue</vt:lpstr>
      <vt:lpstr>Khand</vt:lpstr>
      <vt:lpstr>Montserrat</vt:lpstr>
      <vt:lpstr>Open Sans</vt:lpstr>
      <vt:lpstr>Poppins</vt:lpstr>
      <vt:lpstr>Roboto</vt:lpstr>
      <vt:lpstr>Times New Roman</vt:lpstr>
      <vt:lpstr>var(--secondary-font)</vt:lpstr>
      <vt:lpstr>Office Theme</vt:lpstr>
      <vt:lpstr>Logistics and Transport insurance in the Aviation sector</vt:lpstr>
      <vt:lpstr>PowerPoint Presentation</vt:lpstr>
      <vt:lpstr>PowerPoint Presentation</vt:lpstr>
      <vt:lpstr>PowerPoint Presentation</vt:lpstr>
      <vt:lpstr>PowerPoint Presentation</vt:lpstr>
      <vt:lpstr>PowerPoint Presentation</vt:lpstr>
      <vt:lpstr>PowerPoint Presentation</vt:lpstr>
      <vt:lpstr>AVIATION INSURANCE  COVERS</vt:lpstr>
      <vt:lpstr> Passenger liability insurance </vt:lpstr>
      <vt:lpstr>Flight Insurance</vt:lpstr>
      <vt:lpstr>Ground Risk Hull (Non-Motion) Insurance</vt:lpstr>
      <vt:lpstr>Ground Risk Hull (Motion) Insurance</vt:lpstr>
      <vt:lpstr>Public Liability Insurance</vt:lpstr>
      <vt:lpstr>Combined Single Limit</vt:lpstr>
      <vt:lpstr>AIRPORT OWNERS LIABILITY INSURANCE </vt:lpstr>
      <vt:lpstr>Aviation Underwriting</vt:lpstr>
      <vt:lpstr> Role of Insurance Underwriters </vt:lpstr>
      <vt:lpstr>Skills of Insurance Underwriters </vt:lpstr>
      <vt:lpstr>PowerPoint Presentation</vt:lpstr>
      <vt:lpstr>Examples of Liability insurance</vt:lpstr>
      <vt:lpstr>PowerPoint Presentation</vt:lpstr>
      <vt:lpstr>PowerPoint Presentation</vt:lpstr>
      <vt:lpstr>PowerPoint Presentation</vt:lpstr>
      <vt:lpstr>PowerPoint Presentation</vt:lpstr>
      <vt:lpstr>AVIATION PREMIUMS</vt:lpstr>
      <vt:lpstr>Factors considered when calculating travel insurance premiums</vt:lpstr>
      <vt:lpstr> Things used in determining Aviation Insurance Premiums </vt:lpstr>
      <vt:lpstr>PowerPoint Presentation</vt:lpstr>
      <vt:lpstr>PowerPoint Presentation</vt:lpstr>
      <vt:lpstr>PowerPoint Presentation</vt:lpstr>
      <vt:lpstr>PowerPoint Presentation</vt:lpstr>
      <vt:lpstr>PowerPoint Presentation</vt:lpstr>
      <vt:lpstr>PowerPoint Presentation</vt:lpstr>
      <vt:lpstr> An international convention or treaty is an agreement between different countries that is legally binding to the contracting States. Existing international conventions cover different areas, including trade, science, crime, disarmament, transport, and human rights.</vt:lpstr>
      <vt:lpstr>Hague convention</vt:lpstr>
      <vt:lpstr>This Convention shall apply only if the place of take-off or the place of actual landing of the aircraft on which the offense is committed is situated outside the territory of the State of registration of that aircraft; it shall be immaterial whether the aircraft is engaged in an international or domestic flight.   Severe punishments are suggested.  </vt:lpstr>
      <vt:lpstr>Warsaw Convention</vt:lpstr>
      <vt:lpstr>Exceptions in the Warsaw Convention</vt:lpstr>
      <vt:lpstr>Montreal convention</vt:lpstr>
      <vt:lpstr>PowerPoint Presentation</vt:lpstr>
      <vt:lpstr>PowerPoint Presentation</vt:lpstr>
      <vt:lpstr> Visit these sites and read about aviation, marine and corporate travel insurance https://goldstarinsurance.com/aviation-insurance/ https://goldstarinsurance.com/corporate-travel-insurance/ https://goldstarinsurance.com/marine-hull-insurance/</vt:lpstr>
      <vt:lpstr>THE 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INSURANCE IN TRANSPORT AND LOGISTICS </dc:title>
  <dc:creator>Sheila Namagembe</dc:creator>
  <cp:lastModifiedBy>sheila namagembe</cp:lastModifiedBy>
  <cp:revision>357</cp:revision>
  <dcterms:created xsi:type="dcterms:W3CDTF">2023-12-27T12:10:13Z</dcterms:created>
  <dcterms:modified xsi:type="dcterms:W3CDTF">2026-02-20T17:37:02Z</dcterms:modified>
</cp:coreProperties>
</file>