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31"/>
  </p:notesMasterIdLst>
  <p:sldIdLst>
    <p:sldId id="283" r:id="rId3"/>
    <p:sldId id="257" r:id="rId4"/>
    <p:sldId id="258" r:id="rId5"/>
    <p:sldId id="259" r:id="rId6"/>
    <p:sldId id="260" r:id="rId7"/>
    <p:sldId id="261" r:id="rId8"/>
    <p:sldId id="262" r:id="rId9"/>
    <p:sldId id="263" r:id="rId10"/>
    <p:sldId id="264" r:id="rId11"/>
    <p:sldId id="284" r:id="rId12"/>
    <p:sldId id="266" r:id="rId13"/>
    <p:sldId id="267" r:id="rId14"/>
    <p:sldId id="268" r:id="rId15"/>
    <p:sldId id="269" r:id="rId16"/>
    <p:sldId id="270" r:id="rId17"/>
    <p:sldId id="294" r:id="rId18"/>
    <p:sldId id="271" r:id="rId19"/>
    <p:sldId id="272" r:id="rId20"/>
    <p:sldId id="297" r:id="rId21"/>
    <p:sldId id="274" r:id="rId22"/>
    <p:sldId id="275" r:id="rId23"/>
    <p:sldId id="276" r:id="rId24"/>
    <p:sldId id="277" r:id="rId25"/>
    <p:sldId id="278" r:id="rId26"/>
    <p:sldId id="279" r:id="rId27"/>
    <p:sldId id="280" r:id="rId28"/>
    <p:sldId id="281" r:id="rId29"/>
    <p:sldId id="282" r:id="rId3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9" d="100"/>
          <a:sy n="79" d="100"/>
        </p:scale>
        <p:origin x="74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0324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TOR (The Onion Router) prevents someone watching your connection from knowing what sites you visit.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firewall rules: allow SSH traffic, allow HTTP traffic, multiple web/DB server setup, bastion host setup.</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8DF91A-549E-485E-846E-B8F5E87260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7859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059571059"/>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9809509"/>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1568438"/>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6678470"/>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298402996"/>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6148574"/>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4242522866"/>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5060086"/>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5761314"/>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63458310"/>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653798"/>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175338074"/>
      </p:ext>
    </p:extLst>
  </p:cSld>
  <p:clrMapOvr>
    <a:masterClrMapping/>
  </p:clrMapOvr>
  <p:transition spd="slow"/>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Tree>
    <p:extLst>
      <p:ext uri="{BB962C8B-B14F-4D97-AF65-F5344CB8AC3E}">
        <p14:creationId xmlns:p14="http://schemas.microsoft.com/office/powerpoint/2010/main" val="31543401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transition spd="slow"/>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11.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9.png"/><Relationship Id="rId7"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18.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19.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19.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6.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27.png"/><Relationship Id="rId3" Type="http://schemas.openxmlformats.org/officeDocument/2006/relationships/image" Target="../media/image9.png"/><Relationship Id="rId7" Type="http://schemas.openxmlformats.org/officeDocument/2006/relationships/image" Target="../media/image18.png"/><Relationship Id="rId12"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8.png"/><Relationship Id="rId11" Type="http://schemas.openxmlformats.org/officeDocument/2006/relationships/image" Target="../media/image51.png"/><Relationship Id="rId5" Type="http://schemas.openxmlformats.org/officeDocument/2006/relationships/image" Target="../media/image19.png"/><Relationship Id="rId10" Type="http://schemas.openxmlformats.org/officeDocument/2006/relationships/image" Target="../media/image50.png"/><Relationship Id="rId4" Type="http://schemas.openxmlformats.org/officeDocument/2006/relationships/image" Target="../media/image47.png"/><Relationship Id="rId9"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10.png"/><Relationship Id="rId5" Type="http://schemas.openxmlformats.org/officeDocument/2006/relationships/image" Target="../media/image18.png"/><Relationship Id="rId10" Type="http://schemas.openxmlformats.org/officeDocument/2006/relationships/image" Target="../media/image5.png"/><Relationship Id="rId4" Type="http://schemas.openxmlformats.org/officeDocument/2006/relationships/image" Target="../media/image14.pn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767141"/>
            <a:ext cx="10363200" cy="1470025"/>
          </a:xfrm>
        </p:spPr>
        <p:txBody>
          <a:bodyPr/>
          <a:lstStyle/>
          <a:p>
            <a:r>
              <a:rPr lang="en-US" sz="4400" dirty="0"/>
              <a:t>TOPIC III</a:t>
            </a:r>
          </a:p>
        </p:txBody>
      </p:sp>
      <p:sp>
        <p:nvSpPr>
          <p:cNvPr id="3" name="Subtitle 2"/>
          <p:cNvSpPr>
            <a:spLocks noGrp="1"/>
          </p:cNvSpPr>
          <p:nvPr>
            <p:ph type="subTitle" idx="1"/>
          </p:nvPr>
        </p:nvSpPr>
        <p:spPr>
          <a:xfrm>
            <a:off x="1612669" y="3420688"/>
            <a:ext cx="9027621" cy="1752600"/>
          </a:xfrm>
        </p:spPr>
        <p:txBody>
          <a:bodyPr/>
          <a:lstStyle/>
          <a:p>
            <a:pPr>
              <a:spcBef>
                <a:spcPct val="0"/>
              </a:spcBef>
            </a:pPr>
            <a:r>
              <a:rPr lang="en-GB" sz="4400" dirty="0">
                <a:solidFill>
                  <a:srgbClr val="500093"/>
                </a:solidFill>
                <a:latin typeface="+mj-lt"/>
                <a:ea typeface="+mj-ea"/>
                <a:cs typeface="+mj-cs"/>
              </a:rPr>
              <a:t>Digital Security, Technologies and Tools for Cyber Security</a:t>
            </a:r>
            <a:endParaRPr lang="en-US" sz="4400" dirty="0">
              <a:solidFill>
                <a:srgbClr val="500093"/>
              </a:solidFill>
              <a:latin typeface="+mj-lt"/>
              <a:ea typeface="+mj-ea"/>
              <a:cs typeface="+mj-cs"/>
            </a:endParaRPr>
          </a:p>
        </p:txBody>
      </p:sp>
    </p:spTree>
    <p:extLst>
      <p:ext uri="{BB962C8B-B14F-4D97-AF65-F5344CB8AC3E}">
        <p14:creationId xmlns:p14="http://schemas.microsoft.com/office/powerpoint/2010/main" val="1573656048"/>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Employee Controls</a:t>
            </a:r>
          </a:p>
        </p:txBody>
      </p:sp>
      <p:sp>
        <p:nvSpPr>
          <p:cNvPr id="3" name="Content Placeholder 2"/>
          <p:cNvSpPr>
            <a:spLocks noGrp="1"/>
          </p:cNvSpPr>
          <p:nvPr>
            <p:ph idx="1"/>
          </p:nvPr>
        </p:nvSpPr>
        <p:spPr>
          <a:xfrm>
            <a:off x="604520" y="2383276"/>
            <a:ext cx="7469437" cy="4134255"/>
          </a:xfrm>
        </p:spPr>
        <p:txBody>
          <a:bodyPr/>
          <a:lstStyle/>
          <a:p>
            <a:r>
              <a:rPr lang="en-US" sz="2200" b="0" dirty="0">
                <a:latin typeface="+mj-lt"/>
              </a:rPr>
              <a:t>Only give out appropriate rights to systems. </a:t>
            </a:r>
          </a:p>
          <a:p>
            <a:r>
              <a:rPr lang="en-US" sz="2200" b="0" dirty="0">
                <a:latin typeface="+mj-lt"/>
              </a:rPr>
              <a:t>Limit access to only business hours.  </a:t>
            </a:r>
          </a:p>
          <a:p>
            <a:r>
              <a:rPr lang="en-US" sz="2200" b="0" dirty="0">
                <a:latin typeface="+mj-lt"/>
              </a:rPr>
              <a:t>Shouldn’t share accounts/ login information to access systems.  </a:t>
            </a:r>
          </a:p>
          <a:p>
            <a:r>
              <a:rPr lang="en-US" sz="2200" b="0" dirty="0">
                <a:latin typeface="+mj-lt"/>
              </a:rPr>
              <a:t>When employees are suspended or terminated, remove or limit access to systems.</a:t>
            </a:r>
          </a:p>
          <a:p>
            <a:r>
              <a:rPr lang="en-US" sz="2200" b="0" dirty="0">
                <a:latin typeface="+mj-lt"/>
              </a:rPr>
              <a:t>Keep detailed system logs on all computer activity.</a:t>
            </a:r>
          </a:p>
          <a:p>
            <a:r>
              <a:rPr lang="en-US" sz="2200" b="0" dirty="0">
                <a:latin typeface="+mj-lt"/>
              </a:rPr>
              <a:t>Physically secure computer assets, so that only staff with appropriate need can access.</a:t>
            </a:r>
          </a:p>
          <a:p>
            <a:r>
              <a:rPr lang="en-US" sz="2200" b="0" dirty="0">
                <a:latin typeface="+mj-lt"/>
              </a:rPr>
              <a:t>Ensure employee training and awareness</a:t>
            </a:r>
          </a:p>
          <a:p>
            <a:endParaRPr lang="en-US" sz="2200" b="0" dirty="0">
              <a:latin typeface="+mj-lt"/>
            </a:endParaRPr>
          </a:p>
        </p:txBody>
      </p:sp>
      <p:pic>
        <p:nvPicPr>
          <p:cNvPr id="4098" name="Picture 2" descr="The Human Factor in IT Security: How Employees are Making Businesses  Vulnerable from Within | Kaspersky official blo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71234" y="2383276"/>
            <a:ext cx="3640572" cy="23926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D5F8152-DDFD-CF6F-75F0-BE26A923F2D4}"/>
              </a:ext>
            </a:extLst>
          </p:cNvPr>
          <p:cNvSpPr txBox="1"/>
          <p:nvPr/>
        </p:nvSpPr>
        <p:spPr>
          <a:xfrm>
            <a:off x="914400" y="1757461"/>
            <a:ext cx="10673079" cy="461665"/>
          </a:xfrm>
          <a:prstGeom prst="rect">
            <a:avLst/>
          </a:prstGeom>
          <a:noFill/>
          <a:ln/>
        </p:spPr>
        <p:txBody>
          <a:bodyPr wrap="square" lIns="0" tIns="0" rIns="0" bIns="0" rtlCol="0" anchor="ctr"/>
          <a:lstStyle>
            <a:lvl1pPr>
              <a:defRPr sz="2400" i="1">
                <a:latin typeface="Arial" pitchFamily="34" charset="0"/>
                <a:cs typeface="Arial" pitchFamily="34" charset="-120"/>
              </a:defRPr>
            </a:lvl1pPr>
          </a:lstStyle>
          <a:p>
            <a:r>
              <a:rPr lang="en-US" b="1" dirty="0"/>
              <a:t>One of the biggest security threats is employees. </a:t>
            </a:r>
          </a:p>
        </p:txBody>
      </p:sp>
    </p:spTree>
    <p:extLst>
      <p:ext uri="{BB962C8B-B14F-4D97-AF65-F5344CB8AC3E}">
        <p14:creationId xmlns:p14="http://schemas.microsoft.com/office/powerpoint/2010/main" val="1485737347"/>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User Classifications</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915568"/>
            <a:ext cx="10607040" cy="781718"/>
          </a:xfrm>
          <a:prstGeom prst="rect">
            <a:avLst/>
          </a:prstGeom>
          <a:noFill/>
          <a:ln/>
        </p:spPr>
        <p:txBody>
          <a:bodyPr wrap="square" lIns="0" tIns="0" rIns="0" bIns="0" rtlCol="0" anchor="ctr"/>
          <a:lstStyle/>
          <a:p>
            <a:r>
              <a:rPr lang="en-US" sz="2400" i="1" dirty="0">
                <a:latin typeface="Arial" pitchFamily="34" charset="0"/>
                <a:cs typeface="Arial" pitchFamily="34" charset="-120"/>
              </a:rPr>
              <a:t>Access privileges scale with role — from general public to security administrator</a:t>
            </a:r>
          </a:p>
        </p:txBody>
      </p:sp>
      <p:graphicFrame>
        <p:nvGraphicFramePr>
          <p:cNvPr id="12" name="Table 0"/>
          <p:cNvGraphicFramePr>
            <a:graphicFrameLocks noGrp="1"/>
          </p:cNvGraphicFramePr>
          <p:nvPr>
            <p:extLst>
              <p:ext uri="{D42A27DB-BD31-4B8C-83A1-F6EECF244321}">
                <p14:modId xmlns:p14="http://schemas.microsoft.com/office/powerpoint/2010/main" val="2395650019"/>
              </p:ext>
            </p:extLst>
          </p:nvPr>
        </p:nvGraphicFramePr>
        <p:xfrm>
          <a:off x="868680" y="1750982"/>
          <a:ext cx="10424160" cy="4937760"/>
        </p:xfrm>
        <a:graphic>
          <a:graphicData uri="http://schemas.openxmlformats.org/drawingml/2006/table">
            <a:tbl>
              <a:tblPr/>
              <a:tblGrid>
                <a:gridCol w="3108960">
                  <a:extLst>
                    <a:ext uri="{9D8B030D-6E8A-4147-A177-3AD203B41FA5}">
                      <a16:colId xmlns:a16="http://schemas.microsoft.com/office/drawing/2014/main" val="20000"/>
                    </a:ext>
                  </a:extLst>
                </a:gridCol>
                <a:gridCol w="7315200">
                  <a:extLst>
                    <a:ext uri="{9D8B030D-6E8A-4147-A177-3AD203B41FA5}">
                      <a16:colId xmlns:a16="http://schemas.microsoft.com/office/drawing/2014/main" val="20001"/>
                    </a:ext>
                  </a:extLst>
                </a:gridCol>
              </a:tblGrid>
              <a:tr h="617220">
                <a:tc>
                  <a:txBody>
                    <a:bodyPr/>
                    <a:lstStyle/>
                    <a:p>
                      <a:pPr marL="0" indent="0">
                        <a:buNone/>
                      </a:pPr>
                      <a:r>
                        <a:rPr lang="en-US" sz="1700" b="1" dirty="0">
                          <a:solidFill>
                            <a:schemeClr val="bg1"/>
                          </a:solidFill>
                          <a:latin typeface="Arial" pitchFamily="34" charset="0"/>
                          <a:ea typeface="Arial" pitchFamily="34" charset="-122"/>
                          <a:cs typeface="Arial" pitchFamily="34" charset="-120"/>
                        </a:rPr>
                        <a:t>User Category</a:t>
                      </a:r>
                      <a:endParaRPr lang="en-US" sz="1700" dirty="0">
                        <a:solidFill>
                          <a:schemeClr val="bg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solidFill>
                      <a:srgbClr val="B50069"/>
                    </a:solidFill>
                  </a:tcPr>
                </a:tc>
                <a:tc>
                  <a:txBody>
                    <a:bodyPr/>
                    <a:lstStyle/>
                    <a:p>
                      <a:pPr marL="0" indent="0">
                        <a:buNone/>
                      </a:pPr>
                      <a:r>
                        <a:rPr lang="en-US" sz="1700" b="1" dirty="0">
                          <a:solidFill>
                            <a:schemeClr val="bg1"/>
                          </a:solidFill>
                          <a:latin typeface="Arial" pitchFamily="34" charset="0"/>
                          <a:ea typeface="Arial" pitchFamily="34" charset="-122"/>
                          <a:cs typeface="Arial" pitchFamily="34" charset="-120"/>
                        </a:rPr>
                        <a:t>Privileges &amp; Responsibilities</a:t>
                      </a:r>
                      <a:endParaRPr lang="en-US" sz="1700" dirty="0">
                        <a:solidFill>
                          <a:schemeClr val="bg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solidFill>
                      <a:srgbClr val="B50069"/>
                    </a:solidFill>
                  </a:tcPr>
                </a:tc>
                <a:extLst>
                  <a:ext uri="{0D108BD9-81ED-4DB2-BD59-A6C34878D82A}">
                    <a16:rowId xmlns:a16="http://schemas.microsoft.com/office/drawing/2014/main" val="10000"/>
                  </a:ext>
                </a:extLst>
              </a:tr>
              <a:tr h="617220">
                <a:tc>
                  <a:txBody>
                    <a:bodyPr/>
                    <a:lstStyle/>
                    <a:p>
                      <a:pPr marL="0" indent="0">
                        <a:buNone/>
                      </a:pPr>
                      <a:r>
                        <a:rPr lang="en-US" sz="1700" dirty="0">
                          <a:solidFill>
                            <a:schemeClr val="tx1"/>
                          </a:solidFill>
                          <a:latin typeface="Arial" pitchFamily="34" charset="0"/>
                          <a:ea typeface="Arial" pitchFamily="34" charset="-122"/>
                          <a:cs typeface="Arial" pitchFamily="34" charset="-120"/>
                        </a:rPr>
                        <a:t>Department Users (Employees)</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1700" dirty="0">
                          <a:solidFill>
                            <a:schemeClr val="tx1"/>
                          </a:solidFill>
                          <a:latin typeface="Arial" pitchFamily="34" charset="0"/>
                          <a:ea typeface="Arial" pitchFamily="34" charset="-122"/>
                          <a:cs typeface="Arial" pitchFamily="34" charset="-120"/>
                        </a:rPr>
                        <a:t>Access to applications and databases as required for job function.</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1"/>
                  </a:ext>
                </a:extLst>
              </a:tr>
              <a:tr h="617220">
                <a:tc>
                  <a:txBody>
                    <a:bodyPr/>
                    <a:lstStyle/>
                    <a:p>
                      <a:pPr marL="0" indent="0">
                        <a:buNone/>
                      </a:pPr>
                      <a:r>
                        <a:rPr lang="en-US" sz="1700" dirty="0">
                          <a:solidFill>
                            <a:schemeClr val="tx1"/>
                          </a:solidFill>
                          <a:latin typeface="Arial" pitchFamily="34" charset="0"/>
                          <a:ea typeface="Arial" pitchFamily="34" charset="-122"/>
                          <a:cs typeface="Arial" pitchFamily="34" charset="-120"/>
                        </a:rPr>
                        <a:t>System Administrators</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1700" dirty="0">
                          <a:solidFill>
                            <a:schemeClr val="tx1"/>
                          </a:solidFill>
                          <a:latin typeface="Arial" pitchFamily="34" charset="0"/>
                          <a:ea typeface="Arial" pitchFamily="34" charset="-122"/>
                          <a:cs typeface="Arial" pitchFamily="34" charset="-120"/>
                        </a:rPr>
                        <a:t>Access to computer systems, routers, hubs, and infrastructure required for job function. Confidential info on a “need to know” basis only.</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2"/>
                  </a:ext>
                </a:extLst>
              </a:tr>
              <a:tr h="617220">
                <a:tc>
                  <a:txBody>
                    <a:bodyPr/>
                    <a:lstStyle/>
                    <a:p>
                      <a:pPr marL="0" indent="0">
                        <a:buNone/>
                      </a:pPr>
                      <a:r>
                        <a:rPr lang="en-US" sz="1700" dirty="0">
                          <a:solidFill>
                            <a:schemeClr val="tx1"/>
                          </a:solidFill>
                          <a:latin typeface="Arial" pitchFamily="34" charset="0"/>
                          <a:ea typeface="Arial" pitchFamily="34" charset="-122"/>
                          <a:cs typeface="Arial" pitchFamily="34" charset="-120"/>
                        </a:rPr>
                        <a:t>Security Administrator</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1700" dirty="0">
                          <a:solidFill>
                            <a:schemeClr val="tx1"/>
                          </a:solidFill>
                          <a:latin typeface="Arial" pitchFamily="34" charset="0"/>
                          <a:ea typeface="Arial" pitchFamily="34" charset="-122"/>
                          <a:cs typeface="Arial" pitchFamily="34" charset="-120"/>
                        </a:rPr>
                        <a:t>Highest level of security clearance — access to all systems, databases, firewalls, and network devices as required.</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3"/>
                  </a:ext>
                </a:extLst>
              </a:tr>
              <a:tr h="617220">
                <a:tc>
                  <a:txBody>
                    <a:bodyPr/>
                    <a:lstStyle/>
                    <a:p>
                      <a:pPr marL="0" indent="0">
                        <a:buNone/>
                      </a:pPr>
                      <a:r>
                        <a:rPr lang="en-US" sz="1700" dirty="0">
                          <a:solidFill>
                            <a:schemeClr val="tx1"/>
                          </a:solidFill>
                          <a:latin typeface="Arial" pitchFamily="34" charset="0"/>
                          <a:ea typeface="Arial" pitchFamily="34" charset="-122"/>
                          <a:cs typeface="Arial" pitchFamily="34" charset="-120"/>
                        </a:rPr>
                        <a:t>Systems Analyst / Programmer</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1700" dirty="0">
                          <a:solidFill>
                            <a:schemeClr val="tx1"/>
                          </a:solidFill>
                          <a:latin typeface="Arial" pitchFamily="34" charset="0"/>
                          <a:ea typeface="Arial" pitchFamily="34" charset="-122"/>
                          <a:cs typeface="Arial" pitchFamily="34" charset="-120"/>
                        </a:rPr>
                        <a:t>Access to applications/databases for specific job function. Not authorized to access routers, firewalls, or network devices.</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4"/>
                  </a:ext>
                </a:extLst>
              </a:tr>
              <a:tr h="617220">
                <a:tc>
                  <a:txBody>
                    <a:bodyPr/>
                    <a:lstStyle/>
                    <a:p>
                      <a:pPr marL="0" indent="0">
                        <a:buNone/>
                      </a:pPr>
                      <a:r>
                        <a:rPr lang="en-US" sz="1700" dirty="0">
                          <a:solidFill>
                            <a:schemeClr val="tx1"/>
                          </a:solidFill>
                          <a:latin typeface="Arial" pitchFamily="34" charset="0"/>
                          <a:ea typeface="Arial" pitchFamily="34" charset="-122"/>
                          <a:cs typeface="Arial" pitchFamily="34" charset="-120"/>
                        </a:rPr>
                        <a:t>Contractors / Consultants</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1700" dirty="0">
                          <a:solidFill>
                            <a:schemeClr val="tx1"/>
                          </a:solidFill>
                          <a:latin typeface="Arial" pitchFamily="34" charset="0"/>
                          <a:ea typeface="Arial" pitchFamily="34" charset="-122"/>
                          <a:cs typeface="Arial" pitchFamily="34" charset="-120"/>
                        </a:rPr>
                        <a:t>Access as required for job function; routers/firewalls only if needed. Must be approved in writing by the director/CEO.</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5"/>
                  </a:ext>
                </a:extLst>
              </a:tr>
              <a:tr h="617220">
                <a:tc>
                  <a:txBody>
                    <a:bodyPr/>
                    <a:lstStyle/>
                    <a:p>
                      <a:pPr marL="0" indent="0">
                        <a:buNone/>
                      </a:pPr>
                      <a:r>
                        <a:rPr lang="en-US" sz="1700" dirty="0">
                          <a:solidFill>
                            <a:schemeClr val="tx1"/>
                          </a:solidFill>
                          <a:latin typeface="Arial" pitchFamily="34" charset="0"/>
                          <a:ea typeface="Arial" pitchFamily="34" charset="-122"/>
                          <a:cs typeface="Arial" pitchFamily="34" charset="-120"/>
                        </a:rPr>
                        <a:t>Other Agencies &amp; Business Partners</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1700" dirty="0">
                          <a:solidFill>
                            <a:schemeClr val="tx1"/>
                          </a:solidFill>
                          <a:latin typeface="Arial" pitchFamily="34" charset="0"/>
                          <a:ea typeface="Arial" pitchFamily="34" charset="-122"/>
                          <a:cs typeface="Arial" pitchFamily="34" charset="-120"/>
                        </a:rPr>
                        <a:t>Access allowed only when a contract or inter-agency access agreement is in place.</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6"/>
                  </a:ext>
                </a:extLst>
              </a:tr>
              <a:tr h="617220">
                <a:tc>
                  <a:txBody>
                    <a:bodyPr/>
                    <a:lstStyle/>
                    <a:p>
                      <a:pPr marL="0" indent="0">
                        <a:buNone/>
                      </a:pPr>
                      <a:r>
                        <a:rPr lang="en-US" sz="1700" dirty="0">
                          <a:solidFill>
                            <a:schemeClr val="tx1"/>
                          </a:solidFill>
                          <a:latin typeface="Arial" pitchFamily="34" charset="0"/>
                          <a:ea typeface="Arial" pitchFamily="34" charset="-122"/>
                          <a:cs typeface="Arial" pitchFamily="34" charset="-120"/>
                        </a:rPr>
                        <a:t>General Public</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1700" dirty="0">
                          <a:solidFill>
                            <a:schemeClr val="tx1"/>
                          </a:solidFill>
                          <a:latin typeface="Arial" pitchFamily="34" charset="0"/>
                          <a:ea typeface="Arial" pitchFamily="34" charset="-122"/>
                          <a:cs typeface="Arial" pitchFamily="34" charset="-120"/>
                        </a:rPr>
                        <a:t>Limited to applications on public web servers — no access to confidential information.</a:t>
                      </a:r>
                      <a:endParaRPr lang="en-US" sz="17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11" name="Text 8"/>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Endpoint &amp; Mobile Phone Security</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1051756"/>
            <a:ext cx="10607040" cy="566928"/>
          </a:xfrm>
          <a:prstGeom prst="rect">
            <a:avLst/>
          </a:prstGeom>
          <a:noFill/>
          <a:ln/>
        </p:spPr>
        <p:txBody>
          <a:bodyPr wrap="square" lIns="0" tIns="0" rIns="0" bIns="0" rtlCol="0" anchor="ctr"/>
          <a:lstStyle/>
          <a:p>
            <a:r>
              <a:rPr lang="en-US" sz="2400" i="1" dirty="0">
                <a:latin typeface="Arial" pitchFamily="34" charset="0"/>
                <a:cs typeface="Arial" pitchFamily="34" charset="-120"/>
              </a:rPr>
              <a:t>Endpoints carry a lot of identity, data, and assets — secure them deliberately</a:t>
            </a:r>
          </a:p>
        </p:txBody>
      </p:sp>
      <p:sp>
        <p:nvSpPr>
          <p:cNvPr id="10" name="Shape 8"/>
          <p:cNvSpPr/>
          <p:nvPr/>
        </p:nvSpPr>
        <p:spPr>
          <a:xfrm>
            <a:off x="868680" y="1890087"/>
            <a:ext cx="3331464" cy="3683861"/>
          </a:xfrm>
          <a:prstGeom prst="roundRect">
            <a:avLst>
              <a:gd name="adj" fmla="val 3404"/>
            </a:avLst>
          </a:prstGeom>
          <a:solidFill>
            <a:srgbClr val="FBF3F8"/>
          </a:solidFill>
          <a:ln w="12700">
            <a:solidFill>
              <a:srgbClr val="EBD6E6"/>
            </a:solidFill>
            <a:prstDash val="solid"/>
          </a:ln>
        </p:spPr>
      </p:sp>
      <p:sp>
        <p:nvSpPr>
          <p:cNvPr id="11" name="Shape 9"/>
          <p:cNvSpPr/>
          <p:nvPr/>
        </p:nvSpPr>
        <p:spPr>
          <a:xfrm>
            <a:off x="1051560" y="2054680"/>
            <a:ext cx="530352" cy="530352"/>
          </a:xfrm>
          <a:prstGeom prst="ellipse">
            <a:avLst/>
          </a:prstGeom>
          <a:solidFill>
            <a:srgbClr val="B50069"/>
          </a:solidFill>
          <a:ln/>
        </p:spPr>
      </p:sp>
      <p:pic>
        <p:nvPicPr>
          <p:cNvPr id="12" name="Image 0" descr="/home/claude/icons/antivirus_white.png"/>
          <p:cNvPicPr>
            <a:picLocks noChangeAspect="1"/>
          </p:cNvPicPr>
          <p:nvPr/>
        </p:nvPicPr>
        <p:blipFill>
          <a:blip r:embed="rId3"/>
          <a:stretch>
            <a:fillRect/>
          </a:stretch>
        </p:blipFill>
        <p:spPr>
          <a:xfrm>
            <a:off x="1152144" y="2155264"/>
            <a:ext cx="329184" cy="329184"/>
          </a:xfrm>
          <a:prstGeom prst="rect">
            <a:avLst/>
          </a:prstGeom>
        </p:spPr>
      </p:pic>
      <p:sp>
        <p:nvSpPr>
          <p:cNvPr id="13" name="Text 10"/>
          <p:cNvSpPr/>
          <p:nvPr/>
        </p:nvSpPr>
        <p:spPr>
          <a:xfrm>
            <a:off x="1051560" y="2658184"/>
            <a:ext cx="2965704"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Antivirus Software</a:t>
            </a:r>
            <a:endParaRPr lang="en-US" sz="2000" dirty="0"/>
          </a:p>
        </p:txBody>
      </p:sp>
      <p:sp>
        <p:nvSpPr>
          <p:cNvPr id="14" name="Text 11"/>
          <p:cNvSpPr/>
          <p:nvPr/>
        </p:nvSpPr>
        <p:spPr>
          <a:xfrm>
            <a:off x="1051560" y="3170248"/>
            <a:ext cx="2965704" cy="181031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Detects and cleans infections, keeps out suspicious programs, isolates likely threats.</a:t>
            </a:r>
            <a:endParaRPr lang="en-US" sz="2000" dirty="0"/>
          </a:p>
        </p:txBody>
      </p:sp>
      <p:sp>
        <p:nvSpPr>
          <p:cNvPr id="15" name="Shape 12"/>
          <p:cNvSpPr/>
          <p:nvPr/>
        </p:nvSpPr>
        <p:spPr>
          <a:xfrm>
            <a:off x="4428744" y="1890087"/>
            <a:ext cx="3331464" cy="3683861"/>
          </a:xfrm>
          <a:prstGeom prst="roundRect">
            <a:avLst>
              <a:gd name="adj" fmla="val 3404"/>
            </a:avLst>
          </a:prstGeom>
          <a:solidFill>
            <a:srgbClr val="FBF3F8"/>
          </a:solidFill>
          <a:ln w="12700">
            <a:solidFill>
              <a:srgbClr val="EBD6E6"/>
            </a:solidFill>
            <a:prstDash val="solid"/>
          </a:ln>
        </p:spPr>
      </p:sp>
      <p:sp>
        <p:nvSpPr>
          <p:cNvPr id="16" name="Shape 13"/>
          <p:cNvSpPr/>
          <p:nvPr/>
        </p:nvSpPr>
        <p:spPr>
          <a:xfrm>
            <a:off x="4611624" y="2054680"/>
            <a:ext cx="530352" cy="530352"/>
          </a:xfrm>
          <a:prstGeom prst="ellipse">
            <a:avLst/>
          </a:prstGeom>
          <a:solidFill>
            <a:srgbClr val="B50069"/>
          </a:solidFill>
          <a:ln/>
        </p:spPr>
      </p:sp>
      <p:pic>
        <p:nvPicPr>
          <p:cNvPr id="17" name="Image 1" descr="/home/claude/icons/firewall_white.png"/>
          <p:cNvPicPr>
            <a:picLocks noChangeAspect="1"/>
          </p:cNvPicPr>
          <p:nvPr/>
        </p:nvPicPr>
        <p:blipFill>
          <a:blip r:embed="rId4"/>
          <a:stretch>
            <a:fillRect/>
          </a:stretch>
        </p:blipFill>
        <p:spPr>
          <a:xfrm>
            <a:off x="4712208" y="2155264"/>
            <a:ext cx="329184" cy="329184"/>
          </a:xfrm>
          <a:prstGeom prst="rect">
            <a:avLst/>
          </a:prstGeom>
        </p:spPr>
      </p:pic>
      <p:sp>
        <p:nvSpPr>
          <p:cNvPr id="18" name="Text 14"/>
          <p:cNvSpPr/>
          <p:nvPr/>
        </p:nvSpPr>
        <p:spPr>
          <a:xfrm>
            <a:off x="4611624" y="2658184"/>
            <a:ext cx="2965704"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Updated Firewalls</a:t>
            </a:r>
            <a:endParaRPr lang="en-US" sz="2000" dirty="0"/>
          </a:p>
        </p:txBody>
      </p:sp>
      <p:sp>
        <p:nvSpPr>
          <p:cNvPr id="19" name="Text 15"/>
          <p:cNvSpPr/>
          <p:nvPr/>
        </p:nvSpPr>
        <p:spPr>
          <a:xfrm>
            <a:off x="4611624" y="3170248"/>
            <a:ext cx="2965704" cy="181031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Monitor web traffic, identify authorized users, block unauthorized access, guard against next-gen viruses.</a:t>
            </a:r>
            <a:endParaRPr lang="en-US" sz="2000" dirty="0"/>
          </a:p>
        </p:txBody>
      </p:sp>
      <p:sp>
        <p:nvSpPr>
          <p:cNvPr id="20" name="Shape 16"/>
          <p:cNvSpPr/>
          <p:nvPr/>
        </p:nvSpPr>
        <p:spPr>
          <a:xfrm>
            <a:off x="7988808" y="1890087"/>
            <a:ext cx="3331464" cy="3683861"/>
          </a:xfrm>
          <a:prstGeom prst="roundRect">
            <a:avLst>
              <a:gd name="adj" fmla="val 3404"/>
            </a:avLst>
          </a:prstGeom>
          <a:solidFill>
            <a:srgbClr val="FBF3F8"/>
          </a:solidFill>
          <a:ln w="12700">
            <a:solidFill>
              <a:srgbClr val="EBD6E6"/>
            </a:solidFill>
            <a:prstDash val="solid"/>
          </a:ln>
        </p:spPr>
      </p:sp>
      <p:sp>
        <p:nvSpPr>
          <p:cNvPr id="21" name="Shape 17"/>
          <p:cNvSpPr/>
          <p:nvPr/>
        </p:nvSpPr>
        <p:spPr>
          <a:xfrm>
            <a:off x="8171688" y="2054680"/>
            <a:ext cx="530352" cy="530352"/>
          </a:xfrm>
          <a:prstGeom prst="ellipse">
            <a:avLst/>
          </a:prstGeom>
          <a:solidFill>
            <a:srgbClr val="B50069"/>
          </a:solidFill>
          <a:ln/>
        </p:spPr>
      </p:sp>
      <p:pic>
        <p:nvPicPr>
          <p:cNvPr id="22" name="Image 2" descr="/home/claude/icons/vpn_white.png"/>
          <p:cNvPicPr>
            <a:picLocks noChangeAspect="1"/>
          </p:cNvPicPr>
          <p:nvPr/>
        </p:nvPicPr>
        <p:blipFill>
          <a:blip r:embed="rId5"/>
          <a:stretch>
            <a:fillRect/>
          </a:stretch>
        </p:blipFill>
        <p:spPr>
          <a:xfrm>
            <a:off x="8272272" y="2155264"/>
            <a:ext cx="329184" cy="329184"/>
          </a:xfrm>
          <a:prstGeom prst="rect">
            <a:avLst/>
          </a:prstGeom>
        </p:spPr>
      </p:pic>
      <p:sp>
        <p:nvSpPr>
          <p:cNvPr id="23" name="Text 18"/>
          <p:cNvSpPr/>
          <p:nvPr/>
        </p:nvSpPr>
        <p:spPr>
          <a:xfrm>
            <a:off x="8171688" y="2658184"/>
            <a:ext cx="2965704"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Proxies, VPNs &amp; Tor</a:t>
            </a:r>
            <a:endParaRPr lang="en-US" sz="2000" dirty="0"/>
          </a:p>
        </p:txBody>
      </p:sp>
      <p:sp>
        <p:nvSpPr>
          <p:cNvPr id="24" name="Text 19"/>
          <p:cNvSpPr/>
          <p:nvPr/>
        </p:nvSpPr>
        <p:spPr>
          <a:xfrm>
            <a:off x="8171688" y="3170248"/>
            <a:ext cx="2965704" cy="181031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Proxies filter traffic per IT policy; VPNs encrypt traffic; Tor provides anonymity for accessing the dark web.</a:t>
            </a:r>
            <a:endParaRPr lang="en-US" sz="2000" dirty="0"/>
          </a:p>
        </p:txBody>
      </p:sp>
      <p:sp>
        <p:nvSpPr>
          <p:cNvPr id="26" name="Text 20"/>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Endpoint &amp; Mobile Phone Security (cont.)</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Shape 7"/>
          <p:cNvSpPr/>
          <p:nvPr/>
        </p:nvSpPr>
        <p:spPr>
          <a:xfrm>
            <a:off x="868680" y="1325879"/>
            <a:ext cx="2441448" cy="4249015"/>
          </a:xfrm>
          <a:prstGeom prst="roundRect">
            <a:avLst>
              <a:gd name="adj" fmla="val 3404"/>
            </a:avLst>
          </a:prstGeom>
          <a:solidFill>
            <a:srgbClr val="FBF3F8"/>
          </a:solidFill>
          <a:ln w="12700">
            <a:solidFill>
              <a:srgbClr val="EBD6E6"/>
            </a:solidFill>
            <a:prstDash val="solid"/>
          </a:ln>
        </p:spPr>
      </p:sp>
      <p:sp>
        <p:nvSpPr>
          <p:cNvPr id="10" name="Shape 8"/>
          <p:cNvSpPr/>
          <p:nvPr/>
        </p:nvSpPr>
        <p:spPr>
          <a:xfrm>
            <a:off x="1051560" y="1490472"/>
            <a:ext cx="530352" cy="530352"/>
          </a:xfrm>
          <a:prstGeom prst="ellipse">
            <a:avLst/>
          </a:prstGeom>
          <a:solidFill>
            <a:srgbClr val="B50069"/>
          </a:solidFill>
          <a:ln/>
        </p:spPr>
      </p:sp>
      <p:pic>
        <p:nvPicPr>
          <p:cNvPr id="11" name="Image 0" descr="/home/claude/icons/remotemonitor_white.png"/>
          <p:cNvPicPr>
            <a:picLocks noChangeAspect="1"/>
          </p:cNvPicPr>
          <p:nvPr/>
        </p:nvPicPr>
        <p:blipFill>
          <a:blip r:embed="rId3"/>
          <a:stretch>
            <a:fillRect/>
          </a:stretch>
        </p:blipFill>
        <p:spPr>
          <a:xfrm>
            <a:off x="1152144" y="1591056"/>
            <a:ext cx="329184" cy="329184"/>
          </a:xfrm>
          <a:prstGeom prst="rect">
            <a:avLst/>
          </a:prstGeom>
        </p:spPr>
      </p:pic>
      <p:sp>
        <p:nvSpPr>
          <p:cNvPr id="12" name="Text 9"/>
          <p:cNvSpPr/>
          <p:nvPr/>
        </p:nvSpPr>
        <p:spPr>
          <a:xfrm>
            <a:off x="1051560" y="2093976"/>
            <a:ext cx="2075688" cy="91731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Remote Monitoring Software</a:t>
            </a:r>
            <a:endParaRPr lang="en-US" sz="2000" dirty="0"/>
          </a:p>
        </p:txBody>
      </p:sp>
      <p:sp>
        <p:nvSpPr>
          <p:cNvPr id="13" name="Text 10"/>
          <p:cNvSpPr/>
          <p:nvPr/>
        </p:nvSpPr>
        <p:spPr>
          <a:xfrm>
            <a:off x="1051560" y="3111878"/>
            <a:ext cx="2075688" cy="2255650"/>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Lets the security team collect data, diagnose problems, and manage applications/hardware remotely.</a:t>
            </a:r>
            <a:endParaRPr lang="en-US" sz="2000" dirty="0"/>
          </a:p>
        </p:txBody>
      </p:sp>
      <p:sp>
        <p:nvSpPr>
          <p:cNvPr id="14" name="Shape 11"/>
          <p:cNvSpPr/>
          <p:nvPr/>
        </p:nvSpPr>
        <p:spPr>
          <a:xfrm>
            <a:off x="3538728" y="1325879"/>
            <a:ext cx="2441448" cy="4249015"/>
          </a:xfrm>
          <a:prstGeom prst="roundRect">
            <a:avLst>
              <a:gd name="adj" fmla="val 3404"/>
            </a:avLst>
          </a:prstGeom>
          <a:solidFill>
            <a:srgbClr val="FBF3F8"/>
          </a:solidFill>
          <a:ln w="12700">
            <a:solidFill>
              <a:srgbClr val="EBD6E6"/>
            </a:solidFill>
            <a:prstDash val="solid"/>
          </a:ln>
        </p:spPr>
      </p:sp>
      <p:sp>
        <p:nvSpPr>
          <p:cNvPr id="15" name="Shape 12"/>
          <p:cNvSpPr/>
          <p:nvPr/>
        </p:nvSpPr>
        <p:spPr>
          <a:xfrm>
            <a:off x="3721608" y="1490472"/>
            <a:ext cx="530352" cy="530352"/>
          </a:xfrm>
          <a:prstGeom prst="ellipse">
            <a:avLst/>
          </a:prstGeom>
          <a:solidFill>
            <a:srgbClr val="B50069"/>
          </a:solidFill>
          <a:ln/>
        </p:spPr>
      </p:sp>
      <p:pic>
        <p:nvPicPr>
          <p:cNvPr id="16" name="Image 1" descr="/home/claude/icons/vulnscanner_white.png"/>
          <p:cNvPicPr>
            <a:picLocks noChangeAspect="1"/>
          </p:cNvPicPr>
          <p:nvPr/>
        </p:nvPicPr>
        <p:blipFill>
          <a:blip r:embed="rId4"/>
          <a:stretch>
            <a:fillRect/>
          </a:stretch>
        </p:blipFill>
        <p:spPr>
          <a:xfrm>
            <a:off x="3822192" y="1591056"/>
            <a:ext cx="329184" cy="329184"/>
          </a:xfrm>
          <a:prstGeom prst="rect">
            <a:avLst/>
          </a:prstGeom>
        </p:spPr>
      </p:pic>
      <p:sp>
        <p:nvSpPr>
          <p:cNvPr id="17" name="Text 13"/>
          <p:cNvSpPr/>
          <p:nvPr/>
        </p:nvSpPr>
        <p:spPr>
          <a:xfrm>
            <a:off x="3721608" y="2093976"/>
            <a:ext cx="2075688" cy="91731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Vulnerability Scanner</a:t>
            </a:r>
            <a:endParaRPr lang="en-US" sz="2000" dirty="0"/>
          </a:p>
        </p:txBody>
      </p:sp>
      <p:sp>
        <p:nvSpPr>
          <p:cNvPr id="18" name="Text 14"/>
          <p:cNvSpPr/>
          <p:nvPr/>
        </p:nvSpPr>
        <p:spPr>
          <a:xfrm>
            <a:off x="3721608" y="3111877"/>
            <a:ext cx="2075688" cy="4249015"/>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Detects, evaluates, and prioritizes weak spots so countermeasures can be organized.</a:t>
            </a:r>
            <a:endParaRPr lang="en-US" sz="2000" dirty="0"/>
          </a:p>
        </p:txBody>
      </p:sp>
      <p:sp>
        <p:nvSpPr>
          <p:cNvPr id="19" name="Shape 15"/>
          <p:cNvSpPr/>
          <p:nvPr/>
        </p:nvSpPr>
        <p:spPr>
          <a:xfrm>
            <a:off x="6208776" y="1325879"/>
            <a:ext cx="2441448" cy="4249015"/>
          </a:xfrm>
          <a:prstGeom prst="roundRect">
            <a:avLst>
              <a:gd name="adj" fmla="val 3404"/>
            </a:avLst>
          </a:prstGeom>
          <a:solidFill>
            <a:srgbClr val="FBF3F8"/>
          </a:solidFill>
          <a:ln w="12700">
            <a:solidFill>
              <a:srgbClr val="EBD6E6"/>
            </a:solidFill>
            <a:prstDash val="solid"/>
          </a:ln>
        </p:spPr>
      </p:sp>
      <p:sp>
        <p:nvSpPr>
          <p:cNvPr id="20" name="Shape 16"/>
          <p:cNvSpPr/>
          <p:nvPr/>
        </p:nvSpPr>
        <p:spPr>
          <a:xfrm>
            <a:off x="6391656" y="1490472"/>
            <a:ext cx="530352" cy="530352"/>
          </a:xfrm>
          <a:prstGeom prst="ellipse">
            <a:avLst/>
          </a:prstGeom>
          <a:solidFill>
            <a:srgbClr val="B50069"/>
          </a:solidFill>
          <a:ln/>
        </p:spPr>
      </p:sp>
      <p:pic>
        <p:nvPicPr>
          <p:cNvPr id="21" name="Image 2" descr="/home/claude/icons/confidential_white.png"/>
          <p:cNvPicPr>
            <a:picLocks noChangeAspect="1"/>
          </p:cNvPicPr>
          <p:nvPr/>
        </p:nvPicPr>
        <p:blipFill>
          <a:blip r:embed="rId5"/>
          <a:stretch>
            <a:fillRect/>
          </a:stretch>
        </p:blipFill>
        <p:spPr>
          <a:xfrm>
            <a:off x="6492240" y="1591056"/>
            <a:ext cx="329184" cy="329184"/>
          </a:xfrm>
          <a:prstGeom prst="rect">
            <a:avLst/>
          </a:prstGeom>
        </p:spPr>
      </p:pic>
      <p:sp>
        <p:nvSpPr>
          <p:cNvPr id="22" name="Text 17"/>
          <p:cNvSpPr/>
          <p:nvPr/>
        </p:nvSpPr>
        <p:spPr>
          <a:xfrm>
            <a:off x="6391656" y="2093976"/>
            <a:ext cx="2075688" cy="91731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Physical Security</a:t>
            </a:r>
            <a:endParaRPr lang="en-US" sz="2000" dirty="0"/>
          </a:p>
        </p:txBody>
      </p:sp>
      <p:sp>
        <p:nvSpPr>
          <p:cNvPr id="23" name="Text 18"/>
          <p:cNvSpPr/>
          <p:nvPr/>
        </p:nvSpPr>
        <p:spPr>
          <a:xfrm>
            <a:off x="6391656" y="3111877"/>
            <a:ext cx="2075688" cy="4249015"/>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Ensures the device isn't possessed by unauthorized persons.</a:t>
            </a:r>
            <a:endParaRPr lang="en-US" sz="2000" dirty="0"/>
          </a:p>
        </p:txBody>
      </p:sp>
      <p:sp>
        <p:nvSpPr>
          <p:cNvPr id="24" name="Shape 19"/>
          <p:cNvSpPr/>
          <p:nvPr/>
        </p:nvSpPr>
        <p:spPr>
          <a:xfrm>
            <a:off x="8878824" y="1325879"/>
            <a:ext cx="2441448" cy="4249015"/>
          </a:xfrm>
          <a:prstGeom prst="roundRect">
            <a:avLst>
              <a:gd name="adj" fmla="val 3404"/>
            </a:avLst>
          </a:prstGeom>
          <a:solidFill>
            <a:srgbClr val="FBF3F8"/>
          </a:solidFill>
          <a:ln w="12700">
            <a:solidFill>
              <a:srgbClr val="EBD6E6"/>
            </a:solidFill>
            <a:prstDash val="solid"/>
          </a:ln>
        </p:spPr>
      </p:sp>
      <p:sp>
        <p:nvSpPr>
          <p:cNvPr id="25" name="Shape 20"/>
          <p:cNvSpPr/>
          <p:nvPr/>
        </p:nvSpPr>
        <p:spPr>
          <a:xfrm>
            <a:off x="9061704" y="1490472"/>
            <a:ext cx="530352" cy="530352"/>
          </a:xfrm>
          <a:prstGeom prst="ellipse">
            <a:avLst/>
          </a:prstGeom>
          <a:solidFill>
            <a:srgbClr val="B50069"/>
          </a:solidFill>
          <a:ln/>
        </p:spPr>
      </p:sp>
      <p:pic>
        <p:nvPicPr>
          <p:cNvPr id="26" name="Image 3" descr="/home/claude/icons/password_white.png"/>
          <p:cNvPicPr>
            <a:picLocks noChangeAspect="1"/>
          </p:cNvPicPr>
          <p:nvPr/>
        </p:nvPicPr>
        <p:blipFill>
          <a:blip r:embed="rId6"/>
          <a:stretch>
            <a:fillRect/>
          </a:stretch>
        </p:blipFill>
        <p:spPr>
          <a:xfrm>
            <a:off x="9162288" y="1591056"/>
            <a:ext cx="329184" cy="329184"/>
          </a:xfrm>
          <a:prstGeom prst="rect">
            <a:avLst/>
          </a:prstGeom>
        </p:spPr>
      </p:pic>
      <p:sp>
        <p:nvSpPr>
          <p:cNvPr id="27" name="Text 21"/>
          <p:cNvSpPr/>
          <p:nvPr/>
        </p:nvSpPr>
        <p:spPr>
          <a:xfrm>
            <a:off x="9061704" y="2093976"/>
            <a:ext cx="2075688" cy="91731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Passwords</a:t>
            </a:r>
            <a:endParaRPr lang="en-US" sz="2000" dirty="0"/>
          </a:p>
        </p:txBody>
      </p:sp>
      <p:sp>
        <p:nvSpPr>
          <p:cNvPr id="28" name="Text 22"/>
          <p:cNvSpPr/>
          <p:nvPr/>
        </p:nvSpPr>
        <p:spPr>
          <a:xfrm>
            <a:off x="9061704" y="3111877"/>
            <a:ext cx="2075688" cy="4249015"/>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Deter access by unauthorized persons.</a:t>
            </a:r>
            <a:endParaRPr lang="en-US" sz="2000" dirty="0"/>
          </a:p>
        </p:txBody>
      </p:sp>
      <p:sp>
        <p:nvSpPr>
          <p:cNvPr id="29" name="Text 23"/>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Password Policy</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1051755"/>
            <a:ext cx="10607040" cy="932688"/>
          </a:xfrm>
          <a:prstGeom prst="rect">
            <a:avLst/>
          </a:prstGeom>
          <a:noFill/>
          <a:ln/>
        </p:spPr>
        <p:txBody>
          <a:bodyPr wrap="square" lIns="0" tIns="0" rIns="0" bIns="0" rtlCol="0" anchor="ctr"/>
          <a:lstStyle/>
          <a:p>
            <a:r>
              <a:rPr lang="en-US" sz="2400" i="1" dirty="0">
                <a:latin typeface="Arial" pitchFamily="34" charset="0"/>
                <a:cs typeface="Arial" pitchFamily="34" charset="-120"/>
              </a:rPr>
              <a:t>Organizations should develop and implement password policies, and evaluate staff against them</a:t>
            </a:r>
          </a:p>
        </p:txBody>
      </p:sp>
      <p:sp>
        <p:nvSpPr>
          <p:cNvPr id="30" name="Text 24"/>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14</a:t>
            </a:r>
            <a:endParaRPr lang="en-US" sz="1000" dirty="0"/>
          </a:p>
        </p:txBody>
      </p:sp>
      <p:pic>
        <p:nvPicPr>
          <p:cNvPr id="43" name="Picture 2" descr="5 Password Policy Guidelines for Small to Mid-Size Businesses | Accent  Computer Solutions">
            <a:extLst>
              <a:ext uri="{FF2B5EF4-FFF2-40B4-BE49-F238E27FC236}">
                <a16:creationId xmlns:a16="http://schemas.microsoft.com/office/drawing/2014/main" id="{DCC54157-F328-2616-8044-20A3DBF9711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11483" y="1984443"/>
            <a:ext cx="8412479" cy="47320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Security Patch Management</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58310" y="1311818"/>
            <a:ext cx="4618887" cy="1645002"/>
          </a:xfrm>
          <a:prstGeom prst="rect">
            <a:avLst/>
          </a:prstGeom>
          <a:noFill/>
          <a:ln/>
        </p:spPr>
        <p:txBody>
          <a:bodyPr wrap="square" lIns="0" tIns="0" rIns="0" bIns="0" rtlCol="0" anchor="ctr"/>
          <a:lstStyle/>
          <a:p>
            <a:r>
              <a:rPr lang="en-US" sz="2400" i="1" dirty="0">
                <a:latin typeface="Arial" pitchFamily="34" charset="0"/>
                <a:cs typeface="Arial" pitchFamily="34" charset="-120"/>
              </a:rPr>
              <a:t>The ongoing process of applying updates that resolve code vulnerabilities or errors</a:t>
            </a:r>
          </a:p>
        </p:txBody>
      </p:sp>
      <p:sp>
        <p:nvSpPr>
          <p:cNvPr id="10" name="Text 8"/>
          <p:cNvSpPr/>
          <p:nvPr/>
        </p:nvSpPr>
        <p:spPr>
          <a:xfrm>
            <a:off x="868680" y="3302471"/>
            <a:ext cx="4608517" cy="1928552"/>
          </a:xfrm>
          <a:prstGeom prst="rect">
            <a:avLst/>
          </a:prstGeom>
          <a:noFill/>
          <a:ln/>
        </p:spPr>
        <p:txBody>
          <a:bodyPr wrap="square" lIns="0" tIns="0" rIns="0" bIns="0" rtlCol="0" anchor="ctr"/>
          <a:lstStyle/>
          <a:p>
            <a:pPr marL="0" indent="0">
              <a:lnSpc>
                <a:spcPct val="115000"/>
              </a:lnSpc>
              <a:buNone/>
            </a:pPr>
            <a:r>
              <a:rPr lang="en-US" sz="2000" b="1" dirty="0">
                <a:solidFill>
                  <a:srgbClr val="B50069"/>
                </a:solidFill>
                <a:latin typeface="Arial" pitchFamily="34" charset="0"/>
                <a:ea typeface="Arial" pitchFamily="34" charset="-122"/>
                <a:cs typeface="Arial" pitchFamily="34" charset="-120"/>
              </a:rPr>
              <a:t>A security patch </a:t>
            </a:r>
            <a:r>
              <a:rPr lang="en-US" sz="2000" dirty="0">
                <a:solidFill>
                  <a:srgbClr val="262626"/>
                </a:solidFill>
                <a:latin typeface="Arial" pitchFamily="34" charset="0"/>
                <a:ea typeface="Arial" pitchFamily="34" charset="-122"/>
                <a:cs typeface="Arial" pitchFamily="34" charset="-120"/>
              </a:rPr>
              <a:t>is a method of updating systems, applications, or software by inserting code to fill in — or “patch” — the vulnerability.</a:t>
            </a:r>
            <a:endParaRPr lang="en-US" sz="2000" dirty="0"/>
          </a:p>
        </p:txBody>
      </p:sp>
      <p:sp>
        <p:nvSpPr>
          <p:cNvPr id="37" name="Text 29"/>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15</a:t>
            </a:r>
            <a:endParaRPr lang="en-US" sz="1000" dirty="0"/>
          </a:p>
        </p:txBody>
      </p:sp>
      <p:pic>
        <p:nvPicPr>
          <p:cNvPr id="45" name="Picture 2" descr="Patch Management Guidance - Canada.ca">
            <a:extLst>
              <a:ext uri="{FF2B5EF4-FFF2-40B4-BE49-F238E27FC236}">
                <a16:creationId xmlns:a16="http://schemas.microsoft.com/office/drawing/2014/main" id="{60CF5CFA-770E-FFA6-A9FA-00E9C7528F1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19972" y="1134875"/>
            <a:ext cx="4611780" cy="458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F9F1266-486C-770E-6D0A-4B17173E2BAB}"/>
              </a:ext>
            </a:extLst>
          </p:cNvPr>
          <p:cNvSpPr>
            <a:spLocks noGrp="1"/>
          </p:cNvSpPr>
          <p:nvPr>
            <p:ph type="title"/>
          </p:nvPr>
        </p:nvSpPr>
        <p:spPr/>
        <p:txBody>
          <a:bodyPr/>
          <a:lstStyle/>
          <a:p>
            <a:r>
              <a:rPr lang="en-US" dirty="0"/>
              <a:t>Case of CrowdStrike – </a:t>
            </a:r>
            <a:r>
              <a:rPr lang="en-US" sz="2800" dirty="0"/>
              <a:t>Loss of over $10 billion globally</a:t>
            </a:r>
            <a:endParaRPr lang="en-US" dirty="0"/>
          </a:p>
        </p:txBody>
      </p:sp>
      <p:sp>
        <p:nvSpPr>
          <p:cNvPr id="6" name="Content Placeholder 5">
            <a:extLst>
              <a:ext uri="{FF2B5EF4-FFF2-40B4-BE49-F238E27FC236}">
                <a16:creationId xmlns:a16="http://schemas.microsoft.com/office/drawing/2014/main" id="{75774B35-B983-9149-A3BC-425CC8C14D39}"/>
              </a:ext>
            </a:extLst>
          </p:cNvPr>
          <p:cNvSpPr>
            <a:spLocks noGrp="1"/>
          </p:cNvSpPr>
          <p:nvPr>
            <p:ph idx="1"/>
          </p:nvPr>
        </p:nvSpPr>
        <p:spPr>
          <a:xfrm>
            <a:off x="651641" y="1689540"/>
            <a:ext cx="11235559" cy="5005550"/>
          </a:xfrm>
        </p:spPr>
        <p:txBody>
          <a:bodyPr/>
          <a:lstStyle/>
          <a:p>
            <a:r>
              <a:rPr lang="en-US" sz="2400" b="0" dirty="0">
                <a:latin typeface="+mj-lt"/>
              </a:rPr>
              <a:t>A famous example of a software update that failed is the July 2024 CrowdStrike content patch for Windows systems. </a:t>
            </a:r>
          </a:p>
          <a:p>
            <a:pPr lvl="1"/>
            <a:r>
              <a:rPr lang="en-US" sz="1900" b="0" dirty="0">
                <a:latin typeface="+mj-lt"/>
              </a:rPr>
              <a:t>A routine sensor configuration update contained a logic error that caused widespread system crashes, resulting in the infamous "Blue Screen of Death" (BSOD) on over 8.5 million computers globally and disrupting airlines, banks, and hospitals. Identified in 78 mins</a:t>
            </a:r>
            <a:r>
              <a:rPr lang="en-US" sz="2000" b="0" dirty="0">
                <a:latin typeface="+mj-lt"/>
              </a:rPr>
              <a:t>.</a:t>
            </a:r>
          </a:p>
          <a:p>
            <a:r>
              <a:rPr lang="en-US" sz="2400" dirty="0">
                <a:latin typeface="+mj-lt"/>
              </a:rPr>
              <a:t>What Went Wrong</a:t>
            </a:r>
          </a:p>
          <a:p>
            <a:pPr lvl="1"/>
            <a:r>
              <a:rPr lang="en-US" sz="2000" b="1" dirty="0">
                <a:latin typeface="+mj-lt"/>
              </a:rPr>
              <a:t>Faulty validation</a:t>
            </a:r>
            <a:r>
              <a:rPr lang="en-US" sz="2000" dirty="0">
                <a:latin typeface="+mj-lt"/>
              </a:rPr>
              <a:t>:</a:t>
            </a:r>
            <a:r>
              <a:rPr lang="en-US" sz="2000" b="0" dirty="0">
                <a:latin typeface="+mj-lt"/>
              </a:rPr>
              <a:t> The update file passed through the automated system check, but contained invalid data that the system could not read.</a:t>
            </a:r>
          </a:p>
          <a:p>
            <a:pPr lvl="1"/>
            <a:r>
              <a:rPr lang="en-US" sz="2000" b="1" dirty="0">
                <a:latin typeface="+mj-lt"/>
              </a:rPr>
              <a:t>Boot loop crash</a:t>
            </a:r>
            <a:r>
              <a:rPr lang="en-US" sz="2000" dirty="0">
                <a:latin typeface="+mj-lt"/>
              </a:rPr>
              <a:t>:</a:t>
            </a:r>
            <a:r>
              <a:rPr lang="en-US" sz="2000" b="0" dirty="0">
                <a:latin typeface="+mj-lt"/>
              </a:rPr>
              <a:t> Windows machines running the software crashed immediately and repeatedly failed to restart normally.</a:t>
            </a:r>
          </a:p>
          <a:p>
            <a:pPr lvl="1"/>
            <a:r>
              <a:rPr lang="en-US" sz="2000" b="1" dirty="0">
                <a:latin typeface="+mj-lt"/>
              </a:rPr>
              <a:t>Global scale</a:t>
            </a:r>
            <a:r>
              <a:rPr lang="en-US" sz="2000" dirty="0">
                <a:latin typeface="+mj-lt"/>
              </a:rPr>
              <a:t>:</a:t>
            </a:r>
            <a:r>
              <a:rPr lang="en-US" sz="2000" b="0" dirty="0">
                <a:latin typeface="+mj-lt"/>
              </a:rPr>
              <a:t> The failure crippled critical infrastructure because it hit essential corporate and public services all at once.</a:t>
            </a:r>
          </a:p>
          <a:p>
            <a:pPr lvl="1"/>
            <a:r>
              <a:rPr lang="en-US" sz="2000" b="1" dirty="0">
                <a:latin typeface="+mj-lt"/>
              </a:rPr>
              <a:t>Manual fix required</a:t>
            </a:r>
            <a:r>
              <a:rPr lang="en-US" sz="2000" dirty="0">
                <a:latin typeface="+mj-lt"/>
              </a:rPr>
              <a:t>:</a:t>
            </a:r>
            <a:r>
              <a:rPr lang="en-US" sz="2000" b="0" dirty="0">
                <a:latin typeface="+mj-lt"/>
              </a:rPr>
              <a:t> Computers had to be rebooted manually into safe mode to delete the bad file one by one.</a:t>
            </a:r>
          </a:p>
          <a:p>
            <a:endParaRPr lang="en-US" dirty="0">
              <a:latin typeface="+mj-lt"/>
            </a:endParaRPr>
          </a:p>
        </p:txBody>
      </p:sp>
    </p:spTree>
    <p:extLst>
      <p:ext uri="{BB962C8B-B14F-4D97-AF65-F5344CB8AC3E}">
        <p14:creationId xmlns:p14="http://schemas.microsoft.com/office/powerpoint/2010/main" val="878996888"/>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Data Backup: Types</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964207"/>
            <a:ext cx="10607040" cy="804672"/>
          </a:xfrm>
          <a:prstGeom prst="rect">
            <a:avLst/>
          </a:prstGeom>
          <a:noFill/>
          <a:ln/>
        </p:spPr>
        <p:txBody>
          <a:bodyPr wrap="square" lIns="0" tIns="0" rIns="0" bIns="0" rtlCol="0" anchor="ctr"/>
          <a:lstStyle/>
          <a:p>
            <a:r>
              <a:rPr lang="en-US" sz="2400" i="1" dirty="0">
                <a:latin typeface="Arial" pitchFamily="34" charset="0"/>
                <a:cs typeface="Arial" pitchFamily="34" charset="-120"/>
              </a:rPr>
              <a:t>Backups are copies of computer data stored away for recovery if the original is lost or corrupted</a:t>
            </a:r>
          </a:p>
        </p:txBody>
      </p:sp>
      <p:sp>
        <p:nvSpPr>
          <p:cNvPr id="10" name="Shape 8"/>
          <p:cNvSpPr/>
          <p:nvPr/>
        </p:nvSpPr>
        <p:spPr>
          <a:xfrm>
            <a:off x="868680" y="1974716"/>
            <a:ext cx="3291840" cy="2926080"/>
          </a:xfrm>
          <a:prstGeom prst="roundRect">
            <a:avLst>
              <a:gd name="adj" fmla="val 2500"/>
            </a:avLst>
          </a:prstGeom>
          <a:solidFill>
            <a:srgbClr val="FBF3F8"/>
          </a:solidFill>
          <a:ln w="12700">
            <a:solidFill>
              <a:srgbClr val="EBD6E6"/>
            </a:solidFill>
            <a:prstDash val="solid"/>
          </a:ln>
        </p:spPr>
      </p:sp>
      <p:sp>
        <p:nvSpPr>
          <p:cNvPr id="11" name="Shape 9"/>
          <p:cNvSpPr/>
          <p:nvPr/>
        </p:nvSpPr>
        <p:spPr>
          <a:xfrm>
            <a:off x="1051560" y="2139308"/>
            <a:ext cx="530352" cy="530352"/>
          </a:xfrm>
          <a:prstGeom prst="ellipse">
            <a:avLst/>
          </a:prstGeom>
          <a:solidFill>
            <a:srgbClr val="B50069"/>
          </a:solidFill>
          <a:ln/>
        </p:spPr>
      </p:sp>
      <p:pic>
        <p:nvPicPr>
          <p:cNvPr id="12" name="Image 0" descr="/home/claude/icons/fullbackup_white.png"/>
          <p:cNvPicPr>
            <a:picLocks noChangeAspect="1"/>
          </p:cNvPicPr>
          <p:nvPr/>
        </p:nvPicPr>
        <p:blipFill>
          <a:blip r:embed="rId3"/>
          <a:stretch>
            <a:fillRect/>
          </a:stretch>
        </p:blipFill>
        <p:spPr>
          <a:xfrm>
            <a:off x="1152144" y="2239892"/>
            <a:ext cx="329184" cy="329184"/>
          </a:xfrm>
          <a:prstGeom prst="rect">
            <a:avLst/>
          </a:prstGeom>
        </p:spPr>
      </p:pic>
      <p:sp>
        <p:nvSpPr>
          <p:cNvPr id="13" name="Text 10"/>
          <p:cNvSpPr/>
          <p:nvPr/>
        </p:nvSpPr>
        <p:spPr>
          <a:xfrm>
            <a:off x="1051560" y="2742812"/>
            <a:ext cx="2926080"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Full Backup</a:t>
            </a:r>
            <a:endParaRPr lang="en-US" sz="2000" dirty="0"/>
          </a:p>
        </p:txBody>
      </p:sp>
      <p:sp>
        <p:nvSpPr>
          <p:cNvPr id="14" name="Text 11"/>
          <p:cNvSpPr/>
          <p:nvPr/>
        </p:nvSpPr>
        <p:spPr>
          <a:xfrm>
            <a:off x="1051560" y="3254876"/>
            <a:ext cx="2926080" cy="151790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All data is backed up in its entirety.</a:t>
            </a:r>
            <a:endParaRPr lang="en-US" sz="2000" dirty="0"/>
          </a:p>
        </p:txBody>
      </p:sp>
      <p:sp>
        <p:nvSpPr>
          <p:cNvPr id="15" name="Shape 12"/>
          <p:cNvSpPr/>
          <p:nvPr/>
        </p:nvSpPr>
        <p:spPr>
          <a:xfrm>
            <a:off x="4480560" y="1974716"/>
            <a:ext cx="3291840" cy="2926080"/>
          </a:xfrm>
          <a:prstGeom prst="roundRect">
            <a:avLst>
              <a:gd name="adj" fmla="val 2500"/>
            </a:avLst>
          </a:prstGeom>
          <a:solidFill>
            <a:srgbClr val="FBF3F8"/>
          </a:solidFill>
          <a:ln w="12700">
            <a:solidFill>
              <a:srgbClr val="EBD6E6"/>
            </a:solidFill>
            <a:prstDash val="solid"/>
          </a:ln>
        </p:spPr>
      </p:sp>
      <p:sp>
        <p:nvSpPr>
          <p:cNvPr id="16" name="Shape 13"/>
          <p:cNvSpPr/>
          <p:nvPr/>
        </p:nvSpPr>
        <p:spPr>
          <a:xfrm>
            <a:off x="4663440" y="2139308"/>
            <a:ext cx="530352" cy="530352"/>
          </a:xfrm>
          <a:prstGeom prst="ellipse">
            <a:avLst/>
          </a:prstGeom>
          <a:solidFill>
            <a:srgbClr val="B50069"/>
          </a:solidFill>
          <a:ln/>
        </p:spPr>
      </p:sp>
      <p:pic>
        <p:nvPicPr>
          <p:cNvPr id="17" name="Image 1" descr="/home/claude/icons/incremental_white.png"/>
          <p:cNvPicPr>
            <a:picLocks noChangeAspect="1"/>
          </p:cNvPicPr>
          <p:nvPr/>
        </p:nvPicPr>
        <p:blipFill>
          <a:blip r:embed="rId4"/>
          <a:stretch>
            <a:fillRect/>
          </a:stretch>
        </p:blipFill>
        <p:spPr>
          <a:xfrm>
            <a:off x="4764024" y="2239892"/>
            <a:ext cx="329184" cy="329184"/>
          </a:xfrm>
          <a:prstGeom prst="rect">
            <a:avLst/>
          </a:prstGeom>
        </p:spPr>
      </p:pic>
      <p:sp>
        <p:nvSpPr>
          <p:cNvPr id="18" name="Text 14"/>
          <p:cNvSpPr/>
          <p:nvPr/>
        </p:nvSpPr>
        <p:spPr>
          <a:xfrm>
            <a:off x="4663440" y="2742812"/>
            <a:ext cx="2926080"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Incremental Backup</a:t>
            </a:r>
            <a:endParaRPr lang="en-US" sz="2000" dirty="0"/>
          </a:p>
        </p:txBody>
      </p:sp>
      <p:sp>
        <p:nvSpPr>
          <p:cNvPr id="19" name="Text 15"/>
          <p:cNvSpPr/>
          <p:nvPr/>
        </p:nvSpPr>
        <p:spPr>
          <a:xfrm>
            <a:off x="4663440" y="3254876"/>
            <a:ext cx="2926080" cy="151790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Backs up all files that have changed since the last backup occurred.</a:t>
            </a:r>
            <a:endParaRPr lang="en-US" sz="2000" dirty="0"/>
          </a:p>
        </p:txBody>
      </p:sp>
      <p:sp>
        <p:nvSpPr>
          <p:cNvPr id="20" name="Shape 16"/>
          <p:cNvSpPr/>
          <p:nvPr/>
        </p:nvSpPr>
        <p:spPr>
          <a:xfrm>
            <a:off x="8092440" y="1974716"/>
            <a:ext cx="3291840" cy="2926080"/>
          </a:xfrm>
          <a:prstGeom prst="roundRect">
            <a:avLst>
              <a:gd name="adj" fmla="val 2500"/>
            </a:avLst>
          </a:prstGeom>
          <a:solidFill>
            <a:srgbClr val="FBF3F8"/>
          </a:solidFill>
          <a:ln w="12700">
            <a:solidFill>
              <a:srgbClr val="EBD6E6"/>
            </a:solidFill>
            <a:prstDash val="solid"/>
          </a:ln>
        </p:spPr>
      </p:sp>
      <p:sp>
        <p:nvSpPr>
          <p:cNvPr id="21" name="Shape 17"/>
          <p:cNvSpPr/>
          <p:nvPr/>
        </p:nvSpPr>
        <p:spPr>
          <a:xfrm>
            <a:off x="8275320" y="2139308"/>
            <a:ext cx="530352" cy="530352"/>
          </a:xfrm>
          <a:prstGeom prst="ellipse">
            <a:avLst/>
          </a:prstGeom>
          <a:solidFill>
            <a:srgbClr val="B50069"/>
          </a:solidFill>
          <a:ln/>
        </p:spPr>
      </p:sp>
      <p:pic>
        <p:nvPicPr>
          <p:cNvPr id="22" name="Image 2" descr="/home/claude/icons/differential_white.png"/>
          <p:cNvPicPr>
            <a:picLocks noChangeAspect="1"/>
          </p:cNvPicPr>
          <p:nvPr/>
        </p:nvPicPr>
        <p:blipFill>
          <a:blip r:embed="rId5"/>
          <a:stretch>
            <a:fillRect/>
          </a:stretch>
        </p:blipFill>
        <p:spPr>
          <a:xfrm>
            <a:off x="8375904" y="2239892"/>
            <a:ext cx="329184" cy="329184"/>
          </a:xfrm>
          <a:prstGeom prst="rect">
            <a:avLst/>
          </a:prstGeom>
        </p:spPr>
      </p:pic>
      <p:sp>
        <p:nvSpPr>
          <p:cNvPr id="23" name="Text 18"/>
          <p:cNvSpPr/>
          <p:nvPr/>
        </p:nvSpPr>
        <p:spPr>
          <a:xfrm>
            <a:off x="8275320" y="2742812"/>
            <a:ext cx="2926080"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Differential Backup</a:t>
            </a:r>
            <a:endParaRPr lang="en-US" sz="2000" dirty="0"/>
          </a:p>
        </p:txBody>
      </p:sp>
      <p:sp>
        <p:nvSpPr>
          <p:cNvPr id="24" name="Text 19"/>
          <p:cNvSpPr/>
          <p:nvPr/>
        </p:nvSpPr>
        <p:spPr>
          <a:xfrm>
            <a:off x="8275320" y="3254876"/>
            <a:ext cx="2926080" cy="151790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Backs up all files that have changed since the last full backup.</a:t>
            </a:r>
            <a:endParaRPr lang="en-US" sz="2000" dirty="0"/>
          </a:p>
        </p:txBody>
      </p:sp>
      <p:sp>
        <p:nvSpPr>
          <p:cNvPr id="25" name="Text 20"/>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16</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Data Backup: Security Measures</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Shape 7"/>
          <p:cNvSpPr/>
          <p:nvPr/>
        </p:nvSpPr>
        <p:spPr>
          <a:xfrm>
            <a:off x="594360" y="1181716"/>
            <a:ext cx="1551432" cy="5349044"/>
          </a:xfrm>
          <a:prstGeom prst="roundRect">
            <a:avLst>
              <a:gd name="adj" fmla="val 4715"/>
            </a:avLst>
          </a:prstGeom>
          <a:solidFill>
            <a:srgbClr val="FBF3F8"/>
          </a:solidFill>
          <a:ln w="12700">
            <a:solidFill>
              <a:srgbClr val="EBD6E6"/>
            </a:solidFill>
            <a:prstDash val="solid"/>
          </a:ln>
        </p:spPr>
      </p:sp>
      <p:sp>
        <p:nvSpPr>
          <p:cNvPr id="10" name="Shape 8"/>
          <p:cNvSpPr/>
          <p:nvPr/>
        </p:nvSpPr>
        <p:spPr>
          <a:xfrm>
            <a:off x="827823" y="1218097"/>
            <a:ext cx="530352" cy="530352"/>
          </a:xfrm>
          <a:prstGeom prst="ellipse">
            <a:avLst/>
          </a:prstGeom>
          <a:solidFill>
            <a:srgbClr val="B50069"/>
          </a:solidFill>
          <a:ln/>
        </p:spPr>
      </p:sp>
      <p:pic>
        <p:nvPicPr>
          <p:cNvPr id="11" name="Image 0" descr="/home/claude/icons/confidential_white.png"/>
          <p:cNvPicPr>
            <a:picLocks noChangeAspect="1"/>
          </p:cNvPicPr>
          <p:nvPr/>
        </p:nvPicPr>
        <p:blipFill>
          <a:blip r:embed="rId3"/>
          <a:stretch>
            <a:fillRect/>
          </a:stretch>
        </p:blipFill>
        <p:spPr>
          <a:xfrm>
            <a:off x="928407" y="1318681"/>
            <a:ext cx="329184" cy="329184"/>
          </a:xfrm>
          <a:prstGeom prst="rect">
            <a:avLst/>
          </a:prstGeom>
        </p:spPr>
      </p:pic>
      <p:sp>
        <p:nvSpPr>
          <p:cNvPr id="12" name="Text 9"/>
          <p:cNvSpPr/>
          <p:nvPr/>
        </p:nvSpPr>
        <p:spPr>
          <a:xfrm>
            <a:off x="818091" y="1821601"/>
            <a:ext cx="1185672"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Physical Security</a:t>
            </a:r>
            <a:endParaRPr lang="en-US" sz="2000" dirty="0"/>
          </a:p>
        </p:txBody>
      </p:sp>
      <p:sp>
        <p:nvSpPr>
          <p:cNvPr id="13" name="Text 10"/>
          <p:cNvSpPr/>
          <p:nvPr/>
        </p:nvSpPr>
        <p:spPr>
          <a:xfrm>
            <a:off x="818091" y="2640184"/>
            <a:ext cx="1185672" cy="1970726"/>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Secure and locked, low-profile storage locations.</a:t>
            </a:r>
            <a:endParaRPr lang="en-US" sz="2000" dirty="0"/>
          </a:p>
        </p:txBody>
      </p:sp>
      <p:sp>
        <p:nvSpPr>
          <p:cNvPr id="14" name="Shape 11"/>
          <p:cNvSpPr/>
          <p:nvPr/>
        </p:nvSpPr>
        <p:spPr>
          <a:xfrm>
            <a:off x="2648712" y="1053505"/>
            <a:ext cx="1551432" cy="5349044"/>
          </a:xfrm>
          <a:prstGeom prst="roundRect">
            <a:avLst>
              <a:gd name="adj" fmla="val 4715"/>
            </a:avLst>
          </a:prstGeom>
          <a:solidFill>
            <a:srgbClr val="FBF3F8"/>
          </a:solidFill>
          <a:ln w="12700">
            <a:solidFill>
              <a:srgbClr val="EBD6E6"/>
            </a:solidFill>
            <a:prstDash val="solid"/>
          </a:ln>
        </p:spPr>
      </p:sp>
      <p:sp>
        <p:nvSpPr>
          <p:cNvPr id="15" name="Shape 12"/>
          <p:cNvSpPr/>
          <p:nvPr/>
        </p:nvSpPr>
        <p:spPr>
          <a:xfrm>
            <a:off x="2831592" y="1218097"/>
            <a:ext cx="530352" cy="530352"/>
          </a:xfrm>
          <a:prstGeom prst="ellipse">
            <a:avLst/>
          </a:prstGeom>
          <a:solidFill>
            <a:srgbClr val="B50069"/>
          </a:solidFill>
          <a:ln/>
        </p:spPr>
      </p:sp>
      <p:pic>
        <p:nvPicPr>
          <p:cNvPr id="16" name="Image 1" descr="/home/claude/icons/dataaccess_white.png"/>
          <p:cNvPicPr>
            <a:picLocks noChangeAspect="1"/>
          </p:cNvPicPr>
          <p:nvPr/>
        </p:nvPicPr>
        <p:blipFill>
          <a:blip r:embed="rId4"/>
          <a:stretch>
            <a:fillRect/>
          </a:stretch>
        </p:blipFill>
        <p:spPr>
          <a:xfrm>
            <a:off x="2932176" y="1318681"/>
            <a:ext cx="329184" cy="329184"/>
          </a:xfrm>
          <a:prstGeom prst="rect">
            <a:avLst/>
          </a:prstGeom>
        </p:spPr>
      </p:pic>
      <p:sp>
        <p:nvSpPr>
          <p:cNvPr id="17" name="Text 13"/>
          <p:cNvSpPr/>
          <p:nvPr/>
        </p:nvSpPr>
        <p:spPr>
          <a:xfrm>
            <a:off x="2782952" y="1821601"/>
            <a:ext cx="1368552"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Encryption</a:t>
            </a:r>
            <a:endParaRPr lang="en-US" sz="2000" dirty="0"/>
          </a:p>
        </p:txBody>
      </p:sp>
      <p:sp>
        <p:nvSpPr>
          <p:cNvPr id="18" name="Text 14"/>
          <p:cNvSpPr/>
          <p:nvPr/>
        </p:nvSpPr>
        <p:spPr>
          <a:xfrm>
            <a:off x="2831592" y="2333664"/>
            <a:ext cx="1185672" cy="3840479"/>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Use encryption keys beyond passwords — e.g. 128-bit MD5 hash breaking data into 512-bit blocks.</a:t>
            </a:r>
            <a:endParaRPr lang="en-US" sz="2000" dirty="0"/>
          </a:p>
        </p:txBody>
      </p:sp>
      <p:sp>
        <p:nvSpPr>
          <p:cNvPr id="19" name="Shape 15"/>
          <p:cNvSpPr/>
          <p:nvPr/>
        </p:nvSpPr>
        <p:spPr>
          <a:xfrm>
            <a:off x="4428744" y="1053505"/>
            <a:ext cx="1551432" cy="5349044"/>
          </a:xfrm>
          <a:prstGeom prst="roundRect">
            <a:avLst>
              <a:gd name="adj" fmla="val 4715"/>
            </a:avLst>
          </a:prstGeom>
          <a:solidFill>
            <a:srgbClr val="FBF3F8"/>
          </a:solidFill>
          <a:ln w="12700">
            <a:solidFill>
              <a:srgbClr val="EBD6E6"/>
            </a:solidFill>
            <a:prstDash val="solid"/>
          </a:ln>
        </p:spPr>
      </p:sp>
      <p:sp>
        <p:nvSpPr>
          <p:cNvPr id="20" name="Shape 16"/>
          <p:cNvSpPr/>
          <p:nvPr/>
        </p:nvSpPr>
        <p:spPr>
          <a:xfrm>
            <a:off x="4611624" y="1218097"/>
            <a:ext cx="530352" cy="530352"/>
          </a:xfrm>
          <a:prstGeom prst="ellipse">
            <a:avLst/>
          </a:prstGeom>
          <a:solidFill>
            <a:srgbClr val="B50069"/>
          </a:solidFill>
          <a:ln/>
        </p:spPr>
      </p:sp>
      <p:pic>
        <p:nvPicPr>
          <p:cNvPr id="21" name="Image 2" descr="/home/claude/icons/cloud_white.png"/>
          <p:cNvPicPr>
            <a:picLocks noChangeAspect="1"/>
          </p:cNvPicPr>
          <p:nvPr/>
        </p:nvPicPr>
        <p:blipFill>
          <a:blip r:embed="rId5"/>
          <a:stretch>
            <a:fillRect/>
          </a:stretch>
        </p:blipFill>
        <p:spPr>
          <a:xfrm>
            <a:off x="4712208" y="1318681"/>
            <a:ext cx="329184" cy="329184"/>
          </a:xfrm>
          <a:prstGeom prst="rect">
            <a:avLst/>
          </a:prstGeom>
        </p:spPr>
      </p:pic>
      <p:sp>
        <p:nvSpPr>
          <p:cNvPr id="22" name="Text 17"/>
          <p:cNvSpPr/>
          <p:nvPr/>
        </p:nvSpPr>
        <p:spPr>
          <a:xfrm>
            <a:off x="4611624" y="1821601"/>
            <a:ext cx="1185672"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Cloud Storage</a:t>
            </a:r>
            <a:endParaRPr lang="en-US" sz="2000" dirty="0"/>
          </a:p>
        </p:txBody>
      </p:sp>
      <p:sp>
        <p:nvSpPr>
          <p:cNvPr id="23" name="Text 18"/>
          <p:cNvSpPr/>
          <p:nvPr/>
        </p:nvSpPr>
        <p:spPr>
          <a:xfrm>
            <a:off x="4611624" y="2415961"/>
            <a:ext cx="1185672" cy="3634642"/>
          </a:xfrm>
          <a:prstGeom prst="rect">
            <a:avLst/>
          </a:prstGeom>
          <a:noFill/>
          <a:ln/>
        </p:spPr>
        <p:txBody>
          <a:bodyPr wrap="square" lIns="0" tIns="0" rIns="0" bIns="0" rtlCol="0" anchor="t"/>
          <a:lstStyle/>
          <a:p>
            <a:pPr marL="0" indent="0">
              <a:lnSpc>
                <a:spcPct val="105000"/>
              </a:lnSpc>
              <a:buNone/>
            </a:pPr>
            <a:r>
              <a:rPr lang="en-US" sz="1900" dirty="0">
                <a:latin typeface="Arial" pitchFamily="34" charset="0"/>
                <a:ea typeface="Arial" pitchFamily="34" charset="-122"/>
                <a:cs typeface="Arial" pitchFamily="34" charset="-120"/>
              </a:rPr>
              <a:t>Safe, convenient off-site storage — vet encryption, backup policies, and firewalls before committing</a:t>
            </a:r>
            <a:endParaRPr lang="en-US" sz="1900" dirty="0"/>
          </a:p>
        </p:txBody>
      </p:sp>
      <p:sp>
        <p:nvSpPr>
          <p:cNvPr id="24" name="Shape 19"/>
          <p:cNvSpPr/>
          <p:nvPr/>
        </p:nvSpPr>
        <p:spPr>
          <a:xfrm>
            <a:off x="6208776" y="1053505"/>
            <a:ext cx="1551432" cy="5349044"/>
          </a:xfrm>
          <a:prstGeom prst="roundRect">
            <a:avLst>
              <a:gd name="adj" fmla="val 4715"/>
            </a:avLst>
          </a:prstGeom>
          <a:solidFill>
            <a:srgbClr val="FBF3F8"/>
          </a:solidFill>
          <a:ln w="12700">
            <a:solidFill>
              <a:srgbClr val="EBD6E6"/>
            </a:solidFill>
            <a:prstDash val="solid"/>
          </a:ln>
        </p:spPr>
      </p:sp>
      <p:sp>
        <p:nvSpPr>
          <p:cNvPr id="25" name="Shape 20"/>
          <p:cNvSpPr/>
          <p:nvPr/>
        </p:nvSpPr>
        <p:spPr>
          <a:xfrm>
            <a:off x="6391656" y="1218097"/>
            <a:ext cx="530352" cy="530352"/>
          </a:xfrm>
          <a:prstGeom prst="ellipse">
            <a:avLst/>
          </a:prstGeom>
          <a:solidFill>
            <a:srgbClr val="B50069"/>
          </a:solidFill>
          <a:ln/>
        </p:spPr>
      </p:sp>
      <p:pic>
        <p:nvPicPr>
          <p:cNvPr id="26" name="Image 3" descr="/home/claude/icons/mfa_white.png"/>
          <p:cNvPicPr>
            <a:picLocks noChangeAspect="1"/>
          </p:cNvPicPr>
          <p:nvPr/>
        </p:nvPicPr>
        <p:blipFill>
          <a:blip r:embed="rId6"/>
          <a:stretch>
            <a:fillRect/>
          </a:stretch>
        </p:blipFill>
        <p:spPr>
          <a:xfrm>
            <a:off x="6492240" y="1318681"/>
            <a:ext cx="329184" cy="329184"/>
          </a:xfrm>
          <a:prstGeom prst="rect">
            <a:avLst/>
          </a:prstGeom>
        </p:spPr>
      </p:pic>
      <p:sp>
        <p:nvSpPr>
          <p:cNvPr id="27" name="Text 21"/>
          <p:cNvSpPr/>
          <p:nvPr/>
        </p:nvSpPr>
        <p:spPr>
          <a:xfrm>
            <a:off x="6391656" y="1821601"/>
            <a:ext cx="1185672"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Strong Authentication</a:t>
            </a:r>
            <a:endParaRPr lang="en-US" sz="2000" dirty="0"/>
          </a:p>
        </p:txBody>
      </p:sp>
      <p:sp>
        <p:nvSpPr>
          <p:cNvPr id="28" name="Text 22"/>
          <p:cNvSpPr/>
          <p:nvPr/>
        </p:nvSpPr>
        <p:spPr>
          <a:xfrm>
            <a:off x="6391656" y="2751956"/>
            <a:ext cx="1185672" cy="3298647"/>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Multi-factor authentication and bio-identification, such as facial recognition.</a:t>
            </a:r>
            <a:endParaRPr lang="en-US" sz="2000" dirty="0"/>
          </a:p>
        </p:txBody>
      </p:sp>
      <p:sp>
        <p:nvSpPr>
          <p:cNvPr id="29" name="Shape 23"/>
          <p:cNvSpPr/>
          <p:nvPr/>
        </p:nvSpPr>
        <p:spPr>
          <a:xfrm>
            <a:off x="7988808" y="1053505"/>
            <a:ext cx="1551432" cy="5349044"/>
          </a:xfrm>
          <a:prstGeom prst="roundRect">
            <a:avLst>
              <a:gd name="adj" fmla="val 4715"/>
            </a:avLst>
          </a:prstGeom>
          <a:solidFill>
            <a:srgbClr val="FBF3F8"/>
          </a:solidFill>
          <a:ln w="12700">
            <a:solidFill>
              <a:srgbClr val="EBD6E6"/>
            </a:solidFill>
            <a:prstDash val="solid"/>
          </a:ln>
        </p:spPr>
      </p:sp>
      <p:sp>
        <p:nvSpPr>
          <p:cNvPr id="30" name="Shape 24"/>
          <p:cNvSpPr/>
          <p:nvPr/>
        </p:nvSpPr>
        <p:spPr>
          <a:xfrm>
            <a:off x="8171688" y="1218097"/>
            <a:ext cx="530352" cy="530352"/>
          </a:xfrm>
          <a:prstGeom prst="ellipse">
            <a:avLst/>
          </a:prstGeom>
          <a:solidFill>
            <a:srgbClr val="B50069"/>
          </a:solidFill>
          <a:ln/>
        </p:spPr>
      </p:sp>
      <p:pic>
        <p:nvPicPr>
          <p:cNvPr id="31" name="Image 4" descr="/home/claude/icons/metadata_white.png"/>
          <p:cNvPicPr>
            <a:picLocks noChangeAspect="1"/>
          </p:cNvPicPr>
          <p:nvPr/>
        </p:nvPicPr>
        <p:blipFill>
          <a:blip r:embed="rId7"/>
          <a:stretch>
            <a:fillRect/>
          </a:stretch>
        </p:blipFill>
        <p:spPr>
          <a:xfrm>
            <a:off x="8272272" y="1318681"/>
            <a:ext cx="329184" cy="329184"/>
          </a:xfrm>
          <a:prstGeom prst="rect">
            <a:avLst/>
          </a:prstGeom>
        </p:spPr>
      </p:pic>
      <p:sp>
        <p:nvSpPr>
          <p:cNvPr id="32" name="Text 25"/>
          <p:cNvSpPr/>
          <p:nvPr/>
        </p:nvSpPr>
        <p:spPr>
          <a:xfrm>
            <a:off x="8171688" y="1821601"/>
            <a:ext cx="1185672"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Metadata</a:t>
            </a:r>
            <a:endParaRPr lang="en-US" sz="2000" dirty="0"/>
          </a:p>
        </p:txBody>
      </p:sp>
      <p:sp>
        <p:nvSpPr>
          <p:cNvPr id="33" name="Text 26"/>
          <p:cNvSpPr/>
          <p:nvPr/>
        </p:nvSpPr>
        <p:spPr>
          <a:xfrm>
            <a:off x="8171688" y="2333665"/>
            <a:ext cx="1185672" cy="4114800"/>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Creates an audit trail showing source and integrity of data — author, date created/modified, size.</a:t>
            </a:r>
            <a:endParaRPr lang="en-US" sz="2000" dirty="0"/>
          </a:p>
        </p:txBody>
      </p:sp>
      <p:sp>
        <p:nvSpPr>
          <p:cNvPr id="34" name="Shape 27"/>
          <p:cNvSpPr/>
          <p:nvPr/>
        </p:nvSpPr>
        <p:spPr>
          <a:xfrm>
            <a:off x="9768840" y="1053505"/>
            <a:ext cx="1551432" cy="5349044"/>
          </a:xfrm>
          <a:prstGeom prst="roundRect">
            <a:avLst>
              <a:gd name="adj" fmla="val 4715"/>
            </a:avLst>
          </a:prstGeom>
          <a:solidFill>
            <a:srgbClr val="FBF3F8"/>
          </a:solidFill>
          <a:ln w="12700">
            <a:solidFill>
              <a:srgbClr val="EBD6E6"/>
            </a:solidFill>
            <a:prstDash val="solid"/>
          </a:ln>
        </p:spPr>
      </p:sp>
      <p:sp>
        <p:nvSpPr>
          <p:cNvPr id="35" name="Shape 28"/>
          <p:cNvSpPr/>
          <p:nvPr/>
        </p:nvSpPr>
        <p:spPr>
          <a:xfrm>
            <a:off x="9951720" y="1218097"/>
            <a:ext cx="530352" cy="530352"/>
          </a:xfrm>
          <a:prstGeom prst="ellipse">
            <a:avLst/>
          </a:prstGeom>
          <a:solidFill>
            <a:srgbClr val="B50069"/>
          </a:solidFill>
          <a:ln/>
        </p:spPr>
      </p:sp>
      <p:pic>
        <p:nvPicPr>
          <p:cNvPr id="36" name="Image 5" descr="/home/claude/icons/dbms_white.png"/>
          <p:cNvPicPr>
            <a:picLocks noChangeAspect="1"/>
          </p:cNvPicPr>
          <p:nvPr/>
        </p:nvPicPr>
        <p:blipFill>
          <a:blip r:embed="rId8"/>
          <a:stretch>
            <a:fillRect/>
          </a:stretch>
        </p:blipFill>
        <p:spPr>
          <a:xfrm>
            <a:off x="10052304" y="1318681"/>
            <a:ext cx="329184" cy="329184"/>
          </a:xfrm>
          <a:prstGeom prst="rect">
            <a:avLst/>
          </a:prstGeom>
        </p:spPr>
      </p:pic>
      <p:sp>
        <p:nvSpPr>
          <p:cNvPr id="37" name="Text 29"/>
          <p:cNvSpPr/>
          <p:nvPr/>
        </p:nvSpPr>
        <p:spPr>
          <a:xfrm>
            <a:off x="9951720" y="1821601"/>
            <a:ext cx="1185672"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Right Data Management Software</a:t>
            </a:r>
            <a:endParaRPr lang="en-US" sz="2000" dirty="0"/>
          </a:p>
        </p:txBody>
      </p:sp>
      <p:sp>
        <p:nvSpPr>
          <p:cNvPr id="38" name="Text 30"/>
          <p:cNvSpPr/>
          <p:nvPr/>
        </p:nvSpPr>
        <p:spPr>
          <a:xfrm>
            <a:off x="9951720" y="3393981"/>
            <a:ext cx="1185672" cy="2780163"/>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Use an efficient DBMS with proper access levels for users.</a:t>
            </a:r>
            <a:endParaRPr lang="en-US" sz="2000" dirty="0"/>
          </a:p>
        </p:txBody>
      </p:sp>
      <p:sp>
        <p:nvSpPr>
          <p:cNvPr id="39" name="Text 31"/>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17</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Downloading and management of third-party software</a:t>
            </a:r>
            <a:endParaRPr lang="en-US" dirty="0"/>
          </a:p>
        </p:txBody>
      </p:sp>
      <p:sp>
        <p:nvSpPr>
          <p:cNvPr id="3" name="Content Placeholder 2"/>
          <p:cNvSpPr>
            <a:spLocks noGrp="1"/>
          </p:cNvSpPr>
          <p:nvPr>
            <p:ph idx="1"/>
          </p:nvPr>
        </p:nvSpPr>
        <p:spPr>
          <a:xfrm>
            <a:off x="1016000" y="1752599"/>
            <a:ext cx="10871200" cy="4570379"/>
          </a:xfrm>
        </p:spPr>
        <p:txBody>
          <a:bodyPr/>
          <a:lstStyle/>
          <a:p>
            <a:r>
              <a:rPr lang="en-US" sz="2400" i="1" dirty="0">
                <a:latin typeface="+mj-lt"/>
                <a:cs typeface="Arial" pitchFamily="34" charset="-120"/>
              </a:rPr>
              <a:t>Software created by a different company than the one that built the OS — e.g. Adobe Acrobat on Windows. </a:t>
            </a:r>
          </a:p>
          <a:p>
            <a:pPr lvl="1"/>
            <a:r>
              <a:rPr lang="en-US" sz="2000" b="0" dirty="0">
                <a:latin typeface="+mj-lt"/>
              </a:rPr>
              <a:t>Should be from a trusted source</a:t>
            </a:r>
          </a:p>
          <a:p>
            <a:pPr lvl="1"/>
            <a:r>
              <a:rPr lang="en-US" sz="2000" b="0" dirty="0">
                <a:latin typeface="+mj-lt"/>
              </a:rPr>
              <a:t>Read reviews from reputable sources</a:t>
            </a:r>
          </a:p>
          <a:p>
            <a:pPr lvl="1"/>
            <a:r>
              <a:rPr lang="en-US" sz="2000" dirty="0">
                <a:latin typeface="+mj-lt"/>
              </a:rPr>
              <a:t>Opportunity to test the software and train users</a:t>
            </a:r>
            <a:endParaRPr lang="en-US" sz="2000" b="0" dirty="0">
              <a:latin typeface="+mj-lt"/>
            </a:endParaRPr>
          </a:p>
          <a:p>
            <a:pPr lvl="1"/>
            <a:r>
              <a:rPr lang="en-US" sz="2000" dirty="0">
                <a:latin typeface="+mj-lt"/>
              </a:rPr>
              <a:t>Test the level of customer service and responsiveness of developer</a:t>
            </a:r>
          </a:p>
          <a:p>
            <a:pPr lvl="1"/>
            <a:r>
              <a:rPr lang="en-US" sz="2000" dirty="0">
                <a:latin typeface="+mj-lt"/>
              </a:rPr>
              <a:t>Cost of software and updates</a:t>
            </a:r>
          </a:p>
          <a:p>
            <a:pPr lvl="1"/>
            <a:r>
              <a:rPr lang="en-US" sz="2000" dirty="0">
                <a:latin typeface="+mj-lt"/>
              </a:rPr>
              <a:t>Proper software documentation</a:t>
            </a:r>
          </a:p>
          <a:p>
            <a:pPr lvl="1"/>
            <a:r>
              <a:rPr lang="en-US" sz="2000" dirty="0">
                <a:latin typeface="+mj-lt"/>
              </a:rPr>
              <a:t>Software release dates and history – shows level of commitment of developers</a:t>
            </a:r>
          </a:p>
          <a:p>
            <a:pPr lvl="1"/>
            <a:r>
              <a:rPr lang="en-US" sz="2000" dirty="0">
                <a:latin typeface="+mj-lt"/>
              </a:rPr>
              <a:t>Scalability of the software</a:t>
            </a:r>
          </a:p>
          <a:p>
            <a:pPr lvl="1"/>
            <a:r>
              <a:rPr lang="en-US" sz="2000" dirty="0">
                <a:latin typeface="+mj-lt"/>
              </a:rPr>
              <a:t>Patch management policy of the developer</a:t>
            </a:r>
          </a:p>
          <a:p>
            <a:pPr lvl="1"/>
            <a:r>
              <a:rPr lang="en-US" sz="2000" dirty="0">
                <a:latin typeface="+mj-lt"/>
              </a:rPr>
              <a:t>Access to your data incase of discontinuation of service</a:t>
            </a:r>
          </a:p>
        </p:txBody>
      </p:sp>
    </p:spTree>
    <p:extLst>
      <p:ext uri="{BB962C8B-B14F-4D97-AF65-F5344CB8AC3E}">
        <p14:creationId xmlns:p14="http://schemas.microsoft.com/office/powerpoint/2010/main" val="4133237358"/>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1060315" y="256032"/>
            <a:ext cx="10415405"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To Cover</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Shape 7"/>
          <p:cNvSpPr/>
          <p:nvPr/>
        </p:nvSpPr>
        <p:spPr>
          <a:xfrm>
            <a:off x="868680" y="1554480"/>
            <a:ext cx="457200" cy="457200"/>
          </a:xfrm>
          <a:prstGeom prst="ellipse">
            <a:avLst/>
          </a:prstGeom>
          <a:solidFill>
            <a:srgbClr val="B50069"/>
          </a:solidFill>
          <a:ln/>
        </p:spPr>
      </p:sp>
      <p:pic>
        <p:nvPicPr>
          <p:cNvPr id="10" name="Image 0" descr="/home/claude/icons/shield_white.png"/>
          <p:cNvPicPr>
            <a:picLocks noChangeAspect="1"/>
          </p:cNvPicPr>
          <p:nvPr/>
        </p:nvPicPr>
        <p:blipFill>
          <a:blip r:embed="rId3"/>
          <a:stretch>
            <a:fillRect/>
          </a:stretch>
        </p:blipFill>
        <p:spPr>
          <a:xfrm>
            <a:off x="960120" y="1645920"/>
            <a:ext cx="274320" cy="274320"/>
          </a:xfrm>
          <a:prstGeom prst="rect">
            <a:avLst/>
          </a:prstGeom>
        </p:spPr>
      </p:pic>
      <p:sp>
        <p:nvSpPr>
          <p:cNvPr id="11" name="Text 8"/>
          <p:cNvSpPr/>
          <p:nvPr/>
        </p:nvSpPr>
        <p:spPr>
          <a:xfrm>
            <a:off x="1463040" y="1490472"/>
            <a:ext cx="4617720" cy="310896"/>
          </a:xfrm>
          <a:prstGeom prst="rect">
            <a:avLst/>
          </a:prstGeom>
          <a:noFill/>
          <a:ln/>
        </p:spPr>
        <p:txBody>
          <a:bodyPr wrap="square" lIns="0" tIns="0" rIns="0" bIns="0" rtlCol="0" anchor="ctr"/>
          <a:lstStyle/>
          <a:p>
            <a:pPr marL="0" indent="0">
              <a:buNone/>
            </a:pPr>
            <a:r>
              <a:rPr lang="en-US" sz="2400" b="1" dirty="0">
                <a:solidFill>
                  <a:srgbClr val="262626"/>
                </a:solidFill>
                <a:latin typeface="Arial" pitchFamily="34" charset="0"/>
                <a:ea typeface="Arial" pitchFamily="34" charset="-122"/>
                <a:cs typeface="Arial" pitchFamily="34" charset="-120"/>
              </a:rPr>
              <a:t>Foundations</a:t>
            </a:r>
            <a:endParaRPr lang="en-US" sz="2400" dirty="0"/>
          </a:p>
        </p:txBody>
      </p:sp>
      <p:sp>
        <p:nvSpPr>
          <p:cNvPr id="12" name="Text 9"/>
          <p:cNvSpPr/>
          <p:nvPr/>
        </p:nvSpPr>
        <p:spPr>
          <a:xfrm>
            <a:off x="1463040" y="1801368"/>
            <a:ext cx="4617720" cy="548640"/>
          </a:xfrm>
          <a:prstGeom prst="rect">
            <a:avLst/>
          </a:prstGeom>
          <a:noFill/>
          <a:ln/>
        </p:spPr>
        <p:txBody>
          <a:bodyPr wrap="square" lIns="0" tIns="0" rIns="0" bIns="0" rtlCol="0" anchor="ctr"/>
          <a:lstStyle/>
          <a:p>
            <a:pPr marL="0" indent="0">
              <a:lnSpc>
                <a:spcPct val="105000"/>
              </a:lnSpc>
              <a:buNone/>
            </a:pPr>
            <a:r>
              <a:rPr lang="en-US" dirty="0">
                <a:latin typeface="Arial" pitchFamily="34" charset="0"/>
                <a:ea typeface="Arial" pitchFamily="34" charset="-122"/>
                <a:cs typeface="Arial" pitchFamily="34" charset="-120"/>
              </a:rPr>
              <a:t>Digital vs. cyber security, what and how to protect</a:t>
            </a:r>
            <a:endParaRPr lang="en-US" dirty="0"/>
          </a:p>
        </p:txBody>
      </p:sp>
      <p:sp>
        <p:nvSpPr>
          <p:cNvPr id="13" name="Shape 10"/>
          <p:cNvSpPr/>
          <p:nvPr/>
        </p:nvSpPr>
        <p:spPr>
          <a:xfrm>
            <a:off x="6583680" y="1554480"/>
            <a:ext cx="457200" cy="457200"/>
          </a:xfrm>
          <a:prstGeom prst="ellipse">
            <a:avLst/>
          </a:prstGeom>
          <a:solidFill>
            <a:srgbClr val="B50069"/>
          </a:solidFill>
          <a:ln/>
        </p:spPr>
      </p:sp>
      <p:pic>
        <p:nvPicPr>
          <p:cNvPr id="14" name="Image 1" descr="/home/claude/icons/userrights_white.png"/>
          <p:cNvPicPr>
            <a:picLocks noChangeAspect="1"/>
          </p:cNvPicPr>
          <p:nvPr/>
        </p:nvPicPr>
        <p:blipFill>
          <a:blip r:embed="rId4"/>
          <a:stretch>
            <a:fillRect/>
          </a:stretch>
        </p:blipFill>
        <p:spPr>
          <a:xfrm>
            <a:off x="6675120" y="1645920"/>
            <a:ext cx="274320" cy="274320"/>
          </a:xfrm>
          <a:prstGeom prst="rect">
            <a:avLst/>
          </a:prstGeom>
        </p:spPr>
      </p:pic>
      <p:sp>
        <p:nvSpPr>
          <p:cNvPr id="15" name="Text 11"/>
          <p:cNvSpPr/>
          <p:nvPr/>
        </p:nvSpPr>
        <p:spPr>
          <a:xfrm>
            <a:off x="7178040" y="1490472"/>
            <a:ext cx="4617720" cy="310896"/>
          </a:xfrm>
          <a:prstGeom prst="rect">
            <a:avLst/>
          </a:prstGeom>
          <a:noFill/>
          <a:ln/>
        </p:spPr>
        <p:txBody>
          <a:bodyPr wrap="square" lIns="0" tIns="0" rIns="0" bIns="0" rtlCol="0" anchor="ctr"/>
          <a:lstStyle/>
          <a:p>
            <a:pPr marL="0" indent="0">
              <a:buNone/>
            </a:pPr>
            <a:r>
              <a:rPr lang="en-US" sz="2400" b="1" dirty="0">
                <a:solidFill>
                  <a:srgbClr val="262626"/>
                </a:solidFill>
                <a:latin typeface="Arial" pitchFamily="34" charset="0"/>
                <a:ea typeface="Arial" pitchFamily="34" charset="-122"/>
                <a:cs typeface="Arial" pitchFamily="34" charset="-120"/>
              </a:rPr>
              <a:t>People &amp; Access</a:t>
            </a:r>
            <a:endParaRPr lang="en-US" sz="2400" dirty="0"/>
          </a:p>
        </p:txBody>
      </p:sp>
      <p:sp>
        <p:nvSpPr>
          <p:cNvPr id="16" name="Text 12"/>
          <p:cNvSpPr/>
          <p:nvPr/>
        </p:nvSpPr>
        <p:spPr>
          <a:xfrm>
            <a:off x="7178040" y="1801368"/>
            <a:ext cx="4617720" cy="548640"/>
          </a:xfrm>
          <a:prstGeom prst="rect">
            <a:avLst/>
          </a:prstGeom>
          <a:noFill/>
          <a:ln/>
        </p:spPr>
        <p:txBody>
          <a:bodyPr wrap="square" lIns="0" tIns="0" rIns="0" bIns="0" rtlCol="0" anchor="ctr"/>
          <a:lstStyle/>
          <a:p>
            <a:pPr marL="0" indent="0">
              <a:lnSpc>
                <a:spcPct val="105000"/>
              </a:lnSpc>
              <a:buNone/>
            </a:pPr>
            <a:r>
              <a:rPr lang="en-US" dirty="0">
                <a:latin typeface="Arial" pitchFamily="34" charset="0"/>
                <a:ea typeface="Arial" pitchFamily="34" charset="-122"/>
                <a:cs typeface="Arial" pitchFamily="34" charset="-120"/>
              </a:rPr>
              <a:t>Classification, employee controls, user privilege levels</a:t>
            </a:r>
            <a:endParaRPr lang="en-US" dirty="0"/>
          </a:p>
        </p:txBody>
      </p:sp>
      <p:sp>
        <p:nvSpPr>
          <p:cNvPr id="17" name="Shape 13"/>
          <p:cNvSpPr/>
          <p:nvPr/>
        </p:nvSpPr>
        <p:spPr>
          <a:xfrm>
            <a:off x="868680" y="2971800"/>
            <a:ext cx="457200" cy="457200"/>
          </a:xfrm>
          <a:prstGeom prst="ellipse">
            <a:avLst/>
          </a:prstGeom>
          <a:solidFill>
            <a:srgbClr val="B50069"/>
          </a:solidFill>
          <a:ln/>
        </p:spPr>
      </p:sp>
      <p:pic>
        <p:nvPicPr>
          <p:cNvPr id="18" name="Image 2" descr="/home/claude/icons/endpoint_white.png"/>
          <p:cNvPicPr>
            <a:picLocks noChangeAspect="1"/>
          </p:cNvPicPr>
          <p:nvPr/>
        </p:nvPicPr>
        <p:blipFill>
          <a:blip r:embed="rId5"/>
          <a:stretch>
            <a:fillRect/>
          </a:stretch>
        </p:blipFill>
        <p:spPr>
          <a:xfrm>
            <a:off x="960120" y="3063240"/>
            <a:ext cx="274320" cy="274320"/>
          </a:xfrm>
          <a:prstGeom prst="rect">
            <a:avLst/>
          </a:prstGeom>
        </p:spPr>
      </p:pic>
      <p:sp>
        <p:nvSpPr>
          <p:cNvPr id="19" name="Text 14"/>
          <p:cNvSpPr/>
          <p:nvPr/>
        </p:nvSpPr>
        <p:spPr>
          <a:xfrm>
            <a:off x="1463040" y="2907792"/>
            <a:ext cx="4617720" cy="310896"/>
          </a:xfrm>
          <a:prstGeom prst="rect">
            <a:avLst/>
          </a:prstGeom>
          <a:noFill/>
          <a:ln/>
        </p:spPr>
        <p:txBody>
          <a:bodyPr wrap="square" lIns="0" tIns="0" rIns="0" bIns="0" rtlCol="0" anchor="ctr"/>
          <a:lstStyle/>
          <a:p>
            <a:pPr marL="0" indent="0">
              <a:buNone/>
            </a:pPr>
            <a:r>
              <a:rPr lang="en-US" sz="2400" b="1" dirty="0">
                <a:solidFill>
                  <a:srgbClr val="262626"/>
                </a:solidFill>
                <a:latin typeface="Arial" pitchFamily="34" charset="0"/>
                <a:ea typeface="Arial" pitchFamily="34" charset="-122"/>
                <a:cs typeface="Arial" pitchFamily="34" charset="-120"/>
              </a:rPr>
              <a:t>Endpoint &amp; Mobile Security</a:t>
            </a:r>
            <a:endParaRPr lang="en-US" sz="2400" dirty="0"/>
          </a:p>
        </p:txBody>
      </p:sp>
      <p:sp>
        <p:nvSpPr>
          <p:cNvPr id="20" name="Text 15"/>
          <p:cNvSpPr/>
          <p:nvPr/>
        </p:nvSpPr>
        <p:spPr>
          <a:xfrm>
            <a:off x="1463040" y="3218688"/>
            <a:ext cx="4617720" cy="548640"/>
          </a:xfrm>
          <a:prstGeom prst="rect">
            <a:avLst/>
          </a:prstGeom>
          <a:noFill/>
          <a:ln/>
        </p:spPr>
        <p:txBody>
          <a:bodyPr wrap="square" lIns="0" tIns="0" rIns="0" bIns="0" rtlCol="0" anchor="ctr"/>
          <a:lstStyle/>
          <a:p>
            <a:pPr marL="0" indent="0">
              <a:lnSpc>
                <a:spcPct val="105000"/>
              </a:lnSpc>
              <a:buNone/>
            </a:pPr>
            <a:r>
              <a:rPr lang="en-US" dirty="0">
                <a:latin typeface="Arial" pitchFamily="34" charset="0"/>
                <a:ea typeface="Arial" pitchFamily="34" charset="-122"/>
                <a:cs typeface="Arial" pitchFamily="34" charset="-120"/>
              </a:rPr>
              <a:t>Passwords, patching, backup, third-party software, device policy</a:t>
            </a:r>
            <a:endParaRPr lang="en-US" dirty="0"/>
          </a:p>
        </p:txBody>
      </p:sp>
      <p:sp>
        <p:nvSpPr>
          <p:cNvPr id="21" name="Shape 16"/>
          <p:cNvSpPr/>
          <p:nvPr/>
        </p:nvSpPr>
        <p:spPr>
          <a:xfrm>
            <a:off x="6583680" y="2971800"/>
            <a:ext cx="457200" cy="457200"/>
          </a:xfrm>
          <a:prstGeom prst="ellipse">
            <a:avLst/>
          </a:prstGeom>
          <a:solidFill>
            <a:srgbClr val="B50069"/>
          </a:solidFill>
          <a:ln/>
        </p:spPr>
      </p:sp>
      <p:pic>
        <p:nvPicPr>
          <p:cNvPr id="22" name="Image 3" descr="/home/claude/icons/firewall_white.png"/>
          <p:cNvPicPr>
            <a:picLocks noChangeAspect="1"/>
          </p:cNvPicPr>
          <p:nvPr/>
        </p:nvPicPr>
        <p:blipFill>
          <a:blip r:embed="rId6"/>
          <a:stretch>
            <a:fillRect/>
          </a:stretch>
        </p:blipFill>
        <p:spPr>
          <a:xfrm>
            <a:off x="6675120" y="3063240"/>
            <a:ext cx="274320" cy="274320"/>
          </a:xfrm>
          <a:prstGeom prst="rect">
            <a:avLst/>
          </a:prstGeom>
        </p:spPr>
      </p:pic>
      <p:sp>
        <p:nvSpPr>
          <p:cNvPr id="23" name="Text 17"/>
          <p:cNvSpPr/>
          <p:nvPr/>
        </p:nvSpPr>
        <p:spPr>
          <a:xfrm>
            <a:off x="7178040" y="2907792"/>
            <a:ext cx="4617720" cy="310896"/>
          </a:xfrm>
          <a:prstGeom prst="rect">
            <a:avLst/>
          </a:prstGeom>
          <a:noFill/>
          <a:ln/>
        </p:spPr>
        <p:txBody>
          <a:bodyPr wrap="square" lIns="0" tIns="0" rIns="0" bIns="0" rtlCol="0" anchor="ctr"/>
          <a:lstStyle/>
          <a:p>
            <a:pPr marL="0" indent="0">
              <a:buNone/>
            </a:pPr>
            <a:r>
              <a:rPr lang="en-US" sz="2400" b="1" dirty="0">
                <a:solidFill>
                  <a:srgbClr val="262626"/>
                </a:solidFill>
                <a:latin typeface="Arial" pitchFamily="34" charset="0"/>
                <a:ea typeface="Arial" pitchFamily="34" charset="-122"/>
                <a:cs typeface="Arial" pitchFamily="34" charset="-120"/>
              </a:rPr>
              <a:t>Firewall &amp; Network Security</a:t>
            </a:r>
            <a:endParaRPr lang="en-US" sz="2400" dirty="0"/>
          </a:p>
        </p:txBody>
      </p:sp>
      <p:sp>
        <p:nvSpPr>
          <p:cNvPr id="24" name="Text 18"/>
          <p:cNvSpPr/>
          <p:nvPr/>
        </p:nvSpPr>
        <p:spPr>
          <a:xfrm>
            <a:off x="7178040" y="3218688"/>
            <a:ext cx="4617720" cy="548640"/>
          </a:xfrm>
          <a:prstGeom prst="rect">
            <a:avLst/>
          </a:prstGeom>
          <a:noFill/>
          <a:ln/>
        </p:spPr>
        <p:txBody>
          <a:bodyPr wrap="square" lIns="0" tIns="0" rIns="0" bIns="0" rtlCol="0" anchor="ctr"/>
          <a:lstStyle/>
          <a:p>
            <a:pPr marL="0" indent="0">
              <a:lnSpc>
                <a:spcPct val="105000"/>
              </a:lnSpc>
              <a:buNone/>
            </a:pPr>
            <a:r>
              <a:rPr lang="en-US" dirty="0">
                <a:latin typeface="Arial" pitchFamily="34" charset="0"/>
                <a:ea typeface="Arial" pitchFamily="34" charset="-122"/>
                <a:cs typeface="Arial" pitchFamily="34" charset="-120"/>
              </a:rPr>
              <a:t>Host firewalls, antivirus, and network-level defenses</a:t>
            </a:r>
            <a:endParaRPr lang="en-US" dirty="0"/>
          </a:p>
        </p:txBody>
      </p:sp>
      <p:sp>
        <p:nvSpPr>
          <p:cNvPr id="25" name="Shape 19"/>
          <p:cNvSpPr/>
          <p:nvPr/>
        </p:nvSpPr>
        <p:spPr>
          <a:xfrm>
            <a:off x="868680" y="4389120"/>
            <a:ext cx="457200" cy="457200"/>
          </a:xfrm>
          <a:prstGeom prst="ellipse">
            <a:avLst/>
          </a:prstGeom>
          <a:solidFill>
            <a:srgbClr val="B50069"/>
          </a:solidFill>
          <a:ln/>
        </p:spPr>
      </p:sp>
      <p:pic>
        <p:nvPicPr>
          <p:cNvPr id="26" name="Image 4" descr="/home/claude/icons/dbms_white.png"/>
          <p:cNvPicPr>
            <a:picLocks noChangeAspect="1"/>
          </p:cNvPicPr>
          <p:nvPr/>
        </p:nvPicPr>
        <p:blipFill>
          <a:blip r:embed="rId7"/>
          <a:stretch>
            <a:fillRect/>
          </a:stretch>
        </p:blipFill>
        <p:spPr>
          <a:xfrm>
            <a:off x="960120" y="4480560"/>
            <a:ext cx="274320" cy="274320"/>
          </a:xfrm>
          <a:prstGeom prst="rect">
            <a:avLst/>
          </a:prstGeom>
        </p:spPr>
      </p:pic>
      <p:sp>
        <p:nvSpPr>
          <p:cNvPr id="27" name="Text 20"/>
          <p:cNvSpPr/>
          <p:nvPr/>
        </p:nvSpPr>
        <p:spPr>
          <a:xfrm>
            <a:off x="1463040" y="4325112"/>
            <a:ext cx="4617720" cy="310896"/>
          </a:xfrm>
          <a:prstGeom prst="rect">
            <a:avLst/>
          </a:prstGeom>
          <a:noFill/>
          <a:ln/>
        </p:spPr>
        <p:txBody>
          <a:bodyPr wrap="square" lIns="0" tIns="0" rIns="0" bIns="0" rtlCol="0" anchor="ctr"/>
          <a:lstStyle/>
          <a:p>
            <a:pPr marL="0" indent="0">
              <a:buNone/>
            </a:pPr>
            <a:r>
              <a:rPr lang="en-US" sz="2400" b="1" dirty="0">
                <a:solidFill>
                  <a:srgbClr val="262626"/>
                </a:solidFill>
                <a:latin typeface="Arial" pitchFamily="34" charset="0"/>
                <a:ea typeface="Arial" pitchFamily="34" charset="-122"/>
                <a:cs typeface="Arial" pitchFamily="34" charset="-120"/>
              </a:rPr>
              <a:t>Tools &amp; Vendors</a:t>
            </a:r>
            <a:endParaRPr lang="en-US" sz="2400" dirty="0"/>
          </a:p>
        </p:txBody>
      </p:sp>
      <p:sp>
        <p:nvSpPr>
          <p:cNvPr id="28" name="Text 21"/>
          <p:cNvSpPr/>
          <p:nvPr/>
        </p:nvSpPr>
        <p:spPr>
          <a:xfrm>
            <a:off x="1463040" y="4636008"/>
            <a:ext cx="4617720" cy="548640"/>
          </a:xfrm>
          <a:prstGeom prst="rect">
            <a:avLst/>
          </a:prstGeom>
          <a:noFill/>
          <a:ln/>
        </p:spPr>
        <p:txBody>
          <a:bodyPr wrap="square" lIns="0" tIns="0" rIns="0" bIns="0" rtlCol="0" anchor="ctr"/>
          <a:lstStyle/>
          <a:p>
            <a:pPr marL="0" indent="0">
              <a:lnSpc>
                <a:spcPct val="105000"/>
              </a:lnSpc>
              <a:buNone/>
            </a:pPr>
            <a:r>
              <a:rPr lang="en-US" dirty="0">
                <a:latin typeface="Arial" pitchFamily="34" charset="0"/>
                <a:ea typeface="Arial" pitchFamily="34" charset="-122"/>
                <a:cs typeface="Arial" pitchFamily="34" charset="-120"/>
              </a:rPr>
              <a:t>Examples of digital &amp; cyber security tools on the market</a:t>
            </a:r>
            <a:endParaRPr lang="en-US" dirty="0"/>
          </a:p>
        </p:txBody>
      </p:sp>
      <p:sp>
        <p:nvSpPr>
          <p:cNvPr id="29" name="Shape 22"/>
          <p:cNvSpPr/>
          <p:nvPr/>
        </p:nvSpPr>
        <p:spPr>
          <a:xfrm>
            <a:off x="6583680" y="4389120"/>
            <a:ext cx="457200" cy="457200"/>
          </a:xfrm>
          <a:prstGeom prst="ellipse">
            <a:avLst/>
          </a:prstGeom>
          <a:solidFill>
            <a:srgbClr val="B50069"/>
          </a:solidFill>
          <a:ln/>
        </p:spPr>
      </p:sp>
      <p:pic>
        <p:nvPicPr>
          <p:cNvPr id="30" name="Image 5" descr="/home/claude/icons/target_white.png"/>
          <p:cNvPicPr>
            <a:picLocks noChangeAspect="1"/>
          </p:cNvPicPr>
          <p:nvPr/>
        </p:nvPicPr>
        <p:blipFill>
          <a:blip r:embed="rId8"/>
          <a:stretch>
            <a:fillRect/>
          </a:stretch>
        </p:blipFill>
        <p:spPr>
          <a:xfrm>
            <a:off x="6675120" y="4480560"/>
            <a:ext cx="274320" cy="274320"/>
          </a:xfrm>
          <a:prstGeom prst="rect">
            <a:avLst/>
          </a:prstGeom>
        </p:spPr>
      </p:pic>
      <p:sp>
        <p:nvSpPr>
          <p:cNvPr id="31" name="Text 23"/>
          <p:cNvSpPr/>
          <p:nvPr/>
        </p:nvSpPr>
        <p:spPr>
          <a:xfrm>
            <a:off x="7178040" y="4325112"/>
            <a:ext cx="4617720" cy="310896"/>
          </a:xfrm>
          <a:prstGeom prst="rect">
            <a:avLst/>
          </a:prstGeom>
          <a:noFill/>
          <a:ln/>
        </p:spPr>
        <p:txBody>
          <a:bodyPr wrap="square" lIns="0" tIns="0" rIns="0" bIns="0" rtlCol="0" anchor="ctr"/>
          <a:lstStyle/>
          <a:p>
            <a:pPr marL="0" indent="0">
              <a:buNone/>
            </a:pPr>
            <a:r>
              <a:rPr lang="en-US" sz="2400" b="1" dirty="0">
                <a:solidFill>
                  <a:srgbClr val="262626"/>
                </a:solidFill>
                <a:latin typeface="Arial" pitchFamily="34" charset="0"/>
                <a:ea typeface="Arial" pitchFamily="34" charset="-122"/>
                <a:cs typeface="Arial" pitchFamily="34" charset="-120"/>
              </a:rPr>
              <a:t>Best Practices</a:t>
            </a:r>
            <a:endParaRPr lang="en-US" sz="2400" dirty="0"/>
          </a:p>
        </p:txBody>
      </p:sp>
      <p:sp>
        <p:nvSpPr>
          <p:cNvPr id="32" name="Text 24"/>
          <p:cNvSpPr/>
          <p:nvPr/>
        </p:nvSpPr>
        <p:spPr>
          <a:xfrm>
            <a:off x="7178040" y="4636008"/>
            <a:ext cx="4617720" cy="548640"/>
          </a:xfrm>
          <a:prstGeom prst="rect">
            <a:avLst/>
          </a:prstGeom>
          <a:noFill/>
          <a:ln/>
        </p:spPr>
        <p:txBody>
          <a:bodyPr wrap="square" lIns="0" tIns="0" rIns="0" bIns="0" rtlCol="0" anchor="ctr"/>
          <a:lstStyle/>
          <a:p>
            <a:pPr marL="0" indent="0">
              <a:lnSpc>
                <a:spcPct val="105000"/>
              </a:lnSpc>
              <a:buNone/>
            </a:pPr>
            <a:r>
              <a:rPr lang="en-US" dirty="0">
                <a:latin typeface="Arial" pitchFamily="34" charset="0"/>
                <a:ea typeface="Arial" pitchFamily="34" charset="-122"/>
                <a:cs typeface="Arial" pitchFamily="34" charset="-120"/>
              </a:rPr>
              <a:t>A consolidated checklist to close out</a:t>
            </a:r>
            <a:endParaRPr lang="en-US" dirty="0"/>
          </a:p>
        </p:txBody>
      </p:sp>
      <p:sp>
        <p:nvSpPr>
          <p:cNvPr id="33" name="Text 25"/>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2</a:t>
            </a:r>
            <a:endParaRPr lang="en-US"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Device Security Policy: Scope</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925296"/>
            <a:ext cx="10607040" cy="768096"/>
          </a:xfrm>
          <a:prstGeom prst="rect">
            <a:avLst/>
          </a:prstGeom>
          <a:noFill/>
          <a:ln/>
        </p:spPr>
        <p:txBody>
          <a:bodyPr wrap="square" lIns="0" tIns="0" rIns="0" bIns="0" rtlCol="0" anchor="ctr"/>
          <a:lstStyle/>
          <a:p>
            <a:r>
              <a:rPr lang="en-US" sz="2400" i="1" dirty="0">
                <a:latin typeface="Arial" pitchFamily="34" charset="0"/>
                <a:cs typeface="Arial" pitchFamily="34" charset="-120"/>
              </a:rPr>
              <a:t>Controls the end-user device to ensure confidentiality, integrity, and availability of information</a:t>
            </a:r>
          </a:p>
        </p:txBody>
      </p:sp>
      <p:sp>
        <p:nvSpPr>
          <p:cNvPr id="10" name="Shape 8"/>
          <p:cNvSpPr/>
          <p:nvPr/>
        </p:nvSpPr>
        <p:spPr>
          <a:xfrm>
            <a:off x="868680" y="1828799"/>
            <a:ext cx="1965960" cy="4319081"/>
          </a:xfrm>
          <a:prstGeom prst="roundRect">
            <a:avLst>
              <a:gd name="adj" fmla="val 3721"/>
            </a:avLst>
          </a:prstGeom>
          <a:solidFill>
            <a:srgbClr val="FBF3F8"/>
          </a:solidFill>
          <a:ln w="12700">
            <a:solidFill>
              <a:srgbClr val="EBD6E6"/>
            </a:solidFill>
            <a:prstDash val="solid"/>
          </a:ln>
        </p:spPr>
      </p:sp>
      <p:sp>
        <p:nvSpPr>
          <p:cNvPr id="11" name="Shape 9"/>
          <p:cNvSpPr/>
          <p:nvPr/>
        </p:nvSpPr>
        <p:spPr>
          <a:xfrm>
            <a:off x="1051560" y="1993392"/>
            <a:ext cx="530352" cy="530352"/>
          </a:xfrm>
          <a:prstGeom prst="ellipse">
            <a:avLst/>
          </a:prstGeom>
          <a:solidFill>
            <a:srgbClr val="B50069"/>
          </a:solidFill>
          <a:ln/>
        </p:spPr>
      </p:sp>
      <p:pic>
        <p:nvPicPr>
          <p:cNvPr id="12" name="Image 0" descr="/home/claude/icons/acceptableuse_white.png"/>
          <p:cNvPicPr>
            <a:picLocks noChangeAspect="1"/>
          </p:cNvPicPr>
          <p:nvPr/>
        </p:nvPicPr>
        <p:blipFill>
          <a:blip r:embed="rId3"/>
          <a:stretch>
            <a:fillRect/>
          </a:stretch>
        </p:blipFill>
        <p:spPr>
          <a:xfrm>
            <a:off x="1152144" y="2093976"/>
            <a:ext cx="329184" cy="329184"/>
          </a:xfrm>
          <a:prstGeom prst="rect">
            <a:avLst/>
          </a:prstGeom>
        </p:spPr>
      </p:pic>
      <p:sp>
        <p:nvSpPr>
          <p:cNvPr id="13" name="Text 10"/>
          <p:cNvSpPr/>
          <p:nvPr/>
        </p:nvSpPr>
        <p:spPr>
          <a:xfrm>
            <a:off x="1051560" y="2596896"/>
            <a:ext cx="1600200" cy="475488"/>
          </a:xfrm>
          <a:prstGeom prst="rect">
            <a:avLst/>
          </a:prstGeom>
          <a:noFill/>
          <a:ln/>
        </p:spPr>
        <p:txBody>
          <a:bodyPr wrap="square" lIns="0" tIns="0" rIns="0" bIns="0" rtlCol="0" anchor="t"/>
          <a:lstStyle/>
          <a:p>
            <a:pPr marL="0" indent="0">
              <a:lnSpc>
                <a:spcPct val="100000"/>
              </a:lnSpc>
              <a:buNone/>
            </a:pPr>
            <a:r>
              <a:rPr lang="en-US" sz="2300" b="1" dirty="0">
                <a:solidFill>
                  <a:srgbClr val="262626"/>
                </a:solidFill>
                <a:latin typeface="Arial" pitchFamily="34" charset="0"/>
                <a:ea typeface="Arial" pitchFamily="34" charset="-122"/>
                <a:cs typeface="Arial" pitchFamily="34" charset="-120"/>
              </a:rPr>
              <a:t>Acceptable Use Policy</a:t>
            </a:r>
            <a:endParaRPr lang="en-US" sz="2300" dirty="0"/>
          </a:p>
        </p:txBody>
      </p:sp>
      <p:sp>
        <p:nvSpPr>
          <p:cNvPr id="14" name="Text 11"/>
          <p:cNvSpPr/>
          <p:nvPr/>
        </p:nvSpPr>
        <p:spPr>
          <a:xfrm>
            <a:off x="1051560" y="4033092"/>
            <a:ext cx="1600200" cy="170078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Rules governing how devices may be used for work.</a:t>
            </a:r>
            <a:endParaRPr lang="en-US" sz="2000" dirty="0"/>
          </a:p>
        </p:txBody>
      </p:sp>
      <p:sp>
        <p:nvSpPr>
          <p:cNvPr id="15" name="Shape 12"/>
          <p:cNvSpPr/>
          <p:nvPr/>
        </p:nvSpPr>
        <p:spPr>
          <a:xfrm>
            <a:off x="3035808" y="1828799"/>
            <a:ext cx="1965960" cy="4319081"/>
          </a:xfrm>
          <a:prstGeom prst="roundRect">
            <a:avLst>
              <a:gd name="adj" fmla="val 3721"/>
            </a:avLst>
          </a:prstGeom>
          <a:solidFill>
            <a:srgbClr val="FBF3F8"/>
          </a:solidFill>
          <a:ln w="12700">
            <a:solidFill>
              <a:srgbClr val="EBD6E6"/>
            </a:solidFill>
            <a:prstDash val="solid"/>
          </a:ln>
        </p:spPr>
      </p:sp>
      <p:sp>
        <p:nvSpPr>
          <p:cNvPr id="16" name="Shape 13"/>
          <p:cNvSpPr/>
          <p:nvPr/>
        </p:nvSpPr>
        <p:spPr>
          <a:xfrm>
            <a:off x="3218688" y="1993392"/>
            <a:ext cx="530352" cy="530352"/>
          </a:xfrm>
          <a:prstGeom prst="ellipse">
            <a:avLst/>
          </a:prstGeom>
          <a:solidFill>
            <a:srgbClr val="B50069"/>
          </a:solidFill>
          <a:ln/>
        </p:spPr>
      </p:sp>
      <p:pic>
        <p:nvPicPr>
          <p:cNvPr id="17" name="Image 1" descr="/home/claude/icons/byod_white.png"/>
          <p:cNvPicPr>
            <a:picLocks noChangeAspect="1"/>
          </p:cNvPicPr>
          <p:nvPr/>
        </p:nvPicPr>
        <p:blipFill>
          <a:blip r:embed="rId4"/>
          <a:stretch>
            <a:fillRect/>
          </a:stretch>
        </p:blipFill>
        <p:spPr>
          <a:xfrm>
            <a:off x="3319272" y="2093976"/>
            <a:ext cx="329184" cy="329184"/>
          </a:xfrm>
          <a:prstGeom prst="rect">
            <a:avLst/>
          </a:prstGeom>
        </p:spPr>
      </p:pic>
      <p:sp>
        <p:nvSpPr>
          <p:cNvPr id="18" name="Text 14"/>
          <p:cNvSpPr/>
          <p:nvPr/>
        </p:nvSpPr>
        <p:spPr>
          <a:xfrm>
            <a:off x="3218688" y="2596896"/>
            <a:ext cx="1600200" cy="475488"/>
          </a:xfrm>
          <a:prstGeom prst="rect">
            <a:avLst/>
          </a:prstGeom>
          <a:noFill/>
          <a:ln/>
        </p:spPr>
        <p:txBody>
          <a:bodyPr wrap="square" lIns="0" tIns="0" rIns="0" bIns="0" rtlCol="0" anchor="t"/>
          <a:lstStyle/>
          <a:p>
            <a:pPr marL="0" indent="0">
              <a:lnSpc>
                <a:spcPct val="100000"/>
              </a:lnSpc>
              <a:buNone/>
            </a:pPr>
            <a:r>
              <a:rPr lang="en-US" sz="2300" b="1" dirty="0">
                <a:solidFill>
                  <a:srgbClr val="262626"/>
                </a:solidFill>
                <a:latin typeface="Arial" pitchFamily="34" charset="0"/>
                <a:ea typeface="Arial" pitchFamily="34" charset="-122"/>
                <a:cs typeface="Arial" pitchFamily="34" charset="-120"/>
              </a:rPr>
              <a:t>BYOD / CYOD</a:t>
            </a:r>
            <a:endParaRPr lang="en-US" sz="2300" dirty="0"/>
          </a:p>
        </p:txBody>
      </p:sp>
      <p:sp>
        <p:nvSpPr>
          <p:cNvPr id="19" name="Text 15"/>
          <p:cNvSpPr/>
          <p:nvPr/>
        </p:nvSpPr>
        <p:spPr>
          <a:xfrm>
            <a:off x="3218688" y="4033092"/>
            <a:ext cx="1600200" cy="170078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Bring Your Own Device / Choose Your Own Device policies.</a:t>
            </a:r>
            <a:endParaRPr lang="en-US" sz="2000" dirty="0"/>
          </a:p>
        </p:txBody>
      </p:sp>
      <p:sp>
        <p:nvSpPr>
          <p:cNvPr id="20" name="Shape 16"/>
          <p:cNvSpPr/>
          <p:nvPr/>
        </p:nvSpPr>
        <p:spPr>
          <a:xfrm>
            <a:off x="5202936" y="1828799"/>
            <a:ext cx="1965960" cy="4319081"/>
          </a:xfrm>
          <a:prstGeom prst="roundRect">
            <a:avLst>
              <a:gd name="adj" fmla="val 3721"/>
            </a:avLst>
          </a:prstGeom>
          <a:solidFill>
            <a:srgbClr val="FBF3F8"/>
          </a:solidFill>
          <a:ln w="12700">
            <a:solidFill>
              <a:srgbClr val="EBD6E6"/>
            </a:solidFill>
            <a:prstDash val="solid"/>
          </a:ln>
        </p:spPr>
      </p:sp>
      <p:sp>
        <p:nvSpPr>
          <p:cNvPr id="21" name="Shape 17"/>
          <p:cNvSpPr/>
          <p:nvPr/>
        </p:nvSpPr>
        <p:spPr>
          <a:xfrm>
            <a:off x="5385816" y="1993392"/>
            <a:ext cx="530352" cy="530352"/>
          </a:xfrm>
          <a:prstGeom prst="ellipse">
            <a:avLst/>
          </a:prstGeom>
          <a:solidFill>
            <a:srgbClr val="B50069"/>
          </a:solidFill>
          <a:ln/>
        </p:spPr>
      </p:sp>
      <p:pic>
        <p:nvPicPr>
          <p:cNvPr id="22" name="Image 2" descr="/home/claude/icons/cope_white.png"/>
          <p:cNvPicPr>
            <a:picLocks noChangeAspect="1"/>
          </p:cNvPicPr>
          <p:nvPr/>
        </p:nvPicPr>
        <p:blipFill>
          <a:blip r:embed="rId5"/>
          <a:stretch>
            <a:fillRect/>
          </a:stretch>
        </p:blipFill>
        <p:spPr>
          <a:xfrm>
            <a:off x="5486400" y="2093976"/>
            <a:ext cx="329184" cy="329184"/>
          </a:xfrm>
          <a:prstGeom prst="rect">
            <a:avLst/>
          </a:prstGeom>
        </p:spPr>
      </p:pic>
      <p:sp>
        <p:nvSpPr>
          <p:cNvPr id="23" name="Text 18"/>
          <p:cNvSpPr/>
          <p:nvPr/>
        </p:nvSpPr>
        <p:spPr>
          <a:xfrm>
            <a:off x="5385816" y="2596896"/>
            <a:ext cx="1600200" cy="475488"/>
          </a:xfrm>
          <a:prstGeom prst="rect">
            <a:avLst/>
          </a:prstGeom>
          <a:noFill/>
          <a:ln/>
        </p:spPr>
        <p:txBody>
          <a:bodyPr wrap="square" lIns="0" tIns="0" rIns="0" bIns="0" rtlCol="0" anchor="t"/>
          <a:lstStyle/>
          <a:p>
            <a:pPr marL="0" indent="0">
              <a:lnSpc>
                <a:spcPct val="100000"/>
              </a:lnSpc>
              <a:buNone/>
            </a:pPr>
            <a:r>
              <a:rPr lang="en-US" sz="2300" b="1" dirty="0">
                <a:solidFill>
                  <a:srgbClr val="262626"/>
                </a:solidFill>
                <a:latin typeface="Arial" pitchFamily="34" charset="0"/>
                <a:ea typeface="Arial" pitchFamily="34" charset="-122"/>
                <a:cs typeface="Arial" pitchFamily="34" charset="-120"/>
              </a:rPr>
              <a:t>COPE</a:t>
            </a:r>
            <a:endParaRPr lang="en-US" sz="2300" dirty="0"/>
          </a:p>
        </p:txBody>
      </p:sp>
      <p:sp>
        <p:nvSpPr>
          <p:cNvPr id="24" name="Text 19"/>
          <p:cNvSpPr/>
          <p:nvPr/>
        </p:nvSpPr>
        <p:spPr>
          <a:xfrm>
            <a:off x="5385816" y="4033092"/>
            <a:ext cx="1600200" cy="170078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Corporate-Owned, Personally Enabled devices.</a:t>
            </a:r>
            <a:endParaRPr lang="en-US" sz="2000" dirty="0"/>
          </a:p>
        </p:txBody>
      </p:sp>
      <p:sp>
        <p:nvSpPr>
          <p:cNvPr id="25" name="Shape 20"/>
          <p:cNvSpPr/>
          <p:nvPr/>
        </p:nvSpPr>
        <p:spPr>
          <a:xfrm>
            <a:off x="7370064" y="1828799"/>
            <a:ext cx="1965960" cy="4319081"/>
          </a:xfrm>
          <a:prstGeom prst="roundRect">
            <a:avLst>
              <a:gd name="adj" fmla="val 3721"/>
            </a:avLst>
          </a:prstGeom>
          <a:solidFill>
            <a:srgbClr val="FBF3F8"/>
          </a:solidFill>
          <a:ln w="12700">
            <a:solidFill>
              <a:srgbClr val="EBD6E6"/>
            </a:solidFill>
            <a:prstDash val="solid"/>
          </a:ln>
        </p:spPr>
      </p:sp>
      <p:sp>
        <p:nvSpPr>
          <p:cNvPr id="26" name="Shape 21"/>
          <p:cNvSpPr/>
          <p:nvPr/>
        </p:nvSpPr>
        <p:spPr>
          <a:xfrm>
            <a:off x="7552944" y="1993392"/>
            <a:ext cx="530352" cy="530352"/>
          </a:xfrm>
          <a:prstGeom prst="ellipse">
            <a:avLst/>
          </a:prstGeom>
          <a:solidFill>
            <a:srgbClr val="B50069"/>
          </a:solidFill>
          <a:ln/>
        </p:spPr>
      </p:sp>
      <p:pic>
        <p:nvPicPr>
          <p:cNvPr id="27" name="Image 3" descr="/home/claude/icons/cobo_white.png"/>
          <p:cNvPicPr>
            <a:picLocks noChangeAspect="1"/>
          </p:cNvPicPr>
          <p:nvPr/>
        </p:nvPicPr>
        <p:blipFill>
          <a:blip r:embed="rId6"/>
          <a:stretch>
            <a:fillRect/>
          </a:stretch>
        </p:blipFill>
        <p:spPr>
          <a:xfrm>
            <a:off x="7653528" y="2093976"/>
            <a:ext cx="329184" cy="329184"/>
          </a:xfrm>
          <a:prstGeom prst="rect">
            <a:avLst/>
          </a:prstGeom>
        </p:spPr>
      </p:pic>
      <p:sp>
        <p:nvSpPr>
          <p:cNvPr id="28" name="Text 22"/>
          <p:cNvSpPr/>
          <p:nvPr/>
        </p:nvSpPr>
        <p:spPr>
          <a:xfrm>
            <a:off x="7552944" y="2596896"/>
            <a:ext cx="1600200" cy="475488"/>
          </a:xfrm>
          <a:prstGeom prst="rect">
            <a:avLst/>
          </a:prstGeom>
          <a:noFill/>
          <a:ln/>
        </p:spPr>
        <p:txBody>
          <a:bodyPr wrap="square" lIns="0" tIns="0" rIns="0" bIns="0" rtlCol="0" anchor="t"/>
          <a:lstStyle/>
          <a:p>
            <a:pPr marL="0" indent="0">
              <a:lnSpc>
                <a:spcPct val="100000"/>
              </a:lnSpc>
              <a:buNone/>
            </a:pPr>
            <a:r>
              <a:rPr lang="en-US" sz="2300" b="1" dirty="0">
                <a:solidFill>
                  <a:srgbClr val="262626"/>
                </a:solidFill>
                <a:latin typeface="Arial" pitchFamily="34" charset="0"/>
                <a:ea typeface="Arial" pitchFamily="34" charset="-122"/>
                <a:cs typeface="Arial" pitchFamily="34" charset="-120"/>
              </a:rPr>
              <a:t>COBO</a:t>
            </a:r>
            <a:endParaRPr lang="en-US" sz="2300" dirty="0"/>
          </a:p>
        </p:txBody>
      </p:sp>
      <p:sp>
        <p:nvSpPr>
          <p:cNvPr id="29" name="Text 23"/>
          <p:cNvSpPr/>
          <p:nvPr/>
        </p:nvSpPr>
        <p:spPr>
          <a:xfrm>
            <a:off x="7552944" y="4033092"/>
            <a:ext cx="1600200" cy="170078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Corporate-Owned, Business-Only devices.</a:t>
            </a:r>
            <a:endParaRPr lang="en-US" sz="2000" dirty="0"/>
          </a:p>
        </p:txBody>
      </p:sp>
      <p:sp>
        <p:nvSpPr>
          <p:cNvPr id="30" name="Shape 24"/>
          <p:cNvSpPr/>
          <p:nvPr/>
        </p:nvSpPr>
        <p:spPr>
          <a:xfrm>
            <a:off x="9537192" y="1828799"/>
            <a:ext cx="1965960" cy="4319081"/>
          </a:xfrm>
          <a:prstGeom prst="roundRect">
            <a:avLst>
              <a:gd name="adj" fmla="val 3721"/>
            </a:avLst>
          </a:prstGeom>
          <a:solidFill>
            <a:srgbClr val="FBF3F8"/>
          </a:solidFill>
          <a:ln w="12700">
            <a:solidFill>
              <a:srgbClr val="EBD6E6"/>
            </a:solidFill>
            <a:prstDash val="solid"/>
          </a:ln>
        </p:spPr>
      </p:sp>
      <p:sp>
        <p:nvSpPr>
          <p:cNvPr id="31" name="Shape 25"/>
          <p:cNvSpPr/>
          <p:nvPr/>
        </p:nvSpPr>
        <p:spPr>
          <a:xfrm>
            <a:off x="9720072" y="1993392"/>
            <a:ext cx="530352" cy="530352"/>
          </a:xfrm>
          <a:prstGeom prst="ellipse">
            <a:avLst/>
          </a:prstGeom>
          <a:solidFill>
            <a:srgbClr val="B50069"/>
          </a:solidFill>
          <a:ln/>
        </p:spPr>
      </p:sp>
      <p:pic>
        <p:nvPicPr>
          <p:cNvPr id="32" name="Image 4" descr="/home/claude/icons/mobilepolicy_white.png"/>
          <p:cNvPicPr>
            <a:picLocks noChangeAspect="1"/>
          </p:cNvPicPr>
          <p:nvPr/>
        </p:nvPicPr>
        <p:blipFill>
          <a:blip r:embed="rId7"/>
          <a:stretch>
            <a:fillRect/>
          </a:stretch>
        </p:blipFill>
        <p:spPr>
          <a:xfrm>
            <a:off x="9820656" y="2093976"/>
            <a:ext cx="329184" cy="329184"/>
          </a:xfrm>
          <a:prstGeom prst="rect">
            <a:avLst/>
          </a:prstGeom>
        </p:spPr>
      </p:pic>
      <p:sp>
        <p:nvSpPr>
          <p:cNvPr id="33" name="Text 26"/>
          <p:cNvSpPr/>
          <p:nvPr/>
        </p:nvSpPr>
        <p:spPr>
          <a:xfrm>
            <a:off x="9720072" y="2596896"/>
            <a:ext cx="1600200" cy="475488"/>
          </a:xfrm>
          <a:prstGeom prst="rect">
            <a:avLst/>
          </a:prstGeom>
          <a:noFill/>
          <a:ln/>
        </p:spPr>
        <p:txBody>
          <a:bodyPr wrap="square" lIns="0" tIns="0" rIns="0" bIns="0" rtlCol="0" anchor="t"/>
          <a:lstStyle/>
          <a:p>
            <a:pPr marL="0" indent="0">
              <a:lnSpc>
                <a:spcPct val="100000"/>
              </a:lnSpc>
              <a:buNone/>
            </a:pPr>
            <a:r>
              <a:rPr lang="en-US" sz="2300" b="1" dirty="0">
                <a:solidFill>
                  <a:srgbClr val="262626"/>
                </a:solidFill>
                <a:latin typeface="Arial" pitchFamily="34" charset="0"/>
                <a:ea typeface="Arial" pitchFamily="34" charset="-122"/>
                <a:cs typeface="Arial" pitchFamily="34" charset="-120"/>
              </a:rPr>
              <a:t>Mobile Device Security Policy</a:t>
            </a:r>
            <a:endParaRPr lang="en-US" sz="2300" dirty="0"/>
          </a:p>
        </p:txBody>
      </p:sp>
      <p:sp>
        <p:nvSpPr>
          <p:cNvPr id="34" name="Text 27"/>
          <p:cNvSpPr/>
          <p:nvPr/>
        </p:nvSpPr>
        <p:spPr>
          <a:xfrm>
            <a:off x="9720072" y="4033092"/>
            <a:ext cx="1600200" cy="170078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Specific rules governing mobile device use and protection.</a:t>
            </a:r>
            <a:endParaRPr lang="en-US" sz="2000" dirty="0"/>
          </a:p>
        </p:txBody>
      </p:sp>
      <p:sp>
        <p:nvSpPr>
          <p:cNvPr id="35" name="Text 28"/>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19</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Device Security Policy: What to Include</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Shape 7"/>
          <p:cNvSpPr/>
          <p:nvPr/>
        </p:nvSpPr>
        <p:spPr>
          <a:xfrm>
            <a:off x="868680" y="1417320"/>
            <a:ext cx="384048" cy="384048"/>
          </a:xfrm>
          <a:prstGeom prst="ellipse">
            <a:avLst/>
          </a:prstGeom>
          <a:solidFill>
            <a:srgbClr val="B50069"/>
          </a:solidFill>
          <a:ln/>
        </p:spPr>
      </p:sp>
      <p:pic>
        <p:nvPicPr>
          <p:cNvPr id="10" name="Image 0" descr="/home/claude/icons/confidential_white.png"/>
          <p:cNvPicPr>
            <a:picLocks noChangeAspect="1"/>
          </p:cNvPicPr>
          <p:nvPr/>
        </p:nvPicPr>
        <p:blipFill>
          <a:blip r:embed="rId3"/>
          <a:stretch>
            <a:fillRect/>
          </a:stretch>
        </p:blipFill>
        <p:spPr>
          <a:xfrm>
            <a:off x="960120" y="1508760"/>
            <a:ext cx="201168" cy="201168"/>
          </a:xfrm>
          <a:prstGeom prst="rect">
            <a:avLst/>
          </a:prstGeom>
        </p:spPr>
      </p:pic>
      <p:sp>
        <p:nvSpPr>
          <p:cNvPr id="11" name="Text 8"/>
          <p:cNvSpPr/>
          <p:nvPr/>
        </p:nvSpPr>
        <p:spPr>
          <a:xfrm>
            <a:off x="1371600" y="1344168"/>
            <a:ext cx="1399032" cy="932688"/>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Physical Security</a:t>
            </a:r>
            <a:endParaRPr lang="en-US" sz="2000" dirty="0"/>
          </a:p>
        </p:txBody>
      </p:sp>
      <p:sp>
        <p:nvSpPr>
          <p:cNvPr id="12" name="Text 9"/>
          <p:cNvSpPr/>
          <p:nvPr/>
        </p:nvSpPr>
        <p:spPr>
          <a:xfrm>
            <a:off x="1371600" y="2101174"/>
            <a:ext cx="1399032" cy="1488332"/>
          </a:xfrm>
          <a:prstGeom prst="rect">
            <a:avLst/>
          </a:prstGeom>
          <a:noFill/>
          <a:ln/>
        </p:spPr>
        <p:txBody>
          <a:bodyPr wrap="square" lIns="0" tIns="0" rIns="0" bIns="0" rtlCol="0" anchor="t"/>
          <a:lstStyle/>
          <a:p>
            <a:pPr marL="0" indent="0">
              <a:lnSpc>
                <a:spcPct val="100000"/>
              </a:lnSpc>
              <a:buNone/>
            </a:pPr>
            <a:r>
              <a:rPr lang="en-US" dirty="0">
                <a:latin typeface="Arial" pitchFamily="34" charset="0"/>
                <a:ea typeface="Arial" pitchFamily="34" charset="-122"/>
                <a:cs typeface="Arial" pitchFamily="34" charset="-120"/>
              </a:rPr>
              <a:t>Employees ensure the physical security of their devices.</a:t>
            </a:r>
            <a:endParaRPr lang="en-US" dirty="0"/>
          </a:p>
        </p:txBody>
      </p:sp>
      <p:sp>
        <p:nvSpPr>
          <p:cNvPr id="13" name="Shape 10"/>
          <p:cNvSpPr/>
          <p:nvPr/>
        </p:nvSpPr>
        <p:spPr>
          <a:xfrm>
            <a:off x="2999232" y="1417320"/>
            <a:ext cx="384048" cy="384048"/>
          </a:xfrm>
          <a:prstGeom prst="ellipse">
            <a:avLst/>
          </a:prstGeom>
          <a:solidFill>
            <a:srgbClr val="B50069"/>
          </a:solidFill>
          <a:ln/>
        </p:spPr>
      </p:sp>
      <p:pic>
        <p:nvPicPr>
          <p:cNvPr id="14" name="Image 1" descr="/home/claude/icons/update_white.png"/>
          <p:cNvPicPr>
            <a:picLocks noChangeAspect="1"/>
          </p:cNvPicPr>
          <p:nvPr/>
        </p:nvPicPr>
        <p:blipFill>
          <a:blip r:embed="rId4"/>
          <a:stretch>
            <a:fillRect/>
          </a:stretch>
        </p:blipFill>
        <p:spPr>
          <a:xfrm>
            <a:off x="3090672" y="1508760"/>
            <a:ext cx="201168" cy="201168"/>
          </a:xfrm>
          <a:prstGeom prst="rect">
            <a:avLst/>
          </a:prstGeom>
        </p:spPr>
      </p:pic>
      <p:sp>
        <p:nvSpPr>
          <p:cNvPr id="15" name="Text 11"/>
          <p:cNvSpPr/>
          <p:nvPr/>
        </p:nvSpPr>
        <p:spPr>
          <a:xfrm>
            <a:off x="3502152" y="1344168"/>
            <a:ext cx="1399032" cy="932688"/>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Apps Kept Up-to-Date</a:t>
            </a:r>
            <a:endParaRPr lang="en-US" sz="2000" dirty="0"/>
          </a:p>
        </p:txBody>
      </p:sp>
      <p:sp>
        <p:nvSpPr>
          <p:cNvPr id="16" name="Text 12"/>
          <p:cNvSpPr/>
          <p:nvPr/>
        </p:nvSpPr>
        <p:spPr>
          <a:xfrm>
            <a:off x="3502152" y="2130357"/>
            <a:ext cx="1399032" cy="1206230"/>
          </a:xfrm>
          <a:prstGeom prst="rect">
            <a:avLst/>
          </a:prstGeom>
          <a:noFill/>
          <a:ln/>
        </p:spPr>
        <p:txBody>
          <a:bodyPr wrap="square" lIns="0" tIns="0" rIns="0" bIns="0" rtlCol="0" anchor="t"/>
          <a:lstStyle/>
          <a:p>
            <a:pPr marL="0" indent="0">
              <a:lnSpc>
                <a:spcPct val="100000"/>
              </a:lnSpc>
              <a:buNone/>
            </a:pPr>
            <a:r>
              <a:rPr lang="en-US" dirty="0">
                <a:latin typeface="Arial" pitchFamily="34" charset="0"/>
                <a:ea typeface="Arial" pitchFamily="34" charset="-122"/>
                <a:cs typeface="Arial" pitchFamily="34" charset="-120"/>
              </a:rPr>
              <a:t>Apps must be current when accessing work content.</a:t>
            </a:r>
            <a:endParaRPr lang="en-US" dirty="0"/>
          </a:p>
        </p:txBody>
      </p:sp>
      <p:sp>
        <p:nvSpPr>
          <p:cNvPr id="17" name="Shape 13"/>
          <p:cNvSpPr/>
          <p:nvPr/>
        </p:nvSpPr>
        <p:spPr>
          <a:xfrm>
            <a:off x="5129784" y="1417320"/>
            <a:ext cx="384048" cy="384048"/>
          </a:xfrm>
          <a:prstGeom prst="ellipse">
            <a:avLst/>
          </a:prstGeom>
          <a:solidFill>
            <a:srgbClr val="B50069"/>
          </a:solidFill>
          <a:ln/>
        </p:spPr>
      </p:sp>
      <p:pic>
        <p:nvPicPr>
          <p:cNvPr id="18" name="Image 2" descr="/home/claude/icons/password_white.png"/>
          <p:cNvPicPr>
            <a:picLocks noChangeAspect="1"/>
          </p:cNvPicPr>
          <p:nvPr/>
        </p:nvPicPr>
        <p:blipFill>
          <a:blip r:embed="rId5"/>
          <a:stretch>
            <a:fillRect/>
          </a:stretch>
        </p:blipFill>
        <p:spPr>
          <a:xfrm>
            <a:off x="5221224" y="1508760"/>
            <a:ext cx="201168" cy="201168"/>
          </a:xfrm>
          <a:prstGeom prst="rect">
            <a:avLst/>
          </a:prstGeom>
        </p:spPr>
      </p:pic>
      <p:sp>
        <p:nvSpPr>
          <p:cNvPr id="19" name="Text 14"/>
          <p:cNvSpPr/>
          <p:nvPr/>
        </p:nvSpPr>
        <p:spPr>
          <a:xfrm>
            <a:off x="5632704" y="1344168"/>
            <a:ext cx="1399032" cy="932688"/>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Passcodes &amp; Encryption</a:t>
            </a:r>
            <a:endParaRPr lang="en-US" sz="2000" dirty="0"/>
          </a:p>
        </p:txBody>
      </p:sp>
      <p:sp>
        <p:nvSpPr>
          <p:cNvPr id="20" name="Text 15"/>
          <p:cNvSpPr/>
          <p:nvPr/>
        </p:nvSpPr>
        <p:spPr>
          <a:xfrm>
            <a:off x="5632704" y="2334638"/>
            <a:ext cx="1399032" cy="1094361"/>
          </a:xfrm>
          <a:prstGeom prst="rect">
            <a:avLst/>
          </a:prstGeom>
          <a:noFill/>
          <a:ln/>
        </p:spPr>
        <p:txBody>
          <a:bodyPr wrap="square" lIns="0" tIns="0" rIns="0" bIns="0" rtlCol="0" anchor="t"/>
          <a:lstStyle/>
          <a:p>
            <a:pPr marL="0" indent="0">
              <a:lnSpc>
                <a:spcPct val="100000"/>
              </a:lnSpc>
              <a:buNone/>
            </a:pPr>
            <a:r>
              <a:rPr lang="en-US" dirty="0">
                <a:latin typeface="Arial" pitchFamily="34" charset="0"/>
                <a:ea typeface="Arial" pitchFamily="34" charset="-122"/>
                <a:cs typeface="Arial" pitchFamily="34" charset="-120"/>
              </a:rPr>
              <a:t>Basic protections enabled at all times.</a:t>
            </a:r>
            <a:endParaRPr lang="en-US" dirty="0"/>
          </a:p>
        </p:txBody>
      </p:sp>
      <p:sp>
        <p:nvSpPr>
          <p:cNvPr id="21" name="Shape 16"/>
          <p:cNvSpPr/>
          <p:nvPr/>
        </p:nvSpPr>
        <p:spPr>
          <a:xfrm>
            <a:off x="7260336" y="1417320"/>
            <a:ext cx="384048" cy="384048"/>
          </a:xfrm>
          <a:prstGeom prst="ellipse">
            <a:avLst/>
          </a:prstGeom>
          <a:solidFill>
            <a:srgbClr val="B50069"/>
          </a:solidFill>
          <a:ln/>
        </p:spPr>
      </p:sp>
      <p:pic>
        <p:nvPicPr>
          <p:cNvPr id="22" name="Image 3" descr="/home/claude/icons/block_white.png"/>
          <p:cNvPicPr>
            <a:picLocks noChangeAspect="1"/>
          </p:cNvPicPr>
          <p:nvPr/>
        </p:nvPicPr>
        <p:blipFill>
          <a:blip r:embed="rId6"/>
          <a:stretch>
            <a:fillRect/>
          </a:stretch>
        </p:blipFill>
        <p:spPr>
          <a:xfrm>
            <a:off x="7351776" y="1508760"/>
            <a:ext cx="201168" cy="201168"/>
          </a:xfrm>
          <a:prstGeom prst="rect">
            <a:avLst/>
          </a:prstGeom>
        </p:spPr>
      </p:pic>
      <p:sp>
        <p:nvSpPr>
          <p:cNvPr id="23" name="Text 17"/>
          <p:cNvSpPr/>
          <p:nvPr/>
        </p:nvSpPr>
        <p:spPr>
          <a:xfrm>
            <a:off x="7763256" y="1344168"/>
            <a:ext cx="1399032" cy="932688"/>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No Illicit Content</a:t>
            </a:r>
            <a:endParaRPr lang="en-US" sz="2000" dirty="0"/>
          </a:p>
        </p:txBody>
      </p:sp>
      <p:sp>
        <p:nvSpPr>
          <p:cNvPr id="24" name="Text 18"/>
          <p:cNvSpPr/>
          <p:nvPr/>
        </p:nvSpPr>
        <p:spPr>
          <a:xfrm>
            <a:off x="7763256" y="2062261"/>
            <a:ext cx="1399032" cy="1366738"/>
          </a:xfrm>
          <a:prstGeom prst="rect">
            <a:avLst/>
          </a:prstGeom>
          <a:noFill/>
          <a:ln/>
        </p:spPr>
        <p:txBody>
          <a:bodyPr wrap="square" lIns="0" tIns="0" rIns="0" bIns="0" rtlCol="0" anchor="t"/>
          <a:lstStyle/>
          <a:p>
            <a:pPr marL="0" indent="0">
              <a:lnSpc>
                <a:spcPct val="100000"/>
              </a:lnSpc>
              <a:buNone/>
            </a:pPr>
            <a:r>
              <a:rPr lang="en-US" dirty="0">
                <a:latin typeface="Arial" pitchFamily="34" charset="0"/>
                <a:ea typeface="Arial" pitchFamily="34" charset="-122"/>
                <a:cs typeface="Arial" pitchFamily="34" charset="-120"/>
              </a:rPr>
              <a:t>No access to illicit, proprietary, or illegal content.</a:t>
            </a:r>
            <a:endParaRPr lang="en-US" dirty="0"/>
          </a:p>
        </p:txBody>
      </p:sp>
      <p:sp>
        <p:nvSpPr>
          <p:cNvPr id="25" name="Shape 19"/>
          <p:cNvSpPr/>
          <p:nvPr/>
        </p:nvSpPr>
        <p:spPr>
          <a:xfrm>
            <a:off x="9390888" y="1417320"/>
            <a:ext cx="384048" cy="384048"/>
          </a:xfrm>
          <a:prstGeom prst="ellipse">
            <a:avLst/>
          </a:prstGeom>
          <a:solidFill>
            <a:srgbClr val="B50069"/>
          </a:solidFill>
          <a:ln/>
        </p:spPr>
      </p:sp>
      <p:pic>
        <p:nvPicPr>
          <p:cNvPr id="26" name="Image 4" descr="/home/claude/icons/restriction_white.png"/>
          <p:cNvPicPr>
            <a:picLocks noChangeAspect="1"/>
          </p:cNvPicPr>
          <p:nvPr/>
        </p:nvPicPr>
        <p:blipFill>
          <a:blip r:embed="rId6"/>
          <a:stretch>
            <a:fillRect/>
          </a:stretch>
        </p:blipFill>
        <p:spPr>
          <a:xfrm>
            <a:off x="9482328" y="1508760"/>
            <a:ext cx="201168" cy="201168"/>
          </a:xfrm>
          <a:prstGeom prst="rect">
            <a:avLst/>
          </a:prstGeom>
        </p:spPr>
      </p:pic>
      <p:sp>
        <p:nvSpPr>
          <p:cNvPr id="27" name="Text 20"/>
          <p:cNvSpPr/>
          <p:nvPr/>
        </p:nvSpPr>
        <p:spPr>
          <a:xfrm>
            <a:off x="9893808" y="1344168"/>
            <a:ext cx="1399032" cy="932688"/>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No Use While Driving</a:t>
            </a:r>
            <a:endParaRPr lang="en-US" sz="2000" dirty="0"/>
          </a:p>
        </p:txBody>
      </p:sp>
      <p:sp>
        <p:nvSpPr>
          <p:cNvPr id="28" name="Text 21"/>
          <p:cNvSpPr/>
          <p:nvPr/>
        </p:nvSpPr>
        <p:spPr>
          <a:xfrm>
            <a:off x="9893808" y="2334638"/>
            <a:ext cx="1399032" cy="1366737"/>
          </a:xfrm>
          <a:prstGeom prst="rect">
            <a:avLst/>
          </a:prstGeom>
          <a:noFill/>
          <a:ln/>
        </p:spPr>
        <p:txBody>
          <a:bodyPr wrap="square" lIns="0" tIns="0" rIns="0" bIns="0" rtlCol="0" anchor="t"/>
          <a:lstStyle/>
          <a:p>
            <a:pPr marL="0" indent="0">
              <a:lnSpc>
                <a:spcPct val="100000"/>
              </a:lnSpc>
              <a:buNone/>
            </a:pPr>
            <a:r>
              <a:rPr lang="en-US" dirty="0">
                <a:latin typeface="Arial" pitchFamily="34" charset="0"/>
                <a:ea typeface="Arial" pitchFamily="34" charset="-122"/>
                <a:cs typeface="Arial" pitchFamily="34" charset="-120"/>
              </a:rPr>
              <a:t>No work tasks while driving or operating machinery.</a:t>
            </a:r>
            <a:endParaRPr lang="en-US" dirty="0"/>
          </a:p>
        </p:txBody>
      </p:sp>
      <p:sp>
        <p:nvSpPr>
          <p:cNvPr id="29" name="Shape 22"/>
          <p:cNvSpPr/>
          <p:nvPr/>
        </p:nvSpPr>
        <p:spPr>
          <a:xfrm>
            <a:off x="868680" y="3852933"/>
            <a:ext cx="384048" cy="384048"/>
          </a:xfrm>
          <a:prstGeom prst="ellipse">
            <a:avLst/>
          </a:prstGeom>
          <a:solidFill>
            <a:srgbClr val="B50069"/>
          </a:solidFill>
          <a:ln/>
        </p:spPr>
      </p:sp>
      <p:pic>
        <p:nvPicPr>
          <p:cNvPr id="30" name="Image 5" descr="/home/claude/icons/firmwareupdate_white.png"/>
          <p:cNvPicPr>
            <a:picLocks noChangeAspect="1"/>
          </p:cNvPicPr>
          <p:nvPr/>
        </p:nvPicPr>
        <p:blipFill>
          <a:blip r:embed="rId4"/>
          <a:stretch>
            <a:fillRect/>
          </a:stretch>
        </p:blipFill>
        <p:spPr>
          <a:xfrm>
            <a:off x="960120" y="3944373"/>
            <a:ext cx="201168" cy="201168"/>
          </a:xfrm>
          <a:prstGeom prst="rect">
            <a:avLst/>
          </a:prstGeom>
        </p:spPr>
      </p:pic>
      <p:sp>
        <p:nvSpPr>
          <p:cNvPr id="31" name="Text 23"/>
          <p:cNvSpPr/>
          <p:nvPr/>
        </p:nvSpPr>
        <p:spPr>
          <a:xfrm>
            <a:off x="1371600" y="3779781"/>
            <a:ext cx="1399032" cy="457200"/>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Firmware &amp; OS Updates</a:t>
            </a:r>
            <a:endParaRPr lang="en-US" sz="2000" dirty="0"/>
          </a:p>
        </p:txBody>
      </p:sp>
      <p:sp>
        <p:nvSpPr>
          <p:cNvPr id="32" name="Text 24"/>
          <p:cNvSpPr/>
          <p:nvPr/>
        </p:nvSpPr>
        <p:spPr>
          <a:xfrm>
            <a:off x="1371600" y="4760522"/>
            <a:ext cx="1399032" cy="1685998"/>
          </a:xfrm>
          <a:prstGeom prst="rect">
            <a:avLst/>
          </a:prstGeom>
          <a:noFill/>
          <a:ln/>
        </p:spPr>
        <p:txBody>
          <a:bodyPr wrap="square" lIns="0" tIns="0" rIns="0" bIns="0" rtlCol="0" anchor="t"/>
          <a:lstStyle/>
          <a:p>
            <a:pPr marL="0" indent="0">
              <a:lnSpc>
                <a:spcPct val="100000"/>
              </a:lnSpc>
              <a:buNone/>
            </a:pPr>
            <a:r>
              <a:rPr lang="en-US" dirty="0">
                <a:latin typeface="Arial" pitchFamily="34" charset="0"/>
                <a:ea typeface="Arial" pitchFamily="34" charset="-122"/>
                <a:cs typeface="Arial" pitchFamily="34" charset="-120"/>
              </a:rPr>
              <a:t>Keep firmware and OS current; adopt antivirus protection.</a:t>
            </a:r>
            <a:endParaRPr lang="en-US" dirty="0"/>
          </a:p>
        </p:txBody>
      </p:sp>
      <p:sp>
        <p:nvSpPr>
          <p:cNvPr id="33" name="Shape 25"/>
          <p:cNvSpPr/>
          <p:nvPr/>
        </p:nvSpPr>
        <p:spPr>
          <a:xfrm>
            <a:off x="2999232" y="3852933"/>
            <a:ext cx="384048" cy="384048"/>
          </a:xfrm>
          <a:prstGeom prst="ellipse">
            <a:avLst/>
          </a:prstGeom>
          <a:solidFill>
            <a:srgbClr val="B50069"/>
          </a:solidFill>
          <a:ln/>
        </p:spPr>
      </p:sp>
      <p:pic>
        <p:nvPicPr>
          <p:cNvPr id="34" name="Image 6" descr="/home/claude/icons/password_white.png"/>
          <p:cNvPicPr>
            <a:picLocks noChangeAspect="1"/>
          </p:cNvPicPr>
          <p:nvPr/>
        </p:nvPicPr>
        <p:blipFill>
          <a:blip r:embed="rId5"/>
          <a:stretch>
            <a:fillRect/>
          </a:stretch>
        </p:blipFill>
        <p:spPr>
          <a:xfrm>
            <a:off x="3090672" y="3944373"/>
            <a:ext cx="201168" cy="201168"/>
          </a:xfrm>
          <a:prstGeom prst="rect">
            <a:avLst/>
          </a:prstGeom>
        </p:spPr>
      </p:pic>
      <p:sp>
        <p:nvSpPr>
          <p:cNvPr id="35" name="Text 26"/>
          <p:cNvSpPr/>
          <p:nvPr/>
        </p:nvSpPr>
        <p:spPr>
          <a:xfrm>
            <a:off x="3502152" y="3779781"/>
            <a:ext cx="1399032" cy="457200"/>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Strong Passwords &amp; Auto Log-off</a:t>
            </a:r>
            <a:endParaRPr lang="en-US" sz="2000" dirty="0"/>
          </a:p>
        </p:txBody>
      </p:sp>
      <p:sp>
        <p:nvSpPr>
          <p:cNvPr id="36" name="Text 27"/>
          <p:cNvSpPr/>
          <p:nvPr/>
        </p:nvSpPr>
        <p:spPr>
          <a:xfrm>
            <a:off x="3502152" y="5100994"/>
            <a:ext cx="1399032" cy="1105254"/>
          </a:xfrm>
          <a:prstGeom prst="rect">
            <a:avLst/>
          </a:prstGeom>
          <a:noFill/>
          <a:ln/>
        </p:spPr>
        <p:txBody>
          <a:bodyPr wrap="square" lIns="0" tIns="0" rIns="0" bIns="0" rtlCol="0" anchor="t"/>
          <a:lstStyle/>
          <a:p>
            <a:pPr marL="0" indent="0">
              <a:lnSpc>
                <a:spcPct val="100000"/>
              </a:lnSpc>
              <a:buNone/>
            </a:pPr>
            <a:r>
              <a:rPr lang="en-US" dirty="0">
                <a:latin typeface="Arial" pitchFamily="34" charset="0"/>
                <a:ea typeface="Arial" pitchFamily="34" charset="-122"/>
                <a:cs typeface="Arial" pitchFamily="34" charset="-120"/>
              </a:rPr>
              <a:t>Enforced automatically wherever possible.</a:t>
            </a:r>
            <a:endParaRPr lang="en-US" dirty="0"/>
          </a:p>
        </p:txBody>
      </p:sp>
      <p:sp>
        <p:nvSpPr>
          <p:cNvPr id="37" name="Shape 28"/>
          <p:cNvSpPr/>
          <p:nvPr/>
        </p:nvSpPr>
        <p:spPr>
          <a:xfrm>
            <a:off x="5129784" y="3852933"/>
            <a:ext cx="384048" cy="384048"/>
          </a:xfrm>
          <a:prstGeom prst="ellipse">
            <a:avLst/>
          </a:prstGeom>
          <a:solidFill>
            <a:srgbClr val="B50069"/>
          </a:solidFill>
          <a:ln/>
        </p:spPr>
      </p:sp>
      <p:pic>
        <p:nvPicPr>
          <p:cNvPr id="38" name="Image 7" descr="/home/claude/icons/nopirated_white.png"/>
          <p:cNvPicPr>
            <a:picLocks noChangeAspect="1"/>
          </p:cNvPicPr>
          <p:nvPr/>
        </p:nvPicPr>
        <p:blipFill>
          <a:blip r:embed="rId6"/>
          <a:stretch>
            <a:fillRect/>
          </a:stretch>
        </p:blipFill>
        <p:spPr>
          <a:xfrm>
            <a:off x="5221224" y="3944373"/>
            <a:ext cx="201168" cy="201168"/>
          </a:xfrm>
          <a:prstGeom prst="rect">
            <a:avLst/>
          </a:prstGeom>
        </p:spPr>
      </p:pic>
      <p:sp>
        <p:nvSpPr>
          <p:cNvPr id="39" name="Text 29"/>
          <p:cNvSpPr/>
          <p:nvPr/>
        </p:nvSpPr>
        <p:spPr>
          <a:xfrm>
            <a:off x="5632704" y="3779781"/>
            <a:ext cx="1399032" cy="457200"/>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No Pirated Software</a:t>
            </a:r>
            <a:endParaRPr lang="en-US" sz="2000" dirty="0"/>
          </a:p>
        </p:txBody>
      </p:sp>
      <p:sp>
        <p:nvSpPr>
          <p:cNvPr id="40" name="Text 30"/>
          <p:cNvSpPr/>
          <p:nvPr/>
        </p:nvSpPr>
        <p:spPr>
          <a:xfrm>
            <a:off x="5632704" y="4458963"/>
            <a:ext cx="1399032" cy="1960318"/>
          </a:xfrm>
          <a:prstGeom prst="rect">
            <a:avLst/>
          </a:prstGeom>
          <a:noFill/>
          <a:ln/>
        </p:spPr>
        <p:txBody>
          <a:bodyPr wrap="square" lIns="0" tIns="0" rIns="0" bIns="0" rtlCol="0" anchor="t"/>
          <a:lstStyle/>
          <a:p>
            <a:pPr marL="0" indent="0">
              <a:lnSpc>
                <a:spcPct val="100000"/>
              </a:lnSpc>
              <a:buNone/>
            </a:pPr>
            <a:r>
              <a:rPr lang="en-US" dirty="0">
                <a:latin typeface="Arial" pitchFamily="34" charset="0"/>
                <a:ea typeface="Arial" pitchFamily="34" charset="-122"/>
                <a:cs typeface="Arial" pitchFamily="34" charset="-120"/>
              </a:rPr>
              <a:t>No illegal or pirated software on devices accessing company data.</a:t>
            </a:r>
            <a:endParaRPr lang="en-US" dirty="0"/>
          </a:p>
        </p:txBody>
      </p:sp>
      <p:sp>
        <p:nvSpPr>
          <p:cNvPr id="41" name="Shape 31"/>
          <p:cNvSpPr/>
          <p:nvPr/>
        </p:nvSpPr>
        <p:spPr>
          <a:xfrm>
            <a:off x="7260336" y="3852933"/>
            <a:ext cx="384048" cy="384048"/>
          </a:xfrm>
          <a:prstGeom prst="ellipse">
            <a:avLst/>
          </a:prstGeom>
          <a:solidFill>
            <a:srgbClr val="B50069"/>
          </a:solidFill>
          <a:ln/>
        </p:spPr>
      </p:sp>
      <p:pic>
        <p:nvPicPr>
          <p:cNvPr id="42" name="Image 8" descr="/home/claude/icons/compliance_white.png"/>
          <p:cNvPicPr>
            <a:picLocks noChangeAspect="1"/>
          </p:cNvPicPr>
          <p:nvPr/>
        </p:nvPicPr>
        <p:blipFill>
          <a:blip r:embed="rId7"/>
          <a:stretch>
            <a:fillRect/>
          </a:stretch>
        </p:blipFill>
        <p:spPr>
          <a:xfrm>
            <a:off x="7351776" y="3944373"/>
            <a:ext cx="201168" cy="201168"/>
          </a:xfrm>
          <a:prstGeom prst="rect">
            <a:avLst/>
          </a:prstGeom>
        </p:spPr>
      </p:pic>
      <p:sp>
        <p:nvSpPr>
          <p:cNvPr id="43" name="Text 32"/>
          <p:cNvSpPr/>
          <p:nvPr/>
        </p:nvSpPr>
        <p:spPr>
          <a:xfrm>
            <a:off x="7763256" y="3779781"/>
            <a:ext cx="1399032" cy="457200"/>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Compliance Required</a:t>
            </a:r>
            <a:endParaRPr lang="en-US" sz="2000" dirty="0"/>
          </a:p>
        </p:txBody>
      </p:sp>
      <p:sp>
        <p:nvSpPr>
          <p:cNvPr id="44" name="Text 33"/>
          <p:cNvSpPr/>
          <p:nvPr/>
        </p:nvSpPr>
        <p:spPr>
          <a:xfrm>
            <a:off x="7763256" y="4595150"/>
            <a:ext cx="1399032" cy="1367904"/>
          </a:xfrm>
          <a:prstGeom prst="rect">
            <a:avLst/>
          </a:prstGeom>
          <a:noFill/>
          <a:ln/>
        </p:spPr>
        <p:txBody>
          <a:bodyPr wrap="square" lIns="0" tIns="0" rIns="0" bIns="0" rtlCol="0" anchor="t"/>
          <a:lstStyle/>
          <a:p>
            <a:pPr marL="0" indent="0">
              <a:lnSpc>
                <a:spcPct val="100000"/>
              </a:lnSpc>
              <a:buNone/>
            </a:pPr>
            <a:r>
              <a:rPr lang="en-US" dirty="0">
                <a:latin typeface="Arial" pitchFamily="34" charset="0"/>
                <a:ea typeface="Arial" pitchFamily="34" charset="-122"/>
                <a:cs typeface="Arial" pitchFamily="34" charset="-120"/>
              </a:rPr>
              <a:t>Only devices meeting corporate policy are permitted.</a:t>
            </a:r>
            <a:endParaRPr lang="en-US" dirty="0"/>
          </a:p>
        </p:txBody>
      </p:sp>
      <p:sp>
        <p:nvSpPr>
          <p:cNvPr id="45" name="Shape 34"/>
          <p:cNvSpPr/>
          <p:nvPr/>
        </p:nvSpPr>
        <p:spPr>
          <a:xfrm>
            <a:off x="9390888" y="3852933"/>
            <a:ext cx="384048" cy="384048"/>
          </a:xfrm>
          <a:prstGeom prst="ellipse">
            <a:avLst/>
          </a:prstGeom>
          <a:solidFill>
            <a:srgbClr val="B50069"/>
          </a:solidFill>
          <a:ln/>
        </p:spPr>
      </p:sp>
      <p:pic>
        <p:nvPicPr>
          <p:cNvPr id="46" name="Image 9" descr="/home/claude/icons/disciplinary_white.png"/>
          <p:cNvPicPr>
            <a:picLocks noChangeAspect="1"/>
          </p:cNvPicPr>
          <p:nvPr/>
        </p:nvPicPr>
        <p:blipFill>
          <a:blip r:embed="rId8"/>
          <a:stretch>
            <a:fillRect/>
          </a:stretch>
        </p:blipFill>
        <p:spPr>
          <a:xfrm>
            <a:off x="9482328" y="3944373"/>
            <a:ext cx="201168" cy="201168"/>
          </a:xfrm>
          <a:prstGeom prst="rect">
            <a:avLst/>
          </a:prstGeom>
        </p:spPr>
      </p:pic>
      <p:sp>
        <p:nvSpPr>
          <p:cNvPr id="47" name="Text 35"/>
          <p:cNvSpPr/>
          <p:nvPr/>
        </p:nvSpPr>
        <p:spPr>
          <a:xfrm>
            <a:off x="9893808" y="3779781"/>
            <a:ext cx="1399032" cy="457200"/>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Clear Consequences</a:t>
            </a:r>
            <a:endParaRPr lang="en-US" sz="2000" dirty="0"/>
          </a:p>
        </p:txBody>
      </p:sp>
      <p:sp>
        <p:nvSpPr>
          <p:cNvPr id="48" name="Text 36"/>
          <p:cNvSpPr/>
          <p:nvPr/>
        </p:nvSpPr>
        <p:spPr>
          <a:xfrm>
            <a:off x="9893808" y="4760522"/>
            <a:ext cx="1399032" cy="1685998"/>
          </a:xfrm>
          <a:prstGeom prst="rect">
            <a:avLst/>
          </a:prstGeom>
          <a:noFill/>
          <a:ln/>
        </p:spPr>
        <p:txBody>
          <a:bodyPr wrap="square" lIns="0" tIns="0" rIns="0" bIns="0" rtlCol="0" anchor="t"/>
          <a:lstStyle/>
          <a:p>
            <a:pPr marL="0" indent="0">
              <a:lnSpc>
                <a:spcPct val="100000"/>
              </a:lnSpc>
              <a:buNone/>
            </a:pPr>
            <a:r>
              <a:rPr lang="en-US" dirty="0">
                <a:latin typeface="Arial" pitchFamily="34" charset="0"/>
                <a:ea typeface="Arial" pitchFamily="34" charset="-122"/>
                <a:cs typeface="Arial" pitchFamily="34" charset="-120"/>
              </a:rPr>
              <a:t>Risks and disciplinary action, including termination, spelled out.</a:t>
            </a:r>
            <a:endParaRPr lang="en-US" dirty="0"/>
          </a:p>
        </p:txBody>
      </p:sp>
      <p:sp>
        <p:nvSpPr>
          <p:cNvPr id="49" name="Text 37"/>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20</a:t>
            </a:r>
            <a:endParaRPr lang="en-US"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Antivirus Management</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993390"/>
            <a:ext cx="10607040" cy="694944"/>
          </a:xfrm>
          <a:prstGeom prst="rect">
            <a:avLst/>
          </a:prstGeom>
          <a:noFill/>
          <a:ln/>
        </p:spPr>
        <p:txBody>
          <a:bodyPr wrap="square" lIns="0" tIns="0" rIns="0" bIns="0" rtlCol="0" anchor="t"/>
          <a:lstStyle/>
          <a:p>
            <a:pPr>
              <a:lnSpc>
                <a:spcPct val="105000"/>
              </a:lnSpc>
            </a:pPr>
            <a:r>
              <a:rPr lang="en-US" sz="2400" i="1" dirty="0">
                <a:latin typeface="Arial" pitchFamily="34" charset="0"/>
                <a:cs typeface="Arial" pitchFamily="34" charset="-120"/>
              </a:rPr>
              <a:t>An antivirus is a software utility that protects a system from internal attacks — viruses, trojan horses, spyware, and more.</a:t>
            </a:r>
          </a:p>
        </p:txBody>
      </p:sp>
      <p:sp>
        <p:nvSpPr>
          <p:cNvPr id="21" name="Shape 17"/>
          <p:cNvSpPr/>
          <p:nvPr/>
        </p:nvSpPr>
        <p:spPr>
          <a:xfrm>
            <a:off x="868680" y="2404675"/>
            <a:ext cx="2514600" cy="2317705"/>
          </a:xfrm>
          <a:prstGeom prst="roundRect">
            <a:avLst>
              <a:gd name="adj" fmla="val 4000"/>
            </a:avLst>
          </a:prstGeom>
          <a:solidFill>
            <a:srgbClr val="FBF3F8"/>
          </a:solidFill>
          <a:ln w="12700">
            <a:solidFill>
              <a:srgbClr val="EBD6E6"/>
            </a:solidFill>
            <a:prstDash val="solid"/>
          </a:ln>
        </p:spPr>
      </p:sp>
      <p:sp>
        <p:nvSpPr>
          <p:cNvPr id="22" name="Shape 18"/>
          <p:cNvSpPr/>
          <p:nvPr/>
        </p:nvSpPr>
        <p:spPr>
          <a:xfrm>
            <a:off x="1051560" y="2569268"/>
            <a:ext cx="530352" cy="530352"/>
          </a:xfrm>
          <a:prstGeom prst="ellipse">
            <a:avLst/>
          </a:prstGeom>
          <a:solidFill>
            <a:srgbClr val="B50069"/>
          </a:solidFill>
          <a:ln/>
        </p:spPr>
      </p:sp>
      <p:pic>
        <p:nvPicPr>
          <p:cNvPr id="23" name="Image 2" descr="/home/claude/icons/install_white.png"/>
          <p:cNvPicPr>
            <a:picLocks noChangeAspect="1"/>
          </p:cNvPicPr>
          <p:nvPr/>
        </p:nvPicPr>
        <p:blipFill>
          <a:blip r:embed="rId3"/>
          <a:stretch>
            <a:fillRect/>
          </a:stretch>
        </p:blipFill>
        <p:spPr>
          <a:xfrm>
            <a:off x="1152144" y="2669852"/>
            <a:ext cx="329184" cy="329184"/>
          </a:xfrm>
          <a:prstGeom prst="rect">
            <a:avLst/>
          </a:prstGeom>
        </p:spPr>
      </p:pic>
      <p:sp>
        <p:nvSpPr>
          <p:cNvPr id="24" name="Text 19"/>
          <p:cNvSpPr/>
          <p:nvPr/>
        </p:nvSpPr>
        <p:spPr>
          <a:xfrm>
            <a:off x="1051560" y="3172772"/>
            <a:ext cx="2148840" cy="923544"/>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Install proprietary antivirus software</a:t>
            </a:r>
            <a:endParaRPr lang="en-US" sz="2000" dirty="0"/>
          </a:p>
        </p:txBody>
      </p:sp>
      <p:sp>
        <p:nvSpPr>
          <p:cNvPr id="25" name="Text 20"/>
          <p:cNvSpPr/>
          <p:nvPr/>
        </p:nvSpPr>
        <p:spPr>
          <a:xfrm>
            <a:off x="1051560" y="4171221"/>
            <a:ext cx="2148840" cy="506815"/>
          </a:xfrm>
          <a:prstGeom prst="rect">
            <a:avLst/>
          </a:prstGeom>
          <a:noFill/>
          <a:ln/>
        </p:spPr>
        <p:txBody>
          <a:bodyPr wrap="square" lIns="0" tIns="0" rIns="0" bIns="0" rtlCol="0" anchor="t"/>
          <a:lstStyle/>
          <a:p>
            <a:pPr marL="0" indent="0">
              <a:lnSpc>
                <a:spcPct val="105000"/>
              </a:lnSpc>
              <a:buNone/>
            </a:pPr>
            <a:r>
              <a:rPr lang="en-US" dirty="0">
                <a:latin typeface="Arial" pitchFamily="34" charset="0"/>
                <a:ea typeface="Arial" pitchFamily="34" charset="-122"/>
                <a:cs typeface="Arial" pitchFamily="34" charset="-120"/>
              </a:rPr>
              <a:t>e.g. Avast, Norton, Kaspersky, AVG</a:t>
            </a:r>
            <a:endParaRPr lang="en-US" dirty="0"/>
          </a:p>
        </p:txBody>
      </p:sp>
      <p:sp>
        <p:nvSpPr>
          <p:cNvPr id="26" name="Shape 21"/>
          <p:cNvSpPr/>
          <p:nvPr/>
        </p:nvSpPr>
        <p:spPr>
          <a:xfrm>
            <a:off x="3611880" y="2404676"/>
            <a:ext cx="2514600" cy="2317704"/>
          </a:xfrm>
          <a:prstGeom prst="roundRect">
            <a:avLst>
              <a:gd name="adj" fmla="val 4000"/>
            </a:avLst>
          </a:prstGeom>
          <a:solidFill>
            <a:srgbClr val="FBF3F8"/>
          </a:solidFill>
          <a:ln w="12700">
            <a:solidFill>
              <a:srgbClr val="EBD6E6"/>
            </a:solidFill>
            <a:prstDash val="solid"/>
          </a:ln>
        </p:spPr>
      </p:sp>
      <p:sp>
        <p:nvSpPr>
          <p:cNvPr id="27" name="Shape 22"/>
          <p:cNvSpPr/>
          <p:nvPr/>
        </p:nvSpPr>
        <p:spPr>
          <a:xfrm>
            <a:off x="3794760" y="2569268"/>
            <a:ext cx="530352" cy="530352"/>
          </a:xfrm>
          <a:prstGeom prst="ellipse">
            <a:avLst/>
          </a:prstGeom>
          <a:solidFill>
            <a:srgbClr val="B50069"/>
          </a:solidFill>
          <a:ln/>
        </p:spPr>
      </p:sp>
      <p:pic>
        <p:nvPicPr>
          <p:cNvPr id="28" name="Image 3" descr="/home/claude/icons/centralized_white.png"/>
          <p:cNvPicPr>
            <a:picLocks noChangeAspect="1"/>
          </p:cNvPicPr>
          <p:nvPr/>
        </p:nvPicPr>
        <p:blipFill>
          <a:blip r:embed="rId4"/>
          <a:stretch>
            <a:fillRect/>
          </a:stretch>
        </p:blipFill>
        <p:spPr>
          <a:xfrm>
            <a:off x="3895344" y="2669852"/>
            <a:ext cx="329184" cy="329184"/>
          </a:xfrm>
          <a:prstGeom prst="rect">
            <a:avLst/>
          </a:prstGeom>
        </p:spPr>
      </p:pic>
      <p:sp>
        <p:nvSpPr>
          <p:cNvPr id="29" name="Text 23"/>
          <p:cNvSpPr/>
          <p:nvPr/>
        </p:nvSpPr>
        <p:spPr>
          <a:xfrm>
            <a:off x="3794760" y="3172772"/>
            <a:ext cx="2148840" cy="923544"/>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Use a managed (centralized) antivirus</a:t>
            </a:r>
            <a:endParaRPr lang="en-US" sz="2000" dirty="0"/>
          </a:p>
        </p:txBody>
      </p:sp>
      <p:sp>
        <p:nvSpPr>
          <p:cNvPr id="30" name="Text 24"/>
          <p:cNvSpPr/>
          <p:nvPr/>
        </p:nvSpPr>
        <p:spPr>
          <a:xfrm>
            <a:off x="3794760" y="4096316"/>
            <a:ext cx="2148840" cy="506814"/>
          </a:xfrm>
          <a:prstGeom prst="rect">
            <a:avLst/>
          </a:prstGeom>
          <a:noFill/>
          <a:ln/>
        </p:spPr>
        <p:txBody>
          <a:bodyPr wrap="square" lIns="0" tIns="0" rIns="0" bIns="0" rtlCol="0" anchor="t"/>
          <a:lstStyle/>
          <a:p>
            <a:pPr marL="0" indent="0">
              <a:lnSpc>
                <a:spcPct val="105000"/>
              </a:lnSpc>
              <a:buNone/>
            </a:pPr>
            <a:r>
              <a:rPr lang="en-US" dirty="0">
                <a:latin typeface="Arial" pitchFamily="34" charset="0"/>
                <a:ea typeface="Arial" pitchFamily="34" charset="-122"/>
                <a:cs typeface="Arial" pitchFamily="34" charset="-120"/>
              </a:rPr>
              <a:t>e.g. on the network server</a:t>
            </a:r>
            <a:endParaRPr lang="en-US" dirty="0"/>
          </a:p>
        </p:txBody>
      </p:sp>
      <p:sp>
        <p:nvSpPr>
          <p:cNvPr id="31" name="Shape 25"/>
          <p:cNvSpPr/>
          <p:nvPr/>
        </p:nvSpPr>
        <p:spPr>
          <a:xfrm>
            <a:off x="6355080" y="2404675"/>
            <a:ext cx="2514600" cy="2317703"/>
          </a:xfrm>
          <a:prstGeom prst="roundRect">
            <a:avLst>
              <a:gd name="adj" fmla="val 4000"/>
            </a:avLst>
          </a:prstGeom>
          <a:solidFill>
            <a:srgbClr val="FBF3F8"/>
          </a:solidFill>
          <a:ln w="12700">
            <a:solidFill>
              <a:srgbClr val="EBD6E6"/>
            </a:solidFill>
            <a:prstDash val="solid"/>
          </a:ln>
        </p:spPr>
      </p:sp>
      <p:sp>
        <p:nvSpPr>
          <p:cNvPr id="32" name="Shape 26"/>
          <p:cNvSpPr/>
          <p:nvPr/>
        </p:nvSpPr>
        <p:spPr>
          <a:xfrm>
            <a:off x="6537960" y="2569268"/>
            <a:ext cx="530352" cy="530352"/>
          </a:xfrm>
          <a:prstGeom prst="ellipse">
            <a:avLst/>
          </a:prstGeom>
          <a:solidFill>
            <a:srgbClr val="B50069"/>
          </a:solidFill>
          <a:ln/>
        </p:spPr>
      </p:sp>
      <p:pic>
        <p:nvPicPr>
          <p:cNvPr id="33" name="Image 4" descr="/home/claude/icons/update_white.png"/>
          <p:cNvPicPr>
            <a:picLocks noChangeAspect="1"/>
          </p:cNvPicPr>
          <p:nvPr/>
        </p:nvPicPr>
        <p:blipFill>
          <a:blip r:embed="rId5"/>
          <a:stretch>
            <a:fillRect/>
          </a:stretch>
        </p:blipFill>
        <p:spPr>
          <a:xfrm>
            <a:off x="6638544" y="2669852"/>
            <a:ext cx="329184" cy="329184"/>
          </a:xfrm>
          <a:prstGeom prst="rect">
            <a:avLst/>
          </a:prstGeom>
        </p:spPr>
      </p:pic>
      <p:sp>
        <p:nvSpPr>
          <p:cNvPr id="34" name="Text 27"/>
          <p:cNvSpPr/>
          <p:nvPr/>
        </p:nvSpPr>
        <p:spPr>
          <a:xfrm>
            <a:off x="6537960" y="3172772"/>
            <a:ext cx="2148840" cy="475488"/>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Continuously update the antivirus software</a:t>
            </a:r>
            <a:endParaRPr lang="en-US" sz="2000" dirty="0"/>
          </a:p>
        </p:txBody>
      </p:sp>
      <p:sp>
        <p:nvSpPr>
          <p:cNvPr id="35" name="Text 28"/>
          <p:cNvSpPr/>
          <p:nvPr/>
        </p:nvSpPr>
        <p:spPr>
          <a:xfrm>
            <a:off x="6537960" y="4754880"/>
            <a:ext cx="2148840" cy="420624"/>
          </a:xfrm>
          <a:prstGeom prst="rect">
            <a:avLst/>
          </a:prstGeom>
          <a:noFill/>
          <a:ln/>
        </p:spPr>
        <p:txBody>
          <a:bodyPr wrap="square" lIns="0" tIns="0" rIns="0" bIns="0" rtlCol="0" anchor="t"/>
          <a:lstStyle/>
          <a:p>
            <a:pPr marL="0" indent="0">
              <a:lnSpc>
                <a:spcPct val="105000"/>
              </a:lnSpc>
              <a:buNone/>
            </a:pPr>
            <a:endParaRPr lang="en-US" sz="980" dirty="0"/>
          </a:p>
        </p:txBody>
      </p:sp>
      <p:sp>
        <p:nvSpPr>
          <p:cNvPr id="36" name="Shape 29"/>
          <p:cNvSpPr/>
          <p:nvPr/>
        </p:nvSpPr>
        <p:spPr>
          <a:xfrm>
            <a:off x="9098280" y="2404675"/>
            <a:ext cx="2514600" cy="2290861"/>
          </a:xfrm>
          <a:prstGeom prst="roundRect">
            <a:avLst>
              <a:gd name="adj" fmla="val 4000"/>
            </a:avLst>
          </a:prstGeom>
          <a:solidFill>
            <a:srgbClr val="FBF3F8"/>
          </a:solidFill>
          <a:ln w="12700">
            <a:solidFill>
              <a:srgbClr val="EBD6E6"/>
            </a:solidFill>
            <a:prstDash val="solid"/>
          </a:ln>
        </p:spPr>
      </p:sp>
      <p:sp>
        <p:nvSpPr>
          <p:cNvPr id="37" name="Shape 30"/>
          <p:cNvSpPr/>
          <p:nvPr/>
        </p:nvSpPr>
        <p:spPr>
          <a:xfrm>
            <a:off x="9281160" y="2569268"/>
            <a:ext cx="530352" cy="530352"/>
          </a:xfrm>
          <a:prstGeom prst="ellipse">
            <a:avLst/>
          </a:prstGeom>
          <a:solidFill>
            <a:srgbClr val="B50069"/>
          </a:solidFill>
          <a:ln/>
        </p:spPr>
      </p:sp>
      <p:pic>
        <p:nvPicPr>
          <p:cNvPr id="38" name="Image 5" descr="/home/claude/icons/enforce_white.png"/>
          <p:cNvPicPr>
            <a:picLocks noChangeAspect="1"/>
          </p:cNvPicPr>
          <p:nvPr/>
        </p:nvPicPr>
        <p:blipFill>
          <a:blip r:embed="rId6"/>
          <a:stretch>
            <a:fillRect/>
          </a:stretch>
        </p:blipFill>
        <p:spPr>
          <a:xfrm>
            <a:off x="9381744" y="2669852"/>
            <a:ext cx="329184" cy="329184"/>
          </a:xfrm>
          <a:prstGeom prst="rect">
            <a:avLst/>
          </a:prstGeom>
        </p:spPr>
      </p:pic>
      <p:sp>
        <p:nvSpPr>
          <p:cNvPr id="39" name="Text 31"/>
          <p:cNvSpPr/>
          <p:nvPr/>
        </p:nvSpPr>
        <p:spPr>
          <a:xfrm>
            <a:off x="9281160" y="3172772"/>
            <a:ext cx="2148840" cy="475488"/>
          </a:xfrm>
          <a:prstGeom prst="rect">
            <a:avLst/>
          </a:prstGeom>
          <a:noFill/>
          <a:ln/>
        </p:spPr>
        <p:txBody>
          <a:bodyPr wrap="square" lIns="0" tIns="0" rIns="0" bIns="0" rtlCol="0" anchor="t"/>
          <a:lstStyle/>
          <a:p>
            <a:pPr marL="0" indent="0">
              <a:lnSpc>
                <a:spcPct val="100000"/>
              </a:lnSpc>
              <a:buNone/>
            </a:pPr>
            <a:r>
              <a:rPr lang="en-US" sz="2000" b="1" dirty="0">
                <a:solidFill>
                  <a:srgbClr val="262626"/>
                </a:solidFill>
                <a:latin typeface="Arial" pitchFamily="34" charset="0"/>
                <a:ea typeface="Arial" pitchFamily="34" charset="-122"/>
                <a:cs typeface="Arial" pitchFamily="34" charset="-120"/>
              </a:rPr>
              <a:t>Enforce actions recommended by the antivirus</a:t>
            </a:r>
            <a:endParaRPr lang="en-US" sz="2000" dirty="0"/>
          </a:p>
        </p:txBody>
      </p:sp>
      <p:sp>
        <p:nvSpPr>
          <p:cNvPr id="40" name="Text 32"/>
          <p:cNvSpPr/>
          <p:nvPr/>
        </p:nvSpPr>
        <p:spPr>
          <a:xfrm>
            <a:off x="9281160" y="4754880"/>
            <a:ext cx="2148840" cy="420624"/>
          </a:xfrm>
          <a:prstGeom prst="rect">
            <a:avLst/>
          </a:prstGeom>
          <a:noFill/>
          <a:ln/>
        </p:spPr>
        <p:txBody>
          <a:bodyPr wrap="square" lIns="0" tIns="0" rIns="0" bIns="0" rtlCol="0" anchor="t"/>
          <a:lstStyle/>
          <a:p>
            <a:pPr marL="0" indent="0">
              <a:lnSpc>
                <a:spcPct val="105000"/>
              </a:lnSpc>
              <a:buNone/>
            </a:pPr>
            <a:endParaRPr lang="en-US" sz="980" dirty="0"/>
          </a:p>
        </p:txBody>
      </p:sp>
      <p:sp>
        <p:nvSpPr>
          <p:cNvPr id="41" name="Text 33"/>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21</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Host Firewall Management</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Shape 7"/>
          <p:cNvSpPr/>
          <p:nvPr/>
        </p:nvSpPr>
        <p:spPr>
          <a:xfrm>
            <a:off x="868680" y="2113819"/>
            <a:ext cx="1907438" cy="4332699"/>
          </a:xfrm>
          <a:prstGeom prst="roundRect">
            <a:avLst>
              <a:gd name="adj" fmla="val 3835"/>
            </a:avLst>
          </a:prstGeom>
          <a:solidFill>
            <a:srgbClr val="FBF3F8"/>
          </a:solidFill>
          <a:ln w="12700">
            <a:solidFill>
              <a:srgbClr val="EBD6E6"/>
            </a:solidFill>
            <a:prstDash val="solid"/>
          </a:ln>
        </p:spPr>
      </p:sp>
      <p:sp>
        <p:nvSpPr>
          <p:cNvPr id="10" name="Shape 8"/>
          <p:cNvSpPr/>
          <p:nvPr/>
        </p:nvSpPr>
        <p:spPr>
          <a:xfrm>
            <a:off x="1051560" y="2278412"/>
            <a:ext cx="530352" cy="530352"/>
          </a:xfrm>
          <a:prstGeom prst="ellipse">
            <a:avLst/>
          </a:prstGeom>
          <a:solidFill>
            <a:srgbClr val="B50069"/>
          </a:solidFill>
          <a:ln/>
        </p:spPr>
      </p:sp>
      <p:pic>
        <p:nvPicPr>
          <p:cNvPr id="11" name="Image 0" descr="/home/claude/icons/block_white.png"/>
          <p:cNvPicPr>
            <a:picLocks noChangeAspect="1"/>
          </p:cNvPicPr>
          <p:nvPr/>
        </p:nvPicPr>
        <p:blipFill>
          <a:blip r:embed="rId3"/>
          <a:stretch>
            <a:fillRect/>
          </a:stretch>
        </p:blipFill>
        <p:spPr>
          <a:xfrm>
            <a:off x="1152144" y="2378996"/>
            <a:ext cx="329184" cy="329184"/>
          </a:xfrm>
          <a:prstGeom prst="rect">
            <a:avLst/>
          </a:prstGeom>
        </p:spPr>
      </p:pic>
      <p:sp>
        <p:nvSpPr>
          <p:cNvPr id="12" name="Text 9"/>
          <p:cNvSpPr/>
          <p:nvPr/>
        </p:nvSpPr>
        <p:spPr>
          <a:xfrm>
            <a:off x="1051560" y="2881915"/>
            <a:ext cx="1541678" cy="858957"/>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Block by Default</a:t>
            </a:r>
            <a:endParaRPr lang="en-US" sz="2000" dirty="0"/>
          </a:p>
        </p:txBody>
      </p:sp>
      <p:sp>
        <p:nvSpPr>
          <p:cNvPr id="13" name="Text 10"/>
          <p:cNvSpPr/>
          <p:nvPr/>
        </p:nvSpPr>
        <p:spPr>
          <a:xfrm>
            <a:off x="1051560" y="3841456"/>
            <a:ext cx="1541678" cy="2605063"/>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Block all access by default, then apply rules and policies for permitted traffic.</a:t>
            </a:r>
            <a:endParaRPr lang="en-US" sz="2000" dirty="0"/>
          </a:p>
        </p:txBody>
      </p:sp>
      <p:sp>
        <p:nvSpPr>
          <p:cNvPr id="14" name="Shape 11"/>
          <p:cNvSpPr/>
          <p:nvPr/>
        </p:nvSpPr>
        <p:spPr>
          <a:xfrm>
            <a:off x="3004718" y="2113819"/>
            <a:ext cx="1907438" cy="4332699"/>
          </a:xfrm>
          <a:prstGeom prst="roundRect">
            <a:avLst>
              <a:gd name="adj" fmla="val 3835"/>
            </a:avLst>
          </a:prstGeom>
          <a:solidFill>
            <a:srgbClr val="FBF3F8"/>
          </a:solidFill>
          <a:ln w="12700">
            <a:solidFill>
              <a:srgbClr val="EBD6E6"/>
            </a:solidFill>
            <a:prstDash val="solid"/>
          </a:ln>
        </p:spPr>
      </p:sp>
      <p:sp>
        <p:nvSpPr>
          <p:cNvPr id="15" name="Shape 12"/>
          <p:cNvSpPr/>
          <p:nvPr/>
        </p:nvSpPr>
        <p:spPr>
          <a:xfrm>
            <a:off x="3187598" y="2278412"/>
            <a:ext cx="530352" cy="530352"/>
          </a:xfrm>
          <a:prstGeom prst="ellipse">
            <a:avLst/>
          </a:prstGeom>
          <a:solidFill>
            <a:srgbClr val="B50069"/>
          </a:solidFill>
          <a:ln/>
        </p:spPr>
      </p:sp>
      <p:pic>
        <p:nvPicPr>
          <p:cNvPr id="16" name="Image 1" descr="/home/claude/icons/audit_white.png"/>
          <p:cNvPicPr>
            <a:picLocks noChangeAspect="1"/>
          </p:cNvPicPr>
          <p:nvPr/>
        </p:nvPicPr>
        <p:blipFill>
          <a:blip r:embed="rId4"/>
          <a:stretch>
            <a:fillRect/>
          </a:stretch>
        </p:blipFill>
        <p:spPr>
          <a:xfrm>
            <a:off x="3288182" y="2378996"/>
            <a:ext cx="329184" cy="329184"/>
          </a:xfrm>
          <a:prstGeom prst="rect">
            <a:avLst/>
          </a:prstGeom>
        </p:spPr>
      </p:pic>
      <p:sp>
        <p:nvSpPr>
          <p:cNvPr id="17" name="Text 13"/>
          <p:cNvSpPr/>
          <p:nvPr/>
        </p:nvSpPr>
        <p:spPr>
          <a:xfrm>
            <a:off x="3187598" y="2881915"/>
            <a:ext cx="1541678" cy="858957"/>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Regular Audits</a:t>
            </a:r>
            <a:endParaRPr lang="en-US" sz="2000" dirty="0"/>
          </a:p>
        </p:txBody>
      </p:sp>
      <p:sp>
        <p:nvSpPr>
          <p:cNvPr id="18" name="Text 14"/>
          <p:cNvSpPr/>
          <p:nvPr/>
        </p:nvSpPr>
        <p:spPr>
          <a:xfrm>
            <a:off x="3187598" y="3841456"/>
            <a:ext cx="1541678" cy="2605063"/>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Audit firewall rules and policies to remove unused, old, or conflicting rules.</a:t>
            </a:r>
            <a:endParaRPr lang="en-US" sz="2000" dirty="0"/>
          </a:p>
        </p:txBody>
      </p:sp>
      <p:sp>
        <p:nvSpPr>
          <p:cNvPr id="19" name="Shape 15"/>
          <p:cNvSpPr/>
          <p:nvPr/>
        </p:nvSpPr>
        <p:spPr>
          <a:xfrm>
            <a:off x="5140757" y="2113819"/>
            <a:ext cx="1907438" cy="4332699"/>
          </a:xfrm>
          <a:prstGeom prst="roundRect">
            <a:avLst>
              <a:gd name="adj" fmla="val 3835"/>
            </a:avLst>
          </a:prstGeom>
          <a:solidFill>
            <a:srgbClr val="FBF3F8"/>
          </a:solidFill>
          <a:ln w="12700">
            <a:solidFill>
              <a:srgbClr val="EBD6E6"/>
            </a:solidFill>
            <a:prstDash val="solid"/>
          </a:ln>
        </p:spPr>
      </p:sp>
      <p:sp>
        <p:nvSpPr>
          <p:cNvPr id="20" name="Shape 16"/>
          <p:cNvSpPr/>
          <p:nvPr/>
        </p:nvSpPr>
        <p:spPr>
          <a:xfrm>
            <a:off x="5323637" y="2278412"/>
            <a:ext cx="530352" cy="530352"/>
          </a:xfrm>
          <a:prstGeom prst="ellipse">
            <a:avLst/>
          </a:prstGeom>
          <a:solidFill>
            <a:srgbClr val="B50069"/>
          </a:solidFill>
          <a:ln/>
        </p:spPr>
      </p:sp>
      <p:pic>
        <p:nvPicPr>
          <p:cNvPr id="21" name="Image 2" descr="/home/claude/icons/update_white.png"/>
          <p:cNvPicPr>
            <a:picLocks noChangeAspect="1"/>
          </p:cNvPicPr>
          <p:nvPr/>
        </p:nvPicPr>
        <p:blipFill>
          <a:blip r:embed="rId5"/>
          <a:stretch>
            <a:fillRect/>
          </a:stretch>
        </p:blipFill>
        <p:spPr>
          <a:xfrm>
            <a:off x="5424221" y="2378996"/>
            <a:ext cx="329184" cy="329184"/>
          </a:xfrm>
          <a:prstGeom prst="rect">
            <a:avLst/>
          </a:prstGeom>
        </p:spPr>
      </p:pic>
      <p:sp>
        <p:nvSpPr>
          <p:cNvPr id="22" name="Text 17"/>
          <p:cNvSpPr/>
          <p:nvPr/>
        </p:nvSpPr>
        <p:spPr>
          <a:xfrm>
            <a:off x="5323637" y="2881915"/>
            <a:ext cx="1541678" cy="858957"/>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Keep Firewall Updated</a:t>
            </a:r>
            <a:endParaRPr lang="en-US" sz="2000" dirty="0"/>
          </a:p>
        </p:txBody>
      </p:sp>
      <p:sp>
        <p:nvSpPr>
          <p:cNvPr id="23" name="Text 18"/>
          <p:cNvSpPr/>
          <p:nvPr/>
        </p:nvSpPr>
        <p:spPr>
          <a:xfrm>
            <a:off x="5323637" y="3841456"/>
            <a:ext cx="1541678" cy="2605063"/>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Automate software updates or patches.</a:t>
            </a:r>
            <a:endParaRPr lang="en-US" sz="2000" dirty="0"/>
          </a:p>
        </p:txBody>
      </p:sp>
      <p:sp>
        <p:nvSpPr>
          <p:cNvPr id="24" name="Shape 19"/>
          <p:cNvSpPr/>
          <p:nvPr/>
        </p:nvSpPr>
        <p:spPr>
          <a:xfrm>
            <a:off x="7276795" y="2113819"/>
            <a:ext cx="1907438" cy="4332699"/>
          </a:xfrm>
          <a:prstGeom prst="roundRect">
            <a:avLst>
              <a:gd name="adj" fmla="val 3835"/>
            </a:avLst>
          </a:prstGeom>
          <a:solidFill>
            <a:srgbClr val="FBF3F8"/>
          </a:solidFill>
          <a:ln w="12700">
            <a:solidFill>
              <a:srgbClr val="EBD6E6"/>
            </a:solidFill>
            <a:prstDash val="solid"/>
          </a:ln>
        </p:spPr>
      </p:sp>
      <p:sp>
        <p:nvSpPr>
          <p:cNvPr id="25" name="Shape 20"/>
          <p:cNvSpPr/>
          <p:nvPr/>
        </p:nvSpPr>
        <p:spPr>
          <a:xfrm>
            <a:off x="7459675" y="2278412"/>
            <a:ext cx="530352" cy="530352"/>
          </a:xfrm>
          <a:prstGeom prst="ellipse">
            <a:avLst/>
          </a:prstGeom>
          <a:solidFill>
            <a:srgbClr val="B50069"/>
          </a:solidFill>
          <a:ln/>
        </p:spPr>
      </p:sp>
      <p:pic>
        <p:nvPicPr>
          <p:cNvPr id="26" name="Image 3" descr="/home/claude/icons/trackusers_white.png"/>
          <p:cNvPicPr>
            <a:picLocks noChangeAspect="1"/>
          </p:cNvPicPr>
          <p:nvPr/>
        </p:nvPicPr>
        <p:blipFill>
          <a:blip r:embed="rId6"/>
          <a:stretch>
            <a:fillRect/>
          </a:stretch>
        </p:blipFill>
        <p:spPr>
          <a:xfrm>
            <a:off x="7560259" y="2378996"/>
            <a:ext cx="329184" cy="329184"/>
          </a:xfrm>
          <a:prstGeom prst="rect">
            <a:avLst/>
          </a:prstGeom>
        </p:spPr>
      </p:pic>
      <p:sp>
        <p:nvSpPr>
          <p:cNvPr id="27" name="Text 21"/>
          <p:cNvSpPr/>
          <p:nvPr/>
        </p:nvSpPr>
        <p:spPr>
          <a:xfrm>
            <a:off x="7459675" y="2881915"/>
            <a:ext cx="1541678" cy="858957"/>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Track Authorized Users</a:t>
            </a:r>
            <a:endParaRPr lang="en-US" sz="2000" dirty="0"/>
          </a:p>
        </p:txBody>
      </p:sp>
      <p:sp>
        <p:nvSpPr>
          <p:cNvPr id="28" name="Text 22"/>
          <p:cNvSpPr/>
          <p:nvPr/>
        </p:nvSpPr>
        <p:spPr>
          <a:xfrm>
            <a:off x="7459675" y="3841456"/>
            <a:ext cx="1541678" cy="2605063"/>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Monitor and audit configuration changes; avoid too many authorized users.</a:t>
            </a:r>
            <a:endParaRPr lang="en-US" sz="2000" dirty="0"/>
          </a:p>
        </p:txBody>
      </p:sp>
      <p:sp>
        <p:nvSpPr>
          <p:cNvPr id="29" name="Shape 23"/>
          <p:cNvSpPr/>
          <p:nvPr/>
        </p:nvSpPr>
        <p:spPr>
          <a:xfrm>
            <a:off x="9412834" y="2113819"/>
            <a:ext cx="1907438" cy="4332699"/>
          </a:xfrm>
          <a:prstGeom prst="roundRect">
            <a:avLst>
              <a:gd name="adj" fmla="val 3835"/>
            </a:avLst>
          </a:prstGeom>
          <a:solidFill>
            <a:srgbClr val="FBF3F8"/>
          </a:solidFill>
          <a:ln w="12700">
            <a:solidFill>
              <a:srgbClr val="EBD6E6"/>
            </a:solidFill>
            <a:prstDash val="solid"/>
          </a:ln>
        </p:spPr>
      </p:sp>
      <p:sp>
        <p:nvSpPr>
          <p:cNvPr id="30" name="Shape 24"/>
          <p:cNvSpPr/>
          <p:nvPr/>
        </p:nvSpPr>
        <p:spPr>
          <a:xfrm>
            <a:off x="9595714" y="2278412"/>
            <a:ext cx="530352" cy="530352"/>
          </a:xfrm>
          <a:prstGeom prst="ellipse">
            <a:avLst/>
          </a:prstGeom>
          <a:solidFill>
            <a:srgbClr val="B50069"/>
          </a:solidFill>
          <a:ln/>
        </p:spPr>
      </p:sp>
      <p:pic>
        <p:nvPicPr>
          <p:cNvPr id="31" name="Image 4" descr="/home/claude/icons/document2_white.png"/>
          <p:cNvPicPr>
            <a:picLocks noChangeAspect="1"/>
          </p:cNvPicPr>
          <p:nvPr/>
        </p:nvPicPr>
        <p:blipFill>
          <a:blip r:embed="rId7"/>
          <a:stretch>
            <a:fillRect/>
          </a:stretch>
        </p:blipFill>
        <p:spPr>
          <a:xfrm>
            <a:off x="9696298" y="2378996"/>
            <a:ext cx="329184" cy="329184"/>
          </a:xfrm>
          <a:prstGeom prst="rect">
            <a:avLst/>
          </a:prstGeom>
        </p:spPr>
      </p:pic>
      <p:sp>
        <p:nvSpPr>
          <p:cNvPr id="32" name="Text 25"/>
          <p:cNvSpPr/>
          <p:nvPr/>
        </p:nvSpPr>
        <p:spPr>
          <a:xfrm>
            <a:off x="9595714" y="2881915"/>
            <a:ext cx="1541678" cy="858957"/>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Document All Changes</a:t>
            </a:r>
            <a:endParaRPr lang="en-US" sz="2000" dirty="0"/>
          </a:p>
        </p:txBody>
      </p:sp>
      <p:sp>
        <p:nvSpPr>
          <p:cNvPr id="33" name="Text 26"/>
          <p:cNvSpPr/>
          <p:nvPr/>
        </p:nvSpPr>
        <p:spPr>
          <a:xfrm>
            <a:off x="9595714" y="3841456"/>
            <a:ext cx="1541678" cy="2605063"/>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Include the business requirement that led to each rule change.</a:t>
            </a:r>
            <a:endParaRPr lang="en-US" sz="2000" dirty="0"/>
          </a:p>
        </p:txBody>
      </p:sp>
      <p:sp>
        <p:nvSpPr>
          <p:cNvPr id="35" name="Text 27"/>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22</a:t>
            </a:r>
            <a:endParaRPr lang="en-US" sz="1000" dirty="0"/>
          </a:p>
        </p:txBody>
      </p:sp>
      <p:sp>
        <p:nvSpPr>
          <p:cNvPr id="65" name="Text 11">
            <a:extLst>
              <a:ext uri="{FF2B5EF4-FFF2-40B4-BE49-F238E27FC236}">
                <a16:creationId xmlns:a16="http://schemas.microsoft.com/office/drawing/2014/main" id="{538C0281-BAFC-0B7C-3DD1-24977EEC8E25}"/>
              </a:ext>
            </a:extLst>
          </p:cNvPr>
          <p:cNvSpPr/>
          <p:nvPr/>
        </p:nvSpPr>
        <p:spPr>
          <a:xfrm>
            <a:off x="975888" y="1167517"/>
            <a:ext cx="9555034" cy="731520"/>
          </a:xfrm>
          <a:prstGeom prst="rect">
            <a:avLst/>
          </a:prstGeom>
          <a:noFill/>
          <a:ln/>
        </p:spPr>
        <p:txBody>
          <a:bodyPr wrap="square" lIns="0" tIns="0" rIns="0" bIns="0" rtlCol="0" anchor="t"/>
          <a:lstStyle/>
          <a:p>
            <a:pPr indent="0">
              <a:lnSpc>
                <a:spcPct val="105000"/>
              </a:lnSpc>
              <a:buNone/>
            </a:pPr>
            <a:r>
              <a:rPr lang="en-US" sz="2400" i="1" dirty="0">
                <a:latin typeface="Arial" pitchFamily="34" charset="0"/>
                <a:cs typeface="Arial" pitchFamily="34" charset="-120"/>
              </a:rPr>
              <a:t>Protects host computer systems and networks from malicious attacks — e.g. installed on a server, or software like Windows Firewall.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Network Security</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896111"/>
            <a:ext cx="10607040" cy="836775"/>
          </a:xfrm>
          <a:prstGeom prst="rect">
            <a:avLst/>
          </a:prstGeom>
          <a:noFill/>
          <a:ln/>
        </p:spPr>
        <p:txBody>
          <a:bodyPr wrap="square" lIns="0" tIns="0" rIns="0" bIns="0" rtlCol="0" anchor="ctr"/>
          <a:lstStyle/>
          <a:p>
            <a:r>
              <a:rPr lang="en-US" sz="2400" i="1" dirty="0">
                <a:latin typeface="Arial" pitchFamily="34" charset="0"/>
                <a:cs typeface="Arial" pitchFamily="34" charset="-120"/>
              </a:rPr>
              <a:t>Policies, processes, and technologies to prevent, detect, and monitor unauthorized network activity</a:t>
            </a:r>
          </a:p>
        </p:txBody>
      </p:sp>
      <p:sp>
        <p:nvSpPr>
          <p:cNvPr id="10" name="Shape 8"/>
          <p:cNvSpPr/>
          <p:nvPr/>
        </p:nvSpPr>
        <p:spPr>
          <a:xfrm>
            <a:off x="868680" y="1860902"/>
            <a:ext cx="2441448" cy="4199429"/>
          </a:xfrm>
          <a:prstGeom prst="roundRect">
            <a:avLst>
              <a:gd name="adj" fmla="val 3404"/>
            </a:avLst>
          </a:prstGeom>
          <a:solidFill>
            <a:srgbClr val="FBF3F8"/>
          </a:solidFill>
          <a:ln w="12700">
            <a:solidFill>
              <a:srgbClr val="EBD6E6"/>
            </a:solidFill>
            <a:prstDash val="solid"/>
          </a:ln>
        </p:spPr>
      </p:sp>
      <p:sp>
        <p:nvSpPr>
          <p:cNvPr id="11" name="Shape 9"/>
          <p:cNvSpPr/>
          <p:nvPr/>
        </p:nvSpPr>
        <p:spPr>
          <a:xfrm>
            <a:off x="1051560" y="2025495"/>
            <a:ext cx="530352" cy="530352"/>
          </a:xfrm>
          <a:prstGeom prst="ellipse">
            <a:avLst/>
          </a:prstGeom>
          <a:solidFill>
            <a:srgbClr val="B50069"/>
          </a:solidFill>
          <a:ln/>
        </p:spPr>
      </p:sp>
      <p:pic>
        <p:nvPicPr>
          <p:cNvPr id="12" name="Image 0" descr="/home/claude/icons/firewall_white.png"/>
          <p:cNvPicPr>
            <a:picLocks noChangeAspect="1"/>
          </p:cNvPicPr>
          <p:nvPr/>
        </p:nvPicPr>
        <p:blipFill>
          <a:blip r:embed="rId3"/>
          <a:stretch>
            <a:fillRect/>
          </a:stretch>
        </p:blipFill>
        <p:spPr>
          <a:xfrm>
            <a:off x="1152144" y="2126079"/>
            <a:ext cx="329184" cy="329184"/>
          </a:xfrm>
          <a:prstGeom prst="rect">
            <a:avLst/>
          </a:prstGeom>
        </p:spPr>
      </p:pic>
      <p:sp>
        <p:nvSpPr>
          <p:cNvPr id="13" name="Text 10"/>
          <p:cNvSpPr/>
          <p:nvPr/>
        </p:nvSpPr>
        <p:spPr>
          <a:xfrm>
            <a:off x="1051560" y="2628999"/>
            <a:ext cx="2075688"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Firewalls</a:t>
            </a:r>
            <a:endParaRPr lang="en-US" sz="2000" dirty="0"/>
          </a:p>
        </p:txBody>
      </p:sp>
      <p:sp>
        <p:nvSpPr>
          <p:cNvPr id="14" name="Text 11"/>
          <p:cNvSpPr/>
          <p:nvPr/>
        </p:nvSpPr>
        <p:spPr>
          <a:xfrm>
            <a:off x="1051560" y="3598265"/>
            <a:ext cx="2075688" cy="1392023"/>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First line of defense filtering traffic in and out of the network.</a:t>
            </a:r>
            <a:endParaRPr lang="en-US" sz="2000" dirty="0"/>
          </a:p>
        </p:txBody>
      </p:sp>
      <p:sp>
        <p:nvSpPr>
          <p:cNvPr id="15" name="Shape 12"/>
          <p:cNvSpPr/>
          <p:nvPr/>
        </p:nvSpPr>
        <p:spPr>
          <a:xfrm>
            <a:off x="3538728" y="1860902"/>
            <a:ext cx="2441448" cy="4199429"/>
          </a:xfrm>
          <a:prstGeom prst="roundRect">
            <a:avLst>
              <a:gd name="adj" fmla="val 3404"/>
            </a:avLst>
          </a:prstGeom>
          <a:solidFill>
            <a:srgbClr val="FBF3F8"/>
          </a:solidFill>
          <a:ln w="12700">
            <a:solidFill>
              <a:srgbClr val="EBD6E6"/>
            </a:solidFill>
            <a:prstDash val="solid"/>
          </a:ln>
        </p:spPr>
      </p:sp>
      <p:sp>
        <p:nvSpPr>
          <p:cNvPr id="16" name="Shape 13"/>
          <p:cNvSpPr/>
          <p:nvPr/>
        </p:nvSpPr>
        <p:spPr>
          <a:xfrm>
            <a:off x="3721608" y="2025495"/>
            <a:ext cx="530352" cy="530352"/>
          </a:xfrm>
          <a:prstGeom prst="ellipse">
            <a:avLst/>
          </a:prstGeom>
          <a:solidFill>
            <a:srgbClr val="B50069"/>
          </a:solidFill>
          <a:ln/>
        </p:spPr>
      </p:sp>
      <p:pic>
        <p:nvPicPr>
          <p:cNvPr id="17" name="Image 1" descr="/home/claude/icons/userrights_white.png"/>
          <p:cNvPicPr>
            <a:picLocks noChangeAspect="1"/>
          </p:cNvPicPr>
          <p:nvPr/>
        </p:nvPicPr>
        <p:blipFill>
          <a:blip r:embed="rId4"/>
          <a:stretch>
            <a:fillRect/>
          </a:stretch>
        </p:blipFill>
        <p:spPr>
          <a:xfrm>
            <a:off x="3822192" y="2126079"/>
            <a:ext cx="329184" cy="329184"/>
          </a:xfrm>
          <a:prstGeom prst="rect">
            <a:avLst/>
          </a:prstGeom>
        </p:spPr>
      </p:pic>
      <p:sp>
        <p:nvSpPr>
          <p:cNvPr id="18" name="Text 14"/>
          <p:cNvSpPr/>
          <p:nvPr/>
        </p:nvSpPr>
        <p:spPr>
          <a:xfrm>
            <a:off x="3721608" y="2628999"/>
            <a:ext cx="2075688"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Network Access Control</a:t>
            </a:r>
            <a:endParaRPr lang="en-US" sz="2000" dirty="0"/>
          </a:p>
        </p:txBody>
      </p:sp>
      <p:sp>
        <p:nvSpPr>
          <p:cNvPr id="19" name="Text 15"/>
          <p:cNvSpPr/>
          <p:nvPr/>
        </p:nvSpPr>
        <p:spPr>
          <a:xfrm>
            <a:off x="3721608" y="3598265"/>
            <a:ext cx="2075688" cy="1002917"/>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Permits only authorized users onto the network.</a:t>
            </a:r>
            <a:endParaRPr lang="en-US" sz="2000" dirty="0"/>
          </a:p>
        </p:txBody>
      </p:sp>
      <p:sp>
        <p:nvSpPr>
          <p:cNvPr id="20" name="Shape 16"/>
          <p:cNvSpPr/>
          <p:nvPr/>
        </p:nvSpPr>
        <p:spPr>
          <a:xfrm>
            <a:off x="6208776" y="1860902"/>
            <a:ext cx="2441448" cy="4199429"/>
          </a:xfrm>
          <a:prstGeom prst="roundRect">
            <a:avLst>
              <a:gd name="adj" fmla="val 3404"/>
            </a:avLst>
          </a:prstGeom>
          <a:solidFill>
            <a:srgbClr val="FBF3F8"/>
          </a:solidFill>
          <a:ln w="12700">
            <a:solidFill>
              <a:srgbClr val="EBD6E6"/>
            </a:solidFill>
            <a:prstDash val="solid"/>
          </a:ln>
        </p:spPr>
      </p:sp>
      <p:sp>
        <p:nvSpPr>
          <p:cNvPr id="21" name="Shape 17"/>
          <p:cNvSpPr/>
          <p:nvPr/>
        </p:nvSpPr>
        <p:spPr>
          <a:xfrm>
            <a:off x="6391656" y="2025495"/>
            <a:ext cx="530352" cy="530352"/>
          </a:xfrm>
          <a:prstGeom prst="ellipse">
            <a:avLst/>
          </a:prstGeom>
          <a:solidFill>
            <a:srgbClr val="B50069"/>
          </a:solidFill>
          <a:ln/>
        </p:spPr>
      </p:sp>
      <p:pic>
        <p:nvPicPr>
          <p:cNvPr id="22" name="Image 2" descr="/home/claude/icons/vpn_white.png"/>
          <p:cNvPicPr>
            <a:picLocks noChangeAspect="1"/>
          </p:cNvPicPr>
          <p:nvPr/>
        </p:nvPicPr>
        <p:blipFill>
          <a:blip r:embed="rId5"/>
          <a:stretch>
            <a:fillRect/>
          </a:stretch>
        </p:blipFill>
        <p:spPr>
          <a:xfrm>
            <a:off x="6492240" y="2126079"/>
            <a:ext cx="329184" cy="329184"/>
          </a:xfrm>
          <a:prstGeom prst="rect">
            <a:avLst/>
          </a:prstGeom>
        </p:spPr>
      </p:pic>
      <p:sp>
        <p:nvSpPr>
          <p:cNvPr id="23" name="Text 18"/>
          <p:cNvSpPr/>
          <p:nvPr/>
        </p:nvSpPr>
        <p:spPr>
          <a:xfrm>
            <a:off x="6391656" y="2628999"/>
            <a:ext cx="2075688"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VPNs</a:t>
            </a:r>
            <a:endParaRPr lang="en-US" sz="2000" dirty="0"/>
          </a:p>
        </p:txBody>
      </p:sp>
      <p:sp>
        <p:nvSpPr>
          <p:cNvPr id="24" name="Text 19"/>
          <p:cNvSpPr/>
          <p:nvPr/>
        </p:nvSpPr>
        <p:spPr>
          <a:xfrm>
            <a:off x="6391656" y="3598265"/>
            <a:ext cx="2075688" cy="2363623"/>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Encrypts the connection between an endpoint and the network; authenticates communication.</a:t>
            </a:r>
            <a:endParaRPr lang="en-US" sz="2000" dirty="0"/>
          </a:p>
        </p:txBody>
      </p:sp>
      <p:sp>
        <p:nvSpPr>
          <p:cNvPr id="25" name="Shape 20"/>
          <p:cNvSpPr/>
          <p:nvPr/>
        </p:nvSpPr>
        <p:spPr>
          <a:xfrm>
            <a:off x="8878824" y="1860902"/>
            <a:ext cx="2441448" cy="4199429"/>
          </a:xfrm>
          <a:prstGeom prst="roundRect">
            <a:avLst>
              <a:gd name="adj" fmla="val 3404"/>
            </a:avLst>
          </a:prstGeom>
          <a:solidFill>
            <a:srgbClr val="FBF3F8"/>
          </a:solidFill>
          <a:ln w="12700">
            <a:solidFill>
              <a:srgbClr val="EBD6E6"/>
            </a:solidFill>
            <a:prstDash val="solid"/>
          </a:ln>
        </p:spPr>
      </p:sp>
      <p:sp>
        <p:nvSpPr>
          <p:cNvPr id="26" name="Shape 21"/>
          <p:cNvSpPr/>
          <p:nvPr/>
        </p:nvSpPr>
        <p:spPr>
          <a:xfrm>
            <a:off x="9061704" y="2025495"/>
            <a:ext cx="530352" cy="530352"/>
          </a:xfrm>
          <a:prstGeom prst="ellipse">
            <a:avLst/>
          </a:prstGeom>
          <a:solidFill>
            <a:srgbClr val="B50069"/>
          </a:solidFill>
          <a:ln/>
        </p:spPr>
      </p:sp>
      <p:pic>
        <p:nvPicPr>
          <p:cNvPr id="27" name="Image 3" descr="/home/claude/icons/ips_white.png"/>
          <p:cNvPicPr>
            <a:picLocks noChangeAspect="1"/>
          </p:cNvPicPr>
          <p:nvPr/>
        </p:nvPicPr>
        <p:blipFill>
          <a:blip r:embed="rId6"/>
          <a:stretch>
            <a:fillRect/>
          </a:stretch>
        </p:blipFill>
        <p:spPr>
          <a:xfrm>
            <a:off x="9162288" y="2126079"/>
            <a:ext cx="329184" cy="329184"/>
          </a:xfrm>
          <a:prstGeom prst="rect">
            <a:avLst/>
          </a:prstGeom>
        </p:spPr>
      </p:pic>
      <p:sp>
        <p:nvSpPr>
          <p:cNvPr id="28" name="Text 22"/>
          <p:cNvSpPr/>
          <p:nvPr/>
        </p:nvSpPr>
        <p:spPr>
          <a:xfrm>
            <a:off x="9061704" y="2628999"/>
            <a:ext cx="2075688"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Intrusion Prevention Systems</a:t>
            </a:r>
            <a:endParaRPr lang="en-US" sz="2000" dirty="0"/>
          </a:p>
        </p:txBody>
      </p:sp>
      <p:sp>
        <p:nvSpPr>
          <p:cNvPr id="29" name="Text 23"/>
          <p:cNvSpPr/>
          <p:nvPr/>
        </p:nvSpPr>
        <p:spPr>
          <a:xfrm>
            <a:off x="9061704" y="3598265"/>
            <a:ext cx="2075688" cy="1625487"/>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Scans network traffic against databases of known attack techniques.</a:t>
            </a:r>
            <a:endParaRPr lang="en-US" sz="2000" dirty="0"/>
          </a:p>
        </p:txBody>
      </p:sp>
      <p:sp>
        <p:nvSpPr>
          <p:cNvPr id="30" name="Text 24"/>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23</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Network Security (cont.)</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Shape 7"/>
          <p:cNvSpPr/>
          <p:nvPr/>
        </p:nvSpPr>
        <p:spPr>
          <a:xfrm>
            <a:off x="868680" y="1325880"/>
            <a:ext cx="2441448" cy="4792818"/>
          </a:xfrm>
          <a:prstGeom prst="roundRect">
            <a:avLst>
              <a:gd name="adj" fmla="val 3404"/>
            </a:avLst>
          </a:prstGeom>
          <a:solidFill>
            <a:srgbClr val="FBF3F8"/>
          </a:solidFill>
          <a:ln w="12700">
            <a:solidFill>
              <a:srgbClr val="EBD6E6"/>
            </a:solidFill>
            <a:prstDash val="solid"/>
          </a:ln>
        </p:spPr>
      </p:sp>
      <p:sp>
        <p:nvSpPr>
          <p:cNvPr id="10" name="Shape 8"/>
          <p:cNvSpPr/>
          <p:nvPr/>
        </p:nvSpPr>
        <p:spPr>
          <a:xfrm>
            <a:off x="1051560" y="1490472"/>
            <a:ext cx="530352" cy="530352"/>
          </a:xfrm>
          <a:prstGeom prst="ellipse">
            <a:avLst/>
          </a:prstGeom>
          <a:solidFill>
            <a:srgbClr val="B50069"/>
          </a:solidFill>
          <a:ln/>
        </p:spPr>
      </p:sp>
      <p:pic>
        <p:nvPicPr>
          <p:cNvPr id="11" name="Image 0" descr="/home/claude/icons/network_white.png"/>
          <p:cNvPicPr>
            <a:picLocks noChangeAspect="1"/>
          </p:cNvPicPr>
          <p:nvPr/>
        </p:nvPicPr>
        <p:blipFill>
          <a:blip r:embed="rId3"/>
          <a:stretch>
            <a:fillRect/>
          </a:stretch>
        </p:blipFill>
        <p:spPr>
          <a:xfrm>
            <a:off x="1152144" y="1591056"/>
            <a:ext cx="329184" cy="329184"/>
          </a:xfrm>
          <a:prstGeom prst="rect">
            <a:avLst/>
          </a:prstGeom>
        </p:spPr>
      </p:pic>
      <p:sp>
        <p:nvSpPr>
          <p:cNvPr id="12" name="Text 9"/>
          <p:cNvSpPr/>
          <p:nvPr/>
        </p:nvSpPr>
        <p:spPr>
          <a:xfrm>
            <a:off x="1051560" y="2093976"/>
            <a:ext cx="2075688" cy="640080"/>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Wireless Security</a:t>
            </a:r>
            <a:endParaRPr lang="en-US" sz="2000" dirty="0"/>
          </a:p>
        </p:txBody>
      </p:sp>
      <p:sp>
        <p:nvSpPr>
          <p:cNvPr id="13" name="Text 10"/>
          <p:cNvSpPr/>
          <p:nvPr/>
        </p:nvSpPr>
        <p:spPr>
          <a:xfrm>
            <a:off x="1051560" y="2839505"/>
            <a:ext cx="2075688" cy="2909542"/>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Purpose-built protections for wireless networks.</a:t>
            </a:r>
            <a:endParaRPr lang="en-US" sz="2000" dirty="0"/>
          </a:p>
        </p:txBody>
      </p:sp>
      <p:sp>
        <p:nvSpPr>
          <p:cNvPr id="14" name="Shape 11"/>
          <p:cNvSpPr/>
          <p:nvPr/>
        </p:nvSpPr>
        <p:spPr>
          <a:xfrm>
            <a:off x="3538728" y="1325880"/>
            <a:ext cx="2441448" cy="4792818"/>
          </a:xfrm>
          <a:prstGeom prst="roundRect">
            <a:avLst>
              <a:gd name="adj" fmla="val 3404"/>
            </a:avLst>
          </a:prstGeom>
          <a:solidFill>
            <a:srgbClr val="FBF3F8"/>
          </a:solidFill>
          <a:ln w="12700">
            <a:solidFill>
              <a:srgbClr val="EBD6E6"/>
            </a:solidFill>
            <a:prstDash val="solid"/>
          </a:ln>
        </p:spPr>
      </p:sp>
      <p:sp>
        <p:nvSpPr>
          <p:cNvPr id="15" name="Shape 12"/>
          <p:cNvSpPr/>
          <p:nvPr/>
        </p:nvSpPr>
        <p:spPr>
          <a:xfrm>
            <a:off x="3721608" y="1490472"/>
            <a:ext cx="530352" cy="530352"/>
          </a:xfrm>
          <a:prstGeom prst="ellipse">
            <a:avLst/>
          </a:prstGeom>
          <a:solidFill>
            <a:srgbClr val="B50069"/>
          </a:solidFill>
          <a:ln/>
        </p:spPr>
      </p:sp>
      <p:pic>
        <p:nvPicPr>
          <p:cNvPr id="16" name="Image 1" descr="/home/claude/icons/appsec_white.png"/>
          <p:cNvPicPr>
            <a:picLocks noChangeAspect="1"/>
          </p:cNvPicPr>
          <p:nvPr/>
        </p:nvPicPr>
        <p:blipFill>
          <a:blip r:embed="rId4"/>
          <a:stretch>
            <a:fillRect/>
          </a:stretch>
        </p:blipFill>
        <p:spPr>
          <a:xfrm>
            <a:off x="3822192" y="1591056"/>
            <a:ext cx="329184" cy="329184"/>
          </a:xfrm>
          <a:prstGeom prst="rect">
            <a:avLst/>
          </a:prstGeom>
        </p:spPr>
      </p:pic>
      <p:sp>
        <p:nvSpPr>
          <p:cNvPr id="17" name="Text 13"/>
          <p:cNvSpPr/>
          <p:nvPr/>
        </p:nvSpPr>
        <p:spPr>
          <a:xfrm>
            <a:off x="3721608" y="2093976"/>
            <a:ext cx="2075688" cy="640080"/>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Application Security</a:t>
            </a:r>
            <a:endParaRPr lang="en-US" sz="2000" dirty="0"/>
          </a:p>
        </p:txBody>
      </p:sp>
      <p:sp>
        <p:nvSpPr>
          <p:cNvPr id="18" name="Text 14"/>
          <p:cNvSpPr/>
          <p:nvPr/>
        </p:nvSpPr>
        <p:spPr>
          <a:xfrm>
            <a:off x="3721608" y="2839505"/>
            <a:ext cx="2075688" cy="2909542"/>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Software, hardware, and processes that track and lock the weak points of an application.</a:t>
            </a:r>
            <a:endParaRPr lang="en-US" sz="2000" dirty="0"/>
          </a:p>
        </p:txBody>
      </p:sp>
      <p:sp>
        <p:nvSpPr>
          <p:cNvPr id="19" name="Shape 15"/>
          <p:cNvSpPr/>
          <p:nvPr/>
        </p:nvSpPr>
        <p:spPr>
          <a:xfrm>
            <a:off x="6208776" y="1325880"/>
            <a:ext cx="2441448" cy="4792818"/>
          </a:xfrm>
          <a:prstGeom prst="roundRect">
            <a:avLst>
              <a:gd name="adj" fmla="val 3404"/>
            </a:avLst>
          </a:prstGeom>
          <a:solidFill>
            <a:srgbClr val="FBF3F8"/>
          </a:solidFill>
          <a:ln w="12700">
            <a:solidFill>
              <a:srgbClr val="EBD6E6"/>
            </a:solidFill>
            <a:prstDash val="solid"/>
          </a:ln>
        </p:spPr>
      </p:sp>
      <p:sp>
        <p:nvSpPr>
          <p:cNvPr id="20" name="Shape 16"/>
          <p:cNvSpPr/>
          <p:nvPr/>
        </p:nvSpPr>
        <p:spPr>
          <a:xfrm>
            <a:off x="6391656" y="1490472"/>
            <a:ext cx="530352" cy="530352"/>
          </a:xfrm>
          <a:prstGeom prst="ellipse">
            <a:avLst/>
          </a:prstGeom>
          <a:solidFill>
            <a:srgbClr val="B50069"/>
          </a:solidFill>
          <a:ln/>
        </p:spPr>
      </p:sp>
      <p:pic>
        <p:nvPicPr>
          <p:cNvPr id="21" name="Image 2" descr="/home/claude/icons/behavioranalytics_white.png"/>
          <p:cNvPicPr>
            <a:picLocks noChangeAspect="1"/>
          </p:cNvPicPr>
          <p:nvPr/>
        </p:nvPicPr>
        <p:blipFill>
          <a:blip r:embed="rId5"/>
          <a:stretch>
            <a:fillRect/>
          </a:stretch>
        </p:blipFill>
        <p:spPr>
          <a:xfrm>
            <a:off x="6492240" y="1591056"/>
            <a:ext cx="329184" cy="329184"/>
          </a:xfrm>
          <a:prstGeom prst="rect">
            <a:avLst/>
          </a:prstGeom>
        </p:spPr>
      </p:pic>
      <p:sp>
        <p:nvSpPr>
          <p:cNvPr id="22" name="Text 17"/>
          <p:cNvSpPr/>
          <p:nvPr/>
        </p:nvSpPr>
        <p:spPr>
          <a:xfrm>
            <a:off x="6391656" y="2093976"/>
            <a:ext cx="2075688" cy="640080"/>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Behavioral Analytics</a:t>
            </a:r>
            <a:endParaRPr lang="en-US" sz="2000" dirty="0"/>
          </a:p>
        </p:txBody>
      </p:sp>
      <p:sp>
        <p:nvSpPr>
          <p:cNvPr id="23" name="Text 18"/>
          <p:cNvSpPr/>
          <p:nvPr/>
        </p:nvSpPr>
        <p:spPr>
          <a:xfrm>
            <a:off x="6391656" y="2839505"/>
            <a:ext cx="2075688" cy="2909542"/>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Analyzes normal network behavior to identify anomalies.</a:t>
            </a:r>
            <a:endParaRPr lang="en-US" sz="2000" dirty="0"/>
          </a:p>
        </p:txBody>
      </p:sp>
      <p:sp>
        <p:nvSpPr>
          <p:cNvPr id="24" name="Shape 19"/>
          <p:cNvSpPr/>
          <p:nvPr/>
        </p:nvSpPr>
        <p:spPr>
          <a:xfrm>
            <a:off x="8878824" y="1325880"/>
            <a:ext cx="2441448" cy="4792818"/>
          </a:xfrm>
          <a:prstGeom prst="roundRect">
            <a:avLst>
              <a:gd name="adj" fmla="val 3404"/>
            </a:avLst>
          </a:prstGeom>
          <a:solidFill>
            <a:srgbClr val="FBF3F8"/>
          </a:solidFill>
          <a:ln w="12700">
            <a:solidFill>
              <a:srgbClr val="EBD6E6"/>
            </a:solidFill>
            <a:prstDash val="solid"/>
          </a:ln>
        </p:spPr>
      </p:sp>
      <p:sp>
        <p:nvSpPr>
          <p:cNvPr id="25" name="Shape 20"/>
          <p:cNvSpPr/>
          <p:nvPr/>
        </p:nvSpPr>
        <p:spPr>
          <a:xfrm>
            <a:off x="9061704" y="1490472"/>
            <a:ext cx="530352" cy="530352"/>
          </a:xfrm>
          <a:prstGeom prst="ellipse">
            <a:avLst/>
          </a:prstGeom>
          <a:solidFill>
            <a:srgbClr val="B50069"/>
          </a:solidFill>
          <a:ln/>
        </p:spPr>
      </p:sp>
      <p:pic>
        <p:nvPicPr>
          <p:cNvPr id="26" name="Image 3" descr="/home/claude/icons/siem_white.png"/>
          <p:cNvPicPr>
            <a:picLocks noChangeAspect="1"/>
          </p:cNvPicPr>
          <p:nvPr/>
        </p:nvPicPr>
        <p:blipFill>
          <a:blip r:embed="rId6"/>
          <a:stretch>
            <a:fillRect/>
          </a:stretch>
        </p:blipFill>
        <p:spPr>
          <a:xfrm>
            <a:off x="9162288" y="1591056"/>
            <a:ext cx="329184" cy="329184"/>
          </a:xfrm>
          <a:prstGeom prst="rect">
            <a:avLst/>
          </a:prstGeom>
        </p:spPr>
      </p:pic>
      <p:sp>
        <p:nvSpPr>
          <p:cNvPr id="27" name="Text 21"/>
          <p:cNvSpPr/>
          <p:nvPr/>
        </p:nvSpPr>
        <p:spPr>
          <a:xfrm>
            <a:off x="9061704" y="2093976"/>
            <a:ext cx="2075688" cy="640080"/>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SIEM, DLP &amp; More</a:t>
            </a:r>
            <a:endParaRPr lang="en-US" sz="2000" dirty="0"/>
          </a:p>
        </p:txBody>
      </p:sp>
      <p:sp>
        <p:nvSpPr>
          <p:cNvPr id="28" name="Text 22"/>
          <p:cNvSpPr/>
          <p:nvPr/>
        </p:nvSpPr>
        <p:spPr>
          <a:xfrm>
            <a:off x="9061704" y="2839505"/>
            <a:ext cx="2075688" cy="2909542"/>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Security info &amp; event management, data loss prevention, cloud access security broker, antivirus, app/web/email security.</a:t>
            </a:r>
            <a:endParaRPr lang="en-US" sz="2000" dirty="0"/>
          </a:p>
        </p:txBody>
      </p:sp>
      <p:sp>
        <p:nvSpPr>
          <p:cNvPr id="29" name="Text 23"/>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24</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Examples of Digital &amp; Cyber Security Tools</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896112"/>
            <a:ext cx="10607040" cy="525880"/>
          </a:xfrm>
          <a:prstGeom prst="rect">
            <a:avLst/>
          </a:prstGeom>
          <a:noFill/>
          <a:ln/>
        </p:spPr>
        <p:txBody>
          <a:bodyPr wrap="square" lIns="0" tIns="0" rIns="0" bIns="0" rtlCol="0" anchor="ctr"/>
          <a:lstStyle/>
          <a:p>
            <a:r>
              <a:rPr lang="en-US" sz="2400" i="1" dirty="0">
                <a:latin typeface="Arial" pitchFamily="34" charset="0"/>
                <a:cs typeface="Arial" pitchFamily="34" charset="-120"/>
              </a:rPr>
              <a:t>Consumer and enterprise-grade tools by category</a:t>
            </a:r>
          </a:p>
        </p:txBody>
      </p:sp>
      <p:graphicFrame>
        <p:nvGraphicFramePr>
          <p:cNvPr id="26" name="Table 0"/>
          <p:cNvGraphicFramePr>
            <a:graphicFrameLocks noGrp="1"/>
          </p:cNvGraphicFramePr>
          <p:nvPr>
            <p:extLst>
              <p:ext uri="{D42A27DB-BD31-4B8C-83A1-F6EECF244321}">
                <p14:modId xmlns:p14="http://schemas.microsoft.com/office/powerpoint/2010/main" val="99772384"/>
              </p:ext>
            </p:extLst>
          </p:nvPr>
        </p:nvGraphicFramePr>
        <p:xfrm>
          <a:off x="868680" y="1495144"/>
          <a:ext cx="10424160" cy="4820196"/>
        </p:xfrm>
        <a:graphic>
          <a:graphicData uri="http://schemas.openxmlformats.org/drawingml/2006/table">
            <a:tbl>
              <a:tblPr/>
              <a:tblGrid>
                <a:gridCol w="3840480">
                  <a:extLst>
                    <a:ext uri="{9D8B030D-6E8A-4147-A177-3AD203B41FA5}">
                      <a16:colId xmlns:a16="http://schemas.microsoft.com/office/drawing/2014/main" val="20000"/>
                    </a:ext>
                  </a:extLst>
                </a:gridCol>
                <a:gridCol w="6583680">
                  <a:extLst>
                    <a:ext uri="{9D8B030D-6E8A-4147-A177-3AD203B41FA5}">
                      <a16:colId xmlns:a16="http://schemas.microsoft.com/office/drawing/2014/main" val="20001"/>
                    </a:ext>
                  </a:extLst>
                </a:gridCol>
              </a:tblGrid>
              <a:tr h="679269">
                <a:tc>
                  <a:txBody>
                    <a:bodyPr/>
                    <a:lstStyle/>
                    <a:p>
                      <a:pPr marL="0" indent="0">
                        <a:buNone/>
                      </a:pPr>
                      <a:r>
                        <a:rPr lang="en-US" sz="2000" b="1" dirty="0">
                          <a:solidFill>
                            <a:schemeClr val="bg1"/>
                          </a:solidFill>
                          <a:latin typeface="Arial" pitchFamily="34" charset="0"/>
                          <a:ea typeface="Arial" pitchFamily="34" charset="-122"/>
                          <a:cs typeface="Arial" pitchFamily="34" charset="-120"/>
                        </a:rPr>
                        <a:t>Category</a:t>
                      </a:r>
                      <a:endParaRPr lang="en-US" sz="2000" dirty="0">
                        <a:solidFill>
                          <a:schemeClr val="bg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solidFill>
                      <a:srgbClr val="B50069"/>
                    </a:solidFill>
                  </a:tcPr>
                </a:tc>
                <a:tc>
                  <a:txBody>
                    <a:bodyPr/>
                    <a:lstStyle/>
                    <a:p>
                      <a:pPr marL="0" indent="0">
                        <a:buNone/>
                      </a:pPr>
                      <a:r>
                        <a:rPr lang="en-US" sz="2000" b="1" dirty="0">
                          <a:solidFill>
                            <a:schemeClr val="bg1"/>
                          </a:solidFill>
                          <a:latin typeface="Arial" pitchFamily="34" charset="0"/>
                          <a:ea typeface="Arial" pitchFamily="34" charset="-122"/>
                          <a:cs typeface="Arial" pitchFamily="34" charset="-120"/>
                        </a:rPr>
                        <a:t>Example Tools / Vendors</a:t>
                      </a:r>
                      <a:endParaRPr lang="en-US" sz="2000" dirty="0">
                        <a:solidFill>
                          <a:schemeClr val="bg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solidFill>
                      <a:srgbClr val="B50069"/>
                    </a:solidFill>
                  </a:tcPr>
                </a:tc>
                <a:extLst>
                  <a:ext uri="{0D108BD9-81ED-4DB2-BD59-A6C34878D82A}">
                    <a16:rowId xmlns:a16="http://schemas.microsoft.com/office/drawing/2014/main" val="10000"/>
                  </a:ext>
                </a:extLst>
              </a:tr>
              <a:tr h="679269">
                <a:tc>
                  <a:txBody>
                    <a:bodyPr/>
                    <a:lstStyle/>
                    <a:p>
                      <a:pPr marL="0" indent="0">
                        <a:buNone/>
                      </a:pPr>
                      <a:r>
                        <a:rPr lang="en-US" sz="2000" dirty="0">
                          <a:solidFill>
                            <a:schemeClr val="tx1"/>
                          </a:solidFill>
                          <a:latin typeface="Arial" pitchFamily="34" charset="0"/>
                          <a:ea typeface="Arial" pitchFamily="34" charset="-122"/>
                          <a:cs typeface="Arial" pitchFamily="34" charset="-120"/>
                        </a:rPr>
                        <a:t>Instant Message Encryption</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2000" dirty="0">
                          <a:solidFill>
                            <a:schemeClr val="tx1"/>
                          </a:solidFill>
                          <a:latin typeface="Arial" pitchFamily="34" charset="0"/>
                          <a:ea typeface="Arial" pitchFamily="34" charset="-122"/>
                          <a:cs typeface="Arial" pitchFamily="34" charset="-120"/>
                        </a:rPr>
                        <a:t>ChatSecure, Cryph</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1"/>
                  </a:ext>
                </a:extLst>
              </a:tr>
              <a:tr h="679269">
                <a:tc>
                  <a:txBody>
                    <a:bodyPr/>
                    <a:lstStyle/>
                    <a:p>
                      <a:pPr marL="0" indent="0">
                        <a:buNone/>
                      </a:pPr>
                      <a:r>
                        <a:rPr lang="en-US" sz="2000" dirty="0">
                          <a:solidFill>
                            <a:schemeClr val="tx1"/>
                          </a:solidFill>
                          <a:latin typeface="Arial" pitchFamily="34" charset="0"/>
                          <a:ea typeface="Arial" pitchFamily="34" charset="-122"/>
                          <a:cs typeface="Arial" pitchFamily="34" charset="-120"/>
                        </a:rPr>
                        <a:t>Navigation Privacy</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2000" dirty="0">
                          <a:solidFill>
                            <a:schemeClr val="tx1"/>
                          </a:solidFill>
                          <a:latin typeface="Arial" pitchFamily="34" charset="0"/>
                          <a:ea typeface="Arial" pitchFamily="34" charset="-122"/>
                          <a:cs typeface="Arial" pitchFamily="34" charset="-120"/>
                        </a:rPr>
                        <a:t>Anonymox, Tor</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2"/>
                  </a:ext>
                </a:extLst>
              </a:tr>
              <a:tr h="679269">
                <a:tc>
                  <a:txBody>
                    <a:bodyPr/>
                    <a:lstStyle/>
                    <a:p>
                      <a:pPr marL="0" indent="0">
                        <a:buNone/>
                      </a:pPr>
                      <a:r>
                        <a:rPr lang="en-US" sz="2000" dirty="0">
                          <a:solidFill>
                            <a:schemeClr val="tx1"/>
                          </a:solidFill>
                          <a:latin typeface="Arial" pitchFamily="34" charset="0"/>
                          <a:ea typeface="Arial" pitchFamily="34" charset="-122"/>
                          <a:cs typeface="Arial" pitchFamily="34" charset="-120"/>
                        </a:rPr>
                        <a:t>Telephone Encryption</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2000" dirty="0">
                          <a:solidFill>
                            <a:schemeClr val="tx1"/>
                          </a:solidFill>
                          <a:latin typeface="Arial" pitchFamily="34" charset="0"/>
                          <a:ea typeface="Arial" pitchFamily="34" charset="-122"/>
                          <a:cs typeface="Arial" pitchFamily="34" charset="-120"/>
                        </a:rPr>
                        <a:t>SilentPhone, Signal</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3"/>
                  </a:ext>
                </a:extLst>
              </a:tr>
              <a:tr h="679269">
                <a:tc>
                  <a:txBody>
                    <a:bodyPr/>
                    <a:lstStyle/>
                    <a:p>
                      <a:pPr marL="0" indent="0">
                        <a:buNone/>
                      </a:pPr>
                      <a:r>
                        <a:rPr lang="en-US" sz="2000" dirty="0">
                          <a:solidFill>
                            <a:schemeClr val="tx1"/>
                          </a:solidFill>
                          <a:latin typeface="Arial" pitchFamily="34" charset="0"/>
                          <a:ea typeface="Arial" pitchFamily="34" charset="-122"/>
                          <a:cs typeface="Arial" pitchFamily="34" charset="-120"/>
                        </a:rPr>
                        <a:t>Network Firewall</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2000" dirty="0">
                          <a:solidFill>
                            <a:schemeClr val="tx1"/>
                          </a:solidFill>
                          <a:latin typeface="Arial" pitchFamily="34" charset="0"/>
                          <a:ea typeface="Arial" pitchFamily="34" charset="-122"/>
                          <a:cs typeface="Arial" pitchFamily="34" charset="-120"/>
                        </a:rPr>
                        <a:t>Check Point Software, Cisco, Juniper Networks, Palo Alto Networks</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4"/>
                  </a:ext>
                </a:extLst>
              </a:tr>
              <a:tr h="679269">
                <a:tc>
                  <a:txBody>
                    <a:bodyPr/>
                    <a:lstStyle/>
                    <a:p>
                      <a:pPr marL="0" indent="0">
                        <a:buNone/>
                      </a:pPr>
                      <a:r>
                        <a:rPr lang="en-US" sz="2000" dirty="0">
                          <a:solidFill>
                            <a:schemeClr val="tx1"/>
                          </a:solidFill>
                          <a:latin typeface="Arial" pitchFamily="34" charset="0"/>
                          <a:ea typeface="Arial" pitchFamily="34" charset="-122"/>
                          <a:cs typeface="Arial" pitchFamily="34" charset="-120"/>
                        </a:rPr>
                        <a:t>Intrusion Prevention System</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2000" dirty="0">
                          <a:solidFill>
                            <a:schemeClr val="tx1"/>
                          </a:solidFill>
                          <a:latin typeface="Arial" pitchFamily="34" charset="0"/>
                          <a:ea typeface="Arial" pitchFamily="34" charset="-122"/>
                          <a:cs typeface="Arial" pitchFamily="34" charset="-120"/>
                        </a:rPr>
                        <a:t>Alert Logic, Check Point Software, Cisco, McAfee, Trend Micro</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5"/>
                  </a:ext>
                </a:extLst>
              </a:tr>
              <a:tr h="679269">
                <a:tc>
                  <a:txBody>
                    <a:bodyPr/>
                    <a:lstStyle/>
                    <a:p>
                      <a:pPr marL="0" indent="0">
                        <a:buNone/>
                      </a:pPr>
                      <a:r>
                        <a:rPr lang="en-US" sz="2000" dirty="0">
                          <a:solidFill>
                            <a:schemeClr val="tx1"/>
                          </a:solidFill>
                          <a:latin typeface="Arial" pitchFamily="34" charset="0"/>
                          <a:ea typeface="Arial" pitchFamily="34" charset="-122"/>
                          <a:cs typeface="Arial" pitchFamily="34" charset="-120"/>
                        </a:rPr>
                        <a:t>Unified Threat Management</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2000" dirty="0">
                          <a:solidFill>
                            <a:schemeClr val="tx1"/>
                          </a:solidFill>
                          <a:latin typeface="Arial" pitchFamily="34" charset="0"/>
                          <a:ea typeface="Arial" pitchFamily="34" charset="-122"/>
                          <a:cs typeface="Arial" pitchFamily="34" charset="-120"/>
                        </a:rPr>
                        <a:t>Barracuda Networks, Fortinet, SonicWall, Sophos, WatchGuard</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1" name="Text 8"/>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25</a:t>
            </a:r>
            <a:endParaRPr lang="en-US" sz="1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200" b="1" dirty="0">
                <a:solidFill>
                  <a:srgbClr val="500093"/>
                </a:solidFill>
                <a:latin typeface="Arial" pitchFamily="34" charset="0"/>
                <a:ea typeface="Arial" pitchFamily="34" charset="-122"/>
                <a:cs typeface="Arial" pitchFamily="34" charset="-120"/>
              </a:rPr>
              <a:t>Examples of Digital &amp; Cyber Security Tools (cont.)</a:t>
            </a:r>
            <a:endParaRPr lang="en-US" sz="3200" dirty="0"/>
          </a:p>
        </p:txBody>
      </p:sp>
      <p:sp>
        <p:nvSpPr>
          <p:cNvPr id="8" name="Shape 6"/>
          <p:cNvSpPr/>
          <p:nvPr/>
        </p:nvSpPr>
        <p:spPr>
          <a:xfrm>
            <a:off x="886968" y="841248"/>
            <a:ext cx="2834640" cy="54864"/>
          </a:xfrm>
          <a:prstGeom prst="rect">
            <a:avLst/>
          </a:prstGeom>
          <a:solidFill>
            <a:srgbClr val="F6BF69"/>
          </a:solidFill>
          <a:ln/>
        </p:spPr>
      </p:sp>
      <p:graphicFrame>
        <p:nvGraphicFramePr>
          <p:cNvPr id="27" name="Table 0"/>
          <p:cNvGraphicFramePr>
            <a:graphicFrameLocks noGrp="1"/>
          </p:cNvGraphicFramePr>
          <p:nvPr>
            <p:extLst>
              <p:ext uri="{D42A27DB-BD31-4B8C-83A1-F6EECF244321}">
                <p14:modId xmlns:p14="http://schemas.microsoft.com/office/powerpoint/2010/main" val="744205155"/>
              </p:ext>
            </p:extLst>
          </p:nvPr>
        </p:nvGraphicFramePr>
        <p:xfrm>
          <a:off x="868680" y="1417320"/>
          <a:ext cx="10424160" cy="4754880"/>
        </p:xfrm>
        <a:graphic>
          <a:graphicData uri="http://schemas.openxmlformats.org/drawingml/2006/table">
            <a:tbl>
              <a:tblPr/>
              <a:tblGrid>
                <a:gridCol w="3840480">
                  <a:extLst>
                    <a:ext uri="{9D8B030D-6E8A-4147-A177-3AD203B41FA5}">
                      <a16:colId xmlns:a16="http://schemas.microsoft.com/office/drawing/2014/main" val="20000"/>
                    </a:ext>
                  </a:extLst>
                </a:gridCol>
                <a:gridCol w="6583680">
                  <a:extLst>
                    <a:ext uri="{9D8B030D-6E8A-4147-A177-3AD203B41FA5}">
                      <a16:colId xmlns:a16="http://schemas.microsoft.com/office/drawing/2014/main" val="20001"/>
                    </a:ext>
                  </a:extLst>
                </a:gridCol>
              </a:tblGrid>
              <a:tr h="792480">
                <a:tc>
                  <a:txBody>
                    <a:bodyPr/>
                    <a:lstStyle/>
                    <a:p>
                      <a:pPr marL="0" indent="0">
                        <a:buNone/>
                      </a:pPr>
                      <a:r>
                        <a:rPr lang="en-US" sz="2000" b="1" dirty="0">
                          <a:solidFill>
                            <a:srgbClr val="FFFFFF"/>
                          </a:solidFill>
                          <a:latin typeface="Arial" pitchFamily="34" charset="0"/>
                          <a:ea typeface="Arial" pitchFamily="34" charset="-122"/>
                          <a:cs typeface="Arial" pitchFamily="34" charset="-120"/>
                        </a:rPr>
                        <a:t>Category</a:t>
                      </a:r>
                      <a:endParaRPr lang="en-US" sz="2000" dirty="0">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solidFill>
                      <a:srgbClr val="B50069"/>
                    </a:solidFill>
                  </a:tcPr>
                </a:tc>
                <a:tc>
                  <a:txBody>
                    <a:bodyPr/>
                    <a:lstStyle/>
                    <a:p>
                      <a:pPr marL="0" indent="0">
                        <a:buNone/>
                      </a:pPr>
                      <a:r>
                        <a:rPr lang="en-US" sz="2000" b="1" dirty="0">
                          <a:solidFill>
                            <a:srgbClr val="FFFFFF"/>
                          </a:solidFill>
                          <a:latin typeface="Arial" pitchFamily="34" charset="0"/>
                          <a:ea typeface="Arial" pitchFamily="34" charset="-122"/>
                          <a:cs typeface="Arial" pitchFamily="34" charset="-120"/>
                        </a:rPr>
                        <a:t>Example Tools / Vendors</a:t>
                      </a:r>
                      <a:endParaRPr lang="en-US" sz="2000" dirty="0">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solidFill>
                      <a:srgbClr val="B50069"/>
                    </a:solidFill>
                  </a:tcPr>
                </a:tc>
                <a:extLst>
                  <a:ext uri="{0D108BD9-81ED-4DB2-BD59-A6C34878D82A}">
                    <a16:rowId xmlns:a16="http://schemas.microsoft.com/office/drawing/2014/main" val="10000"/>
                  </a:ext>
                </a:extLst>
              </a:tr>
              <a:tr h="792480">
                <a:tc>
                  <a:txBody>
                    <a:bodyPr/>
                    <a:lstStyle/>
                    <a:p>
                      <a:pPr marL="0" indent="0">
                        <a:buNone/>
                      </a:pPr>
                      <a:r>
                        <a:rPr lang="en-US" sz="2000" dirty="0">
                          <a:solidFill>
                            <a:schemeClr val="tx1"/>
                          </a:solidFill>
                          <a:latin typeface="Arial" pitchFamily="34" charset="0"/>
                          <a:ea typeface="Arial" pitchFamily="34" charset="-122"/>
                          <a:cs typeface="Arial" pitchFamily="34" charset="-120"/>
                        </a:rPr>
                        <a:t>Advanced Network Threat Prevention</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2000" dirty="0">
                          <a:solidFill>
                            <a:schemeClr val="tx1"/>
                          </a:solidFill>
                          <a:latin typeface="Arial" pitchFamily="34" charset="0"/>
                          <a:ea typeface="Arial" pitchFamily="34" charset="-122"/>
                          <a:cs typeface="Arial" pitchFamily="34" charset="-120"/>
                        </a:rPr>
                        <a:t>Check Point Software, FireEye, Forcepoint, Palo Alto Networks, Symantec</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1"/>
                  </a:ext>
                </a:extLst>
              </a:tr>
              <a:tr h="792480">
                <a:tc>
                  <a:txBody>
                    <a:bodyPr/>
                    <a:lstStyle/>
                    <a:p>
                      <a:pPr marL="0" indent="0">
                        <a:buNone/>
                      </a:pPr>
                      <a:r>
                        <a:rPr lang="en-US" sz="2000" dirty="0">
                          <a:solidFill>
                            <a:schemeClr val="tx1"/>
                          </a:solidFill>
                          <a:latin typeface="Arial" pitchFamily="34" charset="0"/>
                          <a:ea typeface="Arial" pitchFamily="34" charset="-122"/>
                          <a:cs typeface="Arial" pitchFamily="34" charset="-120"/>
                        </a:rPr>
                        <a:t>Network Access Control</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2000" dirty="0">
                          <a:solidFill>
                            <a:schemeClr val="tx1"/>
                          </a:solidFill>
                          <a:latin typeface="Arial" pitchFamily="34" charset="0"/>
                          <a:ea typeface="Arial" pitchFamily="34" charset="-122"/>
                          <a:cs typeface="Arial" pitchFamily="34" charset="-120"/>
                        </a:rPr>
                        <a:t>Aruba Networks, Cisco, Forescout Technologies, Fortinet, Pulse Secure</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2"/>
                  </a:ext>
                </a:extLst>
              </a:tr>
              <a:tr h="792480">
                <a:tc>
                  <a:txBody>
                    <a:bodyPr/>
                    <a:lstStyle/>
                    <a:p>
                      <a:pPr marL="0" indent="0">
                        <a:buNone/>
                      </a:pPr>
                      <a:r>
                        <a:rPr lang="en-US" sz="2000" dirty="0">
                          <a:solidFill>
                            <a:schemeClr val="tx1"/>
                          </a:solidFill>
                          <a:latin typeface="Arial" pitchFamily="34" charset="0"/>
                          <a:ea typeface="Arial" pitchFamily="34" charset="-122"/>
                          <a:cs typeface="Arial" pitchFamily="34" charset="-120"/>
                        </a:rPr>
                        <a:t>Cloud Access Security Broker</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2000" dirty="0">
                          <a:solidFill>
                            <a:schemeClr val="tx1"/>
                          </a:solidFill>
                          <a:latin typeface="Arial" pitchFamily="34" charset="0"/>
                          <a:ea typeface="Arial" pitchFamily="34" charset="-122"/>
                          <a:cs typeface="Arial" pitchFamily="34" charset="-120"/>
                        </a:rPr>
                        <a:t>Bitglass, McAfee, Microsoft, Netskope, Symantec, Zscaler</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3"/>
                  </a:ext>
                </a:extLst>
              </a:tr>
              <a:tr h="792480">
                <a:tc>
                  <a:txBody>
                    <a:bodyPr/>
                    <a:lstStyle/>
                    <a:p>
                      <a:pPr marL="0" indent="0">
                        <a:buNone/>
                      </a:pPr>
                      <a:r>
                        <a:rPr lang="en-US" sz="2000" dirty="0">
                          <a:solidFill>
                            <a:schemeClr val="tx1"/>
                          </a:solidFill>
                          <a:latin typeface="Arial" pitchFamily="34" charset="0"/>
                          <a:ea typeface="Arial" pitchFamily="34" charset="-122"/>
                          <a:cs typeface="Arial" pitchFamily="34" charset="-120"/>
                        </a:rPr>
                        <a:t>DDoS Mitigation</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2000" dirty="0">
                          <a:solidFill>
                            <a:schemeClr val="tx1"/>
                          </a:solidFill>
                          <a:latin typeface="Arial" pitchFamily="34" charset="0"/>
                          <a:ea typeface="Arial" pitchFamily="34" charset="-122"/>
                          <a:cs typeface="Arial" pitchFamily="34" charset="-120"/>
                        </a:rPr>
                        <a:t>Cloudflare, F5 Networks, Imperva, Pulse Secure, NetScout, Radware</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4"/>
                  </a:ext>
                </a:extLst>
              </a:tr>
              <a:tr h="792480">
                <a:tc>
                  <a:txBody>
                    <a:bodyPr/>
                    <a:lstStyle/>
                    <a:p>
                      <a:pPr marL="0" indent="0">
                        <a:buNone/>
                      </a:pPr>
                      <a:r>
                        <a:rPr lang="en-US" sz="2000" dirty="0">
                          <a:solidFill>
                            <a:schemeClr val="tx1"/>
                          </a:solidFill>
                          <a:latin typeface="Arial" pitchFamily="34" charset="0"/>
                          <a:ea typeface="Arial" pitchFamily="34" charset="-122"/>
                          <a:cs typeface="Arial" pitchFamily="34" charset="-120"/>
                        </a:rPr>
                        <a:t>Network Behavior Anomaly Detection</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tc>
                  <a:txBody>
                    <a:bodyPr/>
                    <a:lstStyle/>
                    <a:p>
                      <a:pPr marL="0" indent="0">
                        <a:buNone/>
                      </a:pPr>
                      <a:r>
                        <a:rPr lang="en-US" sz="2000" dirty="0">
                          <a:solidFill>
                            <a:schemeClr val="tx1"/>
                          </a:solidFill>
                          <a:latin typeface="Arial" pitchFamily="34" charset="0"/>
                          <a:ea typeface="Arial" pitchFamily="34" charset="-122"/>
                          <a:cs typeface="Arial" pitchFamily="34" charset="-120"/>
                        </a:rPr>
                        <a:t>AT&amp;T Cybersecurity, Cisco, Flowmon Networks, IBM Security, LogRhythm</a:t>
                      </a:r>
                      <a:endParaRPr lang="en-US" sz="2000" dirty="0">
                        <a:solidFill>
                          <a:schemeClr val="tx1"/>
                        </a:solidFill>
                        <a:latin typeface="Arial" charset="0"/>
                        <a:ea typeface="Arial" charset="0"/>
                        <a:cs typeface="Arial" charset="0"/>
                      </a:endParaRPr>
                    </a:p>
                  </a:txBody>
                  <a:tcPr anchor="ctr">
                    <a:lnL w="12700" cap="flat" cmpd="sng" algn="ctr">
                      <a:solidFill>
                        <a:srgbClr val="EBD6E6"/>
                      </a:solidFill>
                      <a:prstDash val="solid"/>
                      <a:round/>
                      <a:headEnd type="none" w="med" len="med"/>
                      <a:tailEnd type="none" w="med" len="med"/>
                    </a:lnL>
                    <a:lnR w="12700" cap="flat" cmpd="sng" algn="ctr">
                      <a:solidFill>
                        <a:srgbClr val="EBD6E6"/>
                      </a:solidFill>
                      <a:prstDash val="solid"/>
                      <a:round/>
                      <a:headEnd type="none" w="med" len="med"/>
                      <a:tailEnd type="none" w="med" len="med"/>
                    </a:lnR>
                    <a:lnT w="12700" cap="flat" cmpd="sng" algn="ctr">
                      <a:solidFill>
                        <a:srgbClr val="EBD6E6"/>
                      </a:solidFill>
                      <a:prstDash val="solid"/>
                      <a:round/>
                      <a:headEnd type="none" w="med" len="med"/>
                      <a:tailEnd type="none" w="med" len="med"/>
                    </a:lnT>
                    <a:lnB w="12700" cap="flat" cmpd="sng" algn="ctr">
                      <a:solidFill>
                        <a:srgbClr val="EBD6E6"/>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 name="Text 7"/>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26</a:t>
            </a:r>
            <a:endParaRPr lang="en-US" sz="1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Cyber Security Best Practices</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954479"/>
            <a:ext cx="10607040" cy="457200"/>
          </a:xfrm>
          <a:prstGeom prst="rect">
            <a:avLst/>
          </a:prstGeom>
          <a:noFill/>
          <a:ln/>
        </p:spPr>
        <p:txBody>
          <a:bodyPr wrap="square" lIns="0" tIns="0" rIns="0" bIns="0" rtlCol="0" anchor="ctr"/>
          <a:lstStyle/>
          <a:p>
            <a:r>
              <a:rPr lang="en-US" sz="2400" i="1" dirty="0">
                <a:latin typeface="Arial" pitchFamily="34" charset="0"/>
                <a:cs typeface="Arial" pitchFamily="34" charset="-120"/>
              </a:rPr>
              <a:t>A consolidated checklist to close out</a:t>
            </a:r>
          </a:p>
        </p:txBody>
      </p:sp>
      <p:sp>
        <p:nvSpPr>
          <p:cNvPr id="10" name="Shape 8"/>
          <p:cNvSpPr/>
          <p:nvPr/>
        </p:nvSpPr>
        <p:spPr>
          <a:xfrm>
            <a:off x="868680" y="1641058"/>
            <a:ext cx="384048" cy="384048"/>
          </a:xfrm>
          <a:prstGeom prst="ellipse">
            <a:avLst/>
          </a:prstGeom>
          <a:solidFill>
            <a:srgbClr val="B50069"/>
          </a:solidFill>
          <a:ln/>
        </p:spPr>
      </p:sp>
      <p:pic>
        <p:nvPicPr>
          <p:cNvPr id="11" name="Image 0" descr="/home/claude/icons/confidential_white.png"/>
          <p:cNvPicPr>
            <a:picLocks noChangeAspect="1"/>
          </p:cNvPicPr>
          <p:nvPr/>
        </p:nvPicPr>
        <p:blipFill>
          <a:blip r:embed="rId3"/>
          <a:stretch>
            <a:fillRect/>
          </a:stretch>
        </p:blipFill>
        <p:spPr>
          <a:xfrm>
            <a:off x="960120" y="1732498"/>
            <a:ext cx="201168" cy="201168"/>
          </a:xfrm>
          <a:prstGeom prst="rect">
            <a:avLst/>
          </a:prstGeom>
        </p:spPr>
      </p:pic>
      <p:sp>
        <p:nvSpPr>
          <p:cNvPr id="12" name="Text 9"/>
          <p:cNvSpPr/>
          <p:nvPr/>
        </p:nvSpPr>
        <p:spPr>
          <a:xfrm>
            <a:off x="1371600" y="1567906"/>
            <a:ext cx="1931670" cy="457200"/>
          </a:xfrm>
          <a:prstGeom prst="rect">
            <a:avLst/>
          </a:prstGeom>
          <a:noFill/>
          <a:ln/>
        </p:spPr>
        <p:txBody>
          <a:bodyPr wrap="square" lIns="0" tIns="0" rIns="0" bIns="0" rtlCol="0" anchor="t"/>
          <a:lstStyle/>
          <a:p>
            <a:pPr marL="0" indent="0">
              <a:lnSpc>
                <a:spcPct val="100000"/>
              </a:lnSpc>
              <a:buNone/>
            </a:pPr>
            <a:r>
              <a:rPr lang="en-US" sz="1600" b="1" dirty="0">
                <a:latin typeface="Arial" pitchFamily="34" charset="0"/>
                <a:ea typeface="Arial" pitchFamily="34" charset="-122"/>
                <a:cs typeface="Arial" pitchFamily="34" charset="-120"/>
              </a:rPr>
              <a:t>Physical Security</a:t>
            </a:r>
            <a:endParaRPr lang="en-US" sz="1600" dirty="0"/>
          </a:p>
        </p:txBody>
      </p:sp>
      <p:sp>
        <p:nvSpPr>
          <p:cNvPr id="13" name="Text 10"/>
          <p:cNvSpPr/>
          <p:nvPr/>
        </p:nvSpPr>
        <p:spPr>
          <a:xfrm>
            <a:off x="1371600" y="2052538"/>
            <a:ext cx="1931670" cy="932688"/>
          </a:xfrm>
          <a:prstGeom prst="rect">
            <a:avLst/>
          </a:prstGeom>
          <a:noFill/>
          <a:ln/>
        </p:spPr>
        <p:txBody>
          <a:bodyPr wrap="square" lIns="0" tIns="0" rIns="0" bIns="0" rtlCol="0" anchor="t"/>
          <a:lstStyle/>
          <a:p>
            <a:pPr marL="0" indent="0">
              <a:lnSpc>
                <a:spcPct val="100000"/>
              </a:lnSpc>
              <a:buNone/>
            </a:pPr>
            <a:r>
              <a:rPr lang="en-US" sz="1600" dirty="0">
                <a:latin typeface="Arial" pitchFamily="34" charset="0"/>
                <a:ea typeface="Arial" pitchFamily="34" charset="-122"/>
                <a:cs typeface="Arial" pitchFamily="34" charset="-120"/>
              </a:rPr>
              <a:t>Secure devices physically at all times.</a:t>
            </a:r>
            <a:endParaRPr lang="en-US" sz="1600" dirty="0"/>
          </a:p>
        </p:txBody>
      </p:sp>
      <p:sp>
        <p:nvSpPr>
          <p:cNvPr id="14" name="Shape 11"/>
          <p:cNvSpPr/>
          <p:nvPr/>
        </p:nvSpPr>
        <p:spPr>
          <a:xfrm>
            <a:off x="3531870" y="1641058"/>
            <a:ext cx="384048" cy="384048"/>
          </a:xfrm>
          <a:prstGeom prst="ellipse">
            <a:avLst/>
          </a:prstGeom>
          <a:solidFill>
            <a:srgbClr val="B50069"/>
          </a:solidFill>
          <a:ln/>
        </p:spPr>
      </p:sp>
      <p:pic>
        <p:nvPicPr>
          <p:cNvPr id="15" name="Image 1" descr="/home/claude/icons/logoff_white.png"/>
          <p:cNvPicPr>
            <a:picLocks noChangeAspect="1"/>
          </p:cNvPicPr>
          <p:nvPr/>
        </p:nvPicPr>
        <p:blipFill>
          <a:blip r:embed="rId4"/>
          <a:stretch>
            <a:fillRect/>
          </a:stretch>
        </p:blipFill>
        <p:spPr>
          <a:xfrm>
            <a:off x="3623310" y="1732498"/>
            <a:ext cx="201168" cy="201168"/>
          </a:xfrm>
          <a:prstGeom prst="rect">
            <a:avLst/>
          </a:prstGeom>
        </p:spPr>
      </p:pic>
      <p:sp>
        <p:nvSpPr>
          <p:cNvPr id="16" name="Text 12"/>
          <p:cNvSpPr/>
          <p:nvPr/>
        </p:nvSpPr>
        <p:spPr>
          <a:xfrm>
            <a:off x="4034790" y="1567906"/>
            <a:ext cx="1931670" cy="457200"/>
          </a:xfrm>
          <a:prstGeom prst="rect">
            <a:avLst/>
          </a:prstGeom>
          <a:noFill/>
          <a:ln/>
        </p:spPr>
        <p:txBody>
          <a:bodyPr wrap="square" lIns="0" tIns="0" rIns="0" bIns="0" rtlCol="0" anchor="t"/>
          <a:lstStyle/>
          <a:p>
            <a:pPr marL="0" indent="0">
              <a:lnSpc>
                <a:spcPct val="100000"/>
              </a:lnSpc>
              <a:buNone/>
            </a:pPr>
            <a:r>
              <a:rPr lang="en-US" sz="1600" b="1" dirty="0">
                <a:latin typeface="Arial" pitchFamily="34" charset="0"/>
                <a:ea typeface="Arial" pitchFamily="34" charset="-122"/>
                <a:cs typeface="Arial" pitchFamily="34" charset="-120"/>
              </a:rPr>
              <a:t>Log Off When Unattended</a:t>
            </a:r>
            <a:endParaRPr lang="en-US" sz="1600" dirty="0"/>
          </a:p>
        </p:txBody>
      </p:sp>
      <p:sp>
        <p:nvSpPr>
          <p:cNvPr id="17" name="Text 13"/>
          <p:cNvSpPr/>
          <p:nvPr/>
        </p:nvSpPr>
        <p:spPr>
          <a:xfrm>
            <a:off x="4034790" y="2052538"/>
            <a:ext cx="1931670" cy="932688"/>
          </a:xfrm>
          <a:prstGeom prst="rect">
            <a:avLst/>
          </a:prstGeom>
          <a:noFill/>
          <a:ln/>
        </p:spPr>
        <p:txBody>
          <a:bodyPr wrap="square" lIns="0" tIns="0" rIns="0" bIns="0" rtlCol="0" anchor="t"/>
          <a:lstStyle/>
          <a:p>
            <a:pPr marL="0" indent="0">
              <a:lnSpc>
                <a:spcPct val="100000"/>
              </a:lnSpc>
              <a:buNone/>
            </a:pPr>
            <a:r>
              <a:rPr lang="en-US" sz="1600" dirty="0">
                <a:latin typeface="Arial" pitchFamily="34" charset="0"/>
                <a:ea typeface="Arial" pitchFamily="34" charset="-122"/>
                <a:cs typeface="Arial" pitchFamily="34" charset="-120"/>
              </a:rPr>
              <a:t>Log off whenever not using or supervising a device/account.</a:t>
            </a:r>
            <a:endParaRPr lang="en-US" sz="1600" dirty="0"/>
          </a:p>
        </p:txBody>
      </p:sp>
      <p:sp>
        <p:nvSpPr>
          <p:cNvPr id="18" name="Shape 14"/>
          <p:cNvSpPr/>
          <p:nvPr/>
        </p:nvSpPr>
        <p:spPr>
          <a:xfrm>
            <a:off x="6195060" y="1641058"/>
            <a:ext cx="384048" cy="384048"/>
          </a:xfrm>
          <a:prstGeom prst="ellipse">
            <a:avLst/>
          </a:prstGeom>
          <a:solidFill>
            <a:srgbClr val="B50069"/>
          </a:solidFill>
          <a:ln/>
        </p:spPr>
      </p:sp>
      <p:pic>
        <p:nvPicPr>
          <p:cNvPr id="19" name="Image 2" descr="/home/claude/icons/update_white.png"/>
          <p:cNvPicPr>
            <a:picLocks noChangeAspect="1"/>
          </p:cNvPicPr>
          <p:nvPr/>
        </p:nvPicPr>
        <p:blipFill>
          <a:blip r:embed="rId5"/>
          <a:stretch>
            <a:fillRect/>
          </a:stretch>
        </p:blipFill>
        <p:spPr>
          <a:xfrm>
            <a:off x="6286500" y="1732498"/>
            <a:ext cx="201168" cy="201168"/>
          </a:xfrm>
          <a:prstGeom prst="rect">
            <a:avLst/>
          </a:prstGeom>
        </p:spPr>
      </p:pic>
      <p:sp>
        <p:nvSpPr>
          <p:cNvPr id="20" name="Text 15"/>
          <p:cNvSpPr/>
          <p:nvPr/>
        </p:nvSpPr>
        <p:spPr>
          <a:xfrm>
            <a:off x="6697980" y="1567906"/>
            <a:ext cx="1931670" cy="457200"/>
          </a:xfrm>
          <a:prstGeom prst="rect">
            <a:avLst/>
          </a:prstGeom>
          <a:noFill/>
          <a:ln/>
        </p:spPr>
        <p:txBody>
          <a:bodyPr wrap="square" lIns="0" tIns="0" rIns="0" bIns="0" rtlCol="0" anchor="t"/>
          <a:lstStyle/>
          <a:p>
            <a:pPr marL="0" indent="0">
              <a:lnSpc>
                <a:spcPct val="100000"/>
              </a:lnSpc>
              <a:buNone/>
            </a:pPr>
            <a:r>
              <a:rPr lang="en-US" sz="1600" b="1" dirty="0">
                <a:latin typeface="Arial" pitchFamily="34" charset="0"/>
                <a:ea typeface="Arial" pitchFamily="34" charset="-122"/>
                <a:cs typeface="Arial" pitchFamily="34" charset="-120"/>
              </a:rPr>
              <a:t>Automatic Log-offs</a:t>
            </a:r>
            <a:endParaRPr lang="en-US" sz="1600" dirty="0"/>
          </a:p>
        </p:txBody>
      </p:sp>
      <p:sp>
        <p:nvSpPr>
          <p:cNvPr id="21" name="Text 16"/>
          <p:cNvSpPr/>
          <p:nvPr/>
        </p:nvSpPr>
        <p:spPr>
          <a:xfrm>
            <a:off x="6697980" y="2052538"/>
            <a:ext cx="1931670" cy="932688"/>
          </a:xfrm>
          <a:prstGeom prst="rect">
            <a:avLst/>
          </a:prstGeom>
          <a:noFill/>
          <a:ln/>
        </p:spPr>
        <p:txBody>
          <a:bodyPr wrap="square" lIns="0" tIns="0" rIns="0" bIns="0" rtlCol="0" anchor="t"/>
          <a:lstStyle/>
          <a:p>
            <a:pPr marL="0" indent="0">
              <a:lnSpc>
                <a:spcPct val="100000"/>
              </a:lnSpc>
              <a:buNone/>
            </a:pPr>
            <a:r>
              <a:rPr lang="en-US" sz="1600" dirty="0">
                <a:latin typeface="Arial" pitchFamily="34" charset="0"/>
                <a:ea typeface="Arial" pitchFamily="34" charset="-122"/>
                <a:cs typeface="Arial" pitchFamily="34" charset="-120"/>
              </a:rPr>
              <a:t>After specific durations of inactivity.</a:t>
            </a:r>
            <a:endParaRPr lang="en-US" sz="1600" dirty="0"/>
          </a:p>
        </p:txBody>
      </p:sp>
      <p:sp>
        <p:nvSpPr>
          <p:cNvPr id="22" name="Shape 17"/>
          <p:cNvSpPr/>
          <p:nvPr/>
        </p:nvSpPr>
        <p:spPr>
          <a:xfrm>
            <a:off x="8858250" y="1641058"/>
            <a:ext cx="384048" cy="384048"/>
          </a:xfrm>
          <a:prstGeom prst="ellipse">
            <a:avLst/>
          </a:prstGeom>
          <a:solidFill>
            <a:srgbClr val="B50069"/>
          </a:solidFill>
          <a:ln/>
        </p:spPr>
      </p:sp>
      <p:pic>
        <p:nvPicPr>
          <p:cNvPr id="23" name="Image 3" descr="/home/claude/icons/classification_white.png"/>
          <p:cNvPicPr>
            <a:picLocks noChangeAspect="1"/>
          </p:cNvPicPr>
          <p:nvPr/>
        </p:nvPicPr>
        <p:blipFill>
          <a:blip r:embed="rId6"/>
          <a:stretch>
            <a:fillRect/>
          </a:stretch>
        </p:blipFill>
        <p:spPr>
          <a:xfrm>
            <a:off x="8949690" y="1732498"/>
            <a:ext cx="201168" cy="201168"/>
          </a:xfrm>
          <a:prstGeom prst="rect">
            <a:avLst/>
          </a:prstGeom>
        </p:spPr>
      </p:pic>
      <p:sp>
        <p:nvSpPr>
          <p:cNvPr id="24" name="Text 18"/>
          <p:cNvSpPr/>
          <p:nvPr/>
        </p:nvSpPr>
        <p:spPr>
          <a:xfrm>
            <a:off x="9361170" y="1567906"/>
            <a:ext cx="1931670" cy="457200"/>
          </a:xfrm>
          <a:prstGeom prst="rect">
            <a:avLst/>
          </a:prstGeom>
          <a:noFill/>
          <a:ln/>
        </p:spPr>
        <p:txBody>
          <a:bodyPr wrap="square" lIns="0" tIns="0" rIns="0" bIns="0" rtlCol="0" anchor="t"/>
          <a:lstStyle/>
          <a:p>
            <a:pPr marL="0" indent="0">
              <a:lnSpc>
                <a:spcPct val="100000"/>
              </a:lnSpc>
              <a:buNone/>
            </a:pPr>
            <a:r>
              <a:rPr lang="en-US" sz="1600" b="1" dirty="0">
                <a:latin typeface="Arial" pitchFamily="34" charset="0"/>
                <a:ea typeface="Arial" pitchFamily="34" charset="-122"/>
                <a:cs typeface="Arial" pitchFamily="34" charset="-120"/>
              </a:rPr>
              <a:t>Data &amp; User Categorization</a:t>
            </a:r>
            <a:endParaRPr lang="en-US" sz="1600" dirty="0"/>
          </a:p>
        </p:txBody>
      </p:sp>
      <p:sp>
        <p:nvSpPr>
          <p:cNvPr id="25" name="Text 19"/>
          <p:cNvSpPr/>
          <p:nvPr/>
        </p:nvSpPr>
        <p:spPr>
          <a:xfrm>
            <a:off x="9361170" y="2052538"/>
            <a:ext cx="1931670" cy="932688"/>
          </a:xfrm>
          <a:prstGeom prst="rect">
            <a:avLst/>
          </a:prstGeom>
          <a:noFill/>
          <a:ln/>
        </p:spPr>
        <p:txBody>
          <a:bodyPr wrap="square" lIns="0" tIns="0" rIns="0" bIns="0" rtlCol="0" anchor="t"/>
          <a:lstStyle/>
          <a:p>
            <a:pPr marL="0" indent="0">
              <a:lnSpc>
                <a:spcPct val="100000"/>
              </a:lnSpc>
              <a:buNone/>
            </a:pPr>
            <a:r>
              <a:rPr lang="en-US" sz="1600" dirty="0">
                <a:latin typeface="Arial" pitchFamily="34" charset="0"/>
                <a:ea typeface="Arial" pitchFamily="34" charset="-122"/>
                <a:cs typeface="Arial" pitchFamily="34" charset="-120"/>
              </a:rPr>
              <a:t>Classify data and users consistently.</a:t>
            </a:r>
            <a:endParaRPr lang="en-US" sz="1600" dirty="0"/>
          </a:p>
        </p:txBody>
      </p:sp>
      <p:sp>
        <p:nvSpPr>
          <p:cNvPr id="26" name="Shape 20"/>
          <p:cNvSpPr/>
          <p:nvPr/>
        </p:nvSpPr>
        <p:spPr>
          <a:xfrm>
            <a:off x="868680" y="3259546"/>
            <a:ext cx="384048" cy="384048"/>
          </a:xfrm>
          <a:prstGeom prst="ellipse">
            <a:avLst/>
          </a:prstGeom>
          <a:solidFill>
            <a:srgbClr val="B50069"/>
          </a:solidFill>
          <a:ln/>
        </p:spPr>
      </p:sp>
      <p:pic>
        <p:nvPicPr>
          <p:cNvPr id="27" name="Image 4" descr="/home/claude/icons/password_white.png"/>
          <p:cNvPicPr>
            <a:picLocks noChangeAspect="1"/>
          </p:cNvPicPr>
          <p:nvPr/>
        </p:nvPicPr>
        <p:blipFill>
          <a:blip r:embed="rId7"/>
          <a:stretch>
            <a:fillRect/>
          </a:stretch>
        </p:blipFill>
        <p:spPr>
          <a:xfrm>
            <a:off x="960120" y="3350986"/>
            <a:ext cx="201168" cy="201168"/>
          </a:xfrm>
          <a:prstGeom prst="rect">
            <a:avLst/>
          </a:prstGeom>
        </p:spPr>
      </p:pic>
      <p:sp>
        <p:nvSpPr>
          <p:cNvPr id="28" name="Text 21"/>
          <p:cNvSpPr/>
          <p:nvPr/>
        </p:nvSpPr>
        <p:spPr>
          <a:xfrm>
            <a:off x="1371600" y="3186394"/>
            <a:ext cx="1931670" cy="457200"/>
          </a:xfrm>
          <a:prstGeom prst="rect">
            <a:avLst/>
          </a:prstGeom>
          <a:noFill/>
          <a:ln/>
        </p:spPr>
        <p:txBody>
          <a:bodyPr wrap="square" lIns="0" tIns="0" rIns="0" bIns="0" rtlCol="0" anchor="t"/>
          <a:lstStyle/>
          <a:p>
            <a:pPr marL="0" indent="0">
              <a:lnSpc>
                <a:spcPct val="100000"/>
              </a:lnSpc>
              <a:buNone/>
            </a:pPr>
            <a:r>
              <a:rPr lang="en-US" sz="1600" b="1" dirty="0">
                <a:latin typeface="Arial" pitchFamily="34" charset="0"/>
                <a:ea typeface="Arial" pitchFamily="34" charset="-122"/>
                <a:cs typeface="Arial" pitchFamily="34" charset="-120"/>
              </a:rPr>
              <a:t>Access Controls</a:t>
            </a:r>
            <a:endParaRPr lang="en-US" sz="1600" dirty="0"/>
          </a:p>
        </p:txBody>
      </p:sp>
      <p:sp>
        <p:nvSpPr>
          <p:cNvPr id="29" name="Text 22"/>
          <p:cNvSpPr/>
          <p:nvPr/>
        </p:nvSpPr>
        <p:spPr>
          <a:xfrm>
            <a:off x="1371600" y="3671026"/>
            <a:ext cx="1931670" cy="932688"/>
          </a:xfrm>
          <a:prstGeom prst="rect">
            <a:avLst/>
          </a:prstGeom>
          <a:noFill/>
          <a:ln/>
        </p:spPr>
        <p:txBody>
          <a:bodyPr wrap="square" lIns="0" tIns="0" rIns="0" bIns="0" rtlCol="0" anchor="t"/>
          <a:lstStyle/>
          <a:p>
            <a:pPr marL="0" indent="0">
              <a:lnSpc>
                <a:spcPct val="100000"/>
              </a:lnSpc>
              <a:buNone/>
            </a:pPr>
            <a:r>
              <a:rPr lang="en-US" sz="1600" dirty="0">
                <a:latin typeface="Arial" pitchFamily="34" charset="0"/>
                <a:ea typeface="Arial" pitchFamily="34" charset="-122"/>
                <a:cs typeface="Arial" pitchFamily="34" charset="-120"/>
              </a:rPr>
              <a:t>Strong passwords, PINs, application limits.</a:t>
            </a:r>
            <a:endParaRPr lang="en-US" sz="1600" dirty="0"/>
          </a:p>
        </p:txBody>
      </p:sp>
      <p:sp>
        <p:nvSpPr>
          <p:cNvPr id="30" name="Shape 23"/>
          <p:cNvSpPr/>
          <p:nvPr/>
        </p:nvSpPr>
        <p:spPr>
          <a:xfrm>
            <a:off x="3531870" y="3259546"/>
            <a:ext cx="384048" cy="384048"/>
          </a:xfrm>
          <a:prstGeom prst="ellipse">
            <a:avLst/>
          </a:prstGeom>
          <a:solidFill>
            <a:srgbClr val="B50069"/>
          </a:solidFill>
          <a:ln/>
        </p:spPr>
      </p:sp>
      <p:pic>
        <p:nvPicPr>
          <p:cNvPr id="31" name="Image 5" descr="/home/claude/icons/document2_white.png"/>
          <p:cNvPicPr>
            <a:picLocks noChangeAspect="1"/>
          </p:cNvPicPr>
          <p:nvPr/>
        </p:nvPicPr>
        <p:blipFill>
          <a:blip r:embed="rId8"/>
          <a:stretch>
            <a:fillRect/>
          </a:stretch>
        </p:blipFill>
        <p:spPr>
          <a:xfrm>
            <a:off x="3623310" y="3350986"/>
            <a:ext cx="201168" cy="201168"/>
          </a:xfrm>
          <a:prstGeom prst="rect">
            <a:avLst/>
          </a:prstGeom>
        </p:spPr>
      </p:pic>
      <p:sp>
        <p:nvSpPr>
          <p:cNvPr id="32" name="Text 24"/>
          <p:cNvSpPr/>
          <p:nvPr/>
        </p:nvSpPr>
        <p:spPr>
          <a:xfrm>
            <a:off x="4034790" y="3186394"/>
            <a:ext cx="1931670" cy="457200"/>
          </a:xfrm>
          <a:prstGeom prst="rect">
            <a:avLst/>
          </a:prstGeom>
          <a:noFill/>
          <a:ln/>
        </p:spPr>
        <p:txBody>
          <a:bodyPr wrap="square" lIns="0" tIns="0" rIns="0" bIns="0" rtlCol="0" anchor="t"/>
          <a:lstStyle/>
          <a:p>
            <a:pPr marL="0" indent="0">
              <a:lnSpc>
                <a:spcPct val="100000"/>
              </a:lnSpc>
              <a:buNone/>
            </a:pPr>
            <a:r>
              <a:rPr lang="en-US" sz="1600" b="1" dirty="0">
                <a:latin typeface="Arial" pitchFamily="34" charset="0"/>
                <a:ea typeface="Arial" pitchFamily="34" charset="-122"/>
                <a:cs typeface="Arial" pitchFamily="34" charset="-120"/>
              </a:rPr>
              <a:t>Incident Handling Procedures</a:t>
            </a:r>
            <a:endParaRPr lang="en-US" sz="1600" dirty="0"/>
          </a:p>
        </p:txBody>
      </p:sp>
      <p:sp>
        <p:nvSpPr>
          <p:cNvPr id="33" name="Text 25"/>
          <p:cNvSpPr/>
          <p:nvPr/>
        </p:nvSpPr>
        <p:spPr>
          <a:xfrm>
            <a:off x="4034790" y="3671026"/>
            <a:ext cx="1931670" cy="932688"/>
          </a:xfrm>
          <a:prstGeom prst="rect">
            <a:avLst/>
          </a:prstGeom>
          <a:noFill/>
          <a:ln/>
        </p:spPr>
        <p:txBody>
          <a:bodyPr wrap="square" lIns="0" tIns="0" rIns="0" bIns="0" rtlCol="0" anchor="t"/>
          <a:lstStyle/>
          <a:p>
            <a:pPr marL="0" indent="0">
              <a:lnSpc>
                <a:spcPct val="100000"/>
              </a:lnSpc>
              <a:buNone/>
            </a:pPr>
            <a:r>
              <a:rPr lang="en-US" sz="1600" dirty="0">
                <a:latin typeface="Arial" pitchFamily="34" charset="0"/>
                <a:ea typeface="Arial" pitchFamily="34" charset="-122"/>
                <a:cs typeface="Arial" pitchFamily="34" charset="-120"/>
              </a:rPr>
              <a:t>Set up and communicate clear procedures.</a:t>
            </a:r>
            <a:endParaRPr lang="en-US" sz="1600" dirty="0"/>
          </a:p>
        </p:txBody>
      </p:sp>
      <p:sp>
        <p:nvSpPr>
          <p:cNvPr id="34" name="Shape 26"/>
          <p:cNvSpPr/>
          <p:nvPr/>
        </p:nvSpPr>
        <p:spPr>
          <a:xfrm>
            <a:off x="6195060" y="3259546"/>
            <a:ext cx="384048" cy="384048"/>
          </a:xfrm>
          <a:prstGeom prst="ellipse">
            <a:avLst/>
          </a:prstGeom>
          <a:solidFill>
            <a:srgbClr val="B50069"/>
          </a:solidFill>
          <a:ln/>
        </p:spPr>
      </p:sp>
      <p:pic>
        <p:nvPicPr>
          <p:cNvPr id="35" name="Image 6" descr="/home/claude/icons/training_white.png"/>
          <p:cNvPicPr>
            <a:picLocks noChangeAspect="1"/>
          </p:cNvPicPr>
          <p:nvPr/>
        </p:nvPicPr>
        <p:blipFill>
          <a:blip r:embed="rId9"/>
          <a:stretch>
            <a:fillRect/>
          </a:stretch>
        </p:blipFill>
        <p:spPr>
          <a:xfrm>
            <a:off x="6286500" y="3350986"/>
            <a:ext cx="201168" cy="201168"/>
          </a:xfrm>
          <a:prstGeom prst="rect">
            <a:avLst/>
          </a:prstGeom>
        </p:spPr>
      </p:pic>
      <p:sp>
        <p:nvSpPr>
          <p:cNvPr id="36" name="Text 27"/>
          <p:cNvSpPr/>
          <p:nvPr/>
        </p:nvSpPr>
        <p:spPr>
          <a:xfrm>
            <a:off x="6697980" y="3186394"/>
            <a:ext cx="1931670" cy="457200"/>
          </a:xfrm>
          <a:prstGeom prst="rect">
            <a:avLst/>
          </a:prstGeom>
          <a:noFill/>
          <a:ln/>
        </p:spPr>
        <p:txBody>
          <a:bodyPr wrap="square" lIns="0" tIns="0" rIns="0" bIns="0" rtlCol="0" anchor="t"/>
          <a:lstStyle/>
          <a:p>
            <a:pPr marL="0" indent="0">
              <a:lnSpc>
                <a:spcPct val="100000"/>
              </a:lnSpc>
              <a:buNone/>
            </a:pPr>
            <a:r>
              <a:rPr lang="en-US" sz="1600" b="1" dirty="0">
                <a:latin typeface="Arial" pitchFamily="34" charset="0"/>
                <a:ea typeface="Arial" pitchFamily="34" charset="-122"/>
                <a:cs typeface="Arial" pitchFamily="34" charset="-120"/>
              </a:rPr>
              <a:t>Employee Training &amp; Awareness</a:t>
            </a:r>
            <a:endParaRPr lang="en-US" sz="1600" dirty="0"/>
          </a:p>
        </p:txBody>
      </p:sp>
      <p:sp>
        <p:nvSpPr>
          <p:cNvPr id="37" name="Text 28"/>
          <p:cNvSpPr/>
          <p:nvPr/>
        </p:nvSpPr>
        <p:spPr>
          <a:xfrm>
            <a:off x="6697980" y="3671026"/>
            <a:ext cx="1931670" cy="932688"/>
          </a:xfrm>
          <a:prstGeom prst="rect">
            <a:avLst/>
          </a:prstGeom>
          <a:noFill/>
          <a:ln/>
        </p:spPr>
        <p:txBody>
          <a:bodyPr wrap="square" lIns="0" tIns="0" rIns="0" bIns="0" rtlCol="0" anchor="t"/>
          <a:lstStyle/>
          <a:p>
            <a:pPr marL="0" indent="0">
              <a:lnSpc>
                <a:spcPct val="100000"/>
              </a:lnSpc>
              <a:buNone/>
            </a:pPr>
            <a:r>
              <a:rPr lang="en-US" sz="1600" dirty="0">
                <a:latin typeface="Arial" pitchFamily="34" charset="0"/>
                <a:ea typeface="Arial" pitchFamily="34" charset="-122"/>
                <a:cs typeface="Arial" pitchFamily="34" charset="-120"/>
              </a:rPr>
              <a:t>Ongoing, not a one-time event.</a:t>
            </a:r>
            <a:endParaRPr lang="en-US" sz="1600" dirty="0"/>
          </a:p>
        </p:txBody>
      </p:sp>
      <p:sp>
        <p:nvSpPr>
          <p:cNvPr id="38" name="Shape 29"/>
          <p:cNvSpPr/>
          <p:nvPr/>
        </p:nvSpPr>
        <p:spPr>
          <a:xfrm>
            <a:off x="8858250" y="3259546"/>
            <a:ext cx="384048" cy="384048"/>
          </a:xfrm>
          <a:prstGeom prst="ellipse">
            <a:avLst/>
          </a:prstGeom>
          <a:solidFill>
            <a:srgbClr val="B50069"/>
          </a:solidFill>
          <a:ln/>
        </p:spPr>
      </p:sp>
      <p:pic>
        <p:nvPicPr>
          <p:cNvPr id="39" name="Image 7" descr="/home/claude/icons/zerotrust_white.png"/>
          <p:cNvPicPr>
            <a:picLocks noChangeAspect="1"/>
          </p:cNvPicPr>
          <p:nvPr/>
        </p:nvPicPr>
        <p:blipFill>
          <a:blip r:embed="rId10"/>
          <a:stretch>
            <a:fillRect/>
          </a:stretch>
        </p:blipFill>
        <p:spPr>
          <a:xfrm>
            <a:off x="8949690" y="3350986"/>
            <a:ext cx="201168" cy="201168"/>
          </a:xfrm>
          <a:prstGeom prst="rect">
            <a:avLst/>
          </a:prstGeom>
        </p:spPr>
      </p:pic>
      <p:sp>
        <p:nvSpPr>
          <p:cNvPr id="40" name="Text 30"/>
          <p:cNvSpPr/>
          <p:nvPr/>
        </p:nvSpPr>
        <p:spPr>
          <a:xfrm>
            <a:off x="9361170" y="3186394"/>
            <a:ext cx="1931670" cy="457200"/>
          </a:xfrm>
          <a:prstGeom prst="rect">
            <a:avLst/>
          </a:prstGeom>
          <a:noFill/>
          <a:ln/>
        </p:spPr>
        <p:txBody>
          <a:bodyPr wrap="square" lIns="0" tIns="0" rIns="0" bIns="0" rtlCol="0" anchor="t"/>
          <a:lstStyle/>
          <a:p>
            <a:pPr marL="0" indent="0">
              <a:lnSpc>
                <a:spcPct val="100000"/>
              </a:lnSpc>
              <a:buNone/>
            </a:pPr>
            <a:r>
              <a:rPr lang="en-US" sz="1600" b="1" dirty="0">
                <a:latin typeface="Arial" pitchFamily="34" charset="0"/>
                <a:ea typeface="Arial" pitchFamily="34" charset="-122"/>
                <a:cs typeface="Arial" pitchFamily="34" charset="-120"/>
              </a:rPr>
              <a:t>3rd-Party Monitoring</a:t>
            </a:r>
            <a:endParaRPr lang="en-US" sz="1600" dirty="0"/>
          </a:p>
        </p:txBody>
      </p:sp>
      <p:sp>
        <p:nvSpPr>
          <p:cNvPr id="41" name="Text 31"/>
          <p:cNvSpPr/>
          <p:nvPr/>
        </p:nvSpPr>
        <p:spPr>
          <a:xfrm>
            <a:off x="9361170" y="3671026"/>
            <a:ext cx="1931670" cy="932688"/>
          </a:xfrm>
          <a:prstGeom prst="rect">
            <a:avLst/>
          </a:prstGeom>
          <a:noFill/>
          <a:ln/>
        </p:spPr>
        <p:txBody>
          <a:bodyPr wrap="square" lIns="0" tIns="0" rIns="0" bIns="0" rtlCol="0" anchor="t"/>
          <a:lstStyle/>
          <a:p>
            <a:pPr marL="0" indent="0">
              <a:lnSpc>
                <a:spcPct val="100000"/>
              </a:lnSpc>
              <a:buNone/>
            </a:pPr>
            <a:r>
              <a:rPr lang="en-US" sz="1600" dirty="0">
                <a:latin typeface="Arial" pitchFamily="34" charset="0"/>
                <a:ea typeface="Arial" pitchFamily="34" charset="-122"/>
                <a:cs typeface="Arial" pitchFamily="34" charset="-120"/>
              </a:rPr>
              <a:t>Sandboxing and zero-trust policy for third-party networks.</a:t>
            </a:r>
            <a:endParaRPr lang="en-US" sz="1600" dirty="0"/>
          </a:p>
        </p:txBody>
      </p:sp>
      <p:sp>
        <p:nvSpPr>
          <p:cNvPr id="42" name="Shape 32"/>
          <p:cNvSpPr/>
          <p:nvPr/>
        </p:nvSpPr>
        <p:spPr>
          <a:xfrm>
            <a:off x="868680" y="4878034"/>
            <a:ext cx="384048" cy="384048"/>
          </a:xfrm>
          <a:prstGeom prst="ellipse">
            <a:avLst/>
          </a:prstGeom>
          <a:solidFill>
            <a:srgbClr val="B50069"/>
          </a:solidFill>
          <a:ln/>
        </p:spPr>
      </p:sp>
      <p:pic>
        <p:nvPicPr>
          <p:cNvPr id="43" name="Image 8" descr="/home/claude/icons/patchpolicydev_white.png"/>
          <p:cNvPicPr>
            <a:picLocks noChangeAspect="1"/>
          </p:cNvPicPr>
          <p:nvPr/>
        </p:nvPicPr>
        <p:blipFill>
          <a:blip r:embed="rId11"/>
          <a:stretch>
            <a:fillRect/>
          </a:stretch>
        </p:blipFill>
        <p:spPr>
          <a:xfrm>
            <a:off x="960120" y="4969474"/>
            <a:ext cx="201168" cy="201168"/>
          </a:xfrm>
          <a:prstGeom prst="rect">
            <a:avLst/>
          </a:prstGeom>
        </p:spPr>
      </p:pic>
      <p:sp>
        <p:nvSpPr>
          <p:cNvPr id="44" name="Text 33"/>
          <p:cNvSpPr/>
          <p:nvPr/>
        </p:nvSpPr>
        <p:spPr>
          <a:xfrm>
            <a:off x="1371600" y="4804882"/>
            <a:ext cx="1931670" cy="457200"/>
          </a:xfrm>
          <a:prstGeom prst="rect">
            <a:avLst/>
          </a:prstGeom>
          <a:noFill/>
          <a:ln/>
        </p:spPr>
        <p:txBody>
          <a:bodyPr wrap="square" lIns="0" tIns="0" rIns="0" bIns="0" rtlCol="0" anchor="t"/>
          <a:lstStyle/>
          <a:p>
            <a:pPr marL="0" indent="0">
              <a:lnSpc>
                <a:spcPct val="100000"/>
              </a:lnSpc>
              <a:buNone/>
            </a:pPr>
            <a:r>
              <a:rPr lang="en-US" sz="1600" b="1" dirty="0">
                <a:latin typeface="Arial" pitchFamily="34" charset="0"/>
                <a:ea typeface="Arial" pitchFamily="34" charset="-122"/>
                <a:cs typeface="Arial" pitchFamily="34" charset="-120"/>
              </a:rPr>
              <a:t>Patch Management</a:t>
            </a:r>
            <a:endParaRPr lang="en-US" sz="1600" dirty="0"/>
          </a:p>
        </p:txBody>
      </p:sp>
      <p:sp>
        <p:nvSpPr>
          <p:cNvPr id="45" name="Text 34"/>
          <p:cNvSpPr/>
          <p:nvPr/>
        </p:nvSpPr>
        <p:spPr>
          <a:xfrm>
            <a:off x="1371600" y="5279789"/>
            <a:ext cx="1931670" cy="932688"/>
          </a:xfrm>
          <a:prstGeom prst="rect">
            <a:avLst/>
          </a:prstGeom>
          <a:noFill/>
          <a:ln/>
        </p:spPr>
        <p:txBody>
          <a:bodyPr wrap="square" lIns="0" tIns="0" rIns="0" bIns="0" rtlCol="0" anchor="t"/>
          <a:lstStyle/>
          <a:p>
            <a:pPr marL="0" indent="0">
              <a:lnSpc>
                <a:spcPct val="100000"/>
              </a:lnSpc>
              <a:buNone/>
            </a:pPr>
            <a:r>
              <a:rPr lang="en-US" sz="1600" dirty="0">
                <a:latin typeface="Arial" pitchFamily="34" charset="0"/>
                <a:ea typeface="Arial" pitchFamily="34" charset="-122"/>
                <a:cs typeface="Arial" pitchFamily="34" charset="-120"/>
              </a:rPr>
              <a:t>Appropriate, timely security patching.</a:t>
            </a:r>
            <a:endParaRPr lang="en-US" sz="1600" dirty="0"/>
          </a:p>
        </p:txBody>
      </p:sp>
      <p:sp>
        <p:nvSpPr>
          <p:cNvPr id="46" name="Shape 35"/>
          <p:cNvSpPr/>
          <p:nvPr/>
        </p:nvSpPr>
        <p:spPr>
          <a:xfrm>
            <a:off x="3531870" y="4878034"/>
            <a:ext cx="384048" cy="384048"/>
          </a:xfrm>
          <a:prstGeom prst="ellipse">
            <a:avLst/>
          </a:prstGeom>
          <a:solidFill>
            <a:srgbClr val="B50069"/>
          </a:solidFill>
          <a:ln/>
        </p:spPr>
      </p:sp>
      <p:pic>
        <p:nvPicPr>
          <p:cNvPr id="47" name="Image 9" descr="/home/claude/icons/restriction_white.png"/>
          <p:cNvPicPr>
            <a:picLocks noChangeAspect="1"/>
          </p:cNvPicPr>
          <p:nvPr/>
        </p:nvPicPr>
        <p:blipFill>
          <a:blip r:embed="rId12"/>
          <a:stretch>
            <a:fillRect/>
          </a:stretch>
        </p:blipFill>
        <p:spPr>
          <a:xfrm>
            <a:off x="3623310" y="4969474"/>
            <a:ext cx="201168" cy="201168"/>
          </a:xfrm>
          <a:prstGeom prst="rect">
            <a:avLst/>
          </a:prstGeom>
        </p:spPr>
      </p:pic>
      <p:sp>
        <p:nvSpPr>
          <p:cNvPr id="48" name="Text 36"/>
          <p:cNvSpPr/>
          <p:nvPr/>
        </p:nvSpPr>
        <p:spPr>
          <a:xfrm>
            <a:off x="4034790" y="4804882"/>
            <a:ext cx="1931670" cy="457200"/>
          </a:xfrm>
          <a:prstGeom prst="rect">
            <a:avLst/>
          </a:prstGeom>
          <a:noFill/>
          <a:ln/>
        </p:spPr>
        <p:txBody>
          <a:bodyPr wrap="square" lIns="0" tIns="0" rIns="0" bIns="0" rtlCol="0" anchor="t"/>
          <a:lstStyle/>
          <a:p>
            <a:pPr marL="0" indent="0">
              <a:lnSpc>
                <a:spcPct val="100000"/>
              </a:lnSpc>
              <a:buNone/>
            </a:pPr>
            <a:r>
              <a:rPr lang="en-US" sz="1600" b="1" dirty="0">
                <a:latin typeface="Arial" pitchFamily="34" charset="0"/>
                <a:ea typeface="Arial" pitchFamily="34" charset="-122"/>
                <a:cs typeface="Arial" pitchFamily="34" charset="-120"/>
              </a:rPr>
              <a:t>Unauthorized Device Restrictions</a:t>
            </a:r>
            <a:endParaRPr lang="en-US" sz="1600" dirty="0"/>
          </a:p>
        </p:txBody>
      </p:sp>
      <p:sp>
        <p:nvSpPr>
          <p:cNvPr id="49" name="Text 37"/>
          <p:cNvSpPr/>
          <p:nvPr/>
        </p:nvSpPr>
        <p:spPr>
          <a:xfrm>
            <a:off x="4034790" y="5279789"/>
            <a:ext cx="1931670" cy="932688"/>
          </a:xfrm>
          <a:prstGeom prst="rect">
            <a:avLst/>
          </a:prstGeom>
          <a:noFill/>
          <a:ln/>
        </p:spPr>
        <p:txBody>
          <a:bodyPr wrap="square" lIns="0" tIns="0" rIns="0" bIns="0" rtlCol="0" anchor="t"/>
          <a:lstStyle/>
          <a:p>
            <a:pPr marL="0" indent="0">
              <a:lnSpc>
                <a:spcPct val="100000"/>
              </a:lnSpc>
              <a:buNone/>
            </a:pPr>
            <a:r>
              <a:rPr lang="en-US" sz="1600" dirty="0">
                <a:latin typeface="Arial" pitchFamily="34" charset="0"/>
                <a:ea typeface="Arial" pitchFamily="34" charset="-122"/>
                <a:cs typeface="Arial" pitchFamily="34" charset="-120"/>
              </a:rPr>
              <a:t>Restrict devices that don't meet policy.</a:t>
            </a:r>
            <a:endParaRPr lang="en-US" sz="1600" dirty="0"/>
          </a:p>
        </p:txBody>
      </p:sp>
      <p:sp>
        <p:nvSpPr>
          <p:cNvPr id="50" name="Shape 38"/>
          <p:cNvSpPr/>
          <p:nvPr/>
        </p:nvSpPr>
        <p:spPr>
          <a:xfrm>
            <a:off x="6195060" y="4878034"/>
            <a:ext cx="384048" cy="384048"/>
          </a:xfrm>
          <a:prstGeom prst="ellipse">
            <a:avLst/>
          </a:prstGeom>
          <a:solidFill>
            <a:srgbClr val="B50069"/>
          </a:solidFill>
          <a:ln/>
        </p:spPr>
      </p:sp>
      <p:pic>
        <p:nvPicPr>
          <p:cNvPr id="51" name="Image 10" descr="/home/claude/icons/remotemonitor_white.png"/>
          <p:cNvPicPr>
            <a:picLocks noChangeAspect="1"/>
          </p:cNvPicPr>
          <p:nvPr/>
        </p:nvPicPr>
        <p:blipFill>
          <a:blip r:embed="rId13"/>
          <a:stretch>
            <a:fillRect/>
          </a:stretch>
        </p:blipFill>
        <p:spPr>
          <a:xfrm>
            <a:off x="6286500" y="4969474"/>
            <a:ext cx="201168" cy="201168"/>
          </a:xfrm>
          <a:prstGeom prst="rect">
            <a:avLst/>
          </a:prstGeom>
        </p:spPr>
      </p:pic>
      <p:sp>
        <p:nvSpPr>
          <p:cNvPr id="52" name="Text 39"/>
          <p:cNvSpPr/>
          <p:nvPr/>
        </p:nvSpPr>
        <p:spPr>
          <a:xfrm>
            <a:off x="6697980" y="4804882"/>
            <a:ext cx="1931670" cy="457200"/>
          </a:xfrm>
          <a:prstGeom prst="rect">
            <a:avLst/>
          </a:prstGeom>
          <a:noFill/>
          <a:ln/>
        </p:spPr>
        <p:txBody>
          <a:bodyPr wrap="square" lIns="0" tIns="0" rIns="0" bIns="0" rtlCol="0" anchor="t"/>
          <a:lstStyle/>
          <a:p>
            <a:pPr marL="0" indent="0">
              <a:lnSpc>
                <a:spcPct val="100000"/>
              </a:lnSpc>
              <a:buNone/>
            </a:pPr>
            <a:r>
              <a:rPr lang="en-US" sz="1600" b="1" dirty="0">
                <a:latin typeface="Arial" pitchFamily="34" charset="0"/>
                <a:ea typeface="Arial" pitchFamily="34" charset="-122"/>
                <a:cs typeface="Arial" pitchFamily="34" charset="-120"/>
              </a:rPr>
              <a:t>Controlled Remote Access</a:t>
            </a:r>
            <a:endParaRPr lang="en-US" sz="1600" dirty="0"/>
          </a:p>
        </p:txBody>
      </p:sp>
      <p:sp>
        <p:nvSpPr>
          <p:cNvPr id="53" name="Text 40"/>
          <p:cNvSpPr/>
          <p:nvPr/>
        </p:nvSpPr>
        <p:spPr>
          <a:xfrm>
            <a:off x="6697980" y="5279789"/>
            <a:ext cx="1931670" cy="932688"/>
          </a:xfrm>
          <a:prstGeom prst="rect">
            <a:avLst/>
          </a:prstGeom>
          <a:noFill/>
          <a:ln/>
        </p:spPr>
        <p:txBody>
          <a:bodyPr wrap="square" lIns="0" tIns="0" rIns="0" bIns="0" rtlCol="0" anchor="t"/>
          <a:lstStyle/>
          <a:p>
            <a:pPr marL="0" indent="0">
              <a:lnSpc>
                <a:spcPct val="100000"/>
              </a:lnSpc>
              <a:buNone/>
            </a:pPr>
            <a:r>
              <a:rPr lang="en-US" sz="1600" dirty="0">
                <a:latin typeface="Arial" pitchFamily="34" charset="0"/>
                <a:ea typeface="Arial" pitchFamily="34" charset="-122"/>
                <a:cs typeface="Arial" pitchFamily="34" charset="-120"/>
              </a:rPr>
              <a:t>Given only to authorized persons.</a:t>
            </a:r>
            <a:endParaRPr lang="en-US" sz="1600" dirty="0"/>
          </a:p>
        </p:txBody>
      </p:sp>
      <p:sp>
        <p:nvSpPr>
          <p:cNvPr id="54" name="Shape 41"/>
          <p:cNvSpPr/>
          <p:nvPr/>
        </p:nvSpPr>
        <p:spPr>
          <a:xfrm>
            <a:off x="8858250" y="4878034"/>
            <a:ext cx="384048" cy="384048"/>
          </a:xfrm>
          <a:prstGeom prst="ellipse">
            <a:avLst/>
          </a:prstGeom>
          <a:solidFill>
            <a:srgbClr val="B50069"/>
          </a:solidFill>
          <a:ln/>
        </p:spPr>
      </p:sp>
      <p:pic>
        <p:nvPicPr>
          <p:cNvPr id="55" name="Image 11" descr="/home/claude/icons/block_white.png"/>
          <p:cNvPicPr>
            <a:picLocks noChangeAspect="1"/>
          </p:cNvPicPr>
          <p:nvPr/>
        </p:nvPicPr>
        <p:blipFill>
          <a:blip r:embed="rId12"/>
          <a:stretch>
            <a:fillRect/>
          </a:stretch>
        </p:blipFill>
        <p:spPr>
          <a:xfrm>
            <a:off x="8949690" y="4969474"/>
            <a:ext cx="201168" cy="201168"/>
          </a:xfrm>
          <a:prstGeom prst="rect">
            <a:avLst/>
          </a:prstGeom>
        </p:spPr>
      </p:pic>
      <p:sp>
        <p:nvSpPr>
          <p:cNvPr id="56" name="Text 42"/>
          <p:cNvSpPr/>
          <p:nvPr/>
        </p:nvSpPr>
        <p:spPr>
          <a:xfrm>
            <a:off x="9361170" y="4804882"/>
            <a:ext cx="1931670" cy="457200"/>
          </a:xfrm>
          <a:prstGeom prst="rect">
            <a:avLst/>
          </a:prstGeom>
          <a:noFill/>
          <a:ln/>
        </p:spPr>
        <p:txBody>
          <a:bodyPr wrap="square" lIns="0" tIns="0" rIns="0" bIns="0" rtlCol="0" anchor="t"/>
          <a:lstStyle/>
          <a:p>
            <a:pPr marL="0" indent="0">
              <a:lnSpc>
                <a:spcPct val="100000"/>
              </a:lnSpc>
              <a:buNone/>
            </a:pPr>
            <a:r>
              <a:rPr lang="en-US" sz="1600" b="1" dirty="0">
                <a:latin typeface="Arial" pitchFamily="34" charset="0"/>
                <a:ea typeface="Arial" pitchFamily="34" charset="-122"/>
                <a:cs typeface="Arial" pitchFamily="34" charset="-120"/>
              </a:rPr>
              <a:t>Controlled Downloads</a:t>
            </a:r>
            <a:endParaRPr lang="en-US" sz="1600" dirty="0"/>
          </a:p>
        </p:txBody>
      </p:sp>
      <p:sp>
        <p:nvSpPr>
          <p:cNvPr id="57" name="Text 43"/>
          <p:cNvSpPr/>
          <p:nvPr/>
        </p:nvSpPr>
        <p:spPr>
          <a:xfrm>
            <a:off x="9361170" y="5279789"/>
            <a:ext cx="1931670" cy="932688"/>
          </a:xfrm>
          <a:prstGeom prst="rect">
            <a:avLst/>
          </a:prstGeom>
          <a:noFill/>
          <a:ln/>
        </p:spPr>
        <p:txBody>
          <a:bodyPr wrap="square" lIns="0" tIns="0" rIns="0" bIns="0" rtlCol="0" anchor="t"/>
          <a:lstStyle/>
          <a:p>
            <a:pPr marL="0" indent="0">
              <a:lnSpc>
                <a:spcPct val="100000"/>
              </a:lnSpc>
              <a:buNone/>
            </a:pPr>
            <a:r>
              <a:rPr lang="en-US" sz="1600" dirty="0">
                <a:latin typeface="Arial" pitchFamily="34" charset="0"/>
                <a:ea typeface="Arial" pitchFamily="34" charset="-122"/>
                <a:cs typeface="Arial" pitchFamily="34" charset="-120"/>
              </a:rPr>
              <a:t>Controlled download and installation of applications.</a:t>
            </a:r>
            <a:endParaRPr lang="en-US" sz="1600" dirty="0"/>
          </a:p>
        </p:txBody>
      </p:sp>
      <p:sp>
        <p:nvSpPr>
          <p:cNvPr id="58" name="Text 44"/>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27</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Introduction</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Shape 7"/>
          <p:cNvSpPr/>
          <p:nvPr/>
        </p:nvSpPr>
        <p:spPr>
          <a:xfrm>
            <a:off x="868680" y="1609344"/>
            <a:ext cx="128016" cy="128016"/>
          </a:xfrm>
          <a:prstGeom prst="ellipse">
            <a:avLst/>
          </a:prstGeom>
          <a:solidFill>
            <a:srgbClr val="993300"/>
          </a:solidFill>
          <a:ln/>
        </p:spPr>
      </p:sp>
      <p:sp>
        <p:nvSpPr>
          <p:cNvPr id="10" name="Text 8"/>
          <p:cNvSpPr/>
          <p:nvPr/>
        </p:nvSpPr>
        <p:spPr>
          <a:xfrm>
            <a:off x="1143000" y="1508760"/>
            <a:ext cx="6309360" cy="777240"/>
          </a:xfrm>
          <a:prstGeom prst="rect">
            <a:avLst/>
          </a:prstGeom>
          <a:noFill/>
          <a:ln/>
        </p:spPr>
        <p:txBody>
          <a:bodyPr wrap="square" lIns="0" tIns="0" rIns="0" bIns="0" rtlCol="0" anchor="t"/>
          <a:lstStyle/>
          <a:p>
            <a:pPr marL="0" indent="0">
              <a:lnSpc>
                <a:spcPct val="115000"/>
              </a:lnSpc>
              <a:buNone/>
            </a:pPr>
            <a:r>
              <a:rPr lang="en-US" sz="2000" dirty="0">
                <a:latin typeface="Arial" pitchFamily="34" charset="0"/>
                <a:ea typeface="Arial" pitchFamily="34" charset="-122"/>
                <a:cs typeface="Arial" pitchFamily="34" charset="-120"/>
              </a:rPr>
              <a:t>Much of our lives — personal and professional — now reside online.</a:t>
            </a:r>
            <a:endParaRPr lang="en-US" sz="2000" dirty="0"/>
          </a:p>
        </p:txBody>
      </p:sp>
      <p:sp>
        <p:nvSpPr>
          <p:cNvPr id="11" name="Shape 9"/>
          <p:cNvSpPr/>
          <p:nvPr/>
        </p:nvSpPr>
        <p:spPr>
          <a:xfrm>
            <a:off x="868680" y="2614214"/>
            <a:ext cx="128016" cy="128016"/>
          </a:xfrm>
          <a:prstGeom prst="ellipse">
            <a:avLst/>
          </a:prstGeom>
          <a:solidFill>
            <a:srgbClr val="993300"/>
          </a:solidFill>
          <a:ln/>
        </p:spPr>
      </p:sp>
      <p:sp>
        <p:nvSpPr>
          <p:cNvPr id="12" name="Text 10"/>
          <p:cNvSpPr/>
          <p:nvPr/>
        </p:nvSpPr>
        <p:spPr>
          <a:xfrm>
            <a:off x="1143000" y="2513630"/>
            <a:ext cx="6309360" cy="1065174"/>
          </a:xfrm>
          <a:prstGeom prst="rect">
            <a:avLst/>
          </a:prstGeom>
          <a:noFill/>
          <a:ln/>
        </p:spPr>
        <p:txBody>
          <a:bodyPr wrap="square" lIns="0" tIns="0" rIns="0" bIns="0" rtlCol="0" anchor="t"/>
          <a:lstStyle/>
          <a:p>
            <a:pPr marL="0" indent="0">
              <a:lnSpc>
                <a:spcPct val="115000"/>
              </a:lnSpc>
              <a:buNone/>
            </a:pPr>
            <a:r>
              <a:rPr lang="en-US" sz="2000" dirty="0">
                <a:latin typeface="Arial" pitchFamily="34" charset="0"/>
                <a:ea typeface="Arial" pitchFamily="34" charset="-122"/>
                <a:cs typeface="Arial" pitchFamily="34" charset="-120"/>
              </a:rPr>
              <a:t>This increased reliance on the internet and digital networks brings risks along with the convenience it provides.</a:t>
            </a:r>
            <a:endParaRPr lang="en-US" sz="2000" dirty="0"/>
          </a:p>
        </p:txBody>
      </p:sp>
      <p:sp>
        <p:nvSpPr>
          <p:cNvPr id="13" name="Shape 11"/>
          <p:cNvSpPr/>
          <p:nvPr/>
        </p:nvSpPr>
        <p:spPr>
          <a:xfrm>
            <a:off x="868680" y="3842819"/>
            <a:ext cx="128016" cy="128016"/>
          </a:xfrm>
          <a:prstGeom prst="ellipse">
            <a:avLst/>
          </a:prstGeom>
          <a:solidFill>
            <a:srgbClr val="993300"/>
          </a:solidFill>
          <a:ln/>
        </p:spPr>
      </p:sp>
      <p:sp>
        <p:nvSpPr>
          <p:cNvPr id="14" name="Text 12"/>
          <p:cNvSpPr/>
          <p:nvPr/>
        </p:nvSpPr>
        <p:spPr>
          <a:xfrm>
            <a:off x="1143000" y="3742235"/>
            <a:ext cx="6309360" cy="777240"/>
          </a:xfrm>
          <a:prstGeom prst="rect">
            <a:avLst/>
          </a:prstGeom>
          <a:noFill/>
          <a:ln/>
        </p:spPr>
        <p:txBody>
          <a:bodyPr wrap="square" lIns="0" tIns="0" rIns="0" bIns="0" rtlCol="0" anchor="t"/>
          <a:lstStyle/>
          <a:p>
            <a:pPr marL="0" indent="0">
              <a:lnSpc>
                <a:spcPct val="115000"/>
              </a:lnSpc>
              <a:buNone/>
            </a:pPr>
            <a:r>
              <a:rPr lang="en-US" sz="2000" dirty="0">
                <a:latin typeface="Arial" pitchFamily="34" charset="0"/>
                <a:ea typeface="Arial" pitchFamily="34" charset="-122"/>
                <a:cs typeface="Arial" pitchFamily="34" charset="-120"/>
              </a:rPr>
              <a:t>We are prone to attacks from online criminals, hackers, cyber bullies, and more.</a:t>
            </a:r>
            <a:endParaRPr lang="en-US" sz="2000" dirty="0"/>
          </a:p>
        </p:txBody>
      </p:sp>
      <p:sp>
        <p:nvSpPr>
          <p:cNvPr id="15" name="Shape 13"/>
          <p:cNvSpPr/>
          <p:nvPr/>
        </p:nvSpPr>
        <p:spPr>
          <a:xfrm>
            <a:off x="868680" y="5234455"/>
            <a:ext cx="6583680" cy="685800"/>
          </a:xfrm>
          <a:prstGeom prst="roundRect">
            <a:avLst>
              <a:gd name="adj" fmla="val 8000"/>
            </a:avLst>
          </a:prstGeom>
          <a:solidFill>
            <a:srgbClr val="B50069"/>
          </a:solidFill>
          <a:ln/>
        </p:spPr>
      </p:sp>
      <p:sp>
        <p:nvSpPr>
          <p:cNvPr id="16" name="Text 14"/>
          <p:cNvSpPr/>
          <p:nvPr/>
        </p:nvSpPr>
        <p:spPr>
          <a:xfrm>
            <a:off x="1097280" y="5234455"/>
            <a:ext cx="6126480" cy="685800"/>
          </a:xfrm>
          <a:prstGeom prst="rect">
            <a:avLst/>
          </a:prstGeom>
          <a:noFill/>
          <a:ln/>
        </p:spPr>
        <p:txBody>
          <a:bodyPr wrap="square" lIns="0" tIns="0" rIns="0" bIns="0" rtlCol="0" anchor="ctr"/>
          <a:lstStyle/>
          <a:p>
            <a:pPr marL="0" indent="0" algn="ctr">
              <a:buNone/>
            </a:pPr>
            <a:r>
              <a:rPr lang="en-US" sz="2000" b="1" dirty="0">
                <a:solidFill>
                  <a:srgbClr val="FFFFFF"/>
                </a:solidFill>
                <a:latin typeface="Arial" pitchFamily="34" charset="0"/>
                <a:ea typeface="Arial" pitchFamily="34" charset="-122"/>
                <a:cs typeface="Arial" pitchFamily="34" charset="-120"/>
              </a:rPr>
              <a:t>Therefore, digital and cyber security are of paramount concern.</a:t>
            </a:r>
            <a:endParaRPr lang="en-US" sz="2000" dirty="0"/>
          </a:p>
        </p:txBody>
      </p:sp>
      <p:sp>
        <p:nvSpPr>
          <p:cNvPr id="17" name="Shape 15"/>
          <p:cNvSpPr/>
          <p:nvPr/>
        </p:nvSpPr>
        <p:spPr>
          <a:xfrm>
            <a:off x="7772400" y="1463040"/>
            <a:ext cx="3520440" cy="4206240"/>
          </a:xfrm>
          <a:prstGeom prst="roundRect">
            <a:avLst>
              <a:gd name="adj" fmla="val 2078"/>
            </a:avLst>
          </a:prstGeom>
          <a:solidFill>
            <a:srgbClr val="FBF3F8"/>
          </a:solidFill>
          <a:ln w="12700">
            <a:solidFill>
              <a:srgbClr val="EBD6E6"/>
            </a:solidFill>
            <a:prstDash val="solid"/>
          </a:ln>
        </p:spPr>
      </p:sp>
      <p:sp>
        <p:nvSpPr>
          <p:cNvPr id="20" name="Text 17"/>
          <p:cNvSpPr/>
          <p:nvPr/>
        </p:nvSpPr>
        <p:spPr>
          <a:xfrm>
            <a:off x="7885565" y="3953815"/>
            <a:ext cx="3154680" cy="365760"/>
          </a:xfrm>
          <a:prstGeom prst="rect">
            <a:avLst/>
          </a:prstGeom>
          <a:noFill/>
          <a:ln/>
        </p:spPr>
        <p:txBody>
          <a:bodyPr wrap="square" lIns="0" tIns="0" rIns="0" bIns="0" rtlCol="0" anchor="ctr"/>
          <a:lstStyle/>
          <a:p>
            <a:pPr marL="0" indent="0" algn="ctr">
              <a:buNone/>
            </a:pPr>
            <a:r>
              <a:rPr lang="en-US" sz="2000" b="1" dirty="0">
                <a:solidFill>
                  <a:srgbClr val="500093"/>
                </a:solidFill>
                <a:latin typeface="Arial" pitchFamily="34" charset="0"/>
                <a:ea typeface="Arial" pitchFamily="34" charset="-122"/>
                <a:cs typeface="Arial" pitchFamily="34" charset="-120"/>
              </a:rPr>
              <a:t>At Risk</a:t>
            </a:r>
            <a:endParaRPr lang="en-US" sz="2000" dirty="0"/>
          </a:p>
        </p:txBody>
      </p:sp>
      <p:sp>
        <p:nvSpPr>
          <p:cNvPr id="21" name="Text 18"/>
          <p:cNvSpPr/>
          <p:nvPr/>
        </p:nvSpPr>
        <p:spPr>
          <a:xfrm>
            <a:off x="7967277" y="4130855"/>
            <a:ext cx="3154680" cy="1340471"/>
          </a:xfrm>
          <a:prstGeom prst="rect">
            <a:avLst/>
          </a:prstGeom>
          <a:noFill/>
          <a:ln/>
        </p:spPr>
        <p:txBody>
          <a:bodyPr wrap="square" lIns="0" tIns="0" rIns="0" bIns="0" rtlCol="0" anchor="ctr"/>
          <a:lstStyle/>
          <a:p>
            <a:pPr marL="0" indent="0" algn="ctr">
              <a:lnSpc>
                <a:spcPct val="140000"/>
              </a:lnSpc>
              <a:buNone/>
            </a:pPr>
            <a:r>
              <a:rPr lang="en-US" dirty="0">
                <a:latin typeface="Arial" pitchFamily="34" charset="0"/>
                <a:ea typeface="Arial" pitchFamily="34" charset="-122"/>
                <a:cs typeface="Arial" pitchFamily="34" charset="-120"/>
              </a:rPr>
              <a:t>Identity  •  Data  •  Devices  •  Networks  •  Reputation</a:t>
            </a:r>
            <a:endParaRPr lang="en-US" dirty="0"/>
          </a:p>
        </p:txBody>
      </p:sp>
      <p:sp>
        <p:nvSpPr>
          <p:cNvPr id="22" name="Text 19"/>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3</a:t>
            </a:r>
            <a:endParaRPr lang="en-US" sz="1000" dirty="0"/>
          </a:p>
        </p:txBody>
      </p:sp>
      <p:pic>
        <p:nvPicPr>
          <p:cNvPr id="23" name="Picture 2" descr="8 Common Hacking Techniques That Every Business Owner Should Know About">
            <a:extLst>
              <a:ext uri="{FF2B5EF4-FFF2-40B4-BE49-F238E27FC236}">
                <a16:creationId xmlns:a16="http://schemas.microsoft.com/office/drawing/2014/main" id="{B826694E-76BC-1984-51AF-C868AFA25D2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772400" y="1425586"/>
            <a:ext cx="3520440" cy="24115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r>
              <a:rPr lang="en-US" sz="3600" b="1" dirty="0">
                <a:solidFill>
                  <a:srgbClr val="500093"/>
                </a:solidFill>
                <a:latin typeface="Arial" pitchFamily="34" charset="0"/>
                <a:ea typeface="Arial" pitchFamily="34" charset="-122"/>
                <a:cs typeface="Arial" pitchFamily="34" charset="-120"/>
              </a:rPr>
              <a:t>Cyber Security &amp; Digital Security</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Shape 7"/>
          <p:cNvSpPr/>
          <p:nvPr/>
        </p:nvSpPr>
        <p:spPr>
          <a:xfrm>
            <a:off x="6412298" y="1417320"/>
            <a:ext cx="5074920" cy="4297680"/>
          </a:xfrm>
          <a:prstGeom prst="roundRect">
            <a:avLst>
              <a:gd name="adj" fmla="val 1702"/>
            </a:avLst>
          </a:prstGeom>
          <a:solidFill>
            <a:srgbClr val="FBF3F8"/>
          </a:solidFill>
          <a:ln w="12700">
            <a:solidFill>
              <a:srgbClr val="EBD6E6"/>
            </a:solidFill>
            <a:prstDash val="solid"/>
          </a:ln>
        </p:spPr>
      </p:sp>
      <p:sp>
        <p:nvSpPr>
          <p:cNvPr id="10" name="Shape 8"/>
          <p:cNvSpPr/>
          <p:nvPr/>
        </p:nvSpPr>
        <p:spPr>
          <a:xfrm>
            <a:off x="6668330" y="1691640"/>
            <a:ext cx="658368" cy="658368"/>
          </a:xfrm>
          <a:prstGeom prst="ellipse">
            <a:avLst/>
          </a:prstGeom>
          <a:solidFill>
            <a:srgbClr val="B50069"/>
          </a:solidFill>
          <a:ln/>
        </p:spPr>
      </p:sp>
      <p:pic>
        <p:nvPicPr>
          <p:cNvPr id="11" name="Image 0" descr="/home/claude/icons/confidential_white.png"/>
          <p:cNvPicPr>
            <a:picLocks noChangeAspect="1"/>
          </p:cNvPicPr>
          <p:nvPr/>
        </p:nvPicPr>
        <p:blipFill>
          <a:blip r:embed="rId3"/>
          <a:stretch>
            <a:fillRect/>
          </a:stretch>
        </p:blipFill>
        <p:spPr>
          <a:xfrm>
            <a:off x="6814634" y="1837944"/>
            <a:ext cx="365760" cy="365760"/>
          </a:xfrm>
          <a:prstGeom prst="rect">
            <a:avLst/>
          </a:prstGeom>
        </p:spPr>
      </p:pic>
      <p:sp>
        <p:nvSpPr>
          <p:cNvPr id="12" name="Text 9"/>
          <p:cNvSpPr/>
          <p:nvPr/>
        </p:nvSpPr>
        <p:spPr>
          <a:xfrm>
            <a:off x="7491290" y="1691640"/>
            <a:ext cx="3703320" cy="658368"/>
          </a:xfrm>
          <a:prstGeom prst="rect">
            <a:avLst/>
          </a:prstGeom>
          <a:noFill/>
          <a:ln/>
        </p:spPr>
        <p:txBody>
          <a:bodyPr wrap="square" lIns="0" tIns="0" rIns="0" bIns="0" rtlCol="0" anchor="ctr"/>
          <a:lstStyle/>
          <a:p>
            <a:pPr marL="0" indent="0">
              <a:buNone/>
            </a:pPr>
            <a:r>
              <a:rPr lang="en-US" sz="2400" b="1" dirty="0">
                <a:solidFill>
                  <a:srgbClr val="500093"/>
                </a:solidFill>
                <a:latin typeface="Arial" pitchFamily="34" charset="0"/>
                <a:ea typeface="Arial" pitchFamily="34" charset="-122"/>
                <a:cs typeface="Arial" pitchFamily="34" charset="-120"/>
              </a:rPr>
              <a:t>Digital Security</a:t>
            </a:r>
            <a:endParaRPr lang="en-US" sz="2400" dirty="0"/>
          </a:p>
        </p:txBody>
      </p:sp>
      <p:sp>
        <p:nvSpPr>
          <p:cNvPr id="13" name="Text 10"/>
          <p:cNvSpPr/>
          <p:nvPr/>
        </p:nvSpPr>
        <p:spPr>
          <a:xfrm>
            <a:off x="6668330" y="2560320"/>
            <a:ext cx="4526280" cy="1828800"/>
          </a:xfrm>
          <a:prstGeom prst="rect">
            <a:avLst/>
          </a:prstGeom>
          <a:noFill/>
          <a:ln/>
        </p:spPr>
        <p:txBody>
          <a:bodyPr wrap="square" lIns="0" tIns="0" rIns="0" bIns="0" rtlCol="0" anchor="t"/>
          <a:lstStyle/>
          <a:p>
            <a:pPr marL="0" indent="0">
              <a:lnSpc>
                <a:spcPct val="120000"/>
              </a:lnSpc>
              <a:buNone/>
            </a:pPr>
            <a:r>
              <a:rPr lang="en-US" sz="2000" dirty="0">
                <a:latin typeface="Arial" pitchFamily="34" charset="0"/>
                <a:ea typeface="Arial" pitchFamily="34" charset="-122"/>
                <a:cs typeface="Arial" pitchFamily="34" charset="-120"/>
              </a:rPr>
              <a:t>The collective term describing the resources employed to protect your online identity, data, and other assets.</a:t>
            </a:r>
            <a:endParaRPr lang="en-US" sz="2000" dirty="0"/>
          </a:p>
        </p:txBody>
      </p:sp>
      <p:sp>
        <p:nvSpPr>
          <p:cNvPr id="14" name="Shape 11"/>
          <p:cNvSpPr/>
          <p:nvPr/>
        </p:nvSpPr>
        <p:spPr>
          <a:xfrm>
            <a:off x="6668330" y="4572000"/>
            <a:ext cx="4526280" cy="1005840"/>
          </a:xfrm>
          <a:prstGeom prst="rect">
            <a:avLst/>
          </a:prstGeom>
          <a:solidFill>
            <a:srgbClr val="FFFFFF"/>
          </a:solidFill>
          <a:ln w="19050">
            <a:solidFill>
              <a:srgbClr val="F6BF69"/>
            </a:solidFill>
            <a:prstDash val="solid"/>
          </a:ln>
        </p:spPr>
      </p:sp>
      <p:sp>
        <p:nvSpPr>
          <p:cNvPr id="15" name="Text 12"/>
          <p:cNvSpPr/>
          <p:nvPr/>
        </p:nvSpPr>
        <p:spPr>
          <a:xfrm>
            <a:off x="6805490" y="4572000"/>
            <a:ext cx="4251960" cy="1005840"/>
          </a:xfrm>
          <a:prstGeom prst="rect">
            <a:avLst/>
          </a:prstGeom>
          <a:noFill/>
          <a:ln/>
        </p:spPr>
        <p:txBody>
          <a:bodyPr wrap="square" lIns="0" tIns="0" rIns="0" bIns="0" rtlCol="0" anchor="ctr"/>
          <a:lstStyle/>
          <a:p>
            <a:pPr marL="0" indent="0">
              <a:buNone/>
            </a:pPr>
            <a:r>
              <a:rPr lang="en-US" sz="2200" b="1" dirty="0">
                <a:solidFill>
                  <a:srgbClr val="B50069"/>
                </a:solidFill>
                <a:latin typeface="Arial" pitchFamily="34" charset="0"/>
                <a:ea typeface="Arial" pitchFamily="34" charset="-122"/>
                <a:cs typeface="Arial" pitchFamily="34" charset="-120"/>
              </a:rPr>
              <a:t>7M+  </a:t>
            </a:r>
            <a:r>
              <a:rPr lang="en-US" dirty="0">
                <a:latin typeface="Arial" pitchFamily="34" charset="0"/>
                <a:ea typeface="Arial" pitchFamily="34" charset="-122"/>
                <a:cs typeface="Arial" pitchFamily="34" charset="-120"/>
              </a:rPr>
              <a:t>data records compromised, every single day</a:t>
            </a:r>
            <a:endParaRPr lang="en-US" sz="2200" dirty="0"/>
          </a:p>
        </p:txBody>
      </p:sp>
      <p:sp>
        <p:nvSpPr>
          <p:cNvPr id="16" name="Shape 13"/>
          <p:cNvSpPr/>
          <p:nvPr/>
        </p:nvSpPr>
        <p:spPr>
          <a:xfrm>
            <a:off x="813216" y="1417320"/>
            <a:ext cx="5074920" cy="4297680"/>
          </a:xfrm>
          <a:prstGeom prst="roundRect">
            <a:avLst>
              <a:gd name="adj" fmla="val 1702"/>
            </a:avLst>
          </a:prstGeom>
          <a:solidFill>
            <a:srgbClr val="FBF3F8"/>
          </a:solidFill>
          <a:ln w="12700">
            <a:solidFill>
              <a:srgbClr val="EBD6E6"/>
            </a:solidFill>
            <a:prstDash val="solid"/>
          </a:ln>
        </p:spPr>
      </p:sp>
      <p:sp>
        <p:nvSpPr>
          <p:cNvPr id="17" name="Shape 14"/>
          <p:cNvSpPr/>
          <p:nvPr/>
        </p:nvSpPr>
        <p:spPr>
          <a:xfrm>
            <a:off x="1087536" y="1691640"/>
            <a:ext cx="658368" cy="658368"/>
          </a:xfrm>
          <a:prstGeom prst="ellipse">
            <a:avLst/>
          </a:prstGeom>
          <a:solidFill>
            <a:srgbClr val="B50069"/>
          </a:solidFill>
          <a:ln/>
        </p:spPr>
      </p:sp>
      <p:pic>
        <p:nvPicPr>
          <p:cNvPr id="18" name="Image 1" descr="/home/claude/icons/shield_white.png"/>
          <p:cNvPicPr>
            <a:picLocks noChangeAspect="1"/>
          </p:cNvPicPr>
          <p:nvPr/>
        </p:nvPicPr>
        <p:blipFill>
          <a:blip r:embed="rId4"/>
          <a:stretch>
            <a:fillRect/>
          </a:stretch>
        </p:blipFill>
        <p:spPr>
          <a:xfrm>
            <a:off x="1233840" y="1837944"/>
            <a:ext cx="365760" cy="365760"/>
          </a:xfrm>
          <a:prstGeom prst="rect">
            <a:avLst/>
          </a:prstGeom>
        </p:spPr>
      </p:pic>
      <p:sp>
        <p:nvSpPr>
          <p:cNvPr id="19" name="Text 15"/>
          <p:cNvSpPr/>
          <p:nvPr/>
        </p:nvSpPr>
        <p:spPr>
          <a:xfrm>
            <a:off x="1910496" y="1691640"/>
            <a:ext cx="3703320" cy="658368"/>
          </a:xfrm>
          <a:prstGeom prst="rect">
            <a:avLst/>
          </a:prstGeom>
          <a:noFill/>
          <a:ln/>
        </p:spPr>
        <p:txBody>
          <a:bodyPr wrap="square" lIns="0" tIns="0" rIns="0" bIns="0" rtlCol="0" anchor="ctr"/>
          <a:lstStyle/>
          <a:p>
            <a:pPr marL="0" indent="0">
              <a:buNone/>
            </a:pPr>
            <a:r>
              <a:rPr lang="en-US" sz="2400" b="1" dirty="0">
                <a:solidFill>
                  <a:srgbClr val="500093"/>
                </a:solidFill>
                <a:latin typeface="Arial" pitchFamily="34" charset="0"/>
                <a:ea typeface="Arial" pitchFamily="34" charset="-122"/>
                <a:cs typeface="Arial" pitchFamily="34" charset="-120"/>
              </a:rPr>
              <a:t>Cyber Security</a:t>
            </a:r>
            <a:endParaRPr lang="en-US" sz="2400" dirty="0"/>
          </a:p>
        </p:txBody>
      </p:sp>
      <p:sp>
        <p:nvSpPr>
          <p:cNvPr id="20" name="Text 16"/>
          <p:cNvSpPr/>
          <p:nvPr/>
        </p:nvSpPr>
        <p:spPr>
          <a:xfrm>
            <a:off x="1087536" y="2560319"/>
            <a:ext cx="4526280" cy="2225689"/>
          </a:xfrm>
          <a:prstGeom prst="rect">
            <a:avLst/>
          </a:prstGeom>
          <a:noFill/>
          <a:ln/>
        </p:spPr>
        <p:txBody>
          <a:bodyPr wrap="square" lIns="0" tIns="0" rIns="0" bIns="0" rtlCol="0" anchor="t"/>
          <a:lstStyle/>
          <a:p>
            <a:pPr marL="0" indent="0">
              <a:lnSpc>
                <a:spcPct val="120000"/>
              </a:lnSpc>
              <a:buNone/>
            </a:pPr>
            <a:r>
              <a:rPr lang="en-US" sz="2000" dirty="0">
                <a:latin typeface="Arial" pitchFamily="34" charset="0"/>
                <a:ea typeface="Arial" pitchFamily="34" charset="-122"/>
                <a:cs typeface="Arial" pitchFamily="34" charset="-120"/>
              </a:rPr>
              <a:t>Every aspect of protecting an organization, its employees, and assets against cyber threats — applying technologies, processes, and controls to protect systems, networks, programs, devices, and data.</a:t>
            </a:r>
            <a:endParaRPr lang="en-US" sz="2000" dirty="0"/>
          </a:p>
        </p:txBody>
      </p:sp>
      <p:sp>
        <p:nvSpPr>
          <p:cNvPr id="21" name="Text 17"/>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r>
              <a:rPr lang="en-US" sz="3600" b="1" dirty="0">
                <a:solidFill>
                  <a:srgbClr val="500093"/>
                </a:solidFill>
                <a:latin typeface="Arial" pitchFamily="34" charset="0"/>
                <a:ea typeface="Arial" pitchFamily="34" charset="-122"/>
                <a:cs typeface="Arial" pitchFamily="34" charset="-120"/>
              </a:rPr>
              <a:t>Cyber Security Vs. Digital Security </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925296"/>
            <a:ext cx="10607040" cy="475488"/>
          </a:xfrm>
          <a:prstGeom prst="rect">
            <a:avLst/>
          </a:prstGeom>
          <a:noFill/>
          <a:ln/>
        </p:spPr>
        <p:txBody>
          <a:bodyPr wrap="square" lIns="0" tIns="0" rIns="0" bIns="0" rtlCol="0" anchor="ctr"/>
          <a:lstStyle/>
          <a:p>
            <a:pPr marL="0" indent="0">
              <a:buNone/>
            </a:pPr>
            <a:r>
              <a:rPr lang="en-US" sz="2400" i="1" dirty="0">
                <a:latin typeface="Arial" pitchFamily="34" charset="0"/>
                <a:ea typeface="Arial" pitchFamily="34" charset="-122"/>
                <a:cs typeface="Arial" pitchFamily="34" charset="-120"/>
              </a:rPr>
              <a:t>Digital security is a component of cyber security — not a separate discipline</a:t>
            </a:r>
            <a:endParaRPr lang="en-US" sz="2400" dirty="0"/>
          </a:p>
        </p:txBody>
      </p:sp>
      <p:sp>
        <p:nvSpPr>
          <p:cNvPr id="10" name="Shape 8"/>
          <p:cNvSpPr/>
          <p:nvPr/>
        </p:nvSpPr>
        <p:spPr>
          <a:xfrm>
            <a:off x="1188720" y="1828800"/>
            <a:ext cx="5303520" cy="3840480"/>
          </a:xfrm>
          <a:prstGeom prst="ellipse">
            <a:avLst/>
          </a:prstGeom>
          <a:solidFill>
            <a:srgbClr val="F3E0EE"/>
          </a:solidFill>
          <a:ln w="19050">
            <a:solidFill>
              <a:srgbClr val="B50069"/>
            </a:solidFill>
            <a:prstDash val="solid"/>
          </a:ln>
        </p:spPr>
      </p:sp>
      <p:sp>
        <p:nvSpPr>
          <p:cNvPr id="11" name="Shape 9"/>
          <p:cNvSpPr/>
          <p:nvPr/>
        </p:nvSpPr>
        <p:spPr>
          <a:xfrm>
            <a:off x="2423160" y="2788920"/>
            <a:ext cx="2834640" cy="1920240"/>
          </a:xfrm>
          <a:prstGeom prst="ellipse">
            <a:avLst/>
          </a:prstGeom>
          <a:solidFill>
            <a:srgbClr val="B50069"/>
          </a:solidFill>
          <a:ln/>
        </p:spPr>
      </p:sp>
      <p:sp>
        <p:nvSpPr>
          <p:cNvPr id="12" name="Text 10"/>
          <p:cNvSpPr/>
          <p:nvPr/>
        </p:nvSpPr>
        <p:spPr>
          <a:xfrm>
            <a:off x="2324911" y="1965960"/>
            <a:ext cx="3005846" cy="365760"/>
          </a:xfrm>
          <a:prstGeom prst="rect">
            <a:avLst/>
          </a:prstGeom>
          <a:noFill/>
          <a:ln/>
        </p:spPr>
        <p:txBody>
          <a:bodyPr wrap="square" lIns="0" tIns="0" rIns="0" bIns="0" rtlCol="0" anchor="ctr"/>
          <a:lstStyle/>
          <a:p>
            <a:pPr marL="0" indent="0" algn="ctr">
              <a:buNone/>
            </a:pPr>
            <a:r>
              <a:rPr lang="en-US" b="1" dirty="0">
                <a:solidFill>
                  <a:srgbClr val="500093"/>
                </a:solidFill>
                <a:latin typeface="Arial" pitchFamily="34" charset="0"/>
                <a:ea typeface="Arial" pitchFamily="34" charset="-122"/>
                <a:cs typeface="Arial" pitchFamily="34" charset="-120"/>
              </a:rPr>
              <a:t>Cyber Security</a:t>
            </a:r>
            <a:endParaRPr lang="en-US" dirty="0"/>
          </a:p>
        </p:txBody>
      </p:sp>
      <p:sp>
        <p:nvSpPr>
          <p:cNvPr id="13" name="Text 11"/>
          <p:cNvSpPr/>
          <p:nvPr/>
        </p:nvSpPr>
        <p:spPr>
          <a:xfrm>
            <a:off x="1371600" y="4407605"/>
            <a:ext cx="4937760" cy="1280160"/>
          </a:xfrm>
          <a:prstGeom prst="rect">
            <a:avLst/>
          </a:prstGeom>
          <a:noFill/>
          <a:ln/>
        </p:spPr>
        <p:txBody>
          <a:bodyPr wrap="square" lIns="0" tIns="0" rIns="0" bIns="0" rtlCol="0" anchor="ctr"/>
          <a:lstStyle/>
          <a:p>
            <a:pPr marL="0" indent="0" algn="ctr">
              <a:lnSpc>
                <a:spcPct val="110000"/>
              </a:lnSpc>
              <a:buNone/>
            </a:pPr>
            <a:r>
              <a:rPr lang="en-US" sz="1400" dirty="0">
                <a:latin typeface="Arial" pitchFamily="34" charset="0"/>
                <a:ea typeface="Arial" pitchFamily="34" charset="-122"/>
                <a:cs typeface="Arial" pitchFamily="34" charset="-120"/>
              </a:rPr>
              <a:t>Protects infrastructure — all systems, networks, programs, devices, and the information stored within, from unauthorized access.</a:t>
            </a:r>
            <a:endParaRPr lang="en-US" sz="1400" dirty="0"/>
          </a:p>
        </p:txBody>
      </p:sp>
      <p:sp>
        <p:nvSpPr>
          <p:cNvPr id="14" name="Text 12"/>
          <p:cNvSpPr/>
          <p:nvPr/>
        </p:nvSpPr>
        <p:spPr>
          <a:xfrm>
            <a:off x="2423160" y="2834640"/>
            <a:ext cx="2834640" cy="685800"/>
          </a:xfrm>
          <a:prstGeom prst="rect">
            <a:avLst/>
          </a:prstGeom>
          <a:noFill/>
          <a:ln/>
        </p:spPr>
        <p:txBody>
          <a:bodyPr wrap="square" lIns="0" tIns="0" rIns="0" bIns="0" rtlCol="0" anchor="ctr"/>
          <a:lstStyle/>
          <a:p>
            <a:pPr marL="0" indent="0" algn="ctr">
              <a:buNone/>
            </a:pPr>
            <a:r>
              <a:rPr lang="en-US" sz="1600" b="1" dirty="0">
                <a:solidFill>
                  <a:srgbClr val="FFFFFF"/>
                </a:solidFill>
                <a:latin typeface="Arial" pitchFamily="34" charset="0"/>
                <a:ea typeface="Arial" pitchFamily="34" charset="-122"/>
                <a:cs typeface="Arial" pitchFamily="34" charset="-120"/>
              </a:rPr>
              <a:t>Digital</a:t>
            </a:r>
            <a:endParaRPr lang="en-US" sz="1600" dirty="0"/>
          </a:p>
          <a:p>
            <a:pPr marL="0" indent="0" algn="ctr">
              <a:buNone/>
            </a:pPr>
            <a:r>
              <a:rPr lang="en-US" sz="1600" b="1" dirty="0">
                <a:solidFill>
                  <a:srgbClr val="FFFFFF"/>
                </a:solidFill>
                <a:latin typeface="Arial" pitchFamily="34" charset="0"/>
                <a:ea typeface="Arial" pitchFamily="34" charset="-122"/>
                <a:cs typeface="Arial" pitchFamily="34" charset="-120"/>
              </a:rPr>
              <a:t>Security</a:t>
            </a:r>
            <a:endParaRPr lang="en-US" sz="1600" dirty="0"/>
          </a:p>
        </p:txBody>
      </p:sp>
      <p:sp>
        <p:nvSpPr>
          <p:cNvPr id="15" name="Text 13"/>
          <p:cNvSpPr/>
          <p:nvPr/>
        </p:nvSpPr>
        <p:spPr>
          <a:xfrm>
            <a:off x="2514600" y="3611880"/>
            <a:ext cx="2651760" cy="868680"/>
          </a:xfrm>
          <a:prstGeom prst="rect">
            <a:avLst/>
          </a:prstGeom>
          <a:noFill/>
          <a:ln/>
        </p:spPr>
        <p:txBody>
          <a:bodyPr wrap="square" lIns="0" tIns="0" rIns="0" bIns="0" rtlCol="0" anchor="ctr"/>
          <a:lstStyle/>
          <a:p>
            <a:pPr marL="0" indent="0" algn="ctr">
              <a:lnSpc>
                <a:spcPct val="105000"/>
              </a:lnSpc>
              <a:buNone/>
            </a:pPr>
            <a:r>
              <a:rPr lang="en-US" sz="1400" dirty="0">
                <a:solidFill>
                  <a:srgbClr val="FFFFFF"/>
                </a:solidFill>
                <a:latin typeface="Arial" pitchFamily="34" charset="0"/>
                <a:ea typeface="Arial" pitchFamily="34" charset="-122"/>
                <a:cs typeface="Arial" pitchFamily="34" charset="-120"/>
              </a:rPr>
              <a:t>Protects your online presence — identity, data, and assets.</a:t>
            </a:r>
            <a:endParaRPr lang="en-US" sz="1400" dirty="0"/>
          </a:p>
        </p:txBody>
      </p:sp>
      <p:sp>
        <p:nvSpPr>
          <p:cNvPr id="16" name="Shape 14"/>
          <p:cNvSpPr/>
          <p:nvPr/>
        </p:nvSpPr>
        <p:spPr>
          <a:xfrm>
            <a:off x="7772400" y="1792224"/>
            <a:ext cx="118872" cy="118872"/>
          </a:xfrm>
          <a:prstGeom prst="ellipse">
            <a:avLst/>
          </a:prstGeom>
          <a:solidFill>
            <a:srgbClr val="993300"/>
          </a:solidFill>
          <a:ln/>
        </p:spPr>
      </p:sp>
      <p:sp>
        <p:nvSpPr>
          <p:cNvPr id="17" name="Text 15"/>
          <p:cNvSpPr/>
          <p:nvPr/>
        </p:nvSpPr>
        <p:spPr>
          <a:xfrm>
            <a:off x="8028432" y="1682496"/>
            <a:ext cx="3566160" cy="822960"/>
          </a:xfrm>
          <a:prstGeom prst="rect">
            <a:avLst/>
          </a:prstGeom>
          <a:noFill/>
          <a:ln/>
        </p:spPr>
        <p:txBody>
          <a:bodyPr wrap="square" lIns="0" tIns="0" rIns="0" bIns="0" rtlCol="0" anchor="t"/>
          <a:lstStyle/>
          <a:p>
            <a:pPr marL="0" indent="0">
              <a:lnSpc>
                <a:spcPct val="115000"/>
              </a:lnSpc>
              <a:buNone/>
            </a:pPr>
            <a:r>
              <a:rPr lang="en-US" sz="2000" dirty="0">
                <a:latin typeface="Arial" pitchFamily="34" charset="0"/>
                <a:ea typeface="Arial" pitchFamily="34" charset="-122"/>
                <a:cs typeface="Arial" pitchFamily="34" charset="-120"/>
              </a:rPr>
              <a:t>Digital security protects information</a:t>
            </a:r>
            <a:endParaRPr lang="en-US" sz="2000" dirty="0"/>
          </a:p>
        </p:txBody>
      </p:sp>
      <p:sp>
        <p:nvSpPr>
          <p:cNvPr id="18" name="Shape 16"/>
          <p:cNvSpPr/>
          <p:nvPr/>
        </p:nvSpPr>
        <p:spPr>
          <a:xfrm>
            <a:off x="7772400" y="2752344"/>
            <a:ext cx="118872" cy="118872"/>
          </a:xfrm>
          <a:prstGeom prst="ellipse">
            <a:avLst/>
          </a:prstGeom>
          <a:solidFill>
            <a:srgbClr val="993300"/>
          </a:solidFill>
          <a:ln/>
        </p:spPr>
      </p:sp>
      <p:sp>
        <p:nvSpPr>
          <p:cNvPr id="19" name="Text 17"/>
          <p:cNvSpPr/>
          <p:nvPr/>
        </p:nvSpPr>
        <p:spPr>
          <a:xfrm>
            <a:off x="8028432" y="2642615"/>
            <a:ext cx="3566160" cy="1044167"/>
          </a:xfrm>
          <a:prstGeom prst="rect">
            <a:avLst/>
          </a:prstGeom>
          <a:noFill/>
          <a:ln/>
        </p:spPr>
        <p:txBody>
          <a:bodyPr wrap="square" lIns="0" tIns="0" rIns="0" bIns="0" rtlCol="0" anchor="t"/>
          <a:lstStyle/>
          <a:p>
            <a:pPr marL="0" indent="0">
              <a:lnSpc>
                <a:spcPct val="115000"/>
              </a:lnSpc>
              <a:buNone/>
            </a:pPr>
            <a:r>
              <a:rPr lang="en-US" sz="2000" dirty="0">
                <a:latin typeface="Arial" pitchFamily="34" charset="0"/>
                <a:ea typeface="Arial" pitchFamily="34" charset="-122"/>
                <a:cs typeface="Arial" pitchFamily="34" charset="-120"/>
              </a:rPr>
              <a:t>Cyber security protects the infrastructure — all systems, networks, and information</a:t>
            </a:r>
            <a:endParaRPr lang="en-US" sz="2000" dirty="0"/>
          </a:p>
        </p:txBody>
      </p:sp>
      <p:sp>
        <p:nvSpPr>
          <p:cNvPr id="20" name="Shape 18"/>
          <p:cNvSpPr/>
          <p:nvPr/>
        </p:nvSpPr>
        <p:spPr>
          <a:xfrm>
            <a:off x="7772400" y="4150206"/>
            <a:ext cx="118872" cy="118872"/>
          </a:xfrm>
          <a:prstGeom prst="ellipse">
            <a:avLst/>
          </a:prstGeom>
          <a:solidFill>
            <a:srgbClr val="993300"/>
          </a:solidFill>
          <a:ln/>
        </p:spPr>
      </p:sp>
      <p:sp>
        <p:nvSpPr>
          <p:cNvPr id="21" name="Text 19"/>
          <p:cNvSpPr/>
          <p:nvPr/>
        </p:nvSpPr>
        <p:spPr>
          <a:xfrm>
            <a:off x="8028432" y="4040478"/>
            <a:ext cx="3566160" cy="822960"/>
          </a:xfrm>
          <a:prstGeom prst="rect">
            <a:avLst/>
          </a:prstGeom>
          <a:noFill/>
          <a:ln/>
        </p:spPr>
        <p:txBody>
          <a:bodyPr wrap="square" lIns="0" tIns="0" rIns="0" bIns="0" rtlCol="0" anchor="t"/>
          <a:lstStyle/>
          <a:p>
            <a:pPr marL="0" indent="0">
              <a:lnSpc>
                <a:spcPct val="115000"/>
              </a:lnSpc>
              <a:buNone/>
            </a:pPr>
            <a:r>
              <a:rPr lang="en-US" sz="2000" dirty="0">
                <a:latin typeface="Arial" pitchFamily="34" charset="0"/>
                <a:ea typeface="Arial" pitchFamily="34" charset="-122"/>
                <a:cs typeface="Arial" pitchFamily="34" charset="-120"/>
              </a:rPr>
              <a:t>Digital security covers your online presence; cyber security covers everything it runs on</a:t>
            </a:r>
            <a:endParaRPr lang="en-US" sz="2000" dirty="0"/>
          </a:p>
        </p:txBody>
      </p:sp>
      <p:sp>
        <p:nvSpPr>
          <p:cNvPr id="22" name="Text 20"/>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Types of Cybersecurity Solutions</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915568"/>
            <a:ext cx="10607040" cy="475488"/>
          </a:xfrm>
          <a:prstGeom prst="rect">
            <a:avLst/>
          </a:prstGeom>
          <a:noFill/>
          <a:ln/>
        </p:spPr>
        <p:txBody>
          <a:bodyPr wrap="square" lIns="0" tIns="0" rIns="0" bIns="0" rtlCol="0" anchor="ctr"/>
          <a:lstStyle/>
          <a:p>
            <a:r>
              <a:rPr lang="en-US" sz="2400" i="1" dirty="0">
                <a:latin typeface="Arial" pitchFamily="34" charset="0"/>
                <a:cs typeface="Arial" pitchFamily="34" charset="-120"/>
              </a:rPr>
              <a:t>An effective cybersecurity program requires all six working together</a:t>
            </a:r>
          </a:p>
        </p:txBody>
      </p:sp>
      <p:sp>
        <p:nvSpPr>
          <p:cNvPr id="10" name="Shape 8"/>
          <p:cNvSpPr/>
          <p:nvPr/>
        </p:nvSpPr>
        <p:spPr>
          <a:xfrm>
            <a:off x="868680" y="1588528"/>
            <a:ext cx="1551432" cy="5006826"/>
          </a:xfrm>
          <a:prstGeom prst="roundRect">
            <a:avLst>
              <a:gd name="adj" fmla="val 4715"/>
            </a:avLst>
          </a:prstGeom>
          <a:solidFill>
            <a:srgbClr val="FBF3F8"/>
          </a:solidFill>
          <a:ln w="12700">
            <a:solidFill>
              <a:srgbClr val="EBD6E6"/>
            </a:solidFill>
            <a:prstDash val="solid"/>
          </a:ln>
        </p:spPr>
      </p:sp>
      <p:sp>
        <p:nvSpPr>
          <p:cNvPr id="11" name="Shape 9"/>
          <p:cNvSpPr/>
          <p:nvPr/>
        </p:nvSpPr>
        <p:spPr>
          <a:xfrm>
            <a:off x="1051560" y="1753120"/>
            <a:ext cx="530352" cy="530352"/>
          </a:xfrm>
          <a:prstGeom prst="ellipse">
            <a:avLst/>
          </a:prstGeom>
          <a:solidFill>
            <a:srgbClr val="B50069"/>
          </a:solidFill>
          <a:ln/>
        </p:spPr>
      </p:sp>
      <p:pic>
        <p:nvPicPr>
          <p:cNvPr id="12" name="Image 0" descr="/home/claude/icons/network_white.png"/>
          <p:cNvPicPr>
            <a:picLocks noChangeAspect="1"/>
          </p:cNvPicPr>
          <p:nvPr/>
        </p:nvPicPr>
        <p:blipFill>
          <a:blip r:embed="rId3"/>
          <a:stretch>
            <a:fillRect/>
          </a:stretch>
        </p:blipFill>
        <p:spPr>
          <a:xfrm>
            <a:off x="1152144" y="1853704"/>
            <a:ext cx="329184" cy="329184"/>
          </a:xfrm>
          <a:prstGeom prst="rect">
            <a:avLst/>
          </a:prstGeom>
        </p:spPr>
      </p:pic>
      <p:sp>
        <p:nvSpPr>
          <p:cNvPr id="13" name="Text 10"/>
          <p:cNvSpPr/>
          <p:nvPr/>
        </p:nvSpPr>
        <p:spPr>
          <a:xfrm>
            <a:off x="1051560" y="2356624"/>
            <a:ext cx="1368552" cy="475488"/>
          </a:xfrm>
          <a:prstGeom prst="rect">
            <a:avLst/>
          </a:prstGeom>
          <a:noFill/>
          <a:ln/>
        </p:spPr>
        <p:txBody>
          <a:bodyPr wrap="square" lIns="0" tIns="0" rIns="0" bIns="0" rtlCol="0" anchor="t"/>
          <a:lstStyle/>
          <a:p>
            <a:pPr marL="0" indent="0">
              <a:lnSpc>
                <a:spcPct val="100000"/>
              </a:lnSpc>
              <a:buNone/>
            </a:pPr>
            <a:r>
              <a:rPr lang="en-US" b="1" dirty="0">
                <a:solidFill>
                  <a:srgbClr val="262626"/>
                </a:solidFill>
                <a:latin typeface="Arial" pitchFamily="34" charset="0"/>
                <a:ea typeface="Arial" pitchFamily="34" charset="-122"/>
                <a:cs typeface="Arial" pitchFamily="34" charset="-120"/>
              </a:rPr>
              <a:t>Network Security</a:t>
            </a:r>
            <a:endParaRPr lang="en-US" dirty="0"/>
          </a:p>
        </p:txBody>
      </p:sp>
      <p:sp>
        <p:nvSpPr>
          <p:cNvPr id="14" name="Text 11"/>
          <p:cNvSpPr/>
          <p:nvPr/>
        </p:nvSpPr>
        <p:spPr>
          <a:xfrm>
            <a:off x="1051560" y="3092424"/>
            <a:ext cx="1185672" cy="3386197"/>
          </a:xfrm>
          <a:prstGeom prst="rect">
            <a:avLst/>
          </a:prstGeom>
          <a:noFill/>
          <a:ln/>
        </p:spPr>
        <p:txBody>
          <a:bodyPr wrap="square" lIns="0" tIns="0" rIns="0" bIns="0" rtlCol="0" anchor="t"/>
          <a:lstStyle/>
          <a:p>
            <a:pPr marL="0" indent="0">
              <a:lnSpc>
                <a:spcPct val="105000"/>
              </a:lnSpc>
              <a:buNone/>
            </a:pPr>
            <a:r>
              <a:rPr lang="en-US" sz="1600" dirty="0">
                <a:latin typeface="Arial" pitchFamily="34" charset="0"/>
                <a:ea typeface="Arial" pitchFamily="34" charset="-122"/>
                <a:cs typeface="Arial" pitchFamily="34" charset="-120"/>
              </a:rPr>
              <a:t>Most cyberattacks come over the network — identifying and preventing attacks before they reach endpoints eliminates their impact.</a:t>
            </a:r>
            <a:endParaRPr lang="en-US" sz="1600" dirty="0"/>
          </a:p>
        </p:txBody>
      </p:sp>
      <p:sp>
        <p:nvSpPr>
          <p:cNvPr id="15" name="Shape 12"/>
          <p:cNvSpPr/>
          <p:nvPr/>
        </p:nvSpPr>
        <p:spPr>
          <a:xfrm>
            <a:off x="2648712" y="1588528"/>
            <a:ext cx="1551432" cy="5006826"/>
          </a:xfrm>
          <a:prstGeom prst="roundRect">
            <a:avLst>
              <a:gd name="adj" fmla="val 4715"/>
            </a:avLst>
          </a:prstGeom>
          <a:solidFill>
            <a:srgbClr val="FBF3F8"/>
          </a:solidFill>
          <a:ln w="12700">
            <a:solidFill>
              <a:srgbClr val="EBD6E6"/>
            </a:solidFill>
            <a:prstDash val="solid"/>
          </a:ln>
        </p:spPr>
      </p:sp>
      <p:sp>
        <p:nvSpPr>
          <p:cNvPr id="16" name="Shape 13"/>
          <p:cNvSpPr/>
          <p:nvPr/>
        </p:nvSpPr>
        <p:spPr>
          <a:xfrm>
            <a:off x="2831592" y="1753120"/>
            <a:ext cx="530352" cy="530352"/>
          </a:xfrm>
          <a:prstGeom prst="ellipse">
            <a:avLst/>
          </a:prstGeom>
          <a:solidFill>
            <a:srgbClr val="B50069"/>
          </a:solidFill>
          <a:ln/>
        </p:spPr>
      </p:sp>
      <p:pic>
        <p:nvPicPr>
          <p:cNvPr id="17" name="Image 1" descr="/home/claude/icons/cloud_white.png"/>
          <p:cNvPicPr>
            <a:picLocks noChangeAspect="1"/>
          </p:cNvPicPr>
          <p:nvPr/>
        </p:nvPicPr>
        <p:blipFill>
          <a:blip r:embed="rId4"/>
          <a:stretch>
            <a:fillRect/>
          </a:stretch>
        </p:blipFill>
        <p:spPr>
          <a:xfrm>
            <a:off x="2932176" y="1853704"/>
            <a:ext cx="329184" cy="329184"/>
          </a:xfrm>
          <a:prstGeom prst="rect">
            <a:avLst/>
          </a:prstGeom>
        </p:spPr>
      </p:pic>
      <p:sp>
        <p:nvSpPr>
          <p:cNvPr id="18" name="Text 14"/>
          <p:cNvSpPr/>
          <p:nvPr/>
        </p:nvSpPr>
        <p:spPr>
          <a:xfrm>
            <a:off x="2831592" y="2356624"/>
            <a:ext cx="1368552" cy="475488"/>
          </a:xfrm>
          <a:prstGeom prst="rect">
            <a:avLst/>
          </a:prstGeom>
          <a:noFill/>
          <a:ln/>
        </p:spPr>
        <p:txBody>
          <a:bodyPr wrap="square" lIns="0" tIns="0" rIns="0" bIns="0" rtlCol="0" anchor="t"/>
          <a:lstStyle/>
          <a:p>
            <a:pPr marL="0" indent="0">
              <a:lnSpc>
                <a:spcPct val="100000"/>
              </a:lnSpc>
              <a:buNone/>
            </a:pPr>
            <a:r>
              <a:rPr lang="en-US" b="1" dirty="0">
                <a:solidFill>
                  <a:srgbClr val="262626"/>
                </a:solidFill>
                <a:latin typeface="Arial" pitchFamily="34" charset="0"/>
                <a:ea typeface="Arial" pitchFamily="34" charset="-122"/>
                <a:cs typeface="Arial" pitchFamily="34" charset="-120"/>
              </a:rPr>
              <a:t>Cloud Security</a:t>
            </a:r>
            <a:endParaRPr lang="en-US" dirty="0"/>
          </a:p>
        </p:txBody>
      </p:sp>
      <p:sp>
        <p:nvSpPr>
          <p:cNvPr id="19" name="Text 15"/>
          <p:cNvSpPr/>
          <p:nvPr/>
        </p:nvSpPr>
        <p:spPr>
          <a:xfrm>
            <a:off x="2831592" y="3092424"/>
            <a:ext cx="1185672" cy="3386197"/>
          </a:xfrm>
          <a:prstGeom prst="rect">
            <a:avLst/>
          </a:prstGeom>
          <a:noFill/>
          <a:ln/>
        </p:spPr>
        <p:txBody>
          <a:bodyPr wrap="square" lIns="0" tIns="0" rIns="0" bIns="0" rtlCol="0" anchor="t"/>
          <a:lstStyle/>
          <a:p>
            <a:pPr marL="0" indent="0">
              <a:lnSpc>
                <a:spcPct val="105000"/>
              </a:lnSpc>
              <a:buNone/>
            </a:pPr>
            <a:r>
              <a:rPr lang="en-US" sz="1600" dirty="0">
                <a:latin typeface="Arial" pitchFamily="34" charset="0"/>
                <a:ea typeface="Arial" pitchFamily="34" charset="-122"/>
                <a:cs typeface="Arial" pitchFamily="34" charset="-120"/>
              </a:rPr>
              <a:t>As companies move to the cloud, they're exposed to new risks that on-premise solutions may not effectively manage.</a:t>
            </a:r>
            <a:endParaRPr lang="en-US" sz="1600" dirty="0"/>
          </a:p>
        </p:txBody>
      </p:sp>
      <p:sp>
        <p:nvSpPr>
          <p:cNvPr id="20" name="Shape 16"/>
          <p:cNvSpPr/>
          <p:nvPr/>
        </p:nvSpPr>
        <p:spPr>
          <a:xfrm>
            <a:off x="4428744" y="1588528"/>
            <a:ext cx="1551432" cy="5006826"/>
          </a:xfrm>
          <a:prstGeom prst="roundRect">
            <a:avLst>
              <a:gd name="adj" fmla="val 4715"/>
            </a:avLst>
          </a:prstGeom>
          <a:solidFill>
            <a:srgbClr val="FBF3F8"/>
          </a:solidFill>
          <a:ln w="12700">
            <a:solidFill>
              <a:srgbClr val="EBD6E6"/>
            </a:solidFill>
            <a:prstDash val="solid"/>
          </a:ln>
        </p:spPr>
      </p:sp>
      <p:sp>
        <p:nvSpPr>
          <p:cNvPr id="21" name="Shape 17"/>
          <p:cNvSpPr/>
          <p:nvPr/>
        </p:nvSpPr>
        <p:spPr>
          <a:xfrm>
            <a:off x="4611624" y="1753120"/>
            <a:ext cx="530352" cy="530352"/>
          </a:xfrm>
          <a:prstGeom prst="ellipse">
            <a:avLst/>
          </a:prstGeom>
          <a:solidFill>
            <a:srgbClr val="B50069"/>
          </a:solidFill>
          <a:ln/>
        </p:spPr>
      </p:sp>
      <p:pic>
        <p:nvPicPr>
          <p:cNvPr id="22" name="Image 2" descr="/home/claude/icons/appsec_white.png"/>
          <p:cNvPicPr>
            <a:picLocks noChangeAspect="1"/>
          </p:cNvPicPr>
          <p:nvPr/>
        </p:nvPicPr>
        <p:blipFill>
          <a:blip r:embed="rId5"/>
          <a:stretch>
            <a:fillRect/>
          </a:stretch>
        </p:blipFill>
        <p:spPr>
          <a:xfrm>
            <a:off x="4712208" y="1853704"/>
            <a:ext cx="329184" cy="329184"/>
          </a:xfrm>
          <a:prstGeom prst="rect">
            <a:avLst/>
          </a:prstGeom>
        </p:spPr>
      </p:pic>
      <p:sp>
        <p:nvSpPr>
          <p:cNvPr id="23" name="Text 18"/>
          <p:cNvSpPr/>
          <p:nvPr/>
        </p:nvSpPr>
        <p:spPr>
          <a:xfrm>
            <a:off x="4611624" y="2356624"/>
            <a:ext cx="1368552" cy="475488"/>
          </a:xfrm>
          <a:prstGeom prst="rect">
            <a:avLst/>
          </a:prstGeom>
          <a:noFill/>
          <a:ln/>
        </p:spPr>
        <p:txBody>
          <a:bodyPr wrap="square" lIns="0" tIns="0" rIns="0" bIns="0" rtlCol="0" anchor="t"/>
          <a:lstStyle/>
          <a:p>
            <a:pPr marL="0" indent="0">
              <a:lnSpc>
                <a:spcPct val="100000"/>
              </a:lnSpc>
              <a:buNone/>
            </a:pPr>
            <a:r>
              <a:rPr lang="en-US" b="1" dirty="0">
                <a:solidFill>
                  <a:srgbClr val="262626"/>
                </a:solidFill>
                <a:latin typeface="Arial" pitchFamily="34" charset="0"/>
                <a:ea typeface="Arial" pitchFamily="34" charset="-122"/>
                <a:cs typeface="Arial" pitchFamily="34" charset="-120"/>
              </a:rPr>
              <a:t>Application Security</a:t>
            </a:r>
            <a:endParaRPr lang="en-US" dirty="0"/>
          </a:p>
        </p:txBody>
      </p:sp>
      <p:sp>
        <p:nvSpPr>
          <p:cNvPr id="24" name="Text 19"/>
          <p:cNvSpPr/>
          <p:nvPr/>
        </p:nvSpPr>
        <p:spPr>
          <a:xfrm>
            <a:off x="4611624" y="3092424"/>
            <a:ext cx="1185672" cy="3386197"/>
          </a:xfrm>
          <a:prstGeom prst="rect">
            <a:avLst/>
          </a:prstGeom>
          <a:noFill/>
          <a:ln/>
        </p:spPr>
        <p:txBody>
          <a:bodyPr wrap="square" lIns="0" tIns="0" rIns="0" bIns="0" rtlCol="0" anchor="t"/>
          <a:lstStyle/>
          <a:p>
            <a:pPr marL="0" indent="0">
              <a:lnSpc>
                <a:spcPct val="105000"/>
              </a:lnSpc>
              <a:buNone/>
            </a:pPr>
            <a:r>
              <a:rPr lang="en-US" sz="1600" dirty="0">
                <a:latin typeface="Arial" pitchFamily="34" charset="0"/>
                <a:ea typeface="Arial" pitchFamily="34" charset="-122"/>
                <a:cs typeface="Arial" pitchFamily="34" charset="-120"/>
              </a:rPr>
              <a:t>Most production applications contain at least one vulnerability, some of which pose significant organizational risk.</a:t>
            </a:r>
            <a:endParaRPr lang="en-US" sz="1600" dirty="0"/>
          </a:p>
        </p:txBody>
      </p:sp>
      <p:sp>
        <p:nvSpPr>
          <p:cNvPr id="25" name="Shape 20"/>
          <p:cNvSpPr/>
          <p:nvPr/>
        </p:nvSpPr>
        <p:spPr>
          <a:xfrm>
            <a:off x="6208776" y="1588528"/>
            <a:ext cx="1551432" cy="5006826"/>
          </a:xfrm>
          <a:prstGeom prst="roundRect">
            <a:avLst>
              <a:gd name="adj" fmla="val 4715"/>
            </a:avLst>
          </a:prstGeom>
          <a:solidFill>
            <a:srgbClr val="FBF3F8"/>
          </a:solidFill>
          <a:ln w="12700">
            <a:solidFill>
              <a:srgbClr val="EBD6E6"/>
            </a:solidFill>
            <a:prstDash val="solid"/>
          </a:ln>
        </p:spPr>
      </p:sp>
      <p:sp>
        <p:nvSpPr>
          <p:cNvPr id="26" name="Shape 21"/>
          <p:cNvSpPr/>
          <p:nvPr/>
        </p:nvSpPr>
        <p:spPr>
          <a:xfrm>
            <a:off x="6391656" y="1753120"/>
            <a:ext cx="530352" cy="530352"/>
          </a:xfrm>
          <a:prstGeom prst="ellipse">
            <a:avLst/>
          </a:prstGeom>
          <a:solidFill>
            <a:srgbClr val="B50069"/>
          </a:solidFill>
          <a:ln/>
        </p:spPr>
      </p:sp>
      <p:pic>
        <p:nvPicPr>
          <p:cNvPr id="27" name="Image 3" descr="/home/claude/icons/iot_white.png"/>
          <p:cNvPicPr>
            <a:picLocks noChangeAspect="1"/>
          </p:cNvPicPr>
          <p:nvPr/>
        </p:nvPicPr>
        <p:blipFill>
          <a:blip r:embed="rId6"/>
          <a:stretch>
            <a:fillRect/>
          </a:stretch>
        </p:blipFill>
        <p:spPr>
          <a:xfrm>
            <a:off x="6492240" y="1853704"/>
            <a:ext cx="329184" cy="329184"/>
          </a:xfrm>
          <a:prstGeom prst="rect">
            <a:avLst/>
          </a:prstGeom>
        </p:spPr>
      </p:pic>
      <p:sp>
        <p:nvSpPr>
          <p:cNvPr id="28" name="Text 22"/>
          <p:cNvSpPr/>
          <p:nvPr/>
        </p:nvSpPr>
        <p:spPr>
          <a:xfrm>
            <a:off x="6391656" y="2356624"/>
            <a:ext cx="1368552" cy="475488"/>
          </a:xfrm>
          <a:prstGeom prst="rect">
            <a:avLst/>
          </a:prstGeom>
          <a:noFill/>
          <a:ln/>
        </p:spPr>
        <p:txBody>
          <a:bodyPr wrap="square" lIns="0" tIns="0" rIns="0" bIns="0" rtlCol="0" anchor="t"/>
          <a:lstStyle/>
          <a:p>
            <a:pPr marL="0" indent="0">
              <a:lnSpc>
                <a:spcPct val="100000"/>
              </a:lnSpc>
              <a:buNone/>
            </a:pPr>
            <a:r>
              <a:rPr lang="en-US" b="1" dirty="0">
                <a:solidFill>
                  <a:srgbClr val="262626"/>
                </a:solidFill>
                <a:latin typeface="Arial" pitchFamily="34" charset="0"/>
                <a:ea typeface="Arial" pitchFamily="34" charset="-122"/>
                <a:cs typeface="Arial" pitchFamily="34" charset="-120"/>
              </a:rPr>
              <a:t>IoT Security</a:t>
            </a:r>
            <a:endParaRPr lang="en-US" dirty="0"/>
          </a:p>
        </p:txBody>
      </p:sp>
      <p:sp>
        <p:nvSpPr>
          <p:cNvPr id="29" name="Text 23"/>
          <p:cNvSpPr/>
          <p:nvPr/>
        </p:nvSpPr>
        <p:spPr>
          <a:xfrm>
            <a:off x="6391656" y="3092424"/>
            <a:ext cx="1185672" cy="3386197"/>
          </a:xfrm>
          <a:prstGeom prst="rect">
            <a:avLst/>
          </a:prstGeom>
          <a:noFill/>
          <a:ln/>
        </p:spPr>
        <p:txBody>
          <a:bodyPr wrap="square" lIns="0" tIns="0" rIns="0" bIns="0" rtlCol="0" anchor="t"/>
          <a:lstStyle/>
          <a:p>
            <a:pPr marL="0" indent="0">
              <a:lnSpc>
                <a:spcPct val="105000"/>
              </a:lnSpc>
              <a:buNone/>
            </a:pPr>
            <a:r>
              <a:rPr lang="en-US" sz="1600" dirty="0">
                <a:latin typeface="Arial" pitchFamily="34" charset="0"/>
                <a:ea typeface="Arial" pitchFamily="34" charset="-122"/>
                <a:cs typeface="Arial" pitchFamily="34" charset="-120"/>
              </a:rPr>
              <a:t>IoT devices enable centralized monitoring and management, but commonly contain security flaws of their own.</a:t>
            </a:r>
            <a:endParaRPr lang="en-US" sz="1600" dirty="0"/>
          </a:p>
        </p:txBody>
      </p:sp>
      <p:sp>
        <p:nvSpPr>
          <p:cNvPr id="30" name="Shape 24"/>
          <p:cNvSpPr/>
          <p:nvPr/>
        </p:nvSpPr>
        <p:spPr>
          <a:xfrm>
            <a:off x="7988808" y="1588528"/>
            <a:ext cx="1551432" cy="5006826"/>
          </a:xfrm>
          <a:prstGeom prst="roundRect">
            <a:avLst>
              <a:gd name="adj" fmla="val 4715"/>
            </a:avLst>
          </a:prstGeom>
          <a:solidFill>
            <a:srgbClr val="FBF3F8"/>
          </a:solidFill>
          <a:ln w="12700">
            <a:solidFill>
              <a:srgbClr val="EBD6E6"/>
            </a:solidFill>
            <a:prstDash val="solid"/>
          </a:ln>
        </p:spPr>
      </p:sp>
      <p:sp>
        <p:nvSpPr>
          <p:cNvPr id="31" name="Shape 25"/>
          <p:cNvSpPr/>
          <p:nvPr/>
        </p:nvSpPr>
        <p:spPr>
          <a:xfrm>
            <a:off x="8171688" y="1753120"/>
            <a:ext cx="530352" cy="530352"/>
          </a:xfrm>
          <a:prstGeom prst="ellipse">
            <a:avLst/>
          </a:prstGeom>
          <a:solidFill>
            <a:srgbClr val="B50069"/>
          </a:solidFill>
          <a:ln/>
        </p:spPr>
      </p:sp>
      <p:pic>
        <p:nvPicPr>
          <p:cNvPr id="32" name="Image 4" descr="/home/claude/icons/endpoint_white.png"/>
          <p:cNvPicPr>
            <a:picLocks noChangeAspect="1"/>
          </p:cNvPicPr>
          <p:nvPr/>
        </p:nvPicPr>
        <p:blipFill>
          <a:blip r:embed="rId7"/>
          <a:stretch>
            <a:fillRect/>
          </a:stretch>
        </p:blipFill>
        <p:spPr>
          <a:xfrm>
            <a:off x="8272272" y="1853704"/>
            <a:ext cx="329184" cy="329184"/>
          </a:xfrm>
          <a:prstGeom prst="rect">
            <a:avLst/>
          </a:prstGeom>
        </p:spPr>
      </p:pic>
      <p:sp>
        <p:nvSpPr>
          <p:cNvPr id="33" name="Text 26"/>
          <p:cNvSpPr/>
          <p:nvPr/>
        </p:nvSpPr>
        <p:spPr>
          <a:xfrm>
            <a:off x="8171688" y="2356624"/>
            <a:ext cx="1368552" cy="475488"/>
          </a:xfrm>
          <a:prstGeom prst="rect">
            <a:avLst/>
          </a:prstGeom>
          <a:noFill/>
          <a:ln/>
        </p:spPr>
        <p:txBody>
          <a:bodyPr wrap="square" lIns="0" tIns="0" rIns="0" bIns="0" rtlCol="0" anchor="t"/>
          <a:lstStyle/>
          <a:p>
            <a:pPr marL="0" indent="0">
              <a:lnSpc>
                <a:spcPct val="100000"/>
              </a:lnSpc>
              <a:buNone/>
            </a:pPr>
            <a:r>
              <a:rPr lang="en-US" b="1" dirty="0">
                <a:solidFill>
                  <a:srgbClr val="262626"/>
                </a:solidFill>
                <a:latin typeface="Arial" pitchFamily="34" charset="0"/>
                <a:ea typeface="Arial" pitchFamily="34" charset="-122"/>
                <a:cs typeface="Arial" pitchFamily="34" charset="-120"/>
              </a:rPr>
              <a:t>Endpoint Security</a:t>
            </a:r>
            <a:endParaRPr lang="en-US" dirty="0"/>
          </a:p>
        </p:txBody>
      </p:sp>
      <p:sp>
        <p:nvSpPr>
          <p:cNvPr id="34" name="Text 27"/>
          <p:cNvSpPr/>
          <p:nvPr/>
        </p:nvSpPr>
        <p:spPr>
          <a:xfrm>
            <a:off x="8171688" y="3092424"/>
            <a:ext cx="1185672" cy="3386197"/>
          </a:xfrm>
          <a:prstGeom prst="rect">
            <a:avLst/>
          </a:prstGeom>
          <a:noFill/>
          <a:ln/>
        </p:spPr>
        <p:txBody>
          <a:bodyPr wrap="square" lIns="0" tIns="0" rIns="0" bIns="0" rtlCol="0" anchor="t"/>
          <a:lstStyle/>
          <a:p>
            <a:pPr marL="0" indent="0">
              <a:lnSpc>
                <a:spcPct val="105000"/>
              </a:lnSpc>
              <a:buNone/>
            </a:pPr>
            <a:r>
              <a:rPr lang="en-US" sz="1600" dirty="0">
                <a:latin typeface="Arial" pitchFamily="34" charset="0"/>
                <a:ea typeface="Arial" pitchFamily="34" charset="-122"/>
                <a:cs typeface="Arial" pitchFamily="34" charset="-120"/>
              </a:rPr>
              <a:t>Protecting endpoints against malware has always mattered — remote work has made it more vital than ever.</a:t>
            </a:r>
            <a:endParaRPr lang="en-US" sz="1600" dirty="0"/>
          </a:p>
        </p:txBody>
      </p:sp>
      <p:sp>
        <p:nvSpPr>
          <p:cNvPr id="35" name="Shape 28"/>
          <p:cNvSpPr/>
          <p:nvPr/>
        </p:nvSpPr>
        <p:spPr>
          <a:xfrm>
            <a:off x="9768840" y="1588528"/>
            <a:ext cx="1551432" cy="5006826"/>
          </a:xfrm>
          <a:prstGeom prst="roundRect">
            <a:avLst>
              <a:gd name="adj" fmla="val 4715"/>
            </a:avLst>
          </a:prstGeom>
          <a:solidFill>
            <a:srgbClr val="FBF3F8"/>
          </a:solidFill>
          <a:ln w="12700">
            <a:solidFill>
              <a:srgbClr val="EBD6E6"/>
            </a:solidFill>
            <a:prstDash val="solid"/>
          </a:ln>
        </p:spPr>
      </p:sp>
      <p:sp>
        <p:nvSpPr>
          <p:cNvPr id="36" name="Shape 29"/>
          <p:cNvSpPr/>
          <p:nvPr/>
        </p:nvSpPr>
        <p:spPr>
          <a:xfrm>
            <a:off x="9951720" y="1753120"/>
            <a:ext cx="530352" cy="530352"/>
          </a:xfrm>
          <a:prstGeom prst="ellipse">
            <a:avLst/>
          </a:prstGeom>
          <a:solidFill>
            <a:srgbClr val="B50069"/>
          </a:solidFill>
          <a:ln/>
        </p:spPr>
      </p:sp>
      <p:pic>
        <p:nvPicPr>
          <p:cNvPr id="37" name="Image 5" descr="/home/claude/icons/mobile_white.png"/>
          <p:cNvPicPr>
            <a:picLocks noChangeAspect="1"/>
          </p:cNvPicPr>
          <p:nvPr/>
        </p:nvPicPr>
        <p:blipFill>
          <a:blip r:embed="rId8"/>
          <a:stretch>
            <a:fillRect/>
          </a:stretch>
        </p:blipFill>
        <p:spPr>
          <a:xfrm>
            <a:off x="10052304" y="1853704"/>
            <a:ext cx="329184" cy="329184"/>
          </a:xfrm>
          <a:prstGeom prst="rect">
            <a:avLst/>
          </a:prstGeom>
        </p:spPr>
      </p:pic>
      <p:sp>
        <p:nvSpPr>
          <p:cNvPr id="38" name="Text 30"/>
          <p:cNvSpPr/>
          <p:nvPr/>
        </p:nvSpPr>
        <p:spPr>
          <a:xfrm>
            <a:off x="9951720" y="2356624"/>
            <a:ext cx="1368552" cy="475488"/>
          </a:xfrm>
          <a:prstGeom prst="rect">
            <a:avLst/>
          </a:prstGeom>
          <a:noFill/>
          <a:ln/>
        </p:spPr>
        <p:txBody>
          <a:bodyPr wrap="square" lIns="0" tIns="0" rIns="0" bIns="0" rtlCol="0" anchor="t"/>
          <a:lstStyle/>
          <a:p>
            <a:pPr marL="0" indent="0">
              <a:lnSpc>
                <a:spcPct val="100000"/>
              </a:lnSpc>
              <a:buNone/>
            </a:pPr>
            <a:r>
              <a:rPr lang="en-US" b="1" dirty="0">
                <a:solidFill>
                  <a:srgbClr val="262626"/>
                </a:solidFill>
                <a:latin typeface="Arial" pitchFamily="34" charset="0"/>
                <a:ea typeface="Arial" pitchFamily="34" charset="-122"/>
                <a:cs typeface="Arial" pitchFamily="34" charset="-120"/>
              </a:rPr>
              <a:t>Mobile Security</a:t>
            </a:r>
            <a:endParaRPr lang="en-US" dirty="0"/>
          </a:p>
        </p:txBody>
      </p:sp>
      <p:sp>
        <p:nvSpPr>
          <p:cNvPr id="39" name="Text 31"/>
          <p:cNvSpPr/>
          <p:nvPr/>
        </p:nvSpPr>
        <p:spPr>
          <a:xfrm>
            <a:off x="9951720" y="3092424"/>
            <a:ext cx="1185672" cy="3386197"/>
          </a:xfrm>
          <a:prstGeom prst="rect">
            <a:avLst/>
          </a:prstGeom>
          <a:noFill/>
          <a:ln/>
        </p:spPr>
        <p:txBody>
          <a:bodyPr wrap="square" lIns="0" tIns="0" rIns="0" bIns="0" rtlCol="0" anchor="t"/>
          <a:lstStyle/>
          <a:p>
            <a:pPr marL="0" indent="0">
              <a:lnSpc>
                <a:spcPct val="105000"/>
              </a:lnSpc>
              <a:buNone/>
            </a:pPr>
            <a:r>
              <a:rPr lang="en-US" sz="1600" dirty="0">
                <a:latin typeface="Arial" pitchFamily="34" charset="0"/>
                <a:ea typeface="Arial" pitchFamily="34" charset="-122"/>
                <a:cs typeface="Arial" pitchFamily="34" charset="-120"/>
              </a:rPr>
              <a:t>As mobile devices become central to business, threat actors increasingly target them with mobile-specific attacks.</a:t>
            </a:r>
            <a:endParaRPr lang="en-US" sz="1600" dirty="0"/>
          </a:p>
        </p:txBody>
      </p:sp>
      <p:sp>
        <p:nvSpPr>
          <p:cNvPr id="40" name="Text 32"/>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What to Protect</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935024"/>
            <a:ext cx="10607040" cy="465760"/>
          </a:xfrm>
          <a:prstGeom prst="rect">
            <a:avLst/>
          </a:prstGeom>
          <a:noFill/>
          <a:ln/>
        </p:spPr>
        <p:txBody>
          <a:bodyPr wrap="square" lIns="0" tIns="0" rIns="0" bIns="0" rtlCol="0" anchor="ctr"/>
          <a:lstStyle/>
          <a:p>
            <a:r>
              <a:rPr lang="en-US" sz="2400" i="1" dirty="0">
                <a:latin typeface="Arial" pitchFamily="34" charset="0"/>
                <a:cs typeface="Arial" pitchFamily="34" charset="-120"/>
              </a:rPr>
              <a:t>Four categories of assets that make up an organization's digital footprint</a:t>
            </a:r>
          </a:p>
        </p:txBody>
      </p:sp>
      <p:sp>
        <p:nvSpPr>
          <p:cNvPr id="10" name="Shape 8"/>
          <p:cNvSpPr/>
          <p:nvPr/>
        </p:nvSpPr>
        <p:spPr>
          <a:xfrm>
            <a:off x="868680" y="1792810"/>
            <a:ext cx="2441448" cy="4653710"/>
          </a:xfrm>
          <a:prstGeom prst="roundRect">
            <a:avLst>
              <a:gd name="adj" fmla="val 3404"/>
            </a:avLst>
          </a:prstGeom>
          <a:solidFill>
            <a:srgbClr val="FBF3F8"/>
          </a:solidFill>
          <a:ln w="12700">
            <a:solidFill>
              <a:srgbClr val="EBD6E6"/>
            </a:solidFill>
            <a:prstDash val="solid"/>
          </a:ln>
        </p:spPr>
      </p:sp>
      <p:sp>
        <p:nvSpPr>
          <p:cNvPr id="11" name="Shape 9"/>
          <p:cNvSpPr/>
          <p:nvPr/>
        </p:nvSpPr>
        <p:spPr>
          <a:xfrm>
            <a:off x="1051560" y="1957402"/>
            <a:ext cx="530352" cy="530352"/>
          </a:xfrm>
          <a:prstGeom prst="ellipse">
            <a:avLst/>
          </a:prstGeom>
          <a:solidFill>
            <a:srgbClr val="B50069"/>
          </a:solidFill>
          <a:ln/>
        </p:spPr>
      </p:sp>
      <p:pic>
        <p:nvPicPr>
          <p:cNvPr id="12" name="Image 0" descr="/home/claude/icons/endpoint_white.png"/>
          <p:cNvPicPr>
            <a:picLocks noChangeAspect="1"/>
          </p:cNvPicPr>
          <p:nvPr/>
        </p:nvPicPr>
        <p:blipFill>
          <a:blip r:embed="rId3"/>
          <a:stretch>
            <a:fillRect/>
          </a:stretch>
        </p:blipFill>
        <p:spPr>
          <a:xfrm>
            <a:off x="1152144" y="2057986"/>
            <a:ext cx="329184" cy="329184"/>
          </a:xfrm>
          <a:prstGeom prst="rect">
            <a:avLst/>
          </a:prstGeom>
        </p:spPr>
      </p:pic>
      <p:sp>
        <p:nvSpPr>
          <p:cNvPr id="13" name="Text 10"/>
          <p:cNvSpPr/>
          <p:nvPr/>
        </p:nvSpPr>
        <p:spPr>
          <a:xfrm>
            <a:off x="1051560" y="2560906"/>
            <a:ext cx="2075688" cy="7571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Endpoint &amp; Mobile Devices</a:t>
            </a:r>
            <a:endParaRPr lang="en-US" sz="2000" dirty="0"/>
          </a:p>
        </p:txBody>
      </p:sp>
      <p:sp>
        <p:nvSpPr>
          <p:cNvPr id="14" name="Text 11"/>
          <p:cNvSpPr/>
          <p:nvPr/>
        </p:nvSpPr>
        <p:spPr>
          <a:xfrm>
            <a:off x="1051560" y="3539906"/>
            <a:ext cx="2075688" cy="290661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Computer hardware, mobile phones, CPUs, discs, email/web/app servers, PC systems.</a:t>
            </a:r>
            <a:endParaRPr lang="en-US" sz="2000" dirty="0"/>
          </a:p>
        </p:txBody>
      </p:sp>
      <p:sp>
        <p:nvSpPr>
          <p:cNvPr id="15" name="Shape 12"/>
          <p:cNvSpPr/>
          <p:nvPr/>
        </p:nvSpPr>
        <p:spPr>
          <a:xfrm>
            <a:off x="3538728" y="1792810"/>
            <a:ext cx="2441448" cy="4653710"/>
          </a:xfrm>
          <a:prstGeom prst="roundRect">
            <a:avLst>
              <a:gd name="adj" fmla="val 3404"/>
            </a:avLst>
          </a:prstGeom>
          <a:solidFill>
            <a:srgbClr val="FBF3F8"/>
          </a:solidFill>
          <a:ln w="12700">
            <a:solidFill>
              <a:srgbClr val="EBD6E6"/>
            </a:solidFill>
            <a:prstDash val="solid"/>
          </a:ln>
        </p:spPr>
      </p:sp>
      <p:sp>
        <p:nvSpPr>
          <p:cNvPr id="16" name="Shape 13"/>
          <p:cNvSpPr/>
          <p:nvPr/>
        </p:nvSpPr>
        <p:spPr>
          <a:xfrm>
            <a:off x="3721608" y="1957402"/>
            <a:ext cx="530352" cy="530352"/>
          </a:xfrm>
          <a:prstGeom prst="ellipse">
            <a:avLst/>
          </a:prstGeom>
          <a:solidFill>
            <a:srgbClr val="B50069"/>
          </a:solidFill>
          <a:ln/>
        </p:spPr>
      </p:sp>
      <p:pic>
        <p:nvPicPr>
          <p:cNvPr id="17" name="Image 1" descr="/home/claude/icons/systemsoftware_white.png"/>
          <p:cNvPicPr>
            <a:picLocks noChangeAspect="1"/>
          </p:cNvPicPr>
          <p:nvPr/>
        </p:nvPicPr>
        <p:blipFill>
          <a:blip r:embed="rId4"/>
          <a:stretch>
            <a:fillRect/>
          </a:stretch>
        </p:blipFill>
        <p:spPr>
          <a:xfrm>
            <a:off x="3822192" y="2057986"/>
            <a:ext cx="329184" cy="329184"/>
          </a:xfrm>
          <a:prstGeom prst="rect">
            <a:avLst/>
          </a:prstGeom>
        </p:spPr>
      </p:pic>
      <p:sp>
        <p:nvSpPr>
          <p:cNvPr id="18" name="Text 14"/>
          <p:cNvSpPr/>
          <p:nvPr/>
        </p:nvSpPr>
        <p:spPr>
          <a:xfrm>
            <a:off x="3721608" y="2560906"/>
            <a:ext cx="2075688" cy="475488"/>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System Software</a:t>
            </a:r>
            <a:endParaRPr lang="en-US" sz="2000" dirty="0"/>
          </a:p>
        </p:txBody>
      </p:sp>
      <p:sp>
        <p:nvSpPr>
          <p:cNvPr id="19" name="Text 15"/>
          <p:cNvSpPr/>
          <p:nvPr/>
        </p:nvSpPr>
        <p:spPr>
          <a:xfrm>
            <a:off x="3721608" y="3539906"/>
            <a:ext cx="2075688" cy="290661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Operating systems, database management systems, backup/restore software, communication protocols.</a:t>
            </a:r>
            <a:endParaRPr lang="en-US" sz="2000" dirty="0"/>
          </a:p>
        </p:txBody>
      </p:sp>
      <p:sp>
        <p:nvSpPr>
          <p:cNvPr id="20" name="Shape 16"/>
          <p:cNvSpPr/>
          <p:nvPr/>
        </p:nvSpPr>
        <p:spPr>
          <a:xfrm>
            <a:off x="6208776" y="1792810"/>
            <a:ext cx="2441448" cy="4653710"/>
          </a:xfrm>
          <a:prstGeom prst="roundRect">
            <a:avLst>
              <a:gd name="adj" fmla="val 3404"/>
            </a:avLst>
          </a:prstGeom>
          <a:solidFill>
            <a:srgbClr val="FBF3F8"/>
          </a:solidFill>
          <a:ln w="12700">
            <a:solidFill>
              <a:srgbClr val="EBD6E6"/>
            </a:solidFill>
            <a:prstDash val="solid"/>
          </a:ln>
        </p:spPr>
      </p:sp>
      <p:sp>
        <p:nvSpPr>
          <p:cNvPr id="21" name="Shape 17"/>
          <p:cNvSpPr/>
          <p:nvPr/>
        </p:nvSpPr>
        <p:spPr>
          <a:xfrm>
            <a:off x="6391656" y="1957402"/>
            <a:ext cx="530352" cy="530352"/>
          </a:xfrm>
          <a:prstGeom prst="ellipse">
            <a:avLst/>
          </a:prstGeom>
          <a:solidFill>
            <a:srgbClr val="B50069"/>
          </a:solidFill>
          <a:ln/>
        </p:spPr>
      </p:sp>
      <p:pic>
        <p:nvPicPr>
          <p:cNvPr id="22" name="Image 2" descr="/home/claude/icons/appsoftware_white.png"/>
          <p:cNvPicPr>
            <a:picLocks noChangeAspect="1"/>
          </p:cNvPicPr>
          <p:nvPr/>
        </p:nvPicPr>
        <p:blipFill>
          <a:blip r:embed="rId5"/>
          <a:stretch>
            <a:fillRect/>
          </a:stretch>
        </p:blipFill>
        <p:spPr>
          <a:xfrm>
            <a:off x="6492240" y="2057986"/>
            <a:ext cx="329184" cy="329184"/>
          </a:xfrm>
          <a:prstGeom prst="rect">
            <a:avLst/>
          </a:prstGeom>
        </p:spPr>
      </p:pic>
      <p:sp>
        <p:nvSpPr>
          <p:cNvPr id="23" name="Text 18"/>
          <p:cNvSpPr/>
          <p:nvPr/>
        </p:nvSpPr>
        <p:spPr>
          <a:xfrm>
            <a:off x="6391656" y="2560906"/>
            <a:ext cx="2075688" cy="586974"/>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Application Software</a:t>
            </a:r>
            <a:endParaRPr lang="en-US" sz="2000" dirty="0"/>
          </a:p>
        </p:txBody>
      </p:sp>
      <p:sp>
        <p:nvSpPr>
          <p:cNvPr id="24" name="Text 19"/>
          <p:cNvSpPr/>
          <p:nvPr/>
        </p:nvSpPr>
        <p:spPr>
          <a:xfrm>
            <a:off x="6391656" y="3539906"/>
            <a:ext cx="2075688" cy="290661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Custom-written applications and commercial off-the-shelf software packages.</a:t>
            </a:r>
            <a:endParaRPr lang="en-US" sz="2000" dirty="0"/>
          </a:p>
        </p:txBody>
      </p:sp>
      <p:sp>
        <p:nvSpPr>
          <p:cNvPr id="25" name="Shape 20"/>
          <p:cNvSpPr/>
          <p:nvPr/>
        </p:nvSpPr>
        <p:spPr>
          <a:xfrm>
            <a:off x="8878824" y="1792810"/>
            <a:ext cx="2441448" cy="4653710"/>
          </a:xfrm>
          <a:prstGeom prst="roundRect">
            <a:avLst>
              <a:gd name="adj" fmla="val 3404"/>
            </a:avLst>
          </a:prstGeom>
          <a:solidFill>
            <a:srgbClr val="FBF3F8"/>
          </a:solidFill>
          <a:ln w="12700">
            <a:solidFill>
              <a:srgbClr val="EBD6E6"/>
            </a:solidFill>
            <a:prstDash val="solid"/>
          </a:ln>
        </p:spPr>
      </p:sp>
      <p:sp>
        <p:nvSpPr>
          <p:cNvPr id="26" name="Shape 21"/>
          <p:cNvSpPr/>
          <p:nvPr/>
        </p:nvSpPr>
        <p:spPr>
          <a:xfrm>
            <a:off x="9061704" y="1957402"/>
            <a:ext cx="530352" cy="530352"/>
          </a:xfrm>
          <a:prstGeom prst="ellipse">
            <a:avLst/>
          </a:prstGeom>
          <a:solidFill>
            <a:srgbClr val="B50069"/>
          </a:solidFill>
          <a:ln/>
        </p:spPr>
      </p:sp>
      <p:pic>
        <p:nvPicPr>
          <p:cNvPr id="27" name="Image 3" descr="/home/claude/icons/networkhw_white.png"/>
          <p:cNvPicPr>
            <a:picLocks noChangeAspect="1"/>
          </p:cNvPicPr>
          <p:nvPr/>
        </p:nvPicPr>
        <p:blipFill>
          <a:blip r:embed="rId6"/>
          <a:stretch>
            <a:fillRect/>
          </a:stretch>
        </p:blipFill>
        <p:spPr>
          <a:xfrm>
            <a:off x="9162288" y="2057986"/>
            <a:ext cx="329184" cy="329184"/>
          </a:xfrm>
          <a:prstGeom prst="rect">
            <a:avLst/>
          </a:prstGeom>
        </p:spPr>
      </p:pic>
      <p:sp>
        <p:nvSpPr>
          <p:cNvPr id="28" name="Text 22"/>
          <p:cNvSpPr/>
          <p:nvPr/>
        </p:nvSpPr>
        <p:spPr>
          <a:xfrm>
            <a:off x="9061704" y="2560906"/>
            <a:ext cx="2075688" cy="878416"/>
          </a:xfrm>
          <a:prstGeom prst="rect">
            <a:avLst/>
          </a:prstGeom>
          <a:noFill/>
          <a:ln/>
        </p:spPr>
        <p:txBody>
          <a:bodyPr wrap="square" lIns="0" tIns="0" rIns="0" bIns="0" rtlCol="0" anchor="t"/>
          <a:lstStyle/>
          <a:p>
            <a:pPr marL="0" indent="0">
              <a:lnSpc>
                <a:spcPct val="100000"/>
              </a:lnSpc>
              <a:buNone/>
            </a:pPr>
            <a:r>
              <a:rPr lang="en-US" sz="2000" b="1" dirty="0">
                <a:latin typeface="Arial" pitchFamily="34" charset="0"/>
                <a:ea typeface="Arial" pitchFamily="34" charset="-122"/>
                <a:cs typeface="Arial" pitchFamily="34" charset="-120"/>
              </a:rPr>
              <a:t>Network Hardware &amp; Software</a:t>
            </a:r>
            <a:endParaRPr lang="en-US" sz="2000" dirty="0"/>
          </a:p>
        </p:txBody>
      </p:sp>
      <p:sp>
        <p:nvSpPr>
          <p:cNvPr id="29" name="Text 23"/>
          <p:cNvSpPr/>
          <p:nvPr/>
        </p:nvSpPr>
        <p:spPr>
          <a:xfrm>
            <a:off x="9061704" y="3539906"/>
            <a:ext cx="2075688" cy="2906614"/>
          </a:xfrm>
          <a:prstGeom prst="rect">
            <a:avLst/>
          </a:prstGeom>
          <a:noFill/>
          <a:ln/>
        </p:spPr>
        <p:txBody>
          <a:bodyPr wrap="square" lIns="0" tIns="0" rIns="0" bIns="0" rtlCol="0" anchor="t"/>
          <a:lstStyle/>
          <a:p>
            <a:pPr marL="0" indent="0">
              <a:lnSpc>
                <a:spcPct val="105000"/>
              </a:lnSpc>
              <a:buNone/>
            </a:pPr>
            <a:r>
              <a:rPr lang="en-US" sz="2000" dirty="0">
                <a:latin typeface="Arial" pitchFamily="34" charset="0"/>
                <a:ea typeface="Arial" pitchFamily="34" charset="-122"/>
                <a:cs typeface="Arial" pitchFamily="34" charset="-120"/>
              </a:rPr>
              <a:t>Routers, routing tables, hubs, modems, switches, firewalls, private lines, Wi-Fi, and management tools.</a:t>
            </a:r>
            <a:endParaRPr lang="en-US" sz="2000" dirty="0"/>
          </a:p>
        </p:txBody>
      </p:sp>
      <p:sp>
        <p:nvSpPr>
          <p:cNvPr id="30" name="Text 24"/>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How to Protect: What's Ahead</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1032302"/>
            <a:ext cx="10607040" cy="566928"/>
          </a:xfrm>
          <a:prstGeom prst="rect">
            <a:avLst/>
          </a:prstGeom>
          <a:noFill/>
          <a:ln/>
        </p:spPr>
        <p:txBody>
          <a:bodyPr wrap="square" lIns="0" tIns="0" rIns="0" bIns="0" rtlCol="0" anchor="ctr"/>
          <a:lstStyle/>
          <a:p>
            <a:r>
              <a:rPr lang="en-US" sz="2400" i="1" dirty="0">
                <a:latin typeface="Arial" pitchFamily="34" charset="0"/>
                <a:cs typeface="Arial" pitchFamily="34" charset="-120"/>
              </a:rPr>
              <a:t>Employee regulations, plus the technical controls we'll cover in detail</a:t>
            </a:r>
          </a:p>
        </p:txBody>
      </p:sp>
      <p:sp>
        <p:nvSpPr>
          <p:cNvPr id="10" name="Shape 8"/>
          <p:cNvSpPr/>
          <p:nvPr/>
        </p:nvSpPr>
        <p:spPr>
          <a:xfrm>
            <a:off x="878408" y="1924133"/>
            <a:ext cx="3300984" cy="1051560"/>
          </a:xfrm>
          <a:prstGeom prst="roundRect">
            <a:avLst>
              <a:gd name="adj" fmla="val 6087"/>
            </a:avLst>
          </a:prstGeom>
          <a:solidFill>
            <a:srgbClr val="FBF3F8"/>
          </a:solidFill>
          <a:ln w="12700">
            <a:solidFill>
              <a:srgbClr val="EBD6E6"/>
            </a:solidFill>
            <a:prstDash val="solid"/>
          </a:ln>
        </p:spPr>
      </p:sp>
      <p:sp>
        <p:nvSpPr>
          <p:cNvPr id="11" name="Shape 9"/>
          <p:cNvSpPr/>
          <p:nvPr/>
        </p:nvSpPr>
        <p:spPr>
          <a:xfrm>
            <a:off x="1061288" y="2230457"/>
            <a:ext cx="438912" cy="438912"/>
          </a:xfrm>
          <a:prstGeom prst="ellipse">
            <a:avLst/>
          </a:prstGeom>
          <a:solidFill>
            <a:srgbClr val="B50069"/>
          </a:solidFill>
          <a:ln/>
        </p:spPr>
      </p:sp>
      <p:pic>
        <p:nvPicPr>
          <p:cNvPr id="12" name="Image 0" descr="/home/claude/icons/userrights_white.png"/>
          <p:cNvPicPr>
            <a:picLocks noChangeAspect="1"/>
          </p:cNvPicPr>
          <p:nvPr/>
        </p:nvPicPr>
        <p:blipFill>
          <a:blip r:embed="rId3"/>
          <a:stretch>
            <a:fillRect/>
          </a:stretch>
        </p:blipFill>
        <p:spPr>
          <a:xfrm>
            <a:off x="1161872" y="2331041"/>
            <a:ext cx="237744" cy="237744"/>
          </a:xfrm>
          <a:prstGeom prst="rect">
            <a:avLst/>
          </a:prstGeom>
        </p:spPr>
      </p:pic>
      <p:sp>
        <p:nvSpPr>
          <p:cNvPr id="13" name="Text 10"/>
          <p:cNvSpPr/>
          <p:nvPr/>
        </p:nvSpPr>
        <p:spPr>
          <a:xfrm>
            <a:off x="1628216" y="1924133"/>
            <a:ext cx="2432304" cy="1051560"/>
          </a:xfrm>
          <a:prstGeom prst="rect">
            <a:avLst/>
          </a:prstGeom>
          <a:noFill/>
          <a:ln/>
        </p:spPr>
        <p:txBody>
          <a:bodyPr wrap="square" lIns="0" tIns="0" rIns="0" bIns="0" rtlCol="0" anchor="ctr"/>
          <a:lstStyle/>
          <a:p>
            <a:pPr marL="0" indent="0">
              <a:lnSpc>
                <a:spcPct val="100000"/>
              </a:lnSpc>
              <a:buNone/>
            </a:pPr>
            <a:r>
              <a:rPr lang="en-US" sz="2000" dirty="0">
                <a:latin typeface="Arial" pitchFamily="34" charset="0"/>
                <a:ea typeface="Arial" pitchFamily="34" charset="-122"/>
                <a:cs typeface="Arial" pitchFamily="34" charset="-120"/>
              </a:rPr>
              <a:t>Employee Controls &amp; Classification</a:t>
            </a:r>
            <a:endParaRPr lang="en-US" sz="2000" dirty="0"/>
          </a:p>
        </p:txBody>
      </p:sp>
      <p:sp>
        <p:nvSpPr>
          <p:cNvPr id="14" name="Shape 11"/>
          <p:cNvSpPr/>
          <p:nvPr/>
        </p:nvSpPr>
        <p:spPr>
          <a:xfrm>
            <a:off x="4453712" y="1924133"/>
            <a:ext cx="3300984" cy="1051560"/>
          </a:xfrm>
          <a:prstGeom prst="roundRect">
            <a:avLst>
              <a:gd name="adj" fmla="val 6087"/>
            </a:avLst>
          </a:prstGeom>
          <a:solidFill>
            <a:srgbClr val="FBF3F8"/>
          </a:solidFill>
          <a:ln w="12700">
            <a:solidFill>
              <a:srgbClr val="EBD6E6"/>
            </a:solidFill>
            <a:prstDash val="solid"/>
          </a:ln>
        </p:spPr>
      </p:sp>
      <p:sp>
        <p:nvSpPr>
          <p:cNvPr id="15" name="Shape 12"/>
          <p:cNvSpPr/>
          <p:nvPr/>
        </p:nvSpPr>
        <p:spPr>
          <a:xfrm>
            <a:off x="4636592" y="2230457"/>
            <a:ext cx="438912" cy="438912"/>
          </a:xfrm>
          <a:prstGeom prst="ellipse">
            <a:avLst/>
          </a:prstGeom>
          <a:solidFill>
            <a:srgbClr val="B50069"/>
          </a:solidFill>
          <a:ln/>
        </p:spPr>
      </p:sp>
      <p:pic>
        <p:nvPicPr>
          <p:cNvPr id="16" name="Image 1" descr="/home/claude/icons/mobile_white.png"/>
          <p:cNvPicPr>
            <a:picLocks noChangeAspect="1"/>
          </p:cNvPicPr>
          <p:nvPr/>
        </p:nvPicPr>
        <p:blipFill>
          <a:blip r:embed="rId4"/>
          <a:stretch>
            <a:fillRect/>
          </a:stretch>
        </p:blipFill>
        <p:spPr>
          <a:xfrm>
            <a:off x="4737176" y="2331041"/>
            <a:ext cx="237744" cy="237744"/>
          </a:xfrm>
          <a:prstGeom prst="rect">
            <a:avLst/>
          </a:prstGeom>
        </p:spPr>
      </p:pic>
      <p:sp>
        <p:nvSpPr>
          <p:cNvPr id="17" name="Text 13"/>
          <p:cNvSpPr/>
          <p:nvPr/>
        </p:nvSpPr>
        <p:spPr>
          <a:xfrm>
            <a:off x="5203520" y="1924133"/>
            <a:ext cx="2432304" cy="1051560"/>
          </a:xfrm>
          <a:prstGeom prst="rect">
            <a:avLst/>
          </a:prstGeom>
          <a:noFill/>
          <a:ln/>
        </p:spPr>
        <p:txBody>
          <a:bodyPr wrap="square" lIns="0" tIns="0" rIns="0" bIns="0" rtlCol="0" anchor="ctr"/>
          <a:lstStyle/>
          <a:p>
            <a:pPr marL="0" indent="0">
              <a:lnSpc>
                <a:spcPct val="100000"/>
              </a:lnSpc>
              <a:buNone/>
            </a:pPr>
            <a:r>
              <a:rPr lang="en-US" sz="2000" dirty="0">
                <a:latin typeface="Arial" pitchFamily="34" charset="0"/>
                <a:ea typeface="Arial" pitchFamily="34" charset="-122"/>
                <a:cs typeface="Arial" pitchFamily="34" charset="-120"/>
              </a:rPr>
              <a:t>Endpoint &amp; Mobile Phone Security</a:t>
            </a:r>
            <a:endParaRPr lang="en-US" sz="2000" dirty="0"/>
          </a:p>
        </p:txBody>
      </p:sp>
      <p:sp>
        <p:nvSpPr>
          <p:cNvPr id="18" name="Shape 14"/>
          <p:cNvSpPr/>
          <p:nvPr/>
        </p:nvSpPr>
        <p:spPr>
          <a:xfrm>
            <a:off x="8029016" y="1924133"/>
            <a:ext cx="3300984" cy="1051560"/>
          </a:xfrm>
          <a:prstGeom prst="roundRect">
            <a:avLst>
              <a:gd name="adj" fmla="val 6087"/>
            </a:avLst>
          </a:prstGeom>
          <a:solidFill>
            <a:srgbClr val="FBF3F8"/>
          </a:solidFill>
          <a:ln w="12700">
            <a:solidFill>
              <a:srgbClr val="EBD6E6"/>
            </a:solidFill>
            <a:prstDash val="solid"/>
          </a:ln>
        </p:spPr>
      </p:sp>
      <p:sp>
        <p:nvSpPr>
          <p:cNvPr id="19" name="Shape 15"/>
          <p:cNvSpPr/>
          <p:nvPr/>
        </p:nvSpPr>
        <p:spPr>
          <a:xfrm>
            <a:off x="8211896" y="2230457"/>
            <a:ext cx="438912" cy="438912"/>
          </a:xfrm>
          <a:prstGeom prst="ellipse">
            <a:avLst/>
          </a:prstGeom>
          <a:solidFill>
            <a:srgbClr val="B50069"/>
          </a:solidFill>
          <a:ln/>
        </p:spPr>
      </p:sp>
      <p:pic>
        <p:nvPicPr>
          <p:cNvPr id="20" name="Image 2" descr="/home/claude/icons/password_white.png"/>
          <p:cNvPicPr>
            <a:picLocks noChangeAspect="1"/>
          </p:cNvPicPr>
          <p:nvPr/>
        </p:nvPicPr>
        <p:blipFill>
          <a:blip r:embed="rId5"/>
          <a:stretch>
            <a:fillRect/>
          </a:stretch>
        </p:blipFill>
        <p:spPr>
          <a:xfrm>
            <a:off x="8312480" y="2331041"/>
            <a:ext cx="237744" cy="237744"/>
          </a:xfrm>
          <a:prstGeom prst="rect">
            <a:avLst/>
          </a:prstGeom>
        </p:spPr>
      </p:pic>
      <p:sp>
        <p:nvSpPr>
          <p:cNvPr id="21" name="Text 16"/>
          <p:cNvSpPr/>
          <p:nvPr/>
        </p:nvSpPr>
        <p:spPr>
          <a:xfrm>
            <a:off x="8778824" y="1924133"/>
            <a:ext cx="2432304" cy="1051560"/>
          </a:xfrm>
          <a:prstGeom prst="rect">
            <a:avLst/>
          </a:prstGeom>
          <a:noFill/>
          <a:ln/>
        </p:spPr>
        <p:txBody>
          <a:bodyPr wrap="square" lIns="0" tIns="0" rIns="0" bIns="0" rtlCol="0" anchor="ctr"/>
          <a:lstStyle/>
          <a:p>
            <a:pPr marL="0" indent="0">
              <a:lnSpc>
                <a:spcPct val="100000"/>
              </a:lnSpc>
              <a:buNone/>
            </a:pPr>
            <a:r>
              <a:rPr lang="en-US" sz="2000" dirty="0">
                <a:latin typeface="Arial" pitchFamily="34" charset="0"/>
                <a:ea typeface="Arial" pitchFamily="34" charset="-122"/>
                <a:cs typeface="Arial" pitchFamily="34" charset="-120"/>
              </a:rPr>
              <a:t>Password Policy</a:t>
            </a:r>
            <a:endParaRPr lang="en-US" sz="2000" dirty="0"/>
          </a:p>
        </p:txBody>
      </p:sp>
      <p:sp>
        <p:nvSpPr>
          <p:cNvPr id="22" name="Shape 17"/>
          <p:cNvSpPr/>
          <p:nvPr/>
        </p:nvSpPr>
        <p:spPr>
          <a:xfrm>
            <a:off x="878408" y="3250013"/>
            <a:ext cx="3300984" cy="1051560"/>
          </a:xfrm>
          <a:prstGeom prst="roundRect">
            <a:avLst>
              <a:gd name="adj" fmla="val 6087"/>
            </a:avLst>
          </a:prstGeom>
          <a:solidFill>
            <a:srgbClr val="FBF3F8"/>
          </a:solidFill>
          <a:ln w="12700">
            <a:solidFill>
              <a:srgbClr val="EBD6E6"/>
            </a:solidFill>
            <a:prstDash val="solid"/>
          </a:ln>
        </p:spPr>
      </p:sp>
      <p:sp>
        <p:nvSpPr>
          <p:cNvPr id="23" name="Shape 18"/>
          <p:cNvSpPr/>
          <p:nvPr/>
        </p:nvSpPr>
        <p:spPr>
          <a:xfrm>
            <a:off x="1061288" y="3556337"/>
            <a:ext cx="438912" cy="438912"/>
          </a:xfrm>
          <a:prstGeom prst="ellipse">
            <a:avLst/>
          </a:prstGeom>
          <a:solidFill>
            <a:srgbClr val="B50069"/>
          </a:solidFill>
          <a:ln/>
        </p:spPr>
      </p:sp>
      <p:pic>
        <p:nvPicPr>
          <p:cNvPr id="24" name="Image 3" descr="/home/claude/icons/update_white.png"/>
          <p:cNvPicPr>
            <a:picLocks noChangeAspect="1"/>
          </p:cNvPicPr>
          <p:nvPr/>
        </p:nvPicPr>
        <p:blipFill>
          <a:blip r:embed="rId6"/>
          <a:stretch>
            <a:fillRect/>
          </a:stretch>
        </p:blipFill>
        <p:spPr>
          <a:xfrm>
            <a:off x="1161872" y="3656921"/>
            <a:ext cx="237744" cy="237744"/>
          </a:xfrm>
          <a:prstGeom prst="rect">
            <a:avLst/>
          </a:prstGeom>
        </p:spPr>
      </p:pic>
      <p:sp>
        <p:nvSpPr>
          <p:cNvPr id="25" name="Text 19"/>
          <p:cNvSpPr/>
          <p:nvPr/>
        </p:nvSpPr>
        <p:spPr>
          <a:xfrm>
            <a:off x="1628216" y="3250013"/>
            <a:ext cx="2432304" cy="1051560"/>
          </a:xfrm>
          <a:prstGeom prst="rect">
            <a:avLst/>
          </a:prstGeom>
          <a:noFill/>
          <a:ln/>
        </p:spPr>
        <p:txBody>
          <a:bodyPr wrap="square" lIns="0" tIns="0" rIns="0" bIns="0" rtlCol="0" anchor="ctr"/>
          <a:lstStyle/>
          <a:p>
            <a:pPr marL="0" indent="0">
              <a:lnSpc>
                <a:spcPct val="100000"/>
              </a:lnSpc>
              <a:buNone/>
            </a:pPr>
            <a:r>
              <a:rPr lang="en-US" sz="2000" dirty="0">
                <a:latin typeface="Arial" pitchFamily="34" charset="0"/>
                <a:ea typeface="Arial" pitchFamily="34" charset="-122"/>
                <a:cs typeface="Arial" pitchFamily="34" charset="-120"/>
              </a:rPr>
              <a:t>Security Patch Management</a:t>
            </a:r>
            <a:endParaRPr lang="en-US" sz="2000" dirty="0"/>
          </a:p>
        </p:txBody>
      </p:sp>
      <p:sp>
        <p:nvSpPr>
          <p:cNvPr id="26" name="Shape 20"/>
          <p:cNvSpPr/>
          <p:nvPr/>
        </p:nvSpPr>
        <p:spPr>
          <a:xfrm>
            <a:off x="4453712" y="3250013"/>
            <a:ext cx="3300984" cy="1051560"/>
          </a:xfrm>
          <a:prstGeom prst="roundRect">
            <a:avLst>
              <a:gd name="adj" fmla="val 6087"/>
            </a:avLst>
          </a:prstGeom>
          <a:solidFill>
            <a:srgbClr val="FBF3F8"/>
          </a:solidFill>
          <a:ln w="12700">
            <a:solidFill>
              <a:srgbClr val="EBD6E6"/>
            </a:solidFill>
            <a:prstDash val="solid"/>
          </a:ln>
        </p:spPr>
      </p:sp>
      <p:sp>
        <p:nvSpPr>
          <p:cNvPr id="27" name="Shape 21"/>
          <p:cNvSpPr/>
          <p:nvPr/>
        </p:nvSpPr>
        <p:spPr>
          <a:xfrm>
            <a:off x="4636592" y="3556337"/>
            <a:ext cx="438912" cy="438912"/>
          </a:xfrm>
          <a:prstGeom prst="ellipse">
            <a:avLst/>
          </a:prstGeom>
          <a:solidFill>
            <a:srgbClr val="B50069"/>
          </a:solidFill>
          <a:ln/>
        </p:spPr>
      </p:sp>
      <p:pic>
        <p:nvPicPr>
          <p:cNvPr id="28" name="Image 4" descr="/home/claude/icons/fullbackup_white.png"/>
          <p:cNvPicPr>
            <a:picLocks noChangeAspect="1"/>
          </p:cNvPicPr>
          <p:nvPr/>
        </p:nvPicPr>
        <p:blipFill>
          <a:blip r:embed="rId7"/>
          <a:stretch>
            <a:fillRect/>
          </a:stretch>
        </p:blipFill>
        <p:spPr>
          <a:xfrm>
            <a:off x="4737176" y="3656921"/>
            <a:ext cx="237744" cy="237744"/>
          </a:xfrm>
          <a:prstGeom prst="rect">
            <a:avLst/>
          </a:prstGeom>
        </p:spPr>
      </p:pic>
      <p:sp>
        <p:nvSpPr>
          <p:cNvPr id="29" name="Text 22"/>
          <p:cNvSpPr/>
          <p:nvPr/>
        </p:nvSpPr>
        <p:spPr>
          <a:xfrm>
            <a:off x="5203520" y="3250013"/>
            <a:ext cx="2432304" cy="1051560"/>
          </a:xfrm>
          <a:prstGeom prst="rect">
            <a:avLst/>
          </a:prstGeom>
          <a:noFill/>
          <a:ln/>
        </p:spPr>
        <p:txBody>
          <a:bodyPr wrap="square" lIns="0" tIns="0" rIns="0" bIns="0" rtlCol="0" anchor="ctr"/>
          <a:lstStyle/>
          <a:p>
            <a:pPr marL="0" indent="0">
              <a:lnSpc>
                <a:spcPct val="100000"/>
              </a:lnSpc>
              <a:buNone/>
            </a:pPr>
            <a:r>
              <a:rPr lang="en-US" sz="2000" dirty="0">
                <a:latin typeface="Arial" pitchFamily="34" charset="0"/>
                <a:ea typeface="Arial" pitchFamily="34" charset="-122"/>
                <a:cs typeface="Arial" pitchFamily="34" charset="-120"/>
              </a:rPr>
              <a:t>Data Backup</a:t>
            </a:r>
            <a:endParaRPr lang="en-US" sz="2000" dirty="0"/>
          </a:p>
        </p:txBody>
      </p:sp>
      <p:sp>
        <p:nvSpPr>
          <p:cNvPr id="30" name="Shape 23"/>
          <p:cNvSpPr/>
          <p:nvPr/>
        </p:nvSpPr>
        <p:spPr>
          <a:xfrm>
            <a:off x="8029016" y="3250013"/>
            <a:ext cx="3300984" cy="1051560"/>
          </a:xfrm>
          <a:prstGeom prst="roundRect">
            <a:avLst>
              <a:gd name="adj" fmla="val 6087"/>
            </a:avLst>
          </a:prstGeom>
          <a:solidFill>
            <a:srgbClr val="FBF3F8"/>
          </a:solidFill>
          <a:ln w="12700">
            <a:solidFill>
              <a:srgbClr val="EBD6E6"/>
            </a:solidFill>
            <a:prstDash val="solid"/>
          </a:ln>
        </p:spPr>
      </p:sp>
      <p:sp>
        <p:nvSpPr>
          <p:cNvPr id="31" name="Shape 24"/>
          <p:cNvSpPr/>
          <p:nvPr/>
        </p:nvSpPr>
        <p:spPr>
          <a:xfrm>
            <a:off x="8211896" y="3556337"/>
            <a:ext cx="438912" cy="438912"/>
          </a:xfrm>
          <a:prstGeom prst="ellipse">
            <a:avLst/>
          </a:prstGeom>
          <a:solidFill>
            <a:srgbClr val="B50069"/>
          </a:solidFill>
          <a:ln/>
        </p:spPr>
      </p:sp>
      <p:pic>
        <p:nvPicPr>
          <p:cNvPr id="32" name="Image 5" descr="/home/claude/icons/documentation_white.png"/>
          <p:cNvPicPr>
            <a:picLocks noChangeAspect="1"/>
          </p:cNvPicPr>
          <p:nvPr/>
        </p:nvPicPr>
        <p:blipFill>
          <a:blip r:embed="rId8"/>
          <a:stretch>
            <a:fillRect/>
          </a:stretch>
        </p:blipFill>
        <p:spPr>
          <a:xfrm>
            <a:off x="8312480" y="3656921"/>
            <a:ext cx="237744" cy="237744"/>
          </a:xfrm>
          <a:prstGeom prst="rect">
            <a:avLst/>
          </a:prstGeom>
        </p:spPr>
      </p:pic>
      <p:sp>
        <p:nvSpPr>
          <p:cNvPr id="33" name="Text 25"/>
          <p:cNvSpPr/>
          <p:nvPr/>
        </p:nvSpPr>
        <p:spPr>
          <a:xfrm>
            <a:off x="8778824" y="3250013"/>
            <a:ext cx="2432304" cy="1051560"/>
          </a:xfrm>
          <a:prstGeom prst="rect">
            <a:avLst/>
          </a:prstGeom>
          <a:noFill/>
          <a:ln/>
        </p:spPr>
        <p:txBody>
          <a:bodyPr wrap="square" lIns="0" tIns="0" rIns="0" bIns="0" rtlCol="0" anchor="ctr"/>
          <a:lstStyle/>
          <a:p>
            <a:pPr marL="0" indent="0">
              <a:lnSpc>
                <a:spcPct val="100000"/>
              </a:lnSpc>
              <a:buNone/>
            </a:pPr>
            <a:r>
              <a:rPr lang="en-US" sz="2000" dirty="0">
                <a:latin typeface="Arial" pitchFamily="34" charset="0"/>
                <a:ea typeface="Arial" pitchFamily="34" charset="-122"/>
                <a:cs typeface="Arial" pitchFamily="34" charset="-120"/>
              </a:rPr>
              <a:t>Third-Party Software Management</a:t>
            </a:r>
            <a:endParaRPr lang="en-US" sz="2000" dirty="0"/>
          </a:p>
        </p:txBody>
      </p:sp>
      <p:sp>
        <p:nvSpPr>
          <p:cNvPr id="34" name="Shape 26"/>
          <p:cNvSpPr/>
          <p:nvPr/>
        </p:nvSpPr>
        <p:spPr>
          <a:xfrm>
            <a:off x="878408" y="4575893"/>
            <a:ext cx="3300984" cy="1051560"/>
          </a:xfrm>
          <a:prstGeom prst="roundRect">
            <a:avLst>
              <a:gd name="adj" fmla="val 6087"/>
            </a:avLst>
          </a:prstGeom>
          <a:solidFill>
            <a:srgbClr val="FBF3F8"/>
          </a:solidFill>
          <a:ln w="12700">
            <a:solidFill>
              <a:srgbClr val="EBD6E6"/>
            </a:solidFill>
            <a:prstDash val="solid"/>
          </a:ln>
        </p:spPr>
      </p:sp>
      <p:sp>
        <p:nvSpPr>
          <p:cNvPr id="35" name="Shape 27"/>
          <p:cNvSpPr/>
          <p:nvPr/>
        </p:nvSpPr>
        <p:spPr>
          <a:xfrm>
            <a:off x="1061288" y="4882217"/>
            <a:ext cx="438912" cy="438912"/>
          </a:xfrm>
          <a:prstGeom prst="ellipse">
            <a:avLst/>
          </a:prstGeom>
          <a:solidFill>
            <a:srgbClr val="B50069"/>
          </a:solidFill>
          <a:ln/>
        </p:spPr>
      </p:sp>
      <p:pic>
        <p:nvPicPr>
          <p:cNvPr id="36" name="Image 6" descr="/home/claude/icons/mobilepolicy_white.png"/>
          <p:cNvPicPr>
            <a:picLocks noChangeAspect="1"/>
          </p:cNvPicPr>
          <p:nvPr/>
        </p:nvPicPr>
        <p:blipFill>
          <a:blip r:embed="rId9"/>
          <a:stretch>
            <a:fillRect/>
          </a:stretch>
        </p:blipFill>
        <p:spPr>
          <a:xfrm>
            <a:off x="1161872" y="4982801"/>
            <a:ext cx="237744" cy="237744"/>
          </a:xfrm>
          <a:prstGeom prst="rect">
            <a:avLst/>
          </a:prstGeom>
        </p:spPr>
      </p:pic>
      <p:sp>
        <p:nvSpPr>
          <p:cNvPr id="37" name="Text 28"/>
          <p:cNvSpPr/>
          <p:nvPr/>
        </p:nvSpPr>
        <p:spPr>
          <a:xfrm>
            <a:off x="1628216" y="4575893"/>
            <a:ext cx="2432304" cy="1051560"/>
          </a:xfrm>
          <a:prstGeom prst="rect">
            <a:avLst/>
          </a:prstGeom>
          <a:noFill/>
          <a:ln/>
        </p:spPr>
        <p:txBody>
          <a:bodyPr wrap="square" lIns="0" tIns="0" rIns="0" bIns="0" rtlCol="0" anchor="ctr"/>
          <a:lstStyle/>
          <a:p>
            <a:pPr marL="0" indent="0">
              <a:lnSpc>
                <a:spcPct val="100000"/>
              </a:lnSpc>
              <a:buNone/>
            </a:pPr>
            <a:r>
              <a:rPr lang="en-US" sz="2000" dirty="0">
                <a:latin typeface="Arial" pitchFamily="34" charset="0"/>
                <a:ea typeface="Arial" pitchFamily="34" charset="-122"/>
                <a:cs typeface="Arial" pitchFamily="34" charset="-120"/>
              </a:rPr>
              <a:t>Device Security Policy</a:t>
            </a:r>
            <a:endParaRPr lang="en-US" sz="2000" dirty="0"/>
          </a:p>
        </p:txBody>
      </p:sp>
      <p:sp>
        <p:nvSpPr>
          <p:cNvPr id="38" name="Shape 29"/>
          <p:cNvSpPr/>
          <p:nvPr/>
        </p:nvSpPr>
        <p:spPr>
          <a:xfrm>
            <a:off x="4453712" y="4575893"/>
            <a:ext cx="3300984" cy="1051560"/>
          </a:xfrm>
          <a:prstGeom prst="roundRect">
            <a:avLst>
              <a:gd name="adj" fmla="val 6087"/>
            </a:avLst>
          </a:prstGeom>
          <a:solidFill>
            <a:srgbClr val="FBF3F8"/>
          </a:solidFill>
          <a:ln w="12700">
            <a:solidFill>
              <a:srgbClr val="EBD6E6"/>
            </a:solidFill>
            <a:prstDash val="solid"/>
          </a:ln>
        </p:spPr>
      </p:sp>
      <p:sp>
        <p:nvSpPr>
          <p:cNvPr id="39" name="Shape 30"/>
          <p:cNvSpPr/>
          <p:nvPr/>
        </p:nvSpPr>
        <p:spPr>
          <a:xfrm>
            <a:off x="4636592" y="4882217"/>
            <a:ext cx="438912" cy="438912"/>
          </a:xfrm>
          <a:prstGeom prst="ellipse">
            <a:avLst/>
          </a:prstGeom>
          <a:solidFill>
            <a:srgbClr val="B50069"/>
          </a:solidFill>
          <a:ln/>
        </p:spPr>
      </p:sp>
      <p:pic>
        <p:nvPicPr>
          <p:cNvPr id="40" name="Image 7" descr="/home/claude/icons/firewall_white.png"/>
          <p:cNvPicPr>
            <a:picLocks noChangeAspect="1"/>
          </p:cNvPicPr>
          <p:nvPr/>
        </p:nvPicPr>
        <p:blipFill>
          <a:blip r:embed="rId10"/>
          <a:stretch>
            <a:fillRect/>
          </a:stretch>
        </p:blipFill>
        <p:spPr>
          <a:xfrm>
            <a:off x="4737176" y="4982801"/>
            <a:ext cx="237744" cy="237744"/>
          </a:xfrm>
          <a:prstGeom prst="rect">
            <a:avLst/>
          </a:prstGeom>
        </p:spPr>
      </p:pic>
      <p:sp>
        <p:nvSpPr>
          <p:cNvPr id="41" name="Text 31"/>
          <p:cNvSpPr/>
          <p:nvPr/>
        </p:nvSpPr>
        <p:spPr>
          <a:xfrm>
            <a:off x="5203520" y="4575893"/>
            <a:ext cx="2432304" cy="1051560"/>
          </a:xfrm>
          <a:prstGeom prst="rect">
            <a:avLst/>
          </a:prstGeom>
          <a:noFill/>
          <a:ln/>
        </p:spPr>
        <p:txBody>
          <a:bodyPr wrap="square" lIns="0" tIns="0" rIns="0" bIns="0" rtlCol="0" anchor="ctr"/>
          <a:lstStyle/>
          <a:p>
            <a:pPr marL="0" indent="0">
              <a:lnSpc>
                <a:spcPct val="100000"/>
              </a:lnSpc>
              <a:buNone/>
            </a:pPr>
            <a:r>
              <a:rPr lang="en-US" sz="2000" dirty="0">
                <a:latin typeface="Arial" pitchFamily="34" charset="0"/>
                <a:ea typeface="Arial" pitchFamily="34" charset="-122"/>
                <a:cs typeface="Arial" pitchFamily="34" charset="-120"/>
              </a:rPr>
              <a:t>Host Firewall &amp; Antivirus Management</a:t>
            </a:r>
            <a:endParaRPr lang="en-US" sz="2000" dirty="0"/>
          </a:p>
        </p:txBody>
      </p:sp>
      <p:sp>
        <p:nvSpPr>
          <p:cNvPr id="42" name="Shape 32"/>
          <p:cNvSpPr/>
          <p:nvPr/>
        </p:nvSpPr>
        <p:spPr>
          <a:xfrm>
            <a:off x="8029016" y="4575893"/>
            <a:ext cx="3300984" cy="1051560"/>
          </a:xfrm>
          <a:prstGeom prst="roundRect">
            <a:avLst>
              <a:gd name="adj" fmla="val 6087"/>
            </a:avLst>
          </a:prstGeom>
          <a:solidFill>
            <a:srgbClr val="FBF3F8"/>
          </a:solidFill>
          <a:ln w="12700">
            <a:solidFill>
              <a:srgbClr val="EBD6E6"/>
            </a:solidFill>
            <a:prstDash val="solid"/>
          </a:ln>
        </p:spPr>
      </p:sp>
      <p:sp>
        <p:nvSpPr>
          <p:cNvPr id="43" name="Shape 33"/>
          <p:cNvSpPr/>
          <p:nvPr/>
        </p:nvSpPr>
        <p:spPr>
          <a:xfrm>
            <a:off x="8211896" y="4882217"/>
            <a:ext cx="438912" cy="438912"/>
          </a:xfrm>
          <a:prstGeom prst="ellipse">
            <a:avLst/>
          </a:prstGeom>
          <a:solidFill>
            <a:srgbClr val="B50069"/>
          </a:solidFill>
          <a:ln/>
        </p:spPr>
      </p:sp>
      <p:pic>
        <p:nvPicPr>
          <p:cNvPr id="44" name="Image 8" descr="/home/claude/icons/network_white.png"/>
          <p:cNvPicPr>
            <a:picLocks noChangeAspect="1"/>
          </p:cNvPicPr>
          <p:nvPr/>
        </p:nvPicPr>
        <p:blipFill>
          <a:blip r:embed="rId11"/>
          <a:stretch>
            <a:fillRect/>
          </a:stretch>
        </p:blipFill>
        <p:spPr>
          <a:xfrm>
            <a:off x="8312480" y="4982801"/>
            <a:ext cx="237744" cy="237744"/>
          </a:xfrm>
          <a:prstGeom prst="rect">
            <a:avLst/>
          </a:prstGeom>
        </p:spPr>
      </p:pic>
      <p:sp>
        <p:nvSpPr>
          <p:cNvPr id="45" name="Text 34"/>
          <p:cNvSpPr/>
          <p:nvPr/>
        </p:nvSpPr>
        <p:spPr>
          <a:xfrm>
            <a:off x="8778824" y="4575893"/>
            <a:ext cx="2432304" cy="1051560"/>
          </a:xfrm>
          <a:prstGeom prst="rect">
            <a:avLst/>
          </a:prstGeom>
          <a:noFill/>
          <a:ln/>
        </p:spPr>
        <p:txBody>
          <a:bodyPr wrap="square" lIns="0" tIns="0" rIns="0" bIns="0" rtlCol="0" anchor="ctr"/>
          <a:lstStyle/>
          <a:p>
            <a:pPr marL="0" indent="0">
              <a:lnSpc>
                <a:spcPct val="100000"/>
              </a:lnSpc>
              <a:buNone/>
            </a:pPr>
            <a:r>
              <a:rPr lang="en-US" sz="2000" dirty="0">
                <a:latin typeface="Arial" pitchFamily="34" charset="0"/>
                <a:ea typeface="Arial" pitchFamily="34" charset="-122"/>
                <a:cs typeface="Arial" pitchFamily="34" charset="-120"/>
              </a:rPr>
              <a:t>Network Security</a:t>
            </a:r>
            <a:endParaRPr lang="en-US" sz="2000" dirty="0"/>
          </a:p>
        </p:txBody>
      </p:sp>
      <p:sp>
        <p:nvSpPr>
          <p:cNvPr id="46" name="Text 35"/>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20040" y="429768"/>
            <a:ext cx="384048" cy="292608"/>
          </a:xfrm>
          <a:prstGeom prst="diamond">
            <a:avLst/>
          </a:prstGeom>
          <a:solidFill>
            <a:srgbClr val="B50069"/>
          </a:solidFill>
          <a:ln/>
        </p:spPr>
      </p:sp>
      <p:sp>
        <p:nvSpPr>
          <p:cNvPr id="3" name="Shape 1"/>
          <p:cNvSpPr/>
          <p:nvPr/>
        </p:nvSpPr>
        <p:spPr>
          <a:xfrm>
            <a:off x="393192" y="292608"/>
            <a:ext cx="82296" cy="64008"/>
          </a:xfrm>
          <a:prstGeom prst="ellipse">
            <a:avLst/>
          </a:prstGeom>
          <a:solidFill>
            <a:srgbClr val="B50069"/>
          </a:solidFill>
          <a:ln/>
        </p:spPr>
      </p:sp>
      <p:sp>
        <p:nvSpPr>
          <p:cNvPr id="4" name="Shape 2"/>
          <p:cNvSpPr/>
          <p:nvPr/>
        </p:nvSpPr>
        <p:spPr>
          <a:xfrm>
            <a:off x="539496" y="329184"/>
            <a:ext cx="82296" cy="64008"/>
          </a:xfrm>
          <a:prstGeom prst="ellipse">
            <a:avLst/>
          </a:prstGeom>
          <a:solidFill>
            <a:srgbClr val="B50069"/>
          </a:solidFill>
          <a:ln/>
        </p:spPr>
      </p:sp>
      <p:sp>
        <p:nvSpPr>
          <p:cNvPr id="5" name="Shape 3"/>
          <p:cNvSpPr/>
          <p:nvPr/>
        </p:nvSpPr>
        <p:spPr>
          <a:xfrm>
            <a:off x="594360" y="237744"/>
            <a:ext cx="45720" cy="36576"/>
          </a:xfrm>
          <a:prstGeom prst="ellipse">
            <a:avLst/>
          </a:prstGeom>
          <a:solidFill>
            <a:srgbClr val="B50069"/>
          </a:solidFill>
          <a:ln/>
        </p:spPr>
      </p:sp>
      <p:sp>
        <p:nvSpPr>
          <p:cNvPr id="6" name="Shape 4"/>
          <p:cNvSpPr/>
          <p:nvPr/>
        </p:nvSpPr>
        <p:spPr>
          <a:xfrm>
            <a:off x="443484" y="461772"/>
            <a:ext cx="45720" cy="36576"/>
          </a:xfrm>
          <a:prstGeom prst="ellipse">
            <a:avLst/>
          </a:prstGeom>
          <a:solidFill>
            <a:srgbClr val="FFFFFF"/>
          </a:solidFill>
          <a:ln/>
        </p:spPr>
      </p:sp>
      <p:sp>
        <p:nvSpPr>
          <p:cNvPr id="7" name="Text 5"/>
          <p:cNvSpPr/>
          <p:nvPr/>
        </p:nvSpPr>
        <p:spPr>
          <a:xfrm>
            <a:off x="868680" y="256032"/>
            <a:ext cx="10607040" cy="566928"/>
          </a:xfrm>
          <a:prstGeom prst="rect">
            <a:avLst/>
          </a:prstGeom>
          <a:noFill/>
          <a:ln/>
        </p:spPr>
        <p:txBody>
          <a:bodyPr wrap="square" lIns="0" tIns="0" rIns="0" bIns="0" rtlCol="0" anchor="ctr"/>
          <a:lstStyle/>
          <a:p>
            <a:pPr marL="0" indent="0" algn="l">
              <a:buNone/>
            </a:pPr>
            <a:r>
              <a:rPr lang="en-US" sz="3600" b="1" dirty="0">
                <a:solidFill>
                  <a:srgbClr val="500093"/>
                </a:solidFill>
                <a:latin typeface="Arial" pitchFamily="34" charset="0"/>
                <a:ea typeface="Arial" pitchFamily="34" charset="-122"/>
                <a:cs typeface="Arial" pitchFamily="34" charset="-120"/>
              </a:rPr>
              <a:t>Classification of Information</a:t>
            </a:r>
            <a:endParaRPr lang="en-US" sz="3600" dirty="0"/>
          </a:p>
        </p:txBody>
      </p:sp>
      <p:sp>
        <p:nvSpPr>
          <p:cNvPr id="8" name="Shape 6"/>
          <p:cNvSpPr/>
          <p:nvPr/>
        </p:nvSpPr>
        <p:spPr>
          <a:xfrm>
            <a:off x="886968" y="841248"/>
            <a:ext cx="2834640" cy="54864"/>
          </a:xfrm>
          <a:prstGeom prst="rect">
            <a:avLst/>
          </a:prstGeom>
          <a:solidFill>
            <a:srgbClr val="F6BF69"/>
          </a:solidFill>
          <a:ln/>
        </p:spPr>
      </p:sp>
      <p:sp>
        <p:nvSpPr>
          <p:cNvPr id="9" name="Text 7"/>
          <p:cNvSpPr/>
          <p:nvPr/>
        </p:nvSpPr>
        <p:spPr>
          <a:xfrm>
            <a:off x="868680" y="1032302"/>
            <a:ext cx="10607040" cy="749808"/>
          </a:xfrm>
          <a:prstGeom prst="rect">
            <a:avLst/>
          </a:prstGeom>
          <a:noFill/>
          <a:ln/>
        </p:spPr>
        <p:txBody>
          <a:bodyPr wrap="square" lIns="0" tIns="0" rIns="0" bIns="0" rtlCol="0" anchor="ctr"/>
          <a:lstStyle/>
          <a:p>
            <a:r>
              <a:rPr lang="en-US" sz="2400" i="1" dirty="0">
                <a:latin typeface="Arial" pitchFamily="34" charset="0"/>
                <a:cs typeface="Arial" pitchFamily="34" charset="-120"/>
              </a:rPr>
              <a:t>A designated person should review and approve each classification, and determine the appropriate level of security</a:t>
            </a:r>
          </a:p>
        </p:txBody>
      </p:sp>
      <p:sp>
        <p:nvSpPr>
          <p:cNvPr id="10" name="Shape 8"/>
          <p:cNvSpPr/>
          <p:nvPr/>
        </p:nvSpPr>
        <p:spPr>
          <a:xfrm>
            <a:off x="868680" y="2071993"/>
            <a:ext cx="4937760" cy="3291840"/>
          </a:xfrm>
          <a:prstGeom prst="roundRect">
            <a:avLst>
              <a:gd name="adj" fmla="val 2222"/>
            </a:avLst>
          </a:prstGeom>
          <a:solidFill>
            <a:srgbClr val="B50069"/>
          </a:solidFill>
          <a:ln/>
        </p:spPr>
      </p:sp>
      <p:sp>
        <p:nvSpPr>
          <p:cNvPr id="11" name="Shape 9"/>
          <p:cNvSpPr/>
          <p:nvPr/>
        </p:nvSpPr>
        <p:spPr>
          <a:xfrm>
            <a:off x="2880360" y="2392033"/>
            <a:ext cx="914400" cy="914400"/>
          </a:xfrm>
          <a:prstGeom prst="ellipse">
            <a:avLst/>
          </a:prstGeom>
          <a:solidFill>
            <a:srgbClr val="FFFFFF"/>
          </a:solidFill>
          <a:ln/>
        </p:spPr>
      </p:sp>
      <p:pic>
        <p:nvPicPr>
          <p:cNvPr id="12" name="Image 0" descr="/home/claude/icons/confidential.png"/>
          <p:cNvPicPr>
            <a:picLocks noChangeAspect="1"/>
          </p:cNvPicPr>
          <p:nvPr/>
        </p:nvPicPr>
        <p:blipFill>
          <a:blip r:embed="rId3"/>
          <a:stretch>
            <a:fillRect/>
          </a:stretch>
        </p:blipFill>
        <p:spPr>
          <a:xfrm>
            <a:off x="3090672" y="2602345"/>
            <a:ext cx="493776" cy="493776"/>
          </a:xfrm>
          <a:prstGeom prst="rect">
            <a:avLst/>
          </a:prstGeom>
        </p:spPr>
      </p:pic>
      <p:sp>
        <p:nvSpPr>
          <p:cNvPr id="13" name="Text 10"/>
          <p:cNvSpPr/>
          <p:nvPr/>
        </p:nvSpPr>
        <p:spPr>
          <a:xfrm>
            <a:off x="868680" y="3489313"/>
            <a:ext cx="4937760" cy="411480"/>
          </a:xfrm>
          <a:prstGeom prst="rect">
            <a:avLst/>
          </a:prstGeom>
          <a:noFill/>
          <a:ln/>
        </p:spPr>
        <p:txBody>
          <a:bodyPr wrap="square" lIns="0" tIns="0" rIns="0" bIns="0" rtlCol="0" anchor="ctr"/>
          <a:lstStyle/>
          <a:p>
            <a:pPr marL="0" indent="0" algn="ctr">
              <a:buNone/>
            </a:pPr>
            <a:r>
              <a:rPr lang="en-US" sz="2400" b="1" dirty="0">
                <a:solidFill>
                  <a:srgbClr val="FFFFFF"/>
                </a:solidFill>
                <a:latin typeface="Arial" pitchFamily="34" charset="0"/>
                <a:ea typeface="Arial" pitchFamily="34" charset="-122"/>
                <a:cs typeface="Arial" pitchFamily="34" charset="-120"/>
              </a:rPr>
              <a:t>Confidential</a:t>
            </a:r>
            <a:endParaRPr lang="en-US" sz="2400" dirty="0"/>
          </a:p>
        </p:txBody>
      </p:sp>
      <p:sp>
        <p:nvSpPr>
          <p:cNvPr id="14" name="Text 11"/>
          <p:cNvSpPr/>
          <p:nvPr/>
        </p:nvSpPr>
        <p:spPr>
          <a:xfrm>
            <a:off x="1325880" y="3992233"/>
            <a:ext cx="4023360" cy="1188720"/>
          </a:xfrm>
          <a:prstGeom prst="rect">
            <a:avLst/>
          </a:prstGeom>
          <a:noFill/>
          <a:ln/>
        </p:spPr>
        <p:txBody>
          <a:bodyPr wrap="square" lIns="0" tIns="0" rIns="0" bIns="0" rtlCol="0" anchor="ctr"/>
          <a:lstStyle/>
          <a:p>
            <a:pPr marL="0" indent="0" algn="ctr">
              <a:lnSpc>
                <a:spcPct val="115000"/>
              </a:lnSpc>
              <a:buNone/>
            </a:pPr>
            <a:r>
              <a:rPr lang="en-US" sz="2000" dirty="0">
                <a:solidFill>
                  <a:srgbClr val="FFFFFF"/>
                </a:solidFill>
                <a:latin typeface="Arial" pitchFamily="34" charset="0"/>
                <a:ea typeface="Arial" pitchFamily="34" charset="-122"/>
                <a:cs typeface="Arial" pitchFamily="34" charset="-120"/>
              </a:rPr>
              <a:t>Restricted information requiring the highest level of protection and controlled access.</a:t>
            </a:r>
            <a:endParaRPr lang="en-US" sz="2000" dirty="0"/>
          </a:p>
        </p:txBody>
      </p:sp>
      <p:sp>
        <p:nvSpPr>
          <p:cNvPr id="15" name="Shape 12"/>
          <p:cNvSpPr/>
          <p:nvPr/>
        </p:nvSpPr>
        <p:spPr>
          <a:xfrm>
            <a:off x="6355080" y="2071993"/>
            <a:ext cx="4937760" cy="3291840"/>
          </a:xfrm>
          <a:prstGeom prst="roundRect">
            <a:avLst>
              <a:gd name="adj" fmla="val 2222"/>
            </a:avLst>
          </a:prstGeom>
          <a:solidFill>
            <a:srgbClr val="FBF3F8"/>
          </a:solidFill>
          <a:ln w="12700">
            <a:solidFill>
              <a:srgbClr val="EBD6E6"/>
            </a:solidFill>
            <a:prstDash val="solid"/>
          </a:ln>
        </p:spPr>
      </p:sp>
      <p:sp>
        <p:nvSpPr>
          <p:cNvPr id="16" name="Shape 13"/>
          <p:cNvSpPr/>
          <p:nvPr/>
        </p:nvSpPr>
        <p:spPr>
          <a:xfrm>
            <a:off x="8366760" y="2392033"/>
            <a:ext cx="914400" cy="914400"/>
          </a:xfrm>
          <a:prstGeom prst="ellipse">
            <a:avLst/>
          </a:prstGeom>
          <a:solidFill>
            <a:srgbClr val="B50069"/>
          </a:solidFill>
          <a:ln/>
        </p:spPr>
      </p:sp>
      <p:pic>
        <p:nvPicPr>
          <p:cNvPr id="17" name="Image 1" descr="/home/claude/icons/nonconfidential_white.png"/>
          <p:cNvPicPr>
            <a:picLocks noChangeAspect="1"/>
          </p:cNvPicPr>
          <p:nvPr/>
        </p:nvPicPr>
        <p:blipFill>
          <a:blip r:embed="rId4"/>
          <a:stretch>
            <a:fillRect/>
          </a:stretch>
        </p:blipFill>
        <p:spPr>
          <a:xfrm>
            <a:off x="8577072" y="2602345"/>
            <a:ext cx="493776" cy="493776"/>
          </a:xfrm>
          <a:prstGeom prst="rect">
            <a:avLst/>
          </a:prstGeom>
        </p:spPr>
      </p:pic>
      <p:sp>
        <p:nvSpPr>
          <p:cNvPr id="18" name="Text 14"/>
          <p:cNvSpPr/>
          <p:nvPr/>
        </p:nvSpPr>
        <p:spPr>
          <a:xfrm>
            <a:off x="6355080" y="3489313"/>
            <a:ext cx="4937760" cy="411480"/>
          </a:xfrm>
          <a:prstGeom prst="rect">
            <a:avLst/>
          </a:prstGeom>
          <a:noFill/>
          <a:ln/>
        </p:spPr>
        <p:txBody>
          <a:bodyPr wrap="square" lIns="0" tIns="0" rIns="0" bIns="0" rtlCol="0" anchor="ctr"/>
          <a:lstStyle/>
          <a:p>
            <a:pPr marL="0" indent="0" algn="ctr">
              <a:buNone/>
            </a:pPr>
            <a:r>
              <a:rPr lang="en-US" sz="2400" b="1" dirty="0">
                <a:solidFill>
                  <a:srgbClr val="500093"/>
                </a:solidFill>
                <a:latin typeface="Arial" pitchFamily="34" charset="0"/>
                <a:ea typeface="Arial" pitchFamily="34" charset="-122"/>
                <a:cs typeface="Arial" pitchFamily="34" charset="-120"/>
              </a:rPr>
              <a:t>Non-Confidential</a:t>
            </a:r>
            <a:endParaRPr lang="en-US" sz="2400" dirty="0"/>
          </a:p>
        </p:txBody>
      </p:sp>
      <p:sp>
        <p:nvSpPr>
          <p:cNvPr id="19" name="Text 15"/>
          <p:cNvSpPr/>
          <p:nvPr/>
        </p:nvSpPr>
        <p:spPr>
          <a:xfrm>
            <a:off x="6812280" y="3992233"/>
            <a:ext cx="4023360" cy="1188720"/>
          </a:xfrm>
          <a:prstGeom prst="rect">
            <a:avLst/>
          </a:prstGeom>
          <a:noFill/>
          <a:ln/>
        </p:spPr>
        <p:txBody>
          <a:bodyPr wrap="square" lIns="0" tIns="0" rIns="0" bIns="0" rtlCol="0" anchor="ctr"/>
          <a:lstStyle/>
          <a:p>
            <a:pPr marL="0" indent="0" algn="ctr">
              <a:lnSpc>
                <a:spcPct val="115000"/>
              </a:lnSpc>
              <a:buNone/>
            </a:pPr>
            <a:r>
              <a:rPr lang="en-US" sz="2000" dirty="0">
                <a:latin typeface="Arial" pitchFamily="34" charset="0"/>
                <a:ea typeface="Arial" pitchFamily="34" charset="-122"/>
                <a:cs typeface="Arial" pitchFamily="34" charset="-120"/>
              </a:rPr>
              <a:t>Information that can be shared more broadly without significant risk to the organization.</a:t>
            </a:r>
            <a:endParaRPr lang="en-US" sz="2000" dirty="0"/>
          </a:p>
        </p:txBody>
      </p:sp>
      <p:sp>
        <p:nvSpPr>
          <p:cNvPr id="20" name="Text 16"/>
          <p:cNvSpPr/>
          <p:nvPr/>
        </p:nvSpPr>
        <p:spPr>
          <a:xfrm>
            <a:off x="11548872" y="6446520"/>
            <a:ext cx="365760" cy="274320"/>
          </a:xfrm>
          <a:prstGeom prst="rect">
            <a:avLst/>
          </a:prstGeom>
          <a:noFill/>
          <a:ln/>
        </p:spPr>
        <p:txBody>
          <a:bodyPr wrap="square" rtlCol="0" anchor="ctr"/>
          <a:lstStyle/>
          <a:p>
            <a:pPr marL="0" indent="0" algn="r">
              <a:buNone/>
            </a:pPr>
            <a:r>
              <a:rPr lang="en-US" sz="1000" dirty="0">
                <a:solidFill>
                  <a:srgbClr val="9E9E9E"/>
                </a:solidFill>
                <a:latin typeface="Arial" pitchFamily="34" charset="0"/>
                <a:ea typeface="Arial" pitchFamily="34" charset="-122"/>
                <a:cs typeface="Arial"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2418</Words>
  <Application>Microsoft Office PowerPoint</Application>
  <PresentationFormat>Widescreen</PresentationFormat>
  <Paragraphs>347</Paragraphs>
  <Slides>28</Slides>
  <Notes>25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28</vt:i4>
      </vt:variant>
    </vt:vector>
  </HeadingPairs>
  <TitlesOfParts>
    <vt:vector size="34" baseType="lpstr">
      <vt:lpstr>Arial</vt:lpstr>
      <vt:lpstr>Calibri</vt:lpstr>
      <vt:lpstr>Times New Roman</vt:lpstr>
      <vt:lpstr>Wingdings</vt:lpstr>
      <vt:lpstr>Office Theme</vt:lpstr>
      <vt:lpstr>Theme1</vt:lpstr>
      <vt:lpstr>TOPIC III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Employee Controls</vt:lpstr>
      <vt:lpstr>PowerPoint Presentation</vt:lpstr>
      <vt:lpstr>PowerPoint Presentation</vt:lpstr>
      <vt:lpstr>PowerPoint Presentation</vt:lpstr>
      <vt:lpstr>PowerPoint Presentation</vt:lpstr>
      <vt:lpstr>PowerPoint Presentation</vt:lpstr>
      <vt:lpstr>Case of CrowdStrike – Loss of over $10 billion globally</vt:lpstr>
      <vt:lpstr>PowerPoint Presentation</vt:lpstr>
      <vt:lpstr>PowerPoint Presentation</vt:lpstr>
      <vt:lpstr>Downloading and management of third-party software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Samali Mlay</cp:lastModifiedBy>
  <cp:revision>22</cp:revision>
  <dcterms:created xsi:type="dcterms:W3CDTF">2026-08-15T07:52:06Z</dcterms:created>
  <dcterms:modified xsi:type="dcterms:W3CDTF">2026-08-15T09:59:51Z</dcterms:modified>
</cp:coreProperties>
</file>