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1" r:id="rId2"/>
    <p:sldId id="312" r:id="rId3"/>
    <p:sldId id="262" r:id="rId4"/>
    <p:sldId id="263" r:id="rId5"/>
    <p:sldId id="279" r:id="rId6"/>
    <p:sldId id="261" r:id="rId7"/>
    <p:sldId id="264" r:id="rId8"/>
    <p:sldId id="320" r:id="rId9"/>
    <p:sldId id="265" r:id="rId10"/>
    <p:sldId id="332" r:id="rId11"/>
    <p:sldId id="266" r:id="rId12"/>
    <p:sldId id="329" r:id="rId13"/>
    <p:sldId id="324" r:id="rId14"/>
    <p:sldId id="283" r:id="rId15"/>
    <p:sldId id="267" r:id="rId16"/>
    <p:sldId id="334" r:id="rId17"/>
    <p:sldId id="333" r:id="rId18"/>
    <p:sldId id="304" r:id="rId19"/>
    <p:sldId id="269" r:id="rId20"/>
    <p:sldId id="328" r:id="rId21"/>
    <p:sldId id="307" r:id="rId22"/>
    <p:sldId id="321" r:id="rId23"/>
    <p:sldId id="330" r:id="rId24"/>
    <p:sldId id="308" r:id="rId25"/>
    <p:sldId id="270" r:id="rId26"/>
    <p:sldId id="305" r:id="rId27"/>
    <p:sldId id="323" r:id="rId28"/>
    <p:sldId id="271" r:id="rId29"/>
    <p:sldId id="272" r:id="rId30"/>
    <p:sldId id="280" r:id="rId31"/>
    <p:sldId id="273" r:id="rId32"/>
    <p:sldId id="281" r:id="rId33"/>
    <p:sldId id="274" r:id="rId34"/>
    <p:sldId id="275" r:id="rId35"/>
    <p:sldId id="282" r:id="rId36"/>
    <p:sldId id="276" r:id="rId37"/>
    <p:sldId id="277" r:id="rId38"/>
    <p:sldId id="256" r:id="rId39"/>
    <p:sldId id="257" r:id="rId40"/>
    <p:sldId id="278" r:id="rId41"/>
    <p:sldId id="258" r:id="rId42"/>
    <p:sldId id="259" r:id="rId43"/>
    <p:sldId id="260" r:id="rId44"/>
    <p:sldId id="33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28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673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28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6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6019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57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6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31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4103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8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5096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71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26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646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0328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1AD5DB-3A3B-463C-A7FE-0A9A23DAE48E}" type="datetimeFigureOut">
              <a:rPr lang="en-UG" smtClean="0"/>
              <a:t>20/08/2024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D75506-4949-4DB1-91A9-6A3A61BD075D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878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AE8B-A00A-5136-E2E2-6B9011D7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2925232"/>
            <a:ext cx="9601196" cy="1303867"/>
          </a:xfrm>
        </p:spPr>
        <p:txBody>
          <a:bodyPr>
            <a:normAutofit/>
          </a:bodyPr>
          <a:lstStyle/>
          <a:p>
            <a:r>
              <a:rPr lang="en-US" sz="7200" b="1" dirty="0"/>
              <a:t>PC COMPONENTS </a:t>
            </a:r>
            <a:endParaRPr lang="en-UG" sz="7200" b="1" dirty="0"/>
          </a:p>
        </p:txBody>
      </p:sp>
    </p:spTree>
    <p:extLst>
      <p:ext uri="{BB962C8B-B14F-4D97-AF65-F5344CB8AC3E}">
        <p14:creationId xmlns:p14="http://schemas.microsoft.com/office/powerpoint/2010/main" val="309355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SB Explained: All The Different Types (and What They're Used For ...">
            <a:extLst>
              <a:ext uri="{FF2B5EF4-FFF2-40B4-BE49-F238E27FC236}">
                <a16:creationId xmlns:a16="http://schemas.microsoft.com/office/drawing/2014/main" id="{68B9B831-B3DB-15F0-EA71-BA7A46EA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57213"/>
            <a:ext cx="11158538" cy="56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5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65B9-9C2E-1578-3F6C-B0067539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14375"/>
            <a:ext cx="9601196" cy="51614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Parallel Ports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printers, older technology.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25-pin D-sub connector.</a:t>
            </a:r>
          </a:p>
          <a:p>
            <a:pPr marL="0" indent="0">
              <a:buNone/>
            </a:pPr>
            <a:endParaRPr lang="sw-KE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Serial Ports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modems, mice, older technology.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Connectors: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9-pin D-sub connector.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IEEE 1394 (FireWire)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400, 800.</a:t>
            </a:r>
          </a:p>
          <a:p>
            <a:r>
              <a:rPr lang="sw-K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High-speed data transfer, multimedia devices.</a:t>
            </a:r>
          </a:p>
          <a:p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1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The Difference Between A Serial And Parallel Port Images">
            <a:extLst>
              <a:ext uri="{FF2B5EF4-FFF2-40B4-BE49-F238E27FC236}">
                <a16:creationId xmlns:a16="http://schemas.microsoft.com/office/drawing/2014/main" id="{18356953-C364-89EB-CDAB-92443867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60" y="685800"/>
            <a:ext cx="6363278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FireWire? (IEEE 1394/FireWire Definition)">
            <a:extLst>
              <a:ext uri="{FF2B5EF4-FFF2-40B4-BE49-F238E27FC236}">
                <a16:creationId xmlns:a16="http://schemas.microsoft.com/office/drawing/2014/main" id="{C9283C52-FFFB-D41F-2263-8E485374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0" y="1145381"/>
            <a:ext cx="45148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2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mputer ports">
            <a:extLst>
              <a:ext uri="{FF2B5EF4-FFF2-40B4-BE49-F238E27FC236}">
                <a16:creationId xmlns:a16="http://schemas.microsoft.com/office/drawing/2014/main" id="{88CF5C8E-46CC-1C18-890A-DEE7DFC2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871537"/>
            <a:ext cx="5043486" cy="46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mputer connector types with pictures">
            <a:extLst>
              <a:ext uri="{FF2B5EF4-FFF2-40B4-BE49-F238E27FC236}">
                <a16:creationId xmlns:a16="http://schemas.microsoft.com/office/drawing/2014/main" id="{3F81F58F-12D4-2BCB-9121-58C60334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871536"/>
            <a:ext cx="5649872" cy="43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9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ypes of Computer Ports">
            <a:extLst>
              <a:ext uri="{FF2B5EF4-FFF2-40B4-BE49-F238E27FC236}">
                <a16:creationId xmlns:a16="http://schemas.microsoft.com/office/drawing/2014/main" id="{E5A04B98-FEC7-9236-6797-74040BDC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142999"/>
            <a:ext cx="4233862" cy="41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Guide To The Different Types of Monitor Ports - Practically Networked">
            <a:extLst>
              <a:ext uri="{FF2B5EF4-FFF2-40B4-BE49-F238E27FC236}">
                <a16:creationId xmlns:a16="http://schemas.microsoft.com/office/drawing/2014/main" id="{0A62907A-EAD5-BF81-762F-F98E575E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42998"/>
            <a:ext cx="6386512" cy="41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9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2567-4215-BE72-FE96-902C3F8F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Buses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7F0E-8DD1-C3A9-B951-118C75659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43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System Bus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bus, address bus, control bus.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Connects CPU to RAM and other system components.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I/O Buses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 (Industry Standard Architecture):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technology, slower speeds.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 (Peripheral Component Interconnect):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for expansion cards.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USB: </a:t>
            </a:r>
            <a:r>
              <a:rPr lang="en-US" sz="2800" dirty="0"/>
              <a:t>Versatile, hot-swappable, and widely used for peripherals.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7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ystem Bus vs I/O Busses">
            <a:extLst>
              <a:ext uri="{FF2B5EF4-FFF2-40B4-BE49-F238E27FC236}">
                <a16:creationId xmlns:a16="http://schemas.microsoft.com/office/drawing/2014/main" id="{6B923E2D-DF96-C42C-360F-930D86FDD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709612"/>
            <a:ext cx="10587037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9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a Itu Sistem Bus - IMAGESEE">
            <a:extLst>
              <a:ext uri="{FF2B5EF4-FFF2-40B4-BE49-F238E27FC236}">
                <a16:creationId xmlns:a16="http://schemas.microsoft.com/office/drawing/2014/main" id="{5C0C307E-4E84-B831-332A-050F4240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8" y="942975"/>
            <a:ext cx="1096605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9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B01F-DA73-6133-75CB-03842285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</a:rPr>
              <a:t>Central Processing Unit (CPU)</a:t>
            </a:r>
            <a:endParaRPr lang="en-UG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E957-9655-1940-F412-C9A2D981D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Definition: </a:t>
            </a:r>
            <a:r>
              <a:rPr lang="en-US" sz="3600" dirty="0"/>
              <a:t>The brain of the computer that performs instructions defined by software.</a:t>
            </a:r>
            <a:endParaRPr lang="en-US" sz="3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600" b="1" dirty="0"/>
              <a:t>Function:</a:t>
            </a:r>
            <a:r>
              <a:rPr lang="en-US" sz="3600" dirty="0"/>
              <a:t> Executes instructions from software by performing basic arithmetic, logic, control, and input/output operations.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291236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D068-836B-BFDE-4390-FBF4053C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CPUs</a:t>
            </a:r>
            <a:endParaRPr lang="en-UG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E15A-16B2-C7D4-5C89-6AA88355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w-KE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 &amp; Intel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for Ryzen and EPYC processors.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for Core, Xeon, and Pentium processors.</a:t>
            </a:r>
          </a:p>
          <a:p>
            <a:pPr marL="0" indent="0">
              <a:buNone/>
            </a:pPr>
            <a:r>
              <a:rPr lang="sw-KE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 Technologies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Multi-core Processors: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processing cores on a single chip.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Hyper-Threading: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multi-threading to improve efficiency.</a:t>
            </a:r>
          </a:p>
          <a:p>
            <a:r>
              <a:rPr lang="sw-K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Cache Memory</a:t>
            </a:r>
            <a:r>
              <a:rPr lang="sw-K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w-K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L1, L2, and L3 caches for faster data access.</a:t>
            </a:r>
          </a:p>
          <a:p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7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6B9A-A532-F476-C624-E8ED3C3F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8000" b="1" dirty="0">
                <a:solidFill>
                  <a:srgbClr val="0070C0"/>
                </a:solidFill>
              </a:rPr>
              <a:t>Motherboard</a:t>
            </a:r>
            <a:endParaRPr lang="en-UG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75B1D-A09B-77B9-B380-C26033B3B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b="1" dirty="0"/>
              <a:t>Function:</a:t>
            </a:r>
            <a:r>
              <a:rPr lang="en-US" sz="4800" dirty="0"/>
              <a:t> The main circuit board that holds the CPU, memory, and other essential components and allows them to communicate.</a:t>
            </a:r>
          </a:p>
          <a:p>
            <a:endParaRPr lang="en-UG" sz="4800" dirty="0"/>
          </a:p>
        </p:txBody>
      </p:sp>
    </p:spTree>
    <p:extLst>
      <p:ext uri="{BB962C8B-B14F-4D97-AF65-F5344CB8AC3E}">
        <p14:creationId xmlns:p14="http://schemas.microsoft.com/office/powerpoint/2010/main" val="317627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D vs Intel: who makes the best processors | TechRadar">
            <a:extLst>
              <a:ext uri="{FF2B5EF4-FFF2-40B4-BE49-F238E27FC236}">
                <a16:creationId xmlns:a16="http://schemas.microsoft.com/office/drawing/2014/main" id="{85449B16-381D-6FAE-D0AD-487C22C8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143001"/>
            <a:ext cx="5433058" cy="44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D vs. Intel Gaming Performance: 20 CPUs compared, from 3100 to 3900XT ...">
            <a:extLst>
              <a:ext uri="{FF2B5EF4-FFF2-40B4-BE49-F238E27FC236}">
                <a16:creationId xmlns:a16="http://schemas.microsoft.com/office/drawing/2014/main" id="{CCBF3C7C-6872-78F4-A71C-875C8101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06" y="1185864"/>
            <a:ext cx="5433057" cy="44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88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6EE0-2E04-A7BE-F529-A6AF0FC7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CPU Components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7BE94-1EE0-0390-77A4-B5A6B44B9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Arithmetic Logic Unit (ALU):</a:t>
            </a:r>
            <a:r>
              <a:rPr lang="en-US" sz="3200" dirty="0"/>
              <a:t> Performs arithmetic and logical operations.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Control Unit (CU):</a:t>
            </a:r>
            <a:r>
              <a:rPr lang="en-US" sz="3200" dirty="0"/>
              <a:t> Directs operations of the processor by telling the ALU, memory, and I/O devices how to respond to the instructions.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/>
              <a:t>Cache Memory:</a:t>
            </a:r>
            <a:r>
              <a:rPr lang="en-US" sz="3200" dirty="0"/>
              <a:t> Small, fast memory located inside or very close to the CPU for quick access to frequently used data.</a:t>
            </a:r>
          </a:p>
          <a:p>
            <a:pPr>
              <a:buFont typeface="Wingdings" panose="05000000000000000000" pitchFamily="2" charset="2"/>
              <a:buChar char="Ø"/>
            </a:pPr>
            <a:endParaRPr lang="en-UG" sz="3200" dirty="0"/>
          </a:p>
        </p:txBody>
      </p:sp>
    </p:spTree>
    <p:extLst>
      <p:ext uri="{BB962C8B-B14F-4D97-AF65-F5344CB8AC3E}">
        <p14:creationId xmlns:p14="http://schemas.microsoft.com/office/powerpoint/2010/main" val="99583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plained] Main Components of CPU and their Functions - ETechnoG">
            <a:extLst>
              <a:ext uri="{FF2B5EF4-FFF2-40B4-BE49-F238E27FC236}">
                <a16:creationId xmlns:a16="http://schemas.microsoft.com/office/drawing/2014/main" id="{F9D0FD42-DACD-308D-8206-4CF0E800A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42963"/>
            <a:ext cx="10144125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5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LU.jpg">
            <a:extLst>
              <a:ext uri="{FF2B5EF4-FFF2-40B4-BE49-F238E27FC236}">
                <a16:creationId xmlns:a16="http://schemas.microsoft.com/office/drawing/2014/main" id="{C00D9FC7-930B-3FBC-8FB2-A8B215431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714376"/>
            <a:ext cx="10272712" cy="543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69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8AC5-0831-9ED5-3210-6EA03DC6C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8000" b="1" dirty="0">
                <a:solidFill>
                  <a:srgbClr val="0070C0"/>
                </a:solidFill>
              </a:rPr>
              <a:t>Memory (RAM):</a:t>
            </a:r>
            <a:endParaRPr lang="en-UG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26DD-8544-3F94-6D09-7F03DAFB8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b="1" dirty="0"/>
              <a:t>Memory (RAM):</a:t>
            </a:r>
            <a:r>
              <a:rPr lang="en-US" sz="4400" dirty="0"/>
              <a:t> Temporary storage used by the CPU to store data and instructions during processing.</a:t>
            </a:r>
          </a:p>
          <a:p>
            <a:r>
              <a:rPr lang="en-US" sz="4400" b="1" dirty="0"/>
              <a:t>Function:</a:t>
            </a:r>
            <a:r>
              <a:rPr lang="en-US" sz="4400" dirty="0"/>
              <a:t> Stores data temporarily for quick access by the CPU.</a:t>
            </a:r>
            <a:endParaRPr lang="en-UG" sz="4400" dirty="0"/>
          </a:p>
        </p:txBody>
      </p:sp>
    </p:spTree>
    <p:extLst>
      <p:ext uri="{BB962C8B-B14F-4D97-AF65-F5344CB8AC3E}">
        <p14:creationId xmlns:p14="http://schemas.microsoft.com/office/powerpoint/2010/main" val="378790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3A3B-A67B-F4C5-4432-CD576BBE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53545"/>
            <a:ext cx="9601196" cy="946681"/>
          </a:xfrm>
        </p:spPr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D87A7-DEDF-EA80-5A22-18084D39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00225"/>
            <a:ext cx="9601196" cy="447198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w-K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RAM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 (Dynamic RAM):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Volatile, needs a constant refresh, Common in PCs.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SRAM (Static RAM):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Faster, more expensive, no refresh needed, Used in cache memory.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w-KE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SDRAM (Synchronous DRAM):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Synchronized with the system clock.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DDR (Double Data Rate) versions (DDR, DDR2, DDR3, DDR4, DDR5).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5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4E08-07EF-2F78-9BE5-4BA2312F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Types of Memory (RAM)</a:t>
            </a:r>
            <a:endParaRPr lang="en-UG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D7D7-4194-200C-E9F2-19A653599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4000" b="1" dirty="0"/>
              <a:t>DRAM (Dynamic RAM):</a:t>
            </a:r>
            <a:r>
              <a:rPr lang="en-US" sz="4000" dirty="0"/>
              <a:t> Most common type of memory found in computers.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b="1" dirty="0"/>
              <a:t>SRAM (Static RAM):</a:t>
            </a:r>
            <a:r>
              <a:rPr lang="en-US" sz="4000" dirty="0"/>
              <a:t> Faster and more expensive than DRAM, used for cache memory.</a:t>
            </a:r>
            <a:endParaRPr lang="en-UG" sz="4400" dirty="0"/>
          </a:p>
        </p:txBody>
      </p:sp>
    </p:spTree>
    <p:extLst>
      <p:ext uri="{BB962C8B-B14F-4D97-AF65-F5344CB8AC3E}">
        <p14:creationId xmlns:p14="http://schemas.microsoft.com/office/powerpoint/2010/main" val="276985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RAM? - Random Access Memory | Explained">
            <a:extLst>
              <a:ext uri="{FF2B5EF4-FFF2-40B4-BE49-F238E27FC236}">
                <a16:creationId xmlns:a16="http://schemas.microsoft.com/office/drawing/2014/main" id="{4291015B-2F5B-D5A2-0E20-343A291C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85799"/>
            <a:ext cx="10838856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75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071-13D0-BE03-A424-F0A6A7BB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EB85-A56B-7A13-80D4-D9A802DB9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Hard Disk Drives (HDD)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Secure in case, connect power and data cables.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BIOS/UEFI recognition, partitioning, formatting.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Solid State Drives (SSD)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HDDs, often mounted differently.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BIOS/UEFI settings, partitioning, formatting.</a:t>
            </a:r>
          </a:p>
          <a:p>
            <a:endParaRPr lang="sw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46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E548-C551-061D-57AA-68A0B3F5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 Cont’d</a:t>
            </a:r>
            <a:endParaRPr lang="en-U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D46B-EB9F-1330-4840-57E2448E8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Floppy Drives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in case, connect power and data cables.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 recognition.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CD-ROM Drives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in case, connect power and data cables.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BIOS/UEFI settings.</a:t>
            </a: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4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627B-7AB1-0CCF-2190-5C87266A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Motherboards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8223F-785D-0E4D-E522-3813F224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0968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AT (Advanced Technology):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form factor, now obsolete, Large size, limited connectivity.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(Advanced Technology Extended):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form factor, Standardized size: 305 x 244 mm, Good expandability and cooling.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12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uter storage devices. Definition | by Saduni Pabasara | Medium">
            <a:extLst>
              <a:ext uri="{FF2B5EF4-FFF2-40B4-BE49-F238E27FC236}">
                <a16:creationId xmlns:a16="http://schemas.microsoft.com/office/drawing/2014/main" id="{5AED801D-8E48-4D6F-4A0D-B40AA186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2937"/>
            <a:ext cx="9915525" cy="55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34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9366-7965-73FB-8F97-E2435DAE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Devices</a:t>
            </a:r>
            <a:endParaRPr lang="en-UG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BB99-D8F9-1367-9272-699AFC4E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Projectors</a:t>
            </a:r>
          </a:p>
          <a:p>
            <a:r>
              <a:rPr lang="sw-K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Types: </a:t>
            </a:r>
            <a:r>
              <a:rPr lang="sw-K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LCD, DLP.</a:t>
            </a:r>
          </a:p>
          <a:p>
            <a:r>
              <a:rPr lang="sw-K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Uses: </a:t>
            </a:r>
            <a:r>
              <a:rPr lang="sw-K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Presentations, media display.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CRT (Cathode Ray Tube) Monitors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Bulky, high power consumption, now obsolete.</a:t>
            </a:r>
          </a:p>
          <a:p>
            <a:pPr marL="0" indent="0">
              <a:buNone/>
            </a:pPr>
            <a:r>
              <a:rPr lang="sw-KE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LCD (Liquid Crystal Display) Monitors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Slim, energy-efficient, widely used.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TN, IPS, VA panels.</a:t>
            </a:r>
          </a:p>
          <a:p>
            <a:endParaRPr lang="sw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0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fference between CRT and LCD (Comparison Chart) - Tech Differences">
            <a:extLst>
              <a:ext uri="{FF2B5EF4-FFF2-40B4-BE49-F238E27FC236}">
                <a16:creationId xmlns:a16="http://schemas.microsoft.com/office/drawing/2014/main" id="{C4D8E05D-193E-F474-E667-F093EEDD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88685"/>
            <a:ext cx="6300788" cy="42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ffice LCD Projector, Light Output: 0 ...">
            <a:extLst>
              <a:ext uri="{FF2B5EF4-FFF2-40B4-BE49-F238E27FC236}">
                <a16:creationId xmlns:a16="http://schemas.microsoft.com/office/drawing/2014/main" id="{3909F689-B2F8-B9D9-62A2-9A73F51CD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19431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35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9CBD-D243-A75B-EC6D-02341109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Configuration of  Personal Computer Components</a:t>
            </a:r>
            <a:endParaRPr lang="en-UG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F861-9BB0-4CE0-CBAD-1E49DDAE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w-K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CPU, RAM, GPU, storage devices.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Operating system, drivers.</a:t>
            </a:r>
          </a:p>
          <a:p>
            <a:pPr marL="0" indent="0">
              <a:buNone/>
            </a:pPr>
            <a:r>
              <a:rPr lang="sw-K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BIOS/UEFI Settings: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 order, hardware recognition.</a:t>
            </a:r>
          </a:p>
          <a:p>
            <a:r>
              <a:rPr lang="sw-K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 Configuration: </a:t>
            </a:r>
            <a:r>
              <a:rPr lang="sw-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installation, and system updates.</a:t>
            </a:r>
          </a:p>
          <a:p>
            <a:endParaRPr lang="sw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B351B-2F41-A4B0-454D-65CC8498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w-KE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Personal Computer Components</a:t>
            </a:r>
            <a:endParaRPr lang="en-UG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2383-17C3-2EA5-3DF4-67AF17B0C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60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w-KE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Components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Motherboard: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circuit board.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processing unit.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Devices: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HDD, SSD.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power to all components.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Processing Unit.</a:t>
            </a:r>
          </a:p>
          <a:p>
            <a:r>
              <a:rPr lang="sw-KE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Cooling: </a:t>
            </a:r>
            <a:r>
              <a:rPr lang="sw-KE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Fans, heat sinks, liquid cooling.</a:t>
            </a:r>
          </a:p>
          <a:p>
            <a:endParaRPr lang="sw-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38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uter Components | Content Guidelines">
            <a:extLst>
              <a:ext uri="{FF2B5EF4-FFF2-40B4-BE49-F238E27FC236}">
                <a16:creationId xmlns:a16="http://schemas.microsoft.com/office/drawing/2014/main" id="{F29FB1FC-F4A6-455B-8760-AE079EDA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" y="657225"/>
            <a:ext cx="1080135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53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D111-C8D0-A6D5-EDFB-EC993701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Components</a:t>
            </a:r>
            <a:endParaRPr lang="en-UG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D440-56DE-7560-A0F4-90206AE4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output.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Keyboard and Mouse: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devices.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Printers and Scanners: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and input devices.</a:t>
            </a:r>
            <a:endParaRPr lang="en-U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66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in Computer Components – Christopher">
            <a:extLst>
              <a:ext uri="{FF2B5EF4-FFF2-40B4-BE49-F238E27FC236}">
                <a16:creationId xmlns:a16="http://schemas.microsoft.com/office/drawing/2014/main" id="{6C89FC8B-71E8-9E48-2831-9F9E9258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28675"/>
            <a:ext cx="10287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23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41D01E-D01A-6B7C-D755-85D8A069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COMPONENTS, FEATURES AND SYSTEM DESIGN</a:t>
            </a:r>
            <a:endParaRPr lang="en-UG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42DFF5-8B0F-90C0-089C-C324891B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Assembling &amp; Disassembling of Computer Systems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G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6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074F-A026-0C37-86DC-0C29B1F0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Disassembling a Computer System</a:t>
            </a:r>
            <a:endParaRPr lang="en-UG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EF34-8DC7-2B99-954D-53336D0B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3600" b="1" kern="1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Preparation:</a:t>
            </a: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system is powered off and unplugged.</a:t>
            </a: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Ground yourself with an anti-static wrist strap.</a:t>
            </a: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None/>
              <a:tabLst>
                <a:tab pos="457200" algn="l"/>
              </a:tabLst>
            </a:pPr>
            <a:endParaRPr lang="en-US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600"/>
              </a:spcAft>
              <a:buNone/>
              <a:tabLst>
                <a:tab pos="457200" algn="l"/>
              </a:tabLst>
            </a:pPr>
            <a:endParaRPr lang="en-UG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4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9323-810D-C15D-2862-473EF22D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5838"/>
            <a:ext cx="9601196" cy="489003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BTX (Balanced Technology Extended):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airflow and cooling, Less common than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Micro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244 x 244 mm, Fewer expansion slots but compatible with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cases.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(New Low Profile Extended):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slimline cases, Not widely used today.</a:t>
            </a:r>
          </a:p>
          <a:p>
            <a:pPr marL="0" lvl="0" indent="0">
              <a:spcBef>
                <a:spcPts val="1500"/>
              </a:spcBef>
              <a:spcAft>
                <a:spcPts val="900"/>
              </a:spcAft>
              <a:buSzPts val="1000"/>
              <a:buNone/>
              <a:tabLst>
                <a:tab pos="457200" algn="l"/>
              </a:tabLst>
            </a:pPr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89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A9C9-69D5-8E31-8C4A-0DB6922E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Steps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FB73-492F-9B48-E61D-FFEAB974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Case: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screws and panels.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Disconnect Power: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Unplug power cables from all components.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Components: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Sequentially remove the GPU, storage devices, RAM, CPU cooler, CPU, and finally the motherboard.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Parts: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screws and small parts in labelled containers for reassembly.</a:t>
            </a:r>
            <a:endParaRPr lang="en-U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46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44B9-BB5C-950F-239E-0C5774FB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w-KE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Assembling a Computer System</a:t>
            </a:r>
            <a:endParaRPr lang="en-UG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5918-8695-3435-C1FB-FE2DF85A6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r>
              <a:rPr lang="en-US" sz="4600" b="1" kern="1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Preparation:</a:t>
            </a: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3600" b="1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Gather all components: </a:t>
            </a: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case, motherboard, CPU, RAM, storage, power supply, GPU, cooling, peripherals.</a:t>
            </a: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a clean, static-free workspace.</a:t>
            </a: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r>
              <a:rPr lang="en-US" sz="3600" b="1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tools ready: </a:t>
            </a:r>
            <a:r>
              <a:rPr lang="en-US" sz="3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screwdrivers, thermal paste, anti-static wrist strap.</a:t>
            </a: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tabLst>
                <a:tab pos="457200" algn="l"/>
              </a:tabLst>
            </a:pPr>
            <a:endParaRPr lang="en-US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tabLst>
                <a:tab pos="457200" algn="l"/>
              </a:tabLst>
            </a:pPr>
            <a:endParaRPr lang="en-UG" sz="36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21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E849-F472-23D8-D935-57F51FEB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Steps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669B-15B1-C194-F527-364D47F1B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the Power Supply: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the power supply in the case.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the Motherboard: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standoffs in the case, align the motherboard, and secure it.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the CPU: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CPU socket, place the CPU, close the socket, and apply thermal paste.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the CPU Cooler: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the cooler and connect the fan to the motherboard.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RAM: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RAM modules into the motherboard slots.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endParaRPr lang="en-U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92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42DF-B2C8-24AF-9C4D-8AC5599E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Assembling Steps Cont’d</a:t>
            </a:r>
            <a:endParaRPr lang="en-UG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95AD-1649-B359-D220-A7F00B5D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Storage Devices: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HDDs/SSDs and connect power and data cables.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 the GPU: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GPU in the appropriate PCIe slot and secure it.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Power Cables: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power cables to the motherboard, GPU, storage devices, and peripherals.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Front Panel Cables: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 USB, audio, and power/reset buttons to the motherboard.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Checks: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connections are secure, then close the case.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</a:pPr>
            <a:endParaRPr lang="en-U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80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18B9-D3A8-C0BE-B59C-A35F5CAA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2" y="277706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END</a:t>
            </a:r>
            <a:endParaRPr lang="en-UG" sz="8000" b="1" dirty="0"/>
          </a:p>
        </p:txBody>
      </p:sp>
    </p:spTree>
    <p:extLst>
      <p:ext uri="{BB962C8B-B14F-4D97-AF65-F5344CB8AC3E}">
        <p14:creationId xmlns:p14="http://schemas.microsoft.com/office/powerpoint/2010/main" val="32871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Motherboards - GeeksforGeeks">
            <a:extLst>
              <a:ext uri="{FF2B5EF4-FFF2-40B4-BE49-F238E27FC236}">
                <a16:creationId xmlns:a16="http://schemas.microsoft.com/office/drawing/2014/main" id="{48E87F81-5F0E-9525-C57B-DCFC6425A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413441"/>
            <a:ext cx="5312908" cy="447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therboard">
            <a:extLst>
              <a:ext uri="{FF2B5EF4-FFF2-40B4-BE49-F238E27FC236}">
                <a16:creationId xmlns:a16="http://schemas.microsoft.com/office/drawing/2014/main" id="{9FFADAC3-C41A-B4E7-BFB5-CF014966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9" y="1599179"/>
            <a:ext cx="5431971" cy="41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1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0953-B71A-5822-8B13-1C2CDE5D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Devices</a:t>
            </a:r>
            <a:endParaRPr lang="en-UG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9FB5-1B09-1B09-5D89-499685C0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w-K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Optical, laser, mechanical.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Pointing, clicking, scrolling.</a:t>
            </a:r>
          </a:p>
          <a:p>
            <a:pPr marL="0" indent="0">
              <a:buNone/>
            </a:pPr>
            <a:r>
              <a:rPr lang="sw-KE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Keyboard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Membrane, mechanical.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QWERTY, AZERTY.</a:t>
            </a:r>
          </a:p>
          <a:p>
            <a:r>
              <a:rPr lang="sw-K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</a:t>
            </a:r>
            <a:r>
              <a:rPr lang="sw-K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keys, multimedia keys, ergonomic designs.</a:t>
            </a:r>
          </a:p>
          <a:p>
            <a:endParaRPr lang="sw-K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5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3F70-2540-7202-28F1-67A25EE1C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w-KE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Multimedia Input Devices</a:t>
            </a:r>
            <a:endParaRPr lang="en-UG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E2C15-7DC1-93AE-5DFE-98C86988E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sw-KE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Controllers: </a:t>
            </a:r>
            <a:r>
              <a:rPr lang="sw-K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Joysticks, gamepads.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sw-KE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 Input: </a:t>
            </a:r>
            <a:r>
              <a:rPr lang="sw-K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Microphones, MIDI devices.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1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AE80-57A2-E0E4-3BE1-26D09648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6600" b="1" dirty="0">
                <a:solidFill>
                  <a:srgbClr val="0070C0"/>
                </a:solidFill>
              </a:rPr>
              <a:t>Ports:</a:t>
            </a:r>
            <a:endParaRPr lang="en-UG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72629-4DAA-A5B1-0F7C-CA20DDBB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Function:</a:t>
            </a:r>
            <a:r>
              <a:rPr lang="en-US" sz="2800" dirty="0"/>
              <a:t> Allow the connection of peripheral devices to the computer.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Types: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USB (Universal Serial Bus):</a:t>
            </a:r>
            <a:r>
              <a:rPr lang="en-US" sz="2400" dirty="0"/>
              <a:t> Used for connecting a wide range of devices like keyboards, mice, printers, and external storage.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HDMI (High-Definition Multimedia Interface):</a:t>
            </a:r>
            <a:r>
              <a:rPr lang="en-US" sz="2400" dirty="0"/>
              <a:t> Transmits video and audio from the computer to an external display or TV.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Ethernet Port:</a:t>
            </a:r>
            <a:r>
              <a:rPr lang="en-US" sz="2400" dirty="0"/>
              <a:t> For wired network connections using an Ethernet cable.</a:t>
            </a:r>
            <a:endParaRPr lang="en-UG" sz="2800" dirty="0"/>
          </a:p>
        </p:txBody>
      </p:sp>
    </p:spTree>
    <p:extLst>
      <p:ext uri="{BB962C8B-B14F-4D97-AF65-F5344CB8AC3E}">
        <p14:creationId xmlns:p14="http://schemas.microsoft.com/office/powerpoint/2010/main" val="392109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AB25-A7E1-F3EF-75D2-B6E430C4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Ports and Cables</a:t>
            </a:r>
            <a:endParaRPr lang="en-UG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7FA02-59A9-660F-D6CD-4A756D22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USB (Universal Serial Bus)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Versions: </a:t>
            </a:r>
            <a:r>
              <a:rPr lang="en-US" sz="3600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USB 1.0/1.1, 2.0, 3.0, 3.1, 3.2, 4.0.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Connectors: </a:t>
            </a:r>
            <a:r>
              <a:rPr lang="en-US" sz="3600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Type-A, Type-B, Micro-USB, USB-C.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Uses: </a:t>
            </a:r>
            <a:r>
              <a:rPr lang="en-US" sz="3600" kern="1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transfer, power supply.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G" sz="3600" kern="1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4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369</TotalTime>
  <Words>1379</Words>
  <Application>Microsoft Office PowerPoint</Application>
  <PresentationFormat>Widescreen</PresentationFormat>
  <Paragraphs>157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Garamond</vt:lpstr>
      <vt:lpstr>Symbol</vt:lpstr>
      <vt:lpstr>Times New Roman</vt:lpstr>
      <vt:lpstr>Wingdings</vt:lpstr>
      <vt:lpstr>Organic</vt:lpstr>
      <vt:lpstr>PC COMPONENTS </vt:lpstr>
      <vt:lpstr>Motherboard</vt:lpstr>
      <vt:lpstr>Motherboards</vt:lpstr>
      <vt:lpstr>PowerPoint Presentation</vt:lpstr>
      <vt:lpstr>PowerPoint Presentation</vt:lpstr>
      <vt:lpstr>Input Devices</vt:lpstr>
      <vt:lpstr>Multimedia Input Devices</vt:lpstr>
      <vt:lpstr>Ports:</vt:lpstr>
      <vt:lpstr>Ports and Cables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Buses</vt:lpstr>
      <vt:lpstr>PowerPoint Presentation</vt:lpstr>
      <vt:lpstr>PowerPoint Presentation</vt:lpstr>
      <vt:lpstr>Central Processing Unit (CPU)</vt:lpstr>
      <vt:lpstr>CPUs</vt:lpstr>
      <vt:lpstr>PowerPoint Presentation</vt:lpstr>
      <vt:lpstr>CPU Components</vt:lpstr>
      <vt:lpstr>PowerPoint Presentation</vt:lpstr>
      <vt:lpstr>PowerPoint Presentation</vt:lpstr>
      <vt:lpstr>Memory (RAM):</vt:lpstr>
      <vt:lpstr>Memory</vt:lpstr>
      <vt:lpstr>Types of Memory (RAM)</vt:lpstr>
      <vt:lpstr>PowerPoint Presentation</vt:lpstr>
      <vt:lpstr>Storage Device</vt:lpstr>
      <vt:lpstr>Storage Device Cont’d</vt:lpstr>
      <vt:lpstr>PowerPoint Presentation</vt:lpstr>
      <vt:lpstr>Display Devices</vt:lpstr>
      <vt:lpstr>PowerPoint Presentation</vt:lpstr>
      <vt:lpstr>Installation and Configuration of  Personal Computer Components</vt:lpstr>
      <vt:lpstr>Identifying Personal Computer Components</vt:lpstr>
      <vt:lpstr>PowerPoint Presentation</vt:lpstr>
      <vt:lpstr>Peripheral Components</vt:lpstr>
      <vt:lpstr>PowerPoint Presentation</vt:lpstr>
      <vt:lpstr>PC COMPONENTS, FEATURES AND SYSTEM DESIGN</vt:lpstr>
      <vt:lpstr>Disassembling a Computer System</vt:lpstr>
      <vt:lpstr>2. Steps</vt:lpstr>
      <vt:lpstr>Assembling a Computer System</vt:lpstr>
      <vt:lpstr>2. Steps</vt:lpstr>
      <vt:lpstr>Assembling Steps Cont’d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Benedict Solvent</dc:creator>
  <cp:lastModifiedBy>Benedict Solvent</cp:lastModifiedBy>
  <cp:revision>96</cp:revision>
  <dcterms:created xsi:type="dcterms:W3CDTF">2024-05-25T09:31:38Z</dcterms:created>
  <dcterms:modified xsi:type="dcterms:W3CDTF">2024-08-20T12:31:10Z</dcterms:modified>
</cp:coreProperties>
</file>