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Corben"/>
      <p:regular r:id="rId17"/>
    </p:embeddedFont>
    <p:embeddedFont>
      <p:font typeface="Corben"/>
      <p:regular r:id="rId18"/>
    </p:embeddedFont>
    <p:embeddedFont>
      <p:font typeface="Nobile"/>
      <p:regular r:id="rId19"/>
    </p:embeddedFont>
    <p:embeddedFont>
      <p:font typeface="Nobile"/>
      <p:regular r:id="rId20"/>
    </p:embeddedFont>
    <p:embeddedFont>
      <p:font typeface="Nobile"/>
      <p:regular r:id="rId21"/>
    </p:embeddedFont>
    <p:embeddedFont>
      <p:font typeface="Nobile"/>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1-1.png"/><Relationship Id="rId2" Type="http://schemas.openxmlformats.org/officeDocument/2006/relationships/image" Target="../media/image-1011-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1.xml"/><Relationship Id="rId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244084"/>
            <a:ext cx="7556421" cy="2934653"/>
          </a:xfrm>
          <a:prstGeom prst="rect">
            <a:avLst/>
          </a:prstGeom>
          <a:noFill/>
          <a:ln/>
        </p:spPr>
        <p:txBody>
          <a:bodyPr wrap="square" lIns="0" tIns="0" rIns="0" bIns="0" rtlCol="0" anchor="t"/>
          <a:lstStyle/>
          <a:p>
            <a:pPr indent="0" marL="0">
              <a:lnSpc>
                <a:spcPts val="7700"/>
              </a:lnSpc>
              <a:buNone/>
            </a:pPr>
            <a:r>
              <a:rPr lang="en-US" sz="6150" dirty="0">
                <a:solidFill>
                  <a:srgbClr val="1B1B27"/>
                </a:solidFill>
                <a:latin typeface="Corben" pitchFamily="34" charset="0"/>
                <a:ea typeface="Corben" pitchFamily="34" charset="-122"/>
                <a:cs typeface="Corben" pitchFamily="34" charset="-120"/>
              </a:rPr>
              <a:t>BBC THREE INFORMATION SYSTEM AUDIT</a:t>
            </a:r>
            <a:endParaRPr lang="en-US" sz="6150" dirty="0"/>
          </a:p>
        </p:txBody>
      </p:sp>
      <p:sp>
        <p:nvSpPr>
          <p:cNvPr id="4" name="Text 1"/>
          <p:cNvSpPr/>
          <p:nvPr/>
        </p:nvSpPr>
        <p:spPr>
          <a:xfrm>
            <a:off x="6280190" y="4518898"/>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This document presents a comprehensive audit of the information systems at BBC Three, focusing on the critical area of information systems controls and control objectives. The audit aims to provide a detailed analysis of the existing controls, identify potential weaknesses, and offer recommendations for improvement.</a:t>
            </a:r>
            <a:endParaRPr lang="en-US" sz="1750" dirty="0"/>
          </a:p>
        </p:txBody>
      </p:sp>
      <p:sp>
        <p:nvSpPr>
          <p:cNvPr id="5" name="Shape 2"/>
          <p:cNvSpPr/>
          <p:nvPr/>
        </p:nvSpPr>
        <p:spPr>
          <a:xfrm>
            <a:off x="6280190" y="6605468"/>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287810" y="6613088"/>
            <a:ext cx="347663" cy="347663"/>
          </a:xfrm>
          <a:prstGeom prst="rect">
            <a:avLst/>
          </a:prstGeom>
        </p:spPr>
      </p:pic>
      <p:sp>
        <p:nvSpPr>
          <p:cNvPr id="7" name="Text 3"/>
          <p:cNvSpPr/>
          <p:nvPr/>
        </p:nvSpPr>
        <p:spPr>
          <a:xfrm>
            <a:off x="6756440" y="6588562"/>
            <a:ext cx="2610445" cy="396835"/>
          </a:xfrm>
          <a:prstGeom prst="rect">
            <a:avLst/>
          </a:prstGeom>
          <a:noFill/>
          <a:ln/>
        </p:spPr>
        <p:txBody>
          <a:bodyPr wrap="none" lIns="0" tIns="0" rIns="0" bIns="0" rtlCol="0" anchor="t"/>
          <a:lstStyle/>
          <a:p>
            <a:pPr algn="l" indent="0" marL="0">
              <a:lnSpc>
                <a:spcPts val="3100"/>
              </a:lnSpc>
              <a:buNone/>
            </a:pPr>
            <a:r>
              <a:rPr lang="en-US" sz="2200" b="1" dirty="0">
                <a:solidFill>
                  <a:srgbClr val="404155"/>
                </a:solidFill>
                <a:latin typeface="Nobile Bold" pitchFamily="34" charset="0"/>
                <a:ea typeface="Nobile Bold" pitchFamily="34" charset="-122"/>
                <a:cs typeface="Nobile Bold" pitchFamily="34" charset="-120"/>
              </a:rPr>
              <a:t>by Ssendi Samuel</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24113" y="411956"/>
            <a:ext cx="5244941" cy="468035"/>
          </a:xfrm>
          <a:prstGeom prst="rect">
            <a:avLst/>
          </a:prstGeom>
          <a:noFill/>
          <a:ln/>
        </p:spPr>
        <p:txBody>
          <a:bodyPr wrap="none" lIns="0" tIns="0" rIns="0" bIns="0" rtlCol="0" anchor="t"/>
          <a:lstStyle/>
          <a:p>
            <a:pPr indent="0" marL="0">
              <a:lnSpc>
                <a:spcPts val="3650"/>
              </a:lnSpc>
              <a:buNone/>
            </a:pPr>
            <a:r>
              <a:rPr lang="en-US" sz="2900" dirty="0">
                <a:solidFill>
                  <a:srgbClr val="1B1B27"/>
                </a:solidFill>
                <a:latin typeface="Corben" pitchFamily="34" charset="0"/>
                <a:ea typeface="Corben" pitchFamily="34" charset="-122"/>
                <a:cs typeface="Corben" pitchFamily="34" charset="-120"/>
              </a:rPr>
              <a:t>Auditing Application Controls</a:t>
            </a:r>
            <a:endParaRPr lang="en-US" sz="2900" dirty="0"/>
          </a:p>
        </p:txBody>
      </p:sp>
      <p:sp>
        <p:nvSpPr>
          <p:cNvPr id="3" name="Text 1"/>
          <p:cNvSpPr/>
          <p:nvPr/>
        </p:nvSpPr>
        <p:spPr>
          <a:xfrm>
            <a:off x="524113" y="1179433"/>
            <a:ext cx="13582174" cy="479108"/>
          </a:xfrm>
          <a:prstGeom prst="rect">
            <a:avLst/>
          </a:prstGeom>
          <a:noFill/>
          <a:ln/>
        </p:spPr>
        <p:txBody>
          <a:bodyPr wrap="square" lIns="0" tIns="0" rIns="0" bIns="0" rtlCol="0" anchor="t"/>
          <a:lstStyle/>
          <a:p>
            <a:pPr indent="0" marL="0">
              <a:lnSpc>
                <a:spcPts val="1850"/>
              </a:lnSpc>
              <a:buNone/>
            </a:pPr>
            <a:r>
              <a:rPr lang="en-US" sz="1150" dirty="0">
                <a:solidFill>
                  <a:srgbClr val="404155"/>
                </a:solidFill>
                <a:latin typeface="Nobile" pitchFamily="34" charset="0"/>
                <a:ea typeface="Nobile" pitchFamily="34" charset="-122"/>
                <a:cs typeface="Nobile" pitchFamily="34" charset="-120"/>
              </a:rPr>
              <a:t>Auditing application controls involves assessing the effectiveness of controls in each of the four control categories to the extent they are significant to the audit objectives. The auditor's assessment has two main aspects: testing the effectiveness of controls and evaluating the results of testing.</a:t>
            </a:r>
            <a:endParaRPr lang="en-US" sz="1150" dirty="0"/>
          </a:p>
        </p:txBody>
      </p:sp>
      <p:pic>
        <p:nvPicPr>
          <p:cNvPr id="4" name="Image 0" descr="preencoded.png">    </p:cNvPr>
          <p:cNvPicPr>
            <a:picLocks noChangeAspect="1"/>
          </p:cNvPicPr>
          <p:nvPr/>
        </p:nvPicPr>
        <p:blipFill>
          <a:blip r:embed="rId1"/>
          <a:stretch>
            <a:fillRect/>
          </a:stretch>
        </p:blipFill>
        <p:spPr>
          <a:xfrm>
            <a:off x="524113" y="1827014"/>
            <a:ext cx="748784" cy="1198126"/>
          </a:xfrm>
          <a:prstGeom prst="rect">
            <a:avLst/>
          </a:prstGeom>
        </p:spPr>
      </p:pic>
      <p:sp>
        <p:nvSpPr>
          <p:cNvPr id="5" name="Text 2"/>
          <p:cNvSpPr/>
          <p:nvPr/>
        </p:nvSpPr>
        <p:spPr>
          <a:xfrm>
            <a:off x="1497449" y="1976676"/>
            <a:ext cx="2946083" cy="233958"/>
          </a:xfrm>
          <a:prstGeom prst="rect">
            <a:avLst/>
          </a:prstGeom>
          <a:noFill/>
          <a:ln/>
        </p:spPr>
        <p:txBody>
          <a:bodyPr wrap="none" lIns="0" tIns="0" rIns="0" bIns="0" rtlCol="0" anchor="t"/>
          <a:lstStyle/>
          <a:p>
            <a:pPr algn="l" indent="0" marL="0">
              <a:lnSpc>
                <a:spcPts val="1800"/>
              </a:lnSpc>
              <a:buNone/>
            </a:pPr>
            <a:r>
              <a:rPr lang="en-US" sz="1450" dirty="0">
                <a:solidFill>
                  <a:srgbClr val="404155"/>
                </a:solidFill>
                <a:latin typeface="Corben" pitchFamily="34" charset="0"/>
                <a:ea typeface="Corben" pitchFamily="34" charset="-122"/>
                <a:cs typeface="Corben" pitchFamily="34" charset="-120"/>
              </a:rPr>
              <a:t>Understand Information Systems</a:t>
            </a:r>
            <a:endParaRPr lang="en-US" sz="1450" dirty="0"/>
          </a:p>
        </p:txBody>
      </p:sp>
      <p:sp>
        <p:nvSpPr>
          <p:cNvPr id="6" name="Text 3"/>
          <p:cNvSpPr/>
          <p:nvPr/>
        </p:nvSpPr>
        <p:spPr>
          <a:xfrm>
            <a:off x="1497449" y="2300407"/>
            <a:ext cx="12608838" cy="239554"/>
          </a:xfrm>
          <a:prstGeom prst="rect">
            <a:avLst/>
          </a:prstGeom>
          <a:noFill/>
          <a:ln/>
        </p:spPr>
        <p:txBody>
          <a:bodyPr wrap="none" lIns="0" tIns="0" rIns="0" bIns="0" rtlCol="0" anchor="t"/>
          <a:lstStyle/>
          <a:p>
            <a:pPr algn="l" indent="0" marL="0">
              <a:lnSpc>
                <a:spcPts val="1850"/>
              </a:lnSpc>
              <a:buNone/>
            </a:pPr>
            <a:r>
              <a:rPr lang="en-US" sz="1150" dirty="0">
                <a:solidFill>
                  <a:srgbClr val="404155"/>
                </a:solidFill>
                <a:latin typeface="Nobile" pitchFamily="34" charset="0"/>
                <a:ea typeface="Nobile" pitchFamily="34" charset="-122"/>
                <a:cs typeface="Nobile" pitchFamily="34" charset="-120"/>
              </a:rPr>
              <a:t>The auditor should understand information systems relevant to the audit objectives, building on identification of key areas of audit interest and critical control points.</a:t>
            </a:r>
            <a:endParaRPr lang="en-US" sz="1150" dirty="0"/>
          </a:p>
        </p:txBody>
      </p:sp>
      <p:pic>
        <p:nvPicPr>
          <p:cNvPr id="7" name="Image 1" descr="preencoded.png">    </p:cNvPr>
          <p:cNvPicPr>
            <a:picLocks noChangeAspect="1"/>
          </p:cNvPicPr>
          <p:nvPr/>
        </p:nvPicPr>
        <p:blipFill>
          <a:blip r:embed="rId2"/>
          <a:stretch>
            <a:fillRect/>
          </a:stretch>
        </p:blipFill>
        <p:spPr>
          <a:xfrm>
            <a:off x="524113" y="3025140"/>
            <a:ext cx="748784" cy="1198126"/>
          </a:xfrm>
          <a:prstGeom prst="rect">
            <a:avLst/>
          </a:prstGeom>
        </p:spPr>
      </p:pic>
      <p:sp>
        <p:nvSpPr>
          <p:cNvPr id="8" name="Text 4"/>
          <p:cNvSpPr/>
          <p:nvPr/>
        </p:nvSpPr>
        <p:spPr>
          <a:xfrm>
            <a:off x="1497449" y="3174802"/>
            <a:ext cx="3697367" cy="233958"/>
          </a:xfrm>
          <a:prstGeom prst="rect">
            <a:avLst/>
          </a:prstGeom>
          <a:noFill/>
          <a:ln/>
        </p:spPr>
        <p:txBody>
          <a:bodyPr wrap="none" lIns="0" tIns="0" rIns="0" bIns="0" rtlCol="0" anchor="t"/>
          <a:lstStyle/>
          <a:p>
            <a:pPr algn="l" indent="0" marL="0">
              <a:lnSpc>
                <a:spcPts val="1800"/>
              </a:lnSpc>
              <a:buNone/>
            </a:pPr>
            <a:r>
              <a:rPr lang="en-US" sz="1450" dirty="0">
                <a:solidFill>
                  <a:srgbClr val="404155"/>
                </a:solidFill>
                <a:latin typeface="Corben" pitchFamily="34" charset="0"/>
                <a:ea typeface="Corben" pitchFamily="34" charset="-122"/>
                <a:cs typeface="Corben" pitchFamily="34" charset="-120"/>
              </a:rPr>
              <a:t>Determine Relevant IS Control Techniques</a:t>
            </a:r>
            <a:endParaRPr lang="en-US" sz="1450" dirty="0"/>
          </a:p>
        </p:txBody>
      </p:sp>
      <p:sp>
        <p:nvSpPr>
          <p:cNvPr id="9" name="Text 5"/>
          <p:cNvSpPr/>
          <p:nvPr/>
        </p:nvSpPr>
        <p:spPr>
          <a:xfrm>
            <a:off x="1497449" y="3498533"/>
            <a:ext cx="12608838" cy="479108"/>
          </a:xfrm>
          <a:prstGeom prst="rect">
            <a:avLst/>
          </a:prstGeom>
          <a:noFill/>
          <a:ln/>
        </p:spPr>
        <p:txBody>
          <a:bodyPr wrap="square" lIns="0" tIns="0" rIns="0" bIns="0" rtlCol="0" anchor="t"/>
          <a:lstStyle/>
          <a:p>
            <a:pPr algn="l" indent="0" marL="0">
              <a:lnSpc>
                <a:spcPts val="1850"/>
              </a:lnSpc>
              <a:buNone/>
            </a:pPr>
            <a:r>
              <a:rPr lang="en-US" sz="1150" dirty="0">
                <a:solidFill>
                  <a:srgbClr val="404155"/>
                </a:solidFill>
                <a:latin typeface="Nobile" pitchFamily="34" charset="0"/>
                <a:ea typeface="Nobile" pitchFamily="34" charset="-122"/>
                <a:cs typeface="Nobile" pitchFamily="34" charset="-120"/>
              </a:rPr>
              <a:t>For each relevant IS control technique, determine whether it is suitably designed to achieve the critical activity and has been implemented — placed in operation (if not done earlier).</a:t>
            </a:r>
            <a:endParaRPr lang="en-US" sz="1150" dirty="0"/>
          </a:p>
        </p:txBody>
      </p:sp>
      <p:pic>
        <p:nvPicPr>
          <p:cNvPr id="10" name="Image 2" descr="preencoded.png">    </p:cNvPr>
          <p:cNvPicPr>
            <a:picLocks noChangeAspect="1"/>
          </p:cNvPicPr>
          <p:nvPr/>
        </p:nvPicPr>
        <p:blipFill>
          <a:blip r:embed="rId3"/>
          <a:stretch>
            <a:fillRect/>
          </a:stretch>
        </p:blipFill>
        <p:spPr>
          <a:xfrm>
            <a:off x="524113" y="4223266"/>
            <a:ext cx="748784" cy="1198126"/>
          </a:xfrm>
          <a:prstGeom prst="rect">
            <a:avLst/>
          </a:prstGeom>
        </p:spPr>
      </p:pic>
      <p:sp>
        <p:nvSpPr>
          <p:cNvPr id="11" name="Text 6"/>
          <p:cNvSpPr/>
          <p:nvPr/>
        </p:nvSpPr>
        <p:spPr>
          <a:xfrm>
            <a:off x="1497449" y="4372928"/>
            <a:ext cx="1872020" cy="233958"/>
          </a:xfrm>
          <a:prstGeom prst="rect">
            <a:avLst/>
          </a:prstGeom>
          <a:noFill/>
          <a:ln/>
        </p:spPr>
        <p:txBody>
          <a:bodyPr wrap="none" lIns="0" tIns="0" rIns="0" bIns="0" rtlCol="0" anchor="t"/>
          <a:lstStyle/>
          <a:p>
            <a:pPr algn="l" indent="0" marL="0">
              <a:lnSpc>
                <a:spcPts val="1800"/>
              </a:lnSpc>
              <a:buNone/>
            </a:pPr>
            <a:r>
              <a:rPr lang="en-US" sz="1450" dirty="0">
                <a:solidFill>
                  <a:srgbClr val="404155"/>
                </a:solidFill>
                <a:latin typeface="Corben" pitchFamily="34" charset="0"/>
                <a:ea typeface="Corben" pitchFamily="34" charset="-122"/>
                <a:cs typeface="Corben" pitchFamily="34" charset="-120"/>
              </a:rPr>
              <a:t>Perform Tests</a:t>
            </a:r>
            <a:endParaRPr lang="en-US" sz="1450" dirty="0"/>
          </a:p>
        </p:txBody>
      </p:sp>
      <p:sp>
        <p:nvSpPr>
          <p:cNvPr id="12" name="Text 7"/>
          <p:cNvSpPr/>
          <p:nvPr/>
        </p:nvSpPr>
        <p:spPr>
          <a:xfrm>
            <a:off x="1497449" y="4696658"/>
            <a:ext cx="12608838" cy="239554"/>
          </a:xfrm>
          <a:prstGeom prst="rect">
            <a:avLst/>
          </a:prstGeom>
          <a:noFill/>
          <a:ln/>
        </p:spPr>
        <p:txBody>
          <a:bodyPr wrap="none" lIns="0" tIns="0" rIns="0" bIns="0" rtlCol="0" anchor="t"/>
          <a:lstStyle/>
          <a:p>
            <a:pPr algn="l" indent="0" marL="0">
              <a:lnSpc>
                <a:spcPts val="1850"/>
              </a:lnSpc>
              <a:buNone/>
            </a:pPr>
            <a:r>
              <a:rPr lang="en-US" sz="1150" dirty="0">
                <a:solidFill>
                  <a:srgbClr val="404155"/>
                </a:solidFill>
                <a:latin typeface="Nobile" pitchFamily="34" charset="0"/>
                <a:ea typeface="Nobile" pitchFamily="34" charset="-122"/>
                <a:cs typeface="Nobile" pitchFamily="34" charset="-120"/>
              </a:rPr>
              <a:t>Perform tests to determine whether such control techniques are operating effectively.</a:t>
            </a:r>
            <a:endParaRPr lang="en-US" sz="1150" dirty="0"/>
          </a:p>
        </p:txBody>
      </p:sp>
      <p:pic>
        <p:nvPicPr>
          <p:cNvPr id="13" name="Image 3" descr="preencoded.png">    </p:cNvPr>
          <p:cNvPicPr>
            <a:picLocks noChangeAspect="1"/>
          </p:cNvPicPr>
          <p:nvPr/>
        </p:nvPicPr>
        <p:blipFill>
          <a:blip r:embed="rId4"/>
          <a:stretch>
            <a:fillRect/>
          </a:stretch>
        </p:blipFill>
        <p:spPr>
          <a:xfrm>
            <a:off x="524113" y="5421392"/>
            <a:ext cx="748784" cy="1198126"/>
          </a:xfrm>
          <a:prstGeom prst="rect">
            <a:avLst/>
          </a:prstGeom>
        </p:spPr>
      </p:pic>
      <p:sp>
        <p:nvSpPr>
          <p:cNvPr id="14" name="Text 8"/>
          <p:cNvSpPr/>
          <p:nvPr/>
        </p:nvSpPr>
        <p:spPr>
          <a:xfrm>
            <a:off x="1497449" y="5571053"/>
            <a:ext cx="2670215" cy="233958"/>
          </a:xfrm>
          <a:prstGeom prst="rect">
            <a:avLst/>
          </a:prstGeom>
          <a:noFill/>
          <a:ln/>
        </p:spPr>
        <p:txBody>
          <a:bodyPr wrap="none" lIns="0" tIns="0" rIns="0" bIns="0" rtlCol="0" anchor="t"/>
          <a:lstStyle/>
          <a:p>
            <a:pPr algn="l" indent="0" marL="0">
              <a:lnSpc>
                <a:spcPts val="1800"/>
              </a:lnSpc>
              <a:buNone/>
            </a:pPr>
            <a:r>
              <a:rPr lang="en-US" sz="1450" dirty="0">
                <a:solidFill>
                  <a:srgbClr val="404155"/>
                </a:solidFill>
                <a:latin typeface="Corben" pitchFamily="34" charset="0"/>
                <a:ea typeface="Corben" pitchFamily="34" charset="-122"/>
                <a:cs typeface="Corben" pitchFamily="34" charset="-120"/>
              </a:rPr>
              <a:t>Identify Potential Weaknesses</a:t>
            </a:r>
            <a:endParaRPr lang="en-US" sz="1450" dirty="0"/>
          </a:p>
        </p:txBody>
      </p:sp>
      <p:sp>
        <p:nvSpPr>
          <p:cNvPr id="15" name="Text 9"/>
          <p:cNvSpPr/>
          <p:nvPr/>
        </p:nvSpPr>
        <p:spPr>
          <a:xfrm>
            <a:off x="1497449" y="5894784"/>
            <a:ext cx="12608838" cy="239554"/>
          </a:xfrm>
          <a:prstGeom prst="rect">
            <a:avLst/>
          </a:prstGeom>
          <a:noFill/>
          <a:ln/>
        </p:spPr>
        <p:txBody>
          <a:bodyPr wrap="none" lIns="0" tIns="0" rIns="0" bIns="0" rtlCol="0" anchor="t"/>
          <a:lstStyle/>
          <a:p>
            <a:pPr algn="l" indent="0" marL="0">
              <a:lnSpc>
                <a:spcPts val="1850"/>
              </a:lnSpc>
              <a:buNone/>
            </a:pPr>
            <a:r>
              <a:rPr lang="en-US" sz="1150" dirty="0">
                <a:solidFill>
                  <a:srgbClr val="404155"/>
                </a:solidFill>
                <a:latin typeface="Nobile" pitchFamily="34" charset="0"/>
                <a:ea typeface="Nobile" pitchFamily="34" charset="-122"/>
                <a:cs typeface="Nobile" pitchFamily="34" charset="-120"/>
              </a:rPr>
              <a:t>Identify potential weaknesses in IS controls (weaknesses in design or operating effectiveness).</a:t>
            </a:r>
            <a:endParaRPr lang="en-US" sz="1150" dirty="0"/>
          </a:p>
        </p:txBody>
      </p:sp>
      <p:pic>
        <p:nvPicPr>
          <p:cNvPr id="16" name="Image 4" descr="preencoded.png">    </p:cNvPr>
          <p:cNvPicPr>
            <a:picLocks noChangeAspect="1"/>
          </p:cNvPicPr>
          <p:nvPr/>
        </p:nvPicPr>
        <p:blipFill>
          <a:blip r:embed="rId5"/>
          <a:stretch>
            <a:fillRect/>
          </a:stretch>
        </p:blipFill>
        <p:spPr>
          <a:xfrm>
            <a:off x="524113" y="6619518"/>
            <a:ext cx="748784" cy="1198126"/>
          </a:xfrm>
          <a:prstGeom prst="rect">
            <a:avLst/>
          </a:prstGeom>
        </p:spPr>
      </p:pic>
      <p:sp>
        <p:nvSpPr>
          <p:cNvPr id="17" name="Text 10"/>
          <p:cNvSpPr/>
          <p:nvPr/>
        </p:nvSpPr>
        <p:spPr>
          <a:xfrm>
            <a:off x="1497449" y="6769179"/>
            <a:ext cx="2914412" cy="233958"/>
          </a:xfrm>
          <a:prstGeom prst="rect">
            <a:avLst/>
          </a:prstGeom>
          <a:noFill/>
          <a:ln/>
        </p:spPr>
        <p:txBody>
          <a:bodyPr wrap="none" lIns="0" tIns="0" rIns="0" bIns="0" rtlCol="0" anchor="t"/>
          <a:lstStyle/>
          <a:p>
            <a:pPr algn="l" indent="0" marL="0">
              <a:lnSpc>
                <a:spcPts val="1800"/>
              </a:lnSpc>
              <a:buNone/>
            </a:pPr>
            <a:r>
              <a:rPr lang="en-US" sz="1450" dirty="0">
                <a:solidFill>
                  <a:srgbClr val="404155"/>
                </a:solidFill>
                <a:latin typeface="Corben" pitchFamily="34" charset="0"/>
                <a:ea typeface="Corben" pitchFamily="34" charset="-122"/>
                <a:cs typeface="Corben" pitchFamily="34" charset="-120"/>
              </a:rPr>
              <a:t>Consider Compensating Controls</a:t>
            </a:r>
            <a:endParaRPr lang="en-US" sz="1450" dirty="0"/>
          </a:p>
        </p:txBody>
      </p:sp>
      <p:sp>
        <p:nvSpPr>
          <p:cNvPr id="18" name="Text 11"/>
          <p:cNvSpPr/>
          <p:nvPr/>
        </p:nvSpPr>
        <p:spPr>
          <a:xfrm>
            <a:off x="1497449" y="7092910"/>
            <a:ext cx="12608838" cy="239554"/>
          </a:xfrm>
          <a:prstGeom prst="rect">
            <a:avLst/>
          </a:prstGeom>
          <a:noFill/>
          <a:ln/>
        </p:spPr>
        <p:txBody>
          <a:bodyPr wrap="none" lIns="0" tIns="0" rIns="0" bIns="0" rtlCol="0" anchor="t"/>
          <a:lstStyle/>
          <a:p>
            <a:pPr algn="l" indent="0" marL="0">
              <a:lnSpc>
                <a:spcPts val="1850"/>
              </a:lnSpc>
              <a:buNone/>
            </a:pPr>
            <a:r>
              <a:rPr lang="en-US" sz="1150" dirty="0">
                <a:solidFill>
                  <a:srgbClr val="404155"/>
                </a:solidFill>
                <a:latin typeface="Nobile" pitchFamily="34" charset="0"/>
                <a:ea typeface="Nobile" pitchFamily="34" charset="-122"/>
                <a:cs typeface="Nobile" pitchFamily="34" charset="-120"/>
              </a:rPr>
              <a:t>For each potential weakness, consider the impact of compensating controls or other factors that mitigate or reduce the risks related to the potential weakness.</a:t>
            </a:r>
            <a:endParaRPr lang="en-US" sz="11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8066" y="1056203"/>
            <a:ext cx="8500110" cy="641152"/>
          </a:xfrm>
          <a:prstGeom prst="rect">
            <a:avLst/>
          </a:prstGeom>
          <a:noFill/>
          <a:ln/>
        </p:spPr>
        <p:txBody>
          <a:bodyPr wrap="none" lIns="0" tIns="0" rIns="0" bIns="0" rtlCol="0" anchor="t"/>
          <a:lstStyle/>
          <a:p>
            <a:pPr indent="0" marL="0">
              <a:lnSpc>
                <a:spcPts val="5000"/>
              </a:lnSpc>
              <a:buNone/>
            </a:pPr>
            <a:r>
              <a:rPr lang="en-US" sz="4000" dirty="0">
                <a:solidFill>
                  <a:srgbClr val="1B1B27"/>
                </a:solidFill>
                <a:latin typeface="Corben" pitchFamily="34" charset="0"/>
                <a:ea typeface="Corben" pitchFamily="34" charset="-122"/>
                <a:cs typeface="Corben" pitchFamily="34" charset="-120"/>
              </a:rPr>
              <a:t>Introduction: Definition of Controls</a:t>
            </a:r>
            <a:endParaRPr lang="en-US" sz="4000" dirty="0"/>
          </a:p>
        </p:txBody>
      </p:sp>
      <p:sp>
        <p:nvSpPr>
          <p:cNvPr id="3" name="Text 1"/>
          <p:cNvSpPr/>
          <p:nvPr/>
        </p:nvSpPr>
        <p:spPr>
          <a:xfrm>
            <a:off x="718066" y="2107644"/>
            <a:ext cx="13194268" cy="656273"/>
          </a:xfrm>
          <a:prstGeom prst="rect">
            <a:avLst/>
          </a:prstGeom>
          <a:noFill/>
          <a:ln/>
        </p:spPr>
        <p:txBody>
          <a:bodyPr wrap="square" lIns="0" tIns="0" rIns="0" bIns="0" rtlCol="0" anchor="t"/>
          <a:lstStyle/>
          <a:p>
            <a:pPr indent="0" marL="0">
              <a:lnSpc>
                <a:spcPts val="2550"/>
              </a:lnSpc>
              <a:buNone/>
            </a:pPr>
            <a:r>
              <a:rPr lang="en-US" sz="1600" dirty="0">
                <a:solidFill>
                  <a:srgbClr val="404155"/>
                </a:solidFill>
                <a:latin typeface="Nobile" pitchFamily="34" charset="0"/>
                <a:ea typeface="Nobile" pitchFamily="34" charset="-122"/>
                <a:cs typeface="Nobile" pitchFamily="34" charset="-120"/>
              </a:rPr>
              <a:t>Controls are defined as "The policies, procedures, practices and organizational structures designed to provide reasonable assurance that business objectives will be achieved and that undesired events will be prevented or detected and corrected".</a:t>
            </a:r>
            <a:endParaRPr lang="en-US" sz="1600" dirty="0"/>
          </a:p>
        </p:txBody>
      </p:sp>
      <p:sp>
        <p:nvSpPr>
          <p:cNvPr id="4" name="Text 2"/>
          <p:cNvSpPr/>
          <p:nvPr/>
        </p:nvSpPr>
        <p:spPr>
          <a:xfrm>
            <a:off x="718066" y="2994660"/>
            <a:ext cx="13194268" cy="984409"/>
          </a:xfrm>
          <a:prstGeom prst="rect">
            <a:avLst/>
          </a:prstGeom>
          <a:noFill/>
          <a:ln/>
        </p:spPr>
        <p:txBody>
          <a:bodyPr wrap="square" lIns="0" tIns="0" rIns="0" bIns="0" rtlCol="0" anchor="t"/>
          <a:lstStyle/>
          <a:p>
            <a:pPr indent="0" marL="0">
              <a:lnSpc>
                <a:spcPts val="2550"/>
              </a:lnSpc>
              <a:buNone/>
            </a:pPr>
            <a:r>
              <a:rPr lang="en-US" sz="1600" dirty="0">
                <a:solidFill>
                  <a:srgbClr val="404155"/>
                </a:solidFill>
                <a:latin typeface="Nobile" pitchFamily="34" charset="0"/>
                <a:ea typeface="Nobile" pitchFamily="34" charset="-122"/>
                <a:cs typeface="Nobile" pitchFamily="34" charset="-120"/>
              </a:rPr>
              <a:t>The primary purpose of information system controls is to ensure that business objectives are achieved and undesired risk events are prevented or detected and corrected. This is accomplished through a well-designed information control framework, encompassing policies, procedures, practices, and organizational structure, which provides reasonable assurance that business objectives will be met.</a:t>
            </a:r>
            <a:endParaRPr lang="en-US" sz="1600" dirty="0"/>
          </a:p>
        </p:txBody>
      </p:sp>
      <p:sp>
        <p:nvSpPr>
          <p:cNvPr id="5" name="Shape 3"/>
          <p:cNvSpPr/>
          <p:nvPr/>
        </p:nvSpPr>
        <p:spPr>
          <a:xfrm>
            <a:off x="718066" y="4440555"/>
            <a:ext cx="461605" cy="461605"/>
          </a:xfrm>
          <a:prstGeom prst="roundRect">
            <a:avLst>
              <a:gd name="adj" fmla="val 18668"/>
            </a:avLst>
          </a:prstGeom>
          <a:solidFill>
            <a:srgbClr val="D2D9F9"/>
          </a:solidFill>
          <a:ln w="7620">
            <a:solidFill>
              <a:srgbClr val="B8BFDF"/>
            </a:solidFill>
            <a:prstDash val="solid"/>
          </a:ln>
        </p:spPr>
      </p:sp>
      <p:sp>
        <p:nvSpPr>
          <p:cNvPr id="6" name="Text 4"/>
          <p:cNvSpPr/>
          <p:nvPr/>
        </p:nvSpPr>
        <p:spPr>
          <a:xfrm>
            <a:off x="903327" y="4517469"/>
            <a:ext cx="90964" cy="307777"/>
          </a:xfrm>
          <a:prstGeom prst="rect">
            <a:avLst/>
          </a:prstGeom>
          <a:noFill/>
          <a:ln/>
        </p:spPr>
        <p:txBody>
          <a:bodyPr wrap="none" lIns="0" tIns="0" rIns="0" bIns="0" rtlCol="0" anchor="t"/>
          <a:lstStyle/>
          <a:p>
            <a:pPr algn="ctr" indent="0" marL="0">
              <a:lnSpc>
                <a:spcPts val="2400"/>
              </a:lnSpc>
              <a:buNone/>
            </a:pPr>
            <a:r>
              <a:rPr lang="en-US" sz="2400" dirty="0">
                <a:solidFill>
                  <a:srgbClr val="404155"/>
                </a:solidFill>
                <a:latin typeface="Corben" pitchFamily="34" charset="0"/>
                <a:ea typeface="Corben" pitchFamily="34" charset="-122"/>
                <a:cs typeface="Corben" pitchFamily="34" charset="-120"/>
              </a:rPr>
              <a:t>1</a:t>
            </a:r>
            <a:endParaRPr lang="en-US" sz="2400" dirty="0"/>
          </a:p>
        </p:txBody>
      </p:sp>
      <p:sp>
        <p:nvSpPr>
          <p:cNvPr id="7" name="Text 5"/>
          <p:cNvSpPr/>
          <p:nvPr/>
        </p:nvSpPr>
        <p:spPr>
          <a:xfrm>
            <a:off x="1384816" y="4440555"/>
            <a:ext cx="2564606" cy="320516"/>
          </a:xfrm>
          <a:prstGeom prst="rect">
            <a:avLst/>
          </a:prstGeom>
          <a:noFill/>
          <a:ln/>
        </p:spPr>
        <p:txBody>
          <a:bodyPr wrap="none" lIns="0" tIns="0" rIns="0" bIns="0" rtlCol="0" anchor="t"/>
          <a:lstStyle/>
          <a:p>
            <a:pPr indent="0" marL="0">
              <a:lnSpc>
                <a:spcPts val="2500"/>
              </a:lnSpc>
              <a:buNone/>
            </a:pPr>
            <a:r>
              <a:rPr lang="en-US" sz="2000" dirty="0">
                <a:solidFill>
                  <a:srgbClr val="404155"/>
                </a:solidFill>
                <a:latin typeface="Corben" pitchFamily="34" charset="0"/>
                <a:ea typeface="Corben" pitchFamily="34" charset="-122"/>
                <a:cs typeface="Corben" pitchFamily="34" charset="-120"/>
              </a:rPr>
              <a:t>Objective of Controls</a:t>
            </a:r>
            <a:endParaRPr lang="en-US" sz="2000" dirty="0"/>
          </a:p>
        </p:txBody>
      </p:sp>
      <p:sp>
        <p:nvSpPr>
          <p:cNvPr id="8" name="Text 6"/>
          <p:cNvSpPr/>
          <p:nvPr/>
        </p:nvSpPr>
        <p:spPr>
          <a:xfrm>
            <a:off x="1384816" y="4884063"/>
            <a:ext cx="5827871" cy="1640681"/>
          </a:xfrm>
          <a:prstGeom prst="rect">
            <a:avLst/>
          </a:prstGeom>
          <a:noFill/>
          <a:ln/>
        </p:spPr>
        <p:txBody>
          <a:bodyPr wrap="square" lIns="0" tIns="0" rIns="0" bIns="0" rtlCol="0" anchor="t"/>
          <a:lstStyle/>
          <a:p>
            <a:pPr indent="0" marL="0">
              <a:lnSpc>
                <a:spcPts val="2550"/>
              </a:lnSpc>
              <a:buNone/>
            </a:pPr>
            <a:r>
              <a:rPr lang="en-US" sz="1600" dirty="0">
                <a:solidFill>
                  <a:srgbClr val="404155"/>
                </a:solidFill>
                <a:latin typeface="Nobile" pitchFamily="34" charset="0"/>
                <a:ea typeface="Nobile" pitchFamily="34" charset="-122"/>
                <a:cs typeface="Nobile" pitchFamily="34" charset="-120"/>
              </a:rPr>
              <a:t>Information systems control objectives aim to ensure the confidentiality, integrity, and availability of information assets, safeguarding data, protecting business process application programs, and ensuring continued computer operations.</a:t>
            </a:r>
            <a:endParaRPr lang="en-US" sz="1600" dirty="0"/>
          </a:p>
        </p:txBody>
      </p:sp>
      <p:sp>
        <p:nvSpPr>
          <p:cNvPr id="9" name="Shape 7"/>
          <p:cNvSpPr/>
          <p:nvPr/>
        </p:nvSpPr>
        <p:spPr>
          <a:xfrm>
            <a:off x="7417832" y="4440555"/>
            <a:ext cx="461605" cy="461605"/>
          </a:xfrm>
          <a:prstGeom prst="roundRect">
            <a:avLst>
              <a:gd name="adj" fmla="val 18668"/>
            </a:avLst>
          </a:prstGeom>
          <a:solidFill>
            <a:srgbClr val="D2D9F9"/>
          </a:solidFill>
          <a:ln w="7620">
            <a:solidFill>
              <a:srgbClr val="B8BFDF"/>
            </a:solidFill>
            <a:prstDash val="solid"/>
          </a:ln>
        </p:spPr>
      </p:sp>
      <p:sp>
        <p:nvSpPr>
          <p:cNvPr id="10" name="Text 8"/>
          <p:cNvSpPr/>
          <p:nvPr/>
        </p:nvSpPr>
        <p:spPr>
          <a:xfrm>
            <a:off x="7568327" y="4517469"/>
            <a:ext cx="160496" cy="307777"/>
          </a:xfrm>
          <a:prstGeom prst="rect">
            <a:avLst/>
          </a:prstGeom>
          <a:noFill/>
          <a:ln/>
        </p:spPr>
        <p:txBody>
          <a:bodyPr wrap="none" lIns="0" tIns="0" rIns="0" bIns="0" rtlCol="0" anchor="t"/>
          <a:lstStyle/>
          <a:p>
            <a:pPr algn="ctr" indent="0" marL="0">
              <a:lnSpc>
                <a:spcPts val="2400"/>
              </a:lnSpc>
              <a:buNone/>
            </a:pPr>
            <a:r>
              <a:rPr lang="en-US" sz="2400" dirty="0">
                <a:solidFill>
                  <a:srgbClr val="404155"/>
                </a:solidFill>
                <a:latin typeface="Corben" pitchFamily="34" charset="0"/>
                <a:ea typeface="Corben" pitchFamily="34" charset="-122"/>
                <a:cs typeface="Corben" pitchFamily="34" charset="-120"/>
              </a:rPr>
              <a:t>2</a:t>
            </a:r>
            <a:endParaRPr lang="en-US" sz="2400" dirty="0"/>
          </a:p>
        </p:txBody>
      </p:sp>
      <p:sp>
        <p:nvSpPr>
          <p:cNvPr id="11" name="Text 9"/>
          <p:cNvSpPr/>
          <p:nvPr/>
        </p:nvSpPr>
        <p:spPr>
          <a:xfrm>
            <a:off x="8084582" y="4440555"/>
            <a:ext cx="5827871" cy="641033"/>
          </a:xfrm>
          <a:prstGeom prst="rect">
            <a:avLst/>
          </a:prstGeom>
          <a:noFill/>
          <a:ln/>
        </p:spPr>
        <p:txBody>
          <a:bodyPr wrap="square" lIns="0" tIns="0" rIns="0" bIns="0" rtlCol="0" anchor="t"/>
          <a:lstStyle/>
          <a:p>
            <a:pPr indent="0" marL="0">
              <a:lnSpc>
                <a:spcPts val="2500"/>
              </a:lnSpc>
              <a:buNone/>
            </a:pPr>
            <a:r>
              <a:rPr lang="en-US" sz="2000" dirty="0">
                <a:solidFill>
                  <a:srgbClr val="404155"/>
                </a:solidFill>
                <a:latin typeface="Corben" pitchFamily="34" charset="0"/>
                <a:ea typeface="Corben" pitchFamily="34" charset="-122"/>
                <a:cs typeface="Corben" pitchFamily="34" charset="-120"/>
              </a:rPr>
              <a:t>Need for Control and Audit of Information Systems</a:t>
            </a:r>
            <a:endParaRPr lang="en-US" sz="2000" dirty="0"/>
          </a:p>
        </p:txBody>
      </p:sp>
      <p:sp>
        <p:nvSpPr>
          <p:cNvPr id="12" name="Text 10"/>
          <p:cNvSpPr/>
          <p:nvPr/>
        </p:nvSpPr>
        <p:spPr>
          <a:xfrm>
            <a:off x="8084582" y="5204579"/>
            <a:ext cx="5827871" cy="1968817"/>
          </a:xfrm>
          <a:prstGeom prst="rect">
            <a:avLst/>
          </a:prstGeom>
          <a:noFill/>
          <a:ln/>
        </p:spPr>
        <p:txBody>
          <a:bodyPr wrap="square" lIns="0" tIns="0" rIns="0" bIns="0" rtlCol="0" anchor="t"/>
          <a:lstStyle/>
          <a:p>
            <a:pPr indent="0" marL="0">
              <a:lnSpc>
                <a:spcPts val="2550"/>
              </a:lnSpc>
              <a:buNone/>
            </a:pPr>
            <a:r>
              <a:rPr lang="en-US" sz="1600" dirty="0">
                <a:solidFill>
                  <a:srgbClr val="404155"/>
                </a:solidFill>
                <a:latin typeface="Nobile" pitchFamily="34" charset="0"/>
                <a:ea typeface="Nobile" pitchFamily="34" charset="-122"/>
                <a:cs typeface="Nobile" pitchFamily="34" charset="-120"/>
              </a:rPr>
              <a:t>Technology has significantly impacted business operations, enabling organizations to capture, store, analyze, and process vast amounts of data and information. This has led to a greater need for control and audit of information systems to ensure data integrity, prevent unauthorized access, and maintain operational efficiency.</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08328"/>
            <a:ext cx="10020419"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Corben" pitchFamily="34" charset="0"/>
                <a:ea typeface="Corben" pitchFamily="34" charset="-122"/>
                <a:cs typeface="Corben" pitchFamily="34" charset="-120"/>
              </a:rPr>
              <a:t>Factors Influencing Control and Audit</a:t>
            </a:r>
            <a:endParaRPr lang="en-US" sz="4450" dirty="0"/>
          </a:p>
        </p:txBody>
      </p:sp>
      <p:sp>
        <p:nvSpPr>
          <p:cNvPr id="3" name="Text 1"/>
          <p:cNvSpPr/>
          <p:nvPr/>
        </p:nvSpPr>
        <p:spPr>
          <a:xfrm>
            <a:off x="793790" y="2070735"/>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Several factors influence an organization's approach to control and audit of information systems. These factors highlight the critical importance of a robust control framework in today's technology-driven business environment.</a:t>
            </a:r>
            <a:endParaRPr lang="en-US" sz="1750" dirty="0"/>
          </a:p>
        </p:txBody>
      </p:sp>
      <p:sp>
        <p:nvSpPr>
          <p:cNvPr id="4" name="Text 2"/>
          <p:cNvSpPr/>
          <p:nvPr/>
        </p:nvSpPr>
        <p:spPr>
          <a:xfrm>
            <a:off x="793790" y="3278505"/>
            <a:ext cx="3978116" cy="708660"/>
          </a:xfrm>
          <a:prstGeom prst="rect">
            <a:avLst/>
          </a:prstGeom>
          <a:noFill/>
          <a:ln/>
        </p:spPr>
        <p:txBody>
          <a:bodyPr wrap="square" lIns="0" tIns="0" rIns="0" bIns="0" rtlCol="0" anchor="t"/>
          <a:lstStyle/>
          <a:p>
            <a:pPr indent="0" marL="0">
              <a:lnSpc>
                <a:spcPts val="2750"/>
              </a:lnSpc>
              <a:buNone/>
            </a:pPr>
            <a:r>
              <a:rPr lang="en-US" sz="2200" dirty="0">
                <a:solidFill>
                  <a:srgbClr val="1B1B27"/>
                </a:solidFill>
                <a:latin typeface="Corben" pitchFamily="34" charset="0"/>
                <a:ea typeface="Corben" pitchFamily="34" charset="-122"/>
                <a:cs typeface="Corben" pitchFamily="34" charset="-120"/>
              </a:rPr>
              <a:t>Organizational Costs of Data Loss</a:t>
            </a:r>
            <a:endParaRPr lang="en-US" sz="2200" dirty="0"/>
          </a:p>
        </p:txBody>
      </p:sp>
      <p:sp>
        <p:nvSpPr>
          <p:cNvPr id="5" name="Text 3"/>
          <p:cNvSpPr/>
          <p:nvPr/>
        </p:nvSpPr>
        <p:spPr>
          <a:xfrm>
            <a:off x="793790" y="4213979"/>
            <a:ext cx="3978116" cy="2903220"/>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Data is a critical resource for an organization's present and future processes, enabling adaptation and survival in a changing environment. Data loss can have significant financial and operational consequences, making data protection a top priority.</a:t>
            </a:r>
            <a:endParaRPr lang="en-US" sz="1750" dirty="0"/>
          </a:p>
        </p:txBody>
      </p:sp>
      <p:sp>
        <p:nvSpPr>
          <p:cNvPr id="6" name="Text 4"/>
          <p:cNvSpPr/>
          <p:nvPr/>
        </p:nvSpPr>
        <p:spPr>
          <a:xfrm>
            <a:off x="5332928" y="3278505"/>
            <a:ext cx="3553539"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Corben" pitchFamily="34" charset="0"/>
                <a:ea typeface="Corben" pitchFamily="34" charset="-122"/>
                <a:cs typeface="Corben" pitchFamily="34" charset="-120"/>
              </a:rPr>
              <a:t>Incorrect Decision Making</a:t>
            </a:r>
            <a:endParaRPr lang="en-US" sz="2200" dirty="0"/>
          </a:p>
        </p:txBody>
      </p:sp>
      <p:sp>
        <p:nvSpPr>
          <p:cNvPr id="7" name="Text 5"/>
          <p:cNvSpPr/>
          <p:nvPr/>
        </p:nvSpPr>
        <p:spPr>
          <a:xfrm>
            <a:off x="5332928" y="3859649"/>
            <a:ext cx="3978116" cy="2540318"/>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Accurate data is essential for effective decision-making. Incorrect decisions based on inaccurate or incomplete data can lead to significant financial losses, operational inefficiencies, and reputational damage.</a:t>
            </a:r>
            <a:endParaRPr lang="en-US" sz="1750" dirty="0"/>
          </a:p>
        </p:txBody>
      </p:sp>
      <p:sp>
        <p:nvSpPr>
          <p:cNvPr id="8" name="Text 6"/>
          <p:cNvSpPr/>
          <p:nvPr/>
        </p:nvSpPr>
        <p:spPr>
          <a:xfrm>
            <a:off x="9872067" y="3278505"/>
            <a:ext cx="3325058"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Corben" pitchFamily="34" charset="0"/>
                <a:ea typeface="Corben" pitchFamily="34" charset="-122"/>
                <a:cs typeface="Corben" pitchFamily="34" charset="-120"/>
              </a:rPr>
              <a:t>Costs of Computer Abuse</a:t>
            </a:r>
            <a:endParaRPr lang="en-US" sz="2200" dirty="0"/>
          </a:p>
        </p:txBody>
      </p:sp>
      <p:sp>
        <p:nvSpPr>
          <p:cNvPr id="9" name="Text 7"/>
          <p:cNvSpPr/>
          <p:nvPr/>
        </p:nvSpPr>
        <p:spPr>
          <a:xfrm>
            <a:off x="9872067" y="3859649"/>
            <a:ext cx="3978116" cy="2540318"/>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Unauthorized access, computer viruses, physical access to computer facilities, and unauthorized data copies can result in asset destruction (hardware, software, documentation), financial losses, and reputational damage.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8070" y="1093351"/>
            <a:ext cx="12503825" cy="667941"/>
          </a:xfrm>
          <a:prstGeom prst="rect">
            <a:avLst/>
          </a:prstGeom>
          <a:noFill/>
          <a:ln/>
        </p:spPr>
        <p:txBody>
          <a:bodyPr wrap="none" lIns="0" tIns="0" rIns="0" bIns="0" rtlCol="0" anchor="t"/>
          <a:lstStyle/>
          <a:p>
            <a:pPr indent="0" marL="0">
              <a:lnSpc>
                <a:spcPts val="5250"/>
              </a:lnSpc>
              <a:buNone/>
            </a:pPr>
            <a:r>
              <a:rPr lang="en-US" sz="4200" dirty="0">
                <a:solidFill>
                  <a:srgbClr val="1B1B27"/>
                </a:solidFill>
                <a:latin typeface="Corben" pitchFamily="34" charset="0"/>
                <a:ea typeface="Corben" pitchFamily="34" charset="-122"/>
                <a:cs typeface="Corben" pitchFamily="34" charset="-120"/>
              </a:rPr>
              <a:t>Factors Influencing Control and Audit (Continued)</a:t>
            </a:r>
            <a:endParaRPr lang="en-US" sz="4200" dirty="0"/>
          </a:p>
        </p:txBody>
      </p:sp>
      <p:sp>
        <p:nvSpPr>
          <p:cNvPr id="3" name="Text 1"/>
          <p:cNvSpPr/>
          <p:nvPr/>
        </p:nvSpPr>
        <p:spPr>
          <a:xfrm>
            <a:off x="748070" y="2188726"/>
            <a:ext cx="13134261" cy="683895"/>
          </a:xfrm>
          <a:prstGeom prst="rect">
            <a:avLst/>
          </a:prstGeom>
          <a:noFill/>
          <a:ln/>
        </p:spPr>
        <p:txBody>
          <a:bodyPr wrap="square" lIns="0" tIns="0" rIns="0" bIns="0" rtlCol="0" anchor="t"/>
          <a:lstStyle/>
          <a:p>
            <a:pPr indent="0" marL="0">
              <a:lnSpc>
                <a:spcPts val="2650"/>
              </a:lnSpc>
              <a:buNone/>
            </a:pPr>
            <a:r>
              <a:rPr lang="en-US" sz="1650" dirty="0">
                <a:solidFill>
                  <a:srgbClr val="404155"/>
                </a:solidFill>
                <a:latin typeface="Nobile" pitchFamily="34" charset="0"/>
                <a:ea typeface="Nobile" pitchFamily="34" charset="-122"/>
                <a:cs typeface="Nobile" pitchFamily="34" charset="-120"/>
              </a:rPr>
              <a:t>The factors influencing control and audit of information systems extend beyond the immediate risks to encompass the value of computer resources, the potential for errors, and the need to protect privacy.</a:t>
            </a:r>
            <a:endParaRPr lang="en-US" sz="1650" dirty="0"/>
          </a:p>
        </p:txBody>
      </p:sp>
      <p:sp>
        <p:nvSpPr>
          <p:cNvPr id="4" name="Text 2"/>
          <p:cNvSpPr/>
          <p:nvPr/>
        </p:nvSpPr>
        <p:spPr>
          <a:xfrm>
            <a:off x="748070" y="3326725"/>
            <a:ext cx="4029908" cy="667941"/>
          </a:xfrm>
          <a:prstGeom prst="rect">
            <a:avLst/>
          </a:prstGeom>
          <a:noFill/>
          <a:ln/>
        </p:spPr>
        <p:txBody>
          <a:bodyPr wrap="square" lIns="0" tIns="0" rIns="0" bIns="0" rtlCol="0" anchor="t"/>
          <a:lstStyle/>
          <a:p>
            <a:pPr indent="0" marL="0">
              <a:lnSpc>
                <a:spcPts val="2600"/>
              </a:lnSpc>
              <a:buNone/>
            </a:pPr>
            <a:r>
              <a:rPr lang="en-US" sz="2100" dirty="0">
                <a:solidFill>
                  <a:srgbClr val="1B1B27"/>
                </a:solidFill>
                <a:latin typeface="Corben" pitchFamily="34" charset="0"/>
                <a:ea typeface="Corben" pitchFamily="34" charset="-122"/>
                <a:cs typeface="Corben" pitchFamily="34" charset="-120"/>
              </a:rPr>
              <a:t>Value of Computer Hardware, Software, and Personnel</a:t>
            </a:r>
            <a:endParaRPr lang="en-US" sz="2100" dirty="0"/>
          </a:p>
        </p:txBody>
      </p:sp>
      <p:sp>
        <p:nvSpPr>
          <p:cNvPr id="5" name="Text 3"/>
          <p:cNvSpPr/>
          <p:nvPr/>
        </p:nvSpPr>
        <p:spPr>
          <a:xfrm>
            <a:off x="748070" y="4208383"/>
            <a:ext cx="4029908" cy="2735580"/>
          </a:xfrm>
          <a:prstGeom prst="rect">
            <a:avLst/>
          </a:prstGeom>
          <a:noFill/>
          <a:ln/>
        </p:spPr>
        <p:txBody>
          <a:bodyPr wrap="square" lIns="0" tIns="0" rIns="0" bIns="0" rtlCol="0" anchor="t"/>
          <a:lstStyle/>
          <a:p>
            <a:pPr indent="0" marL="0">
              <a:lnSpc>
                <a:spcPts val="2650"/>
              </a:lnSpc>
              <a:buNone/>
            </a:pPr>
            <a:r>
              <a:rPr lang="en-US" sz="1650" dirty="0">
                <a:solidFill>
                  <a:srgbClr val="404155"/>
                </a:solidFill>
                <a:latin typeface="Nobile" pitchFamily="34" charset="0"/>
                <a:ea typeface="Nobile" pitchFamily="34" charset="-122"/>
                <a:cs typeface="Nobile" pitchFamily="34" charset="-120"/>
              </a:rPr>
              <a:t>Computer hardware, software, and personnel are critical resources that significantly impact an organization's infrastructure and business competitiveness. Protecting these assets is essential for maintaining operational efficiency and ensuring business continuity.</a:t>
            </a:r>
            <a:endParaRPr lang="en-US" sz="1650" dirty="0"/>
          </a:p>
        </p:txBody>
      </p:sp>
      <p:sp>
        <p:nvSpPr>
          <p:cNvPr id="6" name="Text 4"/>
          <p:cNvSpPr/>
          <p:nvPr/>
        </p:nvSpPr>
        <p:spPr>
          <a:xfrm>
            <a:off x="5307092" y="3326725"/>
            <a:ext cx="3724751" cy="333970"/>
          </a:xfrm>
          <a:prstGeom prst="rect">
            <a:avLst/>
          </a:prstGeom>
          <a:noFill/>
          <a:ln/>
        </p:spPr>
        <p:txBody>
          <a:bodyPr wrap="none" lIns="0" tIns="0" rIns="0" bIns="0" rtlCol="0" anchor="t"/>
          <a:lstStyle/>
          <a:p>
            <a:pPr indent="0" marL="0">
              <a:lnSpc>
                <a:spcPts val="2600"/>
              </a:lnSpc>
              <a:buNone/>
            </a:pPr>
            <a:r>
              <a:rPr lang="en-US" sz="2100" dirty="0">
                <a:solidFill>
                  <a:srgbClr val="1B1B27"/>
                </a:solidFill>
                <a:latin typeface="Corben" pitchFamily="34" charset="0"/>
                <a:ea typeface="Corben" pitchFamily="34" charset="-122"/>
                <a:cs typeface="Corben" pitchFamily="34" charset="-120"/>
              </a:rPr>
              <a:t>High Costs of Computer Error</a:t>
            </a:r>
            <a:endParaRPr lang="en-US" sz="2100" dirty="0"/>
          </a:p>
        </p:txBody>
      </p:sp>
      <p:sp>
        <p:nvSpPr>
          <p:cNvPr id="7" name="Text 5"/>
          <p:cNvSpPr/>
          <p:nvPr/>
        </p:nvSpPr>
        <p:spPr>
          <a:xfrm>
            <a:off x="5307092" y="3874413"/>
            <a:ext cx="4029908" cy="2393633"/>
          </a:xfrm>
          <a:prstGeom prst="rect">
            <a:avLst/>
          </a:prstGeom>
          <a:noFill/>
          <a:ln/>
        </p:spPr>
        <p:txBody>
          <a:bodyPr wrap="square" lIns="0" tIns="0" rIns="0" bIns="0" rtlCol="0" anchor="t"/>
          <a:lstStyle/>
          <a:p>
            <a:pPr indent="0" marL="0">
              <a:lnSpc>
                <a:spcPts val="2650"/>
              </a:lnSpc>
              <a:buNone/>
            </a:pPr>
            <a:r>
              <a:rPr lang="en-US" sz="1650" dirty="0">
                <a:solidFill>
                  <a:srgbClr val="404155"/>
                </a:solidFill>
                <a:latin typeface="Nobile" pitchFamily="34" charset="0"/>
                <a:ea typeface="Nobile" pitchFamily="34" charset="-122"/>
                <a:cs typeface="Nobile" pitchFamily="34" charset="-120"/>
              </a:rPr>
              <a:t>In a computerized environment, data errors during entry or processing can have significant consequences, leading to financial losses, operational disruptions, and reputational damage. Implementing robust controls to prevent and detect errors is crucial.</a:t>
            </a:r>
            <a:endParaRPr lang="en-US" sz="1650" dirty="0"/>
          </a:p>
        </p:txBody>
      </p:sp>
      <p:sp>
        <p:nvSpPr>
          <p:cNvPr id="8" name="Text 6"/>
          <p:cNvSpPr/>
          <p:nvPr/>
        </p:nvSpPr>
        <p:spPr>
          <a:xfrm>
            <a:off x="9866114" y="3326725"/>
            <a:ext cx="2965966" cy="333970"/>
          </a:xfrm>
          <a:prstGeom prst="rect">
            <a:avLst/>
          </a:prstGeom>
          <a:noFill/>
          <a:ln/>
        </p:spPr>
        <p:txBody>
          <a:bodyPr wrap="none" lIns="0" tIns="0" rIns="0" bIns="0" rtlCol="0" anchor="t"/>
          <a:lstStyle/>
          <a:p>
            <a:pPr indent="0" marL="0">
              <a:lnSpc>
                <a:spcPts val="2600"/>
              </a:lnSpc>
              <a:buNone/>
            </a:pPr>
            <a:r>
              <a:rPr lang="en-US" sz="2100" dirty="0">
                <a:solidFill>
                  <a:srgbClr val="1B1B27"/>
                </a:solidFill>
                <a:latin typeface="Corben" pitchFamily="34" charset="0"/>
                <a:ea typeface="Corben" pitchFamily="34" charset="-122"/>
                <a:cs typeface="Corben" pitchFamily="34" charset="-120"/>
              </a:rPr>
              <a:t>Maintenance of Privacy</a:t>
            </a:r>
            <a:endParaRPr lang="en-US" sz="2100" dirty="0"/>
          </a:p>
        </p:txBody>
      </p:sp>
      <p:sp>
        <p:nvSpPr>
          <p:cNvPr id="9" name="Text 7"/>
          <p:cNvSpPr/>
          <p:nvPr/>
        </p:nvSpPr>
        <p:spPr>
          <a:xfrm>
            <a:off x="9866114" y="3874413"/>
            <a:ext cx="4029908" cy="2393633"/>
          </a:xfrm>
          <a:prstGeom prst="rect">
            <a:avLst/>
          </a:prstGeom>
          <a:noFill/>
          <a:ln/>
        </p:spPr>
        <p:txBody>
          <a:bodyPr wrap="square" lIns="0" tIns="0" rIns="0" bIns="0" rtlCol="0" anchor="t"/>
          <a:lstStyle/>
          <a:p>
            <a:pPr indent="0" marL="0">
              <a:lnSpc>
                <a:spcPts val="2650"/>
              </a:lnSpc>
              <a:buNone/>
            </a:pPr>
            <a:r>
              <a:rPr lang="en-US" sz="1650" dirty="0">
                <a:solidFill>
                  <a:srgbClr val="404155"/>
                </a:solidFill>
                <a:latin typeface="Nobile" pitchFamily="34" charset="0"/>
                <a:ea typeface="Nobile" pitchFamily="34" charset="-122"/>
                <a:cs typeface="Nobile" pitchFamily="34" charset="-120"/>
              </a:rPr>
              <a:t>Modern business processes collect sensitive personal data, raising concerns about privacy. Organizations must implement controls to ensure that personal data is collected, stored, and used ethically and in compliance with relevant regulations.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93946"/>
            <a:ext cx="13042821" cy="141755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Corben" pitchFamily="34" charset="0"/>
                <a:ea typeface="Corben" pitchFamily="34" charset="-122"/>
                <a:cs typeface="Corben" pitchFamily="34" charset="-120"/>
              </a:rPr>
              <a:t>Factors Influencing Control and Audit (Continued)</a:t>
            </a:r>
            <a:endParaRPr lang="en-US" sz="4450" dirty="0"/>
          </a:p>
        </p:txBody>
      </p:sp>
      <p:sp>
        <p:nvSpPr>
          <p:cNvPr id="3" name="Text 1"/>
          <p:cNvSpPr/>
          <p:nvPr/>
        </p:nvSpPr>
        <p:spPr>
          <a:xfrm>
            <a:off x="793790" y="2965133"/>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The final factors influencing control and audit of information systems relate to the need for controlled evolution of computer use and the importance of information systems auditing.</a:t>
            </a:r>
            <a:endParaRPr lang="en-US" sz="1750" dirty="0"/>
          </a:p>
        </p:txBody>
      </p:sp>
      <p:sp>
        <p:nvSpPr>
          <p:cNvPr id="4" name="Text 2"/>
          <p:cNvSpPr/>
          <p:nvPr/>
        </p:nvSpPr>
        <p:spPr>
          <a:xfrm>
            <a:off x="793790" y="4172902"/>
            <a:ext cx="5034796"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Corben" pitchFamily="34" charset="0"/>
                <a:ea typeface="Corben" pitchFamily="34" charset="-122"/>
                <a:cs typeface="Corben" pitchFamily="34" charset="-120"/>
              </a:rPr>
              <a:t>Controlled Evolution of Computer Use</a:t>
            </a:r>
            <a:endParaRPr lang="en-US" sz="2200" dirty="0"/>
          </a:p>
        </p:txBody>
      </p:sp>
      <p:sp>
        <p:nvSpPr>
          <p:cNvPr id="5" name="Text 3"/>
          <p:cNvSpPr/>
          <p:nvPr/>
        </p:nvSpPr>
        <p:spPr>
          <a:xfrm>
            <a:off x="793790" y="4754047"/>
            <a:ext cx="6244709" cy="217741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Technology use and reliability of complex computer systems cannot be guaranteed. The consequences of using unreliable systems can be destructive. Implementing controls to manage the evolution of computer use is crucial for ensuring system stability and security.</a:t>
            </a:r>
            <a:endParaRPr lang="en-US" sz="1750" dirty="0"/>
          </a:p>
        </p:txBody>
      </p:sp>
      <p:sp>
        <p:nvSpPr>
          <p:cNvPr id="6" name="Text 4"/>
          <p:cNvSpPr/>
          <p:nvPr/>
        </p:nvSpPr>
        <p:spPr>
          <a:xfrm>
            <a:off x="7599521" y="4172902"/>
            <a:ext cx="4031933"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Corben" pitchFamily="34" charset="0"/>
                <a:ea typeface="Corben" pitchFamily="34" charset="-122"/>
                <a:cs typeface="Corben" pitchFamily="34" charset="-120"/>
              </a:rPr>
              <a:t>Information Systems Auditing</a:t>
            </a:r>
            <a:endParaRPr lang="en-US" sz="2200" dirty="0"/>
          </a:p>
        </p:txBody>
      </p:sp>
      <p:sp>
        <p:nvSpPr>
          <p:cNvPr id="7" name="Text 5"/>
          <p:cNvSpPr/>
          <p:nvPr/>
        </p:nvSpPr>
        <p:spPr>
          <a:xfrm>
            <a:off x="7599521" y="475404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Information systems auditing is the process of attesting to objectives, including asset safeguarding, data integrity, system effectiveness, and efficiency. It plays a critical role in ensuring that information systems are operating effectively and securely.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4969" y="597456"/>
            <a:ext cx="5991582" cy="629483"/>
          </a:xfrm>
          <a:prstGeom prst="rect">
            <a:avLst/>
          </a:prstGeom>
          <a:noFill/>
          <a:ln/>
        </p:spPr>
        <p:txBody>
          <a:bodyPr wrap="none" lIns="0" tIns="0" rIns="0" bIns="0" rtlCol="0" anchor="t"/>
          <a:lstStyle/>
          <a:p>
            <a:pPr indent="0" marL="0">
              <a:lnSpc>
                <a:spcPts val="4950"/>
              </a:lnSpc>
              <a:buNone/>
            </a:pPr>
            <a:r>
              <a:rPr lang="en-US" sz="3950" dirty="0">
                <a:solidFill>
                  <a:srgbClr val="1B1B27"/>
                </a:solidFill>
                <a:latin typeface="Corben" pitchFamily="34" charset="0"/>
                <a:ea typeface="Corben" pitchFamily="34" charset="-122"/>
                <a:cs typeface="Corben" pitchFamily="34" charset="-120"/>
              </a:rPr>
              <a:t>Classification of Controls</a:t>
            </a:r>
            <a:endParaRPr lang="en-US" sz="3950" dirty="0"/>
          </a:p>
        </p:txBody>
      </p:sp>
      <p:sp>
        <p:nvSpPr>
          <p:cNvPr id="3" name="Text 1"/>
          <p:cNvSpPr/>
          <p:nvPr/>
        </p:nvSpPr>
        <p:spPr>
          <a:xfrm>
            <a:off x="704969" y="1629728"/>
            <a:ext cx="13220462" cy="966907"/>
          </a:xfrm>
          <a:prstGeom prst="rect">
            <a:avLst/>
          </a:prstGeom>
          <a:noFill/>
          <a:ln/>
        </p:spPr>
        <p:txBody>
          <a:bodyPr wrap="square" lIns="0" tIns="0" rIns="0" bIns="0" rtlCol="0" anchor="t"/>
          <a:lstStyle/>
          <a:p>
            <a:pPr indent="0" marL="0">
              <a:lnSpc>
                <a:spcPts val="2500"/>
              </a:lnSpc>
              <a:buNone/>
            </a:pPr>
            <a:r>
              <a:rPr lang="en-US" sz="1550" dirty="0">
                <a:solidFill>
                  <a:srgbClr val="404155"/>
                </a:solidFill>
                <a:latin typeface="Nobile" pitchFamily="34" charset="0"/>
                <a:ea typeface="Nobile" pitchFamily="34" charset="-122"/>
                <a:cs typeface="Nobile" pitchFamily="34" charset="-120"/>
              </a:rPr>
              <a:t>Controls are central to the concept of an information systems audit. They define points of action in a work process where decisions are made about subsequent actions. Information systems controls are classified into several categories, each addressing specific aspects of control within an organization.</a:t>
            </a:r>
            <a:endParaRPr lang="en-US" sz="1550" dirty="0"/>
          </a:p>
        </p:txBody>
      </p:sp>
      <p:sp>
        <p:nvSpPr>
          <p:cNvPr id="4" name="Shape 2"/>
          <p:cNvSpPr/>
          <p:nvPr/>
        </p:nvSpPr>
        <p:spPr>
          <a:xfrm>
            <a:off x="704969" y="2823210"/>
            <a:ext cx="6509623" cy="2464951"/>
          </a:xfrm>
          <a:prstGeom prst="roundRect">
            <a:avLst>
              <a:gd name="adj" fmla="val 3432"/>
            </a:avLst>
          </a:prstGeom>
          <a:solidFill>
            <a:srgbClr val="D2D9F9"/>
          </a:solidFill>
          <a:ln w="7620">
            <a:solidFill>
              <a:srgbClr val="B8BFDF"/>
            </a:solidFill>
            <a:prstDash val="solid"/>
          </a:ln>
        </p:spPr>
      </p:sp>
      <p:sp>
        <p:nvSpPr>
          <p:cNvPr id="5" name="Text 3"/>
          <p:cNvSpPr/>
          <p:nvPr/>
        </p:nvSpPr>
        <p:spPr>
          <a:xfrm>
            <a:off x="913924" y="3032165"/>
            <a:ext cx="2517815" cy="314682"/>
          </a:xfrm>
          <a:prstGeom prst="rect">
            <a:avLst/>
          </a:prstGeom>
          <a:noFill/>
          <a:ln/>
        </p:spPr>
        <p:txBody>
          <a:bodyPr wrap="none" lIns="0" tIns="0" rIns="0" bIns="0" rtlCol="0" anchor="t"/>
          <a:lstStyle/>
          <a:p>
            <a:pPr indent="0" marL="0">
              <a:lnSpc>
                <a:spcPts val="2450"/>
              </a:lnSpc>
              <a:buNone/>
            </a:pPr>
            <a:r>
              <a:rPr lang="en-US" sz="1950" dirty="0">
                <a:solidFill>
                  <a:srgbClr val="404155"/>
                </a:solidFill>
                <a:latin typeface="Corben" pitchFamily="34" charset="0"/>
                <a:ea typeface="Corben" pitchFamily="34" charset="-122"/>
                <a:cs typeface="Corben" pitchFamily="34" charset="-120"/>
              </a:rPr>
              <a:t>General Controls</a:t>
            </a:r>
            <a:endParaRPr lang="en-US" sz="1950" dirty="0"/>
          </a:p>
        </p:txBody>
      </p:sp>
      <p:sp>
        <p:nvSpPr>
          <p:cNvPr id="6" name="Text 4"/>
          <p:cNvSpPr/>
          <p:nvPr/>
        </p:nvSpPr>
        <p:spPr>
          <a:xfrm>
            <a:off x="913924" y="3467695"/>
            <a:ext cx="6091714" cy="1611511"/>
          </a:xfrm>
          <a:prstGeom prst="rect">
            <a:avLst/>
          </a:prstGeom>
          <a:noFill/>
          <a:ln/>
        </p:spPr>
        <p:txBody>
          <a:bodyPr wrap="square" lIns="0" tIns="0" rIns="0" bIns="0" rtlCol="0" anchor="t"/>
          <a:lstStyle/>
          <a:p>
            <a:pPr indent="0" marL="0">
              <a:lnSpc>
                <a:spcPts val="2500"/>
              </a:lnSpc>
              <a:buNone/>
            </a:pPr>
            <a:r>
              <a:rPr lang="en-US" sz="1550" dirty="0">
                <a:solidFill>
                  <a:srgbClr val="404155"/>
                </a:solidFill>
                <a:latin typeface="Nobile" pitchFamily="34" charset="0"/>
                <a:ea typeface="Nobile" pitchFamily="34" charset="-122"/>
                <a:cs typeface="Nobile" pitchFamily="34" charset="-120"/>
              </a:rPr>
              <a:t>General controls are policies and procedures that apply to all or a large segment of an organization's information systems, ensuring their proper operation. They safeguard data, protect business process application programs, and ensure continued computer operations in case of unexpected interruptions.</a:t>
            </a:r>
            <a:endParaRPr lang="en-US" sz="1550" dirty="0"/>
          </a:p>
        </p:txBody>
      </p:sp>
      <p:sp>
        <p:nvSpPr>
          <p:cNvPr id="7" name="Shape 5"/>
          <p:cNvSpPr/>
          <p:nvPr/>
        </p:nvSpPr>
        <p:spPr>
          <a:xfrm>
            <a:off x="7415927" y="2823210"/>
            <a:ext cx="6509623" cy="2464951"/>
          </a:xfrm>
          <a:prstGeom prst="roundRect">
            <a:avLst>
              <a:gd name="adj" fmla="val 3432"/>
            </a:avLst>
          </a:prstGeom>
          <a:solidFill>
            <a:srgbClr val="D2D9F9"/>
          </a:solidFill>
          <a:ln w="7620">
            <a:solidFill>
              <a:srgbClr val="B8BFDF"/>
            </a:solidFill>
            <a:prstDash val="solid"/>
          </a:ln>
        </p:spPr>
      </p:sp>
      <p:sp>
        <p:nvSpPr>
          <p:cNvPr id="8" name="Text 6"/>
          <p:cNvSpPr/>
          <p:nvPr/>
        </p:nvSpPr>
        <p:spPr>
          <a:xfrm>
            <a:off x="7624882" y="3032165"/>
            <a:ext cx="4656058" cy="314682"/>
          </a:xfrm>
          <a:prstGeom prst="rect">
            <a:avLst/>
          </a:prstGeom>
          <a:noFill/>
          <a:ln/>
        </p:spPr>
        <p:txBody>
          <a:bodyPr wrap="none" lIns="0" tIns="0" rIns="0" bIns="0" rtlCol="0" anchor="t"/>
          <a:lstStyle/>
          <a:p>
            <a:pPr indent="0" marL="0">
              <a:lnSpc>
                <a:spcPts val="2450"/>
              </a:lnSpc>
              <a:buNone/>
            </a:pPr>
            <a:r>
              <a:rPr lang="en-US" sz="1950" dirty="0">
                <a:solidFill>
                  <a:srgbClr val="404155"/>
                </a:solidFill>
                <a:latin typeface="Corben" pitchFamily="34" charset="0"/>
                <a:ea typeface="Corben" pitchFamily="34" charset="-122"/>
                <a:cs typeface="Corben" pitchFamily="34" charset="-120"/>
              </a:rPr>
              <a:t>Business Process / Application Controls</a:t>
            </a:r>
            <a:endParaRPr lang="en-US" sz="1950" dirty="0"/>
          </a:p>
        </p:txBody>
      </p:sp>
      <p:sp>
        <p:nvSpPr>
          <p:cNvPr id="9" name="Text 7"/>
          <p:cNvSpPr/>
          <p:nvPr/>
        </p:nvSpPr>
        <p:spPr>
          <a:xfrm>
            <a:off x="7624882" y="3467695"/>
            <a:ext cx="6091714" cy="1289209"/>
          </a:xfrm>
          <a:prstGeom prst="rect">
            <a:avLst/>
          </a:prstGeom>
          <a:noFill/>
          <a:ln/>
        </p:spPr>
        <p:txBody>
          <a:bodyPr wrap="square" lIns="0" tIns="0" rIns="0" bIns="0" rtlCol="0" anchor="t"/>
          <a:lstStyle/>
          <a:p>
            <a:pPr indent="0" marL="0">
              <a:lnSpc>
                <a:spcPts val="2500"/>
              </a:lnSpc>
              <a:buNone/>
            </a:pPr>
            <a:r>
              <a:rPr lang="en-US" sz="1550" dirty="0">
                <a:solidFill>
                  <a:srgbClr val="404155"/>
                </a:solidFill>
                <a:latin typeface="Nobile" pitchFamily="34" charset="0"/>
                <a:ea typeface="Nobile" pitchFamily="34" charset="-122"/>
                <a:cs typeface="Nobile" pitchFamily="34" charset="-120"/>
              </a:rPr>
              <a:t>Business process controls are automated or manual controls applied to business transaction flows, ensuring the completeness, accuracy, validity, and confidentiality of transactions and data during application processing.</a:t>
            </a:r>
            <a:endParaRPr lang="en-US" sz="1550" dirty="0"/>
          </a:p>
        </p:txBody>
      </p:sp>
      <p:sp>
        <p:nvSpPr>
          <p:cNvPr id="10" name="Shape 8"/>
          <p:cNvSpPr/>
          <p:nvPr/>
        </p:nvSpPr>
        <p:spPr>
          <a:xfrm>
            <a:off x="704969" y="5489496"/>
            <a:ext cx="6509623" cy="2142649"/>
          </a:xfrm>
          <a:prstGeom prst="roundRect">
            <a:avLst>
              <a:gd name="adj" fmla="val 3948"/>
            </a:avLst>
          </a:prstGeom>
          <a:solidFill>
            <a:srgbClr val="D2D9F9"/>
          </a:solidFill>
          <a:ln w="7620">
            <a:solidFill>
              <a:srgbClr val="B8BFDF"/>
            </a:solidFill>
            <a:prstDash val="solid"/>
          </a:ln>
        </p:spPr>
      </p:sp>
      <p:sp>
        <p:nvSpPr>
          <p:cNvPr id="11" name="Text 9"/>
          <p:cNvSpPr/>
          <p:nvPr/>
        </p:nvSpPr>
        <p:spPr>
          <a:xfrm>
            <a:off x="913924" y="5698450"/>
            <a:ext cx="2878931" cy="314682"/>
          </a:xfrm>
          <a:prstGeom prst="rect">
            <a:avLst/>
          </a:prstGeom>
          <a:noFill/>
          <a:ln/>
        </p:spPr>
        <p:txBody>
          <a:bodyPr wrap="none" lIns="0" tIns="0" rIns="0" bIns="0" rtlCol="0" anchor="t"/>
          <a:lstStyle/>
          <a:p>
            <a:pPr indent="0" marL="0">
              <a:lnSpc>
                <a:spcPts val="2450"/>
              </a:lnSpc>
              <a:buNone/>
            </a:pPr>
            <a:r>
              <a:rPr lang="en-US" sz="1950" dirty="0">
                <a:solidFill>
                  <a:srgbClr val="404155"/>
                </a:solidFill>
                <a:latin typeface="Corben" pitchFamily="34" charset="0"/>
                <a:ea typeface="Corben" pitchFamily="34" charset="-122"/>
                <a:cs typeface="Corben" pitchFamily="34" charset="-120"/>
              </a:rPr>
              <a:t>Objective-Based Control</a:t>
            </a:r>
            <a:endParaRPr lang="en-US" sz="1950" dirty="0"/>
          </a:p>
        </p:txBody>
      </p:sp>
      <p:sp>
        <p:nvSpPr>
          <p:cNvPr id="12" name="Text 10"/>
          <p:cNvSpPr/>
          <p:nvPr/>
        </p:nvSpPr>
        <p:spPr>
          <a:xfrm>
            <a:off x="913924" y="6133981"/>
            <a:ext cx="6091714" cy="1289209"/>
          </a:xfrm>
          <a:prstGeom prst="rect">
            <a:avLst/>
          </a:prstGeom>
          <a:noFill/>
          <a:ln/>
        </p:spPr>
        <p:txBody>
          <a:bodyPr wrap="square" lIns="0" tIns="0" rIns="0" bIns="0" rtlCol="0" anchor="t"/>
          <a:lstStyle/>
          <a:p>
            <a:pPr indent="0" marL="0">
              <a:lnSpc>
                <a:spcPts val="2500"/>
              </a:lnSpc>
              <a:buNone/>
            </a:pPr>
            <a:r>
              <a:rPr lang="en-US" sz="1550" dirty="0">
                <a:solidFill>
                  <a:srgbClr val="404155"/>
                </a:solidFill>
                <a:latin typeface="Nobile" pitchFamily="34" charset="0"/>
                <a:ea typeface="Nobile" pitchFamily="34" charset="-122"/>
                <a:cs typeface="Nobile" pitchFamily="34" charset="-120"/>
              </a:rPr>
              <a:t>Objective-based controls are classified based on the objective with which they are designed or implemented. These categories include preventive, detective, corrective, directive, and recovery controls.</a:t>
            </a:r>
            <a:endParaRPr lang="en-US" sz="1550" dirty="0"/>
          </a:p>
        </p:txBody>
      </p:sp>
      <p:sp>
        <p:nvSpPr>
          <p:cNvPr id="13" name="Shape 11"/>
          <p:cNvSpPr/>
          <p:nvPr/>
        </p:nvSpPr>
        <p:spPr>
          <a:xfrm>
            <a:off x="7415927" y="5489496"/>
            <a:ext cx="6509623" cy="2142649"/>
          </a:xfrm>
          <a:prstGeom prst="roundRect">
            <a:avLst>
              <a:gd name="adj" fmla="val 3948"/>
            </a:avLst>
          </a:prstGeom>
          <a:solidFill>
            <a:srgbClr val="D2D9F9"/>
          </a:solidFill>
          <a:ln w="7620">
            <a:solidFill>
              <a:srgbClr val="B8BFDF"/>
            </a:solidFill>
            <a:prstDash val="solid"/>
          </a:ln>
        </p:spPr>
      </p:sp>
      <p:sp>
        <p:nvSpPr>
          <p:cNvPr id="14" name="Text 12"/>
          <p:cNvSpPr/>
          <p:nvPr/>
        </p:nvSpPr>
        <p:spPr>
          <a:xfrm>
            <a:off x="7624882" y="5698450"/>
            <a:ext cx="2517815" cy="314682"/>
          </a:xfrm>
          <a:prstGeom prst="rect">
            <a:avLst/>
          </a:prstGeom>
          <a:noFill/>
          <a:ln/>
        </p:spPr>
        <p:txBody>
          <a:bodyPr wrap="none" lIns="0" tIns="0" rIns="0" bIns="0" rtlCol="0" anchor="t"/>
          <a:lstStyle/>
          <a:p>
            <a:pPr indent="0" marL="0">
              <a:lnSpc>
                <a:spcPts val="2450"/>
              </a:lnSpc>
              <a:buNone/>
            </a:pPr>
            <a:r>
              <a:rPr lang="en-US" sz="1950" dirty="0">
                <a:solidFill>
                  <a:srgbClr val="404155"/>
                </a:solidFill>
                <a:latin typeface="Corben" pitchFamily="34" charset="0"/>
                <a:ea typeface="Corben" pitchFamily="34" charset="-122"/>
                <a:cs typeface="Corben" pitchFamily="34" charset="-120"/>
              </a:rPr>
              <a:t>User Controls</a:t>
            </a:r>
            <a:endParaRPr lang="en-US" sz="1950" dirty="0"/>
          </a:p>
        </p:txBody>
      </p:sp>
      <p:sp>
        <p:nvSpPr>
          <p:cNvPr id="15" name="Text 13"/>
          <p:cNvSpPr/>
          <p:nvPr/>
        </p:nvSpPr>
        <p:spPr>
          <a:xfrm>
            <a:off x="7624882" y="6133981"/>
            <a:ext cx="6091714" cy="1289209"/>
          </a:xfrm>
          <a:prstGeom prst="rect">
            <a:avLst/>
          </a:prstGeom>
          <a:noFill/>
          <a:ln/>
        </p:spPr>
        <p:txBody>
          <a:bodyPr wrap="square" lIns="0" tIns="0" rIns="0" bIns="0" rtlCol="0" anchor="t"/>
          <a:lstStyle/>
          <a:p>
            <a:pPr indent="0" marL="0">
              <a:lnSpc>
                <a:spcPts val="2500"/>
              </a:lnSpc>
              <a:buNone/>
            </a:pPr>
            <a:r>
              <a:rPr lang="en-US" sz="1550" dirty="0">
                <a:solidFill>
                  <a:srgbClr val="404155"/>
                </a:solidFill>
                <a:latin typeface="Nobile" pitchFamily="34" charset="0"/>
                <a:ea typeface="Nobile" pitchFamily="34" charset="-122"/>
                <a:cs typeface="Nobile" pitchFamily="34" charset="-120"/>
              </a:rPr>
              <a:t>User controls are implemented by individuals interacting with information systems to ensure system effectiveness and efficiency. These controls include boundary, input, processing, output, and database controls.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7705" y="820460"/>
            <a:ext cx="4912281" cy="614005"/>
          </a:xfrm>
          <a:prstGeom prst="rect">
            <a:avLst/>
          </a:prstGeom>
          <a:noFill/>
          <a:ln/>
        </p:spPr>
        <p:txBody>
          <a:bodyPr wrap="none" lIns="0" tIns="0" rIns="0" bIns="0" rtlCol="0" anchor="t"/>
          <a:lstStyle/>
          <a:p>
            <a:pPr indent="0" marL="0">
              <a:lnSpc>
                <a:spcPts val="4800"/>
              </a:lnSpc>
              <a:buNone/>
            </a:pPr>
            <a:r>
              <a:rPr lang="en-US" sz="3850" dirty="0">
                <a:solidFill>
                  <a:srgbClr val="1B1B27"/>
                </a:solidFill>
                <a:latin typeface="Corben" pitchFamily="34" charset="0"/>
                <a:ea typeface="Corben" pitchFamily="34" charset="-122"/>
                <a:cs typeface="Corben" pitchFamily="34" charset="-120"/>
              </a:rPr>
              <a:t>General Controls</a:t>
            </a:r>
            <a:endParaRPr lang="en-US" sz="3850" dirty="0"/>
          </a:p>
        </p:txBody>
      </p:sp>
      <p:sp>
        <p:nvSpPr>
          <p:cNvPr id="3" name="Text 1"/>
          <p:cNvSpPr/>
          <p:nvPr/>
        </p:nvSpPr>
        <p:spPr>
          <a:xfrm>
            <a:off x="687705" y="1827371"/>
            <a:ext cx="13254990" cy="942975"/>
          </a:xfrm>
          <a:prstGeom prst="rect">
            <a:avLst/>
          </a:prstGeom>
          <a:noFill/>
          <a:ln/>
        </p:spPr>
        <p:txBody>
          <a:bodyPr wrap="square" lIns="0" tIns="0" rIns="0" bIns="0" rtlCol="0" anchor="t"/>
          <a:lstStyle/>
          <a:p>
            <a:pPr indent="0" marL="0">
              <a:lnSpc>
                <a:spcPts val="2450"/>
              </a:lnSpc>
              <a:buNone/>
            </a:pPr>
            <a:r>
              <a:rPr lang="en-US" sz="1500" dirty="0">
                <a:solidFill>
                  <a:srgbClr val="404155"/>
                </a:solidFill>
                <a:latin typeface="Nobile" pitchFamily="34" charset="0"/>
                <a:ea typeface="Nobile" pitchFamily="34" charset="-122"/>
                <a:cs typeface="Nobile" pitchFamily="34" charset="-120"/>
              </a:rPr>
              <a:t>General controls are essential for establishing a foundation of security and reliability across an organization's information systems. They provide a framework for ensuring the integrity and availability of data, protecting against unauthorized access, and maintaining operational efficiency.</a:t>
            </a:r>
            <a:endParaRPr lang="en-US" sz="1500" dirty="0"/>
          </a:p>
        </p:txBody>
      </p:sp>
      <p:sp>
        <p:nvSpPr>
          <p:cNvPr id="4" name="Shape 2"/>
          <p:cNvSpPr/>
          <p:nvPr/>
        </p:nvSpPr>
        <p:spPr>
          <a:xfrm>
            <a:off x="687705" y="3212306"/>
            <a:ext cx="442079" cy="442079"/>
          </a:xfrm>
          <a:prstGeom prst="roundRect">
            <a:avLst>
              <a:gd name="adj" fmla="val 18668"/>
            </a:avLst>
          </a:prstGeom>
          <a:solidFill>
            <a:srgbClr val="D2D9F9"/>
          </a:solidFill>
          <a:ln w="7620">
            <a:solidFill>
              <a:srgbClr val="B8BFDF"/>
            </a:solidFill>
            <a:prstDash val="solid"/>
          </a:ln>
        </p:spPr>
      </p:sp>
      <p:sp>
        <p:nvSpPr>
          <p:cNvPr id="5" name="Text 3"/>
          <p:cNvSpPr/>
          <p:nvPr/>
        </p:nvSpPr>
        <p:spPr>
          <a:xfrm>
            <a:off x="865108" y="3285887"/>
            <a:ext cx="87154" cy="294799"/>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Corben" pitchFamily="34" charset="0"/>
                <a:ea typeface="Corben" pitchFamily="34" charset="-122"/>
                <a:cs typeface="Corben" pitchFamily="34" charset="-120"/>
              </a:rPr>
              <a:t>1</a:t>
            </a:r>
            <a:endParaRPr lang="en-US" sz="2300" dirty="0"/>
          </a:p>
        </p:txBody>
      </p:sp>
      <p:sp>
        <p:nvSpPr>
          <p:cNvPr id="6" name="Text 4"/>
          <p:cNvSpPr/>
          <p:nvPr/>
        </p:nvSpPr>
        <p:spPr>
          <a:xfrm>
            <a:off x="1326237" y="3212306"/>
            <a:ext cx="2803327" cy="306943"/>
          </a:xfrm>
          <a:prstGeom prst="rect">
            <a:avLst/>
          </a:prstGeom>
          <a:noFill/>
          <a:ln/>
        </p:spPr>
        <p:txBody>
          <a:bodyPr wrap="none" lIns="0" tIns="0" rIns="0" bIns="0" rtlCol="0" anchor="t"/>
          <a:lstStyle/>
          <a:p>
            <a:pPr indent="0" marL="0">
              <a:lnSpc>
                <a:spcPts val="2400"/>
              </a:lnSpc>
              <a:buNone/>
            </a:pPr>
            <a:r>
              <a:rPr lang="en-US" sz="1900" dirty="0">
                <a:solidFill>
                  <a:srgbClr val="404155"/>
                </a:solidFill>
                <a:latin typeface="Corben" pitchFamily="34" charset="0"/>
                <a:ea typeface="Corben" pitchFamily="34" charset="-122"/>
                <a:cs typeface="Corben" pitchFamily="34" charset="-120"/>
              </a:rPr>
              <a:t>Organizational Controls</a:t>
            </a:r>
            <a:endParaRPr lang="en-US" sz="1900" dirty="0"/>
          </a:p>
        </p:txBody>
      </p:sp>
      <p:sp>
        <p:nvSpPr>
          <p:cNvPr id="7" name="Text 5"/>
          <p:cNvSpPr/>
          <p:nvPr/>
        </p:nvSpPr>
        <p:spPr>
          <a:xfrm>
            <a:off x="1326237" y="3637121"/>
            <a:ext cx="3648789" cy="2828925"/>
          </a:xfrm>
          <a:prstGeom prst="rect">
            <a:avLst/>
          </a:prstGeom>
          <a:noFill/>
          <a:ln/>
        </p:spPr>
        <p:txBody>
          <a:bodyPr wrap="square" lIns="0" tIns="0" rIns="0" bIns="0" rtlCol="0" anchor="t"/>
          <a:lstStyle/>
          <a:p>
            <a:pPr indent="0" marL="0">
              <a:lnSpc>
                <a:spcPts val="2450"/>
              </a:lnSpc>
              <a:buNone/>
            </a:pPr>
            <a:r>
              <a:rPr lang="en-US" sz="1500" dirty="0">
                <a:solidFill>
                  <a:srgbClr val="404155"/>
                </a:solidFill>
                <a:latin typeface="Nobile" pitchFamily="34" charset="0"/>
                <a:ea typeface="Nobile" pitchFamily="34" charset="-122"/>
                <a:cs typeface="Nobile" pitchFamily="34" charset="-120"/>
              </a:rPr>
              <a:t>Organizational controls are concerned with the decision-making processes that lead to management authorization of transactions. They ensure that responsibilities and authorities are clearly defined and documented, promoting accountability and preventing conflicts of interest.</a:t>
            </a:r>
            <a:endParaRPr lang="en-US" sz="1500" dirty="0"/>
          </a:p>
        </p:txBody>
      </p:sp>
      <p:sp>
        <p:nvSpPr>
          <p:cNvPr id="8" name="Shape 6"/>
          <p:cNvSpPr/>
          <p:nvPr/>
        </p:nvSpPr>
        <p:spPr>
          <a:xfrm>
            <a:off x="5171480" y="3212306"/>
            <a:ext cx="442079" cy="442079"/>
          </a:xfrm>
          <a:prstGeom prst="roundRect">
            <a:avLst>
              <a:gd name="adj" fmla="val 18668"/>
            </a:avLst>
          </a:prstGeom>
          <a:solidFill>
            <a:srgbClr val="D2D9F9"/>
          </a:solidFill>
          <a:ln w="7620">
            <a:solidFill>
              <a:srgbClr val="B8BFDF"/>
            </a:solidFill>
            <a:prstDash val="solid"/>
          </a:ln>
        </p:spPr>
      </p:sp>
      <p:sp>
        <p:nvSpPr>
          <p:cNvPr id="9" name="Text 7"/>
          <p:cNvSpPr/>
          <p:nvPr/>
        </p:nvSpPr>
        <p:spPr>
          <a:xfrm>
            <a:off x="5315664" y="3285887"/>
            <a:ext cx="153710" cy="294799"/>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Corben" pitchFamily="34" charset="0"/>
                <a:ea typeface="Corben" pitchFamily="34" charset="-122"/>
                <a:cs typeface="Corben" pitchFamily="34" charset="-120"/>
              </a:rPr>
              <a:t>2</a:t>
            </a:r>
            <a:endParaRPr lang="en-US" sz="2300" dirty="0"/>
          </a:p>
        </p:txBody>
      </p:sp>
      <p:sp>
        <p:nvSpPr>
          <p:cNvPr id="10" name="Text 8"/>
          <p:cNvSpPr/>
          <p:nvPr/>
        </p:nvSpPr>
        <p:spPr>
          <a:xfrm>
            <a:off x="5810012" y="3212306"/>
            <a:ext cx="2571155" cy="306943"/>
          </a:xfrm>
          <a:prstGeom prst="rect">
            <a:avLst/>
          </a:prstGeom>
          <a:noFill/>
          <a:ln/>
        </p:spPr>
        <p:txBody>
          <a:bodyPr wrap="none" lIns="0" tIns="0" rIns="0" bIns="0" rtlCol="0" anchor="t"/>
          <a:lstStyle/>
          <a:p>
            <a:pPr indent="0" marL="0">
              <a:lnSpc>
                <a:spcPts val="2400"/>
              </a:lnSpc>
              <a:buNone/>
            </a:pPr>
            <a:r>
              <a:rPr lang="en-US" sz="1900" dirty="0">
                <a:solidFill>
                  <a:srgbClr val="404155"/>
                </a:solidFill>
                <a:latin typeface="Corben" pitchFamily="34" charset="0"/>
                <a:ea typeface="Corben" pitchFamily="34" charset="-122"/>
                <a:cs typeface="Corben" pitchFamily="34" charset="-120"/>
              </a:rPr>
              <a:t>Management Controls</a:t>
            </a:r>
            <a:endParaRPr lang="en-US" sz="1900" dirty="0"/>
          </a:p>
        </p:txBody>
      </p:sp>
      <p:sp>
        <p:nvSpPr>
          <p:cNvPr id="11" name="Text 9"/>
          <p:cNvSpPr/>
          <p:nvPr/>
        </p:nvSpPr>
        <p:spPr>
          <a:xfrm>
            <a:off x="5810012" y="3637121"/>
            <a:ext cx="3648789" cy="2514600"/>
          </a:xfrm>
          <a:prstGeom prst="rect">
            <a:avLst/>
          </a:prstGeom>
          <a:noFill/>
          <a:ln/>
        </p:spPr>
        <p:txBody>
          <a:bodyPr wrap="square" lIns="0" tIns="0" rIns="0" bIns="0" rtlCol="0" anchor="t"/>
          <a:lstStyle/>
          <a:p>
            <a:pPr indent="0" marL="0">
              <a:lnSpc>
                <a:spcPts val="2450"/>
              </a:lnSpc>
              <a:buNone/>
            </a:pPr>
            <a:r>
              <a:rPr lang="en-US" sz="1500" dirty="0">
                <a:solidFill>
                  <a:srgbClr val="404155"/>
                </a:solidFill>
                <a:latin typeface="Nobile" pitchFamily="34" charset="0"/>
                <a:ea typeface="Nobile" pitchFamily="34" charset="-122"/>
                <a:cs typeface="Nobile" pitchFamily="34" charset="-120"/>
              </a:rPr>
              <a:t>Management controls ensure that information systems function correctly and meet strategic business objectives. They involve establishing high-level IT policies, procedures, and standards, and creating a sound internal controls framework within the organization.</a:t>
            </a:r>
            <a:endParaRPr lang="en-US" sz="1500" dirty="0"/>
          </a:p>
        </p:txBody>
      </p:sp>
      <p:sp>
        <p:nvSpPr>
          <p:cNvPr id="12" name="Shape 10"/>
          <p:cNvSpPr/>
          <p:nvPr/>
        </p:nvSpPr>
        <p:spPr>
          <a:xfrm>
            <a:off x="9655254" y="3212306"/>
            <a:ext cx="442079" cy="442079"/>
          </a:xfrm>
          <a:prstGeom prst="roundRect">
            <a:avLst>
              <a:gd name="adj" fmla="val 18668"/>
            </a:avLst>
          </a:prstGeom>
          <a:solidFill>
            <a:srgbClr val="D2D9F9"/>
          </a:solidFill>
          <a:ln w="7620">
            <a:solidFill>
              <a:srgbClr val="B8BFDF"/>
            </a:solidFill>
            <a:prstDash val="solid"/>
          </a:ln>
        </p:spPr>
      </p:sp>
      <p:sp>
        <p:nvSpPr>
          <p:cNvPr id="13" name="Text 11"/>
          <p:cNvSpPr/>
          <p:nvPr/>
        </p:nvSpPr>
        <p:spPr>
          <a:xfrm>
            <a:off x="9793486" y="3285887"/>
            <a:ext cx="165497" cy="294799"/>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Corben" pitchFamily="34" charset="0"/>
                <a:ea typeface="Corben" pitchFamily="34" charset="-122"/>
                <a:cs typeface="Corben" pitchFamily="34" charset="-120"/>
              </a:rPr>
              <a:t>3</a:t>
            </a:r>
            <a:endParaRPr lang="en-US" sz="2300" dirty="0"/>
          </a:p>
        </p:txBody>
      </p:sp>
      <p:sp>
        <p:nvSpPr>
          <p:cNvPr id="14" name="Text 12"/>
          <p:cNvSpPr/>
          <p:nvPr/>
        </p:nvSpPr>
        <p:spPr>
          <a:xfrm>
            <a:off x="10293787" y="3212306"/>
            <a:ext cx="3368635" cy="306943"/>
          </a:xfrm>
          <a:prstGeom prst="rect">
            <a:avLst/>
          </a:prstGeom>
          <a:noFill/>
          <a:ln/>
        </p:spPr>
        <p:txBody>
          <a:bodyPr wrap="none" lIns="0" tIns="0" rIns="0" bIns="0" rtlCol="0" anchor="t"/>
          <a:lstStyle/>
          <a:p>
            <a:pPr indent="0" marL="0">
              <a:lnSpc>
                <a:spcPts val="2400"/>
              </a:lnSpc>
              <a:buNone/>
            </a:pPr>
            <a:r>
              <a:rPr lang="en-US" sz="1900" dirty="0">
                <a:solidFill>
                  <a:srgbClr val="404155"/>
                </a:solidFill>
                <a:latin typeface="Corben" pitchFamily="34" charset="0"/>
                <a:ea typeface="Corben" pitchFamily="34" charset="-122"/>
                <a:cs typeface="Corben" pitchFamily="34" charset="-120"/>
              </a:rPr>
              <a:t>Financial Control Techniques</a:t>
            </a:r>
            <a:endParaRPr lang="en-US" sz="1900" dirty="0"/>
          </a:p>
        </p:txBody>
      </p:sp>
      <p:sp>
        <p:nvSpPr>
          <p:cNvPr id="15" name="Text 13"/>
          <p:cNvSpPr/>
          <p:nvPr/>
        </p:nvSpPr>
        <p:spPr>
          <a:xfrm>
            <a:off x="10293787" y="3637121"/>
            <a:ext cx="3648789" cy="3771900"/>
          </a:xfrm>
          <a:prstGeom prst="rect">
            <a:avLst/>
          </a:prstGeom>
          <a:noFill/>
          <a:ln/>
        </p:spPr>
        <p:txBody>
          <a:bodyPr wrap="square" lIns="0" tIns="0" rIns="0" bIns="0" rtlCol="0" anchor="t"/>
          <a:lstStyle/>
          <a:p>
            <a:pPr indent="0" marL="0">
              <a:lnSpc>
                <a:spcPts val="2450"/>
              </a:lnSpc>
              <a:buNone/>
            </a:pPr>
            <a:r>
              <a:rPr lang="en-US" sz="1500" dirty="0">
                <a:solidFill>
                  <a:srgbClr val="404155"/>
                </a:solidFill>
                <a:latin typeface="Nobile" pitchFamily="34" charset="0"/>
                <a:ea typeface="Nobile" pitchFamily="34" charset="-122"/>
                <a:cs typeface="Nobile" pitchFamily="34" charset="-120"/>
              </a:rPr>
              <a:t>Financial control techniques are procedures exercised by system user personnel over source documents before system input. They ensure the accuracy and completeness of transactions, including authorization, budgeting, cancellation of documents, documentation, dual control, input/output verification, safekeeping, segregation of duties, sequentially numbered documents, and supervisory review.</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93063" y="1006912"/>
            <a:ext cx="6748224" cy="618768"/>
          </a:xfrm>
          <a:prstGeom prst="rect">
            <a:avLst/>
          </a:prstGeom>
          <a:noFill/>
          <a:ln/>
        </p:spPr>
        <p:txBody>
          <a:bodyPr wrap="none" lIns="0" tIns="0" rIns="0" bIns="0" rtlCol="0" anchor="t"/>
          <a:lstStyle/>
          <a:p>
            <a:pPr indent="0" marL="0">
              <a:lnSpc>
                <a:spcPts val="4850"/>
              </a:lnSpc>
              <a:buNone/>
            </a:pPr>
            <a:r>
              <a:rPr lang="en-US" sz="3850" dirty="0">
                <a:solidFill>
                  <a:srgbClr val="1B1B27"/>
                </a:solidFill>
                <a:latin typeface="Corben" pitchFamily="34" charset="0"/>
                <a:ea typeface="Corben" pitchFamily="34" charset="-122"/>
                <a:cs typeface="Corben" pitchFamily="34" charset="-120"/>
              </a:rPr>
              <a:t>General Controls (Continued)</a:t>
            </a:r>
            <a:endParaRPr lang="en-US" sz="3850" dirty="0"/>
          </a:p>
        </p:txBody>
      </p:sp>
      <p:sp>
        <p:nvSpPr>
          <p:cNvPr id="4" name="Text 1"/>
          <p:cNvSpPr/>
          <p:nvPr/>
        </p:nvSpPr>
        <p:spPr>
          <a:xfrm>
            <a:off x="693063" y="1922621"/>
            <a:ext cx="7757874" cy="950119"/>
          </a:xfrm>
          <a:prstGeom prst="rect">
            <a:avLst/>
          </a:prstGeom>
          <a:noFill/>
          <a:ln/>
        </p:spPr>
        <p:txBody>
          <a:bodyPr wrap="square" lIns="0" tIns="0" rIns="0" bIns="0" rtlCol="0" anchor="t"/>
          <a:lstStyle/>
          <a:p>
            <a:pPr indent="0" marL="0">
              <a:lnSpc>
                <a:spcPts val="2450"/>
              </a:lnSpc>
              <a:buNone/>
            </a:pPr>
            <a:r>
              <a:rPr lang="en-US" sz="1550" dirty="0">
                <a:solidFill>
                  <a:srgbClr val="404155"/>
                </a:solidFill>
                <a:latin typeface="Nobile" pitchFamily="34" charset="0"/>
                <a:ea typeface="Nobile" pitchFamily="34" charset="-122"/>
                <a:cs typeface="Nobile" pitchFamily="34" charset="-120"/>
              </a:rPr>
              <a:t>General controls encompass a wide range of measures, including those related to systems development and documentation, hardware and system software, and business continuity.</a:t>
            </a:r>
            <a:endParaRPr lang="en-US" sz="1550" dirty="0"/>
          </a:p>
        </p:txBody>
      </p:sp>
      <p:sp>
        <p:nvSpPr>
          <p:cNvPr id="5" name="Shape 2"/>
          <p:cNvSpPr/>
          <p:nvPr/>
        </p:nvSpPr>
        <p:spPr>
          <a:xfrm>
            <a:off x="693063" y="3318272"/>
            <a:ext cx="445532" cy="445532"/>
          </a:xfrm>
          <a:prstGeom prst="roundRect">
            <a:avLst>
              <a:gd name="adj" fmla="val 18669"/>
            </a:avLst>
          </a:prstGeom>
          <a:solidFill>
            <a:srgbClr val="D2D9F9"/>
          </a:solidFill>
          <a:ln w="7620">
            <a:solidFill>
              <a:srgbClr val="B8BFDF"/>
            </a:solidFill>
            <a:prstDash val="solid"/>
          </a:ln>
        </p:spPr>
      </p:sp>
      <p:sp>
        <p:nvSpPr>
          <p:cNvPr id="6" name="Text 3"/>
          <p:cNvSpPr/>
          <p:nvPr/>
        </p:nvSpPr>
        <p:spPr>
          <a:xfrm>
            <a:off x="871895" y="3392448"/>
            <a:ext cx="87749" cy="297061"/>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Corben" pitchFamily="34" charset="0"/>
                <a:ea typeface="Corben" pitchFamily="34" charset="-122"/>
                <a:cs typeface="Corben" pitchFamily="34" charset="-120"/>
              </a:rPr>
              <a:t>1</a:t>
            </a:r>
            <a:endParaRPr lang="en-US" sz="2300" dirty="0"/>
          </a:p>
        </p:txBody>
      </p:sp>
      <p:sp>
        <p:nvSpPr>
          <p:cNvPr id="7" name="Text 4"/>
          <p:cNvSpPr/>
          <p:nvPr/>
        </p:nvSpPr>
        <p:spPr>
          <a:xfrm>
            <a:off x="1336596" y="3318272"/>
            <a:ext cx="3136463" cy="618649"/>
          </a:xfrm>
          <a:prstGeom prst="rect">
            <a:avLst/>
          </a:prstGeom>
          <a:noFill/>
          <a:ln/>
        </p:spPr>
        <p:txBody>
          <a:bodyPr wrap="square" lIns="0" tIns="0" rIns="0" bIns="0" rtlCol="0" anchor="t"/>
          <a:lstStyle/>
          <a:p>
            <a:pPr indent="0" marL="0">
              <a:lnSpc>
                <a:spcPts val="2400"/>
              </a:lnSpc>
              <a:buNone/>
            </a:pPr>
            <a:r>
              <a:rPr lang="en-US" sz="1900" dirty="0">
                <a:solidFill>
                  <a:srgbClr val="404155"/>
                </a:solidFill>
                <a:latin typeface="Corben" pitchFamily="34" charset="0"/>
                <a:ea typeface="Corben" pitchFamily="34" charset="-122"/>
                <a:cs typeface="Corben" pitchFamily="34" charset="-120"/>
              </a:rPr>
              <a:t>Systems Development and Documentation Controls</a:t>
            </a:r>
            <a:endParaRPr lang="en-US" sz="1900" dirty="0"/>
          </a:p>
        </p:txBody>
      </p:sp>
      <p:sp>
        <p:nvSpPr>
          <p:cNvPr id="8" name="Text 5"/>
          <p:cNvSpPr/>
          <p:nvPr/>
        </p:nvSpPr>
        <p:spPr>
          <a:xfrm>
            <a:off x="1336596" y="4055626"/>
            <a:ext cx="3136463" cy="2850356"/>
          </a:xfrm>
          <a:prstGeom prst="rect">
            <a:avLst/>
          </a:prstGeom>
          <a:noFill/>
          <a:ln/>
        </p:spPr>
        <p:txBody>
          <a:bodyPr wrap="square" lIns="0" tIns="0" rIns="0" bIns="0" rtlCol="0" anchor="t"/>
          <a:lstStyle/>
          <a:p>
            <a:pPr indent="0" marL="0">
              <a:lnSpc>
                <a:spcPts val="2450"/>
              </a:lnSpc>
              <a:buNone/>
            </a:pPr>
            <a:r>
              <a:rPr lang="en-US" sz="1550" dirty="0">
                <a:solidFill>
                  <a:srgbClr val="404155"/>
                </a:solidFill>
                <a:latin typeface="Nobile" pitchFamily="34" charset="0"/>
                <a:ea typeface="Nobile" pitchFamily="34" charset="-122"/>
                <a:cs typeface="Nobile" pitchFamily="34" charset="-120"/>
              </a:rPr>
              <a:t>Systems development and documentation controls ensure the proper review, testing, and approval of new and modified systems. They also control program and parameter changes, document procedures, and manage hardware and system software.</a:t>
            </a:r>
            <a:endParaRPr lang="en-US" sz="1550" dirty="0"/>
          </a:p>
        </p:txBody>
      </p:sp>
      <p:sp>
        <p:nvSpPr>
          <p:cNvPr id="9" name="Shape 6"/>
          <p:cNvSpPr/>
          <p:nvPr/>
        </p:nvSpPr>
        <p:spPr>
          <a:xfrm>
            <a:off x="4671060" y="3318272"/>
            <a:ext cx="445532" cy="445532"/>
          </a:xfrm>
          <a:prstGeom prst="roundRect">
            <a:avLst>
              <a:gd name="adj" fmla="val 18669"/>
            </a:avLst>
          </a:prstGeom>
          <a:solidFill>
            <a:srgbClr val="D2D9F9"/>
          </a:solidFill>
          <a:ln w="7620">
            <a:solidFill>
              <a:srgbClr val="B8BFDF"/>
            </a:solidFill>
            <a:prstDash val="solid"/>
          </a:ln>
        </p:spPr>
      </p:sp>
      <p:sp>
        <p:nvSpPr>
          <p:cNvPr id="10" name="Text 7"/>
          <p:cNvSpPr/>
          <p:nvPr/>
        </p:nvSpPr>
        <p:spPr>
          <a:xfrm>
            <a:off x="4816316" y="3392448"/>
            <a:ext cx="154900" cy="297061"/>
          </a:xfrm>
          <a:prstGeom prst="rect">
            <a:avLst/>
          </a:prstGeom>
          <a:noFill/>
          <a:ln/>
        </p:spPr>
        <p:txBody>
          <a:bodyPr wrap="none" lIns="0" tIns="0" rIns="0" bIns="0" rtlCol="0" anchor="t"/>
          <a:lstStyle/>
          <a:p>
            <a:pPr algn="ctr" indent="0" marL="0">
              <a:lnSpc>
                <a:spcPts val="2300"/>
              </a:lnSpc>
              <a:buNone/>
            </a:pPr>
            <a:r>
              <a:rPr lang="en-US" sz="2300" dirty="0">
                <a:solidFill>
                  <a:srgbClr val="404155"/>
                </a:solidFill>
                <a:latin typeface="Corben" pitchFamily="34" charset="0"/>
                <a:ea typeface="Corben" pitchFamily="34" charset="-122"/>
                <a:cs typeface="Corben" pitchFamily="34" charset="-120"/>
              </a:rPr>
              <a:t>2</a:t>
            </a:r>
            <a:endParaRPr lang="en-US" sz="2300" dirty="0"/>
          </a:p>
        </p:txBody>
      </p:sp>
      <p:sp>
        <p:nvSpPr>
          <p:cNvPr id="11" name="Text 8"/>
          <p:cNvSpPr/>
          <p:nvPr/>
        </p:nvSpPr>
        <p:spPr>
          <a:xfrm>
            <a:off x="5314593" y="3318272"/>
            <a:ext cx="3136463" cy="618649"/>
          </a:xfrm>
          <a:prstGeom prst="rect">
            <a:avLst/>
          </a:prstGeom>
          <a:noFill/>
          <a:ln/>
        </p:spPr>
        <p:txBody>
          <a:bodyPr wrap="square" lIns="0" tIns="0" rIns="0" bIns="0" rtlCol="0" anchor="t"/>
          <a:lstStyle/>
          <a:p>
            <a:pPr indent="0" marL="0">
              <a:lnSpc>
                <a:spcPts val="2400"/>
              </a:lnSpc>
              <a:buNone/>
            </a:pPr>
            <a:r>
              <a:rPr lang="en-US" sz="1900" dirty="0">
                <a:solidFill>
                  <a:srgbClr val="404155"/>
                </a:solidFill>
                <a:latin typeface="Corben" pitchFamily="34" charset="0"/>
                <a:ea typeface="Corben" pitchFamily="34" charset="-122"/>
                <a:cs typeface="Corben" pitchFamily="34" charset="-120"/>
              </a:rPr>
              <a:t>Business Continuity Controls</a:t>
            </a:r>
            <a:endParaRPr lang="en-US" sz="1900" dirty="0"/>
          </a:p>
        </p:txBody>
      </p:sp>
      <p:sp>
        <p:nvSpPr>
          <p:cNvPr id="12" name="Text 9"/>
          <p:cNvSpPr/>
          <p:nvPr/>
        </p:nvSpPr>
        <p:spPr>
          <a:xfrm>
            <a:off x="5314593" y="4055626"/>
            <a:ext cx="3136463" cy="3167063"/>
          </a:xfrm>
          <a:prstGeom prst="rect">
            <a:avLst/>
          </a:prstGeom>
          <a:noFill/>
          <a:ln/>
        </p:spPr>
        <p:txBody>
          <a:bodyPr wrap="square" lIns="0" tIns="0" rIns="0" bIns="0" rtlCol="0" anchor="t"/>
          <a:lstStyle/>
          <a:p>
            <a:pPr indent="0" marL="0">
              <a:lnSpc>
                <a:spcPts val="2450"/>
              </a:lnSpc>
              <a:buNone/>
            </a:pPr>
            <a:r>
              <a:rPr lang="en-US" sz="1550" dirty="0">
                <a:solidFill>
                  <a:srgbClr val="404155"/>
                </a:solidFill>
                <a:latin typeface="Nobile" pitchFamily="34" charset="0"/>
                <a:ea typeface="Nobile" pitchFamily="34" charset="-122"/>
                <a:cs typeface="Nobile" pitchFamily="34" charset="-120"/>
              </a:rPr>
              <a:t>Business continuity controls ensure that an operational and tested IT continuity plan is in place, aligned with the overall business continuity plan and related business requirements. This ensures IT services are available as required and minimizes business impact in the event of a major disruption.</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50796" y="597932"/>
            <a:ext cx="4648914" cy="581144"/>
          </a:xfrm>
          <a:prstGeom prst="rect">
            <a:avLst/>
          </a:prstGeom>
          <a:noFill/>
          <a:ln/>
        </p:spPr>
        <p:txBody>
          <a:bodyPr wrap="none" lIns="0" tIns="0" rIns="0" bIns="0" rtlCol="0" anchor="t"/>
          <a:lstStyle/>
          <a:p>
            <a:pPr indent="0" marL="0">
              <a:lnSpc>
                <a:spcPts val="4550"/>
              </a:lnSpc>
              <a:buNone/>
            </a:pPr>
            <a:r>
              <a:rPr lang="en-US" sz="3650" dirty="0">
                <a:solidFill>
                  <a:srgbClr val="1B1B27"/>
                </a:solidFill>
                <a:latin typeface="Corben" pitchFamily="34" charset="0"/>
                <a:ea typeface="Corben" pitchFamily="34" charset="-122"/>
                <a:cs typeface="Corben" pitchFamily="34" charset="-120"/>
              </a:rPr>
              <a:t>Application Controls</a:t>
            </a:r>
            <a:endParaRPr lang="en-US" sz="3650" dirty="0"/>
          </a:p>
        </p:txBody>
      </p:sp>
      <p:sp>
        <p:nvSpPr>
          <p:cNvPr id="3" name="Text 1"/>
          <p:cNvSpPr/>
          <p:nvPr/>
        </p:nvSpPr>
        <p:spPr>
          <a:xfrm>
            <a:off x="650796" y="1550908"/>
            <a:ext cx="13328809" cy="595074"/>
          </a:xfrm>
          <a:prstGeom prst="rect">
            <a:avLst/>
          </a:prstGeom>
          <a:noFill/>
          <a:ln/>
        </p:spPr>
        <p:txBody>
          <a:bodyPr wrap="square" lIns="0" tIns="0" rIns="0" bIns="0" rtlCol="0" anchor="t"/>
          <a:lstStyle/>
          <a:p>
            <a:pPr indent="0" marL="0">
              <a:lnSpc>
                <a:spcPts val="2300"/>
              </a:lnSpc>
              <a:buNone/>
            </a:pPr>
            <a:r>
              <a:rPr lang="en-US" sz="1450" dirty="0">
                <a:solidFill>
                  <a:srgbClr val="404155"/>
                </a:solidFill>
                <a:latin typeface="Nobile" pitchFamily="34" charset="0"/>
                <a:ea typeface="Nobile" pitchFamily="34" charset="-122"/>
                <a:cs typeface="Nobile" pitchFamily="34" charset="-120"/>
              </a:rPr>
              <a:t>Application controls are designed to ensure the completeness, accuracy, validity, and confidentiality of transactions and data during application processing. They provide a layer of security and integrity specific to individual applications and business processes.</a:t>
            </a:r>
            <a:endParaRPr lang="en-US" sz="1450" dirty="0"/>
          </a:p>
        </p:txBody>
      </p:sp>
      <p:sp>
        <p:nvSpPr>
          <p:cNvPr id="4" name="Shape 2"/>
          <p:cNvSpPr/>
          <p:nvPr/>
        </p:nvSpPr>
        <p:spPr>
          <a:xfrm>
            <a:off x="650796" y="2564368"/>
            <a:ext cx="418386" cy="418386"/>
          </a:xfrm>
          <a:prstGeom prst="roundRect">
            <a:avLst>
              <a:gd name="adj" fmla="val 18668"/>
            </a:avLst>
          </a:prstGeom>
          <a:solidFill>
            <a:srgbClr val="D2D9F9"/>
          </a:solidFill>
          <a:ln w="7620">
            <a:solidFill>
              <a:srgbClr val="B8BFDF"/>
            </a:solidFill>
            <a:prstDash val="solid"/>
          </a:ln>
        </p:spPr>
      </p:sp>
      <p:sp>
        <p:nvSpPr>
          <p:cNvPr id="5" name="Text 3"/>
          <p:cNvSpPr/>
          <p:nvPr/>
        </p:nvSpPr>
        <p:spPr>
          <a:xfrm>
            <a:off x="818793" y="2634020"/>
            <a:ext cx="82391" cy="278963"/>
          </a:xfrm>
          <a:prstGeom prst="rect">
            <a:avLst/>
          </a:prstGeom>
          <a:noFill/>
          <a:ln/>
        </p:spPr>
        <p:txBody>
          <a:bodyPr wrap="none" lIns="0" tIns="0" rIns="0" bIns="0" rtlCol="0" anchor="t"/>
          <a:lstStyle/>
          <a:p>
            <a:pPr algn="ctr" indent="0" marL="0">
              <a:lnSpc>
                <a:spcPts val="2150"/>
              </a:lnSpc>
              <a:buNone/>
            </a:pPr>
            <a:r>
              <a:rPr lang="en-US" sz="2150" dirty="0">
                <a:solidFill>
                  <a:srgbClr val="404155"/>
                </a:solidFill>
                <a:latin typeface="Corben" pitchFamily="34" charset="0"/>
                <a:ea typeface="Corben" pitchFamily="34" charset="-122"/>
                <a:cs typeface="Corben" pitchFamily="34" charset="-120"/>
              </a:rPr>
              <a:t>1</a:t>
            </a:r>
            <a:endParaRPr lang="en-US" sz="2150" dirty="0"/>
          </a:p>
        </p:txBody>
      </p:sp>
      <p:sp>
        <p:nvSpPr>
          <p:cNvPr id="6" name="Text 4"/>
          <p:cNvSpPr/>
          <p:nvPr/>
        </p:nvSpPr>
        <p:spPr>
          <a:xfrm>
            <a:off x="1255038" y="2564368"/>
            <a:ext cx="3768090" cy="290513"/>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Application Level General Controls</a:t>
            </a:r>
            <a:endParaRPr lang="en-US" sz="1800" dirty="0"/>
          </a:p>
        </p:txBody>
      </p:sp>
      <p:sp>
        <p:nvSpPr>
          <p:cNvPr id="7" name="Text 5"/>
          <p:cNvSpPr/>
          <p:nvPr/>
        </p:nvSpPr>
        <p:spPr>
          <a:xfrm>
            <a:off x="1255038" y="2966442"/>
            <a:ext cx="5967293" cy="2082760"/>
          </a:xfrm>
          <a:prstGeom prst="rect">
            <a:avLst/>
          </a:prstGeom>
          <a:noFill/>
          <a:ln/>
        </p:spPr>
        <p:txBody>
          <a:bodyPr wrap="square" lIns="0" tIns="0" rIns="0" bIns="0" rtlCol="0" anchor="t"/>
          <a:lstStyle/>
          <a:p>
            <a:pPr indent="0" marL="0">
              <a:lnSpc>
                <a:spcPts val="2300"/>
              </a:lnSpc>
              <a:buNone/>
            </a:pPr>
            <a:r>
              <a:rPr lang="en-US" sz="1450" dirty="0">
                <a:solidFill>
                  <a:srgbClr val="404155"/>
                </a:solidFill>
                <a:latin typeface="Nobile" pitchFamily="34" charset="0"/>
                <a:ea typeface="Nobile" pitchFamily="34" charset="-122"/>
                <a:cs typeface="Nobile" pitchFamily="34" charset="-120"/>
              </a:rPr>
              <a:t>Application level general controls are dependent on general controls operating at the entity-wide and system levels. They help entity management assure the confidentiality, integrity, and availability of information assets, and provide reasonable assurance that application resources and data are protected against unauthorized modification, disclosure, loss, and impairment.</a:t>
            </a:r>
            <a:endParaRPr lang="en-US" sz="1450" dirty="0"/>
          </a:p>
        </p:txBody>
      </p:sp>
      <p:sp>
        <p:nvSpPr>
          <p:cNvPr id="8" name="Shape 6"/>
          <p:cNvSpPr/>
          <p:nvPr/>
        </p:nvSpPr>
        <p:spPr>
          <a:xfrm>
            <a:off x="7408188" y="2564368"/>
            <a:ext cx="418386" cy="418386"/>
          </a:xfrm>
          <a:prstGeom prst="roundRect">
            <a:avLst>
              <a:gd name="adj" fmla="val 18668"/>
            </a:avLst>
          </a:prstGeom>
          <a:solidFill>
            <a:srgbClr val="D2D9F9"/>
          </a:solidFill>
          <a:ln w="7620">
            <a:solidFill>
              <a:srgbClr val="B8BFDF"/>
            </a:solidFill>
            <a:prstDash val="solid"/>
          </a:ln>
        </p:spPr>
      </p:sp>
      <p:sp>
        <p:nvSpPr>
          <p:cNvPr id="9" name="Text 7"/>
          <p:cNvSpPr/>
          <p:nvPr/>
        </p:nvSpPr>
        <p:spPr>
          <a:xfrm>
            <a:off x="7544633" y="2634020"/>
            <a:ext cx="145494" cy="278963"/>
          </a:xfrm>
          <a:prstGeom prst="rect">
            <a:avLst/>
          </a:prstGeom>
          <a:noFill/>
          <a:ln/>
        </p:spPr>
        <p:txBody>
          <a:bodyPr wrap="none" lIns="0" tIns="0" rIns="0" bIns="0" rtlCol="0" anchor="t"/>
          <a:lstStyle/>
          <a:p>
            <a:pPr algn="ctr" indent="0" marL="0">
              <a:lnSpc>
                <a:spcPts val="2150"/>
              </a:lnSpc>
              <a:buNone/>
            </a:pPr>
            <a:r>
              <a:rPr lang="en-US" sz="2150" dirty="0">
                <a:solidFill>
                  <a:srgbClr val="404155"/>
                </a:solidFill>
                <a:latin typeface="Corben" pitchFamily="34" charset="0"/>
                <a:ea typeface="Corben" pitchFamily="34" charset="-122"/>
                <a:cs typeface="Corben" pitchFamily="34" charset="-120"/>
              </a:rPr>
              <a:t>2</a:t>
            </a:r>
            <a:endParaRPr lang="en-US" sz="2150" dirty="0"/>
          </a:p>
        </p:txBody>
      </p:sp>
      <p:sp>
        <p:nvSpPr>
          <p:cNvPr id="10" name="Text 8"/>
          <p:cNvSpPr/>
          <p:nvPr/>
        </p:nvSpPr>
        <p:spPr>
          <a:xfrm>
            <a:off x="8012430" y="2564368"/>
            <a:ext cx="2878574" cy="290513"/>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Business Process Controls</a:t>
            </a:r>
            <a:endParaRPr lang="en-US" sz="1800" dirty="0"/>
          </a:p>
        </p:txBody>
      </p:sp>
      <p:sp>
        <p:nvSpPr>
          <p:cNvPr id="11" name="Text 9"/>
          <p:cNvSpPr/>
          <p:nvPr/>
        </p:nvSpPr>
        <p:spPr>
          <a:xfrm>
            <a:off x="8012430" y="2966442"/>
            <a:ext cx="5967293" cy="2082760"/>
          </a:xfrm>
          <a:prstGeom prst="rect">
            <a:avLst/>
          </a:prstGeom>
          <a:noFill/>
          <a:ln/>
        </p:spPr>
        <p:txBody>
          <a:bodyPr wrap="square" lIns="0" tIns="0" rIns="0" bIns="0" rtlCol="0" anchor="t"/>
          <a:lstStyle/>
          <a:p>
            <a:pPr indent="0" marL="0">
              <a:lnSpc>
                <a:spcPts val="2300"/>
              </a:lnSpc>
              <a:buNone/>
            </a:pPr>
            <a:r>
              <a:rPr lang="en-US" sz="1450" dirty="0">
                <a:solidFill>
                  <a:srgbClr val="404155"/>
                </a:solidFill>
                <a:latin typeface="Nobile" pitchFamily="34" charset="0"/>
                <a:ea typeface="Nobile" pitchFamily="34" charset="-122"/>
                <a:cs typeface="Nobile" pitchFamily="34" charset="-120"/>
              </a:rPr>
              <a:t>Business process controls are automated or manual controls applied to business transaction flows, ensuring the completeness, accuracy, validity, and confidentiality of transactions and data during application processing. They typically cover the structure, policies, and procedures that operate at a detailed business process (cycle or transaction) level and operate over individual transactions or activities across business processes.</a:t>
            </a:r>
            <a:endParaRPr lang="en-US" sz="1450" dirty="0"/>
          </a:p>
        </p:txBody>
      </p:sp>
      <p:sp>
        <p:nvSpPr>
          <p:cNvPr id="12" name="Shape 10"/>
          <p:cNvSpPr/>
          <p:nvPr/>
        </p:nvSpPr>
        <p:spPr>
          <a:xfrm>
            <a:off x="650796" y="5444252"/>
            <a:ext cx="418386" cy="418386"/>
          </a:xfrm>
          <a:prstGeom prst="roundRect">
            <a:avLst>
              <a:gd name="adj" fmla="val 18668"/>
            </a:avLst>
          </a:prstGeom>
          <a:solidFill>
            <a:srgbClr val="D2D9F9"/>
          </a:solidFill>
          <a:ln w="7620">
            <a:solidFill>
              <a:srgbClr val="B8BFDF"/>
            </a:solidFill>
            <a:prstDash val="solid"/>
          </a:ln>
        </p:spPr>
      </p:sp>
      <p:sp>
        <p:nvSpPr>
          <p:cNvPr id="13" name="Text 11"/>
          <p:cNvSpPr/>
          <p:nvPr/>
        </p:nvSpPr>
        <p:spPr>
          <a:xfrm>
            <a:off x="781645" y="5513903"/>
            <a:ext cx="156686" cy="278963"/>
          </a:xfrm>
          <a:prstGeom prst="rect">
            <a:avLst/>
          </a:prstGeom>
          <a:noFill/>
          <a:ln/>
        </p:spPr>
        <p:txBody>
          <a:bodyPr wrap="none" lIns="0" tIns="0" rIns="0" bIns="0" rtlCol="0" anchor="t"/>
          <a:lstStyle/>
          <a:p>
            <a:pPr algn="ctr" indent="0" marL="0">
              <a:lnSpc>
                <a:spcPts val="2150"/>
              </a:lnSpc>
              <a:buNone/>
            </a:pPr>
            <a:r>
              <a:rPr lang="en-US" sz="2150" dirty="0">
                <a:solidFill>
                  <a:srgbClr val="404155"/>
                </a:solidFill>
                <a:latin typeface="Corben" pitchFamily="34" charset="0"/>
                <a:ea typeface="Corben" pitchFamily="34" charset="-122"/>
                <a:cs typeface="Corben" pitchFamily="34" charset="-120"/>
              </a:rPr>
              <a:t>3</a:t>
            </a:r>
            <a:endParaRPr lang="en-US" sz="2150" dirty="0"/>
          </a:p>
        </p:txBody>
      </p:sp>
      <p:sp>
        <p:nvSpPr>
          <p:cNvPr id="14" name="Text 12"/>
          <p:cNvSpPr/>
          <p:nvPr/>
        </p:nvSpPr>
        <p:spPr>
          <a:xfrm>
            <a:off x="1255038" y="5444252"/>
            <a:ext cx="2324457" cy="290513"/>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Interface Controls</a:t>
            </a:r>
            <a:endParaRPr lang="en-US" sz="1800" dirty="0"/>
          </a:p>
        </p:txBody>
      </p:sp>
      <p:sp>
        <p:nvSpPr>
          <p:cNvPr id="15" name="Text 13"/>
          <p:cNvSpPr/>
          <p:nvPr/>
        </p:nvSpPr>
        <p:spPr>
          <a:xfrm>
            <a:off x="1255038" y="5846326"/>
            <a:ext cx="5967293" cy="1190149"/>
          </a:xfrm>
          <a:prstGeom prst="rect">
            <a:avLst/>
          </a:prstGeom>
          <a:noFill/>
          <a:ln/>
        </p:spPr>
        <p:txBody>
          <a:bodyPr wrap="square" lIns="0" tIns="0" rIns="0" bIns="0" rtlCol="0" anchor="t"/>
          <a:lstStyle/>
          <a:p>
            <a:pPr indent="0" marL="0">
              <a:lnSpc>
                <a:spcPts val="2300"/>
              </a:lnSpc>
              <a:buNone/>
            </a:pPr>
            <a:r>
              <a:rPr lang="en-US" sz="1450" dirty="0">
                <a:solidFill>
                  <a:srgbClr val="404155"/>
                </a:solidFill>
                <a:latin typeface="Nobile" pitchFamily="34" charset="0"/>
                <a:ea typeface="Nobile" pitchFamily="34" charset="-122"/>
                <a:cs typeface="Nobile" pitchFamily="34" charset="-120"/>
              </a:rPr>
              <a:t>Interface controls ensure the timely, accurate, and complete processing of information between applications and other feeder and receiving systems on an ongoing basis, and complete and accurate migration of clean data during conversion.</a:t>
            </a:r>
            <a:endParaRPr lang="en-US" sz="1450" dirty="0"/>
          </a:p>
        </p:txBody>
      </p:sp>
      <p:sp>
        <p:nvSpPr>
          <p:cNvPr id="16" name="Shape 14"/>
          <p:cNvSpPr/>
          <p:nvPr/>
        </p:nvSpPr>
        <p:spPr>
          <a:xfrm>
            <a:off x="7408188" y="5444252"/>
            <a:ext cx="418386" cy="418386"/>
          </a:xfrm>
          <a:prstGeom prst="roundRect">
            <a:avLst>
              <a:gd name="adj" fmla="val 18668"/>
            </a:avLst>
          </a:prstGeom>
          <a:solidFill>
            <a:srgbClr val="D2D9F9"/>
          </a:solidFill>
          <a:ln w="7620">
            <a:solidFill>
              <a:srgbClr val="B8BFDF"/>
            </a:solidFill>
            <a:prstDash val="solid"/>
          </a:ln>
        </p:spPr>
      </p:sp>
      <p:sp>
        <p:nvSpPr>
          <p:cNvPr id="17" name="Text 15"/>
          <p:cNvSpPr/>
          <p:nvPr/>
        </p:nvSpPr>
        <p:spPr>
          <a:xfrm>
            <a:off x="7546419" y="5513903"/>
            <a:ext cx="141803" cy="278963"/>
          </a:xfrm>
          <a:prstGeom prst="rect">
            <a:avLst/>
          </a:prstGeom>
          <a:noFill/>
          <a:ln/>
        </p:spPr>
        <p:txBody>
          <a:bodyPr wrap="none" lIns="0" tIns="0" rIns="0" bIns="0" rtlCol="0" anchor="t"/>
          <a:lstStyle/>
          <a:p>
            <a:pPr algn="ctr" indent="0" marL="0">
              <a:lnSpc>
                <a:spcPts val="2150"/>
              </a:lnSpc>
              <a:buNone/>
            </a:pPr>
            <a:r>
              <a:rPr lang="en-US" sz="2150" dirty="0">
                <a:solidFill>
                  <a:srgbClr val="404155"/>
                </a:solidFill>
                <a:latin typeface="Corben" pitchFamily="34" charset="0"/>
                <a:ea typeface="Corben" pitchFamily="34" charset="-122"/>
                <a:cs typeface="Corben" pitchFamily="34" charset="-120"/>
              </a:rPr>
              <a:t>4</a:t>
            </a:r>
            <a:endParaRPr lang="en-US" sz="2150" dirty="0"/>
          </a:p>
        </p:txBody>
      </p:sp>
      <p:sp>
        <p:nvSpPr>
          <p:cNvPr id="18" name="Text 16"/>
          <p:cNvSpPr/>
          <p:nvPr/>
        </p:nvSpPr>
        <p:spPr>
          <a:xfrm>
            <a:off x="8012430" y="5444252"/>
            <a:ext cx="3864412" cy="290513"/>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Data Management System Controls</a:t>
            </a:r>
            <a:endParaRPr lang="en-US" sz="1800" dirty="0"/>
          </a:p>
        </p:txBody>
      </p:sp>
      <p:sp>
        <p:nvSpPr>
          <p:cNvPr id="19" name="Text 17"/>
          <p:cNvSpPr/>
          <p:nvPr/>
        </p:nvSpPr>
        <p:spPr>
          <a:xfrm>
            <a:off x="8012430" y="5846326"/>
            <a:ext cx="5967293" cy="1785223"/>
          </a:xfrm>
          <a:prstGeom prst="rect">
            <a:avLst/>
          </a:prstGeom>
          <a:noFill/>
          <a:ln/>
        </p:spPr>
        <p:txBody>
          <a:bodyPr wrap="square" lIns="0" tIns="0" rIns="0" bIns="0" rtlCol="0" anchor="t"/>
          <a:lstStyle/>
          <a:p>
            <a:pPr indent="0" marL="0">
              <a:lnSpc>
                <a:spcPts val="2300"/>
              </a:lnSpc>
              <a:buNone/>
            </a:pPr>
            <a:r>
              <a:rPr lang="en-US" sz="1450" dirty="0">
                <a:solidFill>
                  <a:srgbClr val="404155"/>
                </a:solidFill>
                <a:latin typeface="Nobile" pitchFamily="34" charset="0"/>
                <a:ea typeface="Nobile" pitchFamily="34" charset="-122"/>
                <a:cs typeface="Nobile" pitchFamily="34" charset="-120"/>
              </a:rPr>
              <a:t>Data management systems use specialized software that may operate on specialized hardware. They include database management systems, specialized data transport/communications software, cryptography used in conjunction with data integrity controls, data warehouse software, and data reporting/data extraction software.</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2024-10-17T15:03:53Z</dcterms:created>
  <dcterms:modified xsi:type="dcterms:W3CDTF">2024-10-17T15:03:53Z</dcterms:modified>
</cp:coreProperties>
</file>