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2" r:id="rId8"/>
    <p:sldId id="263" r:id="rId9"/>
    <p:sldId id="264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B39B5-3EEA-49BE-B844-916FDAF14D8E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CD07A-8B29-4773-BAE4-86929514863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1611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B39B5-3EEA-49BE-B844-916FDAF14D8E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CD07A-8B29-4773-BAE4-869295148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66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B39B5-3EEA-49BE-B844-916FDAF14D8E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CD07A-8B29-4773-BAE4-869295148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892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B39B5-3EEA-49BE-B844-916FDAF14D8E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CD07A-8B29-4773-BAE4-869295148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993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B39B5-3EEA-49BE-B844-916FDAF14D8E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CD07A-8B29-4773-BAE4-86929514863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1537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B39B5-3EEA-49BE-B844-916FDAF14D8E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CD07A-8B29-4773-BAE4-869295148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715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B39B5-3EEA-49BE-B844-916FDAF14D8E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CD07A-8B29-4773-BAE4-869295148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148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B39B5-3EEA-49BE-B844-916FDAF14D8E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CD07A-8B29-4773-BAE4-869295148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099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B39B5-3EEA-49BE-B844-916FDAF14D8E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CD07A-8B29-4773-BAE4-869295148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292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742B39B5-3EEA-49BE-B844-916FDAF14D8E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4CCD07A-8B29-4773-BAE4-869295148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320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B39B5-3EEA-49BE-B844-916FDAF14D8E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CD07A-8B29-4773-BAE4-869295148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905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42B39B5-3EEA-49BE-B844-916FDAF14D8E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4CCD07A-8B29-4773-BAE4-869295148638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7693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5533B2-A13A-6028-3D45-16E1480DAF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4543" y="642257"/>
            <a:ext cx="11364686" cy="2231572"/>
          </a:xfrm>
        </p:spPr>
        <p:txBody>
          <a:bodyPr>
            <a:noAutofit/>
          </a:bodyPr>
          <a:lstStyle/>
          <a:p>
            <a:r>
              <a:rPr lang="en-US" sz="6000" b="1" dirty="0"/>
              <a:t>THE ENTRERPRENEURIAL ENVIROMENT AND DEVELOPMENT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DA7326-378B-83A2-A854-0871400C0D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399" y="3788229"/>
            <a:ext cx="11255829" cy="2645228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sz="3000" b="1" dirty="0"/>
              <a:t>BENT YEAR ONE – INTRODUCTION TO ENTREPRENEURSHIP </a:t>
            </a:r>
          </a:p>
          <a:p>
            <a:pPr algn="l">
              <a:lnSpc>
                <a:spcPct val="150000"/>
              </a:lnSpc>
            </a:pPr>
            <a:r>
              <a:rPr lang="en-US" sz="3000" b="1" dirty="0"/>
              <a:t>DEBORAH DIANA AGABA</a:t>
            </a:r>
          </a:p>
          <a:p>
            <a:pPr algn="l">
              <a:lnSpc>
                <a:spcPct val="150000"/>
              </a:lnSpc>
            </a:pPr>
            <a:r>
              <a:rPr lang="en-US" sz="3000" b="1" dirty="0"/>
              <a:t>DEPARTMENT OF ENTREPRENEURSHIP AND INNOVATION</a:t>
            </a:r>
          </a:p>
          <a:p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1462218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39A0916-9198-F474-D36B-09A363032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03018"/>
          </a:xfrm>
        </p:spPr>
        <p:txBody>
          <a:bodyPr>
            <a:normAutofit/>
          </a:bodyPr>
          <a:lstStyle/>
          <a:p>
            <a:pPr algn="ctr"/>
            <a:r>
              <a:rPr lang="en-US" sz="9600" b="1" i="1" dirty="0">
                <a:latin typeface="Algerian" panose="04020705040A02060702" pitchFamily="82" charset="0"/>
              </a:rPr>
              <a:t>THANK YOU !!!</a:t>
            </a:r>
          </a:p>
        </p:txBody>
      </p:sp>
    </p:spTree>
    <p:extLst>
      <p:ext uri="{BB962C8B-B14F-4D97-AF65-F5344CB8AC3E}">
        <p14:creationId xmlns:p14="http://schemas.microsoft.com/office/powerpoint/2010/main" val="1047086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653F0-885B-E6D6-EFD2-277E556FC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b="1" dirty="0">
                <a:latin typeface="+mn-lt"/>
              </a:rPr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776D40-D633-F1DE-A23F-D95FDA289A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/>
              <a:t>The term "entrepreneurial environment" describes the collection of outside variables that affect and mold entrepreneurial activity within a particular setting. It includes all of the elements—technological, social, cultural, and economic—that either support or impede the growth of entrepreneurship.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Therefore in this context, we are to look at the barriers to entrepreneurship and the conditions for entrepreneurship development and these can be both at a macro level and a micro level.</a:t>
            </a:r>
          </a:p>
        </p:txBody>
      </p:sp>
    </p:spTree>
    <p:extLst>
      <p:ext uri="{BB962C8B-B14F-4D97-AF65-F5344CB8AC3E}">
        <p14:creationId xmlns:p14="http://schemas.microsoft.com/office/powerpoint/2010/main" val="218651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586E8-AA0A-3D36-E71D-E7F9500EAE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latin typeface="+mn-lt"/>
              </a:rPr>
              <a:t>FACTORS FOSTERING ENTREPRENEURSHIP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(MACRO LEVEL USING PESTEL)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0492FF-3D7A-5E7E-982D-41C05168ABE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marR="0" indent="0">
              <a:lnSpc>
                <a:spcPct val="150000"/>
              </a:lnSpc>
              <a:spcBef>
                <a:spcPts val="770"/>
              </a:spcBef>
              <a:spcAft>
                <a:spcPts val="0"/>
              </a:spcAft>
              <a:buNone/>
            </a:pPr>
            <a:r>
              <a:rPr lang="en-US" sz="2000" b="1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POLITICAL FACTORS </a:t>
            </a:r>
            <a:endParaRPr lang="en-US" sz="2000" dirty="0">
              <a:effectLst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0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Government stability </a:t>
            </a:r>
            <a:endParaRPr lang="en-US" sz="20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0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Tax regulation</a:t>
            </a:r>
            <a:r>
              <a:rPr lang="en-US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lang="en-US" sz="20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0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Trade restriction or reforms </a:t>
            </a:r>
            <a:endParaRPr lang="en-US" sz="20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0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Stability of neighbors  </a:t>
            </a:r>
            <a:endParaRPr lang="en-US" sz="20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0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Corruption  levels</a:t>
            </a:r>
            <a:endParaRPr lang="en-US" sz="20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0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Employment and operation laws </a:t>
            </a: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en-US" sz="2000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en-US" sz="2000" dirty="0">
              <a:effectLst/>
              <a:ea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770"/>
              </a:spcBef>
              <a:spcAft>
                <a:spcPts val="0"/>
              </a:spcAft>
            </a:pPr>
            <a:endParaRPr lang="en-US" sz="20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BA532C-3C4F-4B29-E567-6F6E5A5F05A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 marL="0" marR="0" indent="0" fontAlgn="base">
              <a:lnSpc>
                <a:spcPct val="17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2800" b="1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ECONOMIC  FACTORS </a:t>
            </a:r>
            <a:endParaRPr lang="en-US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fontAlgn="base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8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Inflation  </a:t>
            </a:r>
            <a:endParaRPr lang="en-US" sz="2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fontAlgn="base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8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Finance and credit </a:t>
            </a:r>
            <a:endParaRPr lang="en-US" sz="2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fontAlgn="base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8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Cost of living </a:t>
            </a:r>
            <a:endParaRPr lang="en-US" sz="2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fontAlgn="base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8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Globalization </a:t>
            </a:r>
            <a:endParaRPr lang="en-US" sz="2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fontAlgn="base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8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Exchange rates </a:t>
            </a:r>
            <a:endParaRPr lang="en-US" sz="2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fontAlgn="base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8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Working practices </a:t>
            </a:r>
            <a:endParaRPr lang="en-US" sz="2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7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0346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B79E67-626A-BD84-3BB7-56FCB524C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>
                <a:latin typeface="+mn-lt"/>
              </a:rPr>
              <a:t>PESTEL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03A442-7CCE-F39F-139E-019BB0F1967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marR="0" indent="0" fontAlgn="base">
              <a:lnSpc>
                <a:spcPct val="16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2500" b="1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SOCIAL FACTORS </a:t>
            </a:r>
            <a:endParaRPr lang="en-US" sz="25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fontAlgn="base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5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Education </a:t>
            </a:r>
            <a:endParaRPr lang="en-US" sz="25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fontAlgn="base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5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Lifestyle </a:t>
            </a:r>
            <a:endParaRPr lang="en-US" sz="25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fontAlgn="base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5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Social mobility </a:t>
            </a:r>
            <a:endParaRPr lang="en-US" sz="25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fontAlgn="base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5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Attitude and beliefs </a:t>
            </a:r>
            <a:endParaRPr lang="en-US" sz="25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fontAlgn="base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5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Demographics </a:t>
            </a:r>
            <a:endParaRPr lang="en-US" sz="25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fontAlgn="base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5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Ethics and religion </a:t>
            </a:r>
            <a:endParaRPr lang="en-US" sz="25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fontAlgn="base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en-US" sz="2500" b="1" kern="12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60000"/>
              </a:lnSpc>
            </a:pPr>
            <a:endParaRPr lang="en-US" sz="250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B56A384-4671-5E6B-898E-7586FC5EB5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606143" cy="4667250"/>
          </a:xfrm>
        </p:spPr>
        <p:txBody>
          <a:bodyPr>
            <a:noAutofit/>
          </a:bodyPr>
          <a:lstStyle/>
          <a:p>
            <a:pPr marL="0" marR="0" indent="0" fontAlgn="base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2400" b="1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TECHNOLOGICAL FACTORS </a:t>
            </a:r>
            <a:endParaRPr lang="en-U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4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Cost of technology </a:t>
            </a:r>
            <a:endParaRPr lang="en-US" sz="24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4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Research and development </a:t>
            </a:r>
            <a:endParaRPr lang="en-US" sz="24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4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Production efficiency </a:t>
            </a:r>
            <a:endParaRPr lang="en-US" sz="24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4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Network coverage </a:t>
            </a:r>
            <a:endParaRPr lang="en-US" sz="24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4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Knowledge management systems </a:t>
            </a:r>
            <a:endParaRPr lang="en-US" sz="24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04258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D46666-ECEB-A9AF-36A6-3CF3DC77C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sz="8000" b="1" dirty="0">
                <a:latin typeface="+mn-lt"/>
              </a:rPr>
              <a:t>PESTEL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233F1E-F080-C064-2565-2058C6459E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231572"/>
            <a:ext cx="10058400" cy="3592286"/>
          </a:xfrm>
        </p:spPr>
        <p:txBody>
          <a:bodyPr>
            <a:normAutofit/>
          </a:bodyPr>
          <a:lstStyle/>
          <a:p>
            <a:pPr marL="0" marR="0" indent="0" fontAlgn="base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b="1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LEGAL FACTORS </a:t>
            </a:r>
            <a:endParaRPr lang="en-US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fontAlgn="base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Taxation </a:t>
            </a:r>
            <a:endParaRPr lang="en-US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fontAlgn="base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Employment </a:t>
            </a:r>
            <a:endParaRPr lang="en-US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fontAlgn="base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Consumer </a:t>
            </a:r>
            <a:endParaRPr lang="en-US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fontAlgn="base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Advertising </a:t>
            </a:r>
            <a:endParaRPr lang="en-US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fontAlgn="base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Import and export </a:t>
            </a:r>
            <a:endParaRPr lang="en-US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fontAlgn="base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Compliance </a:t>
            </a:r>
          </a:p>
          <a:p>
            <a:pPr marR="0" lvl="0" fontAlgn="base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</a:tabLst>
            </a:pPr>
            <a:endParaRPr lang="en-US" kern="12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fontAlgn="base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</a:tabLst>
            </a:pPr>
            <a:endParaRPr lang="en-US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9387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01232-AE26-DDB5-CA35-76CBB60DB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550761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>
                <a:latin typeface="+mn-lt"/>
              </a:rPr>
              <a:t>FACTORS FOSTERING ENTREPRENEURSHIP (MICRO LEVEL)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58D5D3-7D09-2C0E-CF53-D2F3B969E4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9171"/>
            <a:ext cx="10515600" cy="4097792"/>
          </a:xfrm>
        </p:spPr>
        <p:txBody>
          <a:bodyPr>
            <a:noAutofit/>
          </a:bodyPr>
          <a:lstStyle/>
          <a:p>
            <a:pPr marR="0" lvl="0" algn="just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en-US" sz="21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Freedom. In deciding what to do or how to accomplish the task. Operational autonomy i.e. day to days’ conduct of one’s work. </a:t>
            </a:r>
            <a:endParaRPr lang="en-US" sz="2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just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en-US" sz="21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Good management. A manager that serves as a good role mode with good communication skills, matches tasks with workers interests and talents. </a:t>
            </a:r>
            <a:endParaRPr lang="en-US" sz="2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just" ea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en-US" sz="21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Sufficient resources. Facilities, equipment, information, funds and people. </a:t>
            </a:r>
            <a:endParaRPr lang="en-US" sz="2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just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en-US" sz="21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Employee training and education.</a:t>
            </a:r>
            <a:endParaRPr lang="en-US" sz="2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just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en-US" sz="21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Recognition. A general sense that creative work will receive appropriate feedback, recognition and reward.</a:t>
            </a:r>
          </a:p>
          <a:p>
            <a:pPr marR="0" lvl="0" algn="just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tabLst>
                <a:tab pos="457200" algn="l"/>
              </a:tabLst>
            </a:pPr>
            <a:endParaRPr lang="en-US" sz="2100" kern="12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just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tabLst>
                <a:tab pos="457200" algn="l"/>
              </a:tabLst>
            </a:pPr>
            <a:endParaRPr lang="en-US" sz="2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33306934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CCAA4F-2233-B689-ED02-EE038DEB5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sz="8000" b="1" dirty="0">
                <a:latin typeface="+mn-lt"/>
              </a:rPr>
              <a:t>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9446B5-C44B-D59B-93FE-4CB37ECC8D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R="0" lvl="0" eaLnBrk="0" fontAlgn="base" hangingPunc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sz="28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Top management support </a:t>
            </a:r>
            <a:endParaRPr lang="en-US" sz="2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eaLnBrk="0" fontAlgn="base" hangingPunc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sz="28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Team work and collaboration </a:t>
            </a:r>
          </a:p>
          <a:p>
            <a:pPr eaLnBrk="0" fontAlgn="base" hangingPunct="0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sz="28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Sufficient time. Time to think creatively about the problem. </a:t>
            </a:r>
            <a:endParaRPr lang="en-US" sz="2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eaLnBrk="0" fontAlgn="base" hangingPunc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sz="28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Valuing the ideas of every employee</a:t>
            </a:r>
            <a:endParaRPr lang="en-US" sz="2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eaLnBrk="0" fontAlgn="base" hangingPunc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sz="28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Excellent communication </a:t>
            </a:r>
            <a:endParaRPr lang="en-US" sz="2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eaLnBrk="0" fontAlgn="base" hangingPunc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sz="28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Entrepreneurial grants and time off to pursue the project</a:t>
            </a:r>
            <a:endParaRPr lang="en-US" sz="2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eaLnBrk="0" fontAlgn="base" hangingPunc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sz="28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Large rewards for successful ideas </a:t>
            </a:r>
            <a:endParaRPr lang="en-US" sz="2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3737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7F90F9-3C37-6E97-8E70-D8D7FE19C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kern="12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FACTORS THAT INHIBIT ENTREPRENEURSHIP </a:t>
            </a:r>
            <a:br>
              <a:rPr lang="en-US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(MICRO LEVEL)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62B254-9A67-8394-069E-8408BB2FE7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R="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Ø"/>
            </a:pPr>
            <a:endParaRPr lang="en-US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US" sz="20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Poor business planning </a:t>
            </a:r>
            <a:endParaRPr lang="en-US" sz="20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US" sz="20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High operating costs</a:t>
            </a:r>
            <a:endParaRPr lang="en-US" sz="20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US" sz="20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Lack of management skills </a:t>
            </a:r>
            <a:endParaRPr lang="en-US" sz="20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20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Lack of recognition </a:t>
            </a:r>
            <a:endParaRPr lang="en-US" sz="20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20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Risk aversion </a:t>
            </a:r>
            <a:endParaRPr lang="en-US" sz="20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20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Fear of change by managers </a:t>
            </a:r>
            <a:endParaRPr lang="en-US" sz="20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20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Lack of real applied entrepreneurial skills </a:t>
            </a:r>
            <a:endParaRPr lang="en-US" sz="20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60084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61D030-E511-EC75-8813-1B28DBA2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446315"/>
            <a:ext cx="10058400" cy="1291046"/>
          </a:xfrm>
        </p:spPr>
        <p:txBody>
          <a:bodyPr>
            <a:normAutofit fontScale="90000"/>
          </a:bodyPr>
          <a:lstStyle/>
          <a:p>
            <a:br>
              <a:rPr lang="en-GB" sz="4400" b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GB" sz="4400" b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GB" sz="4400" b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GB" sz="4400" b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GB" sz="4400" b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GB" sz="4400" b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GB" sz="4400" b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GB" sz="4400" b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GB" sz="4400" b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GB" sz="4400" b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ENTREPRENEURSHIP DEVELOPMENT INITIATIVES IN UGANDA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DC168E-2CB2-20AD-F34F-2884F47356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GB" sz="20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Public-Private Partnerships</a:t>
            </a:r>
            <a:endParaRPr lang="en-US" sz="2000" dirty="0">
              <a:effectLst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GB" sz="20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Buy Uganda Build Uganda</a:t>
            </a:r>
            <a:endParaRPr lang="en-US" sz="2000" dirty="0">
              <a:effectLst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GB" sz="20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Private Sector Development Strategy 2016</a:t>
            </a:r>
            <a:endParaRPr lang="en-US" sz="2000" dirty="0">
              <a:effectLst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GB" sz="20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Skilling Uganda</a:t>
            </a:r>
            <a:endParaRPr lang="en-US" sz="2000" dirty="0">
              <a:effectLst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GB" sz="20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The Youth Fund</a:t>
            </a:r>
            <a:endParaRPr lang="en-US" sz="2000" dirty="0">
              <a:effectLst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GB" sz="20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Politics And Entrepreneurship Development</a:t>
            </a:r>
            <a:endParaRPr lang="en-US" sz="2000" dirty="0">
              <a:effectLst/>
              <a:ea typeface="Times New Roman" panose="02020603050405020304" pitchFamily="18" charset="0"/>
            </a:endParaRP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46434439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724</TotalTime>
  <Words>400</Words>
  <Application>Microsoft Office PowerPoint</Application>
  <PresentationFormat>Widescreen</PresentationFormat>
  <Paragraphs>78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Algerian</vt:lpstr>
      <vt:lpstr>Arial</vt:lpstr>
      <vt:lpstr>Calibri</vt:lpstr>
      <vt:lpstr>Calibri Light</vt:lpstr>
      <vt:lpstr>Wingdings</vt:lpstr>
      <vt:lpstr>Retrospect</vt:lpstr>
      <vt:lpstr>THE ENTRERPRENEURIAL ENVIROMENT AND DEVELOPMENT</vt:lpstr>
      <vt:lpstr>INTRODUCTION</vt:lpstr>
      <vt:lpstr>FACTORS FOSTERING ENTREPRENEURSHIP (MACRO LEVEL USING PESTEL)</vt:lpstr>
      <vt:lpstr>PESTEL CONT’D</vt:lpstr>
      <vt:lpstr>PESTEL CONT’D</vt:lpstr>
      <vt:lpstr>FACTORS FOSTERING ENTREPRENEURSHIP (MICRO LEVEL)</vt:lpstr>
      <vt:lpstr>CONT’D</vt:lpstr>
      <vt:lpstr>FACTORS THAT INHIBIT ENTREPRENEURSHIP  (MICRO LEVEL)</vt:lpstr>
      <vt:lpstr>           ENTREPRENEURSHIP DEVELOPMENT INITIATIVES IN UGANDA</vt:lpstr>
      <vt:lpstr>THANK YOU !!!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ENTRERPRENEURIAL ENVIROMENT AND DEVELOPMENT</dc:title>
  <dc:creator>DEBORAH DIANA AGABA</dc:creator>
  <cp:lastModifiedBy>DEBORAH DIANA AGABA</cp:lastModifiedBy>
  <cp:revision>57</cp:revision>
  <dcterms:created xsi:type="dcterms:W3CDTF">2023-11-09T04:59:06Z</dcterms:created>
  <dcterms:modified xsi:type="dcterms:W3CDTF">2023-11-21T07:02:13Z</dcterms:modified>
</cp:coreProperties>
</file>