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4" r:id="rId5"/>
    <p:sldId id="259" r:id="rId6"/>
    <p:sldId id="260" r:id="rId7"/>
    <p:sldId id="287" r:id="rId8"/>
    <p:sldId id="288" r:id="rId9"/>
    <p:sldId id="289" r:id="rId10"/>
    <p:sldId id="29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86" r:id="rId28"/>
    <p:sldId id="277" r:id="rId29"/>
    <p:sldId id="278" r:id="rId30"/>
    <p:sldId id="28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9159A7-6B98-44DF-BF8B-80DAD547C100}" type="datetimeFigureOut">
              <a:rPr lang="en-US" smtClean="0"/>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392571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159A7-6B98-44DF-BF8B-80DAD547C100}" type="datetimeFigureOut">
              <a:rPr lang="en-US" smtClean="0"/>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309908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159A7-6B98-44DF-BF8B-80DAD547C100}" type="datetimeFigureOut">
              <a:rPr lang="en-US" smtClean="0"/>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2543107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9159A7-6B98-44DF-BF8B-80DAD547C100}" type="datetimeFigureOut">
              <a:rPr lang="en-US" smtClean="0"/>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1583225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9159A7-6B98-44DF-BF8B-80DAD547C100}" type="datetimeFigureOut">
              <a:rPr lang="en-US" smtClean="0"/>
              <a:t>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3649908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9159A7-6B98-44DF-BF8B-80DAD547C100}" type="datetimeFigureOut">
              <a:rPr lang="en-US" smtClean="0"/>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216245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9159A7-6B98-44DF-BF8B-80DAD547C100}" type="datetimeFigureOut">
              <a:rPr lang="en-US" smtClean="0"/>
              <a:t>2/17/2023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3247536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9159A7-6B98-44DF-BF8B-80DAD547C100}" type="datetimeFigureOut">
              <a:rPr lang="en-US" smtClean="0"/>
              <a:t>2/17/2023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177016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9159A7-6B98-44DF-BF8B-80DAD547C100}" type="datetimeFigureOut">
              <a:rPr lang="en-US" smtClean="0"/>
              <a:t>2/17/2023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341837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9159A7-6B98-44DF-BF8B-80DAD547C100}" type="datetimeFigureOut">
              <a:rPr lang="en-US" smtClean="0"/>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167115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9159A7-6B98-44DF-BF8B-80DAD547C100}" type="datetimeFigureOut">
              <a:rPr lang="en-US" smtClean="0"/>
              <a:t>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3B97E-94BD-4BF2-ADE4-B8986CD8150E}" type="slidenum">
              <a:rPr lang="en-US" smtClean="0"/>
              <a:t>‹#›</a:t>
            </a:fld>
            <a:endParaRPr lang="en-US"/>
          </a:p>
        </p:txBody>
      </p:sp>
    </p:spTree>
    <p:extLst>
      <p:ext uri="{BB962C8B-B14F-4D97-AF65-F5344CB8AC3E}">
        <p14:creationId xmlns:p14="http://schemas.microsoft.com/office/powerpoint/2010/main" val="199010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9159A7-6B98-44DF-BF8B-80DAD547C100}" type="datetimeFigureOut">
              <a:rPr lang="en-US" smtClean="0"/>
              <a:t>2/17/2023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3B97E-94BD-4BF2-ADE4-B8986CD8150E}" type="slidenum">
              <a:rPr lang="en-US" smtClean="0"/>
              <a:t>‹#›</a:t>
            </a:fld>
            <a:endParaRPr lang="en-US"/>
          </a:p>
        </p:txBody>
      </p:sp>
    </p:spTree>
    <p:extLst>
      <p:ext uri="{BB962C8B-B14F-4D97-AF65-F5344CB8AC3E}">
        <p14:creationId xmlns:p14="http://schemas.microsoft.com/office/powerpoint/2010/main" val="490544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britannica.com/place/Mexico" TargetMode="External"/><Relationship Id="rId13" Type="http://schemas.openxmlformats.org/officeDocument/2006/relationships/hyperlink" Target="https://www.britannica.com/place/Cuba" TargetMode="External"/><Relationship Id="rId3" Type="http://schemas.openxmlformats.org/officeDocument/2006/relationships/hyperlink" Target="https://www.britannica.com/place/Bolivia" TargetMode="External"/><Relationship Id="rId7" Type="http://schemas.openxmlformats.org/officeDocument/2006/relationships/hyperlink" Target="https://www.britannica.com/place/Ecuador" TargetMode="External"/><Relationship Id="rId12" Type="http://schemas.openxmlformats.org/officeDocument/2006/relationships/hyperlink" Target="https://www.britannica.com/place/Venezuela" TargetMode="External"/><Relationship Id="rId2" Type="http://schemas.openxmlformats.org/officeDocument/2006/relationships/hyperlink" Target="https://www.britannica.com/place/Argentina" TargetMode="External"/><Relationship Id="rId1" Type="http://schemas.openxmlformats.org/officeDocument/2006/relationships/slideLayout" Target="../slideLayouts/slideLayout2.xml"/><Relationship Id="rId6" Type="http://schemas.openxmlformats.org/officeDocument/2006/relationships/hyperlink" Target="https://www.britannica.com/place/Colombia" TargetMode="External"/><Relationship Id="rId11" Type="http://schemas.openxmlformats.org/officeDocument/2006/relationships/hyperlink" Target="https://www.britannica.com/place/Uruguay" TargetMode="External"/><Relationship Id="rId5" Type="http://schemas.openxmlformats.org/officeDocument/2006/relationships/hyperlink" Target="https://www.britannica.com/place/Chile" TargetMode="External"/><Relationship Id="rId10" Type="http://schemas.openxmlformats.org/officeDocument/2006/relationships/hyperlink" Target="https://www.britannica.com/place/Peru" TargetMode="External"/><Relationship Id="rId4" Type="http://schemas.openxmlformats.org/officeDocument/2006/relationships/hyperlink" Target="https://www.britannica.com/place/Brazil" TargetMode="External"/><Relationship Id="rId9" Type="http://schemas.openxmlformats.org/officeDocument/2006/relationships/hyperlink" Target="https://www.britannica.com/place/Paragua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lesotho.gov.ls/" TargetMode="External"/><Relationship Id="rId2" Type="http://schemas.openxmlformats.org/officeDocument/2006/relationships/hyperlink" Target="http://www.gov.bw/" TargetMode="External"/><Relationship Id="rId1" Type="http://schemas.openxmlformats.org/officeDocument/2006/relationships/slideLayout" Target="../slideLayouts/slideLayout2.xml"/><Relationship Id="rId6" Type="http://schemas.openxmlformats.org/officeDocument/2006/relationships/hyperlink" Target="http://www.gov.sz/" TargetMode="External"/><Relationship Id="rId5" Type="http://schemas.openxmlformats.org/officeDocument/2006/relationships/hyperlink" Target="http://www.gov.za/" TargetMode="External"/><Relationship Id="rId4" Type="http://schemas.openxmlformats.org/officeDocument/2006/relationships/hyperlink" Target="http://www.grnnet.gov.n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Regional Integration and Emerging Markets</a:t>
            </a:r>
            <a:endParaRPr lang="en-US" dirty="0"/>
          </a:p>
        </p:txBody>
      </p:sp>
      <p:sp>
        <p:nvSpPr>
          <p:cNvPr id="3" name="Subtitle 2"/>
          <p:cNvSpPr>
            <a:spLocks noGrp="1"/>
          </p:cNvSpPr>
          <p:nvPr>
            <p:ph type="subTitle" idx="1"/>
          </p:nvPr>
        </p:nvSpPr>
        <p:spPr/>
        <p:txBody>
          <a:bodyPr/>
          <a:lstStyle/>
          <a:p>
            <a:r>
              <a:rPr lang="en-GB" dirty="0" smtClean="0"/>
              <a:t>By</a:t>
            </a:r>
          </a:p>
          <a:p>
            <a:endParaRPr lang="en-GB" dirty="0"/>
          </a:p>
          <a:p>
            <a:r>
              <a:rPr lang="en-GB" sz="3600" dirty="0" smtClean="0"/>
              <a:t>Racheal </a:t>
            </a:r>
            <a:r>
              <a:rPr lang="en-GB" sz="3600" dirty="0" err="1" smtClean="0"/>
              <a:t>Nakigudde</a:t>
            </a:r>
            <a:r>
              <a:rPr lang="en-GB" sz="3600" dirty="0" smtClean="0"/>
              <a:t> (PhD)</a:t>
            </a:r>
            <a:endParaRPr lang="en-US" sz="3600" dirty="0"/>
          </a:p>
        </p:txBody>
      </p:sp>
    </p:spTree>
    <p:extLst>
      <p:ext uri="{BB962C8B-B14F-4D97-AF65-F5344CB8AC3E}">
        <p14:creationId xmlns:p14="http://schemas.microsoft.com/office/powerpoint/2010/main" val="294016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Disadvantages</a:t>
            </a:r>
            <a:endParaRPr lang="en-GB" b="1" dirty="0"/>
          </a:p>
        </p:txBody>
      </p:sp>
      <p:sp>
        <p:nvSpPr>
          <p:cNvPr id="3" name="Content Placeholder 2"/>
          <p:cNvSpPr>
            <a:spLocks noGrp="1"/>
          </p:cNvSpPr>
          <p:nvPr>
            <p:ph idx="1"/>
          </p:nvPr>
        </p:nvSpPr>
        <p:spPr>
          <a:xfrm>
            <a:off x="838200" y="1339273"/>
            <a:ext cx="10515600" cy="5347854"/>
          </a:xfrm>
        </p:spPr>
        <p:txBody>
          <a:bodyPr>
            <a:normAutofit lnSpcReduction="10000"/>
          </a:bodyPr>
          <a:lstStyle/>
          <a:p>
            <a:pPr lvl="0" algn="just"/>
            <a:r>
              <a:rPr lang="en-GB" dirty="0"/>
              <a:t>Loss of national sovereignty</a:t>
            </a:r>
            <a:endParaRPr lang="en-US" dirty="0"/>
          </a:p>
          <a:p>
            <a:pPr lvl="0" algn="just"/>
            <a:r>
              <a:rPr lang="en-GB" dirty="0"/>
              <a:t>Trade diversion is where Member countries may trade more with each other than with non-member nations. This may mean increased trade with a less efficient or more expensive producer because it is in a member country. In this sense, weaker companies can be protected inadvertently with the bloc agreement acting as a trade barrier. In essence, regional agreements have formed new trade barriers with countries outside of the trading bloc.</a:t>
            </a:r>
            <a:endParaRPr lang="en-US" dirty="0"/>
          </a:p>
          <a:p>
            <a:pPr lvl="0" algn="just"/>
            <a:r>
              <a:rPr lang="en-GB" dirty="0"/>
              <a:t>Employment shifts and reductions: Countries may move production to cheaper labour markets in member countries. Similarly, workers may move to gain access to better jobs and wages. Sudden shifts in employment can tax the resources of member </a:t>
            </a:r>
            <a:r>
              <a:rPr lang="en-GB" dirty="0" smtClean="0"/>
              <a:t>countries.</a:t>
            </a:r>
          </a:p>
          <a:p>
            <a:pPr lvl="0" algn="just"/>
            <a:r>
              <a:rPr lang="en-US" dirty="0"/>
              <a:t>I</a:t>
            </a:r>
            <a:r>
              <a:rPr lang="en-US" dirty="0" smtClean="0"/>
              <a:t>nsecurity </a:t>
            </a:r>
            <a:r>
              <a:rPr lang="en-US" dirty="0"/>
              <a:t>in one country may cause instability in other countries </a:t>
            </a:r>
          </a:p>
          <a:p>
            <a:pPr marL="457200" lvl="1" indent="0">
              <a:buNone/>
            </a:pPr>
            <a:endParaRPr lang="en-US" dirty="0"/>
          </a:p>
          <a:p>
            <a:pPr lvl="0" algn="just"/>
            <a:endParaRPr lang="en-US" dirty="0"/>
          </a:p>
          <a:p>
            <a:pPr algn="just"/>
            <a:endParaRPr lang="en-GB" dirty="0"/>
          </a:p>
        </p:txBody>
      </p:sp>
    </p:spTree>
    <p:extLst>
      <p:ext uri="{BB962C8B-B14F-4D97-AF65-F5344CB8AC3E}">
        <p14:creationId xmlns:p14="http://schemas.microsoft.com/office/powerpoint/2010/main" val="50812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579418"/>
          </a:xfrm>
        </p:spPr>
        <p:txBody>
          <a:bodyPr>
            <a:normAutofit/>
          </a:bodyPr>
          <a:lstStyle/>
          <a:p>
            <a:r>
              <a:rPr lang="en-GB" b="1" dirty="0"/>
              <a:t>Stages/Levels of RI</a:t>
            </a:r>
            <a:r>
              <a:rPr lang="en-US" dirty="0"/>
              <a:t/>
            </a:r>
            <a:br>
              <a:rPr lang="en-US" dirty="0"/>
            </a:br>
            <a:endParaRPr lang="en-US" dirty="0"/>
          </a:p>
        </p:txBody>
      </p:sp>
      <p:sp>
        <p:nvSpPr>
          <p:cNvPr id="3" name="Content Placeholder 2"/>
          <p:cNvSpPr>
            <a:spLocks noGrp="1"/>
          </p:cNvSpPr>
          <p:nvPr>
            <p:ph idx="1"/>
          </p:nvPr>
        </p:nvSpPr>
        <p:spPr>
          <a:xfrm>
            <a:off x="838200" y="997527"/>
            <a:ext cx="10515600" cy="5680364"/>
          </a:xfrm>
        </p:spPr>
        <p:txBody>
          <a:bodyPr>
            <a:normAutofit/>
          </a:bodyPr>
          <a:lstStyle/>
          <a:p>
            <a:pPr lvl="0"/>
            <a:r>
              <a:rPr lang="en-GB" b="1" dirty="0"/>
              <a:t>Free Trade Area</a:t>
            </a:r>
            <a:endParaRPr lang="en-US" dirty="0"/>
          </a:p>
          <a:p>
            <a:pPr lvl="0"/>
            <a:r>
              <a:rPr lang="en-GB" dirty="0"/>
              <a:t>Simplest form of economic integration which provides the internal free trade between member countries. </a:t>
            </a:r>
            <a:endParaRPr lang="en-US" dirty="0"/>
          </a:p>
          <a:p>
            <a:pPr lvl="0"/>
            <a:r>
              <a:rPr lang="en-GB" dirty="0"/>
              <a:t>Eliminates all barriers to the trade of goods and services among member countries.</a:t>
            </a:r>
            <a:endParaRPr lang="en-US" dirty="0"/>
          </a:p>
          <a:p>
            <a:pPr lvl="0"/>
            <a:r>
              <a:rPr lang="en-GB" dirty="0"/>
              <a:t>But each member is allowed to determine its own separate commercial policy with respect to non-members. </a:t>
            </a:r>
            <a:endParaRPr lang="en-US" dirty="0"/>
          </a:p>
          <a:p>
            <a:pPr marL="0" indent="0">
              <a:buNone/>
            </a:pPr>
            <a:r>
              <a:rPr lang="en-GB" dirty="0" smtClean="0"/>
              <a:t>- </a:t>
            </a:r>
            <a:r>
              <a:rPr lang="en-GB" dirty="0" smtClean="0">
                <a:solidFill>
                  <a:srgbClr val="FF0000"/>
                </a:solidFill>
              </a:rPr>
              <a:t>For </a:t>
            </a:r>
            <a:r>
              <a:rPr lang="en-GB" dirty="0">
                <a:solidFill>
                  <a:srgbClr val="FF0000"/>
                </a:solidFill>
              </a:rPr>
              <a:t>example, the European Free Trade Area (EFTA) established in </a:t>
            </a:r>
            <a:r>
              <a:rPr lang="en-GB" dirty="0" smtClean="0">
                <a:solidFill>
                  <a:srgbClr val="FF0000"/>
                </a:solidFill>
              </a:rPr>
              <a:t>   1960- </a:t>
            </a:r>
            <a:r>
              <a:rPr lang="en-GB" dirty="0">
                <a:solidFill>
                  <a:srgbClr val="FF0000"/>
                </a:solidFill>
              </a:rPr>
              <a:t>Iceland, Liechtenstein, Norway and Switzerland.</a:t>
            </a:r>
            <a:endParaRPr lang="en-US" dirty="0">
              <a:solidFill>
                <a:srgbClr val="FF0000"/>
              </a:solidFill>
            </a:endParaRPr>
          </a:p>
          <a:p>
            <a:pPr marL="0" indent="0">
              <a:buNone/>
            </a:pPr>
            <a:r>
              <a:rPr lang="en-GB" dirty="0" smtClean="0">
                <a:solidFill>
                  <a:srgbClr val="FF0000"/>
                </a:solidFill>
              </a:rPr>
              <a:t>-Latin </a:t>
            </a:r>
            <a:r>
              <a:rPr lang="en-GB" dirty="0">
                <a:solidFill>
                  <a:srgbClr val="FF0000"/>
                </a:solidFill>
              </a:rPr>
              <a:t>America Free Trade Association (LAFTA) established 1960- </a:t>
            </a:r>
            <a:r>
              <a:rPr lang="en-GB" u="sng" dirty="0">
                <a:solidFill>
                  <a:srgbClr val="FF0000"/>
                </a:solidFill>
                <a:hlinkClick r:id="rId2"/>
              </a:rPr>
              <a:t>Argentina</a:t>
            </a:r>
            <a:r>
              <a:rPr lang="en-GB" dirty="0">
                <a:solidFill>
                  <a:srgbClr val="FF0000"/>
                </a:solidFill>
              </a:rPr>
              <a:t>, </a:t>
            </a:r>
            <a:r>
              <a:rPr lang="en-GB" dirty="0">
                <a:solidFill>
                  <a:srgbClr val="FF0000"/>
                </a:solidFill>
                <a:hlinkClick r:id="rId3"/>
              </a:rPr>
              <a:t>Bolivia</a:t>
            </a:r>
            <a:r>
              <a:rPr lang="en-GB" dirty="0">
                <a:solidFill>
                  <a:srgbClr val="FF0000"/>
                </a:solidFill>
              </a:rPr>
              <a:t>, </a:t>
            </a:r>
            <a:r>
              <a:rPr lang="en-GB" dirty="0">
                <a:solidFill>
                  <a:srgbClr val="FF0000"/>
                </a:solidFill>
                <a:hlinkClick r:id="rId4"/>
              </a:rPr>
              <a:t>Brazil</a:t>
            </a:r>
            <a:r>
              <a:rPr lang="en-GB" dirty="0">
                <a:solidFill>
                  <a:srgbClr val="FF0000"/>
                </a:solidFill>
              </a:rPr>
              <a:t>, </a:t>
            </a:r>
            <a:r>
              <a:rPr lang="en-GB" dirty="0">
                <a:solidFill>
                  <a:srgbClr val="FF0000"/>
                </a:solidFill>
                <a:hlinkClick r:id="rId5"/>
              </a:rPr>
              <a:t>Chile</a:t>
            </a:r>
            <a:r>
              <a:rPr lang="en-GB" dirty="0">
                <a:solidFill>
                  <a:srgbClr val="FF0000"/>
                </a:solidFill>
              </a:rPr>
              <a:t>, </a:t>
            </a:r>
            <a:r>
              <a:rPr lang="en-GB" dirty="0">
                <a:solidFill>
                  <a:srgbClr val="FF0000"/>
                </a:solidFill>
                <a:hlinkClick r:id="rId6"/>
              </a:rPr>
              <a:t>Colombia</a:t>
            </a:r>
            <a:r>
              <a:rPr lang="en-GB" dirty="0">
                <a:solidFill>
                  <a:srgbClr val="FF0000"/>
                </a:solidFill>
              </a:rPr>
              <a:t>, </a:t>
            </a:r>
            <a:r>
              <a:rPr lang="en-GB" dirty="0">
                <a:solidFill>
                  <a:srgbClr val="FF0000"/>
                </a:solidFill>
                <a:hlinkClick r:id="rId7"/>
              </a:rPr>
              <a:t>Ecuador</a:t>
            </a:r>
            <a:r>
              <a:rPr lang="en-GB" dirty="0">
                <a:solidFill>
                  <a:srgbClr val="FF0000"/>
                </a:solidFill>
              </a:rPr>
              <a:t>, </a:t>
            </a:r>
            <a:r>
              <a:rPr lang="en-GB" dirty="0">
                <a:solidFill>
                  <a:srgbClr val="FF0000"/>
                </a:solidFill>
                <a:hlinkClick r:id="rId8"/>
              </a:rPr>
              <a:t>Mexico</a:t>
            </a:r>
            <a:r>
              <a:rPr lang="en-GB" dirty="0">
                <a:solidFill>
                  <a:srgbClr val="FF0000"/>
                </a:solidFill>
              </a:rPr>
              <a:t>, </a:t>
            </a:r>
            <a:r>
              <a:rPr lang="en-GB" dirty="0">
                <a:solidFill>
                  <a:srgbClr val="FF0000"/>
                </a:solidFill>
                <a:hlinkClick r:id="rId9"/>
              </a:rPr>
              <a:t>Paraguay</a:t>
            </a:r>
            <a:r>
              <a:rPr lang="en-GB" dirty="0">
                <a:solidFill>
                  <a:srgbClr val="FF0000"/>
                </a:solidFill>
              </a:rPr>
              <a:t>, </a:t>
            </a:r>
            <a:r>
              <a:rPr lang="en-GB" dirty="0">
                <a:solidFill>
                  <a:srgbClr val="FF0000"/>
                </a:solidFill>
                <a:hlinkClick r:id="rId10"/>
              </a:rPr>
              <a:t>Peru</a:t>
            </a:r>
            <a:r>
              <a:rPr lang="en-GB" dirty="0">
                <a:solidFill>
                  <a:srgbClr val="FF0000"/>
                </a:solidFill>
              </a:rPr>
              <a:t>, </a:t>
            </a:r>
            <a:r>
              <a:rPr lang="en-GB" dirty="0">
                <a:solidFill>
                  <a:srgbClr val="FF0000"/>
                </a:solidFill>
                <a:hlinkClick r:id="rId11"/>
              </a:rPr>
              <a:t>Uruguay</a:t>
            </a:r>
            <a:r>
              <a:rPr lang="en-GB" dirty="0">
                <a:solidFill>
                  <a:srgbClr val="FF0000"/>
                </a:solidFill>
              </a:rPr>
              <a:t>, </a:t>
            </a:r>
            <a:r>
              <a:rPr lang="en-GB" dirty="0">
                <a:solidFill>
                  <a:srgbClr val="FF0000"/>
                </a:solidFill>
                <a:hlinkClick r:id="rId12"/>
              </a:rPr>
              <a:t>Venezuela</a:t>
            </a:r>
            <a:r>
              <a:rPr lang="en-GB" dirty="0">
                <a:solidFill>
                  <a:srgbClr val="FF0000"/>
                </a:solidFill>
              </a:rPr>
              <a:t> and </a:t>
            </a:r>
            <a:r>
              <a:rPr lang="en-GB" dirty="0">
                <a:solidFill>
                  <a:srgbClr val="FF0000"/>
                </a:solidFill>
                <a:hlinkClick r:id="rId13"/>
              </a:rPr>
              <a:t>Cuba</a:t>
            </a:r>
            <a:r>
              <a:rPr lang="en-GB" dirty="0">
                <a:solidFill>
                  <a:srgbClr val="FF0000"/>
                </a:solidFill>
              </a:rPr>
              <a:t>.</a:t>
            </a:r>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0248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US" dirty="0"/>
          </a:p>
        </p:txBody>
      </p:sp>
      <p:sp>
        <p:nvSpPr>
          <p:cNvPr id="3" name="Content Placeholder 2"/>
          <p:cNvSpPr>
            <a:spLocks noGrp="1"/>
          </p:cNvSpPr>
          <p:nvPr>
            <p:ph idx="1"/>
          </p:nvPr>
        </p:nvSpPr>
        <p:spPr/>
        <p:txBody>
          <a:bodyPr/>
          <a:lstStyle/>
          <a:p>
            <a:pPr algn="just">
              <a:lnSpc>
                <a:spcPct val="150000"/>
              </a:lnSpc>
            </a:pPr>
            <a:r>
              <a:rPr lang="en-GB" dirty="0"/>
              <a:t>NB: The latest we have in Africa is the African Continental Free Trade Area (</a:t>
            </a:r>
            <a:r>
              <a:rPr lang="en-GB" dirty="0" err="1"/>
              <a:t>AfCFTA</a:t>
            </a:r>
            <a:r>
              <a:rPr lang="en-GB" dirty="0"/>
              <a:t>) was signed in Rwanda on 21</a:t>
            </a:r>
            <a:r>
              <a:rPr lang="en-GB" baseline="30000" dirty="0"/>
              <a:t>st</a:t>
            </a:r>
            <a:r>
              <a:rPr lang="en-GB" dirty="0"/>
              <a:t> march 2018 and Africa began trading under the </a:t>
            </a:r>
            <a:r>
              <a:rPr lang="en-GB" dirty="0" err="1"/>
              <a:t>AfCFTA</a:t>
            </a:r>
            <a:r>
              <a:rPr lang="en-GB" dirty="0"/>
              <a:t> began on 1</a:t>
            </a:r>
            <a:r>
              <a:rPr lang="en-GB" baseline="30000" dirty="0"/>
              <a:t>st</a:t>
            </a:r>
            <a:r>
              <a:rPr lang="en-GB" dirty="0"/>
              <a:t> January 2021. </a:t>
            </a:r>
            <a:endParaRPr lang="en-US" dirty="0"/>
          </a:p>
          <a:p>
            <a:pPr algn="just">
              <a:lnSpc>
                <a:spcPct val="150000"/>
              </a:lnSpc>
            </a:pPr>
            <a:r>
              <a:rPr lang="en-GB" dirty="0"/>
              <a:t>As of 10 February 2022, 41 of the 54 signatories had deposited their instruments of ratification with the chair of the African Union Commission, making them state parties to the agreement.</a:t>
            </a:r>
            <a:endParaRPr lang="en-US" dirty="0"/>
          </a:p>
          <a:p>
            <a:endParaRPr lang="en-US" dirty="0"/>
          </a:p>
        </p:txBody>
      </p:sp>
    </p:spTree>
    <p:extLst>
      <p:ext uri="{BB962C8B-B14F-4D97-AF65-F5344CB8AC3E}">
        <p14:creationId xmlns:p14="http://schemas.microsoft.com/office/powerpoint/2010/main" val="2241863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Customs Union</a:t>
            </a:r>
            <a:endParaRPr lang="en-US" b="1" dirty="0"/>
          </a:p>
        </p:txBody>
      </p:sp>
      <p:sp>
        <p:nvSpPr>
          <p:cNvPr id="3" name="Content Placeholder 2"/>
          <p:cNvSpPr>
            <a:spLocks noGrp="1"/>
          </p:cNvSpPr>
          <p:nvPr>
            <p:ph idx="1"/>
          </p:nvPr>
        </p:nvSpPr>
        <p:spPr/>
        <p:txBody>
          <a:bodyPr/>
          <a:lstStyle/>
          <a:p>
            <a:pPr marL="342900" marR="0" lvl="0" indent="-342900" algn="just">
              <a:lnSpc>
                <a:spcPct val="107000"/>
              </a:lnSpc>
              <a:spcBef>
                <a:spcPts val="0"/>
              </a:spcBef>
              <a:spcAft>
                <a:spcPts val="0"/>
              </a:spcAft>
              <a:buFont typeface="Calibri" panose="020F0502020204030204" pitchFamily="34" charset="0"/>
              <a:buChar char="-"/>
            </a:pPr>
            <a:r>
              <a:rPr lang="en-GB"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This is a more advanced form of integration.</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GB"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Internal free trade among member countries,</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Calibri" panose="020F0502020204030204" pitchFamily="34" charset="0"/>
              <a:buChar char="-"/>
            </a:pPr>
            <a:r>
              <a:rPr lang="en-GB" dirty="0">
                <a:solidFill>
                  <a:srgbClr val="0D0D0D"/>
                </a:solidFill>
                <a:latin typeface="Times New Roman" panose="02020603050405020304" pitchFamily="18" charset="0"/>
                <a:ea typeface="Calibri" panose="020F0502020204030204" pitchFamily="34" charset="0"/>
                <a:cs typeface="Times New Roman" panose="02020603050405020304" pitchFamily="18" charset="0"/>
              </a:rPr>
              <a:t>Adopt a common external tariff to non-members.</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07000"/>
              </a:lnSpc>
              <a:spcBef>
                <a:spcPts val="0"/>
              </a:spcBef>
              <a:spcAft>
                <a:spcPts val="0"/>
              </a:spcAft>
            </a:pPr>
            <a:r>
              <a:rPr lang="en-GB"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For example, Andean Community came into existence when the Cartagena agreement was signed in 1969 (Bolivia, Columbia, Ecuador and Peru).</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07000"/>
              </a:lnSpc>
              <a:spcBef>
                <a:spcPts val="0"/>
              </a:spcBef>
              <a:spcAft>
                <a:spcPts val="800"/>
              </a:spcAft>
            </a:pPr>
            <a:r>
              <a:rPr lang="en-GB"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Southern African Customs Union established in 1910 is the oldest customs union in the world (</a:t>
            </a:r>
            <a:r>
              <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hlinkClick r:id="rId2"/>
              </a:rPr>
              <a:t>Botswana</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hlinkClick r:id="rId3"/>
              </a:rPr>
              <a:t>Lesotho</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hlinkClick r:id="rId4"/>
              </a:rPr>
              <a:t>Namibia</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hlinkClick r:id="rId5"/>
              </a:rPr>
              <a:t>South Africa</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 and </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hlinkClick r:id="rId6"/>
              </a:rPr>
              <a:t>Swaziland</a:t>
            </a:r>
            <a:r>
              <a:rPr lang="en-GB" dirty="0">
                <a:solidFill>
                  <a:srgbClr val="FF0000"/>
                </a:solidFill>
                <a:latin typeface="Calibri" panose="020F0502020204030204" pitchFamily="34" charset="0"/>
                <a:ea typeface="Calibri" panose="020F0502020204030204" pitchFamily="34" charset="0"/>
                <a:cs typeface="Times New Roman" panose="02020603050405020304" pitchFamily="18" charset="0"/>
              </a:rPr>
              <a:t>).</a:t>
            </a:r>
            <a:endParaRPr lang="en-US"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96144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3"/>
            <a:ext cx="10515600" cy="1325563"/>
          </a:xfrm>
        </p:spPr>
        <p:txBody>
          <a:bodyPr/>
          <a:lstStyle/>
          <a:p>
            <a:pPr algn="ctr"/>
            <a:r>
              <a:rPr lang="en-GB" b="1" dirty="0" smtClean="0"/>
              <a:t>Common Market</a:t>
            </a:r>
            <a:endParaRPr lang="en-US" b="1" dirty="0"/>
          </a:p>
        </p:txBody>
      </p:sp>
      <p:sp>
        <p:nvSpPr>
          <p:cNvPr id="3" name="Content Placeholder 2"/>
          <p:cNvSpPr>
            <a:spLocks noGrp="1"/>
          </p:cNvSpPr>
          <p:nvPr>
            <p:ph idx="1"/>
          </p:nvPr>
        </p:nvSpPr>
        <p:spPr/>
        <p:txBody>
          <a:bodyPr/>
          <a:lstStyle/>
          <a:p>
            <a:pPr lvl="0"/>
            <a:r>
              <a:rPr lang="en-GB" dirty="0"/>
              <a:t>No barriers to trade among member countries</a:t>
            </a:r>
            <a:endParaRPr lang="en-US" dirty="0"/>
          </a:p>
          <a:p>
            <a:pPr lvl="0"/>
            <a:r>
              <a:rPr lang="en-GB" dirty="0"/>
              <a:t>Common external tariff</a:t>
            </a:r>
            <a:endParaRPr lang="en-US" dirty="0"/>
          </a:p>
          <a:p>
            <a:pPr lvl="0"/>
            <a:r>
              <a:rPr lang="en-GB" dirty="0"/>
              <a:t>Free movement of factors of production such as capital and labour.</a:t>
            </a:r>
            <a:endParaRPr lang="en-US" dirty="0"/>
          </a:p>
          <a:p>
            <a:pPr marL="0" indent="0">
              <a:buNone/>
            </a:pPr>
            <a:r>
              <a:rPr lang="en-GB" dirty="0">
                <a:solidFill>
                  <a:srgbClr val="FF0000"/>
                </a:solidFill>
              </a:rPr>
              <a:t>For example, the East African Community- Burundi, Kenya, Rwanda, South Sudan, </a:t>
            </a:r>
            <a:r>
              <a:rPr lang="en-GB" dirty="0" smtClean="0">
                <a:solidFill>
                  <a:srgbClr val="FF0000"/>
                </a:solidFill>
              </a:rPr>
              <a:t>Tanzania, Uganda and now DRC.</a:t>
            </a:r>
            <a:endParaRPr lang="en-US" dirty="0">
              <a:solidFill>
                <a:srgbClr val="FF0000"/>
              </a:solidFill>
            </a:endParaRPr>
          </a:p>
          <a:p>
            <a:endParaRPr lang="en-US" dirty="0"/>
          </a:p>
        </p:txBody>
      </p:sp>
    </p:spTree>
    <p:extLst>
      <p:ext uri="{BB962C8B-B14F-4D97-AF65-F5344CB8AC3E}">
        <p14:creationId xmlns:p14="http://schemas.microsoft.com/office/powerpoint/2010/main" val="1628780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Economic union</a:t>
            </a:r>
            <a:endParaRPr lang="en-US" b="1" dirty="0"/>
          </a:p>
        </p:txBody>
      </p:sp>
      <p:sp>
        <p:nvSpPr>
          <p:cNvPr id="3" name="Content Placeholder 2"/>
          <p:cNvSpPr>
            <a:spLocks noGrp="1"/>
          </p:cNvSpPr>
          <p:nvPr>
            <p:ph idx="1"/>
          </p:nvPr>
        </p:nvSpPr>
        <p:spPr/>
        <p:txBody>
          <a:bodyPr/>
          <a:lstStyle/>
          <a:p>
            <a:pPr lvl="0"/>
            <a:r>
              <a:rPr lang="en-GB" dirty="0"/>
              <a:t>Has free flow of products and factors of production for member countries.</a:t>
            </a:r>
            <a:endParaRPr lang="en-US" dirty="0"/>
          </a:p>
          <a:p>
            <a:pPr lvl="0"/>
            <a:r>
              <a:rPr lang="en-GB" dirty="0"/>
              <a:t>Common external tariff</a:t>
            </a:r>
            <a:endParaRPr lang="en-US" dirty="0"/>
          </a:p>
          <a:p>
            <a:pPr lvl="0"/>
            <a:r>
              <a:rPr lang="en-GB" dirty="0"/>
              <a:t>A common currency</a:t>
            </a:r>
            <a:endParaRPr lang="en-US" dirty="0"/>
          </a:p>
          <a:p>
            <a:pPr lvl="0"/>
            <a:r>
              <a:rPr lang="en-GB" dirty="0"/>
              <a:t>A harmonized tax rate</a:t>
            </a:r>
            <a:endParaRPr lang="en-US" dirty="0"/>
          </a:p>
          <a:p>
            <a:pPr lvl="0"/>
            <a:r>
              <a:rPr lang="en-GB" dirty="0"/>
              <a:t>A common monetary and fiscal policy</a:t>
            </a:r>
            <a:endParaRPr lang="en-US" dirty="0"/>
          </a:p>
          <a:p>
            <a:pPr marL="0" indent="0">
              <a:buNone/>
            </a:pPr>
            <a:r>
              <a:rPr lang="en-GB" dirty="0">
                <a:solidFill>
                  <a:srgbClr val="FF0000"/>
                </a:solidFill>
              </a:rPr>
              <a:t>For Example, the European Union with its euro </a:t>
            </a:r>
            <a:r>
              <a:rPr lang="en-GB" dirty="0" smtClean="0">
                <a:solidFill>
                  <a:srgbClr val="FF0000"/>
                </a:solidFill>
              </a:rPr>
              <a:t>currency (27 Countries)</a:t>
            </a:r>
            <a:endParaRPr lang="en-US" dirty="0">
              <a:solidFill>
                <a:srgbClr val="FF0000"/>
              </a:solidFill>
            </a:endParaRPr>
          </a:p>
          <a:p>
            <a:endParaRPr lang="en-US" dirty="0"/>
          </a:p>
        </p:txBody>
      </p:sp>
    </p:spTree>
    <p:extLst>
      <p:ext uri="{BB962C8B-B14F-4D97-AF65-F5344CB8AC3E}">
        <p14:creationId xmlns:p14="http://schemas.microsoft.com/office/powerpoint/2010/main" val="2545591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Political Federation</a:t>
            </a:r>
            <a:endParaRPr lang="en-US" b="1" dirty="0"/>
          </a:p>
        </p:txBody>
      </p:sp>
      <p:sp>
        <p:nvSpPr>
          <p:cNvPr id="3" name="Content Placeholder 2"/>
          <p:cNvSpPr>
            <a:spLocks noGrp="1"/>
          </p:cNvSpPr>
          <p:nvPr>
            <p:ph idx="1"/>
          </p:nvPr>
        </p:nvSpPr>
        <p:spPr/>
        <p:txBody>
          <a:bodyPr/>
          <a:lstStyle/>
          <a:p>
            <a:pPr lvl="0" algn="just">
              <a:lnSpc>
                <a:spcPct val="150000"/>
              </a:lnSpc>
            </a:pPr>
            <a:r>
              <a:rPr lang="en-GB" dirty="0"/>
              <a:t>It is the ultimate level of integration where by member countries achieve not only monetary and fiscal integration but also political integration.</a:t>
            </a:r>
            <a:endParaRPr lang="en-US" dirty="0"/>
          </a:p>
          <a:p>
            <a:pPr lvl="0" algn="just">
              <a:lnSpc>
                <a:spcPct val="150000"/>
              </a:lnSpc>
            </a:pPr>
            <a:r>
              <a:rPr lang="en-GB" dirty="0"/>
              <a:t>Coordinate the economic, social and foreign policy of member states</a:t>
            </a:r>
            <a:endParaRPr lang="en-US" dirty="0"/>
          </a:p>
          <a:p>
            <a:pPr marL="0" indent="0" algn="just">
              <a:lnSpc>
                <a:spcPct val="150000"/>
              </a:lnSpc>
              <a:buNone/>
            </a:pPr>
            <a:r>
              <a:rPr lang="en-GB" dirty="0">
                <a:solidFill>
                  <a:srgbClr val="FF0000"/>
                </a:solidFill>
              </a:rPr>
              <a:t>For example, the United States of America that united 50 states.</a:t>
            </a:r>
            <a:endParaRPr lang="en-US" dirty="0">
              <a:solidFill>
                <a:srgbClr val="FF0000"/>
              </a:solidFill>
            </a:endParaRPr>
          </a:p>
          <a:p>
            <a:pPr marL="0" indent="0" algn="just">
              <a:lnSpc>
                <a:spcPct val="150000"/>
              </a:lnSpc>
              <a:buNone/>
            </a:pPr>
            <a:r>
              <a:rPr lang="en-GB" dirty="0">
                <a:solidFill>
                  <a:srgbClr val="FF0000"/>
                </a:solidFill>
              </a:rPr>
              <a:t> </a:t>
            </a:r>
            <a:endParaRPr lang="en-US" dirty="0">
              <a:solidFill>
                <a:srgbClr val="FF0000"/>
              </a:solidFill>
            </a:endParaRPr>
          </a:p>
          <a:p>
            <a:endParaRPr lang="en-US" dirty="0"/>
          </a:p>
        </p:txBody>
      </p:sp>
    </p:spTree>
    <p:extLst>
      <p:ext uri="{BB962C8B-B14F-4D97-AF65-F5344CB8AC3E}">
        <p14:creationId xmlns:p14="http://schemas.microsoft.com/office/powerpoint/2010/main" val="2702304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An overview of African Integration</a:t>
            </a:r>
            <a:r>
              <a:rPr lang="en-US" dirty="0"/>
              <a:t/>
            </a:r>
            <a:br>
              <a:rPr lang="en-US" dirty="0"/>
            </a:br>
            <a:endParaRPr lang="en-US" dirty="0"/>
          </a:p>
        </p:txBody>
      </p:sp>
      <p:sp>
        <p:nvSpPr>
          <p:cNvPr id="3" name="Content Placeholder 2"/>
          <p:cNvSpPr>
            <a:spLocks noGrp="1"/>
          </p:cNvSpPr>
          <p:nvPr>
            <p:ph idx="1"/>
          </p:nvPr>
        </p:nvSpPr>
        <p:spPr>
          <a:xfrm>
            <a:off x="838200" y="1126836"/>
            <a:ext cx="10515600" cy="5624946"/>
          </a:xfrm>
        </p:spPr>
        <p:txBody>
          <a:bodyPr/>
          <a:lstStyle/>
          <a:p>
            <a:pPr lvl="0">
              <a:lnSpc>
                <a:spcPct val="150000"/>
              </a:lnSpc>
            </a:pPr>
            <a:r>
              <a:rPr lang="en-GB" dirty="0"/>
              <a:t>The Abuja Treaty, adopted by the African Union in 1991 and in effect since May 1994, set out a roadmap for achieving an economic and monetary union in Africa through a gradual process of coordination, harmonization and progressive integration of regional economic communities (RECs) over six stages spanning 34 years. </a:t>
            </a:r>
            <a:endParaRPr lang="en-US" dirty="0"/>
          </a:p>
          <a:p>
            <a:pPr lvl="0">
              <a:lnSpc>
                <a:spcPct val="150000"/>
              </a:lnSpc>
            </a:pPr>
            <a:r>
              <a:rPr lang="en-GB" dirty="0"/>
              <a:t>While the Treaty has been criticized for its ambitious targets, it is reassuring to note that significant progress has been achieved to date: the process has been delayed, but not derailed</a:t>
            </a:r>
            <a:endParaRPr lang="en-US" dirty="0"/>
          </a:p>
        </p:txBody>
      </p:sp>
    </p:spTree>
    <p:extLst>
      <p:ext uri="{BB962C8B-B14F-4D97-AF65-F5344CB8AC3E}">
        <p14:creationId xmlns:p14="http://schemas.microsoft.com/office/powerpoint/2010/main" val="4288199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Some of the Abuja treaty objectives</a:t>
            </a:r>
            <a:endParaRPr lang="en-US" b="1" dirty="0"/>
          </a:p>
        </p:txBody>
      </p:sp>
      <p:sp>
        <p:nvSpPr>
          <p:cNvPr id="3" name="Content Placeholder 2"/>
          <p:cNvSpPr>
            <a:spLocks noGrp="1"/>
          </p:cNvSpPr>
          <p:nvPr>
            <p:ph idx="1"/>
          </p:nvPr>
        </p:nvSpPr>
        <p:spPr/>
        <p:txBody>
          <a:bodyPr/>
          <a:lstStyle/>
          <a:p>
            <a:r>
              <a:rPr lang="en-GB" dirty="0" smtClean="0"/>
              <a:t>Strengthen existing economic communities and establishment of communities where they do not exist.</a:t>
            </a:r>
          </a:p>
          <a:p>
            <a:r>
              <a:rPr lang="en-GB" dirty="0" smtClean="0"/>
              <a:t>Promotion and strengthening of joint investment programmes in the production and trade of major products</a:t>
            </a:r>
          </a:p>
          <a:p>
            <a:r>
              <a:rPr lang="en-GB" dirty="0" smtClean="0"/>
              <a:t>The liberalisation of trade through abolition, among member states, of customs duties levied on imports and exports.</a:t>
            </a:r>
          </a:p>
          <a:p>
            <a:r>
              <a:rPr lang="en-GB" dirty="0" smtClean="0"/>
              <a:t>The harmonisation of national policies in order to promote community activities.</a:t>
            </a:r>
          </a:p>
          <a:p>
            <a:r>
              <a:rPr lang="en-GB" dirty="0" smtClean="0"/>
              <a:t>The adoption of a common trade policy</a:t>
            </a:r>
          </a:p>
          <a:p>
            <a:endParaRPr lang="en-US" dirty="0"/>
          </a:p>
        </p:txBody>
      </p:sp>
    </p:spTree>
    <p:extLst>
      <p:ext uri="{BB962C8B-B14F-4D97-AF65-F5344CB8AC3E}">
        <p14:creationId xmlns:p14="http://schemas.microsoft.com/office/powerpoint/2010/main" val="3983511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6148"/>
          </a:xfrm>
        </p:spPr>
        <p:txBody>
          <a:bodyPr>
            <a:normAutofit fontScale="90000"/>
          </a:bodyPr>
          <a:lstStyle/>
          <a:p>
            <a:r>
              <a:rPr lang="en-GB" b="1" dirty="0" smtClean="0"/>
              <a:t>    8 </a:t>
            </a:r>
            <a:r>
              <a:rPr lang="en-GB" b="1" dirty="0"/>
              <a:t>officially recognised RECs in Africa</a:t>
            </a:r>
            <a:endParaRPr lang="en-US" dirty="0"/>
          </a:p>
        </p:txBody>
      </p:sp>
      <p:sp>
        <p:nvSpPr>
          <p:cNvPr id="3" name="Content Placeholder 2"/>
          <p:cNvSpPr>
            <a:spLocks noGrp="1"/>
          </p:cNvSpPr>
          <p:nvPr>
            <p:ph idx="1"/>
          </p:nvPr>
        </p:nvSpPr>
        <p:spPr>
          <a:xfrm>
            <a:off x="838200" y="1219200"/>
            <a:ext cx="10515600" cy="5440218"/>
          </a:xfrm>
        </p:spPr>
        <p:txBody>
          <a:bodyPr>
            <a:normAutofit lnSpcReduction="10000"/>
          </a:bodyPr>
          <a:lstStyle/>
          <a:p>
            <a:pPr lvl="0">
              <a:lnSpc>
                <a:spcPct val="120000"/>
              </a:lnSpc>
            </a:pPr>
            <a:r>
              <a:rPr lang="en-GB" b="1" dirty="0"/>
              <a:t>CEN-SAD- </a:t>
            </a:r>
            <a:r>
              <a:rPr lang="en-GB" dirty="0"/>
              <a:t>Community of Sahel Sahara States </a:t>
            </a:r>
            <a:endParaRPr lang="en-GB" dirty="0" smtClean="0"/>
          </a:p>
          <a:p>
            <a:pPr lvl="0">
              <a:lnSpc>
                <a:spcPct val="120000"/>
              </a:lnSpc>
            </a:pPr>
            <a:r>
              <a:rPr lang="en-GB" dirty="0" smtClean="0"/>
              <a:t>Established in 1998</a:t>
            </a:r>
          </a:p>
          <a:p>
            <a:pPr lvl="0">
              <a:lnSpc>
                <a:spcPct val="120000"/>
              </a:lnSpc>
            </a:pPr>
            <a:r>
              <a:rPr lang="en-US" dirty="0" smtClean="0"/>
              <a:t>The </a:t>
            </a:r>
            <a:r>
              <a:rPr lang="en-US" dirty="0"/>
              <a:t>main goal is to achieve  economic unity through the implementation of the free movement of people and goods in order to make the area occupied by member states a free trade area.</a:t>
            </a:r>
          </a:p>
          <a:p>
            <a:pPr>
              <a:lnSpc>
                <a:spcPct val="120000"/>
              </a:lnSpc>
            </a:pPr>
            <a:r>
              <a:rPr lang="en-US" dirty="0"/>
              <a:t>The major challenge affecting them is lack of </a:t>
            </a:r>
            <a:r>
              <a:rPr lang="en-US" dirty="0" smtClean="0"/>
              <a:t>infrastructure</a:t>
            </a:r>
          </a:p>
          <a:p>
            <a:pPr>
              <a:lnSpc>
                <a:spcPct val="120000"/>
              </a:lnSpc>
            </a:pPr>
            <a:r>
              <a:rPr lang="en-GB" dirty="0" smtClean="0"/>
              <a:t>Benin</a:t>
            </a:r>
            <a:r>
              <a:rPr lang="en-GB" dirty="0"/>
              <a:t>, Burkina Faso, Central African Republic, Chad, the Comoros, Côte d’Ivoire, Djibouti, Egypt, Eritrea, the Gambia, Ghana, Guinea-Bissau, Libya, Mali, Mauritania, Morocco, Niger, Nigeria, Senegal, Sierra Leone, Somalia, the Sudan, Togo and </a:t>
            </a:r>
            <a:r>
              <a:rPr lang="en-GB" dirty="0" smtClean="0"/>
              <a:t>Tunisia</a:t>
            </a:r>
            <a:r>
              <a:rPr lang="en-GB" dirty="0"/>
              <a:t>.</a:t>
            </a:r>
            <a:endParaRPr lang="en-US" dirty="0"/>
          </a:p>
          <a:p>
            <a:pPr>
              <a:lnSpc>
                <a:spcPct val="120000"/>
              </a:lnSpc>
            </a:pPr>
            <a:endParaRPr lang="en-US" dirty="0"/>
          </a:p>
        </p:txBody>
      </p:sp>
    </p:spTree>
    <p:extLst>
      <p:ext uri="{BB962C8B-B14F-4D97-AF65-F5344CB8AC3E}">
        <p14:creationId xmlns:p14="http://schemas.microsoft.com/office/powerpoint/2010/main" val="91039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 the end of this course, you should be able 					to: </a:t>
            </a:r>
            <a:endParaRPr lang="en-US" b="1" dirty="0"/>
          </a:p>
        </p:txBody>
      </p:sp>
      <p:sp>
        <p:nvSpPr>
          <p:cNvPr id="3" name="Content Placeholder 2"/>
          <p:cNvSpPr>
            <a:spLocks noGrp="1"/>
          </p:cNvSpPr>
          <p:nvPr>
            <p:ph idx="1"/>
          </p:nvPr>
        </p:nvSpPr>
        <p:spPr/>
        <p:txBody>
          <a:bodyPr/>
          <a:lstStyle/>
          <a:p>
            <a:pPr algn="just"/>
            <a:r>
              <a:rPr lang="en-US" dirty="0" smtClean="0"/>
              <a:t>Demonstrate understanding of the main stages in regional integration</a:t>
            </a:r>
          </a:p>
          <a:p>
            <a:pPr algn="just"/>
            <a:r>
              <a:rPr lang="en-US" dirty="0" smtClean="0"/>
              <a:t> Explain the importance of regional integration</a:t>
            </a:r>
          </a:p>
          <a:p>
            <a:pPr algn="just"/>
            <a:r>
              <a:rPr lang="en-US" dirty="0" smtClean="0"/>
              <a:t>Describe Africa’s main regional blocs and assess their achievements and failures </a:t>
            </a:r>
          </a:p>
          <a:p>
            <a:pPr algn="just"/>
            <a:r>
              <a:rPr lang="en-US" dirty="0" smtClean="0"/>
              <a:t>Critically assess the status of regional integration at the continental level </a:t>
            </a:r>
          </a:p>
          <a:p>
            <a:pPr algn="just"/>
            <a:r>
              <a:rPr lang="en-US" dirty="0" smtClean="0"/>
              <a:t>Assess the current situation of Emerging markets</a:t>
            </a:r>
            <a:endParaRPr lang="en-US" dirty="0"/>
          </a:p>
        </p:txBody>
      </p:sp>
    </p:spTree>
    <p:extLst>
      <p:ext uri="{BB962C8B-B14F-4D97-AF65-F5344CB8AC3E}">
        <p14:creationId xmlns:p14="http://schemas.microsoft.com/office/powerpoint/2010/main" val="444355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28072"/>
          </a:xfrm>
        </p:spPr>
        <p:txBody>
          <a:bodyPr>
            <a:normAutofit fontScale="90000"/>
          </a:bodyPr>
          <a:lstStyle/>
          <a:p>
            <a:pPr algn="ctr"/>
            <a:r>
              <a:rPr lang="en-GB" b="1" dirty="0" smtClean="0"/>
              <a:t>COMESA</a:t>
            </a:r>
            <a:endParaRPr lang="en-US" dirty="0"/>
          </a:p>
        </p:txBody>
      </p:sp>
      <p:sp>
        <p:nvSpPr>
          <p:cNvPr id="3" name="Content Placeholder 2"/>
          <p:cNvSpPr>
            <a:spLocks noGrp="1"/>
          </p:cNvSpPr>
          <p:nvPr>
            <p:ph idx="1"/>
          </p:nvPr>
        </p:nvSpPr>
        <p:spPr>
          <a:xfrm>
            <a:off x="838200" y="1016000"/>
            <a:ext cx="10515600" cy="5160963"/>
          </a:xfrm>
        </p:spPr>
        <p:txBody>
          <a:bodyPr>
            <a:normAutofit fontScale="62500" lnSpcReduction="20000"/>
          </a:bodyPr>
          <a:lstStyle/>
          <a:p>
            <a:pPr lvl="0">
              <a:lnSpc>
                <a:spcPct val="150000"/>
              </a:lnSpc>
            </a:pPr>
            <a:r>
              <a:rPr lang="en-GB" sz="3200" b="1" dirty="0"/>
              <a:t>COMESA- </a:t>
            </a:r>
            <a:r>
              <a:rPr lang="en-GB" sz="3200" dirty="0"/>
              <a:t>Common Market for Eastern and Southern Africa </a:t>
            </a:r>
            <a:endParaRPr lang="en-GB" sz="3200" dirty="0" smtClean="0"/>
          </a:p>
          <a:p>
            <a:pPr lvl="0">
              <a:lnSpc>
                <a:spcPct val="150000"/>
              </a:lnSpc>
            </a:pPr>
            <a:r>
              <a:rPr lang="en-GB" sz="3200" dirty="0" smtClean="0"/>
              <a:t>Established in 1994</a:t>
            </a:r>
          </a:p>
          <a:p>
            <a:pPr algn="just">
              <a:lnSpc>
                <a:spcPct val="170000"/>
              </a:lnSpc>
            </a:pPr>
            <a:r>
              <a:rPr lang="en-US" sz="3200" dirty="0" smtClean="0">
                <a:cs typeface="Times New Roman" panose="02020603050405020304" pitchFamily="18" charset="0"/>
              </a:rPr>
              <a:t>key for COMESA </a:t>
            </a:r>
            <a:r>
              <a:rPr lang="en-US" sz="3200" dirty="0">
                <a:cs typeface="Times New Roman" panose="02020603050405020304" pitchFamily="18" charset="0"/>
              </a:rPr>
              <a:t>is to progress from preferential trade area (PTA) to free trade area (FTA) to customs union to common market and eventual monetary union. </a:t>
            </a:r>
            <a:endParaRPr lang="en-US" sz="3200" dirty="0" smtClean="0">
              <a:cs typeface="Times New Roman" panose="02020603050405020304" pitchFamily="18" charset="0"/>
            </a:endParaRPr>
          </a:p>
          <a:p>
            <a:pPr algn="just">
              <a:lnSpc>
                <a:spcPct val="170000"/>
              </a:lnSpc>
            </a:pPr>
            <a:r>
              <a:rPr lang="en-US" sz="3200" dirty="0" smtClean="0">
                <a:cs typeface="Times New Roman" panose="02020603050405020304" pitchFamily="18" charset="0"/>
              </a:rPr>
              <a:t>By </a:t>
            </a:r>
            <a:r>
              <a:rPr lang="en-US" sz="3200" dirty="0">
                <a:cs typeface="Times New Roman" panose="02020603050405020304" pitchFamily="18" charset="0"/>
              </a:rPr>
              <a:t>2025, COMESA expects to be a single trade and investment area in which tariffs, non-tariffs, and other impediments to the movement of goods, services, capital, and people will no longer </a:t>
            </a:r>
            <a:r>
              <a:rPr lang="en-US" sz="3200" dirty="0" smtClean="0">
                <a:cs typeface="Times New Roman" panose="02020603050405020304" pitchFamily="18" charset="0"/>
              </a:rPr>
              <a:t>exist.</a:t>
            </a:r>
          </a:p>
          <a:p>
            <a:pPr algn="just">
              <a:lnSpc>
                <a:spcPct val="170000"/>
              </a:lnSpc>
            </a:pPr>
            <a:r>
              <a:rPr lang="en-GB" sz="3200" dirty="0" smtClean="0"/>
              <a:t>19 </a:t>
            </a:r>
            <a:r>
              <a:rPr lang="en-GB" sz="3200" dirty="0"/>
              <a:t>countries include: Burundi, Comoros, Congo, Dem Rep., Djibouti, Egypt, Eritrea, Ethiopia, Kenya, Libya, Madagascar, Malawi, Mauritius, Rwanda, Seychelles, Sudan, Swaziland, Uganda, Zambia, and </a:t>
            </a:r>
            <a:r>
              <a:rPr lang="en-GB" sz="3200" dirty="0" smtClean="0"/>
              <a:t>Zimbabwe.</a:t>
            </a:r>
            <a:endParaRPr lang="en-US" sz="3200" dirty="0"/>
          </a:p>
          <a:p>
            <a:pPr>
              <a:lnSpc>
                <a:spcPct val="150000"/>
              </a:lnSpc>
            </a:pPr>
            <a:endParaRPr lang="en-US" dirty="0"/>
          </a:p>
        </p:txBody>
      </p:sp>
    </p:spTree>
    <p:extLst>
      <p:ext uri="{BB962C8B-B14F-4D97-AF65-F5344CB8AC3E}">
        <p14:creationId xmlns:p14="http://schemas.microsoft.com/office/powerpoint/2010/main" val="665852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43239"/>
          </a:xfrm>
        </p:spPr>
        <p:txBody>
          <a:bodyPr/>
          <a:lstStyle/>
          <a:p>
            <a:pPr algn="ctr"/>
            <a:r>
              <a:rPr lang="en-GB" b="1" dirty="0" smtClean="0"/>
              <a:t>EAC</a:t>
            </a:r>
            <a:endParaRPr lang="en-US" b="1" dirty="0"/>
          </a:p>
        </p:txBody>
      </p:sp>
      <p:sp>
        <p:nvSpPr>
          <p:cNvPr id="3" name="Content Placeholder 2"/>
          <p:cNvSpPr>
            <a:spLocks noGrp="1"/>
          </p:cNvSpPr>
          <p:nvPr>
            <p:ph idx="1"/>
          </p:nvPr>
        </p:nvSpPr>
        <p:spPr>
          <a:xfrm>
            <a:off x="838200" y="1302327"/>
            <a:ext cx="10515600" cy="5163128"/>
          </a:xfrm>
        </p:spPr>
        <p:txBody>
          <a:bodyPr>
            <a:normAutofit lnSpcReduction="10000"/>
          </a:bodyPr>
          <a:lstStyle/>
          <a:p>
            <a:pPr lvl="0"/>
            <a:r>
              <a:rPr lang="en-GB" b="1" dirty="0"/>
              <a:t>EAC- </a:t>
            </a:r>
            <a:r>
              <a:rPr lang="en-GB" dirty="0"/>
              <a:t>East African Community </a:t>
            </a:r>
            <a:endParaRPr lang="en-GB" dirty="0" smtClean="0"/>
          </a:p>
          <a:p>
            <a:pPr lvl="0"/>
            <a:r>
              <a:rPr lang="en-GB" dirty="0" smtClean="0"/>
              <a:t>Established in 2000</a:t>
            </a:r>
          </a:p>
          <a:p>
            <a:pPr lvl="0"/>
            <a:r>
              <a:rPr lang="en-GB" dirty="0" smtClean="0"/>
              <a:t>Burundi</a:t>
            </a:r>
            <a:r>
              <a:rPr lang="en-GB" dirty="0"/>
              <a:t>, Kenya, Rwanda, South Sudan, </a:t>
            </a:r>
            <a:r>
              <a:rPr lang="en-GB" dirty="0" smtClean="0"/>
              <a:t>Tanzania, Uganda and now </a:t>
            </a:r>
            <a:r>
              <a:rPr lang="en-GB" dirty="0" err="1" smtClean="0"/>
              <a:t>DR.Congo</a:t>
            </a:r>
            <a:r>
              <a:rPr lang="en-GB" dirty="0" smtClean="0"/>
              <a:t> </a:t>
            </a:r>
            <a:endParaRPr lang="en-US" dirty="0"/>
          </a:p>
          <a:p>
            <a:pPr marL="0" lvl="0" indent="0">
              <a:buNone/>
            </a:pPr>
            <a:r>
              <a:rPr lang="en-US" b="1" dirty="0" smtClean="0"/>
              <a:t>Question:</a:t>
            </a:r>
          </a:p>
          <a:p>
            <a:pPr marL="0" lvl="0" indent="0">
              <a:buNone/>
            </a:pPr>
            <a:r>
              <a:rPr lang="en-US" b="1" dirty="0" smtClean="0"/>
              <a:t>Do you think it was a good thing for DRC to join the EAC?</a:t>
            </a:r>
            <a:endParaRPr lang="en-GB" b="1" dirty="0" smtClean="0"/>
          </a:p>
          <a:p>
            <a:pPr algn="just">
              <a:lnSpc>
                <a:spcPct val="100000"/>
              </a:lnSpc>
            </a:pPr>
            <a:r>
              <a:rPr lang="en-US" dirty="0">
                <a:latin typeface="Times New Roman" panose="02020603050405020304" pitchFamily="18" charset="0"/>
                <a:cs typeface="Times New Roman" panose="02020603050405020304" pitchFamily="18" charset="0"/>
              </a:rPr>
              <a:t>Their goal is to be an economic area (including customs and monetary unions, with harmonized macroeconomic policies, and ultimately a political federation), in order to better compete in the global market, improve conditions for domestic industries, and increase trade and investment in the region, which in turn will improve the quality of life for all East Africans.</a:t>
            </a:r>
          </a:p>
          <a:p>
            <a:pPr>
              <a:buNone/>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32741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2182"/>
          </a:xfrm>
        </p:spPr>
        <p:txBody>
          <a:bodyPr/>
          <a:lstStyle/>
          <a:p>
            <a:pPr algn="ctr"/>
            <a:r>
              <a:rPr lang="en-GB" b="1" dirty="0" smtClean="0"/>
              <a:t>ECCAS</a:t>
            </a:r>
            <a:endParaRPr lang="en-US" b="1" dirty="0"/>
          </a:p>
        </p:txBody>
      </p:sp>
      <p:sp>
        <p:nvSpPr>
          <p:cNvPr id="3" name="Content Placeholder 2"/>
          <p:cNvSpPr>
            <a:spLocks noGrp="1"/>
          </p:cNvSpPr>
          <p:nvPr>
            <p:ph idx="1"/>
          </p:nvPr>
        </p:nvSpPr>
        <p:spPr>
          <a:xfrm>
            <a:off x="838200" y="942109"/>
            <a:ext cx="10515600" cy="5698836"/>
          </a:xfrm>
        </p:spPr>
        <p:txBody>
          <a:bodyPr>
            <a:normAutofit lnSpcReduction="10000"/>
          </a:bodyPr>
          <a:lstStyle/>
          <a:p>
            <a:pPr lvl="0">
              <a:lnSpc>
                <a:spcPct val="150000"/>
              </a:lnSpc>
            </a:pPr>
            <a:r>
              <a:rPr lang="en-GB" b="1" dirty="0"/>
              <a:t>ECCAS- </a:t>
            </a:r>
            <a:r>
              <a:rPr lang="en-GB" dirty="0"/>
              <a:t>Economic Community of Central African States </a:t>
            </a:r>
            <a:endParaRPr lang="en-GB" dirty="0" smtClean="0"/>
          </a:p>
          <a:p>
            <a:pPr lvl="0">
              <a:lnSpc>
                <a:spcPct val="150000"/>
              </a:lnSpc>
            </a:pPr>
            <a:r>
              <a:rPr lang="en-GB" dirty="0" smtClean="0"/>
              <a:t>Established in 1983</a:t>
            </a:r>
          </a:p>
          <a:p>
            <a:pPr marL="285750" indent="-285750"/>
            <a:r>
              <a:rPr lang="en-US" dirty="0">
                <a:latin typeface="Times New Roman" panose="02020603050405020304" pitchFamily="18" charset="0"/>
                <a:cs typeface="Times New Roman" panose="02020603050405020304" pitchFamily="18" charset="0"/>
              </a:rPr>
              <a:t>Extending the integration process to politics, security, good governance, and global </a:t>
            </a:r>
            <a:r>
              <a:rPr lang="en-US" dirty="0" smtClean="0">
                <a:latin typeface="Times New Roman" panose="02020603050405020304" pitchFamily="18" charset="0"/>
                <a:cs typeface="Times New Roman" panose="02020603050405020304" pitchFamily="18" charset="0"/>
              </a:rPr>
              <a:t>trade.</a:t>
            </a:r>
          </a:p>
          <a:p>
            <a:pPr marL="285750" indent="-285750"/>
            <a:r>
              <a:rPr lang="en-US" dirty="0" smtClean="0">
                <a:latin typeface="Times New Roman" panose="02020603050405020304" pitchFamily="18" charset="0"/>
                <a:cs typeface="Times New Roman" panose="02020603050405020304" pitchFamily="18" charset="0"/>
              </a:rPr>
              <a:t>Ensuring </a:t>
            </a:r>
            <a:r>
              <a:rPr lang="en-US" dirty="0">
                <a:latin typeface="Times New Roman" panose="02020603050405020304" pitchFamily="18" charset="0"/>
                <a:cs typeface="Times New Roman" panose="02020603050405020304" pitchFamily="18" charset="0"/>
              </a:rPr>
              <a:t>that ECCAS institutions have put in place programs and action plans in the areas of trade, transport, infrastructure, agriculture and </a:t>
            </a:r>
            <a:r>
              <a:rPr lang="en-US" dirty="0" smtClean="0">
                <a:latin typeface="Times New Roman" panose="02020603050405020304" pitchFamily="18" charset="0"/>
                <a:cs typeface="Times New Roman" panose="02020603050405020304" pitchFamily="18" charset="0"/>
              </a:rPr>
              <a:t>energy.</a:t>
            </a:r>
          </a:p>
          <a:p>
            <a:pPr marL="285750" indent="-285750"/>
            <a:r>
              <a:rPr lang="en-US" dirty="0" smtClean="0">
                <a:latin typeface="Times New Roman" panose="02020603050405020304" pitchFamily="18" charset="0"/>
                <a:cs typeface="Times New Roman" panose="02020603050405020304" pitchFamily="18" charset="0"/>
              </a:rPr>
              <a:t>Creating </a:t>
            </a:r>
            <a:r>
              <a:rPr lang="en-US" dirty="0">
                <a:latin typeface="Times New Roman" panose="02020603050405020304" pitchFamily="18" charset="0"/>
                <a:cs typeface="Times New Roman" panose="02020603050405020304" pitchFamily="18" charset="0"/>
              </a:rPr>
              <a:t>a Central Africa Energy Pool. In 2003, ECCAS states agreed to forge a common energy policy on production, transport, distribution, and exploitation of power </a:t>
            </a:r>
            <a:r>
              <a:rPr lang="en-US" dirty="0" smtClean="0">
                <a:latin typeface="Times New Roman" panose="02020603050405020304" pitchFamily="18" charset="0"/>
                <a:cs typeface="Times New Roman" panose="02020603050405020304" pitchFamily="18" charset="0"/>
              </a:rPr>
              <a:t>grids</a:t>
            </a:r>
          </a:p>
          <a:p>
            <a:pPr marL="285750" indent="-285750"/>
            <a:r>
              <a:rPr lang="en-GB" dirty="0" smtClean="0"/>
              <a:t>Angola</a:t>
            </a:r>
            <a:r>
              <a:rPr lang="en-GB" dirty="0"/>
              <a:t>, Burundi, Cameroon, Central African Republic, Chad, Congo, Democratic Republic of the Congo, Equatorial Guinea, Gabon, Rwanda and Sao Tome and </a:t>
            </a:r>
            <a:r>
              <a:rPr lang="en-GB" dirty="0" smtClean="0"/>
              <a:t>Principe</a:t>
            </a:r>
            <a:endParaRPr lang="en-US" dirty="0"/>
          </a:p>
          <a:p>
            <a:pPr>
              <a:lnSpc>
                <a:spcPct val="150000"/>
              </a:lnSpc>
            </a:pPr>
            <a:endParaRPr lang="en-US" dirty="0"/>
          </a:p>
        </p:txBody>
      </p:sp>
    </p:spTree>
    <p:extLst>
      <p:ext uri="{BB962C8B-B14F-4D97-AF65-F5344CB8AC3E}">
        <p14:creationId xmlns:p14="http://schemas.microsoft.com/office/powerpoint/2010/main" val="3205149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1601"/>
            <a:ext cx="10515600" cy="720435"/>
          </a:xfrm>
        </p:spPr>
        <p:txBody>
          <a:bodyPr/>
          <a:lstStyle/>
          <a:p>
            <a:pPr algn="ctr"/>
            <a:r>
              <a:rPr lang="en-GB" b="1" dirty="0" smtClean="0"/>
              <a:t>ECOWAS</a:t>
            </a:r>
            <a:endParaRPr lang="en-US" b="1" dirty="0"/>
          </a:p>
        </p:txBody>
      </p:sp>
      <p:sp>
        <p:nvSpPr>
          <p:cNvPr id="3" name="Content Placeholder 2"/>
          <p:cNvSpPr>
            <a:spLocks noGrp="1"/>
          </p:cNvSpPr>
          <p:nvPr>
            <p:ph idx="1"/>
          </p:nvPr>
        </p:nvSpPr>
        <p:spPr>
          <a:xfrm>
            <a:off x="838200" y="969818"/>
            <a:ext cx="10515600" cy="5207145"/>
          </a:xfrm>
        </p:spPr>
        <p:txBody>
          <a:bodyPr>
            <a:normAutofit fontScale="85000" lnSpcReduction="20000"/>
          </a:bodyPr>
          <a:lstStyle/>
          <a:p>
            <a:pPr lvl="0">
              <a:lnSpc>
                <a:spcPct val="150000"/>
              </a:lnSpc>
            </a:pPr>
            <a:r>
              <a:rPr lang="en-GB" b="1" dirty="0"/>
              <a:t>ECOWAS</a:t>
            </a:r>
            <a:r>
              <a:rPr lang="en-GB" dirty="0"/>
              <a:t>- Economic Community of West African States </a:t>
            </a:r>
            <a:endParaRPr lang="en-GB" dirty="0" smtClean="0"/>
          </a:p>
          <a:p>
            <a:pPr lvl="0">
              <a:lnSpc>
                <a:spcPct val="150000"/>
              </a:lnSpc>
            </a:pPr>
            <a:r>
              <a:rPr lang="en-GB" dirty="0" smtClean="0"/>
              <a:t>Established in 1975</a:t>
            </a:r>
          </a:p>
          <a:p>
            <a:pPr algn="just">
              <a:lnSpc>
                <a:spcPct val="120000"/>
              </a:lnSpc>
              <a:spcAft>
                <a:spcPts val="600"/>
              </a:spcAft>
            </a:pPr>
            <a:r>
              <a:rPr lang="en-GB" dirty="0" smtClean="0"/>
              <a:t>Promoted </a:t>
            </a:r>
            <a:r>
              <a:rPr lang="en-GB" dirty="0"/>
              <a:t>sustained economic development of the West African region through the implementation of the Community work programme, has laboured to bring about greater entrenchment of democratic </a:t>
            </a:r>
            <a:r>
              <a:rPr lang="en-GB" dirty="0" smtClean="0"/>
              <a:t>culture.</a:t>
            </a:r>
          </a:p>
          <a:p>
            <a:pPr algn="just">
              <a:lnSpc>
                <a:spcPct val="120000"/>
              </a:lnSpc>
              <a:spcAft>
                <a:spcPts val="600"/>
              </a:spcAft>
            </a:pPr>
            <a:r>
              <a:rPr lang="en-GB" dirty="0" smtClean="0"/>
              <a:t>And enhanced </a:t>
            </a:r>
            <a:r>
              <a:rPr lang="en-GB" dirty="0"/>
              <a:t>efficiency in dealing with conflicts, crisis prevention and resolution as witnessed in the restoration of stability to Member States caught in conflict over the </a:t>
            </a:r>
            <a:r>
              <a:rPr lang="en-GB" dirty="0" smtClean="0"/>
              <a:t>years.</a:t>
            </a:r>
            <a:endParaRPr lang="en-US" dirty="0" smtClean="0"/>
          </a:p>
          <a:p>
            <a:pPr algn="just">
              <a:lnSpc>
                <a:spcPct val="120000"/>
              </a:lnSpc>
              <a:spcAft>
                <a:spcPts val="600"/>
              </a:spcAft>
            </a:pPr>
            <a:r>
              <a:rPr lang="en-GB" dirty="0" smtClean="0"/>
              <a:t>The </a:t>
            </a:r>
            <a:r>
              <a:rPr lang="en-GB" dirty="0"/>
              <a:t>15 members are Benin, Burkina Faso, Cabo Verde, Cote d'Ivoire, The Gambia, Ghana, Guinea, Guinea-Bissau, Liberia, Mali, Niger, Nigeria, Senegal, Sierra Leone, and </a:t>
            </a:r>
            <a:r>
              <a:rPr lang="en-GB" dirty="0" smtClean="0"/>
              <a:t>Togo.</a:t>
            </a:r>
            <a:endParaRPr lang="en-US" dirty="0"/>
          </a:p>
          <a:p>
            <a:pPr>
              <a:lnSpc>
                <a:spcPct val="150000"/>
              </a:lnSpc>
            </a:pPr>
            <a:endParaRPr lang="en-US" dirty="0"/>
          </a:p>
        </p:txBody>
      </p:sp>
    </p:spTree>
    <p:extLst>
      <p:ext uri="{BB962C8B-B14F-4D97-AF65-F5344CB8AC3E}">
        <p14:creationId xmlns:p14="http://schemas.microsoft.com/office/powerpoint/2010/main" val="957701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127"/>
            <a:ext cx="10515600" cy="886691"/>
          </a:xfrm>
        </p:spPr>
        <p:txBody>
          <a:bodyPr>
            <a:normAutofit/>
          </a:bodyPr>
          <a:lstStyle/>
          <a:p>
            <a:pPr algn="ctr"/>
            <a:r>
              <a:rPr lang="en-GB" b="1" dirty="0" smtClean="0"/>
              <a:t>IGAD</a:t>
            </a:r>
            <a:endParaRPr lang="en-US" b="1" dirty="0"/>
          </a:p>
        </p:txBody>
      </p:sp>
      <p:sp>
        <p:nvSpPr>
          <p:cNvPr id="3" name="Content Placeholder 2"/>
          <p:cNvSpPr>
            <a:spLocks noGrp="1"/>
          </p:cNvSpPr>
          <p:nvPr>
            <p:ph idx="1"/>
          </p:nvPr>
        </p:nvSpPr>
        <p:spPr>
          <a:xfrm>
            <a:off x="838200" y="969818"/>
            <a:ext cx="10515600" cy="5207145"/>
          </a:xfrm>
        </p:spPr>
        <p:txBody>
          <a:bodyPr>
            <a:normAutofit fontScale="85000" lnSpcReduction="20000"/>
          </a:bodyPr>
          <a:lstStyle/>
          <a:p>
            <a:pPr lvl="0">
              <a:lnSpc>
                <a:spcPct val="150000"/>
              </a:lnSpc>
            </a:pPr>
            <a:r>
              <a:rPr lang="en-GB" b="1" dirty="0"/>
              <a:t>IGAD- </a:t>
            </a:r>
            <a:r>
              <a:rPr lang="en-GB" dirty="0"/>
              <a:t>Intergovernmental Authority on </a:t>
            </a:r>
            <a:r>
              <a:rPr lang="en-GB" dirty="0" smtClean="0"/>
              <a:t>Development</a:t>
            </a:r>
          </a:p>
          <a:p>
            <a:pPr lvl="0">
              <a:lnSpc>
                <a:spcPct val="150000"/>
              </a:lnSpc>
            </a:pPr>
            <a:r>
              <a:rPr lang="en-GB" dirty="0" smtClean="0"/>
              <a:t>Established in 1998</a:t>
            </a:r>
          </a:p>
          <a:p>
            <a:pPr algn="just"/>
            <a:r>
              <a:rPr lang="en-US" dirty="0">
                <a:latin typeface="Times New Roman" panose="02020603050405020304" pitchFamily="18" charset="0"/>
                <a:cs typeface="Times New Roman" panose="02020603050405020304" pitchFamily="18" charset="0"/>
              </a:rPr>
              <a:t>IGAD has yet to take even the most basic steps towards regional economic integration; its plan to create a free trade area by 2012 never materialized.</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IGAD ranks lowest among Africa’s eight RECs in quality of governance. Improvement has been very slow, with the sub-region’s score.</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IGAD’s mission is to “promote regional cooperation and integration to add value to member states’ efforts in achieving peace, security, and prosperity.” </a:t>
            </a:r>
          </a:p>
          <a:p>
            <a:pPr lvl="0">
              <a:lnSpc>
                <a:spcPct val="150000"/>
              </a:lnSpc>
            </a:pPr>
            <a:endParaRPr lang="en-GB" dirty="0" smtClean="0"/>
          </a:p>
          <a:p>
            <a:pPr>
              <a:lnSpc>
                <a:spcPct val="150000"/>
              </a:lnSpc>
            </a:pPr>
            <a:r>
              <a:rPr lang="en-GB" dirty="0" smtClean="0"/>
              <a:t>Djibouti</a:t>
            </a:r>
            <a:r>
              <a:rPr lang="en-GB" dirty="0"/>
              <a:t>, Eritrea, Ethiopia, Kenya, Somalia, South Sudan, Sudan and </a:t>
            </a:r>
            <a:r>
              <a:rPr lang="en-GB" dirty="0" smtClean="0"/>
              <a:t>Uganda.</a:t>
            </a:r>
            <a:endParaRPr lang="en-US" dirty="0"/>
          </a:p>
          <a:p>
            <a:pPr marL="0" indent="0">
              <a:buNone/>
            </a:pPr>
            <a:endParaRPr lang="en-US" dirty="0"/>
          </a:p>
          <a:p>
            <a:endParaRPr lang="en-US" dirty="0"/>
          </a:p>
        </p:txBody>
      </p:sp>
    </p:spTree>
    <p:extLst>
      <p:ext uri="{BB962C8B-B14F-4D97-AF65-F5344CB8AC3E}">
        <p14:creationId xmlns:p14="http://schemas.microsoft.com/office/powerpoint/2010/main" val="3784753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891"/>
            <a:ext cx="10515600" cy="757383"/>
          </a:xfrm>
        </p:spPr>
        <p:txBody>
          <a:bodyPr>
            <a:normAutofit/>
          </a:bodyPr>
          <a:lstStyle/>
          <a:p>
            <a:pPr algn="ctr"/>
            <a:r>
              <a:rPr lang="en-GB" b="1" dirty="0" smtClean="0"/>
              <a:t>SADC</a:t>
            </a:r>
            <a:endParaRPr lang="en-US" b="1" dirty="0"/>
          </a:p>
        </p:txBody>
      </p:sp>
      <p:sp>
        <p:nvSpPr>
          <p:cNvPr id="3" name="Content Placeholder 2"/>
          <p:cNvSpPr>
            <a:spLocks noGrp="1"/>
          </p:cNvSpPr>
          <p:nvPr>
            <p:ph idx="1"/>
          </p:nvPr>
        </p:nvSpPr>
        <p:spPr>
          <a:xfrm>
            <a:off x="838200" y="1117600"/>
            <a:ext cx="10515600" cy="5059363"/>
          </a:xfrm>
        </p:spPr>
        <p:txBody>
          <a:bodyPr>
            <a:normAutofit fontScale="77500" lnSpcReduction="20000"/>
          </a:bodyPr>
          <a:lstStyle/>
          <a:p>
            <a:pPr lvl="0" algn="just">
              <a:lnSpc>
                <a:spcPct val="150000"/>
              </a:lnSpc>
            </a:pPr>
            <a:r>
              <a:rPr lang="en-GB" b="1" dirty="0"/>
              <a:t>SADC- </a:t>
            </a:r>
            <a:r>
              <a:rPr lang="en-GB" dirty="0"/>
              <a:t>Southern African Developmental Community </a:t>
            </a:r>
            <a:endParaRPr lang="en-GB" dirty="0" smtClean="0"/>
          </a:p>
          <a:p>
            <a:pPr lvl="0" algn="just">
              <a:lnSpc>
                <a:spcPct val="150000"/>
              </a:lnSpc>
            </a:pPr>
            <a:r>
              <a:rPr lang="en-GB" dirty="0" smtClean="0"/>
              <a:t>Established in 1992</a:t>
            </a:r>
          </a:p>
          <a:p>
            <a:pPr algn="just">
              <a:lnSpc>
                <a:spcPct val="150000"/>
              </a:lnSpc>
            </a:pPr>
            <a:r>
              <a:rPr lang="en-US" dirty="0">
                <a:latin typeface="Times New Roman" panose="02020603050405020304" pitchFamily="18" charset="0"/>
                <a:cs typeface="Times New Roman" panose="02020603050405020304" pitchFamily="18" charset="0"/>
              </a:rPr>
              <a:t>SADC’s aims were to reduce economic dependence particularly, but not only, on South Africa; to forge links to create real and equitable regional integration; to mobilize resources to put in place national and regional policies; and to take concerted action to secure global cooperation within the framework of economic </a:t>
            </a:r>
            <a:r>
              <a:rPr lang="en-US" dirty="0" smtClean="0">
                <a:latin typeface="Times New Roman" panose="02020603050405020304" pitchFamily="18" charset="0"/>
                <a:cs typeface="Times New Roman" panose="02020603050405020304" pitchFamily="18" charset="0"/>
              </a:rPr>
              <a:t>liberation.</a:t>
            </a:r>
          </a:p>
          <a:p>
            <a:pPr algn="just">
              <a:lnSpc>
                <a:spcPct val="150000"/>
              </a:lnSpc>
            </a:pPr>
            <a:r>
              <a:rPr lang="en-GB" dirty="0" smtClean="0"/>
              <a:t>16 </a:t>
            </a:r>
            <a:r>
              <a:rPr lang="en-GB" dirty="0"/>
              <a:t>Member States; Angola, Botswana, Comoros, Democratic Republic of Congo, </a:t>
            </a:r>
            <a:r>
              <a:rPr lang="en-GB" dirty="0" err="1"/>
              <a:t>Eswatini</a:t>
            </a:r>
            <a:r>
              <a:rPr lang="en-GB" dirty="0"/>
              <a:t>, Lesotho, Madagascar, Malawi, Mauritius, Mozambique, Namibia, Seychelles, South Africa, Tanzania, Zambia and </a:t>
            </a:r>
            <a:r>
              <a:rPr lang="en-GB" dirty="0" smtClean="0"/>
              <a:t>Zimbabwe. </a:t>
            </a:r>
            <a:endParaRPr lang="en-US" dirty="0"/>
          </a:p>
          <a:p>
            <a:endParaRPr lang="en-US" dirty="0"/>
          </a:p>
        </p:txBody>
      </p:sp>
    </p:spTree>
    <p:extLst>
      <p:ext uri="{BB962C8B-B14F-4D97-AF65-F5344CB8AC3E}">
        <p14:creationId xmlns:p14="http://schemas.microsoft.com/office/powerpoint/2010/main" val="476984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8910"/>
          </a:xfrm>
        </p:spPr>
        <p:txBody>
          <a:bodyPr>
            <a:normAutofit/>
          </a:bodyPr>
          <a:lstStyle/>
          <a:p>
            <a:pPr algn="ctr"/>
            <a:r>
              <a:rPr lang="en-GB" b="1" dirty="0" smtClean="0"/>
              <a:t>AMU</a:t>
            </a:r>
            <a:endParaRPr lang="en-US" b="1" dirty="0"/>
          </a:p>
        </p:txBody>
      </p:sp>
      <p:sp>
        <p:nvSpPr>
          <p:cNvPr id="3" name="Content Placeholder 2"/>
          <p:cNvSpPr>
            <a:spLocks noGrp="1"/>
          </p:cNvSpPr>
          <p:nvPr>
            <p:ph idx="1"/>
          </p:nvPr>
        </p:nvSpPr>
        <p:spPr>
          <a:xfrm>
            <a:off x="838200" y="1117600"/>
            <a:ext cx="10515600" cy="5059363"/>
          </a:xfrm>
        </p:spPr>
        <p:txBody>
          <a:bodyPr>
            <a:normAutofit/>
          </a:bodyPr>
          <a:lstStyle/>
          <a:p>
            <a:pPr lvl="0">
              <a:lnSpc>
                <a:spcPct val="150000"/>
              </a:lnSpc>
            </a:pPr>
            <a:r>
              <a:rPr lang="en-GB" b="1" dirty="0" smtClean="0"/>
              <a:t>AMU- </a:t>
            </a:r>
            <a:r>
              <a:rPr lang="en-GB" dirty="0"/>
              <a:t>Arab Maghreb </a:t>
            </a:r>
            <a:r>
              <a:rPr lang="en-GB" dirty="0" smtClean="0"/>
              <a:t>Union</a:t>
            </a:r>
          </a:p>
          <a:p>
            <a:pPr lvl="0">
              <a:lnSpc>
                <a:spcPct val="150000"/>
              </a:lnSpc>
            </a:pPr>
            <a:r>
              <a:rPr lang="en-GB" dirty="0" smtClean="0"/>
              <a:t>Established </a:t>
            </a:r>
            <a:r>
              <a:rPr lang="en-GB" dirty="0"/>
              <a:t>in 1989 </a:t>
            </a:r>
            <a:endParaRPr lang="en-GB" dirty="0" smtClean="0"/>
          </a:p>
          <a:p>
            <a:r>
              <a:rPr lang="en-US" dirty="0">
                <a:latin typeface="Times New Roman" panose="02020603050405020304" pitchFamily="18" charset="0"/>
                <a:cs typeface="Times New Roman" panose="02020603050405020304" pitchFamily="18" charset="0"/>
              </a:rPr>
              <a:t>The five AMU states envision an investment bank, capitalized at $100 million, to partner with the private sector to fund regional infrastructure projects.</a:t>
            </a:r>
          </a:p>
          <a:p>
            <a:r>
              <a:rPr lang="en-US" dirty="0" smtClean="0">
                <a:latin typeface="Times New Roman" panose="02020603050405020304" pitchFamily="18" charset="0"/>
                <a:cs typeface="Times New Roman" panose="02020603050405020304" pitchFamily="18" charset="0"/>
              </a:rPr>
              <a:t>Slow </a:t>
            </a:r>
            <a:r>
              <a:rPr lang="en-US" dirty="0">
                <a:latin typeface="Times New Roman" panose="02020603050405020304" pitchFamily="18" charset="0"/>
                <a:cs typeface="Times New Roman" panose="02020603050405020304" pitchFamily="18" charset="0"/>
              </a:rPr>
              <a:t>pace of integration: Since 1994, when the last AMU Heads of State Summit was held, the North African integration process has stalled, and each country has opted for a bilateral approach in pursuing trade agreements with the EU and the rest of the </a:t>
            </a:r>
            <a:r>
              <a:rPr lang="en-US" dirty="0" smtClean="0">
                <a:latin typeface="Times New Roman" panose="02020603050405020304" pitchFamily="18" charset="0"/>
                <a:cs typeface="Times New Roman" panose="02020603050405020304" pitchFamily="18" charset="0"/>
              </a:rPr>
              <a:t>world.</a:t>
            </a:r>
          </a:p>
          <a:p>
            <a:r>
              <a:rPr lang="en-GB" dirty="0" smtClean="0"/>
              <a:t>Algeria</a:t>
            </a:r>
            <a:r>
              <a:rPr lang="en-GB" dirty="0"/>
              <a:t>, </a:t>
            </a:r>
            <a:r>
              <a:rPr lang="en-GB" dirty="0" smtClean="0"/>
              <a:t>Libya, </a:t>
            </a:r>
            <a:r>
              <a:rPr lang="en-GB" dirty="0"/>
              <a:t>Mauritania, Morocco and </a:t>
            </a:r>
            <a:r>
              <a:rPr lang="en-GB" dirty="0" smtClean="0"/>
              <a:t>Tunisia</a:t>
            </a:r>
            <a:r>
              <a:rPr lang="en-GB" dirty="0"/>
              <a:t>.</a:t>
            </a:r>
            <a:endParaRPr lang="en-US" dirty="0"/>
          </a:p>
        </p:txBody>
      </p:sp>
    </p:spTree>
    <p:extLst>
      <p:ext uri="{BB962C8B-B14F-4D97-AF65-F5344CB8AC3E}">
        <p14:creationId xmlns:p14="http://schemas.microsoft.com/office/powerpoint/2010/main" val="41464753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2"/>
            <a:ext cx="10515600" cy="1325563"/>
          </a:xfrm>
        </p:spPr>
        <p:txBody>
          <a:bodyPr/>
          <a:lstStyle/>
          <a:p>
            <a:pPr algn="ctr"/>
            <a:r>
              <a:rPr lang="en-GB" b="1" dirty="0" smtClean="0"/>
              <a:t>AMU</a:t>
            </a:r>
            <a:endParaRPr lang="en-GB" b="1" dirty="0"/>
          </a:p>
        </p:txBody>
      </p:sp>
      <p:sp>
        <p:nvSpPr>
          <p:cNvPr id="3" name="Content Placeholder 2"/>
          <p:cNvSpPr>
            <a:spLocks noGrp="1"/>
          </p:cNvSpPr>
          <p:nvPr>
            <p:ph idx="1"/>
          </p:nvPr>
        </p:nvSpPr>
        <p:spPr/>
        <p:txBody>
          <a:bodyPr/>
          <a:lstStyle/>
          <a:p>
            <a:pPr>
              <a:lnSpc>
                <a:spcPct val="150000"/>
              </a:lnSpc>
            </a:pPr>
            <a:r>
              <a:rPr lang="en-US" dirty="0">
                <a:latin typeface="Times New Roman" panose="02020603050405020304" pitchFamily="18" charset="0"/>
                <a:cs typeface="Times New Roman" panose="02020603050405020304" pitchFamily="18" charset="0"/>
              </a:rPr>
              <a:t>Different economic structures: Differing economic structures have also stalled regional </a:t>
            </a:r>
            <a:r>
              <a:rPr lang="en-US" dirty="0" smtClean="0">
                <a:latin typeface="Times New Roman" panose="02020603050405020304" pitchFamily="18" charset="0"/>
                <a:cs typeface="Times New Roman" panose="02020603050405020304" pitchFamily="18" charset="0"/>
              </a:rPr>
              <a:t>integration.</a:t>
            </a:r>
          </a:p>
          <a:p>
            <a:pPr>
              <a:lnSpc>
                <a:spcPct val="150000"/>
              </a:lnSpc>
            </a:pPr>
            <a:r>
              <a:rPr lang="en-US" dirty="0" smtClean="0">
                <a:latin typeface="Times New Roman" panose="02020603050405020304" pitchFamily="18" charset="0"/>
                <a:cs typeface="Times New Roman" panose="02020603050405020304" pitchFamily="18" charset="0"/>
              </a:rPr>
              <a:t>Political </a:t>
            </a:r>
            <a:r>
              <a:rPr lang="en-US" dirty="0">
                <a:latin typeface="Times New Roman" panose="02020603050405020304" pitchFamily="18" charset="0"/>
                <a:cs typeface="Times New Roman" panose="02020603050405020304" pitchFamily="18" charset="0"/>
              </a:rPr>
              <a:t>differences and crises: The union has existed for more than two decades, but political rivalries—especially between its two largest members, Algeria and Morocco—have prevented it from ever achieving its most important objectives.</a:t>
            </a:r>
          </a:p>
          <a:p>
            <a:pPr>
              <a:lnSpc>
                <a:spcPct val="150000"/>
              </a:lnSpc>
              <a:buNone/>
            </a:pPr>
            <a:endParaRPr lang="en-US" dirty="0"/>
          </a:p>
          <a:p>
            <a:endParaRPr lang="en-GB" dirty="0"/>
          </a:p>
        </p:txBody>
      </p:sp>
    </p:spTree>
    <p:extLst>
      <p:ext uri="{BB962C8B-B14F-4D97-AF65-F5344CB8AC3E}">
        <p14:creationId xmlns:p14="http://schemas.microsoft.com/office/powerpoint/2010/main" val="3725495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Spaghetti Bowl</a:t>
            </a:r>
            <a:endParaRPr lang="en-US" b="1" dirty="0"/>
          </a:p>
        </p:txBody>
      </p:sp>
      <p:pic>
        <p:nvPicPr>
          <p:cNvPr id="4" name="Content Placeholder 3" descr="https://hwmiia.fra1.digitaloceanspaces.com/wp-content/uploads/2017/04/06124903/Membership-in-African-regional-organisations-Source-Authors.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65382" y="1736870"/>
            <a:ext cx="9476509" cy="5167311"/>
          </a:xfrm>
          <a:prstGeom prst="rect">
            <a:avLst/>
          </a:prstGeom>
          <a:noFill/>
          <a:ln>
            <a:noFill/>
          </a:ln>
        </p:spPr>
      </p:pic>
    </p:spTree>
    <p:extLst>
      <p:ext uri="{BB962C8B-B14F-4D97-AF65-F5344CB8AC3E}">
        <p14:creationId xmlns:p14="http://schemas.microsoft.com/office/powerpoint/2010/main" val="806728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1020"/>
          </a:xfrm>
        </p:spPr>
        <p:txBody>
          <a:bodyPr>
            <a:normAutofit fontScale="90000"/>
          </a:bodyPr>
          <a:lstStyle/>
          <a:p>
            <a:r>
              <a:rPr lang="en-GB" b="1" dirty="0"/>
              <a:t>Why Regionalism?</a:t>
            </a:r>
            <a:r>
              <a:rPr lang="en-US" dirty="0"/>
              <a:t/>
            </a:r>
            <a:br>
              <a:rPr lang="en-US" dirty="0"/>
            </a:br>
            <a:endParaRPr lang="en-US" dirty="0"/>
          </a:p>
        </p:txBody>
      </p:sp>
      <p:sp>
        <p:nvSpPr>
          <p:cNvPr id="3" name="Content Placeholder 2"/>
          <p:cNvSpPr>
            <a:spLocks noGrp="1"/>
          </p:cNvSpPr>
          <p:nvPr>
            <p:ph idx="1"/>
          </p:nvPr>
        </p:nvSpPr>
        <p:spPr>
          <a:xfrm>
            <a:off x="838200" y="979054"/>
            <a:ext cx="10515600" cy="5735781"/>
          </a:xfrm>
        </p:spPr>
        <p:txBody>
          <a:bodyPr>
            <a:normAutofit fontScale="85000" lnSpcReduction="10000"/>
          </a:bodyPr>
          <a:lstStyle/>
          <a:p>
            <a:pPr algn="just">
              <a:lnSpc>
                <a:spcPct val="160000"/>
              </a:lnSpc>
            </a:pPr>
            <a:r>
              <a:rPr lang="en-GB" dirty="0"/>
              <a:t>Many factors lie behind the recent spurt in regionalism.</a:t>
            </a:r>
            <a:endParaRPr lang="en-US" dirty="0"/>
          </a:p>
          <a:p>
            <a:pPr marL="0" lvl="0" indent="0" algn="just">
              <a:lnSpc>
                <a:spcPct val="160000"/>
              </a:lnSpc>
              <a:buNone/>
            </a:pPr>
            <a:r>
              <a:rPr lang="en-GB" dirty="0" smtClean="0"/>
              <a:t>-Governments </a:t>
            </a:r>
            <a:r>
              <a:rPr lang="en-GB" dirty="0"/>
              <a:t>wishes to bind themselves into better policies including democracy and to signal such bindings to domestic and foreign investors.</a:t>
            </a:r>
            <a:endParaRPr lang="en-US" dirty="0"/>
          </a:p>
          <a:p>
            <a:pPr marL="0" lvl="0" indent="0" algn="just">
              <a:lnSpc>
                <a:spcPct val="160000"/>
              </a:lnSpc>
              <a:buNone/>
            </a:pPr>
            <a:r>
              <a:rPr lang="en-GB" dirty="0" smtClean="0"/>
              <a:t>-The </a:t>
            </a:r>
            <a:r>
              <a:rPr lang="en-GB" dirty="0"/>
              <a:t>pressure of globalisation forcing firms and countries to seek efficiency through larger markets, more competition and accessing foreign technologies and investments. </a:t>
            </a:r>
            <a:endParaRPr lang="en-US" dirty="0"/>
          </a:p>
          <a:p>
            <a:pPr marL="0" lvl="0" indent="0" algn="just">
              <a:lnSpc>
                <a:spcPct val="160000"/>
              </a:lnSpc>
              <a:buNone/>
            </a:pPr>
            <a:r>
              <a:rPr lang="en-GB" dirty="0" smtClean="0"/>
              <a:t>-A </a:t>
            </a:r>
            <a:r>
              <a:rPr lang="en-GB" dirty="0"/>
              <a:t>desire to help neighbouring countries stabilize and prosper.</a:t>
            </a:r>
            <a:endParaRPr lang="en-US" dirty="0"/>
          </a:p>
          <a:p>
            <a:pPr marL="0" lvl="0" indent="0" algn="just">
              <a:lnSpc>
                <a:spcPct val="160000"/>
              </a:lnSpc>
              <a:buNone/>
            </a:pPr>
            <a:r>
              <a:rPr lang="en-GB" dirty="0" smtClean="0"/>
              <a:t>-The </a:t>
            </a:r>
            <a:r>
              <a:rPr lang="en-GB" dirty="0"/>
              <a:t>fear of being left out while the rest of the world is swept into regionalism. </a:t>
            </a:r>
            <a:endParaRPr lang="en-US" dirty="0"/>
          </a:p>
          <a:p>
            <a:pPr marL="0" indent="0" algn="just">
              <a:lnSpc>
                <a:spcPct val="160000"/>
              </a:lnSpc>
              <a:buNone/>
            </a:pPr>
            <a:r>
              <a:rPr lang="en-GB" dirty="0"/>
              <a:t>  </a:t>
            </a:r>
            <a:endParaRPr lang="en-US" dirty="0"/>
          </a:p>
          <a:p>
            <a:endParaRPr lang="en-US" dirty="0"/>
          </a:p>
        </p:txBody>
      </p:sp>
    </p:spTree>
    <p:extLst>
      <p:ext uri="{BB962C8B-B14F-4D97-AF65-F5344CB8AC3E}">
        <p14:creationId xmlns:p14="http://schemas.microsoft.com/office/powerpoint/2010/main" val="3110031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4002"/>
          </a:xfrm>
        </p:spPr>
        <p:txBody>
          <a:bodyPr/>
          <a:lstStyle/>
          <a:p>
            <a:pPr algn="ctr"/>
            <a:r>
              <a:rPr lang="en-GB" b="1" dirty="0" smtClean="0"/>
              <a:t>Regionalism</a:t>
            </a:r>
            <a:endParaRPr lang="en-US" b="1" dirty="0"/>
          </a:p>
        </p:txBody>
      </p:sp>
      <p:sp>
        <p:nvSpPr>
          <p:cNvPr id="3" name="Content Placeholder 2"/>
          <p:cNvSpPr>
            <a:spLocks noGrp="1"/>
          </p:cNvSpPr>
          <p:nvPr>
            <p:ph idx="1"/>
          </p:nvPr>
        </p:nvSpPr>
        <p:spPr>
          <a:xfrm>
            <a:off x="838200" y="1394691"/>
            <a:ext cx="10515600" cy="5597236"/>
          </a:xfrm>
        </p:spPr>
        <p:txBody>
          <a:bodyPr>
            <a:normAutofit fontScale="92500" lnSpcReduction="10000"/>
          </a:bodyPr>
          <a:lstStyle/>
          <a:p>
            <a:pPr lvl="0" algn="just">
              <a:lnSpc>
                <a:spcPct val="150000"/>
              </a:lnSpc>
            </a:pPr>
            <a:r>
              <a:rPr lang="en-GB" dirty="0"/>
              <a:t>Regionalism is not a new phenomenon. </a:t>
            </a:r>
            <a:endParaRPr lang="en-US" dirty="0"/>
          </a:p>
          <a:p>
            <a:pPr lvl="0" algn="just">
              <a:lnSpc>
                <a:spcPct val="150000"/>
              </a:lnSpc>
            </a:pPr>
            <a:r>
              <a:rPr lang="en-GB" dirty="0"/>
              <a:t>Its origins have been traced back to 19th -century Europe, but a significant milestone was reached more than a century later when the Treaty of Rome — establishing the European Community — was signed in 1957</a:t>
            </a:r>
            <a:r>
              <a:rPr lang="en-GB" dirty="0" smtClean="0"/>
              <a:t>.</a:t>
            </a:r>
          </a:p>
          <a:p>
            <a:pPr lvl="0" algn="just">
              <a:lnSpc>
                <a:spcPct val="150000"/>
              </a:lnSpc>
            </a:pPr>
            <a:r>
              <a:rPr lang="en-US" dirty="0"/>
              <a:t>T</a:t>
            </a:r>
            <a:r>
              <a:rPr lang="en-US" dirty="0" smtClean="0"/>
              <a:t>he </a:t>
            </a:r>
            <a:r>
              <a:rPr lang="en-US" dirty="0"/>
              <a:t>European Community (EC) was an economic association formed by six European member countries in 1957, consisting of three communities that eventually were replaced by the </a:t>
            </a:r>
            <a:r>
              <a:rPr lang="en-US" dirty="0">
                <a:solidFill>
                  <a:srgbClr val="FF0000"/>
                </a:solidFill>
              </a:rPr>
              <a:t>European Union (</a:t>
            </a:r>
            <a:r>
              <a:rPr lang="en-US" dirty="0" smtClean="0">
                <a:solidFill>
                  <a:srgbClr val="FF0000"/>
                </a:solidFill>
              </a:rPr>
              <a:t>EU)</a:t>
            </a:r>
            <a:r>
              <a:rPr lang="en-US" dirty="0"/>
              <a:t> in 1993. The European Community dealt with policies and governing, in a communal fashion, across all member </a:t>
            </a:r>
            <a:r>
              <a:rPr lang="en-US" dirty="0" smtClean="0"/>
              <a:t>states (Investopedia,2021)</a:t>
            </a:r>
            <a:endParaRPr lang="en-US" dirty="0"/>
          </a:p>
        </p:txBody>
      </p:sp>
    </p:spTree>
    <p:extLst>
      <p:ext uri="{BB962C8B-B14F-4D97-AF65-F5344CB8AC3E}">
        <p14:creationId xmlns:p14="http://schemas.microsoft.com/office/powerpoint/2010/main" val="7050582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REC implementation status and ambition of agreements varies</a:t>
            </a:r>
            <a:endParaRPr lang="en-US" b="1" dirty="0"/>
          </a:p>
        </p:txBody>
      </p:sp>
      <p:pic>
        <p:nvPicPr>
          <p:cNvPr id="1026" name="Picture 2" descr="RECs implementation status and ambitions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48145" y="1985818"/>
            <a:ext cx="10492510" cy="4378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7454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6652"/>
            <a:ext cx="10515600" cy="1325563"/>
          </a:xfrm>
        </p:spPr>
        <p:txBody>
          <a:bodyPr/>
          <a:lstStyle/>
          <a:p>
            <a:pPr algn="ctr"/>
            <a:r>
              <a:rPr lang="en-GB" b="1" dirty="0" smtClean="0"/>
              <a:t>Regionalism</a:t>
            </a:r>
            <a:endParaRPr lang="en-US" b="1" dirty="0"/>
          </a:p>
        </p:txBody>
      </p:sp>
      <p:sp>
        <p:nvSpPr>
          <p:cNvPr id="3" name="Content Placeholder 2"/>
          <p:cNvSpPr>
            <a:spLocks noGrp="1"/>
          </p:cNvSpPr>
          <p:nvPr>
            <p:ph idx="1"/>
          </p:nvPr>
        </p:nvSpPr>
        <p:spPr>
          <a:xfrm>
            <a:off x="838200" y="1330036"/>
            <a:ext cx="10515600" cy="5430982"/>
          </a:xfrm>
        </p:spPr>
        <p:txBody>
          <a:bodyPr>
            <a:normAutofit lnSpcReduction="10000"/>
          </a:bodyPr>
          <a:lstStyle/>
          <a:p>
            <a:pPr lvl="0" algn="just">
              <a:lnSpc>
                <a:spcPct val="150000"/>
              </a:lnSpc>
            </a:pPr>
            <a:r>
              <a:rPr lang="en-GB" dirty="0"/>
              <a:t>The Southern African Customs Union, set up in 1910, is the first attempt at regional integration on the continent, and among the oldest in the world</a:t>
            </a:r>
            <a:r>
              <a:rPr lang="en-GB" dirty="0" smtClean="0"/>
              <a:t>.</a:t>
            </a:r>
          </a:p>
          <a:p>
            <a:pPr lvl="0" algn="just">
              <a:lnSpc>
                <a:spcPct val="150000"/>
              </a:lnSpc>
            </a:pPr>
            <a:r>
              <a:rPr lang="en-GB" dirty="0" smtClean="0"/>
              <a:t>SACU consists of Botswana, Lesotho, Namibia, South Africa and Swaziland (</a:t>
            </a:r>
            <a:r>
              <a:rPr lang="en-GB" dirty="0" err="1" smtClean="0"/>
              <a:t>Eswatini</a:t>
            </a:r>
            <a:r>
              <a:rPr lang="en-GB" dirty="0" smtClean="0"/>
              <a:t>).</a:t>
            </a:r>
          </a:p>
          <a:p>
            <a:pPr lvl="0" algn="just">
              <a:lnSpc>
                <a:spcPct val="150000"/>
              </a:lnSpc>
            </a:pPr>
            <a:r>
              <a:rPr lang="en-US" dirty="0"/>
              <a:t>Negotiations to reform the 1969 Agreement started in 1994, and a new agreement was signed in 2002. The new arrangement was ratified by SACU Heads of State</a:t>
            </a:r>
          </a:p>
          <a:p>
            <a:pPr algn="just"/>
            <a:endParaRPr lang="en-US" dirty="0"/>
          </a:p>
          <a:p>
            <a:pPr algn="just"/>
            <a:endParaRPr lang="en-US" dirty="0"/>
          </a:p>
        </p:txBody>
      </p:sp>
    </p:spTree>
    <p:extLst>
      <p:ext uri="{BB962C8B-B14F-4D97-AF65-F5344CB8AC3E}">
        <p14:creationId xmlns:p14="http://schemas.microsoft.com/office/powerpoint/2010/main" val="3642282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37309"/>
            <a:ext cx="10515600" cy="1191491"/>
          </a:xfrm>
        </p:spPr>
        <p:txBody>
          <a:bodyPr>
            <a:normAutofit fontScale="90000"/>
          </a:bodyPr>
          <a:lstStyle/>
          <a:p>
            <a:pPr algn="ctr"/>
            <a:r>
              <a:rPr lang="en-GB" b="1" dirty="0"/>
              <a:t>What is Regional integration?</a:t>
            </a:r>
            <a:r>
              <a:rPr lang="en-US" dirty="0"/>
              <a:t/>
            </a:r>
            <a:br>
              <a:rPr lang="en-US" dirty="0"/>
            </a:br>
            <a:endParaRPr lang="en-US" dirty="0"/>
          </a:p>
        </p:txBody>
      </p:sp>
      <p:sp>
        <p:nvSpPr>
          <p:cNvPr id="3" name="Content Placeholder 2"/>
          <p:cNvSpPr>
            <a:spLocks noGrp="1"/>
          </p:cNvSpPr>
          <p:nvPr>
            <p:ph idx="1"/>
          </p:nvPr>
        </p:nvSpPr>
        <p:spPr>
          <a:xfrm>
            <a:off x="838200" y="2041235"/>
            <a:ext cx="10515600" cy="4135727"/>
          </a:xfrm>
        </p:spPr>
        <p:txBody>
          <a:bodyPr/>
          <a:lstStyle/>
          <a:p>
            <a:pPr lvl="0"/>
            <a:r>
              <a:rPr lang="en-GB" dirty="0"/>
              <a:t>Regional integration is an arrangement between two or more countries to cooperate, through formal, regional rules and institutions, to:</a:t>
            </a:r>
            <a:endParaRPr lang="en-US" dirty="0"/>
          </a:p>
          <a:p>
            <a:r>
              <a:rPr lang="en-GB" dirty="0"/>
              <a:t>1.  overcome barriers to the flow of </a:t>
            </a:r>
            <a:r>
              <a:rPr lang="en-GB" dirty="0" smtClean="0"/>
              <a:t>goods (by reducing tariff and non tariff barriers), </a:t>
            </a:r>
            <a:r>
              <a:rPr lang="en-GB" dirty="0"/>
              <a:t>services, capital and people across borders, </a:t>
            </a:r>
            <a:endParaRPr lang="en-US" dirty="0"/>
          </a:p>
          <a:p>
            <a:r>
              <a:rPr lang="en-GB" dirty="0"/>
              <a:t>2.  manage shared resources, and/or </a:t>
            </a:r>
            <a:endParaRPr lang="en-US" dirty="0"/>
          </a:p>
          <a:p>
            <a:r>
              <a:rPr lang="en-GB" dirty="0"/>
              <a:t>3.  achieve peace and security in the region. </a:t>
            </a:r>
            <a:endParaRPr lang="en-US" dirty="0"/>
          </a:p>
          <a:p>
            <a:pPr marL="0" indent="0">
              <a:buNone/>
            </a:pPr>
            <a:endParaRPr lang="en-US" dirty="0"/>
          </a:p>
        </p:txBody>
      </p:sp>
    </p:spTree>
    <p:extLst>
      <p:ext uri="{BB962C8B-B14F-4D97-AF65-F5344CB8AC3E}">
        <p14:creationId xmlns:p14="http://schemas.microsoft.com/office/powerpoint/2010/main" val="488629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US" dirty="0"/>
          </a:p>
        </p:txBody>
      </p:sp>
      <p:sp>
        <p:nvSpPr>
          <p:cNvPr id="3" name="Content Placeholder 2"/>
          <p:cNvSpPr>
            <a:spLocks noGrp="1"/>
          </p:cNvSpPr>
          <p:nvPr>
            <p:ph idx="1"/>
          </p:nvPr>
        </p:nvSpPr>
        <p:spPr/>
        <p:txBody>
          <a:bodyPr/>
          <a:lstStyle/>
          <a:p>
            <a:pPr algn="just">
              <a:lnSpc>
                <a:spcPct val="150000"/>
              </a:lnSpc>
            </a:pPr>
            <a:r>
              <a:rPr lang="en-GB" dirty="0"/>
              <a:t>Therefore, we can comfortably conclude that regional integration may be motivated by economic, political and other strategic factors, and these may change as integration advances. For example, it is well known that regional integration in Africa was initially driven by political rhetoric around Pan-Africanism; however, economic considerations now seem to have taken over.</a:t>
            </a:r>
            <a:endParaRPr lang="en-US" dirty="0"/>
          </a:p>
          <a:p>
            <a:endParaRPr lang="en-US" dirty="0"/>
          </a:p>
        </p:txBody>
      </p:sp>
    </p:spTree>
    <p:extLst>
      <p:ext uri="{BB962C8B-B14F-4D97-AF65-F5344CB8AC3E}">
        <p14:creationId xmlns:p14="http://schemas.microsoft.com/office/powerpoint/2010/main" val="3822146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Pre-conditions for successful RI</a:t>
            </a:r>
            <a:endParaRPr lang="en-GB" b="1" dirty="0"/>
          </a:p>
        </p:txBody>
      </p:sp>
      <p:sp>
        <p:nvSpPr>
          <p:cNvPr id="3" name="Content Placeholder 2"/>
          <p:cNvSpPr>
            <a:spLocks noGrp="1"/>
          </p:cNvSpPr>
          <p:nvPr>
            <p:ph idx="1"/>
          </p:nvPr>
        </p:nvSpPr>
        <p:spPr/>
        <p:txBody>
          <a:bodyPr>
            <a:normAutofit fontScale="85000" lnSpcReduction="10000"/>
          </a:bodyPr>
          <a:lstStyle/>
          <a:p>
            <a:r>
              <a:rPr lang="en-GB" dirty="0" smtClean="0"/>
              <a:t>What are those things that should be put in place in order to have successful RI</a:t>
            </a:r>
          </a:p>
          <a:p>
            <a:pPr marL="571500" indent="-571500">
              <a:buFont typeface="+mj-lt"/>
              <a:buAutoNum type="romanLcPeriod"/>
            </a:pPr>
            <a:endParaRPr lang="en-GB" dirty="0" smtClean="0"/>
          </a:p>
          <a:p>
            <a:pPr marL="571500" indent="-571500" algn="just">
              <a:buFont typeface="+mj-lt"/>
              <a:buAutoNum type="romanLcPeriod"/>
            </a:pPr>
            <a:r>
              <a:rPr lang="en-GB" dirty="0" smtClean="0"/>
              <a:t>The creation of an appropriate enabling environment</a:t>
            </a:r>
          </a:p>
          <a:p>
            <a:pPr marL="571500" indent="-571500" algn="just">
              <a:buFont typeface="+mj-lt"/>
              <a:buAutoNum type="romanLcPeriod"/>
            </a:pPr>
            <a:r>
              <a:rPr lang="en-US" dirty="0"/>
              <a:t>political and civic commitment and mutual trust among countries.</a:t>
            </a:r>
            <a:endParaRPr lang="en-GB" dirty="0" smtClean="0"/>
          </a:p>
          <a:p>
            <a:pPr marL="571500" indent="-571500" algn="just">
              <a:buFont typeface="+mj-lt"/>
              <a:buAutoNum type="romanLcPeriod"/>
            </a:pPr>
            <a:r>
              <a:rPr lang="en-GB" dirty="0" smtClean="0"/>
              <a:t>Development of infrastructure</a:t>
            </a:r>
          </a:p>
          <a:p>
            <a:pPr marL="571500" indent="-571500" algn="just">
              <a:buFont typeface="+mj-lt"/>
              <a:buAutoNum type="romanLcPeriod"/>
            </a:pPr>
            <a:r>
              <a:rPr lang="en-GB" dirty="0" smtClean="0"/>
              <a:t>The development of strong public sector institutions</a:t>
            </a:r>
          </a:p>
          <a:p>
            <a:pPr marL="571500" indent="-571500" algn="just">
              <a:buFont typeface="+mj-lt"/>
              <a:buAutoNum type="romanLcPeriod"/>
            </a:pPr>
            <a:r>
              <a:rPr lang="en-GB" dirty="0" smtClean="0"/>
              <a:t>The reduction of social exclusion</a:t>
            </a:r>
          </a:p>
          <a:p>
            <a:pPr marL="571500" indent="-571500" algn="just">
              <a:buFont typeface="+mj-lt"/>
              <a:buAutoNum type="romanLcPeriod"/>
            </a:pPr>
            <a:r>
              <a:rPr lang="en-GB" dirty="0" smtClean="0"/>
              <a:t>Contribution to peace and security in the region</a:t>
            </a:r>
          </a:p>
          <a:p>
            <a:pPr marL="571500" indent="-571500" algn="just">
              <a:buFont typeface="+mj-lt"/>
              <a:buAutoNum type="romanLcPeriod"/>
            </a:pPr>
            <a:r>
              <a:rPr lang="en-GB" dirty="0" smtClean="0"/>
              <a:t>The strengthening of the region’s interaction with other regions of the world.</a:t>
            </a:r>
          </a:p>
          <a:p>
            <a:pPr marL="571500" indent="-571500" algn="just">
              <a:buFont typeface="+mj-lt"/>
              <a:buAutoNum type="romanLcPeriod"/>
            </a:pPr>
            <a:r>
              <a:rPr lang="en-GB" dirty="0" smtClean="0"/>
              <a:t>Macroeconomic stability and good financial management</a:t>
            </a:r>
          </a:p>
          <a:p>
            <a:pPr marL="571500" indent="-571500">
              <a:buFont typeface="+mj-lt"/>
              <a:buAutoNum type="romanLcPeriod"/>
            </a:pPr>
            <a:endParaRPr lang="en-GB" dirty="0"/>
          </a:p>
        </p:txBody>
      </p:sp>
    </p:spTree>
    <p:extLst>
      <p:ext uri="{BB962C8B-B14F-4D97-AF65-F5344CB8AC3E}">
        <p14:creationId xmlns:p14="http://schemas.microsoft.com/office/powerpoint/2010/main" val="287238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4766"/>
          </a:xfrm>
        </p:spPr>
        <p:txBody>
          <a:bodyPr/>
          <a:lstStyle/>
          <a:p>
            <a:pPr algn="ctr"/>
            <a:r>
              <a:rPr lang="en-GB" b="1" dirty="0" smtClean="0"/>
              <a:t>Advantages of RI</a:t>
            </a:r>
            <a:endParaRPr lang="en-GB" b="1" dirty="0"/>
          </a:p>
        </p:txBody>
      </p:sp>
      <p:sp>
        <p:nvSpPr>
          <p:cNvPr id="3" name="Content Placeholder 2"/>
          <p:cNvSpPr>
            <a:spLocks noGrp="1"/>
          </p:cNvSpPr>
          <p:nvPr>
            <p:ph idx="1"/>
          </p:nvPr>
        </p:nvSpPr>
        <p:spPr>
          <a:xfrm>
            <a:off x="838200" y="1209964"/>
            <a:ext cx="10515600" cy="4985472"/>
          </a:xfrm>
        </p:spPr>
        <p:txBody>
          <a:bodyPr>
            <a:normAutofit fontScale="85000" lnSpcReduction="20000"/>
          </a:bodyPr>
          <a:lstStyle/>
          <a:p>
            <a:pPr lvl="0" algn="just"/>
            <a:r>
              <a:rPr lang="en-GB" dirty="0"/>
              <a:t>Trade </a:t>
            </a:r>
            <a:r>
              <a:rPr lang="en-GB" dirty="0" smtClean="0"/>
              <a:t>gains</a:t>
            </a:r>
            <a:r>
              <a:rPr lang="en-US" dirty="0"/>
              <a:t> </a:t>
            </a:r>
            <a:r>
              <a:rPr lang="en-US" dirty="0" smtClean="0"/>
              <a:t>(Regional </a:t>
            </a:r>
            <a:r>
              <a:rPr lang="en-US" dirty="0"/>
              <a:t>economic integration is only beneficial if the amount of trade it creates exceeds the amount it </a:t>
            </a:r>
            <a:r>
              <a:rPr lang="en-US" dirty="0" smtClean="0"/>
              <a:t>diverts)</a:t>
            </a:r>
          </a:p>
          <a:p>
            <a:pPr marL="0" lvl="0" indent="0" algn="just">
              <a:lnSpc>
                <a:spcPct val="100000"/>
              </a:lnSpc>
              <a:buNone/>
            </a:pPr>
            <a:r>
              <a:rPr lang="en-GB" dirty="0" smtClean="0"/>
              <a:t>(Trade </a:t>
            </a:r>
            <a:r>
              <a:rPr lang="en-GB" dirty="0"/>
              <a:t>creation refers to an increase in economic welfare from joining an FTA like a customs union. These agreements create more opportunities for countries to trade with one another by removing the barriers to trade and investment. Due to a reduction or removal of tariffs, cooperation results in cheaper prices for consumers in the bloc countries. Studies indicate that regional economic integration significantly contributes to the relatively high growth rates in the less-developed </a:t>
            </a:r>
            <a:r>
              <a:rPr lang="en-GB" dirty="0" smtClean="0"/>
              <a:t>countries)</a:t>
            </a:r>
            <a:endParaRPr lang="en-US" dirty="0"/>
          </a:p>
          <a:p>
            <a:pPr lvl="0" algn="just"/>
            <a:r>
              <a:rPr lang="en-GB" dirty="0" smtClean="0"/>
              <a:t>Increased </a:t>
            </a:r>
            <a:r>
              <a:rPr lang="en-GB" dirty="0"/>
              <a:t>returns and increased </a:t>
            </a:r>
            <a:r>
              <a:rPr lang="en-GB" dirty="0" smtClean="0"/>
              <a:t>competition </a:t>
            </a:r>
            <a:r>
              <a:rPr lang="en-US" dirty="0" smtClean="0"/>
              <a:t>( </a:t>
            </a:r>
            <a:r>
              <a:rPr lang="en-GB" dirty="0" smtClean="0"/>
              <a:t>it </a:t>
            </a:r>
            <a:r>
              <a:rPr lang="en-GB" dirty="0"/>
              <a:t>is expected that market enlargement would allow firms in some sectors to exploit more </a:t>
            </a:r>
            <a:r>
              <a:rPr lang="en-GB" i="1" dirty="0" smtClean="0"/>
              <a:t>economies </a:t>
            </a:r>
            <a:r>
              <a:rPr lang="en-GB" i="1" dirty="0"/>
              <a:t>of scale</a:t>
            </a:r>
            <a:r>
              <a:rPr lang="en-GB" dirty="0"/>
              <a:t>. </a:t>
            </a:r>
            <a:r>
              <a:rPr lang="en-GB" i="1" dirty="0"/>
              <a:t>Competition </a:t>
            </a:r>
            <a:r>
              <a:rPr lang="en-GB" dirty="0"/>
              <a:t>may lead </a:t>
            </a:r>
            <a:r>
              <a:rPr lang="en-GB" dirty="0" smtClean="0"/>
              <a:t>to </a:t>
            </a:r>
            <a:r>
              <a:rPr lang="en-GB" dirty="0"/>
              <a:t>the removal of </a:t>
            </a:r>
            <a:r>
              <a:rPr lang="en-GB" dirty="0" smtClean="0"/>
              <a:t>inefficient firms).</a:t>
            </a:r>
          </a:p>
          <a:p>
            <a:pPr lvl="0" algn="just"/>
            <a:r>
              <a:rPr lang="en-GB" dirty="0"/>
              <a:t>Attracts </a:t>
            </a:r>
            <a:r>
              <a:rPr lang="en-GB" dirty="0" smtClean="0"/>
              <a:t>investment</a:t>
            </a:r>
          </a:p>
          <a:p>
            <a:pPr lvl="0"/>
            <a:r>
              <a:rPr lang="en-GB" dirty="0"/>
              <a:t>The need to access larger markets.</a:t>
            </a:r>
            <a:endParaRPr lang="en-US" dirty="0"/>
          </a:p>
          <a:p>
            <a:pPr lvl="0"/>
            <a:r>
              <a:rPr lang="en-GB" dirty="0"/>
              <a:t>More rapid spread of technology</a:t>
            </a:r>
            <a:endParaRPr lang="en-US" dirty="0"/>
          </a:p>
          <a:p>
            <a:pPr lvl="0" algn="just"/>
            <a:endParaRPr lang="en-US" dirty="0"/>
          </a:p>
          <a:p>
            <a:pPr lvl="0"/>
            <a:endParaRPr lang="en-US" dirty="0"/>
          </a:p>
          <a:p>
            <a:endParaRPr lang="en-GB" dirty="0"/>
          </a:p>
        </p:txBody>
      </p:sp>
    </p:spTree>
    <p:extLst>
      <p:ext uri="{BB962C8B-B14F-4D97-AF65-F5344CB8AC3E}">
        <p14:creationId xmlns:p14="http://schemas.microsoft.com/office/powerpoint/2010/main" val="2579250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Advantages  of RI</a:t>
            </a:r>
            <a:endParaRPr lang="en-GB" b="1" dirty="0"/>
          </a:p>
        </p:txBody>
      </p:sp>
      <p:sp>
        <p:nvSpPr>
          <p:cNvPr id="3" name="Content Placeholder 2"/>
          <p:cNvSpPr>
            <a:spLocks noGrp="1"/>
          </p:cNvSpPr>
          <p:nvPr>
            <p:ph idx="1"/>
          </p:nvPr>
        </p:nvSpPr>
        <p:spPr/>
        <p:txBody>
          <a:bodyPr/>
          <a:lstStyle/>
          <a:p>
            <a:pPr lvl="0"/>
            <a:r>
              <a:rPr lang="en-GB" dirty="0"/>
              <a:t>Prevents wars</a:t>
            </a:r>
            <a:endParaRPr lang="en-US" dirty="0"/>
          </a:p>
          <a:p>
            <a:pPr lvl="0"/>
            <a:r>
              <a:rPr lang="en-GB" dirty="0"/>
              <a:t>Better use of existing resources through specialisation (comparative advantage) </a:t>
            </a:r>
            <a:endParaRPr lang="en-US" dirty="0"/>
          </a:p>
          <a:p>
            <a:pPr lvl="0"/>
            <a:r>
              <a:rPr lang="en-GB" dirty="0"/>
              <a:t>Growth effect, accumulate more resources as expanded market size can promote increased and more efficient investments.</a:t>
            </a:r>
            <a:endParaRPr lang="en-US" dirty="0"/>
          </a:p>
          <a:p>
            <a:pPr lvl="0"/>
            <a:r>
              <a:rPr lang="en-GB" dirty="0"/>
              <a:t>Greater negotiating </a:t>
            </a:r>
            <a:r>
              <a:rPr lang="en-GB" dirty="0" smtClean="0"/>
              <a:t>power</a:t>
            </a:r>
          </a:p>
          <a:p>
            <a:r>
              <a:rPr lang="en-GB" dirty="0"/>
              <a:t>Reversing the historic fragmentation of the continent into 55 countries, with the economic disadvantage this generates.</a:t>
            </a:r>
            <a:endParaRPr lang="en-US" dirty="0"/>
          </a:p>
          <a:p>
            <a:pPr lvl="0"/>
            <a:endParaRPr lang="en-US" dirty="0"/>
          </a:p>
          <a:p>
            <a:endParaRPr lang="en-GB" dirty="0"/>
          </a:p>
        </p:txBody>
      </p:sp>
    </p:spTree>
    <p:extLst>
      <p:ext uri="{BB962C8B-B14F-4D97-AF65-F5344CB8AC3E}">
        <p14:creationId xmlns:p14="http://schemas.microsoft.com/office/powerpoint/2010/main" val="3360015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3147</TotalTime>
  <Words>2340</Words>
  <Application>Microsoft Office PowerPoint</Application>
  <PresentationFormat>Widescreen</PresentationFormat>
  <Paragraphs>163</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Regional Integration and Emerging Markets</vt:lpstr>
      <vt:lpstr>At the end of this course, you should be able      to: </vt:lpstr>
      <vt:lpstr>Regionalism</vt:lpstr>
      <vt:lpstr>Regionalism</vt:lpstr>
      <vt:lpstr>What is Regional integration? </vt:lpstr>
      <vt:lpstr>Cont.…</vt:lpstr>
      <vt:lpstr>Pre-conditions for successful RI</vt:lpstr>
      <vt:lpstr>Advantages of RI</vt:lpstr>
      <vt:lpstr>Advantages  of RI</vt:lpstr>
      <vt:lpstr>Disadvantages</vt:lpstr>
      <vt:lpstr>Stages/Levels of RI </vt:lpstr>
      <vt:lpstr>Cont..</vt:lpstr>
      <vt:lpstr>Customs Union</vt:lpstr>
      <vt:lpstr>Common Market</vt:lpstr>
      <vt:lpstr>Economic union</vt:lpstr>
      <vt:lpstr>Political Federation</vt:lpstr>
      <vt:lpstr>An overview of African Integration </vt:lpstr>
      <vt:lpstr>Some of the Abuja treaty objectives</vt:lpstr>
      <vt:lpstr>    8 officially recognised RECs in Africa</vt:lpstr>
      <vt:lpstr>COMESA</vt:lpstr>
      <vt:lpstr>EAC</vt:lpstr>
      <vt:lpstr>ECCAS</vt:lpstr>
      <vt:lpstr>ECOWAS</vt:lpstr>
      <vt:lpstr>IGAD</vt:lpstr>
      <vt:lpstr>SADC</vt:lpstr>
      <vt:lpstr>AMU</vt:lpstr>
      <vt:lpstr>AMU</vt:lpstr>
      <vt:lpstr>Spaghetti Bowl</vt:lpstr>
      <vt:lpstr>Why Regionalism? </vt:lpstr>
      <vt:lpstr>REC implementation status and ambition of agreements varies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Regionalism in Global Trade</dc:title>
  <dc:creator>RACHEAL</dc:creator>
  <cp:lastModifiedBy>RACHEAL</cp:lastModifiedBy>
  <cp:revision>46</cp:revision>
  <dcterms:created xsi:type="dcterms:W3CDTF">2022-03-12T21:28:54Z</dcterms:created>
  <dcterms:modified xsi:type="dcterms:W3CDTF">2023-02-17T18:18:27Z</dcterms:modified>
</cp:coreProperties>
</file>