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7" r:id="rId2"/>
    <p:sldId id="258" r:id="rId3"/>
    <p:sldId id="259" r:id="rId4"/>
    <p:sldId id="260" r:id="rId5"/>
    <p:sldId id="261" r:id="rId6"/>
    <p:sldId id="262"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4" d="100"/>
          <a:sy n="64" d="100"/>
        </p:scale>
        <p:origin x="9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70CD4B3-D48E-4100-8CDE-7396C7012D4A}" type="datetimeFigureOut">
              <a:rPr lang="en-US" smtClean="0"/>
              <a:t>8/16/2025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874F891D-46F6-4C3E-BAD0-FADC3BF1E9CD}"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4229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0CD4B3-D48E-4100-8CDE-7396C7012D4A}" type="datetimeFigureOut">
              <a:rPr lang="en-US" smtClean="0"/>
              <a:t>8/16/2025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4F891D-46F6-4C3E-BAD0-FADC3BF1E9CD}" type="slidenum">
              <a:rPr lang="en-US" smtClean="0"/>
              <a:t>‹#›</a:t>
            </a:fld>
            <a:endParaRPr lang="en-US"/>
          </a:p>
        </p:txBody>
      </p:sp>
    </p:spTree>
    <p:extLst>
      <p:ext uri="{BB962C8B-B14F-4D97-AF65-F5344CB8AC3E}">
        <p14:creationId xmlns:p14="http://schemas.microsoft.com/office/powerpoint/2010/main" val="2391340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0CD4B3-D48E-4100-8CDE-7396C7012D4A}" type="datetimeFigureOut">
              <a:rPr lang="en-US" smtClean="0"/>
              <a:t>8/16/2025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4F891D-46F6-4C3E-BAD0-FADC3BF1E9CD}"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93161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0CD4B3-D48E-4100-8CDE-7396C7012D4A}" type="datetimeFigureOut">
              <a:rPr lang="en-US" smtClean="0"/>
              <a:t>8/16/2025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4F891D-46F6-4C3E-BAD0-FADC3BF1E9CD}"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62051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0CD4B3-D48E-4100-8CDE-7396C7012D4A}" type="datetimeFigureOut">
              <a:rPr lang="en-US" smtClean="0"/>
              <a:t>8/16/2025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4F891D-46F6-4C3E-BAD0-FADC3BF1E9CD}" type="slidenum">
              <a:rPr lang="en-US" smtClean="0"/>
              <a:t>‹#›</a:t>
            </a:fld>
            <a:endParaRPr lang="en-US"/>
          </a:p>
        </p:txBody>
      </p:sp>
    </p:spTree>
    <p:extLst>
      <p:ext uri="{BB962C8B-B14F-4D97-AF65-F5344CB8AC3E}">
        <p14:creationId xmlns:p14="http://schemas.microsoft.com/office/powerpoint/2010/main" val="2619923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0CD4B3-D48E-4100-8CDE-7396C7012D4A}" type="datetimeFigureOut">
              <a:rPr lang="en-US" smtClean="0"/>
              <a:t>8/16/2025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4F891D-46F6-4C3E-BAD0-FADC3BF1E9CD}"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88407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0CD4B3-D48E-4100-8CDE-7396C7012D4A}" type="datetimeFigureOut">
              <a:rPr lang="en-US" smtClean="0"/>
              <a:t>8/16/2025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4F891D-46F6-4C3E-BAD0-FADC3BF1E9CD}"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0339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0CD4B3-D48E-4100-8CDE-7396C7012D4A}" type="datetimeFigureOut">
              <a:rPr lang="en-US" smtClean="0"/>
              <a:t>8/16/2025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4F891D-46F6-4C3E-BAD0-FADC3BF1E9CD}"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82415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0CD4B3-D48E-4100-8CDE-7396C7012D4A}" type="datetimeFigureOut">
              <a:rPr lang="en-US" smtClean="0"/>
              <a:t>8/16/2025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4F891D-46F6-4C3E-BAD0-FADC3BF1E9CD}"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8245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0CD4B3-D48E-4100-8CDE-7396C7012D4A}" type="datetimeFigureOut">
              <a:rPr lang="en-US" smtClean="0"/>
              <a:t>8/16/2025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4F891D-46F6-4C3E-BAD0-FADC3BF1E9CD}" type="slidenum">
              <a:rPr lang="en-US" smtClean="0"/>
              <a:t>‹#›</a:t>
            </a:fld>
            <a:endParaRPr lang="en-US"/>
          </a:p>
        </p:txBody>
      </p:sp>
    </p:spTree>
    <p:extLst>
      <p:ext uri="{BB962C8B-B14F-4D97-AF65-F5344CB8AC3E}">
        <p14:creationId xmlns:p14="http://schemas.microsoft.com/office/powerpoint/2010/main" val="138162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0CD4B3-D48E-4100-8CDE-7396C7012D4A}" type="datetimeFigureOut">
              <a:rPr lang="en-US" smtClean="0"/>
              <a:t>8/16/2025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4F891D-46F6-4C3E-BAD0-FADC3BF1E9CD}"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8726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0CD4B3-D48E-4100-8CDE-7396C7012D4A}" type="datetimeFigureOut">
              <a:rPr lang="en-US" smtClean="0"/>
              <a:t>8/16/2025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4F891D-46F6-4C3E-BAD0-FADC3BF1E9CD}" type="slidenum">
              <a:rPr lang="en-US" smtClean="0"/>
              <a:t>‹#›</a:t>
            </a:fld>
            <a:endParaRPr lang="en-US"/>
          </a:p>
        </p:txBody>
      </p:sp>
    </p:spTree>
    <p:extLst>
      <p:ext uri="{BB962C8B-B14F-4D97-AF65-F5344CB8AC3E}">
        <p14:creationId xmlns:p14="http://schemas.microsoft.com/office/powerpoint/2010/main" val="3282507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0CD4B3-D48E-4100-8CDE-7396C7012D4A}" type="datetimeFigureOut">
              <a:rPr lang="en-US" smtClean="0"/>
              <a:t>8/16/2025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4F891D-46F6-4C3E-BAD0-FADC3BF1E9CD}"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9435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0CD4B3-D48E-4100-8CDE-7396C7012D4A}" type="datetimeFigureOut">
              <a:rPr lang="en-US" smtClean="0"/>
              <a:t>8/16/2025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4F891D-46F6-4C3E-BAD0-FADC3BF1E9CD}"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0362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0CD4B3-D48E-4100-8CDE-7396C7012D4A}" type="datetimeFigureOut">
              <a:rPr lang="en-US" smtClean="0"/>
              <a:t>8/16/2025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4F891D-46F6-4C3E-BAD0-FADC3BF1E9CD}" type="slidenum">
              <a:rPr lang="en-US" smtClean="0"/>
              <a:t>‹#›</a:t>
            </a:fld>
            <a:endParaRPr lang="en-US"/>
          </a:p>
        </p:txBody>
      </p:sp>
    </p:spTree>
    <p:extLst>
      <p:ext uri="{BB962C8B-B14F-4D97-AF65-F5344CB8AC3E}">
        <p14:creationId xmlns:p14="http://schemas.microsoft.com/office/powerpoint/2010/main" val="4042913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0CD4B3-D48E-4100-8CDE-7396C7012D4A}" type="datetimeFigureOut">
              <a:rPr lang="en-US" smtClean="0"/>
              <a:t>8/16/2025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4F891D-46F6-4C3E-BAD0-FADC3BF1E9CD}"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9358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0CD4B3-D48E-4100-8CDE-7396C7012D4A}" type="datetimeFigureOut">
              <a:rPr lang="en-US" smtClean="0"/>
              <a:t>8/16/2025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4F891D-46F6-4C3E-BAD0-FADC3BF1E9CD}" type="slidenum">
              <a:rPr lang="en-US" smtClean="0"/>
              <a:t>‹#›</a:t>
            </a:fld>
            <a:endParaRPr lang="en-US"/>
          </a:p>
        </p:txBody>
      </p:sp>
    </p:spTree>
    <p:extLst>
      <p:ext uri="{BB962C8B-B14F-4D97-AF65-F5344CB8AC3E}">
        <p14:creationId xmlns:p14="http://schemas.microsoft.com/office/powerpoint/2010/main" val="995633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70CD4B3-D48E-4100-8CDE-7396C7012D4A}" type="datetimeFigureOut">
              <a:rPr lang="en-US" smtClean="0"/>
              <a:t>8/16/2025</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74F891D-46F6-4C3E-BAD0-FADC3BF1E9CD}" type="slidenum">
              <a:rPr lang="en-US" smtClean="0"/>
              <a:t>‹#›</a:t>
            </a:fld>
            <a:endParaRPr lang="en-US"/>
          </a:p>
        </p:txBody>
      </p:sp>
    </p:spTree>
    <p:extLst>
      <p:ext uri="{BB962C8B-B14F-4D97-AF65-F5344CB8AC3E}">
        <p14:creationId xmlns:p14="http://schemas.microsoft.com/office/powerpoint/2010/main" val="117894107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C63E2-C0F4-897A-BFBC-1C43C8BAFFEB}"/>
              </a:ext>
            </a:extLst>
          </p:cNvPr>
          <p:cNvSpPr>
            <a:spLocks noGrp="1"/>
          </p:cNvSpPr>
          <p:nvPr>
            <p:ph type="title"/>
          </p:nvPr>
        </p:nvSpPr>
        <p:spPr/>
        <p:txBody>
          <a:bodyPr/>
          <a:lstStyle/>
          <a:p>
            <a:pPr algn="ctr"/>
            <a:r>
              <a:rPr lang="en-US" b="1" dirty="0"/>
              <a:t>Computer Literacy</a:t>
            </a:r>
          </a:p>
        </p:txBody>
      </p:sp>
      <p:sp>
        <p:nvSpPr>
          <p:cNvPr id="3" name="Content Placeholder 2">
            <a:extLst>
              <a:ext uri="{FF2B5EF4-FFF2-40B4-BE49-F238E27FC236}">
                <a16:creationId xmlns:a16="http://schemas.microsoft.com/office/drawing/2014/main" id="{0D83C0CF-66AF-13FF-DFEB-F4E1CF3B6AD5}"/>
              </a:ext>
            </a:extLst>
          </p:cNvPr>
          <p:cNvSpPr>
            <a:spLocks noGrp="1"/>
          </p:cNvSpPr>
          <p:nvPr>
            <p:ph idx="1"/>
          </p:nvPr>
        </p:nvSpPr>
        <p:spPr/>
        <p:txBody>
          <a:bodyPr/>
          <a:lstStyle/>
          <a:p>
            <a:pPr marL="514350" indent="-514350">
              <a:buFont typeface="+mj-lt"/>
              <a:buAutoNum type="alphaLcParenR"/>
            </a:pPr>
            <a:r>
              <a:rPr lang="en-US" dirty="0"/>
              <a:t>Introduction to Computer Literacy</a:t>
            </a:r>
          </a:p>
          <a:p>
            <a:pPr marL="514350" lvl="0" indent="-514350">
              <a:buFont typeface="+mj-lt"/>
              <a:buAutoNum type="alphaLcParenR"/>
            </a:pPr>
            <a:r>
              <a:rPr lang="en-US" dirty="0"/>
              <a:t>Computer Ethics</a:t>
            </a:r>
          </a:p>
          <a:p>
            <a:pPr marL="514350" lvl="0" indent="-514350">
              <a:buFont typeface="+mj-lt"/>
              <a:buAutoNum type="alphaLcParenR"/>
            </a:pPr>
            <a:r>
              <a:rPr lang="en-US" dirty="0"/>
              <a:t>Computer Risks</a:t>
            </a:r>
          </a:p>
          <a:p>
            <a:pPr marL="514350" lvl="0" indent="-514350">
              <a:buFont typeface="+mj-lt"/>
              <a:buAutoNum type="alphaLcParenR"/>
            </a:pPr>
            <a:r>
              <a:rPr lang="en-US" dirty="0"/>
              <a:t>Health issues related to computer use.</a:t>
            </a:r>
          </a:p>
          <a:p>
            <a:pPr marL="514350" indent="-514350">
              <a:buFont typeface="+mj-lt"/>
              <a:buAutoNum type="alphaLcParenR"/>
            </a:pPr>
            <a:r>
              <a:rPr lang="en-US" dirty="0"/>
              <a:t>Computer Laws</a:t>
            </a:r>
          </a:p>
        </p:txBody>
      </p:sp>
    </p:spTree>
    <p:extLst>
      <p:ext uri="{BB962C8B-B14F-4D97-AF65-F5344CB8AC3E}">
        <p14:creationId xmlns:p14="http://schemas.microsoft.com/office/powerpoint/2010/main" val="1924258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806B4-218F-FA10-6884-3FBB0E1A7A12}"/>
              </a:ext>
            </a:extLst>
          </p:cNvPr>
          <p:cNvSpPr>
            <a:spLocks noGrp="1"/>
          </p:cNvSpPr>
          <p:nvPr>
            <p:ph type="title"/>
          </p:nvPr>
        </p:nvSpPr>
        <p:spPr/>
        <p:txBody>
          <a:bodyPr/>
          <a:lstStyle/>
          <a:p>
            <a:r>
              <a:rPr lang="en-US" b="1" dirty="0"/>
              <a:t>1. Computer Literacy</a:t>
            </a:r>
            <a:endParaRPr lang="en-US" dirty="0"/>
          </a:p>
        </p:txBody>
      </p:sp>
      <p:sp>
        <p:nvSpPr>
          <p:cNvPr id="3" name="Content Placeholder 2">
            <a:extLst>
              <a:ext uri="{FF2B5EF4-FFF2-40B4-BE49-F238E27FC236}">
                <a16:creationId xmlns:a16="http://schemas.microsoft.com/office/drawing/2014/main" id="{7F48A7C4-1A9A-C1D4-AECB-1578F4EC6C81}"/>
              </a:ext>
            </a:extLst>
          </p:cNvPr>
          <p:cNvSpPr>
            <a:spLocks noGrp="1"/>
          </p:cNvSpPr>
          <p:nvPr>
            <p:ph idx="1"/>
          </p:nvPr>
        </p:nvSpPr>
        <p:spPr/>
        <p:txBody>
          <a:bodyPr>
            <a:normAutofit fontScale="92500" lnSpcReduction="20000"/>
          </a:bodyPr>
          <a:lstStyle/>
          <a:p>
            <a:r>
              <a:rPr lang="en-US" dirty="0">
                <a:effectLst/>
              </a:rPr>
              <a:t>Computer literacy refers to the ability to use computers and related technology efficiently, with a range of skills covering basic to advanced operations. It includes understanding how to operate hardware and software, navigate the internet, manage files, and use digital tools for communication, productivity, and problem-solving.</a:t>
            </a:r>
          </a:p>
          <a:p>
            <a:r>
              <a:rPr lang="en-US" b="1" dirty="0"/>
              <a:t>Key Components</a:t>
            </a:r>
            <a:r>
              <a:rPr lang="en-US" dirty="0"/>
              <a:t>: </a:t>
            </a:r>
          </a:p>
          <a:p>
            <a:pPr lvl="1"/>
            <a:r>
              <a:rPr lang="en-US" b="1" dirty="0"/>
              <a:t>Basic Skills</a:t>
            </a:r>
            <a:r>
              <a:rPr lang="en-US" dirty="0"/>
              <a:t>: Using input devices (keyboard, mouse), operating systems (Windows, macOS, Linux), and common applications (word processors, spreadsheets, email).</a:t>
            </a:r>
          </a:p>
          <a:p>
            <a:pPr lvl="1"/>
            <a:r>
              <a:rPr lang="en-US" b="1" dirty="0"/>
              <a:t>Internet Proficiency</a:t>
            </a:r>
            <a:r>
              <a:rPr lang="en-US" dirty="0"/>
              <a:t>: Browsing the web, using search engines, understanding online safety, and engaging with digital communication tools.</a:t>
            </a:r>
          </a:p>
          <a:p>
            <a:pPr lvl="1"/>
            <a:r>
              <a:rPr lang="en-US" b="1" dirty="0"/>
              <a:t>Problem-Solving</a:t>
            </a:r>
            <a:r>
              <a:rPr lang="en-US" dirty="0"/>
              <a:t>: Troubleshooting</a:t>
            </a:r>
          </a:p>
          <a:p>
            <a:endParaRPr lang="en-US" dirty="0"/>
          </a:p>
        </p:txBody>
      </p:sp>
    </p:spTree>
    <p:extLst>
      <p:ext uri="{BB962C8B-B14F-4D97-AF65-F5344CB8AC3E}">
        <p14:creationId xmlns:p14="http://schemas.microsoft.com/office/powerpoint/2010/main" val="2716915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0114E-3A6B-0F2D-44C8-E1E0FC6DF7C4}"/>
              </a:ext>
            </a:extLst>
          </p:cNvPr>
          <p:cNvSpPr>
            <a:spLocks noGrp="1"/>
          </p:cNvSpPr>
          <p:nvPr>
            <p:ph type="title"/>
          </p:nvPr>
        </p:nvSpPr>
        <p:spPr/>
        <p:txBody>
          <a:bodyPr/>
          <a:lstStyle/>
          <a:p>
            <a:r>
              <a:rPr lang="en-US" b="1" dirty="0"/>
              <a:t>2. Computer Ethics</a:t>
            </a:r>
            <a:endParaRPr lang="en-US" dirty="0"/>
          </a:p>
        </p:txBody>
      </p:sp>
      <p:sp>
        <p:nvSpPr>
          <p:cNvPr id="3" name="Content Placeholder 2">
            <a:extLst>
              <a:ext uri="{FF2B5EF4-FFF2-40B4-BE49-F238E27FC236}">
                <a16:creationId xmlns:a16="http://schemas.microsoft.com/office/drawing/2014/main" id="{6F303316-53CA-42A1-CC35-AAC47270329D}"/>
              </a:ext>
            </a:extLst>
          </p:cNvPr>
          <p:cNvSpPr>
            <a:spLocks noGrp="1"/>
          </p:cNvSpPr>
          <p:nvPr>
            <p:ph idx="1"/>
          </p:nvPr>
        </p:nvSpPr>
        <p:spPr/>
        <p:txBody>
          <a:bodyPr>
            <a:noAutofit/>
          </a:bodyPr>
          <a:lstStyle/>
          <a:p>
            <a:r>
              <a:rPr lang="en-US" sz="1400" b="1" dirty="0"/>
              <a:t>Definition</a:t>
            </a:r>
            <a:r>
              <a:rPr lang="en-US" sz="1400" dirty="0"/>
              <a:t>: Moral principles guiding the use of computers and technology.</a:t>
            </a:r>
          </a:p>
          <a:p>
            <a:r>
              <a:rPr lang="en-US" sz="1400" b="1" dirty="0"/>
              <a:t>Key Principles</a:t>
            </a:r>
            <a:r>
              <a:rPr lang="en-US" sz="1400" dirty="0"/>
              <a:t>: </a:t>
            </a:r>
          </a:p>
          <a:p>
            <a:pPr lvl="1"/>
            <a:r>
              <a:rPr lang="en-US" sz="1400" dirty="0"/>
              <a:t>Respect privacy: Avoid unauthorized access to data.</a:t>
            </a:r>
          </a:p>
          <a:p>
            <a:pPr lvl="1"/>
            <a:r>
              <a:rPr lang="en-US" sz="1400" dirty="0"/>
              <a:t>Intellectual property: Don’t pirate software or plagiarize digital content.</a:t>
            </a:r>
          </a:p>
          <a:p>
            <a:pPr lvl="1"/>
            <a:r>
              <a:rPr lang="en-US" sz="1400" dirty="0"/>
              <a:t>Honesty: Avoid spreading misinformation or malicious content.</a:t>
            </a:r>
          </a:p>
          <a:p>
            <a:pPr lvl="1"/>
            <a:r>
              <a:rPr lang="en-US" sz="1400" dirty="0"/>
              <a:t>Responsible use: Use technology in ways that don’t harm others.</a:t>
            </a:r>
          </a:p>
          <a:p>
            <a:r>
              <a:rPr lang="en-US" sz="1400" b="1" dirty="0"/>
              <a:t>Examples</a:t>
            </a:r>
            <a:r>
              <a:rPr lang="en-US" sz="1400" dirty="0"/>
              <a:t>: </a:t>
            </a:r>
          </a:p>
          <a:p>
            <a:pPr lvl="1"/>
            <a:r>
              <a:rPr lang="en-US" sz="1400" dirty="0"/>
              <a:t>Citing sources for digital content.</a:t>
            </a:r>
          </a:p>
          <a:p>
            <a:pPr lvl="1"/>
            <a:r>
              <a:rPr lang="en-US" sz="1400" dirty="0"/>
              <a:t>Not sharing someone’s personal information without consent.</a:t>
            </a:r>
          </a:p>
          <a:p>
            <a:pPr lvl="1"/>
            <a:r>
              <a:rPr lang="en-US" sz="1400" dirty="0"/>
              <a:t>Avoiding hacking or spreading malware.</a:t>
            </a:r>
          </a:p>
          <a:p>
            <a:endParaRPr lang="en-US" sz="1400" dirty="0"/>
          </a:p>
        </p:txBody>
      </p:sp>
    </p:spTree>
    <p:extLst>
      <p:ext uri="{BB962C8B-B14F-4D97-AF65-F5344CB8AC3E}">
        <p14:creationId xmlns:p14="http://schemas.microsoft.com/office/powerpoint/2010/main" val="1351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DE783-13C3-F442-3101-F13F76452101}"/>
              </a:ext>
            </a:extLst>
          </p:cNvPr>
          <p:cNvSpPr>
            <a:spLocks noGrp="1"/>
          </p:cNvSpPr>
          <p:nvPr>
            <p:ph type="title"/>
          </p:nvPr>
        </p:nvSpPr>
        <p:spPr/>
        <p:txBody>
          <a:bodyPr/>
          <a:lstStyle/>
          <a:p>
            <a:r>
              <a:rPr lang="en-US" b="1" dirty="0"/>
              <a:t>3. Computer Risks</a:t>
            </a:r>
            <a:endParaRPr lang="en-US" dirty="0"/>
          </a:p>
        </p:txBody>
      </p:sp>
      <p:sp>
        <p:nvSpPr>
          <p:cNvPr id="3" name="Content Placeholder 2">
            <a:extLst>
              <a:ext uri="{FF2B5EF4-FFF2-40B4-BE49-F238E27FC236}">
                <a16:creationId xmlns:a16="http://schemas.microsoft.com/office/drawing/2014/main" id="{EFBAF227-BB60-2753-8292-F0B9B6053C6E}"/>
              </a:ext>
            </a:extLst>
          </p:cNvPr>
          <p:cNvSpPr>
            <a:spLocks noGrp="1"/>
          </p:cNvSpPr>
          <p:nvPr>
            <p:ph idx="1"/>
          </p:nvPr>
        </p:nvSpPr>
        <p:spPr/>
        <p:txBody>
          <a:bodyPr>
            <a:normAutofit fontScale="70000" lnSpcReduction="20000"/>
          </a:bodyPr>
          <a:lstStyle/>
          <a:p>
            <a:r>
              <a:rPr lang="en-US" b="1" dirty="0"/>
              <a:t>Definition</a:t>
            </a:r>
            <a:r>
              <a:rPr lang="en-US" dirty="0"/>
              <a:t>: Potential dangers associated with computer use.</a:t>
            </a:r>
          </a:p>
          <a:p>
            <a:r>
              <a:rPr lang="en-US" b="1" dirty="0"/>
              <a:t>Types of Risks</a:t>
            </a:r>
            <a:r>
              <a:rPr lang="en-US" dirty="0"/>
              <a:t>: </a:t>
            </a:r>
          </a:p>
          <a:p>
            <a:pPr lvl="1"/>
            <a:r>
              <a:rPr lang="en-US" b="1" dirty="0"/>
              <a:t>Cybersecurity Threats</a:t>
            </a:r>
            <a:r>
              <a:rPr lang="en-US" dirty="0"/>
              <a:t>: Viruses, malware, phishing, ransomware, hacking.</a:t>
            </a:r>
          </a:p>
          <a:p>
            <a:pPr lvl="1"/>
            <a:r>
              <a:rPr lang="en-US" b="1" dirty="0"/>
              <a:t>Data Loss</a:t>
            </a:r>
            <a:r>
              <a:rPr lang="en-US" dirty="0"/>
              <a:t>: Hardware failure, accidental deletion, or cyberattacks.</a:t>
            </a:r>
          </a:p>
          <a:p>
            <a:pPr lvl="1"/>
            <a:r>
              <a:rPr lang="en-US" b="1" dirty="0"/>
              <a:t>Privacy Breaches</a:t>
            </a:r>
            <a:r>
              <a:rPr lang="en-US" dirty="0"/>
              <a:t>: Unauthorized access to personal or sensitive information.</a:t>
            </a:r>
          </a:p>
          <a:p>
            <a:pPr lvl="1"/>
            <a:r>
              <a:rPr lang="en-US" b="1" dirty="0"/>
              <a:t>Social Risks</a:t>
            </a:r>
            <a:r>
              <a:rPr lang="en-US" dirty="0"/>
              <a:t>: Cyberbullying, online scams, or identity theft.</a:t>
            </a:r>
          </a:p>
          <a:p>
            <a:r>
              <a:rPr lang="en-US" b="1" dirty="0"/>
              <a:t>Mitigation</a:t>
            </a:r>
            <a:r>
              <a:rPr lang="en-US" dirty="0"/>
              <a:t>: </a:t>
            </a:r>
          </a:p>
          <a:p>
            <a:pPr lvl="1"/>
            <a:r>
              <a:rPr lang="en-US" dirty="0"/>
              <a:t>Use antivirus software and firewalls.</a:t>
            </a:r>
          </a:p>
          <a:p>
            <a:pPr lvl="1"/>
            <a:r>
              <a:rPr lang="en-US" dirty="0"/>
              <a:t>Regular backups and strong passwords.</a:t>
            </a:r>
          </a:p>
          <a:p>
            <a:pPr lvl="1"/>
            <a:r>
              <a:rPr lang="en-US" dirty="0"/>
              <a:t>Be cautious with suspicious links or emails.</a:t>
            </a:r>
          </a:p>
          <a:p>
            <a:endParaRPr lang="en-US" dirty="0"/>
          </a:p>
        </p:txBody>
      </p:sp>
    </p:spTree>
    <p:extLst>
      <p:ext uri="{BB962C8B-B14F-4D97-AF65-F5344CB8AC3E}">
        <p14:creationId xmlns:p14="http://schemas.microsoft.com/office/powerpoint/2010/main" val="2613178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EB1B0-9025-B364-E9AD-132401362DC8}"/>
              </a:ext>
            </a:extLst>
          </p:cNvPr>
          <p:cNvSpPr>
            <a:spLocks noGrp="1"/>
          </p:cNvSpPr>
          <p:nvPr>
            <p:ph type="title"/>
          </p:nvPr>
        </p:nvSpPr>
        <p:spPr/>
        <p:txBody>
          <a:bodyPr/>
          <a:lstStyle/>
          <a:p>
            <a:r>
              <a:rPr lang="en-US" b="1" dirty="0"/>
              <a:t>Health Issues Related to Computer Use</a:t>
            </a:r>
            <a:endParaRPr lang="en-US" dirty="0"/>
          </a:p>
        </p:txBody>
      </p:sp>
      <p:sp>
        <p:nvSpPr>
          <p:cNvPr id="3" name="Content Placeholder 2">
            <a:extLst>
              <a:ext uri="{FF2B5EF4-FFF2-40B4-BE49-F238E27FC236}">
                <a16:creationId xmlns:a16="http://schemas.microsoft.com/office/drawing/2014/main" id="{09D4FBDB-E571-B656-CAEE-A4A87BF791FF}"/>
              </a:ext>
            </a:extLst>
          </p:cNvPr>
          <p:cNvSpPr>
            <a:spLocks noGrp="1"/>
          </p:cNvSpPr>
          <p:nvPr>
            <p:ph idx="1"/>
          </p:nvPr>
        </p:nvSpPr>
        <p:spPr/>
        <p:txBody>
          <a:bodyPr>
            <a:normAutofit fontScale="70000" lnSpcReduction="20000"/>
          </a:bodyPr>
          <a:lstStyle/>
          <a:p>
            <a:r>
              <a:rPr lang="en-US" b="1" dirty="0"/>
              <a:t>Common Issues</a:t>
            </a:r>
            <a:r>
              <a:rPr lang="en-US" dirty="0"/>
              <a:t>: </a:t>
            </a:r>
          </a:p>
          <a:p>
            <a:pPr lvl="1"/>
            <a:r>
              <a:rPr lang="en-US" b="1" dirty="0"/>
              <a:t>Eye Strain</a:t>
            </a:r>
            <a:r>
              <a:rPr lang="en-US" dirty="0"/>
              <a:t>: Prolonged screen time causing discomfort (Computer Vision Syndrome).</a:t>
            </a:r>
          </a:p>
          <a:p>
            <a:pPr lvl="1"/>
            <a:r>
              <a:rPr lang="en-US" b="1" dirty="0"/>
              <a:t>Repetitive Strain Injuries (RSI)</a:t>
            </a:r>
            <a:r>
              <a:rPr lang="en-US" dirty="0"/>
              <a:t>: Carpal tunnel syndrome from repetitive typing or mouse use.</a:t>
            </a:r>
          </a:p>
          <a:p>
            <a:pPr lvl="1"/>
            <a:r>
              <a:rPr lang="en-US" b="1" dirty="0"/>
              <a:t>Posture Problems</a:t>
            </a:r>
            <a:r>
              <a:rPr lang="en-US" dirty="0"/>
              <a:t>: Back, neck, or shoulder pain from poor ergonomics.</a:t>
            </a:r>
          </a:p>
          <a:p>
            <a:pPr lvl="1"/>
            <a:r>
              <a:rPr lang="en-US" b="1" dirty="0"/>
              <a:t>Mental Health</a:t>
            </a:r>
            <a:r>
              <a:rPr lang="en-US" dirty="0"/>
              <a:t>: Stress, anxiety, or addiction from excessive screen time.</a:t>
            </a:r>
          </a:p>
          <a:p>
            <a:r>
              <a:rPr lang="en-US" b="1" dirty="0"/>
              <a:t>Prevention</a:t>
            </a:r>
            <a:r>
              <a:rPr lang="en-US" dirty="0"/>
              <a:t>: </a:t>
            </a:r>
          </a:p>
          <a:p>
            <a:pPr lvl="1"/>
            <a:r>
              <a:rPr lang="en-US" dirty="0"/>
              <a:t>Follow the 20-20-20 rule (every 20 minutes, look 20 feet away for 20 seconds).</a:t>
            </a:r>
          </a:p>
          <a:p>
            <a:pPr lvl="1"/>
            <a:r>
              <a:rPr lang="en-US" dirty="0"/>
              <a:t>Use ergonomic chairs, keyboards, and proper screen height.</a:t>
            </a:r>
          </a:p>
          <a:p>
            <a:pPr lvl="1"/>
            <a:r>
              <a:rPr lang="en-US" dirty="0"/>
              <a:t>Take regular breaks and limit screen time.</a:t>
            </a:r>
          </a:p>
          <a:p>
            <a:pPr lvl="1"/>
            <a:r>
              <a:rPr lang="en-US" dirty="0"/>
              <a:t>Adjust lighting to reduce glare.</a:t>
            </a:r>
          </a:p>
          <a:p>
            <a:endParaRPr lang="en-US" dirty="0"/>
          </a:p>
        </p:txBody>
      </p:sp>
    </p:spTree>
    <p:extLst>
      <p:ext uri="{BB962C8B-B14F-4D97-AF65-F5344CB8AC3E}">
        <p14:creationId xmlns:p14="http://schemas.microsoft.com/office/powerpoint/2010/main" val="134897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59694-79F3-FAE1-B369-436840A97CF1}"/>
              </a:ext>
            </a:extLst>
          </p:cNvPr>
          <p:cNvSpPr>
            <a:spLocks noGrp="1"/>
          </p:cNvSpPr>
          <p:nvPr>
            <p:ph type="title"/>
          </p:nvPr>
        </p:nvSpPr>
        <p:spPr/>
        <p:txBody>
          <a:bodyPr/>
          <a:lstStyle/>
          <a:p>
            <a:r>
              <a:rPr lang="en-US" b="1" dirty="0"/>
              <a:t>Computer Laws</a:t>
            </a:r>
            <a:endParaRPr lang="en-US" dirty="0"/>
          </a:p>
        </p:txBody>
      </p:sp>
      <p:sp>
        <p:nvSpPr>
          <p:cNvPr id="3" name="Content Placeholder 2">
            <a:extLst>
              <a:ext uri="{FF2B5EF4-FFF2-40B4-BE49-F238E27FC236}">
                <a16:creationId xmlns:a16="http://schemas.microsoft.com/office/drawing/2014/main" id="{E3A44000-8D71-23FA-7582-E2934EE9ED0C}"/>
              </a:ext>
            </a:extLst>
          </p:cNvPr>
          <p:cNvSpPr>
            <a:spLocks noGrp="1"/>
          </p:cNvSpPr>
          <p:nvPr>
            <p:ph idx="1"/>
          </p:nvPr>
        </p:nvSpPr>
        <p:spPr/>
        <p:txBody>
          <a:bodyPr/>
          <a:lstStyle/>
          <a:p>
            <a:r>
              <a:rPr lang="en-US" b="1" dirty="0"/>
              <a:t>Definition</a:t>
            </a:r>
            <a:r>
              <a:rPr lang="en-US" dirty="0"/>
              <a:t>: Legal regulations governing computer use, data protection, and cyber activities.</a:t>
            </a:r>
          </a:p>
          <a:p>
            <a:pPr marL="0" indent="0">
              <a:buNone/>
            </a:pPr>
            <a:endParaRPr lang="en-US" dirty="0"/>
          </a:p>
          <a:p>
            <a:pPr marL="0" indent="0">
              <a:buNone/>
            </a:pPr>
            <a:r>
              <a:rPr lang="en-US" b="1" u="sng" dirty="0"/>
              <a:t>Reading Assignment</a:t>
            </a:r>
          </a:p>
          <a:p>
            <a:pPr marL="0" indent="0">
              <a:buNone/>
            </a:pPr>
            <a:r>
              <a:rPr lang="en-US" dirty="0"/>
              <a:t>Make Notes on the Computer Laws in Uganda</a:t>
            </a:r>
          </a:p>
        </p:txBody>
      </p:sp>
    </p:spTree>
    <p:extLst>
      <p:ext uri="{BB962C8B-B14F-4D97-AF65-F5344CB8AC3E}">
        <p14:creationId xmlns:p14="http://schemas.microsoft.com/office/powerpoint/2010/main" val="349135068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TotalTime>
  <Words>442</Words>
  <Application>Microsoft Office PowerPoint</Application>
  <PresentationFormat>Widescreen</PresentationFormat>
  <Paragraphs>50</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Garamond</vt:lpstr>
      <vt:lpstr>Organic</vt:lpstr>
      <vt:lpstr>Computer Literacy</vt:lpstr>
      <vt:lpstr>1. Computer Literacy</vt:lpstr>
      <vt:lpstr>2. Computer Ethics</vt:lpstr>
      <vt:lpstr>3. Computer Risks</vt:lpstr>
      <vt:lpstr>Health Issues Related to Computer Use</vt:lpstr>
      <vt:lpstr>Computer Laws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Benedict Solvent</dc:creator>
  <cp:lastModifiedBy>Benedict Solvent</cp:lastModifiedBy>
  <cp:revision>8</cp:revision>
  <dcterms:created xsi:type="dcterms:W3CDTF">2025-08-11T06:56:26Z</dcterms:created>
  <dcterms:modified xsi:type="dcterms:W3CDTF">2025-08-16T15:35:37Z</dcterms:modified>
</cp:coreProperties>
</file>