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4" r:id="rId2"/>
    <p:sldId id="305" r:id="rId3"/>
    <p:sldId id="257" r:id="rId4"/>
    <p:sldId id="258"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 id="319" r:id="rId19"/>
    <p:sldId id="320" r:id="rId20"/>
    <p:sldId id="321" r:id="rId21"/>
    <p:sldId id="322" r:id="rId22"/>
    <p:sldId id="323" r:id="rId23"/>
    <p:sldId id="324" r:id="rId24"/>
    <p:sldId id="325" r:id="rId25"/>
    <p:sldId id="326" r:id="rId26"/>
    <p:sldId id="327" r:id="rId27"/>
    <p:sldId id="328" r:id="rId28"/>
    <p:sldId id="330" r:id="rId29"/>
    <p:sldId id="331" r:id="rId30"/>
    <p:sldId id="332" r:id="rId31"/>
    <p:sldId id="333" r:id="rId32"/>
    <p:sldId id="334" r:id="rId33"/>
    <p:sldId id="336" r:id="rId34"/>
    <p:sldId id="337" r:id="rId35"/>
    <p:sldId id="33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777" autoAdjust="0"/>
    <p:restoredTop sz="94660"/>
  </p:normalViewPr>
  <p:slideViewPr>
    <p:cSldViewPr>
      <p:cViewPr varScale="1">
        <p:scale>
          <a:sx n="61" d="100"/>
          <a:sy n="61" d="100"/>
        </p:scale>
        <p:origin x="20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9EBC34D-126B-4855-B6A3-86FC7B260C17}" type="datetimeFigureOut">
              <a:rPr lang="en-US" smtClean="0"/>
              <a:t>1/17/2024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B5EEBCD-2CAC-40E3-9D73-6B9E5CB32CE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EBC34D-126B-4855-B6A3-86FC7B260C17}"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EEBCD-2CAC-40E3-9D73-6B9E5CB32C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EBC34D-126B-4855-B6A3-86FC7B260C17}"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EEBCD-2CAC-40E3-9D73-6B9E5CB32C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EBC34D-126B-4855-B6A3-86FC7B260C17}"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EEBCD-2CAC-40E3-9D73-6B9E5CB32CE6}"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9EBC34D-126B-4855-B6A3-86FC7B260C17}"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EEBCD-2CAC-40E3-9D73-6B9E5CB32CE6}"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9EBC34D-126B-4855-B6A3-86FC7B260C17}"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EEBCD-2CAC-40E3-9D73-6B9E5CB32CE6}"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9EBC34D-126B-4855-B6A3-86FC7B260C17}" type="datetimeFigureOut">
              <a:rPr lang="en-US" smtClean="0"/>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5EEBCD-2CAC-40E3-9D73-6B9E5CB32C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9EBC34D-126B-4855-B6A3-86FC7B260C17}" type="datetimeFigureOut">
              <a:rPr lang="en-US" smtClean="0"/>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5EEBCD-2CAC-40E3-9D73-6B9E5CB32CE6}"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BC34D-126B-4855-B6A3-86FC7B260C17}" type="datetimeFigureOut">
              <a:rPr lang="en-US" smtClean="0"/>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5EEBCD-2CAC-40E3-9D73-6B9E5CB32C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9EBC34D-126B-4855-B6A3-86FC7B260C17}"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EEBCD-2CAC-40E3-9D73-6B9E5CB32C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9EBC34D-126B-4855-B6A3-86FC7B260C17}" type="datetimeFigureOut">
              <a:rPr lang="en-US" smtClean="0"/>
              <a:t>1/17/2024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B5EEBCD-2CAC-40E3-9D73-6B9E5CB32CE6}"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9EBC34D-126B-4855-B6A3-86FC7B260C17}" type="datetimeFigureOut">
              <a:rPr lang="en-US" smtClean="0"/>
              <a:t>1/17/2024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B5EEBCD-2CAC-40E3-9D73-6B9E5CB32C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hyperlink" Target="https://www.youtube.com/watch?v=cNN_tTXABUA" TargetMode="External"/><Relationship Id="rId5" Type="http://schemas.openxmlformats.org/officeDocument/2006/relationships/image" Target="../media/image10.jpeg"/><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seagate.com/files/www-content/ti-dm/do-more/en-gb/docs/how-to-choose-ssd-hdd-mb627-1-1303-gb.pdf" TargetMode="External"/><Relationship Id="rId7" Type="http://schemas.openxmlformats.org/officeDocument/2006/relationships/hyperlink" Target="http://it.engineering.iastate.edu/files/2016/06/CoE-Computer-Specifications-Comparison.pdf" TargetMode="External"/><Relationship Id="rId2" Type="http://schemas.openxmlformats.org/officeDocument/2006/relationships/hyperlink" Target="http://www.sulekha.com/computer/computer-prices-and-specifications#reviews" TargetMode="External"/><Relationship Id="rId1" Type="http://schemas.openxmlformats.org/officeDocument/2006/relationships/slideLayout" Target="../slideLayouts/slideLayout2.xml"/><Relationship Id="rId6" Type="http://schemas.openxmlformats.org/officeDocument/2006/relationships/hyperlink" Target="https://en.wikipedia.org/wiki/Isochronous" TargetMode="External"/><Relationship Id="rId5" Type="http://schemas.openxmlformats.org/officeDocument/2006/relationships/hyperlink" Target="https://en.wikipedia.org/wiki/Serial_communication" TargetMode="External"/><Relationship Id="rId10" Type="http://schemas.openxmlformats.org/officeDocument/2006/relationships/image" Target="../media/image13.png"/><Relationship Id="rId4" Type="http://schemas.openxmlformats.org/officeDocument/2006/relationships/hyperlink" Target="https://en.wikipedia.org/wiki/Interface_standard" TargetMode="External"/><Relationship Id="rId9" Type="http://schemas.openxmlformats.org/officeDocument/2006/relationships/image" Target="../media/image1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829761"/>
          </a:xfrm>
        </p:spPr>
        <p:txBody>
          <a:bodyPr>
            <a:normAutofit/>
          </a:bodyPr>
          <a:lstStyle/>
          <a:p>
            <a:pPr algn="ctr"/>
            <a:r>
              <a:rPr lang="en-US" sz="2400" dirty="0"/>
              <a:t>MAKERERE UNIVERSITY</a:t>
            </a:r>
            <a:br>
              <a:rPr lang="en-US" sz="2400" dirty="0"/>
            </a:br>
            <a:r>
              <a:rPr lang="en-US" sz="2400" dirty="0"/>
              <a:t>MAKERERE UNIVERSITY BUSINESS SCHOOL</a:t>
            </a:r>
            <a:br>
              <a:rPr lang="en-US" sz="2400" dirty="0"/>
            </a:br>
            <a:r>
              <a:rPr lang="en-US" sz="2400" dirty="0"/>
              <a:t>FACULTY OF COMPUTING AND INFORMATICS</a:t>
            </a:r>
            <a:br>
              <a:rPr lang="en-US" sz="2400" dirty="0"/>
            </a:br>
            <a:r>
              <a:rPr lang="en-US" sz="2400" dirty="0"/>
              <a:t>DEPARTMENT OF APPLIED COMPUTING AND IT</a:t>
            </a:r>
          </a:p>
        </p:txBody>
      </p:sp>
      <p:sp>
        <p:nvSpPr>
          <p:cNvPr id="3" name="Subtitle 2"/>
          <p:cNvSpPr>
            <a:spLocks noGrp="1"/>
          </p:cNvSpPr>
          <p:nvPr>
            <p:ph type="subTitle" idx="1"/>
          </p:nvPr>
        </p:nvSpPr>
        <p:spPr>
          <a:xfrm>
            <a:off x="728797" y="3048000"/>
            <a:ext cx="8073935" cy="914400"/>
          </a:xfrm>
        </p:spPr>
        <p:txBody>
          <a:bodyPr>
            <a:normAutofit fontScale="32500" lnSpcReduction="20000"/>
          </a:bodyPr>
          <a:lstStyle/>
          <a:p>
            <a:pPr algn="ctr">
              <a:lnSpc>
                <a:spcPct val="120000"/>
              </a:lnSpc>
              <a:spcBef>
                <a:spcPts val="0"/>
              </a:spcBef>
            </a:pPr>
            <a:endParaRPr lang="en-US" sz="5500" b="1" dirty="0">
              <a:effectLst>
                <a:outerShdw blurRad="31750" dist="25400" dir="5400000" algn="tl" rotWithShape="0">
                  <a:srgbClr val="000000">
                    <a:alpha val="25000"/>
                  </a:srgbClr>
                </a:outerShdw>
              </a:effectLst>
              <a:latin typeface="+mj-lt"/>
              <a:ea typeface="+mj-ea"/>
              <a:cs typeface="+mj-cs"/>
            </a:endParaRPr>
          </a:p>
          <a:p>
            <a:pPr algn="ctr">
              <a:lnSpc>
                <a:spcPct val="120000"/>
              </a:lnSpc>
              <a:spcBef>
                <a:spcPts val="0"/>
              </a:spcBef>
            </a:pPr>
            <a:r>
              <a:rPr lang="en-US" sz="5500" b="1" dirty="0">
                <a:effectLst>
                  <a:outerShdw blurRad="31750" dist="25400" dir="5400000" algn="tl" rotWithShape="0">
                    <a:srgbClr val="000000">
                      <a:alpha val="25000"/>
                    </a:srgbClr>
                  </a:outerShdw>
                </a:effectLst>
                <a:latin typeface="+mj-lt"/>
                <a:ea typeface="+mj-ea"/>
                <a:cs typeface="+mj-cs"/>
              </a:rPr>
              <a:t>SEMESTER: ONE, ACADEMIC YEAR: </a:t>
            </a:r>
          </a:p>
          <a:p>
            <a:pPr algn="ctr">
              <a:lnSpc>
                <a:spcPct val="120000"/>
              </a:lnSpc>
              <a:spcBef>
                <a:spcPts val="0"/>
              </a:spcBef>
            </a:pPr>
            <a:r>
              <a:rPr lang="en-US" sz="5500" b="1" dirty="0">
                <a:effectLst>
                  <a:outerShdw blurRad="31750" dist="25400" dir="5400000" algn="tl" rotWithShape="0">
                    <a:srgbClr val="000000">
                      <a:alpha val="25000"/>
                    </a:srgbClr>
                  </a:outerShdw>
                </a:effectLst>
                <a:latin typeface="+mj-lt"/>
                <a:ea typeface="+mj-ea"/>
                <a:cs typeface="+mj-cs"/>
              </a:rPr>
              <a:t>INFORMATION COMMUNICATION TECHNOLOGY I *PR</a:t>
            </a:r>
          </a:p>
          <a:p>
            <a:pPr algn="ctr">
              <a:lnSpc>
                <a:spcPct val="120000"/>
              </a:lnSpc>
              <a:spcBef>
                <a:spcPts val="0"/>
              </a:spcBef>
            </a:pPr>
            <a:endParaRPr lang="en-US" sz="3300" b="1" dirty="0">
              <a:effectLst>
                <a:outerShdw blurRad="31750" dist="25400" dir="5400000" algn="tl" rotWithShape="0">
                  <a:srgbClr val="000000">
                    <a:alpha val="25000"/>
                  </a:srgbClr>
                </a:outerShdw>
              </a:effectLst>
              <a:latin typeface="+mj-lt"/>
              <a:ea typeface="+mj-ea"/>
              <a:cs typeface="+mj-cs"/>
            </a:endParaRPr>
          </a:p>
          <a:p>
            <a:pPr algn="ctr"/>
            <a:endParaRPr lang="en-US" sz="2000" dirty="0"/>
          </a:p>
          <a:p>
            <a:endParaRPr lang="en-US" dirty="0"/>
          </a:p>
        </p:txBody>
      </p:sp>
      <p:sp>
        <p:nvSpPr>
          <p:cNvPr id="5" name="Subtitle 2"/>
          <p:cNvSpPr txBox="1">
            <a:spLocks/>
          </p:cNvSpPr>
          <p:nvPr/>
        </p:nvSpPr>
        <p:spPr>
          <a:xfrm>
            <a:off x="261257" y="6172200"/>
            <a:ext cx="8756469" cy="419100"/>
          </a:xfrm>
          <a:prstGeom prst="rect">
            <a:avLst/>
          </a:prstGeom>
        </p:spPr>
        <p:txBody>
          <a:bodyPr vert="horz" lIns="45720" rIns="45720">
            <a:normAutofit fontScale="62500" lnSpcReduction="20000"/>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a:lnSpc>
                <a:spcPct val="120000"/>
              </a:lnSpc>
              <a:spcBef>
                <a:spcPts val="0"/>
              </a:spcBef>
            </a:pPr>
            <a:endParaRPr lang="en-US" sz="3300" b="1" dirty="0">
              <a:effectLst>
                <a:outerShdw blurRad="31750" dist="25400" dir="5400000" algn="tl" rotWithShape="0">
                  <a:srgbClr val="000000">
                    <a:alpha val="25000"/>
                  </a:srgbClr>
                </a:outerShdw>
              </a:effectLst>
              <a:latin typeface="+mj-lt"/>
              <a:ea typeface="+mj-ea"/>
              <a:cs typeface="+mj-cs"/>
            </a:endParaRPr>
          </a:p>
          <a:p>
            <a:pPr algn="ctr"/>
            <a:endParaRPr lang="en-US" sz="2000" dirty="0"/>
          </a:p>
          <a:p>
            <a:endParaRPr lang="en-US" dirty="0"/>
          </a:p>
        </p:txBody>
      </p:sp>
    </p:spTree>
    <p:extLst>
      <p:ext uri="{BB962C8B-B14F-4D97-AF65-F5344CB8AC3E}">
        <p14:creationId xmlns:p14="http://schemas.microsoft.com/office/powerpoint/2010/main" val="2618251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US" altLang="en-US"/>
              <a:t>Micro Computers</a:t>
            </a:r>
          </a:p>
        </p:txBody>
      </p:sp>
      <p:sp>
        <p:nvSpPr>
          <p:cNvPr id="78851" name="Content Placeholder 2"/>
          <p:cNvSpPr>
            <a:spLocks noGrp="1"/>
          </p:cNvSpPr>
          <p:nvPr>
            <p:ph idx="1"/>
          </p:nvPr>
        </p:nvSpPr>
        <p:spPr/>
        <p:txBody>
          <a:bodyPr/>
          <a:lstStyle/>
          <a:p>
            <a:pPr algn="just"/>
            <a:r>
              <a:rPr lang="en-US" altLang="en-US" sz="2400"/>
              <a:t>These are the smallest computer systems, ranging in size from handheld personal digital assistants (PDAs) or even ‘‘computer on a chip’’ to laptops, personal computers (PCs) and workstations.  </a:t>
            </a:r>
          </a:p>
          <a:p>
            <a:pPr algn="just"/>
            <a:r>
              <a:rPr lang="en-US" altLang="en-US" sz="2400"/>
              <a:t>Most microcomputers are designed for single-user application but can be linked via telecommunications to network servers. </a:t>
            </a:r>
          </a:p>
          <a:p>
            <a:pPr algn="just"/>
            <a:r>
              <a:rPr lang="en-US" altLang="en-US" sz="2400"/>
              <a:t>They are most favorable for business people, civil servants and other professional consumers, all known as knowledge workers.</a:t>
            </a:r>
          </a:p>
          <a:p>
            <a:endParaRPr lang="en-US" altLang="en-US"/>
          </a:p>
        </p:txBody>
      </p:sp>
      <p:sp>
        <p:nvSpPr>
          <p:cNvPr id="7885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533677E-EC1A-45E4-96D9-29A23E6177BF}" type="datetime2">
              <a:rPr lang="en-US" altLang="en-US" sz="1400" smtClean="0"/>
              <a:pPr/>
              <a:t>Wednesday, January 17, 2024</a:t>
            </a:fld>
            <a:endParaRPr lang="en-US" altLang="en-US" sz="1400"/>
          </a:p>
        </p:txBody>
      </p:sp>
      <p:sp>
        <p:nvSpPr>
          <p:cNvPr id="788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0FC06C2-97AD-409B-BF8F-1F486ED83181}" type="slidenum">
              <a:rPr lang="en-US" altLang="en-US" sz="1400" smtClean="0"/>
              <a:pPr/>
              <a:t>10</a:t>
            </a:fld>
            <a:endParaRPr lang="en-US" altLang="en-US" sz="1400"/>
          </a:p>
        </p:txBody>
      </p:sp>
    </p:spTree>
    <p:extLst>
      <p:ext uri="{BB962C8B-B14F-4D97-AF65-F5344CB8AC3E}">
        <p14:creationId xmlns:p14="http://schemas.microsoft.com/office/powerpoint/2010/main" val="1561376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a:t>Categories of Microcomputers</a:t>
            </a:r>
          </a:p>
        </p:txBody>
      </p:sp>
      <p:sp>
        <p:nvSpPr>
          <p:cNvPr id="79875" name="Content Placeholder 2"/>
          <p:cNvSpPr>
            <a:spLocks noGrp="1"/>
          </p:cNvSpPr>
          <p:nvPr>
            <p:ph idx="1"/>
          </p:nvPr>
        </p:nvSpPr>
        <p:spPr/>
        <p:txBody>
          <a:bodyPr/>
          <a:lstStyle/>
          <a:p>
            <a:pPr algn="just"/>
            <a:r>
              <a:rPr lang="en-US" altLang="en-US"/>
              <a:t>Handheld PC &amp; information appliances. </a:t>
            </a:r>
          </a:p>
          <a:p>
            <a:pPr algn="just"/>
            <a:r>
              <a:rPr lang="en-US" altLang="en-US"/>
              <a:t>Notebook computers.  </a:t>
            </a:r>
          </a:p>
          <a:p>
            <a:pPr algn="just"/>
            <a:r>
              <a:rPr lang="en-US" altLang="en-US"/>
              <a:t>Desktop Computers.  </a:t>
            </a:r>
          </a:p>
          <a:p>
            <a:pPr algn="just"/>
            <a:r>
              <a:rPr lang="en-US" altLang="en-US"/>
              <a:t>Workstation Computers. </a:t>
            </a:r>
          </a:p>
          <a:p>
            <a:pPr algn="just"/>
            <a:r>
              <a:rPr lang="en-US" altLang="en-US"/>
              <a:t>Network Servers.</a:t>
            </a:r>
          </a:p>
          <a:p>
            <a:pPr algn="just">
              <a:buFont typeface="Wingdings" pitchFamily="2" charset="2"/>
              <a:buNone/>
            </a:pPr>
            <a:r>
              <a:rPr lang="en-US" altLang="en-US"/>
              <a:t>Note: </a:t>
            </a:r>
            <a:r>
              <a:rPr lang="en-US" altLang="en-US" i="1"/>
              <a:t>Classifications can also be by process, size and purpose.</a:t>
            </a:r>
          </a:p>
          <a:p>
            <a:endParaRPr lang="en-US" altLang="en-US"/>
          </a:p>
        </p:txBody>
      </p:sp>
      <p:sp>
        <p:nvSpPr>
          <p:cNvPr id="7987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1E54959-EA68-4F09-A064-FC559F6F9139}" type="datetime2">
              <a:rPr lang="en-US" altLang="en-US" sz="1400" smtClean="0"/>
              <a:pPr/>
              <a:t>Wednesday, January 17, 2024</a:t>
            </a:fld>
            <a:endParaRPr lang="en-US" altLang="en-US" sz="1400"/>
          </a:p>
        </p:txBody>
      </p:sp>
      <p:sp>
        <p:nvSpPr>
          <p:cNvPr id="798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A3A2BE6-F24E-461D-A1F9-627A69F7DC06}" type="slidenum">
              <a:rPr lang="en-US" altLang="en-US" sz="1400" smtClean="0"/>
              <a:pPr/>
              <a:t>11</a:t>
            </a:fld>
            <a:endParaRPr lang="en-US" altLang="en-US" sz="1400"/>
          </a:p>
        </p:txBody>
      </p:sp>
    </p:spTree>
    <p:extLst>
      <p:ext uri="{BB962C8B-B14F-4D97-AF65-F5344CB8AC3E}">
        <p14:creationId xmlns:p14="http://schemas.microsoft.com/office/powerpoint/2010/main" val="2059444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normAutofit fontScale="90000"/>
          </a:bodyPr>
          <a:lstStyle/>
          <a:p>
            <a:r>
              <a:rPr lang="en-US" altLang="en-US" sz="4000" dirty="0"/>
              <a:t>Basic Computer System Concepts</a:t>
            </a:r>
          </a:p>
        </p:txBody>
      </p:sp>
      <p:sp>
        <p:nvSpPr>
          <p:cNvPr id="80899" name="Content Placeholder 2"/>
          <p:cNvSpPr>
            <a:spLocks noGrp="1"/>
          </p:cNvSpPr>
          <p:nvPr>
            <p:ph idx="1"/>
          </p:nvPr>
        </p:nvSpPr>
        <p:spPr/>
        <p:txBody>
          <a:bodyPr/>
          <a:lstStyle/>
          <a:p>
            <a:pPr algn="just"/>
            <a:r>
              <a:rPr lang="en-US" altLang="en-US" sz="3000"/>
              <a:t>A computer is a system of hardware devices organized according to the following system functions:</a:t>
            </a:r>
            <a:endParaRPr lang="en-GB" altLang="en-US" sz="3000"/>
          </a:p>
          <a:p>
            <a:pPr lvl="1" algn="just"/>
            <a:r>
              <a:rPr lang="en-GB" altLang="en-US" sz="3000"/>
              <a:t>Input devices / technologies</a:t>
            </a:r>
          </a:p>
          <a:p>
            <a:pPr lvl="1" algn="just"/>
            <a:r>
              <a:rPr lang="en-GB" altLang="en-US" sz="3000"/>
              <a:t>Processor</a:t>
            </a:r>
          </a:p>
          <a:p>
            <a:pPr lvl="1" algn="just"/>
            <a:r>
              <a:rPr lang="en-GB" altLang="en-US" sz="3000"/>
              <a:t>Main memory and secondary storage</a:t>
            </a:r>
          </a:p>
          <a:p>
            <a:pPr lvl="1" algn="just"/>
            <a:r>
              <a:rPr lang="en-GB" altLang="en-US" sz="3000"/>
              <a:t>Output devices / technologies</a:t>
            </a:r>
          </a:p>
          <a:p>
            <a:pPr lvl="1" algn="just"/>
            <a:r>
              <a:rPr lang="en-GB" altLang="en-US" sz="3000"/>
              <a:t>Communication devices</a:t>
            </a:r>
            <a:endParaRPr lang="en-US" altLang="en-US"/>
          </a:p>
        </p:txBody>
      </p:sp>
      <p:sp>
        <p:nvSpPr>
          <p:cNvPr id="8090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94D7F18-0490-46E9-9E7E-183ED19DFF94}" type="datetime2">
              <a:rPr lang="en-US" altLang="en-US" sz="1400" smtClean="0"/>
              <a:pPr/>
              <a:t>Wednesday, January 17, 2024</a:t>
            </a:fld>
            <a:endParaRPr lang="en-US" altLang="en-US" sz="1400"/>
          </a:p>
        </p:txBody>
      </p:sp>
      <p:sp>
        <p:nvSpPr>
          <p:cNvPr id="809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32D749D-2799-4BCD-8633-9633E6739325}" type="slidenum">
              <a:rPr lang="en-US" altLang="en-US" sz="1400" smtClean="0"/>
              <a:pPr/>
              <a:t>12</a:t>
            </a:fld>
            <a:endParaRPr lang="en-US" altLang="en-US" sz="1400"/>
          </a:p>
        </p:txBody>
      </p:sp>
    </p:spTree>
    <p:extLst>
      <p:ext uri="{BB962C8B-B14F-4D97-AF65-F5344CB8AC3E}">
        <p14:creationId xmlns:p14="http://schemas.microsoft.com/office/powerpoint/2010/main" val="29763282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80899">
                                            <p:txEl>
                                              <p:pRg st="2" end="2"/>
                                            </p:txEl>
                                          </p:spTgt>
                                        </p:tgtEl>
                                        <p:attrNameLst>
                                          <p:attrName>style.visibility</p:attrName>
                                        </p:attrNameLst>
                                      </p:cBhvr>
                                      <p:to>
                                        <p:strVal val="visible"/>
                                      </p:to>
                                    </p:set>
                                    <p:anim calcmode="lin" valueType="num">
                                      <p:cBhvr additive="base">
                                        <p:cTn id="19" dur="500" fill="hold"/>
                                        <p:tgtEl>
                                          <p:spTgt spid="808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08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80899">
                                            <p:txEl>
                                              <p:pRg st="3" end="3"/>
                                            </p:txEl>
                                          </p:spTgt>
                                        </p:tgtEl>
                                        <p:attrNameLst>
                                          <p:attrName>style.visibility</p:attrName>
                                        </p:attrNameLst>
                                      </p:cBhvr>
                                      <p:to>
                                        <p:strVal val="visible"/>
                                      </p:to>
                                    </p:set>
                                    <p:anim calcmode="lin" valueType="num">
                                      <p:cBhvr additive="base">
                                        <p:cTn id="25" dur="500" fill="hold"/>
                                        <p:tgtEl>
                                          <p:spTgt spid="808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08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80899">
                                            <p:txEl>
                                              <p:pRg st="4" end="4"/>
                                            </p:txEl>
                                          </p:spTgt>
                                        </p:tgtEl>
                                        <p:attrNameLst>
                                          <p:attrName>style.visibility</p:attrName>
                                        </p:attrNameLst>
                                      </p:cBhvr>
                                      <p:to>
                                        <p:strVal val="visible"/>
                                      </p:to>
                                    </p:set>
                                    <p:anim calcmode="lin" valueType="num">
                                      <p:cBhvr additive="base">
                                        <p:cTn id="31" dur="500" fill="hold"/>
                                        <p:tgtEl>
                                          <p:spTgt spid="808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08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80899">
                                            <p:txEl>
                                              <p:pRg st="5" end="5"/>
                                            </p:txEl>
                                          </p:spTgt>
                                        </p:tgtEl>
                                        <p:attrNameLst>
                                          <p:attrName>style.visibility</p:attrName>
                                        </p:attrNameLst>
                                      </p:cBhvr>
                                      <p:to>
                                        <p:strVal val="visible"/>
                                      </p:to>
                                    </p:set>
                                    <p:anim calcmode="lin" valueType="num">
                                      <p:cBhvr additive="base">
                                        <p:cTn id="37" dur="500" fill="hold"/>
                                        <p:tgtEl>
                                          <p:spTgt spid="808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08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en-US"/>
              <a:t>Computer System: Input</a:t>
            </a:r>
          </a:p>
        </p:txBody>
      </p:sp>
      <p:sp>
        <p:nvSpPr>
          <p:cNvPr id="81923" name="Content Placeholder 2"/>
          <p:cNvSpPr>
            <a:spLocks noGrp="1"/>
          </p:cNvSpPr>
          <p:nvPr>
            <p:ph idx="1"/>
          </p:nvPr>
        </p:nvSpPr>
        <p:spPr/>
        <p:txBody>
          <a:bodyPr/>
          <a:lstStyle/>
          <a:p>
            <a:pPr algn="just"/>
            <a:r>
              <a:rPr lang="en-US" altLang="en-US" sz="3000"/>
              <a:t>An input device is used to enter data and instructions into the CPU. </a:t>
            </a:r>
          </a:p>
          <a:p>
            <a:pPr algn="just"/>
            <a:r>
              <a:rPr lang="en-US" altLang="en-US" sz="3000"/>
              <a:t>Some of the input devices of a computer system include keyboards, microphone, bar code reader, touch screens, pens, electronic "mice," optical scanners, and other peripheral hardware components that convert data into electronic machine-readable form</a:t>
            </a:r>
            <a:r>
              <a:rPr lang="en-US" altLang="en-US"/>
              <a:t>.</a:t>
            </a:r>
          </a:p>
        </p:txBody>
      </p:sp>
      <p:sp>
        <p:nvSpPr>
          <p:cNvPr id="8192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1179F8E-D231-43AD-B690-A7CFA4C691E0}" type="datetime2">
              <a:rPr lang="en-US" altLang="en-US" sz="1400" smtClean="0"/>
              <a:pPr/>
              <a:t>Wednesday, January 17, 2024</a:t>
            </a:fld>
            <a:endParaRPr lang="en-US" altLang="en-US" sz="1400"/>
          </a:p>
        </p:txBody>
      </p:sp>
      <p:sp>
        <p:nvSpPr>
          <p:cNvPr id="819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FA487CA-AC48-4C06-8375-FBD1439DE6A6}" type="slidenum">
              <a:rPr lang="en-US" altLang="en-US" sz="1400" smtClean="0"/>
              <a:pPr/>
              <a:t>13</a:t>
            </a:fld>
            <a:endParaRPr lang="en-US" altLang="en-US" sz="1400"/>
          </a:p>
        </p:txBody>
      </p:sp>
    </p:spTree>
    <p:extLst>
      <p:ext uri="{BB962C8B-B14F-4D97-AF65-F5344CB8AC3E}">
        <p14:creationId xmlns:p14="http://schemas.microsoft.com/office/powerpoint/2010/main" val="4143037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altLang="en-US"/>
              <a:t>Output Technologies</a:t>
            </a:r>
          </a:p>
        </p:txBody>
      </p:sp>
      <p:sp>
        <p:nvSpPr>
          <p:cNvPr id="82947" name="Content Placeholder 2"/>
          <p:cNvSpPr>
            <a:spLocks noGrp="1"/>
          </p:cNvSpPr>
          <p:nvPr>
            <p:ph idx="1"/>
          </p:nvPr>
        </p:nvSpPr>
        <p:spPr/>
        <p:txBody>
          <a:bodyPr/>
          <a:lstStyle/>
          <a:p>
            <a:pPr algn="just"/>
            <a:r>
              <a:rPr lang="en-US" altLang="en-US" sz="2800"/>
              <a:t>These are devices used to send data out of the system in a variety of forms. Video displays and printed documents have been, and still are, the most common forms of output from computer systems. </a:t>
            </a:r>
          </a:p>
          <a:p>
            <a:pPr algn="just"/>
            <a:r>
              <a:rPr lang="en-US" altLang="en-US" sz="2800"/>
              <a:t>Output devices include video display units, speakers, printers, audio response units, and other peripheral hardware components specialized in this function.</a:t>
            </a:r>
          </a:p>
        </p:txBody>
      </p:sp>
      <p:sp>
        <p:nvSpPr>
          <p:cNvPr id="8294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C9BC01F-D607-4A87-B5C4-08129C87F8F8}" type="datetime2">
              <a:rPr lang="en-US" altLang="en-US" sz="1400" smtClean="0"/>
              <a:pPr/>
              <a:t>Wednesday, January 17, 2024</a:t>
            </a:fld>
            <a:endParaRPr lang="en-US" altLang="en-US" sz="1400"/>
          </a:p>
        </p:txBody>
      </p:sp>
      <p:sp>
        <p:nvSpPr>
          <p:cNvPr id="829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2AF359E-FB70-46D5-BFDF-820CBCDB3D95}" type="slidenum">
              <a:rPr lang="en-US" altLang="en-US" sz="1400" smtClean="0"/>
              <a:pPr/>
              <a:t>14</a:t>
            </a:fld>
            <a:endParaRPr lang="en-US" altLang="en-US" sz="1400"/>
          </a:p>
        </p:txBody>
      </p:sp>
    </p:spTree>
    <p:extLst>
      <p:ext uri="{BB962C8B-B14F-4D97-AF65-F5344CB8AC3E}">
        <p14:creationId xmlns:p14="http://schemas.microsoft.com/office/powerpoint/2010/main" val="758372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a:t>Communication Devices</a:t>
            </a:r>
          </a:p>
        </p:txBody>
      </p:sp>
      <p:sp>
        <p:nvSpPr>
          <p:cNvPr id="83971" name="Content Placeholder 2"/>
          <p:cNvSpPr>
            <a:spLocks noGrp="1"/>
          </p:cNvSpPr>
          <p:nvPr>
            <p:ph idx="1"/>
          </p:nvPr>
        </p:nvSpPr>
        <p:spPr/>
        <p:txBody>
          <a:bodyPr/>
          <a:lstStyle/>
          <a:p>
            <a:pPr algn="just"/>
            <a:r>
              <a:rPr lang="en-US" altLang="en-US"/>
              <a:t>The computer system also uses communication devices such as the MODEM. </a:t>
            </a:r>
          </a:p>
          <a:p>
            <a:pPr algn="just"/>
            <a:r>
              <a:rPr lang="en-US" altLang="en-US"/>
              <a:t>However, most computers today have network cards in-built.</a:t>
            </a:r>
          </a:p>
          <a:p>
            <a:endParaRPr lang="en-US" altLang="en-US"/>
          </a:p>
        </p:txBody>
      </p:sp>
      <p:sp>
        <p:nvSpPr>
          <p:cNvPr id="8397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0625B67-B252-4D6D-B746-A48913CE79A8}" type="datetime2">
              <a:rPr lang="en-US" altLang="en-US" sz="1400" smtClean="0"/>
              <a:pPr/>
              <a:t>Wednesday, January 17, 2024</a:t>
            </a:fld>
            <a:endParaRPr lang="en-US" altLang="en-US" sz="1400"/>
          </a:p>
        </p:txBody>
      </p:sp>
      <p:sp>
        <p:nvSpPr>
          <p:cNvPr id="839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D98C5CC-A24C-4AAE-AB27-A4C3A0EFC9A4}" type="slidenum">
              <a:rPr lang="en-US" altLang="en-US" sz="1400" smtClean="0"/>
              <a:pPr/>
              <a:t>15</a:t>
            </a:fld>
            <a:endParaRPr lang="en-US" altLang="en-US" sz="1400"/>
          </a:p>
        </p:txBody>
      </p:sp>
    </p:spTree>
    <p:extLst>
      <p:ext uri="{BB962C8B-B14F-4D97-AF65-F5344CB8AC3E}">
        <p14:creationId xmlns:p14="http://schemas.microsoft.com/office/powerpoint/2010/main" val="3878001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 calcmode="lin" valueType="num">
                                      <p:cBhvr additive="base">
                                        <p:cTn id="7" dur="5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39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3971">
                                            <p:txEl>
                                              <p:pRg st="1" end="1"/>
                                            </p:txEl>
                                          </p:spTgt>
                                        </p:tgtEl>
                                        <p:attrNameLst>
                                          <p:attrName>style.visibility</p:attrName>
                                        </p:attrNameLst>
                                      </p:cBhvr>
                                      <p:to>
                                        <p:strVal val="visible"/>
                                      </p:to>
                                    </p:set>
                                    <p:anim calcmode="lin" valueType="num">
                                      <p:cBhvr additive="base">
                                        <p:cTn id="13" dur="5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397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r>
              <a:rPr lang="en-US" altLang="en-US"/>
              <a:t>Main Memory</a:t>
            </a:r>
          </a:p>
        </p:txBody>
      </p:sp>
      <p:sp>
        <p:nvSpPr>
          <p:cNvPr id="86019" name="Content Placeholder 2"/>
          <p:cNvSpPr>
            <a:spLocks noGrp="1"/>
          </p:cNvSpPr>
          <p:nvPr>
            <p:ph idx="1"/>
          </p:nvPr>
        </p:nvSpPr>
        <p:spPr/>
        <p:txBody>
          <a:bodyPr/>
          <a:lstStyle/>
          <a:p>
            <a:pPr algn="just"/>
            <a:r>
              <a:rPr lang="en-US" altLang="en-US" sz="2400"/>
              <a:t>The memory is the physical internal medium that holds data. Main memory is as vital as the processor chip to a computer system because it stores data and program instructions temporarily during execution.</a:t>
            </a:r>
          </a:p>
          <a:p>
            <a:pPr algn="just"/>
            <a:r>
              <a:rPr lang="en-US" altLang="en-US" sz="2400"/>
              <a:t>The two basic types are RAM and ROM.</a:t>
            </a:r>
          </a:p>
          <a:p>
            <a:pPr lvl="1" algn="just"/>
            <a:r>
              <a:rPr lang="en-US" altLang="en-US" sz="2000"/>
              <a:t>RAM in microcomputers is “volatile” which means that the contents of the memory are erased when the computer’s power is switched off.</a:t>
            </a:r>
          </a:p>
          <a:p>
            <a:pPr lvl="1" algn="just"/>
            <a:r>
              <a:rPr lang="en-US" altLang="en-US" sz="2000"/>
              <a:t>ROM is “non-volatile” memory, which means that it’s contents, do not disappear when the computer’s power source is switched off.</a:t>
            </a:r>
            <a:endParaRPr lang="en-US" altLang="en-US"/>
          </a:p>
        </p:txBody>
      </p:sp>
      <p:sp>
        <p:nvSpPr>
          <p:cNvPr id="849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7D0A1A4-6347-4206-8820-AD0E9EC26BF4}" type="datetime2">
              <a:rPr lang="en-US" altLang="en-US" sz="1400" smtClean="0"/>
              <a:pPr/>
              <a:t>Wednesday, January 17, 2024</a:t>
            </a:fld>
            <a:endParaRPr lang="en-US" altLang="en-US" sz="1400"/>
          </a:p>
        </p:txBody>
      </p:sp>
      <p:sp>
        <p:nvSpPr>
          <p:cNvPr id="849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9175231-A8C7-4E2A-A3CD-07C05ADF3941}" type="slidenum">
              <a:rPr lang="en-US" altLang="en-US" sz="1400" smtClean="0"/>
              <a:pPr/>
              <a:t>16</a:t>
            </a:fld>
            <a:endParaRPr lang="en-US" altLang="en-US" sz="1400"/>
          </a:p>
        </p:txBody>
      </p:sp>
    </p:spTree>
    <p:extLst>
      <p:ext uri="{BB962C8B-B14F-4D97-AF65-F5344CB8AC3E}">
        <p14:creationId xmlns:p14="http://schemas.microsoft.com/office/powerpoint/2010/main" val="2186888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6019">
                                            <p:txEl>
                                              <p:pRg st="1" end="1"/>
                                            </p:txEl>
                                          </p:spTgt>
                                        </p:tgtEl>
                                        <p:attrNameLst>
                                          <p:attrName>style.visibility</p:attrName>
                                        </p:attrNameLst>
                                      </p:cBhvr>
                                      <p:to>
                                        <p:strVal val="visible"/>
                                      </p:to>
                                    </p:set>
                                    <p:anim calcmode="lin" valueType="num">
                                      <p:cBhvr additive="base">
                                        <p:cTn id="13"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anim calcmode="lin" valueType="num">
                                      <p:cBhvr additive="base">
                                        <p:cTn id="19"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6019">
                                            <p:txEl>
                                              <p:pRg st="3" end="3"/>
                                            </p:txEl>
                                          </p:spTgt>
                                        </p:tgtEl>
                                        <p:attrNameLst>
                                          <p:attrName>style.visibility</p:attrName>
                                        </p:attrNameLst>
                                      </p:cBhvr>
                                      <p:to>
                                        <p:strVal val="visible"/>
                                      </p:to>
                                    </p:set>
                                    <p:anim calcmode="lin" valueType="num">
                                      <p:cBhvr additive="base">
                                        <p:cTn id="25"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a:t>Secondary Memory</a:t>
            </a:r>
          </a:p>
        </p:txBody>
      </p:sp>
      <p:sp>
        <p:nvSpPr>
          <p:cNvPr id="60419" name="Content Placeholder 2"/>
          <p:cNvSpPr>
            <a:spLocks noGrp="1"/>
          </p:cNvSpPr>
          <p:nvPr>
            <p:ph idx="1"/>
          </p:nvPr>
        </p:nvSpPr>
        <p:spPr/>
        <p:txBody>
          <a:bodyPr/>
          <a:lstStyle/>
          <a:p>
            <a:pPr algn="just">
              <a:defRPr/>
            </a:pPr>
            <a:r>
              <a:rPr lang="en-US" altLang="en-US" sz="2800" dirty="0"/>
              <a:t>Secondary memory is where </a:t>
            </a:r>
            <a:r>
              <a:rPr lang="en-US" altLang="en-US" sz="2800" dirty="0">
                <a:effectLst>
                  <a:outerShdw blurRad="38100" dist="38100" dir="2700000" algn="tl">
                    <a:srgbClr val="000000">
                      <a:alpha val="43137"/>
                    </a:srgbClr>
                  </a:outerShdw>
                </a:effectLst>
              </a:rPr>
              <a:t>programs and data are kept on a long-term or permanent basis</a:t>
            </a:r>
            <a:r>
              <a:rPr lang="en-US" altLang="en-US" sz="2800" dirty="0"/>
              <a:t> therefore cost effective. Common secondary storage devices are the hard disk, memory sticks and floppy disks. </a:t>
            </a:r>
          </a:p>
          <a:p>
            <a:pPr algn="just">
              <a:defRPr/>
            </a:pPr>
            <a:r>
              <a:rPr lang="en-US" altLang="en-US" sz="2800" dirty="0"/>
              <a:t>Some of the characteristics of secondary memory include; the </a:t>
            </a:r>
            <a:r>
              <a:rPr lang="en-US" altLang="en-US" sz="2800" dirty="0">
                <a:effectLst>
                  <a:outerShdw blurRad="38100" dist="38100" dir="2700000" algn="tl">
                    <a:srgbClr val="000000">
                      <a:alpha val="43137"/>
                    </a:srgbClr>
                  </a:outerShdw>
                </a:effectLst>
              </a:rPr>
              <a:t>hard disk </a:t>
            </a:r>
            <a:r>
              <a:rPr lang="en-US" altLang="en-US" sz="2800" dirty="0"/>
              <a:t>has enormous storage capacity compared to main memory. </a:t>
            </a:r>
            <a:r>
              <a:rPr lang="en-GB" altLang="en-US" sz="2800" dirty="0"/>
              <a:t> </a:t>
            </a:r>
            <a:endParaRPr lang="en-US" altLang="en-US" sz="2800" dirty="0"/>
          </a:p>
          <a:p>
            <a:pPr>
              <a:defRPr/>
            </a:pPr>
            <a:endParaRPr lang="en-US" altLang="en-US" dirty="0"/>
          </a:p>
        </p:txBody>
      </p:sp>
      <p:sp>
        <p:nvSpPr>
          <p:cNvPr id="8602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B91BD5C-5359-401A-934F-BAF9EE7F4D6B}" type="datetime2">
              <a:rPr lang="en-US" altLang="en-US" sz="1400" smtClean="0"/>
              <a:pPr/>
              <a:t>Wednesday, January 17, 2024</a:t>
            </a:fld>
            <a:endParaRPr lang="en-US" altLang="en-US" sz="1400"/>
          </a:p>
        </p:txBody>
      </p:sp>
      <p:sp>
        <p:nvSpPr>
          <p:cNvPr id="860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F47FFE3-7668-48D1-ABEA-314ACA06B590}" type="slidenum">
              <a:rPr lang="en-US" altLang="en-US" sz="1400" smtClean="0"/>
              <a:pPr/>
              <a:t>17</a:t>
            </a:fld>
            <a:endParaRPr lang="en-US" altLang="en-US" sz="1400"/>
          </a:p>
        </p:txBody>
      </p:sp>
    </p:spTree>
    <p:extLst>
      <p:ext uri="{BB962C8B-B14F-4D97-AF65-F5344CB8AC3E}">
        <p14:creationId xmlns:p14="http://schemas.microsoft.com/office/powerpoint/2010/main" val="36205564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0419">
                                            <p:txEl>
                                              <p:pRg st="1" end="1"/>
                                            </p:txEl>
                                          </p:spTgt>
                                        </p:tgtEl>
                                        <p:attrNameLst>
                                          <p:attrName>style.visibility</p:attrName>
                                        </p:attrNameLst>
                                      </p:cBhvr>
                                      <p:to>
                                        <p:strVal val="visible"/>
                                      </p:to>
                                    </p:set>
                                    <p:anim calcmode="lin" valueType="num">
                                      <p:cBhvr additive="base">
                                        <p:cTn id="13"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p:txBody>
          <a:bodyPr/>
          <a:lstStyle/>
          <a:p>
            <a:r>
              <a:rPr lang="en-US" altLang="en-US" sz="4000" b="1"/>
              <a:t>The Central Processing Unit</a:t>
            </a:r>
            <a:endParaRPr lang="en-US" altLang="en-US" sz="4000"/>
          </a:p>
        </p:txBody>
      </p:sp>
      <p:sp>
        <p:nvSpPr>
          <p:cNvPr id="56323" name="Content Placeholder 2"/>
          <p:cNvSpPr>
            <a:spLocks noGrp="1"/>
          </p:cNvSpPr>
          <p:nvPr>
            <p:ph idx="1"/>
          </p:nvPr>
        </p:nvSpPr>
        <p:spPr/>
        <p:txBody>
          <a:bodyPr/>
          <a:lstStyle/>
          <a:p>
            <a:pPr algn="just">
              <a:defRPr/>
            </a:pPr>
            <a:r>
              <a:rPr lang="en-US" altLang="en-US" sz="2800" dirty="0"/>
              <a:t>The CPU also referred to as the processor or microprocessor is the </a:t>
            </a:r>
            <a:r>
              <a:rPr lang="en-US" altLang="en-US" sz="2800" i="1" dirty="0"/>
              <a:t>brain</a:t>
            </a:r>
            <a:r>
              <a:rPr lang="en-US" altLang="en-US" sz="2800" dirty="0"/>
              <a:t> of any computer, and therefore, the most important part of the computer system. It carries out all the processing in the computer. </a:t>
            </a:r>
          </a:p>
          <a:p>
            <a:pPr algn="just">
              <a:defRPr/>
            </a:pPr>
            <a:r>
              <a:rPr lang="en-US" altLang="en-US" sz="2800" dirty="0"/>
              <a:t>The CPU itself consists of three main subsystems, </a:t>
            </a:r>
            <a:r>
              <a:rPr lang="en-US" altLang="en-US" sz="2800" dirty="0">
                <a:effectLst>
                  <a:outerShdw blurRad="38100" dist="38100" dir="2700000" algn="tl">
                    <a:srgbClr val="000000">
                      <a:alpha val="43137"/>
                    </a:srgbClr>
                  </a:outerShdw>
                </a:effectLst>
              </a:rPr>
              <a:t>namely</a:t>
            </a:r>
            <a:r>
              <a:rPr lang="en-US" altLang="en-US" sz="2800" dirty="0"/>
              <a:t>; a </a:t>
            </a:r>
            <a:r>
              <a:rPr lang="en-US" altLang="en-US" sz="2800" dirty="0">
                <a:effectLst>
                  <a:outerShdw blurRad="38100" dist="38100" dir="2700000" algn="tl">
                    <a:srgbClr val="000000">
                      <a:alpha val="43137"/>
                    </a:srgbClr>
                  </a:outerShdw>
                </a:effectLst>
              </a:rPr>
              <a:t>sophisticated CU</a:t>
            </a:r>
            <a:r>
              <a:rPr lang="en-US" altLang="en-US" sz="2800" dirty="0"/>
              <a:t>, </a:t>
            </a:r>
            <a:r>
              <a:rPr lang="en-US" altLang="en-US" sz="2800" dirty="0">
                <a:effectLst>
                  <a:outerShdw blurRad="38100" dist="38100" dir="2700000" algn="tl">
                    <a:srgbClr val="000000">
                      <a:alpha val="43137"/>
                    </a:srgbClr>
                  </a:outerShdw>
                </a:effectLst>
              </a:rPr>
              <a:t>large number of registers</a:t>
            </a:r>
            <a:r>
              <a:rPr lang="en-US" altLang="en-US" sz="2800" dirty="0"/>
              <a:t>, and </a:t>
            </a:r>
            <a:r>
              <a:rPr lang="en-US" altLang="en-US" sz="2800" dirty="0">
                <a:effectLst>
                  <a:outerShdw blurRad="38100" dist="38100" dir="2700000" algn="tl">
                    <a:srgbClr val="000000">
                      <a:alpha val="43137"/>
                    </a:srgbClr>
                  </a:outerShdw>
                </a:effectLst>
              </a:rPr>
              <a:t>a sophisticated ALU</a:t>
            </a:r>
            <a:r>
              <a:rPr lang="en-US" altLang="en-US" sz="2800" dirty="0"/>
              <a:t>.</a:t>
            </a:r>
          </a:p>
        </p:txBody>
      </p:sp>
      <p:sp>
        <p:nvSpPr>
          <p:cNvPr id="8704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5AD3444-114B-4051-B029-733A706A76DD}" type="datetime2">
              <a:rPr lang="en-US" altLang="en-US" sz="1400" smtClean="0"/>
              <a:pPr/>
              <a:t>Wednesday, January 17, 2024</a:t>
            </a:fld>
            <a:endParaRPr lang="en-US" altLang="en-US" sz="1400"/>
          </a:p>
        </p:txBody>
      </p:sp>
      <p:sp>
        <p:nvSpPr>
          <p:cNvPr id="870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5D87D03-97C7-42EB-9307-F9E87AFAC0A8}" type="slidenum">
              <a:rPr lang="en-US" altLang="en-US" sz="1400" smtClean="0"/>
              <a:pPr/>
              <a:t>18</a:t>
            </a:fld>
            <a:endParaRPr lang="en-US" altLang="en-US" sz="1400"/>
          </a:p>
        </p:txBody>
      </p:sp>
    </p:spTree>
    <p:extLst>
      <p:ext uri="{BB962C8B-B14F-4D97-AF65-F5344CB8AC3E}">
        <p14:creationId xmlns:p14="http://schemas.microsoft.com/office/powerpoint/2010/main" val="2007092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r>
              <a:rPr lang="en-US"/>
              <a:t>Processors</a:t>
            </a:r>
          </a:p>
        </p:txBody>
      </p:sp>
      <p:sp>
        <p:nvSpPr>
          <p:cNvPr id="8806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360774F-6EF2-4C3C-B84B-BC81C7A490C1}" type="datetime2">
              <a:rPr lang="en-US" sz="1400" smtClean="0"/>
              <a:pPr/>
              <a:t>Wednesday, January 17, 2024</a:t>
            </a:fld>
            <a:endParaRPr lang="en-US" sz="1400"/>
          </a:p>
        </p:txBody>
      </p:sp>
      <p:sp>
        <p:nvSpPr>
          <p:cNvPr id="8806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D2ACF2D-9F24-447E-A9E5-B46144903566}" type="slidenum">
              <a:rPr lang="en-US" altLang="en-US" sz="1400" smtClean="0"/>
              <a:pPr/>
              <a:t>19</a:t>
            </a:fld>
            <a:endParaRPr lang="en-US" altLang="en-US" sz="1400"/>
          </a:p>
        </p:txBody>
      </p:sp>
      <p:pic>
        <p:nvPicPr>
          <p:cNvPr id="88069" name="Picture 5" descr="CPU.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657600"/>
            <a:ext cx="3505200"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8070" name="Picture 6" descr="CPU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057400"/>
            <a:ext cx="4038600"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516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533400" y="1447800"/>
            <a:ext cx="7772400" cy="4154487"/>
          </a:xfrm>
        </p:spPr>
        <p:txBody>
          <a:bodyPr>
            <a:normAutofit lnSpcReduction="10000"/>
          </a:bodyPr>
          <a:lstStyle/>
          <a:p>
            <a:pPr algn="just">
              <a:buFont typeface="Wingdings" pitchFamily="2" charset="2"/>
              <a:buNone/>
            </a:pPr>
            <a:r>
              <a:rPr lang="en-GB" sz="3000" b="1" dirty="0"/>
              <a:t>Learning Objectives &amp; Outcome</a:t>
            </a:r>
          </a:p>
          <a:p>
            <a:r>
              <a:rPr lang="en-GB" sz="3000" dirty="0"/>
              <a:t>Define a Computer</a:t>
            </a:r>
          </a:p>
          <a:p>
            <a:r>
              <a:rPr lang="en-US" altLang="en-US" sz="2800" dirty="0"/>
              <a:t>Characteristics of Computers</a:t>
            </a:r>
          </a:p>
          <a:p>
            <a:r>
              <a:rPr lang="en-US" altLang="en-US" sz="2800" dirty="0"/>
              <a:t>Classification/Types of Computers</a:t>
            </a:r>
          </a:p>
          <a:p>
            <a:r>
              <a:rPr lang="en-US" altLang="en-US" sz="2800" dirty="0"/>
              <a:t>Qualities/Features of Computers</a:t>
            </a:r>
          </a:p>
          <a:p>
            <a:r>
              <a:rPr lang="en-US" altLang="en-US" sz="2800" dirty="0"/>
              <a:t>Basic Computer System Concepts</a:t>
            </a:r>
          </a:p>
          <a:p>
            <a:r>
              <a:rPr lang="en-US" altLang="en-US" sz="2800" dirty="0"/>
              <a:t>Computer Specifications</a:t>
            </a:r>
          </a:p>
          <a:p>
            <a:r>
              <a:rPr lang="en-US" sz="2800" dirty="0"/>
              <a:t>Computer Acquisition</a:t>
            </a:r>
          </a:p>
          <a:p>
            <a:r>
              <a:rPr lang="en-US" altLang="en-US" sz="2800" dirty="0"/>
              <a:t>Computer Evaluation factors</a:t>
            </a:r>
          </a:p>
          <a:p>
            <a:endParaRPr lang="en-US" altLang="en-US" sz="2800" dirty="0"/>
          </a:p>
        </p:txBody>
      </p:sp>
      <p:sp>
        <p:nvSpPr>
          <p:cNvPr id="410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89EEB06-6A9E-4E33-B6B0-9A33D863EF42}" type="datetime2">
              <a:rPr lang="en-US" sz="1400" smtClean="0"/>
              <a:pPr/>
              <a:t>Wednesday, January 17, 2024</a:t>
            </a:fld>
            <a:endParaRPr lang="en-US" sz="1400"/>
          </a:p>
        </p:txBody>
      </p:sp>
      <p:sp>
        <p:nvSpPr>
          <p:cNvPr id="4102"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r>
              <a:rPr lang="en-US" sz="1400"/>
              <a:t>Business Computing Department</a:t>
            </a:r>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C6C9361-228D-471F-8E3F-39B6B7831BE8}" type="slidenum">
              <a:rPr lang="en-US" sz="1400" smtClean="0"/>
              <a:pPr/>
              <a:t>2</a:t>
            </a:fld>
            <a:endParaRPr lang="en-US" sz="1400"/>
          </a:p>
        </p:txBody>
      </p:sp>
      <p:sp>
        <p:nvSpPr>
          <p:cNvPr id="4098" name="Title 1"/>
          <p:cNvSpPr>
            <a:spLocks noGrp="1"/>
          </p:cNvSpPr>
          <p:nvPr>
            <p:ph type="title"/>
          </p:nvPr>
        </p:nvSpPr>
        <p:spPr/>
        <p:txBody>
          <a:bodyPr/>
          <a:lstStyle/>
          <a:p>
            <a:pPr algn="just"/>
            <a:r>
              <a:rPr lang="en-US" dirty="0"/>
              <a:t>Computer Hardware</a:t>
            </a:r>
          </a:p>
        </p:txBody>
      </p:sp>
    </p:spTree>
    <p:extLst>
      <p:ext uri="{BB962C8B-B14F-4D97-AF65-F5344CB8AC3E}">
        <p14:creationId xmlns:p14="http://schemas.microsoft.com/office/powerpoint/2010/main" val="1748716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r>
              <a:rPr lang="en-US"/>
              <a:t>Computer Components</a:t>
            </a:r>
          </a:p>
        </p:txBody>
      </p:sp>
      <p:sp>
        <p:nvSpPr>
          <p:cNvPr id="8909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69C8DEC-F9E7-4F16-8A44-0EF73F8C47C2}" type="datetime2">
              <a:rPr lang="en-US" sz="1400" smtClean="0"/>
              <a:pPr/>
              <a:t>Wednesday, January 17, 2024</a:t>
            </a:fld>
            <a:endParaRPr lang="en-US" sz="1400"/>
          </a:p>
        </p:txBody>
      </p:sp>
      <p:sp>
        <p:nvSpPr>
          <p:cNvPr id="8909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8E388EB-DB8B-4F7C-B632-ADF7A5605FE7}" type="slidenum">
              <a:rPr lang="en-US" altLang="en-US" sz="1400" smtClean="0"/>
              <a:pPr/>
              <a:t>20</a:t>
            </a:fld>
            <a:endParaRPr lang="en-US" altLang="en-US" sz="1400"/>
          </a:p>
        </p:txBody>
      </p:sp>
      <p:pic>
        <p:nvPicPr>
          <p:cNvPr id="89093" name="Picture 5" descr="ALU.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971800"/>
            <a:ext cx="5238750"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6761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altLang="en-US"/>
              <a:t>Arithmetic Logic Unit (ALU)</a:t>
            </a:r>
          </a:p>
        </p:txBody>
      </p:sp>
      <p:sp>
        <p:nvSpPr>
          <p:cNvPr id="90115" name="Content Placeholder 2"/>
          <p:cNvSpPr>
            <a:spLocks noGrp="1"/>
          </p:cNvSpPr>
          <p:nvPr>
            <p:ph idx="1"/>
          </p:nvPr>
        </p:nvSpPr>
        <p:spPr/>
        <p:txBody>
          <a:bodyPr/>
          <a:lstStyle/>
          <a:p>
            <a:pPr algn="just"/>
            <a:r>
              <a:rPr lang="en-US" altLang="en-US" sz="2800"/>
              <a:t>The ALU performs the arithmetic and logic functions required in computer processing.  The ALU contains the circuitry that performs data manipulation. </a:t>
            </a:r>
          </a:p>
          <a:p>
            <a:pPr algn="just"/>
            <a:r>
              <a:rPr lang="en-US" altLang="en-US" sz="2800"/>
              <a:t>This unit performs all mathematical and logical functions. Mathematical functions include multiplication, division, subtraction, addition and advanced mathematics such as logarithms, trigonometry &amp; other specialized operations. </a:t>
            </a:r>
          </a:p>
          <a:p>
            <a:endParaRPr lang="en-US" altLang="en-US"/>
          </a:p>
        </p:txBody>
      </p:sp>
      <p:sp>
        <p:nvSpPr>
          <p:cNvPr id="9011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A003EDE-7C31-4E8B-8995-715C8372A5DC}" type="datetime2">
              <a:rPr lang="en-US" altLang="en-US" sz="1400" smtClean="0"/>
              <a:pPr/>
              <a:t>Wednesday, January 17, 2024</a:t>
            </a:fld>
            <a:endParaRPr lang="en-US" altLang="en-US" sz="1400"/>
          </a:p>
        </p:txBody>
      </p:sp>
      <p:sp>
        <p:nvSpPr>
          <p:cNvPr id="901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B79CC2F-0426-4E80-A332-2BDC3067E4FE}" type="slidenum">
              <a:rPr lang="en-US" altLang="en-US" sz="1400" smtClean="0"/>
              <a:pPr/>
              <a:t>21</a:t>
            </a:fld>
            <a:endParaRPr lang="en-US" altLang="en-US" sz="1400"/>
          </a:p>
        </p:txBody>
      </p:sp>
    </p:spTree>
    <p:extLst>
      <p:ext uri="{BB962C8B-B14F-4D97-AF65-F5344CB8AC3E}">
        <p14:creationId xmlns:p14="http://schemas.microsoft.com/office/powerpoint/2010/main" val="2502357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 calcmode="lin" valueType="num">
                                      <p:cBhvr additive="base">
                                        <p:cTn id="7" dur="500" fill="hold"/>
                                        <p:tgtEl>
                                          <p:spTgt spid="901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01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0115">
                                            <p:txEl>
                                              <p:pRg st="1" end="1"/>
                                            </p:txEl>
                                          </p:spTgt>
                                        </p:tgtEl>
                                        <p:attrNameLst>
                                          <p:attrName>style.visibility</p:attrName>
                                        </p:attrNameLst>
                                      </p:cBhvr>
                                      <p:to>
                                        <p:strVal val="visible"/>
                                      </p:to>
                                    </p:set>
                                    <p:anim calcmode="lin" valueType="num">
                                      <p:cBhvr additive="base">
                                        <p:cTn id="13" dur="500" fill="hold"/>
                                        <p:tgtEl>
                                          <p:spTgt spid="901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01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altLang="en-US"/>
              <a:t>Control Unit</a:t>
            </a:r>
          </a:p>
        </p:txBody>
      </p:sp>
      <p:sp>
        <p:nvSpPr>
          <p:cNvPr id="63491" name="Content Placeholder 2"/>
          <p:cNvSpPr>
            <a:spLocks noGrp="1"/>
          </p:cNvSpPr>
          <p:nvPr>
            <p:ph idx="1"/>
          </p:nvPr>
        </p:nvSpPr>
        <p:spPr/>
        <p:txBody>
          <a:bodyPr/>
          <a:lstStyle/>
          <a:p>
            <a:pPr algn="just">
              <a:defRPr/>
            </a:pPr>
            <a:r>
              <a:rPr lang="en-US" altLang="en-US" sz="2600" dirty="0"/>
              <a:t>The CU </a:t>
            </a:r>
            <a:r>
              <a:rPr lang="en-US" altLang="en-US" sz="2600" dirty="0">
                <a:effectLst>
                  <a:outerShdw blurRad="38100" dist="38100" dir="2700000" algn="tl">
                    <a:srgbClr val="000000">
                      <a:alpha val="43137"/>
                    </a:srgbClr>
                  </a:outerShdw>
                </a:effectLst>
              </a:rPr>
              <a:t>interprets computer program instructions </a:t>
            </a:r>
            <a:r>
              <a:rPr lang="en-US" altLang="en-US" sz="2600" dirty="0"/>
              <a:t>and transmits directions to the other components of the computer system. </a:t>
            </a:r>
          </a:p>
          <a:p>
            <a:pPr algn="just">
              <a:defRPr/>
            </a:pPr>
            <a:r>
              <a:rPr lang="en-US" altLang="en-US" sz="2600" dirty="0"/>
              <a:t>The CU can be thought of as the ‘‘brain’’ of the CPU itself. </a:t>
            </a:r>
          </a:p>
          <a:p>
            <a:pPr algn="just">
              <a:defRPr/>
            </a:pPr>
            <a:r>
              <a:rPr lang="en-US" altLang="en-US" sz="2600" dirty="0"/>
              <a:t>The CU performs the tasks of </a:t>
            </a:r>
            <a:r>
              <a:rPr lang="en-US" altLang="en-US" sz="2600" dirty="0">
                <a:effectLst>
                  <a:outerShdw blurRad="38100" dist="38100" dir="2700000" algn="tl">
                    <a:srgbClr val="000000">
                      <a:alpha val="43137"/>
                    </a:srgbClr>
                  </a:outerShdw>
                </a:effectLst>
              </a:rPr>
              <a:t>fetching</a:t>
            </a:r>
            <a:r>
              <a:rPr lang="en-US" altLang="en-US" sz="2600" dirty="0"/>
              <a:t> from memory the </a:t>
            </a:r>
            <a:r>
              <a:rPr lang="en-US" altLang="en-US" sz="2600" dirty="0">
                <a:effectLst>
                  <a:outerShdw blurRad="38100" dist="38100" dir="2700000" algn="tl">
                    <a:srgbClr val="000000">
                      <a:alpha val="43137"/>
                    </a:srgbClr>
                  </a:outerShdw>
                </a:effectLst>
              </a:rPr>
              <a:t>next instruction </a:t>
            </a:r>
            <a:r>
              <a:rPr lang="en-US" altLang="en-US" sz="2600" dirty="0"/>
              <a:t>to be executed, </a:t>
            </a:r>
            <a:r>
              <a:rPr lang="en-US" altLang="en-US" sz="2600" dirty="0">
                <a:effectLst>
                  <a:outerShdw blurRad="38100" dist="38100" dir="2700000" algn="tl">
                    <a:srgbClr val="000000">
                      <a:alpha val="43137"/>
                    </a:srgbClr>
                  </a:outerShdw>
                </a:effectLst>
              </a:rPr>
              <a:t>decoding</a:t>
            </a:r>
            <a:r>
              <a:rPr lang="en-US" altLang="en-US" sz="2600" dirty="0"/>
              <a:t> it by determining what is to be done, </a:t>
            </a:r>
            <a:r>
              <a:rPr lang="en-US" altLang="en-US" sz="2600" dirty="0">
                <a:effectLst>
                  <a:outerShdw blurRad="38100" dist="38100" dir="2700000" algn="tl">
                    <a:srgbClr val="000000">
                      <a:alpha val="43137"/>
                    </a:srgbClr>
                  </a:outerShdw>
                </a:effectLst>
              </a:rPr>
              <a:t>managing stored program execution </a:t>
            </a:r>
            <a:r>
              <a:rPr lang="en-US" altLang="en-US" sz="2600" dirty="0"/>
              <a:t>and then </a:t>
            </a:r>
            <a:r>
              <a:rPr lang="en-US" altLang="en-US" sz="2600" dirty="0">
                <a:effectLst>
                  <a:outerShdw blurRad="38100" dist="38100" dir="2700000" algn="tl">
                    <a:srgbClr val="000000">
                      <a:alpha val="43137"/>
                    </a:srgbClr>
                  </a:outerShdw>
                </a:effectLst>
              </a:rPr>
              <a:t>storing results</a:t>
            </a:r>
            <a:r>
              <a:rPr lang="en-US" altLang="en-US" sz="2600" dirty="0"/>
              <a:t>. </a:t>
            </a:r>
          </a:p>
          <a:p>
            <a:pPr>
              <a:defRPr/>
            </a:pPr>
            <a:endParaRPr lang="en-US" altLang="en-US" dirty="0"/>
          </a:p>
        </p:txBody>
      </p:sp>
      <p:sp>
        <p:nvSpPr>
          <p:cNvPr id="9114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7FEB2D9-2139-48B6-B079-E693C4954049}" type="datetime2">
              <a:rPr lang="en-US" altLang="en-US" sz="1400" smtClean="0"/>
              <a:pPr/>
              <a:t>Wednesday, January 17, 2024</a:t>
            </a:fld>
            <a:endParaRPr lang="en-US" altLang="en-US" sz="1400"/>
          </a:p>
        </p:txBody>
      </p:sp>
      <p:sp>
        <p:nvSpPr>
          <p:cNvPr id="911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08F4426-699A-4B7C-A42C-11800BE12C53}" type="slidenum">
              <a:rPr lang="en-US" altLang="en-US" sz="1400" smtClean="0"/>
              <a:pPr/>
              <a:t>22</a:t>
            </a:fld>
            <a:endParaRPr lang="en-US" altLang="en-US" sz="1400"/>
          </a:p>
        </p:txBody>
      </p:sp>
    </p:spTree>
    <p:extLst>
      <p:ext uri="{BB962C8B-B14F-4D97-AF65-F5344CB8AC3E}">
        <p14:creationId xmlns:p14="http://schemas.microsoft.com/office/powerpoint/2010/main" val="3831596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r>
              <a:rPr lang="en-US" altLang="en-US"/>
              <a:t>Register &amp; Cache Memory</a:t>
            </a:r>
          </a:p>
        </p:txBody>
      </p:sp>
      <p:sp>
        <p:nvSpPr>
          <p:cNvPr id="91139" name="Content Placeholder 2"/>
          <p:cNvSpPr>
            <a:spLocks noGrp="1"/>
          </p:cNvSpPr>
          <p:nvPr>
            <p:ph idx="1"/>
          </p:nvPr>
        </p:nvSpPr>
        <p:spPr/>
        <p:txBody>
          <a:bodyPr/>
          <a:lstStyle/>
          <a:p>
            <a:pPr algn="just">
              <a:defRPr/>
            </a:pPr>
            <a:r>
              <a:rPr lang="en-US" altLang="en-US" sz="2800" dirty="0"/>
              <a:t>The CPU also contains circuitry for devices such as </a:t>
            </a:r>
            <a:r>
              <a:rPr lang="en-US" altLang="en-US" sz="2800" b="1" dirty="0">
                <a:effectLst>
                  <a:outerShdw blurRad="38100" dist="38100" dir="2700000" algn="tl">
                    <a:srgbClr val="000000">
                      <a:alpha val="43137"/>
                    </a:srgbClr>
                  </a:outerShdw>
                </a:effectLst>
              </a:rPr>
              <a:t>registers</a:t>
            </a:r>
            <a:r>
              <a:rPr lang="en-US" altLang="en-US" sz="2800" dirty="0"/>
              <a:t> and </a:t>
            </a:r>
            <a:r>
              <a:rPr lang="en-US" altLang="en-US" sz="2800" b="1" dirty="0">
                <a:effectLst>
                  <a:outerShdw blurRad="38100" dist="38100" dir="2700000" algn="tl">
                    <a:srgbClr val="000000">
                      <a:alpha val="43137"/>
                    </a:srgbClr>
                  </a:outerShdw>
                </a:effectLst>
              </a:rPr>
              <a:t>cache memory</a:t>
            </a:r>
            <a:r>
              <a:rPr lang="en-US" altLang="en-US" sz="2800" dirty="0"/>
              <a:t>, used for </a:t>
            </a:r>
            <a:r>
              <a:rPr lang="en-US" altLang="en-US" sz="2800" u="sng" dirty="0"/>
              <a:t>high speed temporary storage of data and instructions</a:t>
            </a:r>
            <a:r>
              <a:rPr lang="en-US" altLang="en-US" sz="2800" dirty="0"/>
              <a:t>. </a:t>
            </a:r>
          </a:p>
          <a:p>
            <a:pPr algn="just">
              <a:defRPr/>
            </a:pPr>
            <a:r>
              <a:rPr lang="en-US" altLang="en-US" sz="2800" dirty="0"/>
              <a:t>The registers are </a:t>
            </a:r>
            <a:r>
              <a:rPr lang="en-US" altLang="en-US" sz="2800" u="sng" dirty="0"/>
              <a:t>special purpose temporary storage locations</a:t>
            </a:r>
            <a:r>
              <a:rPr lang="en-US" altLang="en-US" sz="2800" dirty="0"/>
              <a:t>. They hold data needed quickly or frequently prior to execution and stores information about status of CPU and currently executing program. </a:t>
            </a:r>
          </a:p>
          <a:p>
            <a:pPr>
              <a:defRPr/>
            </a:pPr>
            <a:endParaRPr lang="en-US" altLang="en-US" dirty="0"/>
          </a:p>
        </p:txBody>
      </p:sp>
      <p:sp>
        <p:nvSpPr>
          <p:cNvPr id="9216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35C6702-6EFF-4BC8-901F-40A781860D74}" type="datetime2">
              <a:rPr lang="en-US" altLang="en-US" sz="1400" smtClean="0"/>
              <a:pPr/>
              <a:t>Wednesday, January 17, 2024</a:t>
            </a:fld>
            <a:endParaRPr lang="en-US" altLang="en-US" sz="1400"/>
          </a:p>
        </p:txBody>
      </p:sp>
      <p:sp>
        <p:nvSpPr>
          <p:cNvPr id="9216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DCE1372-502C-49E1-8F63-B744AD720D27}" type="slidenum">
              <a:rPr lang="en-US" altLang="en-US" sz="1400" smtClean="0"/>
              <a:pPr/>
              <a:t>23</a:t>
            </a:fld>
            <a:endParaRPr lang="en-US" altLang="en-US" sz="1400"/>
          </a:p>
        </p:txBody>
      </p:sp>
    </p:spTree>
    <p:extLst>
      <p:ext uri="{BB962C8B-B14F-4D97-AF65-F5344CB8AC3E}">
        <p14:creationId xmlns:p14="http://schemas.microsoft.com/office/powerpoint/2010/main" val="3447143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1139">
                                            <p:txEl>
                                              <p:pRg st="1" end="1"/>
                                            </p:txEl>
                                          </p:spTgt>
                                        </p:tgtEl>
                                        <p:attrNameLst>
                                          <p:attrName>style.visibility</p:attrName>
                                        </p:attrNameLst>
                                      </p:cBhvr>
                                      <p:to>
                                        <p:strVal val="visible"/>
                                      </p:to>
                                    </p:set>
                                    <p:anim calcmode="lin" valueType="num">
                                      <p:cBhvr additive="base">
                                        <p:cTn id="13" dur="5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113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p:txBody>
          <a:bodyPr/>
          <a:lstStyle/>
          <a:p>
            <a:r>
              <a:rPr lang="en-US"/>
              <a:t>Cache Memory</a:t>
            </a:r>
          </a:p>
        </p:txBody>
      </p:sp>
      <p:sp>
        <p:nvSpPr>
          <p:cNvPr id="93187" name="Content Placeholder 2"/>
          <p:cNvSpPr>
            <a:spLocks noGrp="1"/>
          </p:cNvSpPr>
          <p:nvPr>
            <p:ph idx="1"/>
          </p:nvPr>
        </p:nvSpPr>
        <p:spPr/>
        <p:txBody>
          <a:bodyPr/>
          <a:lstStyle/>
          <a:p>
            <a:r>
              <a:rPr lang="en-US" sz="2800" dirty="0"/>
              <a:t>Cache Memory on the other hand is used to reduce the </a:t>
            </a:r>
            <a:r>
              <a:rPr lang="en-US" sz="2800" u="sng" dirty="0"/>
              <a:t>time or energy required to access data from the main memory</a:t>
            </a:r>
            <a:r>
              <a:rPr lang="en-US" sz="2800" dirty="0"/>
              <a:t>. The cache is a smaller, faster memory and stores copies of the </a:t>
            </a:r>
            <a:r>
              <a:rPr lang="en-US" sz="2800" u="sng" dirty="0"/>
              <a:t>data from frequently used main memory locations</a:t>
            </a:r>
            <a:r>
              <a:rPr lang="en-US" sz="2800" dirty="0"/>
              <a:t>. Most CPUs have different independent caches, including instruction and data caches, usually organized in cache levels (L1, L2, etc.).</a:t>
            </a:r>
          </a:p>
        </p:txBody>
      </p:sp>
      <p:sp>
        <p:nvSpPr>
          <p:cNvPr id="9318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0990E4C-BEAA-4475-B7DD-EC2A0781C0EB}" type="datetime2">
              <a:rPr lang="en-US" sz="1400" smtClean="0"/>
              <a:pPr/>
              <a:t>Wednesday, January 17, 2024</a:t>
            </a:fld>
            <a:endParaRPr lang="en-US" sz="1400"/>
          </a:p>
        </p:txBody>
      </p:sp>
      <p:sp>
        <p:nvSpPr>
          <p:cNvPr id="931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3F96DEC-E333-4186-BD74-8158273B8D06}" type="slidenum">
              <a:rPr lang="en-US" altLang="en-US" sz="1400" smtClean="0"/>
              <a:pPr/>
              <a:t>24</a:t>
            </a:fld>
            <a:endParaRPr lang="en-US" altLang="en-US" sz="1400"/>
          </a:p>
        </p:txBody>
      </p:sp>
    </p:spTree>
    <p:extLst>
      <p:ext uri="{BB962C8B-B14F-4D97-AF65-F5344CB8AC3E}">
        <p14:creationId xmlns:p14="http://schemas.microsoft.com/office/powerpoint/2010/main" val="1641270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r>
              <a:rPr lang="en-US"/>
              <a:t>How they work</a:t>
            </a:r>
          </a:p>
        </p:txBody>
      </p:sp>
      <p:sp>
        <p:nvSpPr>
          <p:cNvPr id="9421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8E80C40-9C87-4FD3-9701-A080F899EE50}" type="datetime2">
              <a:rPr lang="en-US" sz="1400" smtClean="0"/>
              <a:pPr/>
              <a:t>Wednesday, January 17, 2024</a:t>
            </a:fld>
            <a:endParaRPr lang="en-US" sz="1400"/>
          </a:p>
        </p:txBody>
      </p:sp>
      <p:sp>
        <p:nvSpPr>
          <p:cNvPr id="9421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B5F5FD1-6033-43C5-84DD-DDB0A4CF7ECE}" type="slidenum">
              <a:rPr lang="en-US" altLang="en-US" sz="1400" smtClean="0"/>
              <a:pPr/>
              <a:t>25</a:t>
            </a:fld>
            <a:endParaRPr lang="en-US" altLang="en-US" sz="1400"/>
          </a:p>
        </p:txBody>
      </p:sp>
      <p:pic>
        <p:nvPicPr>
          <p:cNvPr id="942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8425" y="1924050"/>
            <a:ext cx="6505575" cy="493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761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US"/>
              <a:t>How Cache Works</a:t>
            </a:r>
          </a:p>
        </p:txBody>
      </p:sp>
      <p:sp>
        <p:nvSpPr>
          <p:cNvPr id="9523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C13647D-B99B-46F7-9115-79D120B62EBD}" type="datetime2">
              <a:rPr lang="en-US" sz="1400" smtClean="0"/>
              <a:pPr/>
              <a:t>Wednesday, January 17, 2024</a:t>
            </a:fld>
            <a:endParaRPr lang="en-US" sz="1400"/>
          </a:p>
        </p:txBody>
      </p:sp>
      <p:sp>
        <p:nvSpPr>
          <p:cNvPr id="9523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DEC18BC-D860-497D-88D1-49B1C6E8F60B}" type="slidenum">
              <a:rPr lang="en-US" altLang="en-US" sz="1400" smtClean="0"/>
              <a:pPr/>
              <a:t>26</a:t>
            </a:fld>
            <a:endParaRPr lang="en-US" altLang="en-US" sz="1400"/>
          </a:p>
        </p:txBody>
      </p:sp>
      <p:pic>
        <p:nvPicPr>
          <p:cNvPr id="9523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075" y="1841500"/>
            <a:ext cx="6076950" cy="456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5988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250EBCC-642E-4074-AB1F-DCECF7835C33}" type="datetime2">
              <a:rPr lang="en-US" sz="1400" smtClean="0"/>
              <a:pPr/>
              <a:t>Wednesday, January 17, 2024</a:t>
            </a:fld>
            <a:endParaRPr lang="en-US" sz="1400"/>
          </a:p>
        </p:txBody>
      </p:sp>
      <p:sp>
        <p:nvSpPr>
          <p:cNvPr id="9625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1E95D95-58D8-4087-BE69-03584DA16186}" type="slidenum">
              <a:rPr lang="en-US" altLang="en-US" sz="1400" smtClean="0"/>
              <a:pPr/>
              <a:t>27</a:t>
            </a:fld>
            <a:endParaRPr lang="en-US" altLang="en-US" sz="1400"/>
          </a:p>
        </p:txBody>
      </p:sp>
      <p:pic>
        <p:nvPicPr>
          <p:cNvPr id="962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822575"/>
            <a:ext cx="2232025" cy="205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26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04800"/>
            <a:ext cx="3114675"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26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919413"/>
            <a:ext cx="3810000"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263" name="Picture 9" descr="Image result for cache memo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6038"/>
            <a:ext cx="3840163" cy="263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4" name="TextBox 5"/>
          <p:cNvSpPr txBox="1">
            <a:spLocks noChangeArrowheads="1"/>
          </p:cNvSpPr>
          <p:nvPr/>
        </p:nvSpPr>
        <p:spPr bwMode="auto">
          <a:xfrm>
            <a:off x="1123950" y="5392738"/>
            <a:ext cx="6134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r>
              <a:rPr lang="en-US">
                <a:hlinkClick r:id="rId6"/>
              </a:rPr>
              <a:t>Visit link below to see CPU simulation video.</a:t>
            </a:r>
            <a:endParaRPr lang="en-US"/>
          </a:p>
        </p:txBody>
      </p:sp>
    </p:spTree>
    <p:extLst>
      <p:ext uri="{BB962C8B-B14F-4D97-AF65-F5344CB8AC3E}">
        <p14:creationId xmlns:p14="http://schemas.microsoft.com/office/powerpoint/2010/main" val="1045354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1219200" y="1219200"/>
            <a:ext cx="6116638" cy="685800"/>
          </a:xfrm>
        </p:spPr>
        <p:txBody>
          <a:bodyPr>
            <a:normAutofit fontScale="90000"/>
          </a:bodyPr>
          <a:lstStyle/>
          <a:p>
            <a:r>
              <a:rPr lang="en-US" altLang="en-US" dirty="0"/>
              <a:t>Computer Specifications</a:t>
            </a:r>
          </a:p>
        </p:txBody>
      </p:sp>
      <p:sp>
        <p:nvSpPr>
          <p:cNvPr id="92163" name="Content Placeholder 2"/>
          <p:cNvSpPr>
            <a:spLocks noGrp="1"/>
          </p:cNvSpPr>
          <p:nvPr>
            <p:ph idx="1"/>
          </p:nvPr>
        </p:nvSpPr>
        <p:spPr>
          <a:xfrm>
            <a:off x="1182688" y="1752600"/>
            <a:ext cx="7772400" cy="4572000"/>
          </a:xfrm>
        </p:spPr>
        <p:txBody>
          <a:bodyPr>
            <a:normAutofit lnSpcReduction="10000"/>
          </a:bodyPr>
          <a:lstStyle/>
          <a:p>
            <a:pPr>
              <a:defRPr/>
            </a:pPr>
            <a:r>
              <a:rPr lang="en-US" altLang="en-US" sz="2800" dirty="0">
                <a:hlinkClick r:id="rId2"/>
              </a:rPr>
              <a:t>Processor. </a:t>
            </a:r>
            <a:endParaRPr lang="en-US" altLang="en-US" sz="2800" dirty="0"/>
          </a:p>
          <a:p>
            <a:pPr>
              <a:defRPr/>
            </a:pPr>
            <a:r>
              <a:rPr lang="en-US" altLang="en-US" sz="2800" dirty="0">
                <a:hlinkClick r:id="rId3"/>
              </a:rPr>
              <a:t>Hard drive disk </a:t>
            </a:r>
            <a:r>
              <a:rPr lang="en-US" altLang="en-US" sz="2300" dirty="0">
                <a:hlinkClick r:id="rId3"/>
              </a:rPr>
              <a:t>(HDD/SSD/SSHD). </a:t>
            </a:r>
            <a:endParaRPr lang="en-US" altLang="en-US" sz="2300" dirty="0"/>
          </a:p>
          <a:p>
            <a:pPr>
              <a:defRPr/>
            </a:pPr>
            <a:r>
              <a:rPr lang="en-US" altLang="en-US" sz="2800" dirty="0"/>
              <a:t>Universal serial bus (USB). </a:t>
            </a:r>
          </a:p>
          <a:p>
            <a:pPr>
              <a:defRPr/>
            </a:pPr>
            <a:r>
              <a:rPr lang="en-US" altLang="en-US" sz="2800" dirty="0"/>
              <a:t>FireWire. </a:t>
            </a:r>
            <a:r>
              <a:rPr lang="en-US" altLang="en-US" sz="1800" dirty="0"/>
              <a:t>(</a:t>
            </a:r>
            <a:r>
              <a:rPr lang="en-US" sz="1800" dirty="0"/>
              <a:t>an </a:t>
            </a:r>
            <a:r>
              <a:rPr lang="en-US" sz="1800" dirty="0">
                <a:hlinkClick r:id="rId4" tooltip="Interface standard"/>
              </a:rPr>
              <a:t>interface standard</a:t>
            </a:r>
            <a:r>
              <a:rPr lang="en-US" sz="1800" dirty="0"/>
              <a:t> for a </a:t>
            </a:r>
            <a:r>
              <a:rPr lang="en-US" sz="1800" dirty="0">
                <a:hlinkClick r:id="rId5" tooltip="Serial communication"/>
              </a:rPr>
              <a:t>serial bus</a:t>
            </a:r>
            <a:r>
              <a:rPr lang="en-US" sz="1800" dirty="0"/>
              <a:t> for high-speed communications and </a:t>
            </a:r>
            <a:r>
              <a:rPr lang="en-US" sz="1800" dirty="0">
                <a:hlinkClick r:id="rId6" tooltip="Isochronous"/>
              </a:rPr>
              <a:t>isochronous</a:t>
            </a:r>
            <a:r>
              <a:rPr lang="en-US" sz="1800" dirty="0"/>
              <a:t> real-time data transfer.)</a:t>
            </a:r>
            <a:r>
              <a:rPr lang="en-US" altLang="en-US" sz="1800" dirty="0"/>
              <a:t> </a:t>
            </a:r>
          </a:p>
          <a:p>
            <a:pPr>
              <a:defRPr/>
            </a:pPr>
            <a:r>
              <a:rPr lang="en-US" altLang="en-US" sz="2800" dirty="0"/>
              <a:t>Video/Graphic cards. </a:t>
            </a:r>
          </a:p>
          <a:p>
            <a:pPr>
              <a:defRPr/>
            </a:pPr>
            <a:r>
              <a:rPr lang="en-US" altLang="en-US" sz="2800" dirty="0"/>
              <a:t>DVD/CD drives</a:t>
            </a:r>
          </a:p>
          <a:p>
            <a:pPr marL="0" indent="0">
              <a:buFont typeface="Wingdings" pitchFamily="2" charset="2"/>
              <a:buNone/>
              <a:defRPr/>
            </a:pPr>
            <a:r>
              <a:rPr lang="en-US" sz="2000" dirty="0"/>
              <a:t>("digital versatile disc" or "digital video disc")</a:t>
            </a:r>
            <a:r>
              <a:rPr lang="en-US" altLang="en-US" sz="2000" dirty="0"/>
              <a:t>.</a:t>
            </a:r>
          </a:p>
          <a:p>
            <a:pPr>
              <a:defRPr/>
            </a:pPr>
            <a:r>
              <a:rPr lang="en-US" altLang="en-US" sz="2800" dirty="0"/>
              <a:t>Monitor size and shape. </a:t>
            </a:r>
          </a:p>
          <a:p>
            <a:pPr>
              <a:defRPr/>
            </a:pPr>
            <a:r>
              <a:rPr lang="en-US" altLang="en-US" dirty="0">
                <a:hlinkClick r:id="rId7"/>
              </a:rPr>
              <a:t>computer specifications comparison</a:t>
            </a:r>
            <a:endParaRPr lang="en-US" altLang="en-US" dirty="0"/>
          </a:p>
        </p:txBody>
      </p:sp>
      <p:sp>
        <p:nvSpPr>
          <p:cNvPr id="98308" name="Date Placeholder 3"/>
          <p:cNvSpPr>
            <a:spLocks noGrp="1"/>
          </p:cNvSpPr>
          <p:nvPr>
            <p:ph type="dt" sz="quarter" idx="10"/>
          </p:nvPr>
        </p:nvSpPr>
        <p:spPr>
          <a:xfrm>
            <a:off x="0" y="63960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00A5EB6-D9CF-47B5-BA69-286C3C9D4608}" type="datetime2">
              <a:rPr lang="en-US" altLang="en-US" sz="1400" smtClean="0"/>
              <a:pPr/>
              <a:t>Wednesday, January 17, 2024</a:t>
            </a:fld>
            <a:endParaRPr lang="en-US" altLang="en-US" sz="1400"/>
          </a:p>
        </p:txBody>
      </p:sp>
      <p:sp>
        <p:nvSpPr>
          <p:cNvPr id="983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E498439-8803-4D85-A060-F9C35DE06BF4}" type="slidenum">
              <a:rPr lang="en-US" altLang="en-US" sz="1400" smtClean="0"/>
              <a:pPr/>
              <a:t>28</a:t>
            </a:fld>
            <a:endParaRPr lang="en-US" altLang="en-US" sz="1400"/>
          </a:p>
        </p:txBody>
      </p:sp>
      <p:pic>
        <p:nvPicPr>
          <p:cNvPr id="9831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3048000"/>
            <a:ext cx="1524000" cy="101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311"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10400" y="4114800"/>
            <a:ext cx="2133600"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312"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61125" y="1881188"/>
            <a:ext cx="2682875"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2181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r>
              <a:rPr lang="en-US" altLang="en-US"/>
              <a:t>Cont’ Computer Specifications</a:t>
            </a:r>
          </a:p>
        </p:txBody>
      </p:sp>
      <p:sp>
        <p:nvSpPr>
          <p:cNvPr id="99331" name="Content Placeholder 2"/>
          <p:cNvSpPr>
            <a:spLocks noGrp="1"/>
          </p:cNvSpPr>
          <p:nvPr>
            <p:ph idx="1"/>
          </p:nvPr>
        </p:nvSpPr>
        <p:spPr/>
        <p:txBody>
          <a:bodyPr/>
          <a:lstStyle/>
          <a:p>
            <a:r>
              <a:rPr lang="en-US" altLang="en-US"/>
              <a:t>Warranties. </a:t>
            </a:r>
          </a:p>
          <a:p>
            <a:r>
              <a:rPr lang="en-US" altLang="en-US"/>
              <a:t>Backup systems. </a:t>
            </a:r>
          </a:p>
          <a:p>
            <a:r>
              <a:rPr lang="en-US" altLang="en-US"/>
              <a:t>Printers.</a:t>
            </a:r>
          </a:p>
          <a:p>
            <a:endParaRPr lang="en-US" altLang="en-US"/>
          </a:p>
        </p:txBody>
      </p:sp>
      <p:sp>
        <p:nvSpPr>
          <p:cNvPr id="9933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3383F5D-7E89-4B17-B606-4441CAFBF42C}" type="datetime2">
              <a:rPr lang="en-US" altLang="en-US" sz="1400" smtClean="0"/>
              <a:pPr/>
              <a:t>Wednesday, January 17, 2024</a:t>
            </a:fld>
            <a:endParaRPr lang="en-US" altLang="en-US" sz="1400"/>
          </a:p>
        </p:txBody>
      </p:sp>
      <p:sp>
        <p:nvSpPr>
          <p:cNvPr id="993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3A636D7-5D9F-4CDA-970D-C0F31A5786A4}" type="slidenum">
              <a:rPr lang="en-US" altLang="en-US" sz="1400" smtClean="0"/>
              <a:pPr/>
              <a:t>29</a:t>
            </a:fld>
            <a:endParaRPr lang="en-US" altLang="en-US" sz="1400"/>
          </a:p>
        </p:txBody>
      </p:sp>
    </p:spTree>
    <p:extLst>
      <p:ext uri="{BB962C8B-B14F-4D97-AF65-F5344CB8AC3E}">
        <p14:creationId xmlns:p14="http://schemas.microsoft.com/office/powerpoint/2010/main" val="203561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Content Placeholder 2"/>
          <p:cNvSpPr>
            <a:spLocks noGrp="1"/>
          </p:cNvSpPr>
          <p:nvPr>
            <p:ph idx="1"/>
          </p:nvPr>
        </p:nvSpPr>
        <p:spPr/>
        <p:txBody>
          <a:bodyPr/>
          <a:lstStyle/>
          <a:p>
            <a:pPr algn="just"/>
            <a:r>
              <a:rPr lang="en-US" altLang="en-US" sz="2800" dirty="0"/>
              <a:t>A computer is an electronic device operating under the control instruction stored in its own memory unit accepts and </a:t>
            </a:r>
            <a:r>
              <a:rPr lang="en-US" altLang="en-US" sz="2800" b="1" dirty="0"/>
              <a:t> </a:t>
            </a:r>
            <a:r>
              <a:rPr lang="en-US" altLang="en-US" sz="2800" dirty="0"/>
              <a:t>stores data, performs arithmetic and logical operations on that data  (without human interventions) and produces output. </a:t>
            </a:r>
          </a:p>
          <a:p>
            <a:pPr algn="just"/>
            <a:endParaRPr lang="en-US" altLang="en-US" sz="2800" dirty="0"/>
          </a:p>
          <a:p>
            <a:pPr algn="just"/>
            <a:r>
              <a:rPr lang="en-US" altLang="en-US" sz="2800" dirty="0"/>
              <a:t>Its hardware components include input &amp; output devices, CPU, communication, and primary and secondary storage devices.</a:t>
            </a:r>
          </a:p>
        </p:txBody>
      </p:sp>
      <p:sp>
        <p:nvSpPr>
          <p:cNvPr id="5632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8808C36-4641-4F9B-A486-0927881900CC}" type="datetime2">
              <a:rPr lang="en-US" altLang="en-US" sz="1400" smtClean="0"/>
              <a:pPr/>
              <a:t>Wednesday, January 17, 2024</a:t>
            </a:fld>
            <a:endParaRPr lang="en-US" altLang="en-US" sz="1400"/>
          </a:p>
        </p:txBody>
      </p:sp>
      <p:sp>
        <p:nvSpPr>
          <p:cNvPr id="563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45D10C4-A774-43A3-85E7-4B666D945184}" type="slidenum">
              <a:rPr lang="en-US" altLang="en-US" sz="1400" smtClean="0"/>
              <a:pPr/>
              <a:t>3</a:t>
            </a:fld>
            <a:endParaRPr lang="en-US" altLang="en-US" sz="1400"/>
          </a:p>
        </p:txBody>
      </p:sp>
      <p:sp>
        <p:nvSpPr>
          <p:cNvPr id="56322" name="Title 1"/>
          <p:cNvSpPr>
            <a:spLocks noGrp="1"/>
          </p:cNvSpPr>
          <p:nvPr>
            <p:ph type="title"/>
          </p:nvPr>
        </p:nvSpPr>
        <p:spPr/>
        <p:txBody>
          <a:bodyPr/>
          <a:lstStyle/>
          <a:p>
            <a:r>
              <a:rPr lang="en-US" altLang="en-US"/>
              <a:t>Computer defined</a:t>
            </a:r>
          </a:p>
        </p:txBody>
      </p:sp>
    </p:spTree>
    <p:extLst>
      <p:ext uri="{BB962C8B-B14F-4D97-AF65-F5344CB8AC3E}">
        <p14:creationId xmlns:p14="http://schemas.microsoft.com/office/powerpoint/2010/main" val="5720373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762000" y="533400"/>
            <a:ext cx="7793038" cy="1143000"/>
          </a:xfrm>
        </p:spPr>
        <p:txBody>
          <a:bodyPr/>
          <a:lstStyle/>
          <a:p>
            <a:r>
              <a:rPr lang="en-US" dirty="0"/>
              <a:t>Computer Acquisition</a:t>
            </a:r>
          </a:p>
        </p:txBody>
      </p:sp>
      <p:sp>
        <p:nvSpPr>
          <p:cNvPr id="100355" name="Content Placeholder 2"/>
          <p:cNvSpPr>
            <a:spLocks noGrp="1"/>
          </p:cNvSpPr>
          <p:nvPr>
            <p:ph idx="1"/>
          </p:nvPr>
        </p:nvSpPr>
        <p:spPr/>
        <p:txBody>
          <a:bodyPr/>
          <a:lstStyle/>
          <a:p>
            <a:pPr algn="just"/>
            <a:r>
              <a:rPr lang="en-US" sz="2800"/>
              <a:t>This refers to the way or method ICT products and services can be acquired for use by individuals or organizations.</a:t>
            </a:r>
          </a:p>
          <a:p>
            <a:pPr algn="just"/>
            <a:r>
              <a:rPr lang="en-US" sz="2800"/>
              <a:t>There are several ways for example through:</a:t>
            </a:r>
          </a:p>
          <a:p>
            <a:pPr lvl="1" algn="just"/>
            <a:r>
              <a:rPr lang="en-US"/>
              <a:t>Outright purchase</a:t>
            </a:r>
          </a:p>
          <a:p>
            <a:pPr lvl="1" algn="just"/>
            <a:r>
              <a:rPr lang="en-US"/>
              <a:t>Leasing (</a:t>
            </a:r>
            <a:r>
              <a:rPr lang="en-US" sz="2400">
                <a:solidFill>
                  <a:srgbClr val="FF0000"/>
                </a:solidFill>
              </a:rPr>
              <a:t>residual value paid at the end</a:t>
            </a:r>
            <a:r>
              <a:rPr lang="en-US"/>
              <a:t>)</a:t>
            </a:r>
          </a:p>
          <a:p>
            <a:pPr lvl="1" algn="just"/>
            <a:r>
              <a:rPr lang="en-US"/>
              <a:t>Renting computer facilities (</a:t>
            </a:r>
            <a:r>
              <a:rPr lang="en-US" sz="2400">
                <a:solidFill>
                  <a:srgbClr val="FF0000"/>
                </a:solidFill>
              </a:rPr>
              <a:t>No residual</a:t>
            </a:r>
            <a:r>
              <a:rPr lang="en-US"/>
              <a:t>)</a:t>
            </a:r>
          </a:p>
          <a:p>
            <a:pPr lvl="1" algn="just"/>
            <a:r>
              <a:rPr lang="en-US"/>
              <a:t>Using an Application Service Provider (ASP)</a:t>
            </a:r>
          </a:p>
          <a:p>
            <a:pPr algn="just">
              <a:buFont typeface="Wingdings" pitchFamily="2" charset="2"/>
              <a:buNone/>
            </a:pPr>
            <a:endParaRPr lang="en-US"/>
          </a:p>
        </p:txBody>
      </p:sp>
      <p:sp>
        <p:nvSpPr>
          <p:cNvPr id="10035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EC040AE-F059-48B0-BB39-D703075D9342}" type="datetime2">
              <a:rPr lang="en-US" sz="1400" smtClean="0"/>
              <a:pPr/>
              <a:t>Wednesday, January 17, 2024</a:t>
            </a:fld>
            <a:endParaRPr lang="en-US" sz="1400"/>
          </a:p>
        </p:txBody>
      </p:sp>
      <p:sp>
        <p:nvSpPr>
          <p:cNvPr id="1003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7CA8F7C-2FF5-4D2A-8973-0DA6A40148FE}" type="slidenum">
              <a:rPr lang="en-US" sz="1400" smtClean="0"/>
              <a:pPr/>
              <a:t>30</a:t>
            </a:fld>
            <a:endParaRPr lang="en-US" sz="1400"/>
          </a:p>
        </p:txBody>
      </p:sp>
      <p:sp>
        <p:nvSpPr>
          <p:cNvPr id="100358"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r>
              <a:rPr lang="en-US" sz="1400"/>
              <a:t>Business Computing Department</a:t>
            </a:r>
          </a:p>
        </p:txBody>
      </p:sp>
    </p:spTree>
    <p:extLst>
      <p:ext uri="{BB962C8B-B14F-4D97-AF65-F5344CB8AC3E}">
        <p14:creationId xmlns:p14="http://schemas.microsoft.com/office/powerpoint/2010/main" val="1960893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0355">
                                            <p:txEl>
                                              <p:pRg st="1" end="1"/>
                                            </p:txEl>
                                          </p:spTgt>
                                        </p:tgtEl>
                                        <p:attrNameLst>
                                          <p:attrName>style.visibility</p:attrName>
                                        </p:attrNameLst>
                                      </p:cBhvr>
                                      <p:to>
                                        <p:strVal val="visible"/>
                                      </p:to>
                                    </p:set>
                                    <p:anim calcmode="lin" valueType="num">
                                      <p:cBhvr additive="base">
                                        <p:cTn id="13" dur="500" fill="hold"/>
                                        <p:tgtEl>
                                          <p:spTgt spid="1003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0355">
                                            <p:txEl>
                                              <p:pRg st="2" end="2"/>
                                            </p:txEl>
                                          </p:spTgt>
                                        </p:tgtEl>
                                        <p:attrNameLst>
                                          <p:attrName>style.visibility</p:attrName>
                                        </p:attrNameLst>
                                      </p:cBhvr>
                                      <p:to>
                                        <p:strVal val="visible"/>
                                      </p:to>
                                    </p:set>
                                    <p:anim calcmode="lin" valueType="num">
                                      <p:cBhvr additive="base">
                                        <p:cTn id="19"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0355">
                                            <p:txEl>
                                              <p:pRg st="3" end="3"/>
                                            </p:txEl>
                                          </p:spTgt>
                                        </p:tgtEl>
                                        <p:attrNameLst>
                                          <p:attrName>style.visibility</p:attrName>
                                        </p:attrNameLst>
                                      </p:cBhvr>
                                      <p:to>
                                        <p:strVal val="visible"/>
                                      </p:to>
                                    </p:set>
                                    <p:anim calcmode="lin" valueType="num">
                                      <p:cBhvr additive="base">
                                        <p:cTn id="25" dur="5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03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00355">
                                            <p:txEl>
                                              <p:pRg st="4" end="4"/>
                                            </p:txEl>
                                          </p:spTgt>
                                        </p:tgtEl>
                                        <p:attrNameLst>
                                          <p:attrName>style.visibility</p:attrName>
                                        </p:attrNameLst>
                                      </p:cBhvr>
                                      <p:to>
                                        <p:strVal val="visible"/>
                                      </p:to>
                                    </p:set>
                                    <p:anim calcmode="lin" valueType="num">
                                      <p:cBhvr additive="base">
                                        <p:cTn id="31" dur="5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03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00355">
                                            <p:txEl>
                                              <p:pRg st="5" end="5"/>
                                            </p:txEl>
                                          </p:spTgt>
                                        </p:tgtEl>
                                        <p:attrNameLst>
                                          <p:attrName>style.visibility</p:attrName>
                                        </p:attrNameLst>
                                      </p:cBhvr>
                                      <p:to>
                                        <p:strVal val="visible"/>
                                      </p:to>
                                    </p:set>
                                    <p:anim calcmode="lin" valueType="num">
                                      <p:cBhvr additive="base">
                                        <p:cTn id="37" dur="500" fill="hold"/>
                                        <p:tgtEl>
                                          <p:spTgt spid="10035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035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nvPr>
        </p:nvGraphicFramePr>
        <p:xfrm>
          <a:off x="0" y="0"/>
          <a:ext cx="9144000" cy="6665437"/>
        </p:xfrm>
        <a:graphic>
          <a:graphicData uri="http://schemas.openxmlformats.org/drawingml/2006/table">
            <a:tbl>
              <a:tblPr firstRow="1" bandRow="1">
                <a:tableStyleId>{5C22544A-7EE6-4342-B048-85BDC9FD1C3A}</a:tableStyleId>
              </a:tblPr>
              <a:tblGrid>
                <a:gridCol w="1885256">
                  <a:extLst>
                    <a:ext uri="{9D8B030D-6E8A-4147-A177-3AD203B41FA5}">
                      <a16:colId xmlns:a16="http://schemas.microsoft.com/office/drawing/2014/main" val="20000"/>
                    </a:ext>
                  </a:extLst>
                </a:gridCol>
                <a:gridCol w="3871330">
                  <a:extLst>
                    <a:ext uri="{9D8B030D-6E8A-4147-A177-3AD203B41FA5}">
                      <a16:colId xmlns:a16="http://schemas.microsoft.com/office/drawing/2014/main" val="20001"/>
                    </a:ext>
                  </a:extLst>
                </a:gridCol>
                <a:gridCol w="3387414">
                  <a:extLst>
                    <a:ext uri="{9D8B030D-6E8A-4147-A177-3AD203B41FA5}">
                      <a16:colId xmlns:a16="http://schemas.microsoft.com/office/drawing/2014/main" val="20002"/>
                    </a:ext>
                  </a:extLst>
                </a:gridCol>
              </a:tblGrid>
              <a:tr h="903257">
                <a:tc>
                  <a:txBody>
                    <a:bodyPr/>
                    <a:lstStyle/>
                    <a:p>
                      <a:r>
                        <a:rPr lang="en-US" sz="1800" dirty="0"/>
                        <a:t>Computer</a:t>
                      </a:r>
                      <a:r>
                        <a:rPr lang="en-US" sz="1800" baseline="0" dirty="0"/>
                        <a:t> Acquisition</a:t>
                      </a:r>
                      <a:endParaRPr lang="en-US" sz="1800" dirty="0"/>
                    </a:p>
                  </a:txBody>
                  <a:tcPr marT="45724" marB="45724"/>
                </a:tc>
                <a:tc>
                  <a:txBody>
                    <a:bodyPr/>
                    <a:lstStyle/>
                    <a:p>
                      <a:r>
                        <a:rPr lang="en-US" sz="1800" dirty="0"/>
                        <a:t>Advantages</a:t>
                      </a:r>
                    </a:p>
                  </a:txBody>
                  <a:tcPr marT="45724" marB="45724"/>
                </a:tc>
                <a:tc>
                  <a:txBody>
                    <a:bodyPr/>
                    <a:lstStyle/>
                    <a:p>
                      <a:r>
                        <a:rPr lang="en-US" sz="1800" dirty="0"/>
                        <a:t>Disadvantages</a:t>
                      </a:r>
                    </a:p>
                  </a:txBody>
                  <a:tcPr marT="45724" marB="45724"/>
                </a:tc>
                <a:extLst>
                  <a:ext uri="{0D108BD9-81ED-4DB2-BD59-A6C34878D82A}">
                    <a16:rowId xmlns:a16="http://schemas.microsoft.com/office/drawing/2014/main" val="10000"/>
                  </a:ext>
                </a:extLst>
              </a:tr>
              <a:tr h="1763997">
                <a:tc>
                  <a:txBody>
                    <a:bodyPr/>
                    <a:lstStyle/>
                    <a:p>
                      <a:r>
                        <a:rPr lang="en-US" sz="1800" b="0" i="0" kern="1200" dirty="0">
                          <a:solidFill>
                            <a:schemeClr val="dk1"/>
                          </a:solidFill>
                          <a:effectLst/>
                          <a:latin typeface="+mn-lt"/>
                          <a:ea typeface="+mn-ea"/>
                          <a:cs typeface="+mn-cs"/>
                        </a:rPr>
                        <a:t>Buying</a:t>
                      </a:r>
                      <a:endParaRPr lang="en-US" sz="1800" dirty="0"/>
                    </a:p>
                  </a:txBody>
                  <a:tcPr marT="45724" marB="45724"/>
                </a:tc>
                <a:tc>
                  <a:txBody>
                    <a:bodyPr/>
                    <a:lstStyle/>
                    <a:p>
                      <a:pPr marL="285750" indent="-285750" algn="l" fontAlgn="t">
                        <a:buFont typeface="Arial" pitchFamily="34" charset="0"/>
                        <a:buChar char="•"/>
                      </a:pPr>
                      <a:r>
                        <a:rPr lang="en-US" sz="1800" dirty="0">
                          <a:effectLst/>
                        </a:rPr>
                        <a:t>Cheaper than leasing or renting over the long run</a:t>
                      </a:r>
                    </a:p>
                    <a:p>
                      <a:pPr marL="285750" indent="-285750" algn="l" fontAlgn="t">
                        <a:buFont typeface="Arial" pitchFamily="34" charset="0"/>
                        <a:buChar char="•"/>
                      </a:pPr>
                      <a:r>
                        <a:rPr lang="en-US" sz="1800" dirty="0">
                          <a:effectLst/>
                        </a:rPr>
                        <a:t>Ability to change system</a:t>
                      </a:r>
                    </a:p>
                    <a:p>
                      <a:pPr marL="285750" indent="-285750" algn="l" fontAlgn="t">
                        <a:buFont typeface="Arial" pitchFamily="34" charset="0"/>
                        <a:buChar char="•"/>
                      </a:pPr>
                      <a:r>
                        <a:rPr lang="en-US" sz="1800" dirty="0">
                          <a:effectLst/>
                        </a:rPr>
                        <a:t>Provides tax advantages of accelerated depreciation</a:t>
                      </a:r>
                    </a:p>
                    <a:p>
                      <a:pPr marL="285750" indent="-285750" algn="l" fontAlgn="t">
                        <a:buFont typeface="Arial" pitchFamily="34" charset="0"/>
                        <a:buChar char="•"/>
                      </a:pPr>
                      <a:r>
                        <a:rPr lang="en-US" sz="1800" dirty="0">
                          <a:effectLst/>
                        </a:rPr>
                        <a:t>Full control</a:t>
                      </a:r>
                    </a:p>
                  </a:txBody>
                  <a:tcPr marL="47625" marR="47625" marT="47630" marB="47630"/>
                </a:tc>
                <a:tc>
                  <a:txBody>
                    <a:bodyPr/>
                    <a:lstStyle/>
                    <a:p>
                      <a:pPr marL="285750" indent="-285750">
                        <a:buFont typeface="Arial" pitchFamily="34" charset="0"/>
                        <a:buChar char="•"/>
                      </a:pPr>
                      <a:r>
                        <a:rPr lang="en-US" sz="1800" dirty="0"/>
                        <a:t>Initial cost is </a:t>
                      </a:r>
                      <a:r>
                        <a:rPr lang="en-US" sz="1800" dirty="0" err="1"/>
                        <a:t>highRisk</a:t>
                      </a:r>
                      <a:r>
                        <a:rPr lang="en-US" sz="1800" dirty="0"/>
                        <a:t> of obsolescence</a:t>
                      </a:r>
                    </a:p>
                    <a:p>
                      <a:pPr marL="285750" indent="-285750">
                        <a:buFont typeface="Arial" pitchFamily="34" charset="0"/>
                        <a:buChar char="•"/>
                      </a:pPr>
                      <a:r>
                        <a:rPr lang="en-US" sz="1800" dirty="0"/>
                        <a:t>Risk of being stuck if choice was wrong</a:t>
                      </a:r>
                    </a:p>
                    <a:p>
                      <a:pPr marL="285750" indent="-285750">
                        <a:buFont typeface="Arial" pitchFamily="34" charset="0"/>
                        <a:buChar char="•"/>
                      </a:pPr>
                      <a:r>
                        <a:rPr lang="en-US" sz="1800" dirty="0"/>
                        <a:t>Full responsibility</a:t>
                      </a:r>
                    </a:p>
                  </a:txBody>
                  <a:tcPr marT="45724" marB="45724"/>
                </a:tc>
                <a:extLst>
                  <a:ext uri="{0D108BD9-81ED-4DB2-BD59-A6C34878D82A}">
                    <a16:rowId xmlns:a16="http://schemas.microsoft.com/office/drawing/2014/main" val="10001"/>
                  </a:ext>
                </a:extLst>
              </a:tr>
              <a:tr h="1737526">
                <a:tc>
                  <a:txBody>
                    <a:bodyPr/>
                    <a:lstStyle/>
                    <a:p>
                      <a:r>
                        <a:rPr lang="en-US" sz="1800" b="0" i="0" kern="1200" dirty="0">
                          <a:solidFill>
                            <a:schemeClr val="dk1"/>
                          </a:solidFill>
                          <a:effectLst/>
                          <a:latin typeface="+mn-lt"/>
                          <a:ea typeface="+mn-ea"/>
                          <a:cs typeface="+mn-cs"/>
                        </a:rPr>
                        <a:t>Leasing</a:t>
                      </a:r>
                      <a:endParaRPr lang="en-US" sz="1800" dirty="0"/>
                    </a:p>
                  </a:txBody>
                  <a:tcPr marT="45724" marB="45724"/>
                </a:tc>
                <a:tc>
                  <a:txBody>
                    <a:bodyPr/>
                    <a:lstStyle/>
                    <a:p>
                      <a:r>
                        <a:rPr lang="en-US" sz="1800" dirty="0"/>
                        <a:t>No capital is tied up</a:t>
                      </a:r>
                    </a:p>
                    <a:p>
                      <a:r>
                        <a:rPr lang="en-US" sz="1800" dirty="0"/>
                        <a:t>No financing is required</a:t>
                      </a:r>
                    </a:p>
                    <a:p>
                      <a:r>
                        <a:rPr lang="en-US" sz="1800" dirty="0"/>
                        <a:t>Leases are lower than rental payments</a:t>
                      </a:r>
                    </a:p>
                  </a:txBody>
                  <a:tcPr marT="45724" marB="45724"/>
                </a:tc>
                <a:tc>
                  <a:txBody>
                    <a:bodyPr/>
                    <a:lstStyle/>
                    <a:p>
                      <a:pPr marL="285750" indent="-285750">
                        <a:buFont typeface="Arial" pitchFamily="34" charset="0"/>
                        <a:buChar char="•"/>
                      </a:pPr>
                      <a:r>
                        <a:rPr lang="en-US" sz="1800" dirty="0"/>
                        <a:t>Company doesn’t own the system when lease expires</a:t>
                      </a:r>
                    </a:p>
                    <a:p>
                      <a:pPr marL="285750" indent="-285750">
                        <a:buFont typeface="Arial" pitchFamily="34" charset="0"/>
                        <a:buChar char="•"/>
                      </a:pPr>
                      <a:r>
                        <a:rPr lang="en-US" sz="1800" dirty="0"/>
                        <a:t>Usually a heavy penalty for terminating the lease</a:t>
                      </a:r>
                    </a:p>
                    <a:p>
                      <a:pPr marL="285750" indent="-285750">
                        <a:buFont typeface="Arial" pitchFamily="34" charset="0"/>
                        <a:buChar char="•"/>
                      </a:pPr>
                      <a:r>
                        <a:rPr lang="en-US" sz="1800" dirty="0"/>
                        <a:t>Leases are more expensive than buying</a:t>
                      </a:r>
                    </a:p>
                  </a:txBody>
                  <a:tcPr marT="45724" marB="45724"/>
                </a:tc>
                <a:extLst>
                  <a:ext uri="{0D108BD9-81ED-4DB2-BD59-A6C34878D82A}">
                    <a16:rowId xmlns:a16="http://schemas.microsoft.com/office/drawing/2014/main" val="10002"/>
                  </a:ext>
                </a:extLst>
              </a:tr>
              <a:tr h="1463180">
                <a:tc>
                  <a:txBody>
                    <a:bodyPr/>
                    <a:lstStyle/>
                    <a:p>
                      <a:r>
                        <a:rPr lang="en-US" sz="1800" b="0" i="0" kern="1200" dirty="0">
                          <a:solidFill>
                            <a:schemeClr val="dk1"/>
                          </a:solidFill>
                          <a:effectLst/>
                          <a:latin typeface="+mn-lt"/>
                          <a:ea typeface="+mn-ea"/>
                          <a:cs typeface="+mn-cs"/>
                        </a:rPr>
                        <a:t>Renting</a:t>
                      </a:r>
                      <a:endParaRPr lang="en-US" sz="1800" dirty="0"/>
                    </a:p>
                  </a:txBody>
                  <a:tcPr marT="45724" marB="45724"/>
                </a:tc>
                <a:tc>
                  <a:txBody>
                    <a:bodyPr/>
                    <a:lstStyle/>
                    <a:p>
                      <a:pPr marL="285750" indent="-285750">
                        <a:buFont typeface="Arial" pitchFamily="34" charset="0"/>
                        <a:buChar char="•"/>
                      </a:pPr>
                      <a:r>
                        <a:rPr lang="en-US" sz="1800" dirty="0"/>
                        <a:t>No capital is tied up</a:t>
                      </a:r>
                    </a:p>
                    <a:p>
                      <a:pPr marL="285750" indent="-285750">
                        <a:buFont typeface="Arial" pitchFamily="34" charset="0"/>
                        <a:buChar char="•"/>
                      </a:pPr>
                      <a:r>
                        <a:rPr lang="en-US" sz="1800" dirty="0"/>
                        <a:t>No financing is required</a:t>
                      </a:r>
                    </a:p>
                    <a:p>
                      <a:pPr marL="285750" indent="-285750">
                        <a:buFont typeface="Arial" pitchFamily="34" charset="0"/>
                        <a:buChar char="•"/>
                      </a:pPr>
                      <a:r>
                        <a:rPr lang="en-US" sz="1800" dirty="0"/>
                        <a:t>Easy to change systems</a:t>
                      </a:r>
                    </a:p>
                    <a:p>
                      <a:pPr marL="285750" indent="-285750">
                        <a:buFont typeface="Arial" pitchFamily="34" charset="0"/>
                        <a:buChar char="•"/>
                      </a:pPr>
                      <a:r>
                        <a:rPr lang="en-US" sz="1800" dirty="0"/>
                        <a:t>Maintenance and insurance are usually included</a:t>
                      </a:r>
                    </a:p>
                  </a:txBody>
                  <a:tcPr marT="45724" marB="45724"/>
                </a:tc>
                <a:tc>
                  <a:txBody>
                    <a:bodyPr/>
                    <a:lstStyle/>
                    <a:p>
                      <a:pPr marL="285750" indent="-285750">
                        <a:buFont typeface="Arial" pitchFamily="34" charset="0"/>
                        <a:buChar char="•"/>
                      </a:pPr>
                      <a:r>
                        <a:rPr lang="en-US" sz="1800" dirty="0"/>
                        <a:t>Company doesn’t own the computer</a:t>
                      </a:r>
                    </a:p>
                    <a:p>
                      <a:pPr marL="285750" indent="-285750">
                        <a:buFont typeface="Arial" pitchFamily="34" charset="0"/>
                        <a:buChar char="•"/>
                      </a:pPr>
                      <a:r>
                        <a:rPr lang="en-US" sz="1800" dirty="0"/>
                        <a:t>Cost is very high because vendor assumes the risk (most expensive option)</a:t>
                      </a:r>
                    </a:p>
                  </a:txBody>
                  <a:tcPr marT="45724" marB="45724"/>
                </a:tc>
                <a:extLst>
                  <a:ext uri="{0D108BD9-81ED-4DB2-BD59-A6C34878D82A}">
                    <a16:rowId xmlns:a16="http://schemas.microsoft.com/office/drawing/2014/main" val="10003"/>
                  </a:ext>
                </a:extLst>
              </a:tr>
              <a:tr h="523315">
                <a:tc>
                  <a:txBody>
                    <a:bodyPr/>
                    <a:lstStyle/>
                    <a:p>
                      <a:endParaRPr lang="en-US" sz="1800" dirty="0"/>
                    </a:p>
                  </a:txBody>
                  <a:tcPr marT="45724" marB="45724"/>
                </a:tc>
                <a:tc>
                  <a:txBody>
                    <a:bodyPr/>
                    <a:lstStyle/>
                    <a:p>
                      <a:endParaRPr lang="en-US" sz="1800" dirty="0"/>
                    </a:p>
                  </a:txBody>
                  <a:tcPr marT="45724" marB="45724"/>
                </a:tc>
                <a:tc>
                  <a:txBody>
                    <a:bodyPr/>
                    <a:lstStyle/>
                    <a:p>
                      <a:endParaRPr lang="en-US" sz="1800" dirty="0"/>
                    </a:p>
                  </a:txBody>
                  <a:tcPr marT="45724" marB="45724"/>
                </a:tc>
                <a:extLst>
                  <a:ext uri="{0D108BD9-81ED-4DB2-BD59-A6C34878D82A}">
                    <a16:rowId xmlns:a16="http://schemas.microsoft.com/office/drawing/2014/main" val="10004"/>
                  </a:ext>
                </a:extLst>
              </a:tr>
            </a:tbl>
          </a:graphicData>
        </a:graphic>
      </p:graphicFrame>
      <p:sp>
        <p:nvSpPr>
          <p:cNvPr id="10140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4D48314-6242-46C8-BDD2-52F63FB63879}" type="datetime2">
              <a:rPr lang="en-US" sz="1400" smtClean="0"/>
              <a:pPr/>
              <a:t>Wednesday, January 17, 2024</a:t>
            </a:fld>
            <a:endParaRPr lang="en-US" sz="1400"/>
          </a:p>
        </p:txBody>
      </p:sp>
      <p:sp>
        <p:nvSpPr>
          <p:cNvPr id="1014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8BE22EE-31B7-41C7-BD07-1C667BAF76C4}" type="slidenum">
              <a:rPr lang="en-US" altLang="en-US" sz="1400" smtClean="0"/>
              <a:pPr/>
              <a:t>31</a:t>
            </a:fld>
            <a:endParaRPr lang="en-US" altLang="en-US" sz="1400"/>
          </a:p>
        </p:txBody>
      </p:sp>
    </p:spTree>
    <p:extLst>
      <p:ext uri="{BB962C8B-B14F-4D97-AF65-F5344CB8AC3E}">
        <p14:creationId xmlns:p14="http://schemas.microsoft.com/office/powerpoint/2010/main" val="22383911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r>
              <a:rPr lang="en-US"/>
              <a:t>Computer Acquisition</a:t>
            </a:r>
          </a:p>
        </p:txBody>
      </p:sp>
      <p:sp>
        <p:nvSpPr>
          <p:cNvPr id="102403" name="Content Placeholder 2"/>
          <p:cNvSpPr>
            <a:spLocks noGrp="1"/>
          </p:cNvSpPr>
          <p:nvPr>
            <p:ph idx="1"/>
          </p:nvPr>
        </p:nvSpPr>
        <p:spPr/>
        <p:txBody>
          <a:bodyPr/>
          <a:lstStyle/>
          <a:p>
            <a:pPr algn="just"/>
            <a:r>
              <a:rPr lang="en-US"/>
              <a:t>Students are advised to read and prepare own notes in </a:t>
            </a:r>
            <a:r>
              <a:rPr lang="en-US" i="1"/>
              <a:t>Computer Acquisition</a:t>
            </a:r>
            <a:r>
              <a:rPr lang="en-US"/>
              <a:t> as a topic.</a:t>
            </a:r>
          </a:p>
        </p:txBody>
      </p:sp>
      <p:sp>
        <p:nvSpPr>
          <p:cNvPr id="10240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5D68460-9E61-46AD-A9E4-49CFC1604336}" type="datetime2">
              <a:rPr lang="en-US" sz="1400" smtClean="0"/>
              <a:pPr/>
              <a:t>Wednesday, January 17, 2024</a:t>
            </a:fld>
            <a:endParaRPr lang="en-US" sz="1400"/>
          </a:p>
        </p:txBody>
      </p:sp>
      <p:sp>
        <p:nvSpPr>
          <p:cNvPr id="1024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515CD23-9AE0-4FA5-8C5E-8F0D9E184DB6}" type="slidenum">
              <a:rPr lang="en-US" sz="1400" smtClean="0"/>
              <a:pPr/>
              <a:t>32</a:t>
            </a:fld>
            <a:endParaRPr lang="en-US" sz="1400"/>
          </a:p>
        </p:txBody>
      </p:sp>
      <p:sp>
        <p:nvSpPr>
          <p:cNvPr id="102406"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r>
              <a:rPr lang="en-US" sz="1400"/>
              <a:t>Business Computing Department</a:t>
            </a:r>
          </a:p>
        </p:txBody>
      </p:sp>
    </p:spTree>
    <p:extLst>
      <p:ext uri="{BB962C8B-B14F-4D97-AF65-F5344CB8AC3E}">
        <p14:creationId xmlns:p14="http://schemas.microsoft.com/office/powerpoint/2010/main" val="3122164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Your budget</a:t>
            </a:r>
          </a:p>
          <a:p>
            <a:r>
              <a:rPr lang="en-US" dirty="0"/>
              <a:t>Laptop or Desktop?</a:t>
            </a:r>
          </a:p>
          <a:p>
            <a:r>
              <a:rPr lang="en-US" dirty="0"/>
              <a:t>The Processor</a:t>
            </a:r>
          </a:p>
          <a:p>
            <a:r>
              <a:rPr lang="en-US" dirty="0"/>
              <a:t>RAM (Computer Memory)</a:t>
            </a:r>
          </a:p>
          <a:p>
            <a:r>
              <a:rPr lang="en-US" dirty="0"/>
              <a:t>Hard Drive</a:t>
            </a:r>
          </a:p>
          <a:p>
            <a:r>
              <a:rPr lang="en-US" dirty="0"/>
              <a:t>Graphics</a:t>
            </a:r>
          </a:p>
          <a:p>
            <a:r>
              <a:rPr lang="en-US" dirty="0"/>
              <a:t>Computer Software</a:t>
            </a:r>
          </a:p>
          <a:p>
            <a:r>
              <a:rPr lang="en-US" dirty="0"/>
              <a:t>Anti-Virus Software</a:t>
            </a:r>
          </a:p>
          <a:p>
            <a:r>
              <a:rPr lang="en-US" dirty="0"/>
              <a:t>Your Computer Lifeline, Internet</a:t>
            </a:r>
          </a:p>
        </p:txBody>
      </p:sp>
      <p:sp>
        <p:nvSpPr>
          <p:cNvPr id="3" name="Title 2"/>
          <p:cNvSpPr>
            <a:spLocks noGrp="1"/>
          </p:cNvSpPr>
          <p:nvPr>
            <p:ph type="title"/>
          </p:nvPr>
        </p:nvSpPr>
        <p:spPr>
          <a:xfrm>
            <a:off x="418011" y="274638"/>
            <a:ext cx="8268789" cy="1143000"/>
          </a:xfrm>
        </p:spPr>
        <p:txBody>
          <a:bodyPr>
            <a:noAutofit/>
          </a:bodyPr>
          <a:lstStyle/>
          <a:p>
            <a:r>
              <a:rPr lang="en-US" sz="3200" dirty="0"/>
              <a:t>Computer Hardware Evaluation Factors</a:t>
            </a:r>
          </a:p>
        </p:txBody>
      </p:sp>
    </p:spTree>
    <p:extLst>
      <p:ext uri="{BB962C8B-B14F-4D97-AF65-F5344CB8AC3E}">
        <p14:creationId xmlns:p14="http://schemas.microsoft.com/office/powerpoint/2010/main" val="2685259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fontAlgn="base"/>
            <a:r>
              <a:rPr lang="en-US" dirty="0"/>
              <a:t>Reduce costs by automating routine tasks, such as record-keeping, accounting and payroll</a:t>
            </a:r>
          </a:p>
          <a:p>
            <a:pPr algn="just" fontAlgn="base"/>
            <a:r>
              <a:rPr lang="en-US" dirty="0"/>
              <a:t>Improve customer service or supplier relationships</a:t>
            </a:r>
          </a:p>
          <a:p>
            <a:pPr algn="just" fontAlgn="base"/>
            <a:r>
              <a:rPr lang="en-US" dirty="0"/>
              <a:t>Develop more effective communication within the business or with customers</a:t>
            </a:r>
          </a:p>
          <a:p>
            <a:pPr algn="just" fontAlgn="base"/>
            <a:r>
              <a:rPr lang="en-US" dirty="0"/>
              <a:t>Increase business efficiency and staff productivity</a:t>
            </a:r>
          </a:p>
          <a:p>
            <a:pPr algn="just" fontAlgn="base"/>
            <a:r>
              <a:rPr lang="en-US" dirty="0"/>
              <a:t>Increase employee morale</a:t>
            </a:r>
          </a:p>
          <a:p>
            <a:pPr algn="just" fontAlgn="base"/>
            <a:r>
              <a:rPr lang="en-US" dirty="0"/>
              <a:t>Expand your business offer or reach new markets - </a:t>
            </a:r>
            <a:r>
              <a:rPr lang="en-US" dirty="0" err="1"/>
              <a:t>eg</a:t>
            </a:r>
            <a:r>
              <a:rPr lang="en-US" dirty="0"/>
              <a:t> through an online shop</a:t>
            </a:r>
          </a:p>
          <a:p>
            <a:pPr algn="just" fontAlgn="base"/>
            <a:r>
              <a:rPr lang="en-US" dirty="0"/>
              <a:t>Develop competitive advantage by implementing the right business technology</a:t>
            </a:r>
          </a:p>
          <a:p>
            <a:pPr marL="109728" indent="0">
              <a:buNone/>
            </a:pPr>
            <a:endParaRPr lang="en-US" dirty="0"/>
          </a:p>
        </p:txBody>
      </p:sp>
      <p:sp>
        <p:nvSpPr>
          <p:cNvPr id="3" name="Title 2"/>
          <p:cNvSpPr>
            <a:spLocks noGrp="1"/>
          </p:cNvSpPr>
          <p:nvPr>
            <p:ph type="title"/>
          </p:nvPr>
        </p:nvSpPr>
        <p:spPr/>
        <p:txBody>
          <a:bodyPr>
            <a:noAutofit/>
          </a:bodyPr>
          <a:lstStyle/>
          <a:p>
            <a:r>
              <a:rPr lang="en-US" sz="3200" dirty="0"/>
              <a:t>Business Benefits of Computer Hardware</a:t>
            </a:r>
          </a:p>
        </p:txBody>
      </p:sp>
    </p:spTree>
    <p:extLst>
      <p:ext uri="{BB962C8B-B14F-4D97-AF65-F5344CB8AC3E}">
        <p14:creationId xmlns:p14="http://schemas.microsoft.com/office/powerpoint/2010/main" val="19940503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r>
              <a:rPr lang="sw-KE" altLang="en-US"/>
              <a:t>References</a:t>
            </a:r>
          </a:p>
        </p:txBody>
      </p:sp>
      <p:sp>
        <p:nvSpPr>
          <p:cNvPr id="103427" name="Content Placeholder 2"/>
          <p:cNvSpPr>
            <a:spLocks noGrp="1"/>
          </p:cNvSpPr>
          <p:nvPr>
            <p:ph idx="1"/>
          </p:nvPr>
        </p:nvSpPr>
        <p:spPr/>
        <p:txBody>
          <a:bodyPr/>
          <a:lstStyle/>
          <a:p>
            <a:r>
              <a:rPr lang="en-US" altLang="en-US"/>
              <a:t>For detailed materials, students are advised to read: ICT in Business Text 2012 Edition By Sonny Nyeko &amp; Musa Moya and Revision Kit </a:t>
            </a:r>
          </a:p>
          <a:p>
            <a:pPr algn="ctr">
              <a:buFont typeface="Wingdings" pitchFamily="2" charset="2"/>
              <a:buNone/>
            </a:pPr>
            <a:r>
              <a:rPr lang="en-US" altLang="en-US" sz="4400"/>
              <a:t>THANK YOU</a:t>
            </a:r>
          </a:p>
        </p:txBody>
      </p:sp>
      <p:sp>
        <p:nvSpPr>
          <p:cNvPr id="10342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DBCA433-20B9-46B3-B087-FD3209ABE2A7}" type="datetime2">
              <a:rPr lang="en-US" altLang="en-US" sz="1400" smtClean="0"/>
              <a:pPr/>
              <a:t>Wednesday, January 17, 2024</a:t>
            </a:fld>
            <a:endParaRPr lang="en-US" altLang="en-US" sz="1400"/>
          </a:p>
        </p:txBody>
      </p:sp>
      <p:sp>
        <p:nvSpPr>
          <p:cNvPr id="1034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41CD92E-7BE5-4D31-8D8E-7EFC3B761779}" type="slidenum">
              <a:rPr lang="en-US" altLang="en-US" sz="1400" smtClean="0"/>
              <a:pPr/>
              <a:t>35</a:t>
            </a:fld>
            <a:endParaRPr lang="en-US" altLang="en-US" sz="1400"/>
          </a:p>
        </p:txBody>
      </p:sp>
    </p:spTree>
    <p:extLst>
      <p:ext uri="{BB962C8B-B14F-4D97-AF65-F5344CB8AC3E}">
        <p14:creationId xmlns:p14="http://schemas.microsoft.com/office/powerpoint/2010/main" val="174839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p:txBody>
          <a:bodyPr/>
          <a:lstStyle/>
          <a:p>
            <a:pPr algn="just"/>
            <a:r>
              <a:rPr lang="en-US" altLang="en-US" sz="2200"/>
              <a:t>It comprises of electronic elements like transistors, resistors, disorders etc.</a:t>
            </a:r>
          </a:p>
          <a:p>
            <a:pPr algn="just"/>
            <a:r>
              <a:rPr lang="en-US" altLang="en-US" sz="2200"/>
              <a:t>Has an internal storage or memory for storing both the instruction and data being processed.</a:t>
            </a:r>
          </a:p>
          <a:p>
            <a:pPr algn="just"/>
            <a:r>
              <a:rPr lang="en-US" altLang="en-US" sz="2200"/>
              <a:t>Uses programs or set of instruction with specific procedure of operation to be followed.</a:t>
            </a:r>
          </a:p>
          <a:p>
            <a:pPr algn="just"/>
            <a:r>
              <a:rPr lang="en-US" altLang="en-US" sz="2200"/>
              <a:t>The programs uses can be modified when need arises.  This is distinguishing the feature of a computer.</a:t>
            </a:r>
          </a:p>
          <a:p>
            <a:pPr algn="just"/>
            <a:r>
              <a:rPr lang="en-US" altLang="en-US" sz="2200"/>
              <a:t>Computers exist in varying sizes, speed of processing, memory capacity, use and cost.</a:t>
            </a:r>
          </a:p>
          <a:p>
            <a:endParaRPr lang="en-US" altLang="en-US"/>
          </a:p>
        </p:txBody>
      </p:sp>
      <p:sp>
        <p:nvSpPr>
          <p:cNvPr id="5734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4DCD44F-7EC6-4829-9D77-9688054E4A46}" type="datetime2">
              <a:rPr lang="en-US" altLang="en-US" sz="1400" smtClean="0"/>
              <a:pPr/>
              <a:t>Wednesday, January 17, 2024</a:t>
            </a:fld>
            <a:endParaRPr lang="en-US" altLang="en-US" sz="1400"/>
          </a:p>
        </p:txBody>
      </p:sp>
      <p:sp>
        <p:nvSpPr>
          <p:cNvPr id="573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9AB61E1-7A1E-478A-BDFF-02D69DE48819}" type="slidenum">
              <a:rPr lang="en-US" altLang="en-US" sz="1400" smtClean="0"/>
              <a:pPr/>
              <a:t>4</a:t>
            </a:fld>
            <a:endParaRPr lang="en-US" altLang="en-US" sz="1400"/>
          </a:p>
        </p:txBody>
      </p:sp>
      <p:sp>
        <p:nvSpPr>
          <p:cNvPr id="57346" name="Title 1"/>
          <p:cNvSpPr>
            <a:spLocks noGrp="1"/>
          </p:cNvSpPr>
          <p:nvPr>
            <p:ph type="title"/>
          </p:nvPr>
        </p:nvSpPr>
        <p:spPr/>
        <p:txBody>
          <a:bodyPr/>
          <a:lstStyle/>
          <a:p>
            <a:r>
              <a:rPr lang="en-US" altLang="en-US" dirty="0"/>
              <a:t>Characteristics of Computers</a:t>
            </a:r>
          </a:p>
        </p:txBody>
      </p:sp>
    </p:spTree>
    <p:extLst>
      <p:ext uri="{BB962C8B-B14F-4D97-AF65-F5344CB8AC3E}">
        <p14:creationId xmlns:p14="http://schemas.microsoft.com/office/powerpoint/2010/main" val="3506809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7347">
                                            <p:txEl>
                                              <p:pRg st="4" end="4"/>
                                            </p:txEl>
                                          </p:spTgt>
                                        </p:tgtEl>
                                        <p:attrNameLst>
                                          <p:attrName>style.visibility</p:attrName>
                                        </p:attrNameLst>
                                      </p:cBhvr>
                                      <p:to>
                                        <p:strVal val="visible"/>
                                      </p:to>
                                    </p:set>
                                    <p:anim calcmode="lin" valueType="num">
                                      <p:cBhvr additive="base">
                                        <p:cTn id="31"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normAutofit fontScale="90000"/>
          </a:bodyPr>
          <a:lstStyle/>
          <a:p>
            <a:r>
              <a:rPr lang="en-US" altLang="en-US" sz="4000" dirty="0"/>
              <a:t>Classification/Types of Computers</a:t>
            </a:r>
          </a:p>
        </p:txBody>
      </p:sp>
      <p:sp>
        <p:nvSpPr>
          <p:cNvPr id="73731" name="Content Placeholder 2"/>
          <p:cNvSpPr>
            <a:spLocks noGrp="1"/>
          </p:cNvSpPr>
          <p:nvPr>
            <p:ph idx="1"/>
          </p:nvPr>
        </p:nvSpPr>
        <p:spPr/>
        <p:txBody>
          <a:bodyPr/>
          <a:lstStyle/>
          <a:p>
            <a:r>
              <a:rPr lang="en-US" altLang="en-US"/>
              <a:t>Super computer systems</a:t>
            </a:r>
          </a:p>
          <a:p>
            <a:r>
              <a:rPr lang="en-US" altLang="en-US"/>
              <a:t>Mainframe computer systems</a:t>
            </a:r>
          </a:p>
          <a:p>
            <a:r>
              <a:rPr lang="en-US" altLang="en-US"/>
              <a:t>Mini or Midrange computer systems</a:t>
            </a:r>
          </a:p>
          <a:p>
            <a:r>
              <a:rPr lang="en-US" altLang="en-US"/>
              <a:t>Micro computer systems</a:t>
            </a:r>
          </a:p>
          <a:p>
            <a:endParaRPr lang="en-US" altLang="en-US"/>
          </a:p>
        </p:txBody>
      </p:sp>
      <p:sp>
        <p:nvSpPr>
          <p:cNvPr id="7373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76381BB-32DA-40E1-9E18-AFDF9A6ABD0D}" type="datetime2">
              <a:rPr lang="en-US" altLang="en-US" sz="1400" smtClean="0"/>
              <a:pPr/>
              <a:t>Wednesday, January 17, 2024</a:t>
            </a:fld>
            <a:endParaRPr lang="en-US" altLang="en-US" sz="1400"/>
          </a:p>
        </p:txBody>
      </p:sp>
      <p:sp>
        <p:nvSpPr>
          <p:cNvPr id="737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F0AAAB1-47D4-4B45-899A-A14E42176AE0}" type="slidenum">
              <a:rPr lang="en-US" altLang="en-US" sz="1400" smtClean="0"/>
              <a:pPr/>
              <a:t>5</a:t>
            </a:fld>
            <a:endParaRPr lang="en-US" altLang="en-US" sz="1400"/>
          </a:p>
        </p:txBody>
      </p:sp>
    </p:spTree>
    <p:extLst>
      <p:ext uri="{BB962C8B-B14F-4D97-AF65-F5344CB8AC3E}">
        <p14:creationId xmlns:p14="http://schemas.microsoft.com/office/powerpoint/2010/main" val="116536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altLang="en-US"/>
              <a:t>Other Classifications</a:t>
            </a:r>
          </a:p>
        </p:txBody>
      </p:sp>
      <p:sp>
        <p:nvSpPr>
          <p:cNvPr id="74755" name="Content Placeholder 2"/>
          <p:cNvSpPr>
            <a:spLocks noGrp="1"/>
          </p:cNvSpPr>
          <p:nvPr>
            <p:ph idx="1"/>
          </p:nvPr>
        </p:nvSpPr>
        <p:spPr/>
        <p:txBody>
          <a:bodyPr/>
          <a:lstStyle/>
          <a:p>
            <a:r>
              <a:rPr lang="en-US" altLang="en-US"/>
              <a:t>Size: Mainframe; Mini &amp; Micro</a:t>
            </a:r>
          </a:p>
          <a:p>
            <a:r>
              <a:rPr lang="en-US" altLang="en-US"/>
              <a:t>Process: Analogue; hybrid &amp; digital</a:t>
            </a:r>
          </a:p>
          <a:p>
            <a:r>
              <a:rPr lang="en-US" altLang="en-US"/>
              <a:t>Purpose: Special &amp; General</a:t>
            </a:r>
          </a:p>
          <a:p>
            <a:endParaRPr lang="en-US" altLang="en-US"/>
          </a:p>
        </p:txBody>
      </p:sp>
      <p:sp>
        <p:nvSpPr>
          <p:cNvPr id="7475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F070D64-C116-4F48-AD61-8367A8497AF9}" type="datetime2">
              <a:rPr lang="en-US" altLang="en-US" sz="1400" smtClean="0"/>
              <a:pPr/>
              <a:t>Wednesday, January 17, 2024</a:t>
            </a:fld>
            <a:endParaRPr lang="en-US" altLang="en-US" sz="1400"/>
          </a:p>
        </p:txBody>
      </p:sp>
      <p:sp>
        <p:nvSpPr>
          <p:cNvPr id="747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0977ECE-3427-49D6-BAF0-6D804AC16337}" type="slidenum">
              <a:rPr lang="en-US" altLang="en-US" sz="1400" smtClean="0"/>
              <a:pPr/>
              <a:t>6</a:t>
            </a:fld>
            <a:endParaRPr lang="en-US" altLang="en-US" sz="1400"/>
          </a:p>
        </p:txBody>
      </p:sp>
    </p:spTree>
    <p:extLst>
      <p:ext uri="{BB962C8B-B14F-4D97-AF65-F5344CB8AC3E}">
        <p14:creationId xmlns:p14="http://schemas.microsoft.com/office/powerpoint/2010/main" val="114118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en-US" altLang="en-US"/>
              <a:t>Super Computers</a:t>
            </a:r>
          </a:p>
        </p:txBody>
      </p:sp>
      <p:sp>
        <p:nvSpPr>
          <p:cNvPr id="75779" name="Content Placeholder 2"/>
          <p:cNvSpPr>
            <a:spLocks noGrp="1"/>
          </p:cNvSpPr>
          <p:nvPr>
            <p:ph idx="1"/>
          </p:nvPr>
        </p:nvSpPr>
        <p:spPr/>
        <p:txBody>
          <a:bodyPr/>
          <a:lstStyle/>
          <a:p>
            <a:pPr algn="just"/>
            <a:r>
              <a:rPr lang="en-US" altLang="en-US" sz="2400"/>
              <a:t>The largest, fastest, most powerful and most expensive computer systems.</a:t>
            </a:r>
          </a:p>
          <a:p>
            <a:pPr algn="just"/>
            <a:r>
              <a:rPr lang="en-US" altLang="en-US" sz="2400"/>
              <a:t> Designed specifically for high-speed numeric computation needed in very complex applications such as weather forecasting, engineering and other business applications requiring quick processing of lots of data. </a:t>
            </a:r>
          </a:p>
          <a:p>
            <a:pPr algn="just"/>
            <a:r>
              <a:rPr lang="en-US" altLang="en-US" sz="2400"/>
              <a:t>They are extremely fast computers that can perform hundreds of MIPS.</a:t>
            </a:r>
          </a:p>
          <a:p>
            <a:pPr>
              <a:buFont typeface="Wingdings" pitchFamily="2" charset="2"/>
              <a:buNone/>
            </a:pPr>
            <a:endParaRPr lang="en-US" altLang="en-US"/>
          </a:p>
        </p:txBody>
      </p:sp>
      <p:sp>
        <p:nvSpPr>
          <p:cNvPr id="7578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27B0C7C-5E52-4674-A36F-AF5CD79D23DD}" type="datetime2">
              <a:rPr lang="en-US" altLang="en-US" sz="1400" smtClean="0"/>
              <a:pPr/>
              <a:t>Wednesday, January 17, 2024</a:t>
            </a:fld>
            <a:endParaRPr lang="en-US" altLang="en-US" sz="1400"/>
          </a:p>
        </p:txBody>
      </p:sp>
      <p:sp>
        <p:nvSpPr>
          <p:cNvPr id="757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8BB2094-BE9D-4408-9E99-63C1E71878FB}" type="slidenum">
              <a:rPr lang="en-US" altLang="en-US" sz="1400" smtClean="0"/>
              <a:pPr/>
              <a:t>7</a:t>
            </a:fld>
            <a:endParaRPr lang="en-US" altLang="en-US" sz="1400"/>
          </a:p>
        </p:txBody>
      </p:sp>
    </p:spTree>
    <p:extLst>
      <p:ext uri="{BB962C8B-B14F-4D97-AF65-F5344CB8AC3E}">
        <p14:creationId xmlns:p14="http://schemas.microsoft.com/office/powerpoint/2010/main" val="769326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altLang="en-US"/>
              <a:t>Mainframe Computers</a:t>
            </a:r>
          </a:p>
        </p:txBody>
      </p:sp>
      <p:sp>
        <p:nvSpPr>
          <p:cNvPr id="76803" name="Content Placeholder 2"/>
          <p:cNvSpPr>
            <a:spLocks noGrp="1"/>
          </p:cNvSpPr>
          <p:nvPr>
            <p:ph idx="1"/>
          </p:nvPr>
        </p:nvSpPr>
        <p:spPr/>
        <p:txBody>
          <a:bodyPr/>
          <a:lstStyle/>
          <a:p>
            <a:pPr algn="just"/>
            <a:r>
              <a:rPr lang="en-US" altLang="en-US" sz="2200"/>
              <a:t>These are large, powerful computers, often filling an entire room, with very large primary storage capacities, normally from 64 megabytes to several gigabytes of RAM.  </a:t>
            </a:r>
          </a:p>
          <a:p>
            <a:pPr algn="just"/>
            <a:r>
              <a:rPr lang="en-US" altLang="en-US" sz="2200"/>
              <a:t>This feature helps mainframes process information very quickly at 10 to 200 MIPS. The computers are larger and more powerful than most midsize computers. </a:t>
            </a:r>
          </a:p>
          <a:p>
            <a:pPr algn="just"/>
            <a:r>
              <a:rPr lang="en-US" altLang="en-US" sz="2200"/>
              <a:t>They are faster, with more memory capacity and usually support more network users and peripheral devices. </a:t>
            </a:r>
          </a:p>
          <a:p>
            <a:pPr algn="just"/>
            <a:r>
              <a:rPr lang="en-US" altLang="en-US" sz="2200"/>
              <a:t>Mainframe computers can also be categorized into enterprise systems, superservers, transaction processors, and also supercomputers and so forth. </a:t>
            </a:r>
          </a:p>
          <a:p>
            <a:endParaRPr lang="en-US" altLang="en-US"/>
          </a:p>
        </p:txBody>
      </p:sp>
      <p:sp>
        <p:nvSpPr>
          <p:cNvPr id="7680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2D243DF-E795-4582-B67E-8E106EE8F8F3}" type="datetime2">
              <a:rPr lang="en-US" altLang="en-US" sz="1400" smtClean="0"/>
              <a:pPr/>
              <a:t>Wednesday, January 17, 2024</a:t>
            </a:fld>
            <a:endParaRPr lang="en-US" altLang="en-US" sz="1400"/>
          </a:p>
        </p:txBody>
      </p:sp>
      <p:sp>
        <p:nvSpPr>
          <p:cNvPr id="768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64FF159-ED84-4EA0-9BDA-64F371D201EF}" type="slidenum">
              <a:rPr lang="en-US" altLang="en-US" sz="1400" smtClean="0"/>
              <a:pPr/>
              <a:t>8</a:t>
            </a:fld>
            <a:endParaRPr lang="en-US" altLang="en-US" sz="1400"/>
          </a:p>
        </p:txBody>
      </p:sp>
    </p:spTree>
    <p:extLst>
      <p:ext uri="{BB962C8B-B14F-4D97-AF65-F5344CB8AC3E}">
        <p14:creationId xmlns:p14="http://schemas.microsoft.com/office/powerpoint/2010/main" val="360418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r>
              <a:rPr lang="en-US" altLang="en-US"/>
              <a:t>Midrange Computer Systems</a:t>
            </a:r>
          </a:p>
        </p:txBody>
      </p:sp>
      <p:sp>
        <p:nvSpPr>
          <p:cNvPr id="77827" name="Content Placeholder 2"/>
          <p:cNvSpPr>
            <a:spLocks noGrp="1"/>
          </p:cNvSpPr>
          <p:nvPr>
            <p:ph idx="1"/>
          </p:nvPr>
        </p:nvSpPr>
        <p:spPr/>
        <p:txBody>
          <a:bodyPr>
            <a:normAutofit lnSpcReduction="10000"/>
          </a:bodyPr>
          <a:lstStyle/>
          <a:p>
            <a:pPr algn="just"/>
            <a:r>
              <a:rPr lang="en-US" altLang="en-US" sz="2400"/>
              <a:t>They are categorized into network servers, minicomputers, Web servers, multiuser systems etc. </a:t>
            </a:r>
          </a:p>
          <a:p>
            <a:pPr algn="just"/>
            <a:r>
              <a:rPr lang="en-US" altLang="en-US" sz="2400"/>
              <a:t>They are general-purpose computers that are larger &amp; more powerful than most microcomputers but are smaller &amp; less powerful than the mainframe.</a:t>
            </a:r>
          </a:p>
          <a:p>
            <a:pPr algn="just"/>
            <a:r>
              <a:rPr lang="en-US" altLang="en-US" sz="2400"/>
              <a:t>The use of minicomputers grew rapidly because of their relatively low cost, ease of operation and support, and the ready availability of software to solve business problems. Thus managers had to make significant shift from the large, central mainframe to end users. </a:t>
            </a:r>
          </a:p>
          <a:p>
            <a:endParaRPr lang="en-US" altLang="en-US"/>
          </a:p>
        </p:txBody>
      </p:sp>
      <p:sp>
        <p:nvSpPr>
          <p:cNvPr id="7782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83BBC17-D9D4-4614-9047-5560BFEDF606}" type="datetime2">
              <a:rPr lang="en-US" altLang="en-US" sz="1400" smtClean="0"/>
              <a:pPr/>
              <a:t>Wednesday, January 17, 2024</a:t>
            </a:fld>
            <a:endParaRPr lang="en-US" altLang="en-US" sz="1400"/>
          </a:p>
        </p:txBody>
      </p:sp>
      <p:sp>
        <p:nvSpPr>
          <p:cNvPr id="778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92B9239-8D81-4D8F-9962-DFEAEC08E423}" type="slidenum">
              <a:rPr lang="en-US" altLang="en-US" sz="1400" smtClean="0"/>
              <a:pPr/>
              <a:t>9</a:t>
            </a:fld>
            <a:endParaRPr lang="en-US" altLang="en-US" sz="1400"/>
          </a:p>
        </p:txBody>
      </p:sp>
    </p:spTree>
    <p:extLst>
      <p:ext uri="{BB962C8B-B14F-4D97-AF65-F5344CB8AC3E}">
        <p14:creationId xmlns:p14="http://schemas.microsoft.com/office/powerpoint/2010/main" val="19139952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122</TotalTime>
  <Words>1763</Words>
  <Application>Microsoft Office PowerPoint</Application>
  <PresentationFormat>On-screen Show (4:3)</PresentationFormat>
  <Paragraphs>239</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Lucida Sans Unicode</vt:lpstr>
      <vt:lpstr>Tahoma</vt:lpstr>
      <vt:lpstr>Verdana</vt:lpstr>
      <vt:lpstr>Wingdings</vt:lpstr>
      <vt:lpstr>Wingdings 2</vt:lpstr>
      <vt:lpstr>Wingdings 3</vt:lpstr>
      <vt:lpstr>Concourse</vt:lpstr>
      <vt:lpstr>MAKERERE UNIVERSITY MAKERERE UNIVERSITY BUSINESS SCHOOL FACULTY OF COMPUTING AND INFORMATICS DEPARTMENT OF APPLIED COMPUTING AND IT</vt:lpstr>
      <vt:lpstr>Computer Hardware</vt:lpstr>
      <vt:lpstr>Computer defined</vt:lpstr>
      <vt:lpstr>Characteristics of Computers</vt:lpstr>
      <vt:lpstr>Classification/Types of Computers</vt:lpstr>
      <vt:lpstr>Other Classifications</vt:lpstr>
      <vt:lpstr>Super Computers</vt:lpstr>
      <vt:lpstr>Mainframe Computers</vt:lpstr>
      <vt:lpstr>Midrange Computer Systems</vt:lpstr>
      <vt:lpstr>Micro Computers</vt:lpstr>
      <vt:lpstr>Categories of Microcomputers</vt:lpstr>
      <vt:lpstr>Basic Computer System Concepts</vt:lpstr>
      <vt:lpstr>Computer System: Input</vt:lpstr>
      <vt:lpstr>Output Technologies</vt:lpstr>
      <vt:lpstr>Communication Devices</vt:lpstr>
      <vt:lpstr>Main Memory</vt:lpstr>
      <vt:lpstr>Secondary Memory</vt:lpstr>
      <vt:lpstr>The Central Processing Unit</vt:lpstr>
      <vt:lpstr>Processors</vt:lpstr>
      <vt:lpstr>Computer Components</vt:lpstr>
      <vt:lpstr>Arithmetic Logic Unit (ALU)</vt:lpstr>
      <vt:lpstr>Control Unit</vt:lpstr>
      <vt:lpstr>Register &amp; Cache Memory</vt:lpstr>
      <vt:lpstr>Cache Memory</vt:lpstr>
      <vt:lpstr>How they work</vt:lpstr>
      <vt:lpstr>How Cache Works</vt:lpstr>
      <vt:lpstr>PowerPoint Presentation</vt:lpstr>
      <vt:lpstr>Computer Specifications</vt:lpstr>
      <vt:lpstr>Cont’ Computer Specifications</vt:lpstr>
      <vt:lpstr>Computer Acquisition</vt:lpstr>
      <vt:lpstr>PowerPoint Presentation</vt:lpstr>
      <vt:lpstr>Computer Acquisition</vt:lpstr>
      <vt:lpstr>Computer Hardware Evaluation Factors</vt:lpstr>
      <vt:lpstr>Business Benefits of Computer Hardware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MAKERERE UNIVERSITY MAKERERE UNIVERSITY BUSINESS SCHOOL FACULTY OF COMPUTING AND INFORMATICS DEPARTMENT OF APPLIED COMPUTING AND IT</dc:title>
  <dc:creator>admin123</dc:creator>
  <cp:lastModifiedBy>hp</cp:lastModifiedBy>
  <cp:revision>11</cp:revision>
  <dcterms:created xsi:type="dcterms:W3CDTF">2019-02-01T13:58:48Z</dcterms:created>
  <dcterms:modified xsi:type="dcterms:W3CDTF">2024-01-17T07:24:05Z</dcterms:modified>
</cp:coreProperties>
</file>