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315" r:id="rId2"/>
    <p:sldId id="316" r:id="rId3"/>
    <p:sldId id="300" r:id="rId4"/>
    <p:sldId id="260" r:id="rId5"/>
    <p:sldId id="261" r:id="rId6"/>
    <p:sldId id="263" r:id="rId7"/>
    <p:sldId id="265" r:id="rId8"/>
    <p:sldId id="268" r:id="rId9"/>
    <p:sldId id="269" r:id="rId10"/>
    <p:sldId id="270" r:id="rId11"/>
    <p:sldId id="296" r:id="rId12"/>
    <p:sldId id="278" r:id="rId13"/>
    <p:sldId id="317" r:id="rId14"/>
    <p:sldId id="318" r:id="rId15"/>
    <p:sldId id="31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CBCCA-82AD-4B71-9FF1-0B04BCB8A0B0}" type="datetimeFigureOut">
              <a:rPr lang="en-GB" smtClean="0"/>
              <a:pPr/>
              <a:t>24/10/2022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5E5E7-76DC-4AAD-A20C-6EBE9D1D39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245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/>
              <a:t>TEST</a:t>
            </a:r>
          </a:p>
        </p:txBody>
      </p:sp>
    </p:spTree>
    <p:extLst>
      <p:ext uri="{BB962C8B-B14F-4D97-AF65-F5344CB8AC3E}">
        <p14:creationId xmlns:p14="http://schemas.microsoft.com/office/powerpoint/2010/main" val="3625213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ADCBEC-6B2B-4A6F-8661-A628F8336A11}" type="slidenum">
              <a:rPr lang="de-DE"/>
              <a:pPr/>
              <a:t>10</a:t>
            </a:fld>
            <a:endParaRPr lang="de-DE"/>
          </a:p>
        </p:txBody>
      </p:sp>
      <p:sp>
        <p:nvSpPr>
          <p:cNvPr id="389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izenplatzhalter 2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 lIns="92501" tIns="46250" rIns="92501" bIns="46250"/>
          <a:lstStyle/>
          <a:p>
            <a:endParaRPr lang="de-DE"/>
          </a:p>
        </p:txBody>
      </p:sp>
      <p:sp>
        <p:nvSpPr>
          <p:cNvPr id="38916" name="Foliennummernplatzhalter 3"/>
          <p:cNvSpPr txBox="1">
            <a:spLocks noGrp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501" tIns="46250" rIns="92501" bIns="46250" anchor="b"/>
          <a:lstStyle/>
          <a:p>
            <a:pPr algn="r" defTabSz="925513" eaLnBrk="0" hangingPunct="0"/>
            <a:fld id="{973C5D99-1F20-4079-AF8C-72F91998428F}" type="slidenum">
              <a:rPr lang="de-DE" sz="1200">
                <a:latin typeface="Times New Roman" pitchFamily="18" charset="0"/>
              </a:rPr>
              <a:pPr algn="r" defTabSz="925513" eaLnBrk="0" hangingPunct="0"/>
              <a:t>10</a:t>
            </a:fld>
            <a:endParaRPr lang="de-DE" sz="1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112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3CF22D-084C-438C-A46B-443734876168}" type="slidenum">
              <a:rPr lang="de-DE"/>
              <a:pPr/>
              <a:t>12</a:t>
            </a:fld>
            <a:endParaRPr lang="de-DE"/>
          </a:p>
        </p:txBody>
      </p:sp>
      <p:sp>
        <p:nvSpPr>
          <p:cNvPr id="1249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4931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4932" name="Foliennummernplatzhalt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A7CCF62D-9B47-4900-B20A-16595F99227C}" type="slidenum">
              <a:rPr lang="de-DE" sz="1200">
                <a:latin typeface="Times New Roman" pitchFamily="18" charset="0"/>
              </a:rPr>
              <a:pPr algn="r" eaLnBrk="0" hangingPunct="0"/>
              <a:t>12</a:t>
            </a:fld>
            <a:endParaRPr lang="de-DE" sz="1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446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36E5B9E-57FB-4A63-831E-D4252E2FC29F}" type="slidenum">
              <a:rPr lang="en-US" smtClean="0"/>
              <a:pPr eaLnBrk="1" hangingPunct="1"/>
              <a:t>14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040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36E5B9E-57FB-4A63-831E-D4252E2FC29F}" type="slidenum">
              <a:rPr lang="en-US" smtClean="0"/>
              <a:pPr eaLnBrk="1" hangingPunct="1"/>
              <a:t>15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63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D137B0-6A36-45E7-9A81-4F4305B3EAE3}" type="slidenum">
              <a:rPr lang="nl-NL"/>
              <a:pPr/>
              <a:t>2</a:t>
            </a:fld>
            <a:endParaRPr lang="nl-NL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902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992646-F273-437E-93F8-5BD3B555F444}" type="slidenum">
              <a:rPr lang="en-US"/>
              <a:pPr/>
              <a:t>3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23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679C2-6194-4723-A372-0292ACC6D8E8}" type="slidenum">
              <a:rPr lang="de-DE"/>
              <a:pPr/>
              <a:t>4</a:t>
            </a:fld>
            <a:endParaRPr lang="de-DE"/>
          </a:p>
        </p:txBody>
      </p:sp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 lIns="92501" tIns="46250" rIns="92501" bIns="46250"/>
          <a:lstStyle/>
          <a:p>
            <a:endParaRPr lang="de-DE"/>
          </a:p>
        </p:txBody>
      </p:sp>
      <p:sp>
        <p:nvSpPr>
          <p:cNvPr id="18436" name="Foliennummernplatzhalter 3"/>
          <p:cNvSpPr txBox="1">
            <a:spLocks noGrp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501" tIns="46250" rIns="92501" bIns="46250" anchor="b"/>
          <a:lstStyle/>
          <a:p>
            <a:pPr algn="r" defTabSz="925513" eaLnBrk="0" hangingPunct="0"/>
            <a:fld id="{2CD3FA6C-8F8F-495B-A6F9-EF7F864AD139}" type="slidenum">
              <a:rPr lang="de-DE" sz="1200">
                <a:latin typeface="Times New Roman" pitchFamily="18" charset="0"/>
              </a:rPr>
              <a:pPr algn="r" defTabSz="925513" eaLnBrk="0" hangingPunct="0"/>
              <a:t>4</a:t>
            </a:fld>
            <a:endParaRPr lang="de-DE" sz="1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971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A80F2-2E99-4DFB-B130-F345E3BDB2AE}" type="slidenum">
              <a:rPr lang="de-DE"/>
              <a:pPr/>
              <a:t>5</a:t>
            </a:fld>
            <a:endParaRPr lang="de-DE"/>
          </a:p>
        </p:txBody>
      </p:sp>
      <p:sp>
        <p:nvSpPr>
          <p:cNvPr id="2048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izenplatzhalter 2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 lIns="92501" tIns="46250" rIns="92501" bIns="46250"/>
          <a:lstStyle/>
          <a:p>
            <a:endParaRPr lang="de-DE"/>
          </a:p>
        </p:txBody>
      </p:sp>
      <p:sp>
        <p:nvSpPr>
          <p:cNvPr id="20484" name="Foliennummernplatzhalter 3"/>
          <p:cNvSpPr txBox="1">
            <a:spLocks noGrp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501" tIns="46250" rIns="92501" bIns="46250" anchor="b"/>
          <a:lstStyle/>
          <a:p>
            <a:pPr algn="r" defTabSz="925513" eaLnBrk="0" hangingPunct="0"/>
            <a:fld id="{81E262C8-72A9-4FC0-97A9-48DD6CF095C9}" type="slidenum">
              <a:rPr lang="de-DE" sz="1200">
                <a:latin typeface="Times New Roman" pitchFamily="18" charset="0"/>
              </a:rPr>
              <a:pPr algn="r" defTabSz="925513" eaLnBrk="0" hangingPunct="0"/>
              <a:t>5</a:t>
            </a:fld>
            <a:endParaRPr lang="de-DE" sz="1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7355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5B993D-30C5-4E21-9C50-B9E09CF38B9D}" type="slidenum">
              <a:rPr lang="de-DE"/>
              <a:pPr/>
              <a:t>6</a:t>
            </a:fld>
            <a:endParaRPr lang="de-DE"/>
          </a:p>
        </p:txBody>
      </p:sp>
      <p:sp>
        <p:nvSpPr>
          <p:cNvPr id="24578" name="Rectangle 7"/>
          <p:cNvSpPr txBox="1">
            <a:spLocks noGrp="1" noChangeArrowheads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501" tIns="46250" rIns="92501" bIns="46250" anchor="b"/>
          <a:lstStyle/>
          <a:p>
            <a:pPr algn="r" defTabSz="925513" eaLnBrk="0" hangingPunct="0"/>
            <a:fld id="{847F7622-E7CC-4A93-9854-6457E14EA785}" type="slidenum">
              <a:rPr lang="de-DE" sz="1200">
                <a:latin typeface="Times New Roman" pitchFamily="18" charset="0"/>
              </a:rPr>
              <a:pPr algn="r" defTabSz="925513" eaLnBrk="0" hangingPunct="0"/>
              <a:t>6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 lIns="92501" tIns="46250" rIns="92501" bIns="46250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2171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B28B71-B872-45B5-906A-CDB57E6CA93F}" type="slidenum">
              <a:rPr lang="de-DE"/>
              <a:pPr/>
              <a:t>7</a:t>
            </a:fld>
            <a:endParaRPr lang="de-DE"/>
          </a:p>
        </p:txBody>
      </p:sp>
      <p:sp>
        <p:nvSpPr>
          <p:cNvPr id="2867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izenplatzhalter 2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 lIns="92501" tIns="46250" rIns="92501" bIns="46250"/>
          <a:lstStyle/>
          <a:p>
            <a:endParaRPr lang="de-DE"/>
          </a:p>
        </p:txBody>
      </p:sp>
      <p:sp>
        <p:nvSpPr>
          <p:cNvPr id="28676" name="Foliennummernplatzhalter 3"/>
          <p:cNvSpPr txBox="1">
            <a:spLocks noGrp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501" tIns="46250" rIns="92501" bIns="46250" anchor="b"/>
          <a:lstStyle/>
          <a:p>
            <a:pPr algn="r" defTabSz="925513" eaLnBrk="0" hangingPunct="0"/>
            <a:fld id="{475919F7-95BF-4EE8-91FB-C4D543B28F1C}" type="slidenum">
              <a:rPr lang="de-DE" sz="1200">
                <a:latin typeface="Times New Roman" pitchFamily="18" charset="0"/>
              </a:rPr>
              <a:pPr algn="r" defTabSz="925513" eaLnBrk="0" hangingPunct="0"/>
              <a:t>7</a:t>
            </a:fld>
            <a:endParaRPr lang="de-DE" sz="1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2829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320BB8-517A-401A-8095-CD36E335BDD4}" type="slidenum">
              <a:rPr lang="de-DE"/>
              <a:pPr/>
              <a:t>8</a:t>
            </a:fld>
            <a:endParaRPr lang="de-DE"/>
          </a:p>
        </p:txBody>
      </p:sp>
      <p:sp>
        <p:nvSpPr>
          <p:cNvPr id="348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izenplatzhalter 2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 lIns="92501" tIns="46250" rIns="92501" bIns="46250"/>
          <a:lstStyle/>
          <a:p>
            <a:endParaRPr lang="de-DE"/>
          </a:p>
        </p:txBody>
      </p:sp>
      <p:sp>
        <p:nvSpPr>
          <p:cNvPr id="34820" name="Foliennummernplatzhalter 3"/>
          <p:cNvSpPr txBox="1">
            <a:spLocks noGrp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501" tIns="46250" rIns="92501" bIns="46250" anchor="b"/>
          <a:lstStyle/>
          <a:p>
            <a:pPr algn="r" defTabSz="925513" eaLnBrk="0" hangingPunct="0"/>
            <a:fld id="{0B7794E3-28D8-42DF-8C66-AC584A4898A1}" type="slidenum">
              <a:rPr lang="de-DE" sz="1200">
                <a:latin typeface="Times New Roman" pitchFamily="18" charset="0"/>
              </a:rPr>
              <a:pPr algn="r" defTabSz="925513" eaLnBrk="0" hangingPunct="0"/>
              <a:t>8</a:t>
            </a:fld>
            <a:endParaRPr lang="de-DE" sz="1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740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E5543E-C8C8-4358-A7F8-51E059149FE5}" type="slidenum">
              <a:rPr lang="de-DE"/>
              <a:pPr/>
              <a:t>9</a:t>
            </a:fld>
            <a:endParaRPr lang="de-DE"/>
          </a:p>
        </p:txBody>
      </p:sp>
      <p:sp>
        <p:nvSpPr>
          <p:cNvPr id="368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 lIns="92501" tIns="46250" rIns="92501" bIns="46250"/>
          <a:lstStyle/>
          <a:p>
            <a:endParaRPr lang="de-DE"/>
          </a:p>
        </p:txBody>
      </p:sp>
      <p:sp>
        <p:nvSpPr>
          <p:cNvPr id="36868" name="Foliennummernplatzhalter 3"/>
          <p:cNvSpPr txBox="1">
            <a:spLocks noGrp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501" tIns="46250" rIns="92501" bIns="46250" anchor="b"/>
          <a:lstStyle/>
          <a:p>
            <a:pPr algn="r" defTabSz="925513" eaLnBrk="0" hangingPunct="0"/>
            <a:fld id="{87310467-98DB-4EEF-A111-CFA0E1C009B1}" type="slidenum">
              <a:rPr lang="de-DE" sz="1200">
                <a:latin typeface="Times New Roman" pitchFamily="18" charset="0"/>
              </a:rPr>
              <a:pPr algn="r" defTabSz="925513" eaLnBrk="0" hangingPunct="0"/>
              <a:t>9</a:t>
            </a:fld>
            <a:endParaRPr lang="de-DE" sz="1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880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C5C1-15A4-47D6-8963-50043E05B983}" type="datetimeFigureOut">
              <a:rPr lang="en-GB" smtClean="0"/>
              <a:pPr/>
              <a:t>24/10/2022</a:t>
            </a:fld>
            <a:endParaRPr lang="en-GB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D3B9-B30F-4F25-985B-17F055E1A7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410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C5C1-15A4-47D6-8963-50043E05B983}" type="datetimeFigureOut">
              <a:rPr lang="en-GB" smtClean="0"/>
              <a:pPr/>
              <a:t>24/10/2022</a:t>
            </a:fld>
            <a:endParaRPr lang="en-GB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D3B9-B30F-4F25-985B-17F055E1A7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26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C5C1-15A4-47D6-8963-50043E05B983}" type="datetimeFigureOut">
              <a:rPr lang="en-GB" smtClean="0"/>
              <a:pPr/>
              <a:t>24/10/2022</a:t>
            </a:fld>
            <a:endParaRPr lang="en-GB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D3B9-B30F-4F25-985B-17F055E1A7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60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C5C1-15A4-47D6-8963-50043E05B983}" type="datetimeFigureOut">
              <a:rPr lang="en-GB" smtClean="0"/>
              <a:pPr/>
              <a:t>24/10/2022</a:t>
            </a:fld>
            <a:endParaRPr lang="en-GB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D3B9-B30F-4F25-985B-17F055E1A7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36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C5C1-15A4-47D6-8963-50043E05B983}" type="datetimeFigureOut">
              <a:rPr lang="en-GB" smtClean="0"/>
              <a:pPr/>
              <a:t>24/10/2022</a:t>
            </a:fld>
            <a:endParaRPr lang="en-GB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D3B9-B30F-4F25-985B-17F055E1A7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84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C5C1-15A4-47D6-8963-50043E05B983}" type="datetimeFigureOut">
              <a:rPr lang="en-GB" smtClean="0"/>
              <a:pPr/>
              <a:t>24/10/2022</a:t>
            </a:fld>
            <a:endParaRPr lang="en-GB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D3B9-B30F-4F25-985B-17F055E1A7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9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C5C1-15A4-47D6-8963-50043E05B983}" type="datetimeFigureOut">
              <a:rPr lang="en-GB" smtClean="0"/>
              <a:pPr/>
              <a:t>24/10/2022</a:t>
            </a:fld>
            <a:endParaRPr lang="en-GB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D3B9-B30F-4F25-985B-17F055E1A7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853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C5C1-15A4-47D6-8963-50043E05B983}" type="datetimeFigureOut">
              <a:rPr lang="en-GB" smtClean="0"/>
              <a:pPr/>
              <a:t>24/10/2022</a:t>
            </a:fld>
            <a:endParaRPr lang="en-GB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D3B9-B30F-4F25-985B-17F055E1A7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31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C5C1-15A4-47D6-8963-50043E05B983}" type="datetimeFigureOut">
              <a:rPr lang="en-GB" smtClean="0"/>
              <a:pPr/>
              <a:t>24/10/2022</a:t>
            </a:fld>
            <a:endParaRPr lang="en-GB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D3B9-B30F-4F25-985B-17F055E1A7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433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C5C1-15A4-47D6-8963-50043E05B983}" type="datetimeFigureOut">
              <a:rPr lang="en-GB" smtClean="0"/>
              <a:pPr/>
              <a:t>24/10/2022</a:t>
            </a:fld>
            <a:endParaRPr lang="en-GB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D3B9-B30F-4F25-985B-17F055E1A7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825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C5C1-15A4-47D6-8963-50043E05B983}" type="datetimeFigureOut">
              <a:rPr lang="en-GB" smtClean="0"/>
              <a:pPr/>
              <a:t>24/10/2022</a:t>
            </a:fld>
            <a:endParaRPr lang="en-GB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D3B9-B30F-4F25-985B-17F055E1A7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88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0C5C1-15A4-47D6-8963-50043E05B983}" type="datetimeFigureOut">
              <a:rPr lang="en-GB" smtClean="0"/>
              <a:pPr/>
              <a:t>24/10/2022</a:t>
            </a:fld>
            <a:endParaRPr lang="en-GB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2D3B9-B30F-4F25-985B-17F055E1A73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378" y="5085184"/>
            <a:ext cx="3344614" cy="185045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減號 11"/>
          <p:cNvSpPr/>
          <p:nvPr/>
        </p:nvSpPr>
        <p:spPr>
          <a:xfrm>
            <a:off x="-1008620" y="1167401"/>
            <a:ext cx="11197244" cy="648072"/>
          </a:xfrm>
          <a:prstGeom prst="mathMinus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104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upload.wikimedia.org/wikipedia/commons/c/c3/BlankMap-World.png"/>
          <p:cNvPicPr>
            <a:picLocks noChangeAspect="1" noChangeArrowheads="1"/>
          </p:cNvPicPr>
          <p:nvPr/>
        </p:nvPicPr>
        <p:blipFill>
          <a:blip r:embed="rId3" cstate="print">
            <a:lum brigh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600201"/>
            <a:ext cx="7272807" cy="3556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6002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International Entrepreneurship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886200"/>
            <a:ext cx="7924800" cy="91095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History, status, emerging trends &amp; future of International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Entrepreneurship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8760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e-DE"/>
              <a:t>Internationalization Process Theory vs. International New Venture Theory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357313"/>
            <a:ext cx="4025900" cy="4768850"/>
          </a:xfrm>
        </p:spPr>
        <p:txBody>
          <a:bodyPr/>
          <a:lstStyle/>
          <a:p>
            <a:pPr marL="273050" indent="-273050"/>
            <a:endParaRPr lang="de-DE" sz="2400"/>
          </a:p>
          <a:p>
            <a:pPr marL="273050" indent="-273050"/>
            <a:endParaRPr lang="de-DE"/>
          </a:p>
          <a:p>
            <a:pPr marL="273050" indent="-273050">
              <a:buFont typeface="Wingdings" pitchFamily="2" charset="2"/>
              <a:buNone/>
            </a:pPr>
            <a:endParaRPr lang="de-DE"/>
          </a:p>
        </p:txBody>
      </p:sp>
      <p:graphicFrame>
        <p:nvGraphicFramePr>
          <p:cNvPr id="37919" name="Group 31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189538481"/>
              </p:ext>
            </p:extLst>
          </p:nvPr>
        </p:nvGraphicFramePr>
        <p:xfrm>
          <a:off x="0" y="1556793"/>
          <a:ext cx="9036496" cy="5536008"/>
        </p:xfrm>
        <a:graphic>
          <a:graphicData uri="http://schemas.openxmlformats.org/drawingml/2006/table">
            <a:tbl>
              <a:tblPr/>
              <a:tblGrid>
                <a:gridCol w="27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6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08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24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de-D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Internationalization Process Theory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International New Venture Theory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24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Motivation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Saturated market forces export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Seeking new sales potential &amp; possibilities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24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Initiation of  Internationalization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reactive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proactive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3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Internationalization Process Regulators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Gradual resources use; based on experience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Global vision; movable, knowledge-intensive resources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Internationalization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Behavioral 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Slow, incremental, processes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Rapid; Born Global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7890" name="Foliennummernplatzhalter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20ADAED-22DD-470B-B6DB-6091A8AAC711}" type="slidenum">
              <a:rPr lang="de-DE" sz="1400">
                <a:latin typeface="Times New Roman" pitchFamily="18" charset="0"/>
              </a:rPr>
              <a:pPr algn="r" eaLnBrk="0" hangingPunct="0"/>
              <a:t>10</a:t>
            </a:fld>
            <a:endParaRPr lang="de-DE" sz="1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37516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88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482600" y="9906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eaLnBrk="0" hangingPunct="0">
              <a:lnSpc>
                <a:spcPct val="85000"/>
              </a:lnSpc>
              <a:spcBef>
                <a:spcPct val="20000"/>
              </a:spcBef>
            </a:pPr>
            <a:endParaRPr lang="en-US" sz="2000">
              <a:latin typeface="Tahoma" pitchFamily="34" charset="0"/>
            </a:endParaRPr>
          </a:p>
          <a:p>
            <a:pPr marL="342900" indent="-342900" eaLnBrk="0" hangingPunct="0">
              <a:lnSpc>
                <a:spcPct val="85000"/>
              </a:lnSpc>
              <a:spcBef>
                <a:spcPct val="20000"/>
              </a:spcBef>
            </a:pPr>
            <a:endParaRPr lang="en-US" sz="1200">
              <a:latin typeface="Tahoma" pitchFamily="34" charset="0"/>
            </a:endParaRPr>
          </a:p>
          <a:p>
            <a:pPr marL="342900" indent="-342900" eaLnBrk="0" hangingPunct="0">
              <a:lnSpc>
                <a:spcPct val="85000"/>
              </a:lnSpc>
              <a:spcBef>
                <a:spcPct val="20000"/>
              </a:spcBef>
            </a:pPr>
            <a:endParaRPr lang="en-US" sz="2000">
              <a:latin typeface="Tahoma" pitchFamily="34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</a:pPr>
            <a:endParaRPr lang="en-US" sz="2000">
              <a:latin typeface="Tahoma" pitchFamily="34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0" y="6719888"/>
            <a:ext cx="9163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8822" name="Rectangle 6"/>
          <p:cNvSpPr>
            <a:spLocks noChangeArrowheads="1"/>
          </p:cNvSpPr>
          <p:nvPr/>
        </p:nvSpPr>
        <p:spPr bwMode="auto">
          <a:xfrm>
            <a:off x="3430588" y="219075"/>
            <a:ext cx="2257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8823" name="Rectangle 7"/>
          <p:cNvSpPr>
            <a:spLocks noChangeArrowheads="1"/>
          </p:cNvSpPr>
          <p:nvPr/>
        </p:nvSpPr>
        <p:spPr bwMode="auto">
          <a:xfrm>
            <a:off x="915988" y="382588"/>
            <a:ext cx="73882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000" b="1">
              <a:latin typeface="Tahoma" pitchFamily="34" charset="0"/>
            </a:endParaRPr>
          </a:p>
        </p:txBody>
      </p:sp>
      <p:sp>
        <p:nvSpPr>
          <p:cNvPr id="418824" name="Text Box 8"/>
          <p:cNvSpPr txBox="1">
            <a:spLocks noChangeArrowheads="1"/>
          </p:cNvSpPr>
          <p:nvPr/>
        </p:nvSpPr>
        <p:spPr bwMode="auto">
          <a:xfrm>
            <a:off x="990600" y="228600"/>
            <a:ext cx="716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 </a:t>
            </a:r>
          </a:p>
        </p:txBody>
      </p:sp>
      <p:sp>
        <p:nvSpPr>
          <p:cNvPr id="418825" name="Rectangle 9"/>
          <p:cNvSpPr>
            <a:spLocks noChangeArrowheads="1"/>
          </p:cNvSpPr>
          <p:nvPr/>
        </p:nvSpPr>
        <p:spPr bwMode="auto">
          <a:xfrm>
            <a:off x="839788" y="6121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8826" name="Rectangle 10"/>
          <p:cNvSpPr>
            <a:spLocks noChangeArrowheads="1"/>
          </p:cNvSpPr>
          <p:nvPr/>
        </p:nvSpPr>
        <p:spPr bwMode="auto">
          <a:xfrm>
            <a:off x="3278188" y="6121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8827" name="Rectangle 11"/>
          <p:cNvSpPr>
            <a:spLocks noChangeArrowheads="1"/>
          </p:cNvSpPr>
          <p:nvPr/>
        </p:nvSpPr>
        <p:spPr bwMode="auto">
          <a:xfrm>
            <a:off x="915988" y="215900"/>
            <a:ext cx="7923212" cy="1106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DF7FD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 eaLnBrk="0" hangingPunct="0"/>
            <a:r>
              <a:rPr lang="en-US" sz="4000" b="1" dirty="0">
                <a:latin typeface="Tahoma" pitchFamily="34" charset="0"/>
              </a:rPr>
              <a:t>Common Characteristics of Born Global Firms</a:t>
            </a:r>
            <a:endParaRPr lang="en-US" sz="3600" b="1" dirty="0">
              <a:latin typeface="Tahoma" pitchFamily="34" charset="0"/>
            </a:endParaRPr>
          </a:p>
        </p:txBody>
      </p:sp>
      <p:sp>
        <p:nvSpPr>
          <p:cNvPr id="418828" name="Rectangle 12"/>
          <p:cNvSpPr>
            <a:spLocks noChangeArrowheads="1"/>
          </p:cNvSpPr>
          <p:nvPr/>
        </p:nvSpPr>
        <p:spPr bwMode="auto">
          <a:xfrm>
            <a:off x="636588" y="8636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eaLnBrk="0" hangingPunct="0">
              <a:lnSpc>
                <a:spcPct val="85000"/>
              </a:lnSpc>
              <a:spcBef>
                <a:spcPct val="20000"/>
              </a:spcBef>
            </a:pPr>
            <a:endParaRPr lang="en-US" sz="2000">
              <a:latin typeface="Tahoma" pitchFamily="34" charset="0"/>
            </a:endParaRPr>
          </a:p>
          <a:p>
            <a:pPr marL="342900" indent="-342900" eaLnBrk="0" hangingPunct="0">
              <a:lnSpc>
                <a:spcPct val="85000"/>
              </a:lnSpc>
              <a:spcBef>
                <a:spcPct val="20000"/>
              </a:spcBef>
            </a:pPr>
            <a:endParaRPr lang="en-US" sz="1200">
              <a:latin typeface="Tahoma" pitchFamily="34" charset="0"/>
            </a:endParaRPr>
          </a:p>
          <a:p>
            <a:pPr marL="342900" indent="-342900" eaLnBrk="0" hangingPunct="0">
              <a:lnSpc>
                <a:spcPct val="85000"/>
              </a:lnSpc>
              <a:spcBef>
                <a:spcPct val="20000"/>
              </a:spcBef>
            </a:pPr>
            <a:endParaRPr lang="en-US" sz="2000">
              <a:latin typeface="Tahoma" pitchFamily="34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</a:pPr>
            <a:endParaRPr lang="en-US" sz="2000">
              <a:latin typeface="Tahoma" pitchFamily="34" charset="0"/>
            </a:endParaRPr>
          </a:p>
        </p:txBody>
      </p:sp>
      <p:sp>
        <p:nvSpPr>
          <p:cNvPr id="418829" name="Rectangle 13"/>
          <p:cNvSpPr>
            <a:spLocks noChangeArrowheads="1"/>
          </p:cNvSpPr>
          <p:nvPr/>
        </p:nvSpPr>
        <p:spPr bwMode="auto">
          <a:xfrm>
            <a:off x="153988" y="6592888"/>
            <a:ext cx="9163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8832" name="Rectangle 16"/>
          <p:cNvSpPr>
            <a:spLocks noChangeArrowheads="1"/>
          </p:cNvSpPr>
          <p:nvPr/>
        </p:nvSpPr>
        <p:spPr bwMode="auto">
          <a:xfrm>
            <a:off x="3584575" y="92075"/>
            <a:ext cx="2257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8833" name="Rectangle 17"/>
          <p:cNvSpPr>
            <a:spLocks noChangeArrowheads="1"/>
          </p:cNvSpPr>
          <p:nvPr/>
        </p:nvSpPr>
        <p:spPr bwMode="auto">
          <a:xfrm>
            <a:off x="685800" y="1701800"/>
            <a:ext cx="8315325" cy="3649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marL="285750" indent="-285750" eaLnBrk="0" hangingPunct="0">
              <a:lnSpc>
                <a:spcPct val="90000"/>
              </a:lnSpc>
              <a:buFont typeface="Symbol" pitchFamily="18" charset="2"/>
              <a:buChar char="·"/>
            </a:pPr>
            <a:r>
              <a:rPr lang="en-US" sz="2800" dirty="0">
                <a:latin typeface="Tahoma" pitchFamily="34" charset="0"/>
              </a:rPr>
              <a:t>Experience early, rapid, and substantial internationalization</a:t>
            </a:r>
          </a:p>
          <a:p>
            <a:pPr marL="285750" indent="-285750" eaLnBrk="0" hangingPunct="0">
              <a:lnSpc>
                <a:spcPct val="90000"/>
              </a:lnSpc>
            </a:pPr>
            <a:endParaRPr lang="en-US" sz="500" dirty="0">
              <a:latin typeface="Tahoma" pitchFamily="34" charset="0"/>
            </a:endParaRPr>
          </a:p>
          <a:p>
            <a:pPr marL="285750" indent="-285750" eaLnBrk="0" hangingPunct="0">
              <a:lnSpc>
                <a:spcPct val="90000"/>
              </a:lnSpc>
              <a:buFont typeface="Symbol" pitchFamily="18" charset="2"/>
              <a:buChar char="·"/>
            </a:pPr>
            <a:r>
              <a:rPr lang="en-US" sz="2800" dirty="0">
                <a:latin typeface="Tahoma" pitchFamily="34" charset="0"/>
              </a:rPr>
              <a:t>Fewer resources than traditional exporters</a:t>
            </a:r>
          </a:p>
          <a:p>
            <a:pPr marL="285750" indent="-285750" eaLnBrk="0" hangingPunct="0">
              <a:lnSpc>
                <a:spcPct val="90000"/>
              </a:lnSpc>
            </a:pPr>
            <a:endParaRPr lang="en-US" sz="1200" dirty="0">
              <a:latin typeface="Tahoma" pitchFamily="34" charset="0"/>
            </a:endParaRPr>
          </a:p>
          <a:p>
            <a:pPr marL="285750" indent="-285750" eaLnBrk="0" hangingPunct="0">
              <a:lnSpc>
                <a:spcPct val="90000"/>
              </a:lnSpc>
              <a:buFont typeface="Symbol" pitchFamily="18" charset="2"/>
              <a:buChar char="·"/>
            </a:pPr>
            <a:r>
              <a:rPr lang="en-US" sz="2800" dirty="0">
                <a:latin typeface="Tahoma" pitchFamily="34" charset="0"/>
              </a:rPr>
              <a:t>Formed by technically inclined, market-oriented business people with entrepreneurial drive</a:t>
            </a:r>
          </a:p>
          <a:p>
            <a:pPr marL="285750" indent="-285750" eaLnBrk="0" hangingPunct="0">
              <a:lnSpc>
                <a:spcPct val="90000"/>
              </a:lnSpc>
              <a:buFont typeface="Symbol" pitchFamily="18" charset="2"/>
              <a:buChar char="·"/>
            </a:pPr>
            <a:endParaRPr lang="en-US" sz="1600" dirty="0">
              <a:latin typeface="Tahoma" pitchFamily="34" charset="0"/>
            </a:endParaRPr>
          </a:p>
          <a:p>
            <a:pPr marL="285750" indent="-285750" eaLnBrk="0" hangingPunct="0">
              <a:lnSpc>
                <a:spcPct val="90000"/>
              </a:lnSpc>
              <a:buFont typeface="Symbol" pitchFamily="18" charset="2"/>
              <a:buChar char="·"/>
            </a:pPr>
            <a:r>
              <a:rPr lang="en-US" sz="2800" dirty="0">
                <a:latin typeface="Tahoma" pitchFamily="34" charset="0"/>
              </a:rPr>
              <a:t>Often enjoy internationally recognized technical eminence and universal appeal in given product category</a:t>
            </a:r>
          </a:p>
        </p:txBody>
      </p:sp>
    </p:spTree>
    <p:extLst>
      <p:ext uri="{BB962C8B-B14F-4D97-AF65-F5344CB8AC3E}">
        <p14:creationId xmlns:p14="http://schemas.microsoft.com/office/powerpoint/2010/main" val="186847910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de-DE" dirty="0"/>
              <a:t>Measurement Internationalization</a:t>
            </a:r>
          </a:p>
        </p:txBody>
      </p:sp>
      <p:graphicFrame>
        <p:nvGraphicFramePr>
          <p:cNvPr id="123939" name="Group 3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02422054"/>
              </p:ext>
            </p:extLst>
          </p:nvPr>
        </p:nvGraphicFramePr>
        <p:xfrm>
          <a:off x="395536" y="1268760"/>
          <a:ext cx="8352928" cy="4510727"/>
        </p:xfrm>
        <a:graphic>
          <a:graphicData uri="http://schemas.openxmlformats.org/drawingml/2006/table">
            <a:tbl>
              <a:tblPr/>
              <a:tblGrid>
                <a:gridCol w="229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57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92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Variable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AB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Measurement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AB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176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Internationalization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International intensity (Percentage of foreign sales to total sales)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36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Geographic diversity (number of foreign markets)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(International) network contacts 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Quantitative:</a:t>
                      </a: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Number of domestic and foreign partnerships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176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Qualitative: </a:t>
                      </a: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Management contacts, customer and supplier involvement</a:t>
                      </a:r>
                      <a:endParaRPr kumimoji="0" lang="de-DE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176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International experience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Quantitative: </a:t>
                      </a: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Share of firm´s management with international Experience (%)</a:t>
                      </a:r>
                      <a:endParaRPr kumimoji="0" lang="de-DE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176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A1229"/>
                        </a:buClr>
                        <a:buSzPct val="8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Qualitative: </a:t>
                      </a: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extent to which management has prior international experience</a:t>
                      </a:r>
                      <a:endParaRPr kumimoji="0" lang="de-DE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29852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algn="r"/>
            <a:r>
              <a:rPr lang="en-US" sz="2600" b="1" dirty="0"/>
              <a:t>Foreign Market Entry Strategies of Local Firms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700808"/>
            <a:ext cx="8686800" cy="4830763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dirty="0"/>
              <a:t>Cross-border business transactions can be grouped into three categories:</a:t>
            </a:r>
          </a:p>
          <a:p>
            <a:pPr marL="990600" lvl="1" indent="-533400">
              <a:buFontTx/>
              <a:buAutoNum type="arabicPeriod"/>
            </a:pPr>
            <a:r>
              <a:rPr lang="en-US" sz="2900" b="1" dirty="0"/>
              <a:t>Trade</a:t>
            </a:r>
            <a:r>
              <a:rPr lang="en-US" sz="2900" dirty="0"/>
              <a:t>: buying and selling of products</a:t>
            </a:r>
          </a:p>
          <a:p>
            <a:pPr marL="990600" lvl="1" indent="-533400">
              <a:buFontTx/>
              <a:buAutoNum type="arabicPeriod"/>
            </a:pPr>
            <a:r>
              <a:rPr lang="en-US" sz="2900" b="1" dirty="0"/>
              <a:t>Contractual exchange of services or intangibles</a:t>
            </a:r>
            <a:r>
              <a:rPr lang="en-US" sz="2900" dirty="0"/>
              <a:t>: buying and selling of services</a:t>
            </a:r>
          </a:p>
          <a:p>
            <a:pPr marL="990600" lvl="1" indent="-533400">
              <a:buFontTx/>
              <a:buAutoNum type="arabicPeriod"/>
            </a:pPr>
            <a:r>
              <a:rPr lang="en-US" sz="2900" b="1" dirty="0"/>
              <a:t>Equity ownership in foreign operations</a:t>
            </a:r>
            <a:r>
              <a:rPr lang="en-US" sz="2900" dirty="0"/>
              <a:t>: establishing foreign presence through direct investment</a:t>
            </a:r>
          </a:p>
          <a:p>
            <a:pPr marL="609600" indent="-609600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44216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74638"/>
            <a:ext cx="889248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International Strategies.</a:t>
            </a:r>
            <a:br>
              <a:rPr lang="en-US" b="1" dirty="0"/>
            </a:br>
            <a:r>
              <a:rPr lang="en-US" sz="4000" b="1" dirty="0"/>
              <a:t>Strategies for Staying in Domestic Markets: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600200"/>
            <a:ext cx="8352928" cy="406104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1" dirty="0"/>
              <a:t>Indirect exports - </a:t>
            </a:r>
            <a:r>
              <a:rPr lang="en-US" dirty="0"/>
              <a:t>exporting through domestic-based export intermediaries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1" dirty="0"/>
              <a:t>Export intermediaries - </a:t>
            </a:r>
            <a:r>
              <a:rPr lang="en-US" dirty="0"/>
              <a:t>linking sellers and buyers overseas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Supply foreign firms doing business in domestic market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Become licensees or franchisees of foreign brands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Become alliance partners of foreign direct investors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Harvest and exit through sell-offs to foreign firms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89830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International Strategies.</a:t>
            </a:r>
            <a:br>
              <a:rPr lang="en-US" b="1" dirty="0"/>
            </a:br>
            <a:r>
              <a:rPr lang="en-US" sz="4000" b="1" dirty="0"/>
              <a:t>Strategies for Entering Foreign Markets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075240" cy="449309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600" b="1" dirty="0"/>
              <a:t>Direct exports - </a:t>
            </a:r>
            <a:r>
              <a:rPr lang="en-US" sz="2600" dirty="0"/>
              <a:t>sale to customers in other countries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600" b="1" dirty="0"/>
              <a:t>Sporadic </a:t>
            </a:r>
            <a:r>
              <a:rPr lang="en-US" sz="2600" dirty="0"/>
              <a:t>(</a:t>
            </a:r>
            <a:r>
              <a:rPr lang="en-US" sz="2600" b="1" dirty="0"/>
              <a:t>passive</a:t>
            </a:r>
            <a:r>
              <a:rPr lang="en-US" sz="2600" dirty="0"/>
              <a:t>) </a:t>
            </a:r>
            <a:r>
              <a:rPr lang="en-US" sz="2600" b="1" dirty="0"/>
              <a:t>exporting - </a:t>
            </a:r>
            <a:r>
              <a:rPr lang="en-US" sz="2600" dirty="0"/>
              <a:t> prompted by unsolicited inquiries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600" b="1" dirty="0"/>
              <a:t>Licensing - </a:t>
            </a:r>
            <a:r>
              <a:rPr lang="en-US" sz="2600" dirty="0"/>
              <a:t>agreement to give another firm rights to use proprietary technology  or trademark  for a royalty fee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600" b="1" dirty="0"/>
              <a:t>Foreign direct investment</a:t>
            </a:r>
            <a:r>
              <a:rPr lang="en-US" sz="2600" dirty="0"/>
              <a:t>  - strategic alliances, joint ventures, wholly owned subsidiaries, or foreign acquisitions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600" b="1" dirty="0"/>
              <a:t>Franchising </a:t>
            </a:r>
            <a:endParaRPr lang="en-US" sz="26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3181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203575" y="0"/>
            <a:ext cx="5940425" cy="1143000"/>
          </a:xfrm>
        </p:spPr>
        <p:txBody>
          <a:bodyPr>
            <a:normAutofit/>
          </a:bodyPr>
          <a:lstStyle/>
          <a:p>
            <a:pPr algn="l"/>
            <a:r>
              <a:rPr lang="en-GB" sz="5400" b="1" dirty="0">
                <a:solidFill>
                  <a:srgbClr val="FF9966"/>
                </a:solidFill>
                <a:latin typeface="Batang" pitchFamily="18" charset="-127"/>
              </a:rPr>
              <a:t>The concept of IE</a:t>
            </a:r>
            <a:endParaRPr lang="en-GB" sz="2800" b="1" dirty="0">
              <a:solidFill>
                <a:srgbClr val="FF9966"/>
              </a:solidFill>
              <a:latin typeface="Batang" pitchFamily="18" charset="-127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2816"/>
            <a:ext cx="8229600" cy="381676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en-GB" sz="2800" dirty="0"/>
              <a:t>Two main schools of thought:</a:t>
            </a:r>
          </a:p>
          <a:p>
            <a:pPr algn="just">
              <a:lnSpc>
                <a:spcPct val="80000"/>
              </a:lnSpc>
            </a:pPr>
            <a:r>
              <a:rPr lang="en-GB" dirty="0"/>
              <a:t>Creating a company or new organisation</a:t>
            </a:r>
          </a:p>
          <a:p>
            <a:pPr lvl="1" algn="just">
              <a:lnSpc>
                <a:spcPct val="80000"/>
              </a:lnSpc>
            </a:pPr>
            <a:r>
              <a:rPr lang="en-GB" sz="3000" dirty="0"/>
              <a:t>The creation of new enterprises with international business orientation - Born global </a:t>
            </a:r>
          </a:p>
          <a:p>
            <a:pPr algn="just">
              <a:lnSpc>
                <a:spcPct val="80000"/>
              </a:lnSpc>
            </a:pPr>
            <a:r>
              <a:rPr lang="en-GB" dirty="0"/>
              <a:t>Process of identifying &amp; exploiting opportunities - linked to an entrepreneurial mindset – characterised by Value creation, innovation, risk and uncertainty.</a:t>
            </a:r>
            <a:r>
              <a:rPr lang="en-GB" sz="2800" dirty="0"/>
              <a:t> </a:t>
            </a:r>
          </a:p>
          <a:p>
            <a:pPr lvl="1" algn="just"/>
            <a:r>
              <a:rPr lang="en-GB" sz="2600" dirty="0"/>
              <a:t>IE is a combination of innovative, proactive and risk-seeking behaviour that crosses national borders and is intended to create value in organizations (McDougall and </a:t>
            </a:r>
            <a:r>
              <a:rPr lang="en-GB" sz="2600" dirty="0" err="1"/>
              <a:t>Oviatt</a:t>
            </a:r>
            <a:r>
              <a:rPr lang="en-GB" sz="2600" dirty="0"/>
              <a:t>, 2000).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n-GB" sz="1600" dirty="0"/>
          </a:p>
          <a:p>
            <a:pPr algn="just">
              <a:lnSpc>
                <a:spcPct val="80000"/>
              </a:lnSpc>
              <a:buFontTx/>
              <a:buNone/>
            </a:pPr>
            <a:endParaRPr lang="nl-NL" sz="1800" dirty="0">
              <a:solidFill>
                <a:srgbClr val="003366"/>
              </a:solidFill>
            </a:endParaRPr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0" y="1268413"/>
            <a:ext cx="91440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35"/>
          <a:stretch>
            <a:fillRect/>
          </a:stretch>
        </p:blipFill>
        <p:spPr bwMode="auto">
          <a:xfrm>
            <a:off x="-1" y="0"/>
            <a:ext cx="2962163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3326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1"/>
              <a:t>INTERNATIONALIZING</a:t>
            </a:r>
            <a:br>
              <a:rPr lang="en-US" sz="3000" b="1"/>
            </a:br>
            <a:r>
              <a:rPr lang="en-US" sz="3000" b="1"/>
              <a:t>THE ENTREPRENEURIAL FIRM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sz="2600" dirty="0"/>
              <a:t>Historically, only large MNEs did business abroad, and SMEs mostly  operate domestically because of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sz="2200" dirty="0"/>
              <a:t>Resources constraints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sz="2200" dirty="0"/>
              <a:t>Lack of required expertise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sz="2200" dirty="0"/>
              <a:t>Managerial capacity constraints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sz="2600" dirty="0"/>
              <a:t>Recently some </a:t>
            </a:r>
            <a:r>
              <a:rPr lang="en-US" sz="2600" b="1" dirty="0"/>
              <a:t>born global </a:t>
            </a:r>
            <a:r>
              <a:rPr lang="en-US" sz="2600" dirty="0"/>
              <a:t>start-ups have attempted to  do business abroad right from inception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sz="2400" dirty="0"/>
              <a:t>Can</a:t>
            </a:r>
            <a:r>
              <a:rPr lang="en-US" sz="2400" i="1" dirty="0"/>
              <a:t> </a:t>
            </a:r>
            <a:r>
              <a:rPr lang="en-US" sz="2400" dirty="0"/>
              <a:t>SMEs internationalize faster than what has been suggested by traditional stage models?</a:t>
            </a:r>
            <a:r>
              <a:rPr lang="en-US" sz="2000" dirty="0"/>
              <a:t> 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sz="2400" dirty="0"/>
              <a:t>Should they rapidly internationalize?</a:t>
            </a:r>
            <a:endParaRPr lang="en-GB" sz="2400" dirty="0"/>
          </a:p>
          <a:p>
            <a:pPr>
              <a:lnSpc>
                <a:spcPct val="90000"/>
              </a:lnSpc>
              <a:buClr>
                <a:schemeClr val="tx1"/>
              </a:buClr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170157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nummernplatzhalt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4567B2FB-F6EE-4EAF-A2DA-8FA4894C94A0}" type="slidenum">
              <a:rPr lang="de-DE" sz="1400">
                <a:latin typeface="Times New Roman" pitchFamily="18" charset="0"/>
              </a:rPr>
              <a:pPr algn="r" eaLnBrk="0" hangingPunct="0"/>
              <a:t>4</a:t>
            </a:fld>
            <a:endParaRPr lang="de-DE" sz="1400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de-DE"/>
              <a:t>Internationalization Theories</a:t>
            </a:r>
            <a:r>
              <a:rPr lang="de-DE" sz="3200"/>
              <a:t> </a:t>
            </a:r>
          </a:p>
        </p:txBody>
      </p:sp>
      <p:grpSp>
        <p:nvGrpSpPr>
          <p:cNvPr id="17421" name="Group 13"/>
          <p:cNvGrpSpPr>
            <a:grpSpLocks/>
          </p:cNvGrpSpPr>
          <p:nvPr/>
        </p:nvGrpSpPr>
        <p:grpSpPr bwMode="auto">
          <a:xfrm>
            <a:off x="179388" y="1844675"/>
            <a:ext cx="8640762" cy="3754438"/>
            <a:chOff x="204" y="1344"/>
            <a:chExt cx="5443" cy="2365"/>
          </a:xfrm>
        </p:grpSpPr>
        <p:sp>
          <p:nvSpPr>
            <p:cNvPr id="17414" name="Text Box 7"/>
            <p:cNvSpPr txBox="1">
              <a:spLocks noChangeArrowheads="1"/>
            </p:cNvSpPr>
            <p:nvPr/>
          </p:nvSpPr>
          <p:spPr bwMode="auto">
            <a:xfrm>
              <a:off x="1156" y="1344"/>
              <a:ext cx="3629" cy="33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pPr algn="ctr" eaLnBrk="0" hangingPunct="0">
                <a:spcBef>
                  <a:spcPct val="50000"/>
                </a:spcBef>
              </a:pPr>
              <a:r>
                <a:rPr lang="de-DE" sz="2800">
                  <a:latin typeface="Verdana" pitchFamily="34" charset="0"/>
                </a:rPr>
                <a:t>Internationalization</a:t>
              </a:r>
              <a:r>
                <a:rPr lang="de-DE" sz="2800">
                  <a:solidFill>
                    <a:schemeClr val="bg2"/>
                  </a:solidFill>
                  <a:latin typeface="Verdana" pitchFamily="34" charset="0"/>
                </a:rPr>
                <a:t> </a:t>
              </a:r>
              <a:r>
                <a:rPr lang="de-DE" sz="2800">
                  <a:latin typeface="Verdana" pitchFamily="34" charset="0"/>
                </a:rPr>
                <a:t>Theories</a:t>
              </a:r>
            </a:p>
          </p:txBody>
        </p:sp>
        <p:sp>
          <p:nvSpPr>
            <p:cNvPr id="17415" name="Line 8"/>
            <p:cNvSpPr>
              <a:spLocks noChangeShapeType="1"/>
            </p:cNvSpPr>
            <p:nvPr/>
          </p:nvSpPr>
          <p:spPr bwMode="auto">
            <a:xfrm>
              <a:off x="2880" y="1685"/>
              <a:ext cx="0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de-DE"/>
            </a:p>
          </p:txBody>
        </p:sp>
        <p:sp>
          <p:nvSpPr>
            <p:cNvPr id="17416" name="Line 9"/>
            <p:cNvSpPr>
              <a:spLocks noChangeShapeType="1"/>
            </p:cNvSpPr>
            <p:nvPr/>
          </p:nvSpPr>
          <p:spPr bwMode="auto">
            <a:xfrm>
              <a:off x="1875" y="2055"/>
              <a:ext cx="204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de-DE"/>
            </a:p>
          </p:txBody>
        </p:sp>
        <p:sp>
          <p:nvSpPr>
            <p:cNvPr id="17417" name="Line 10"/>
            <p:cNvSpPr>
              <a:spLocks noChangeShapeType="1"/>
            </p:cNvSpPr>
            <p:nvPr/>
          </p:nvSpPr>
          <p:spPr bwMode="auto">
            <a:xfrm>
              <a:off x="1875" y="2055"/>
              <a:ext cx="0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de-DE"/>
            </a:p>
          </p:txBody>
        </p:sp>
        <p:sp>
          <p:nvSpPr>
            <p:cNvPr id="17418" name="Line 11"/>
            <p:cNvSpPr>
              <a:spLocks noChangeShapeType="1"/>
            </p:cNvSpPr>
            <p:nvPr/>
          </p:nvSpPr>
          <p:spPr bwMode="auto">
            <a:xfrm>
              <a:off x="3923" y="2055"/>
              <a:ext cx="0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de-DE"/>
            </a:p>
          </p:txBody>
        </p:sp>
        <p:sp>
          <p:nvSpPr>
            <p:cNvPr id="17419" name="Text Box 13"/>
            <p:cNvSpPr txBox="1">
              <a:spLocks noChangeArrowheads="1"/>
            </p:cNvSpPr>
            <p:nvPr/>
          </p:nvSpPr>
          <p:spPr bwMode="auto">
            <a:xfrm>
              <a:off x="204" y="2432"/>
              <a:ext cx="2676" cy="127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pPr algn="ctr" eaLnBrk="0" hangingPunct="0">
                <a:spcBef>
                  <a:spcPct val="50000"/>
                </a:spcBef>
              </a:pPr>
              <a:endParaRPr lang="de-DE">
                <a:latin typeface="Verdana" pitchFamily="34" charset="0"/>
              </a:endParaRPr>
            </a:p>
            <a:p>
              <a:pPr algn="ctr" eaLnBrk="0" hangingPunct="0">
                <a:spcBef>
                  <a:spcPct val="50000"/>
                </a:spcBef>
              </a:pPr>
              <a:r>
                <a:rPr lang="de-DE">
                  <a:latin typeface="Verdana" pitchFamily="34" charset="0"/>
                </a:rPr>
                <a:t>Internationalization Process </a:t>
              </a:r>
            </a:p>
            <a:p>
              <a:pPr algn="ctr" eaLnBrk="0" hangingPunct="0">
                <a:spcBef>
                  <a:spcPct val="50000"/>
                </a:spcBef>
              </a:pPr>
              <a:r>
                <a:rPr lang="de-DE">
                  <a:latin typeface="Verdana" pitchFamily="34" charset="0"/>
                </a:rPr>
                <a:t>Theories</a:t>
              </a:r>
            </a:p>
            <a:p>
              <a:pPr algn="ctr" eaLnBrk="0" hangingPunct="0">
                <a:spcBef>
                  <a:spcPct val="50000"/>
                </a:spcBef>
              </a:pPr>
              <a:r>
                <a:rPr lang="de-DE">
                  <a:latin typeface="Verdana" pitchFamily="34" charset="0"/>
                </a:rPr>
                <a:t>(Johanson/Vahlne 1977, 1990)</a:t>
              </a:r>
            </a:p>
          </p:txBody>
        </p:sp>
        <p:sp>
          <p:nvSpPr>
            <p:cNvPr id="17420" name="Text Box 14"/>
            <p:cNvSpPr txBox="1">
              <a:spLocks noChangeArrowheads="1"/>
            </p:cNvSpPr>
            <p:nvPr/>
          </p:nvSpPr>
          <p:spPr bwMode="auto">
            <a:xfrm>
              <a:off x="2971" y="2432"/>
              <a:ext cx="2676" cy="127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pPr algn="ctr" eaLnBrk="0" hangingPunct="0">
                <a:spcBef>
                  <a:spcPct val="50000"/>
                </a:spcBef>
              </a:pPr>
              <a:endParaRPr lang="de-DE">
                <a:latin typeface="Verdana" pitchFamily="34" charset="0"/>
              </a:endParaRPr>
            </a:p>
            <a:p>
              <a:pPr algn="ctr" eaLnBrk="0" hangingPunct="0">
                <a:spcBef>
                  <a:spcPct val="50000"/>
                </a:spcBef>
              </a:pPr>
              <a:r>
                <a:rPr lang="de-DE">
                  <a:latin typeface="Verdana" pitchFamily="34" charset="0"/>
                </a:rPr>
                <a:t>International New Venture Theory</a:t>
              </a:r>
            </a:p>
            <a:p>
              <a:pPr algn="ctr" eaLnBrk="0" hangingPunct="0">
                <a:spcBef>
                  <a:spcPct val="50000"/>
                </a:spcBef>
              </a:pPr>
              <a:r>
                <a:rPr lang="de-DE">
                  <a:latin typeface="Verdana" pitchFamily="34" charset="0"/>
                </a:rPr>
                <a:t>(Oviatt/McDougall, 1994)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33428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liennummernplatzhalt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E10F7652-FF90-4E38-B910-8BD23869A5C2}" type="slidenum">
              <a:rPr lang="de-DE" sz="1400">
                <a:latin typeface="Times New Roman" pitchFamily="18" charset="0"/>
              </a:rPr>
              <a:pPr algn="r" eaLnBrk="0" hangingPunct="0"/>
              <a:t>5</a:t>
            </a:fld>
            <a:endParaRPr lang="de-DE" sz="1400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e-DE"/>
              <a:t>Internationalization Process Theories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569219"/>
            <a:ext cx="8496944" cy="4648200"/>
          </a:xfrm>
        </p:spPr>
        <p:txBody>
          <a:bodyPr>
            <a:normAutofit/>
          </a:bodyPr>
          <a:lstStyle/>
          <a:p>
            <a:r>
              <a:rPr lang="en-US" dirty="0"/>
              <a:t>Considers internationalization as an incremental process of : </a:t>
            </a:r>
          </a:p>
          <a:p>
            <a:pPr lvl="1"/>
            <a:r>
              <a:rPr lang="en-US" dirty="0"/>
              <a:t>Acquisition, integration and use of knowledge on foreign markets ; Differentiating between objective knowledge (can be taught) and experiential knowledge (learned through personal experience)</a:t>
            </a:r>
          </a:p>
          <a:p>
            <a:pPr lvl="1"/>
            <a:r>
              <a:rPr lang="en-US" dirty="0"/>
              <a:t>Progressive commitment of resources to support the exploitation of international opportunities</a:t>
            </a:r>
          </a:p>
          <a:p>
            <a:pPr marL="273050" indent="-273050">
              <a:buFont typeface="Wingdings" pitchFamily="2" charset="2"/>
              <a:buNone/>
            </a:pPr>
            <a:r>
              <a:rPr lang="en-US" dirty="0"/>
              <a:t>	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955988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nummernplatzhalter 2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3BDEE2E-9D28-466C-8A86-C6F4DD84E936}" type="slidenum">
              <a:rPr lang="de-DE" sz="1400">
                <a:latin typeface="Times New Roman" pitchFamily="18" charset="0"/>
              </a:rPr>
              <a:pPr algn="r" eaLnBrk="0" hangingPunct="0"/>
              <a:t>6</a:t>
            </a:fld>
            <a:endParaRPr lang="de-DE" sz="1400">
              <a:latin typeface="Times New Roman" pitchFamily="18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6525"/>
            <a:ext cx="8229600" cy="484163"/>
          </a:xfrm>
        </p:spPr>
        <p:txBody>
          <a:bodyPr>
            <a:noAutofit/>
          </a:bodyPr>
          <a:lstStyle/>
          <a:p>
            <a:r>
              <a:rPr lang="de-DE" sz="3200" dirty="0"/>
              <a:t>Different Modes of Foreign Market Penetration</a:t>
            </a:r>
            <a:endParaRPr lang="en-US" sz="3200" dirty="0"/>
          </a:p>
        </p:txBody>
      </p:sp>
      <p:graphicFrame>
        <p:nvGraphicFramePr>
          <p:cNvPr id="2355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982450"/>
              </p:ext>
            </p:extLst>
          </p:nvPr>
        </p:nvGraphicFramePr>
        <p:xfrm>
          <a:off x="0" y="872197"/>
          <a:ext cx="9143999" cy="5949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Visio" r:id="rId4" imgW="5382006" imgH="4482084" progId="Visio.Drawing.11">
                  <p:embed/>
                </p:oleObj>
              </mc:Choice>
              <mc:Fallback>
                <p:oleObj name="Visio" r:id="rId4" imgW="5382006" imgH="4482084" progId="Visio.Drawing.11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872197"/>
                        <a:ext cx="9143999" cy="5949386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2152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nummernplatzhalt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FE50C1F9-A239-4053-B8F0-1407D14295D0}" type="slidenum">
              <a:rPr lang="de-DE" sz="1400">
                <a:latin typeface="Times New Roman" pitchFamily="18" charset="0"/>
              </a:rPr>
              <a:pPr algn="r" eaLnBrk="0" hangingPunct="0"/>
              <a:t>7</a:t>
            </a:fld>
            <a:endParaRPr lang="de-DE" sz="1400">
              <a:latin typeface="Times New Roman" pitchFamily="18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e-DE"/>
              <a:t>Internationalization Process Theories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97025"/>
            <a:ext cx="8507288" cy="3776191"/>
          </a:xfrm>
        </p:spPr>
        <p:txBody>
          <a:bodyPr>
            <a:normAutofit fontScale="85000" lnSpcReduction="20000"/>
          </a:bodyPr>
          <a:lstStyle/>
          <a:p>
            <a:pPr marL="273050" indent="-273050">
              <a:buFont typeface="Wingdings" pitchFamily="2" charset="2"/>
              <a:buNone/>
            </a:pPr>
            <a:r>
              <a:rPr lang="en-US" sz="3800" b="1" dirty="0"/>
              <a:t>Criticism:</a:t>
            </a:r>
            <a:r>
              <a:rPr lang="en-US" dirty="0"/>
              <a:t> </a:t>
            </a:r>
          </a:p>
          <a:p>
            <a:pPr marL="273050" indent="-273050"/>
            <a:r>
              <a:rPr lang="en-US" dirty="0"/>
              <a:t>Homogenization of markets</a:t>
            </a:r>
          </a:p>
          <a:p>
            <a:pPr marL="273050" indent="-273050"/>
            <a:r>
              <a:rPr lang="en-US" dirty="0"/>
              <a:t>Leapfrogging steps of the establishment chain</a:t>
            </a:r>
          </a:p>
          <a:p>
            <a:pPr marL="273050" indent="-273050"/>
            <a:r>
              <a:rPr lang="en-US" dirty="0"/>
              <a:t>Determinisms that is too strong in view of a multitude of possible market entry strategies and expansion paths</a:t>
            </a:r>
          </a:p>
          <a:p>
            <a:pPr marL="273050" indent="-273050"/>
            <a:r>
              <a:rPr lang="en-US" dirty="0"/>
              <a:t>The linear relationship between market knowledge and resource commitment which forms the basis of the model cannot necessarily be assumed</a:t>
            </a:r>
          </a:p>
          <a:p>
            <a:pPr marL="273050" indent="-273050"/>
            <a:r>
              <a:rPr lang="en-US" dirty="0"/>
              <a:t>Market knowledge not the only explanatory variable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349379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liennummernplatzhalt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B65608B8-A6DA-4891-B7DD-34A1EE7B6166}" type="slidenum">
              <a:rPr lang="de-DE" sz="1400">
                <a:latin typeface="Times New Roman" pitchFamily="18" charset="0"/>
              </a:rPr>
              <a:pPr algn="r" eaLnBrk="0" hangingPunct="0"/>
              <a:t>8</a:t>
            </a:fld>
            <a:endParaRPr lang="de-DE" sz="140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dirty="0"/>
              <a:t>International New Venture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597025"/>
            <a:ext cx="8229600" cy="4648200"/>
          </a:xfrm>
        </p:spPr>
        <p:txBody>
          <a:bodyPr>
            <a:normAutofit lnSpcReduction="10000"/>
          </a:bodyPr>
          <a:lstStyle/>
          <a:p>
            <a:pPr marL="273050" indent="-273050"/>
            <a:r>
              <a:rPr lang="en-US" u="sng" dirty="0"/>
              <a:t>International New Ventures - </a:t>
            </a:r>
            <a:r>
              <a:rPr lang="en-US" dirty="0"/>
              <a:t>Are  young entrepreneurial firms that are virtually engaged in international business right from inception</a:t>
            </a:r>
          </a:p>
          <a:p>
            <a:pPr marL="673100" lvl="1" indent="-273050"/>
            <a:r>
              <a:rPr lang="en-US" dirty="0"/>
              <a:t>They think about internationalization even before the point of inception. </a:t>
            </a:r>
          </a:p>
          <a:p>
            <a:pPr marL="673100" lvl="1" indent="-273050"/>
            <a:r>
              <a:rPr lang="en-US" dirty="0"/>
              <a:t>They internationalize at inception or shortly after inception</a:t>
            </a:r>
          </a:p>
          <a:p>
            <a:pPr marL="273050" indent="-273050"/>
            <a:r>
              <a:rPr lang="en-US" dirty="0">
                <a:solidFill>
                  <a:srgbClr val="FF0000"/>
                </a:solidFill>
              </a:rPr>
              <a:t>This phenomenon contradicts the classic internationalization theories. </a:t>
            </a:r>
          </a:p>
          <a:p>
            <a:pPr marL="273050" indent="-273050">
              <a:buFont typeface="Wingdings" pitchFamily="2" charset="2"/>
              <a:buNone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53200588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liennummernplatzhalt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33F3781-E1B1-4839-B39E-0031DB61E218}" type="slidenum">
              <a:rPr lang="de-DE" sz="1400">
                <a:latin typeface="Times New Roman" pitchFamily="18" charset="0"/>
              </a:rPr>
              <a:pPr algn="r" eaLnBrk="0" hangingPunct="0"/>
              <a:t>9</a:t>
            </a:fld>
            <a:endParaRPr lang="de-DE" sz="140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de-DE"/>
              <a:t>International New Venture Theory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597025"/>
            <a:ext cx="8291264" cy="4648200"/>
          </a:xfrm>
        </p:spPr>
        <p:txBody>
          <a:bodyPr>
            <a:normAutofit lnSpcReduction="10000"/>
          </a:bodyPr>
          <a:lstStyle/>
          <a:p>
            <a:pPr marL="355600" indent="-355600"/>
            <a:r>
              <a:rPr lang="en-US" sz="2400" dirty="0"/>
              <a:t>By integrating International Business, Entrepreneurship and International Management theory, </a:t>
            </a:r>
            <a:r>
              <a:rPr lang="en-US" sz="2400" dirty="0" err="1"/>
              <a:t>Oviatt</a:t>
            </a:r>
            <a:r>
              <a:rPr lang="en-US" sz="2400" dirty="0"/>
              <a:t> &amp; McDougall (1994) developed an IE model  based on four necessary and sufficient factors </a:t>
            </a:r>
          </a:p>
          <a:p>
            <a:pPr marL="755650" lvl="1" indent="-355600"/>
            <a:r>
              <a:rPr lang="en-US" sz="2400" dirty="0"/>
              <a:t>Organizational formation through internalization of some transactions (an organization must own some assets, else it will have nothing of value to exchange)</a:t>
            </a:r>
          </a:p>
          <a:p>
            <a:pPr marL="755650" lvl="1" indent="-355600"/>
            <a:r>
              <a:rPr lang="en-US" sz="2400" dirty="0"/>
              <a:t>Strong reliance on alternative governance structures (e.g. Networks)</a:t>
            </a:r>
          </a:p>
          <a:p>
            <a:pPr marL="820738" lvl="1"/>
            <a:r>
              <a:rPr lang="en-US" sz="2400" dirty="0"/>
              <a:t>Establishment of foreign location advantages (private knowledge)</a:t>
            </a:r>
          </a:p>
          <a:p>
            <a:pPr marL="820738" lvl="1"/>
            <a:r>
              <a:rPr lang="en-US" sz="2400" dirty="0"/>
              <a:t>Control over unique resources </a:t>
            </a:r>
            <a:r>
              <a:rPr lang="en-US" sz="2400" dirty="0">
                <a:solidFill>
                  <a:srgbClr val="FF0000"/>
                </a:solidFill>
              </a:rPr>
              <a:t>(patents, copyrights)</a:t>
            </a:r>
            <a:endParaRPr lang="de-DE" sz="18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endParaRPr lang="en-US" sz="1800" dirty="0"/>
          </a:p>
          <a:p>
            <a:pPr marL="355600" indent="-355600">
              <a:lnSpc>
                <a:spcPct val="110000"/>
              </a:lnSpc>
              <a:buFont typeface="Wingdings" pitchFamily="2" charset="2"/>
              <a:buNone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340910390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2834</TotalTime>
  <Words>804</Words>
  <Application>Microsoft Office PowerPoint</Application>
  <PresentationFormat>On-screen Show (4:3)</PresentationFormat>
  <Paragraphs>138</Paragraphs>
  <Slides>15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Arial</vt:lpstr>
      <vt:lpstr>Batang</vt:lpstr>
      <vt:lpstr>Calibri</vt:lpstr>
      <vt:lpstr>新細明體</vt:lpstr>
      <vt:lpstr>Symbol</vt:lpstr>
      <vt:lpstr>Tahoma</vt:lpstr>
      <vt:lpstr>Times New Roman</vt:lpstr>
      <vt:lpstr>Verdana</vt:lpstr>
      <vt:lpstr>Wingdings</vt:lpstr>
      <vt:lpstr>Theme1</vt:lpstr>
      <vt:lpstr>Visio</vt:lpstr>
      <vt:lpstr>International Entrepreneurship</vt:lpstr>
      <vt:lpstr>The concept of IE</vt:lpstr>
      <vt:lpstr>INTERNATIONALIZING THE ENTREPRENEURIAL FIRM</vt:lpstr>
      <vt:lpstr>Internationalization Theories </vt:lpstr>
      <vt:lpstr>Internationalization Process Theories</vt:lpstr>
      <vt:lpstr>Different Modes of Foreign Market Penetration</vt:lpstr>
      <vt:lpstr>Internationalization Process Theories</vt:lpstr>
      <vt:lpstr>International New Venture</vt:lpstr>
      <vt:lpstr>International New Venture Theory</vt:lpstr>
      <vt:lpstr>Internationalization Process Theory vs. International New Venture Theory</vt:lpstr>
      <vt:lpstr>PowerPoint Presentation</vt:lpstr>
      <vt:lpstr>Measurement Internationalization</vt:lpstr>
      <vt:lpstr>Foreign Market Entry Strategies of Local Firms</vt:lpstr>
      <vt:lpstr>International Strategies. Strategies for Staying in Domestic Markets:</vt:lpstr>
      <vt:lpstr>International Strategies. Strategies for Entering Foreign Markets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 Batte</dc:creator>
  <cp:lastModifiedBy>Admin</cp:lastModifiedBy>
  <cp:revision>45</cp:revision>
  <dcterms:created xsi:type="dcterms:W3CDTF">2011-12-09T06:48:44Z</dcterms:created>
  <dcterms:modified xsi:type="dcterms:W3CDTF">2022-10-24T04:21:35Z</dcterms:modified>
</cp:coreProperties>
</file>