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36"/>
  </p:notesMasterIdLst>
  <p:sldIdLst>
    <p:sldId id="325" r:id="rId3"/>
    <p:sldId id="326" r:id="rId4"/>
    <p:sldId id="280" r:id="rId5"/>
    <p:sldId id="282" r:id="rId6"/>
    <p:sldId id="283" r:id="rId7"/>
    <p:sldId id="284" r:id="rId8"/>
    <p:sldId id="339" r:id="rId9"/>
    <p:sldId id="285" r:id="rId10"/>
    <p:sldId id="327" r:id="rId11"/>
    <p:sldId id="286" r:id="rId12"/>
    <p:sldId id="328" r:id="rId13"/>
    <p:sldId id="291" r:id="rId14"/>
    <p:sldId id="329" r:id="rId15"/>
    <p:sldId id="288" r:id="rId16"/>
    <p:sldId id="289" r:id="rId17"/>
    <p:sldId id="290" r:id="rId18"/>
    <p:sldId id="297" r:id="rId19"/>
    <p:sldId id="298" r:id="rId20"/>
    <p:sldId id="299" r:id="rId21"/>
    <p:sldId id="333" r:id="rId22"/>
    <p:sldId id="279" r:id="rId23"/>
    <p:sldId id="309" r:id="rId24"/>
    <p:sldId id="266" r:id="rId25"/>
    <p:sldId id="267" r:id="rId26"/>
    <p:sldId id="342" r:id="rId27"/>
    <p:sldId id="320" r:id="rId28"/>
    <p:sldId id="343" r:id="rId29"/>
    <p:sldId id="344" r:id="rId30"/>
    <p:sldId id="345" r:id="rId31"/>
    <p:sldId id="346" r:id="rId32"/>
    <p:sldId id="347" r:id="rId33"/>
    <p:sldId id="348" r:id="rId34"/>
    <p:sldId id="268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2430" autoAdjust="0"/>
  </p:normalViewPr>
  <p:slideViewPr>
    <p:cSldViewPr>
      <p:cViewPr varScale="1">
        <p:scale>
          <a:sx n="46" d="100"/>
          <a:sy n="46" d="100"/>
        </p:scale>
        <p:origin x="230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F5A06-F3F0-4EC1-9CB3-6090970244C0}" type="datetimeFigureOut">
              <a:rPr lang="en-GB" smtClean="0"/>
              <a:pPr/>
              <a:t>31/01/2025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F05E4-5B16-49A1-8CB7-E3F63CED6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7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F05E4-5B16-49A1-8CB7-E3F63CED691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968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6FB6D4-2FA0-433F-866A-6023B9B74AF9}" type="slidenum">
              <a:rPr lang="en-GB"/>
              <a:pPr/>
              <a:t>14</a:t>
            </a:fld>
            <a:endParaRPr lang="en-GB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2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0E6861-6017-4B69-BD9D-018ED43BC9CA}" type="slidenum">
              <a:rPr lang="en-GB"/>
              <a:pPr/>
              <a:t>15</a:t>
            </a:fld>
            <a:endParaRPr lang="en-GB"/>
          </a:p>
        </p:txBody>
      </p:sp>
      <p:sp>
        <p:nvSpPr>
          <p:cNvPr id="9728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72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06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7000ED-2871-4E0C-B768-81C3827AE230}" type="slidenum">
              <a:rPr lang="en-GB"/>
              <a:pPr/>
              <a:t>16</a:t>
            </a:fld>
            <a:endParaRPr lang="en-GB"/>
          </a:p>
        </p:txBody>
      </p:sp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45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695C44-3A09-47BE-8ACA-4501669F2C8C}" type="slidenum">
              <a:rPr lang="en-GB"/>
              <a:pPr/>
              <a:t>17</a:t>
            </a:fld>
            <a:endParaRPr lang="en-GB"/>
          </a:p>
        </p:txBody>
      </p:sp>
      <p:sp>
        <p:nvSpPr>
          <p:cNvPr id="10547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54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92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4CE757-403C-4C46-9E14-3E42883E946D}" type="slidenum">
              <a:rPr lang="en-GB"/>
              <a:pPr/>
              <a:t>18</a:t>
            </a:fld>
            <a:endParaRPr lang="en-GB"/>
          </a:p>
        </p:txBody>
      </p:sp>
      <p:sp>
        <p:nvSpPr>
          <p:cNvPr id="10649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4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62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6533EE-2DB9-4391-82CD-52A42D44D320}" type="slidenum">
              <a:rPr lang="en-GB"/>
              <a:pPr/>
              <a:t>19</a:t>
            </a:fld>
            <a:endParaRPr lang="en-GB"/>
          </a:p>
        </p:txBody>
      </p:sp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85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65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4FF9CE-F243-4ECE-A037-66F4BD1F5BE5}" type="slidenum">
              <a:rPr lang="en-GB"/>
              <a:pPr/>
              <a:t>22</a:t>
            </a:fld>
            <a:endParaRPr lang="en-GB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18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0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107024-ECE3-4810-86FE-EBC5F496B7D4}" type="slidenum">
              <a:rPr lang="en-GB"/>
              <a:pPr/>
              <a:t>26</a:t>
            </a:fld>
            <a:endParaRPr lang="en-GB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52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5D8489-D3FC-4C51-9B61-DEE09328DB83}" type="slidenum">
              <a:rPr lang="en-GB"/>
              <a:pPr/>
              <a:t>27</a:t>
            </a:fld>
            <a:endParaRPr lang="en-GB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95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45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860773-E9B0-4947-BFE3-EBE4A6E39BFC}" type="slidenum">
              <a:rPr lang="en-GB"/>
              <a:pPr/>
              <a:t>29</a:t>
            </a:fld>
            <a:endParaRPr lang="en-GB"/>
          </a:p>
        </p:txBody>
      </p:sp>
      <p:sp>
        <p:nvSpPr>
          <p:cNvPr id="10444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44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30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777424-8CB1-4803-8BE0-82975FE8D6AA}" type="slidenum">
              <a:rPr lang="en-GB"/>
              <a:pPr/>
              <a:t>3</a:t>
            </a:fld>
            <a:endParaRPr lang="en-GB"/>
          </a:p>
        </p:txBody>
      </p:sp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70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301707-FF95-49F1-98EE-44AF31061DB6}" type="slidenum">
              <a:rPr lang="en-GB"/>
              <a:pPr/>
              <a:t>32</a:t>
            </a:fld>
            <a:endParaRPr lang="en-GB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05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8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F05E4-5B16-49A1-8CB7-E3F63CED6915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7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1DE4A3D-1756-43D7-A7EA-5F97067D7500}" type="slidenum">
              <a:rPr lang="en-GB"/>
              <a:pPr/>
              <a:t>4</a:t>
            </a:fld>
            <a:endParaRPr lang="en-GB"/>
          </a:p>
        </p:txBody>
      </p:sp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1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64D1D1-9306-41C3-BFE4-F32358CA908B}" type="slidenum">
              <a:rPr lang="en-GB"/>
              <a:pPr/>
              <a:t>5</a:t>
            </a:fld>
            <a:endParaRPr lang="en-GB"/>
          </a:p>
        </p:txBody>
      </p:sp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11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20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F79E4D-1AD1-4358-9744-394666FF8B38}" type="slidenum">
              <a:rPr lang="en-GB"/>
              <a:pPr/>
              <a:t>6</a:t>
            </a:fld>
            <a:endParaRPr lang="en-GB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56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491DCE-AD78-4339-92AB-4E2E0F6E08F9}" type="slidenum">
              <a:rPr lang="en-GB"/>
              <a:pPr/>
              <a:t>8</a:t>
            </a:fld>
            <a:endParaRPr lang="en-GB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1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491DCE-AD78-4339-92AB-4E2E0F6E08F9}" type="slidenum">
              <a:rPr lang="en-GB"/>
              <a:pPr/>
              <a:t>9</a:t>
            </a:fld>
            <a:endParaRPr lang="en-GB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1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1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71E098-3539-4A25-A4D7-4A2B3E950005}" type="slidenum">
              <a:rPr lang="en-GB"/>
              <a:pPr/>
              <a:t>10</a:t>
            </a:fld>
            <a:endParaRPr lang="en-GB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19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71E098-3539-4A25-A4D7-4A2B3E950005}" type="slidenum">
              <a:rPr lang="en-GB"/>
              <a:pPr/>
              <a:t>11</a:t>
            </a:fld>
            <a:endParaRPr lang="en-GB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40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0096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4426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7642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53741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86904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45351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4488104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62419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23744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3826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03646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6174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0506516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9752005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62466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98219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28674"/>
      </p:ext>
    </p:extLst>
  </p:cSld>
  <p:clrMapOvr>
    <a:masterClrMapping/>
  </p:clrMapOvr>
  <p:transition spd="slow"/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239466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872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1323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63263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21872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421072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0513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will be the basic slide template</a:t>
            </a:r>
          </a:p>
          <a:p>
            <a:pPr lvl="1"/>
            <a:r>
              <a:rPr lang="en-US" smtClean="0"/>
              <a:t>for Why Should Managers box slides, use </a:t>
            </a:r>
          </a:p>
          <a:p>
            <a:pPr lvl="1"/>
            <a:r>
              <a:rPr lang="en-US" smtClean="0"/>
              <a:t>for Ethics and Society box slides, use</a:t>
            </a:r>
          </a:p>
          <a:p>
            <a:pPr lvl="1"/>
            <a:r>
              <a:rPr lang="en-US" smtClean="0"/>
              <a:t>for Look into the Future box slides use </a:t>
            </a:r>
          </a:p>
          <a:p>
            <a:pPr lvl="1"/>
            <a:r>
              <a:rPr lang="en-US" smtClean="0"/>
              <a:t>(this refers to background colors)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675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will be the basic slide template</a:t>
            </a:r>
          </a:p>
          <a:p>
            <a:pPr lvl="1"/>
            <a:r>
              <a:rPr lang="en-US" smtClean="0"/>
              <a:t>for Why Should Managers box slides, use </a:t>
            </a:r>
          </a:p>
          <a:p>
            <a:pPr lvl="1"/>
            <a:r>
              <a:rPr lang="en-US" smtClean="0"/>
              <a:t>for Ethics and Society box slides, use</a:t>
            </a:r>
          </a:p>
          <a:p>
            <a:pPr lvl="1"/>
            <a:r>
              <a:rPr lang="en-US" smtClean="0"/>
              <a:t>for Look into the Future box slides use </a:t>
            </a:r>
          </a:p>
          <a:p>
            <a:pPr lvl="1"/>
            <a:r>
              <a:rPr lang="en-US" smtClean="0"/>
              <a:t>(this refers to background colors)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796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/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groups.google.com/group/PanchiKB/boxsubscribe" TargetMode="External"/><Relationship Id="rId1" Type="http://schemas.openxmlformats.org/officeDocument/2006/relationships/slideLayout" Target="../slideLayouts/slideLayout14.xml"/><Relationship Id="rId4" Type="http://schemas.openxmlformats.org/officeDocument/2006/relationships/image" Target="cid:1.1859198298@web31504.mail.mud.yahoo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57201"/>
            <a:ext cx="7772400" cy="1470025"/>
          </a:xfrm>
        </p:spPr>
        <p:txBody>
          <a:bodyPr/>
          <a:lstStyle/>
          <a:p>
            <a:pPr algn="ctr"/>
            <a:r>
              <a:rPr lang="en-GB" b="1" dirty="0" smtClean="0"/>
              <a:t>PROJECT MANAGEMENT </a:t>
            </a:r>
            <a:endParaRPr lang="en-GB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28800" y="2209800"/>
            <a:ext cx="8610600" cy="4267200"/>
          </a:xfrm>
        </p:spPr>
        <p:txBody>
          <a:bodyPr/>
          <a:lstStyle/>
          <a:p>
            <a:r>
              <a:rPr lang="en-US" dirty="0" smtClean="0"/>
              <a:t>To cover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Project </a:t>
            </a:r>
            <a:r>
              <a:rPr lang="en-US" sz="2400" b="0" dirty="0"/>
              <a:t>Management knowledge areas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Project Success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Skills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Job functions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Ethics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 smtClean="0"/>
              <a:t>Project Stakeholders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software</a:t>
            </a:r>
          </a:p>
          <a:p>
            <a:pPr algn="l"/>
            <a:endParaRPr lang="en-US" sz="2400" b="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449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5232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Suggested Skills for Project Managers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9601200" cy="4572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managers need a wide variety of skills.</a:t>
            </a:r>
          </a:p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They should: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Be comfortable with change.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Understand the organizations they work in and with.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Lead teams to accomplish project goals</a:t>
            </a:r>
            <a:r>
              <a:rPr lang="en-GB" sz="2800" dirty="0"/>
              <a:t>.</a:t>
            </a:r>
            <a:endParaRPr lang="en-GB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55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85994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Suggested Skills for Project Managers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1676400"/>
            <a:ext cx="9753600" cy="4572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solidFill>
                  <a:schemeClr val="tx1"/>
                </a:solidFill>
              </a:rPr>
              <a:t>Project </a:t>
            </a:r>
            <a:r>
              <a:rPr lang="en-GB" dirty="0">
                <a:solidFill>
                  <a:schemeClr val="tx1"/>
                </a:solidFill>
              </a:rPr>
              <a:t>managers need both “hard” and “soft” skills.  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/>
              <a:t>Hard skills</a:t>
            </a:r>
            <a:r>
              <a:rPr lang="en-GB" sz="2800" dirty="0"/>
              <a:t> include product knowledge and knowing how to use various project management tools and techniques.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/>
              <a:t>Soft skills</a:t>
            </a:r>
            <a:r>
              <a:rPr lang="en-GB" sz="2800" dirty="0"/>
              <a:t> include being able to work with various types of people.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33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76400" y="609600"/>
            <a:ext cx="9144000" cy="990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General </a:t>
            </a:r>
            <a:r>
              <a:rPr lang="en-US"/>
              <a:t>Management </a:t>
            </a:r>
            <a:r>
              <a:rPr lang="en-US" dirty="0"/>
              <a:t>knowledge &amp; Skills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95800"/>
          </a:xfrm>
        </p:spPr>
        <p:txBody>
          <a:bodyPr/>
          <a:lstStyle/>
          <a:p>
            <a:pPr marL="0" indent="0">
              <a:buNone/>
            </a:pPr>
            <a:r>
              <a:rPr lang="en-US" b="0" dirty="0"/>
              <a:t>General management encompasses planning, organizing, staffing, executing &amp; controlling.  It includes supporting disciplines such as:</a:t>
            </a:r>
          </a:p>
          <a:p>
            <a:pPr lvl="0"/>
            <a:r>
              <a:rPr lang="en-US" b="0" dirty="0" smtClean="0"/>
              <a:t>Financial </a:t>
            </a:r>
            <a:r>
              <a:rPr lang="en-US" b="0" dirty="0"/>
              <a:t>management &amp; accounting</a:t>
            </a:r>
          </a:p>
          <a:p>
            <a:pPr lvl="0"/>
            <a:r>
              <a:rPr lang="en-US" b="0" dirty="0"/>
              <a:t>Purchasing &amp; procurement</a:t>
            </a:r>
          </a:p>
          <a:p>
            <a:pPr lvl="0"/>
            <a:r>
              <a:rPr lang="en-US" b="0" dirty="0"/>
              <a:t> Contract and commercial law</a:t>
            </a:r>
          </a:p>
          <a:p>
            <a:pPr lvl="0"/>
            <a:r>
              <a:rPr lang="en-US" b="0" dirty="0"/>
              <a:t> Logistics &amp; supply chain</a:t>
            </a:r>
          </a:p>
          <a:p>
            <a:pPr lvl="0"/>
            <a:r>
              <a:rPr lang="en-US" b="0" dirty="0"/>
              <a:t> Organization </a:t>
            </a:r>
            <a:r>
              <a:rPr lang="en-US" b="0" dirty="0" smtClean="0"/>
              <a:t>structure </a:t>
            </a:r>
          </a:p>
          <a:p>
            <a:pPr lvl="0"/>
            <a:r>
              <a:rPr lang="en-US" b="0" dirty="0"/>
              <a:t>Interpersonal skills</a:t>
            </a:r>
          </a:p>
          <a:p>
            <a:pPr lvl="0"/>
            <a:r>
              <a:rPr lang="en-US" b="0" dirty="0"/>
              <a:t>Effective communication: the exchange of </a:t>
            </a:r>
            <a:r>
              <a:rPr lang="en-US" b="0" dirty="0" smtClean="0"/>
              <a:t>information</a:t>
            </a:r>
            <a:endParaRPr lang="en-US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596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261600" cy="990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General </a:t>
            </a:r>
            <a:r>
              <a:rPr lang="en-US" dirty="0" err="1"/>
              <a:t>Mgt</a:t>
            </a:r>
            <a:r>
              <a:rPr lang="en-US" dirty="0"/>
              <a:t> knowledge &amp; </a:t>
            </a:r>
            <a:r>
              <a:rPr lang="en-US" dirty="0"/>
              <a:t>Skills…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9220200" cy="4572000"/>
          </a:xfrm>
        </p:spPr>
        <p:txBody>
          <a:bodyPr/>
          <a:lstStyle/>
          <a:p>
            <a:pPr lvl="0"/>
            <a:r>
              <a:rPr lang="en-US" b="0" dirty="0" smtClean="0"/>
              <a:t>Influencing </a:t>
            </a:r>
            <a:r>
              <a:rPr lang="en-US" b="0" dirty="0"/>
              <a:t>the organization: the ability to get things </a:t>
            </a:r>
            <a:r>
              <a:rPr lang="en-US" b="0" dirty="0" smtClean="0"/>
              <a:t>done</a:t>
            </a:r>
            <a:endParaRPr lang="en-US" b="0" dirty="0"/>
          </a:p>
          <a:p>
            <a:pPr lvl="0"/>
            <a:r>
              <a:rPr lang="en-US" b="0" dirty="0" smtClean="0"/>
              <a:t>Leadership</a:t>
            </a:r>
            <a:r>
              <a:rPr lang="en-US" b="0" dirty="0"/>
              <a:t>: Developing a vision and strategy, and motivating people to achieve that vision and strategy</a:t>
            </a:r>
          </a:p>
          <a:p>
            <a:pPr lvl="0"/>
            <a:r>
              <a:rPr lang="en-US" b="0" dirty="0" smtClean="0"/>
              <a:t>Motivation</a:t>
            </a:r>
            <a:r>
              <a:rPr lang="en-US" b="0" dirty="0"/>
              <a:t>: Energizing people to achieve high levels of performance and to overcome barriers to change</a:t>
            </a:r>
            <a:r>
              <a:rPr lang="en-US" b="0" dirty="0" smtClean="0"/>
              <a:t>.</a:t>
            </a:r>
          </a:p>
          <a:p>
            <a:pPr lvl="0"/>
            <a:r>
              <a:rPr lang="en-US" b="0" dirty="0"/>
              <a:t>Negotiation and conflict management: conferring with others to come to terms with them or to reach an agreement.</a:t>
            </a:r>
          </a:p>
          <a:p>
            <a:pPr lvl="0"/>
            <a:r>
              <a:rPr lang="en-US" b="0" dirty="0" smtClean="0"/>
              <a:t>Problem </a:t>
            </a:r>
            <a:r>
              <a:rPr lang="en-US" b="0" dirty="0"/>
              <a:t>solving: The combination of problem definition, alternatives identification and analysis, and decision making. </a:t>
            </a:r>
          </a:p>
          <a:p>
            <a:pPr lvl="0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41689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676399" y="579438"/>
            <a:ext cx="8991601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9pPr>
          </a:lstStyle>
          <a:p>
            <a:r>
              <a:rPr lang="en-GB" sz="3600" dirty="0"/>
              <a:t>Snapshot – Good Project Management Skills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143000" y="1796053"/>
            <a:ext cx="4648200" cy="414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528638" indent="-528638"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Leadership and professionalism are crucial.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Know what your sponsor expects from the project, and learn from your mistakes.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Trust your team and delegate decisions.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Know the business.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Stand up for yourself.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324600" y="1796053"/>
            <a:ext cx="4876800" cy="414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Be a team player.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Stay organized and don’t be overly emotional.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Work on projects and for people you believe in.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Think outside the box.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There is some luck involved in project management, and you should always aim high.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500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752599" y="285296"/>
            <a:ext cx="8915401" cy="108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9pPr>
          </a:lstStyle>
          <a:p>
            <a:r>
              <a:rPr lang="en-GB" dirty="0"/>
              <a:t>Characteristics </a:t>
            </a:r>
            <a:r>
              <a:rPr lang="en-GB" dirty="0"/>
              <a:t>of Effective and Ineffective Project Managers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38300"/>
            <a:ext cx="92964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444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Importance of Leadership Skills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751012"/>
            <a:ext cx="9829800" cy="4573588"/>
          </a:xfrm>
          <a:ln/>
        </p:spPr>
        <p:txBody>
          <a:bodyPr/>
          <a:lstStyle/>
          <a:p>
            <a:pPr lvl="0"/>
            <a:r>
              <a:rPr lang="en-GB" b="0" dirty="0"/>
              <a:t>Effective project managers provide leadership by example.</a:t>
            </a:r>
            <a:endParaRPr lang="en-US" b="0" dirty="0"/>
          </a:p>
          <a:p>
            <a:pPr lvl="0"/>
            <a:r>
              <a:rPr lang="en-GB" b="0" dirty="0"/>
              <a:t>A leader focuses on long-term goals and big-picture objectives while inspiring people to reach those goals.</a:t>
            </a:r>
            <a:endParaRPr lang="en-US" b="0" dirty="0"/>
          </a:p>
          <a:p>
            <a:pPr lvl="0"/>
            <a:r>
              <a:rPr lang="en-GB" b="0" dirty="0"/>
              <a:t>A manager deals with the day-to-day details of meeting specific goals.</a:t>
            </a:r>
            <a:endParaRPr lang="en-US" b="0" dirty="0"/>
          </a:p>
          <a:p>
            <a:pPr lvl="0"/>
            <a:r>
              <a:rPr lang="en-GB" b="0" dirty="0"/>
              <a:t>Project managers often take on both leader and manager roles</a:t>
            </a:r>
            <a:r>
              <a:rPr lang="en-GB" b="0" dirty="0" smtClean="0"/>
              <a:t>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248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1828800" y="819150"/>
            <a:ext cx="8447088" cy="62865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The Project Management Profession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1066799" y="1676400"/>
            <a:ext cx="9601201" cy="4421188"/>
          </a:xfrm>
          <a:ln/>
        </p:spPr>
        <p:txBody>
          <a:bodyPr/>
          <a:lstStyle/>
          <a:p>
            <a:pPr lvl="0"/>
            <a:r>
              <a:rPr lang="en-GB" b="0" dirty="0"/>
              <a:t>Professional societies such as the Project Management Institute (PMI) have grown significantly.</a:t>
            </a:r>
            <a:endParaRPr lang="en-US" b="0" dirty="0"/>
          </a:p>
          <a:p>
            <a:pPr lvl="0"/>
            <a:r>
              <a:rPr lang="en-GB" b="0" dirty="0"/>
              <a:t>There are specific interest groups in many areas, such as engineering, financial services, health care, and IT.</a:t>
            </a:r>
            <a:endParaRPr lang="en-US" b="0" dirty="0"/>
          </a:p>
          <a:p>
            <a:pPr lvl="0"/>
            <a:r>
              <a:rPr lang="en-GB" b="0" dirty="0"/>
              <a:t>Project management research and certification programs continue to grow</a:t>
            </a:r>
            <a:r>
              <a:rPr lang="en-GB" b="0" dirty="0" smtClean="0"/>
              <a:t>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46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762000"/>
            <a:ext cx="7761288" cy="6858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Certification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676399"/>
            <a:ext cx="9677400" cy="4679951"/>
          </a:xfrm>
          <a:ln/>
        </p:spPr>
        <p:txBody>
          <a:bodyPr/>
          <a:lstStyle/>
          <a:p>
            <a:pPr lvl="0"/>
            <a:r>
              <a:rPr lang="en-GB" b="0" dirty="0"/>
              <a:t>PMI provides certification as a Project Management Professional (PMP).</a:t>
            </a:r>
            <a:endParaRPr lang="en-US" b="0" dirty="0"/>
          </a:p>
          <a:p>
            <a:pPr lvl="0"/>
            <a:r>
              <a:rPr lang="en-GB" b="0" dirty="0"/>
              <a:t>A PMP has documented sufficient project experience, agreed to follow a code of ethics, and passed the PMP exam.</a:t>
            </a:r>
            <a:endParaRPr lang="en-US" b="0" dirty="0"/>
          </a:p>
          <a:p>
            <a:pPr lvl="0"/>
            <a:r>
              <a:rPr lang="en-GB" b="0" dirty="0"/>
              <a:t>The number of people earning PMP certification is increasing quickly.</a:t>
            </a:r>
            <a:endParaRPr lang="en-US" b="0" dirty="0"/>
          </a:p>
          <a:p>
            <a:pPr lvl="0"/>
            <a:r>
              <a:rPr lang="en-GB" b="0" dirty="0"/>
              <a:t>PMI and other organizations are offering new certification programs</a:t>
            </a:r>
            <a:r>
              <a:rPr lang="en-GB" b="0" dirty="0" smtClean="0"/>
              <a:t>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054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0" y="685800"/>
            <a:ext cx="7761288" cy="6858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Ethics in Project Management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1371599" y="1676400"/>
            <a:ext cx="9753601" cy="4421188"/>
          </a:xfrm>
          <a:ln/>
        </p:spPr>
        <p:txBody>
          <a:bodyPr/>
          <a:lstStyle/>
          <a:p>
            <a:pPr lvl="0"/>
            <a:r>
              <a:rPr lang="en-GB" b="0" dirty="0"/>
              <a:t>Ethics is an important part of all professions.</a:t>
            </a:r>
            <a:endParaRPr lang="en-US" b="0" dirty="0"/>
          </a:p>
          <a:p>
            <a:pPr lvl="0"/>
            <a:r>
              <a:rPr lang="en-GB" b="0" dirty="0"/>
              <a:t>Project managers often face ethical dilemmas.</a:t>
            </a:r>
            <a:endParaRPr lang="en-US" b="0" dirty="0"/>
          </a:p>
          <a:p>
            <a:pPr lvl="0"/>
            <a:r>
              <a:rPr lang="en-GB" b="0" dirty="0"/>
              <a:t>In order to earn PMP certification, applicants must agree to the PMP code of professional conduct.</a:t>
            </a:r>
            <a:endParaRPr lang="en-US" b="0" dirty="0"/>
          </a:p>
          <a:p>
            <a:pPr lvl="0"/>
            <a:r>
              <a:rPr lang="en-GB" b="0" dirty="0"/>
              <a:t>Several questions on the PMP exam are related to professional responsibility, including ethics</a:t>
            </a:r>
            <a:r>
              <a:rPr lang="en-GB" b="0" dirty="0" smtClean="0"/>
              <a:t>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25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016000" y="1708150"/>
            <a:ext cx="10414000" cy="4648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Many organizations today have a new or renewed interest in project management.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Computer hardware, software, networks, and the use of interdisciplinary and global work teams have radically changed the work environment.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The U.S. spends $2.3 trillion on projects every year, or one-quarter its gross domestic product, and the world as a whole spends nearly $10 trillion of its $40.7 gross product on projects of all kinds</a:t>
            </a:r>
            <a:r>
              <a:rPr lang="en-US" b="0" dirty="0" smtClean="0">
                <a:solidFill>
                  <a:schemeClr val="tx1"/>
                </a:solidFill>
              </a:rPr>
              <a:t>.</a:t>
            </a:r>
            <a:endParaRPr lang="en-US" b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8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75114" y="685800"/>
            <a:ext cx="8088086" cy="7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Project </a:t>
            </a: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Stakeholders</a:t>
            </a:r>
            <a:endParaRPr lang="en-US" sz="3600" b="1" dirty="0">
              <a:solidFill>
                <a:srgbClr val="500093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66800" y="1676400"/>
            <a:ext cx="10363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just" fontAlgn="base">
              <a:lnSpc>
                <a:spcPct val="104000"/>
              </a:lnSpc>
              <a:spcBef>
                <a:spcPts val="600"/>
              </a:spcBef>
              <a:spcAft>
                <a:spcPct val="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 b="0">
                <a:solidFill>
                  <a:schemeClr val="tx1"/>
                </a:solidFill>
              </a:defRPr>
            </a:lvl1pPr>
            <a:lvl2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00279F"/>
              </a:buClr>
              <a:buSzPct val="127000"/>
              <a:buFont typeface="Wingdings" pitchFamily="2" charset="2"/>
              <a:buChar char="ü"/>
              <a:defRPr sz="2400">
                <a:solidFill>
                  <a:schemeClr val="tx1"/>
                </a:solidFill>
              </a:defRPr>
            </a:lvl2pPr>
            <a:lvl3pPr marL="11430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 sz="2000">
                <a:solidFill>
                  <a:schemeClr val="tx1"/>
                </a:solidFill>
              </a:defRPr>
            </a:lvl3pPr>
            <a:lvl4pPr marL="16002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4pPr>
            <a:lvl5pPr marL="20574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9pPr>
          </a:lstStyle>
          <a:p>
            <a:r>
              <a:rPr lang="en-US" sz="2800" dirty="0"/>
              <a:t>Stakeholders identification is a continuous process and can be challenging.</a:t>
            </a:r>
          </a:p>
          <a:p>
            <a:r>
              <a:rPr lang="en-US" sz="2800" dirty="0"/>
              <a:t>It </a:t>
            </a:r>
            <a:r>
              <a:rPr lang="en-US" sz="2800" dirty="0"/>
              <a:t>is important to identify stakeholders with positive or negative expectations in order to deal with them appropriately – be professional at all times. </a:t>
            </a:r>
          </a:p>
          <a:p>
            <a:r>
              <a:rPr lang="en-US" sz="2800" dirty="0"/>
              <a:t>Identify </a:t>
            </a:r>
            <a:r>
              <a:rPr lang="en-US" sz="2800" dirty="0"/>
              <a:t>key decision makers (with influence) among stakeholders; in some cases they </a:t>
            </a:r>
            <a:r>
              <a:rPr lang="en-US" sz="2800" dirty="0"/>
              <a:t>are not </a:t>
            </a:r>
            <a:r>
              <a:rPr lang="en-US" sz="2800" dirty="0"/>
              <a:t>on top of organization chart.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583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38200"/>
            <a:ext cx="8229600" cy="609600"/>
          </a:xfrm>
        </p:spPr>
        <p:txBody>
          <a:bodyPr/>
          <a:lstStyle/>
          <a:p>
            <a:r>
              <a:rPr lang="en-GB" dirty="0"/>
              <a:t>Project Stakeholders…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10058400" cy="4953000"/>
          </a:xfrm>
        </p:spPr>
        <p:txBody>
          <a:bodyPr/>
          <a:lstStyle/>
          <a:p>
            <a:pPr algn="just">
              <a:lnSpc>
                <a:spcPct val="9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Stakeholders are the people involved in or affected by project activities.</a:t>
            </a:r>
          </a:p>
          <a:p>
            <a:pPr algn="just">
              <a:lnSpc>
                <a:spcPct val="9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Stakeholders include: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sponsor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manager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team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Support staff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Customers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Users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Suppliers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Opponents to the project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6" name="Elbow Connector 5"/>
          <p:cNvCxnSpPr/>
          <p:nvPr/>
        </p:nvCxnSpPr>
        <p:spPr bwMode="auto">
          <a:xfrm rot="5400000" flipH="1" flipV="1">
            <a:off x="4343401" y="3026231"/>
            <a:ext cx="21771" cy="21771"/>
          </a:xfrm>
          <a:prstGeom prst="bentConnector3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4518448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838200"/>
            <a:ext cx="7761288" cy="609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Stakeholder Management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1752600"/>
            <a:ext cx="10134600" cy="4421188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Project managers must take time to identify, understand, and manage relationships with all project stakeholders.</a:t>
            </a:r>
          </a:p>
          <a:p>
            <a:r>
              <a:rPr lang="en-GB" b="0" dirty="0">
                <a:solidFill>
                  <a:schemeClr val="tx1"/>
                </a:solidFill>
              </a:rPr>
              <a:t>Using the four frames of organizations can help you meet stakeholder needs and </a:t>
            </a:r>
            <a:r>
              <a:rPr lang="en-GB" b="0" dirty="0" smtClean="0">
                <a:solidFill>
                  <a:schemeClr val="tx1"/>
                </a:solidFill>
              </a:rPr>
              <a:t>expectations (</a:t>
            </a:r>
            <a:r>
              <a:rPr lang="en-GB" b="0" dirty="0" smtClean="0"/>
              <a:t>Structural, Human resources, Political and Symbolic frames</a:t>
            </a:r>
            <a:r>
              <a:rPr lang="en-GB" b="0" dirty="0" smtClean="0">
                <a:solidFill>
                  <a:schemeClr val="tx1"/>
                </a:solidFill>
              </a:rPr>
              <a:t>).</a:t>
            </a:r>
            <a:endParaRPr lang="en-GB" b="0" dirty="0">
              <a:solidFill>
                <a:schemeClr val="tx1"/>
              </a:solidFill>
            </a:endParaRP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Senior executives and top management are very important stakeholders.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911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484968"/>
              </p:ext>
            </p:extLst>
          </p:nvPr>
        </p:nvGraphicFramePr>
        <p:xfrm>
          <a:off x="2452688" y="1819272"/>
          <a:ext cx="7653338" cy="4537078"/>
        </p:xfrm>
        <a:graphic>
          <a:graphicData uri="http://schemas.openxmlformats.org/drawingml/2006/table">
            <a:tbl>
              <a:tblPr/>
              <a:tblGrid>
                <a:gridCol w="1275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1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1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285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Interest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85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56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Power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Update regularly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Keep Informed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5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Keep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satisfied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Always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consult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76400" y="457200"/>
            <a:ext cx="937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 Management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442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05026" y="842420"/>
            <a:ext cx="8001000" cy="5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153853"/>
              </p:ext>
            </p:extLst>
          </p:nvPr>
        </p:nvGraphicFramePr>
        <p:xfrm>
          <a:off x="1066800" y="1752600"/>
          <a:ext cx="10210800" cy="43539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9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87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Stakeholder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Responsibility / Function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554">
                <a:tc rowSpan="3">
                  <a:txBody>
                    <a:bodyPr/>
                    <a:lstStyle/>
                    <a:p>
                      <a:r>
                        <a:rPr lang="en-US" sz="1800" dirty="0" smtClean="0"/>
                        <a:t>Sponsor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Owner of the PJ and has necessary power to make major decisions</a:t>
                      </a:r>
                      <a:r>
                        <a:rPr lang="en-US" sz="1800" baseline="0" dirty="0" smtClean="0"/>
                        <a:t> &amp;</a:t>
                      </a:r>
                      <a:r>
                        <a:rPr lang="en-US" sz="1800" dirty="0" smtClean="0"/>
                        <a:t> accountable (should be holding a senior position within the organization) for the project success or failure</a:t>
                      </a:r>
                      <a:r>
                        <a:rPr lang="en-US" sz="1800" baseline="0" dirty="0" smtClean="0"/>
                        <a:t> at senior management level. Champions the project at initial stage for a buy-in at top mgt. 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Ensures sufficient funding and resource availability for the project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Responsible for the motivation and visibility, at a senior level, throughout the organization. 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7554">
                <a:tc rowSpan="2">
                  <a:txBody>
                    <a:bodyPr/>
                    <a:lstStyle/>
                    <a:p>
                      <a:r>
                        <a:rPr lang="en-US" sz="1800" dirty="0" smtClean="0"/>
                        <a:t>Project Manager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Responsible for the day-to-day management of the project; and for the achievement of project objectives by balancing</a:t>
                      </a:r>
                      <a:r>
                        <a:rPr lang="en-US" sz="1800" baseline="0" dirty="0" smtClean="0"/>
                        <a:t> project constraints; guide development of PJ Mgt Plans &amp; its implementation.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Must be good at managing: people, budget and processes.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798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05026" y="738987"/>
            <a:ext cx="8001000" cy="5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969497"/>
              </p:ext>
            </p:extLst>
          </p:nvPr>
        </p:nvGraphicFramePr>
        <p:xfrm>
          <a:off x="838200" y="1676400"/>
          <a:ext cx="10439400" cy="41452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7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33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Stakeholder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Responsibility / Function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065">
                <a:tc rowSpan="4">
                  <a:txBody>
                    <a:bodyPr/>
                    <a:lstStyle/>
                    <a:p>
                      <a:r>
                        <a:rPr lang="en-US" sz="1800" dirty="0" smtClean="0"/>
                        <a:t>Project Owner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The individual who will eventually assume operational responsibility / ownership for the end deliverable of the project. </a:t>
                      </a:r>
                      <a:r>
                        <a:rPr lang="en-GB" sz="1800" dirty="0" smtClean="0"/>
                        <a:t>Usually Subject Matter Expert (SME), different from sponsor.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33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The individual needs to be involved throughout the project lifecycle, until final signoff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8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Define detailed requirements of the system to be developed, and review the specs to ensure that they support business functions.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Conducts and witness acceptance tests to ensure that the system meets the system requirements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733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Customer/users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Persons or organization that shall</a:t>
                      </a:r>
                      <a:r>
                        <a:rPr lang="en-US" sz="1800" baseline="0" dirty="0" smtClean="0"/>
                        <a:t> directly use the project’s product or service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Cloud Callout 7"/>
          <p:cNvSpPr/>
          <p:nvPr/>
        </p:nvSpPr>
        <p:spPr>
          <a:xfrm>
            <a:off x="3024189" y="6215063"/>
            <a:ext cx="1785937" cy="571500"/>
          </a:xfrm>
          <a:prstGeom prst="cloudCallout">
            <a:avLst>
              <a:gd name="adj1" fmla="val -99766"/>
              <a:gd name="adj2" fmla="val -15274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Identify More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7381875" y="6215063"/>
            <a:ext cx="2643188" cy="571500"/>
          </a:xfrm>
          <a:prstGeom prst="wedgeRectCallout">
            <a:avLst>
              <a:gd name="adj1" fmla="val -140977"/>
              <a:gd name="adj2" fmla="val -2816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E.g. Functional mgrs, vendors, regulators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703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The Context of IT Projects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914399" y="1598612"/>
            <a:ext cx="9753601" cy="4573588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>
                <a:solidFill>
                  <a:schemeClr val="tx1"/>
                </a:solidFill>
              </a:rPr>
              <a:t>IT </a:t>
            </a:r>
            <a:r>
              <a:rPr lang="en-GB" b="0" dirty="0">
                <a:solidFill>
                  <a:schemeClr val="tx1"/>
                </a:solidFill>
              </a:rPr>
              <a:t>projects can be very diverse in terms of size,  complexity, products produced, application area, and resource requirements.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>
                <a:solidFill>
                  <a:schemeClr val="tx1"/>
                </a:solidFill>
              </a:rPr>
              <a:t>IT </a:t>
            </a:r>
            <a:r>
              <a:rPr lang="en-GB" b="0" dirty="0">
                <a:solidFill>
                  <a:schemeClr val="tx1"/>
                </a:solidFill>
              </a:rPr>
              <a:t>project team members often have diverse backgrounds and skill sets.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>
                <a:solidFill>
                  <a:schemeClr val="tx1"/>
                </a:solidFill>
              </a:rPr>
              <a:t>IT </a:t>
            </a:r>
            <a:r>
              <a:rPr lang="en-GB" b="0" dirty="0">
                <a:solidFill>
                  <a:schemeClr val="tx1"/>
                </a:solidFill>
              </a:rPr>
              <a:t>projects use diverse technologies that change rapidly. Even within one technology area, people must be highly specialized.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477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0" y="7620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Software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10363200" cy="4421188"/>
          </a:xfrm>
          <a:ln/>
        </p:spPr>
        <p:txBody>
          <a:bodyPr/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There are currently hundreds of different products to assist in performing project management.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Three main categories of tools: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Low-end tools: Handle single or smaller projects well; is of a low cost.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Midrange tools: Handle multiple projects and users; cost is medium per user.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High-end tools: Also called enterprise project management software; often licensed on a per-user basis; the most expensive.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39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7400" y="609600"/>
            <a:ext cx="8229600" cy="914400"/>
          </a:xfrm>
        </p:spPr>
        <p:txBody>
          <a:bodyPr/>
          <a:lstStyle/>
          <a:p>
            <a:r>
              <a:rPr lang="en-GB" dirty="0"/>
              <a:t>Project Management software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1712422"/>
            <a:ext cx="10134600" cy="4459779"/>
          </a:xfrm>
        </p:spPr>
        <p:txBody>
          <a:bodyPr>
            <a:normAutofit/>
          </a:bodyPr>
          <a:lstStyle/>
          <a:p>
            <a:pPr lvl="0"/>
            <a:r>
              <a:rPr lang="en-GB" b="0" dirty="0"/>
              <a:t>Enterprise PM software integrates information from multiple projects to show the status of active, approved, and future projects across an entire organization.</a:t>
            </a:r>
            <a:endParaRPr lang="en-US" b="0" dirty="0"/>
          </a:p>
          <a:p>
            <a:pPr lvl="0"/>
            <a:r>
              <a:rPr lang="en-GB" b="0" dirty="0"/>
              <a:t>It also provides links to more detailed information on each project.</a:t>
            </a:r>
            <a:endParaRPr lang="en-US" b="0" dirty="0"/>
          </a:p>
          <a:p>
            <a:pPr lvl="0"/>
            <a:r>
              <a:rPr lang="en-GB" b="0" dirty="0"/>
              <a:t>Many managers like to see status in </a:t>
            </a:r>
            <a:r>
              <a:rPr lang="en-GB" b="0" dirty="0" err="1"/>
              <a:t>color</a:t>
            </a:r>
            <a:r>
              <a:rPr lang="en-GB" b="0" dirty="0"/>
              <a:t> – red, yellow, and green</a:t>
            </a:r>
            <a:r>
              <a:rPr lang="en-GB" b="0" dirty="0" smtClean="0"/>
              <a:t>.</a:t>
            </a:r>
            <a:endParaRPr lang="en-US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073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533400"/>
            <a:ext cx="77612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Sample </a:t>
            </a:r>
            <a:r>
              <a:rPr lang="en-GB" dirty="0"/>
              <a:t>Enterprise Project Management Tool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8" r="4648" b="3511"/>
          <a:stretch>
            <a:fillRect/>
          </a:stretch>
        </p:blipFill>
        <p:spPr bwMode="auto">
          <a:xfrm>
            <a:off x="1905000" y="1735138"/>
            <a:ext cx="8229600" cy="474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4648" r="4648" b="351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0288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0" y="685801"/>
            <a:ext cx="9448800" cy="722313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Knowledge Areas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10591800" cy="4800600"/>
          </a:xfrm>
          <a:ln/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Knowledge areas describe the key competencies that project managers must </a:t>
            </a:r>
            <a:r>
              <a:rPr lang="en-GB" dirty="0"/>
              <a:t>develop</a:t>
            </a:r>
            <a:endParaRPr lang="en-GB" dirty="0"/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Four core knowledge areas lead to specific project objectives (scope, time, cost, and quality).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Four facilitating knowledge areas are the means through which the project objectives are achieved (human resources, communication, risk, and procurement management).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One knowledge area (project integration management) affects and is affected by all of the other knowledge areas.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All knowledge areas are important!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344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685800"/>
          </a:xfrm>
        </p:spPr>
        <p:txBody>
          <a:bodyPr/>
          <a:lstStyle/>
          <a:p>
            <a:r>
              <a:rPr lang="en-GB" dirty="0"/>
              <a:t>Sample Gantt chart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Work Breakdown structure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70" b="19664"/>
          <a:stretch>
            <a:fillRect/>
          </a:stretch>
        </p:blipFill>
        <p:spPr bwMode="auto">
          <a:xfrm>
            <a:off x="2209800" y="1752600"/>
            <a:ext cx="8001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11670" b="19664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5514" y="5661026"/>
            <a:ext cx="8474075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2000"/>
              </a:lnSpc>
            </a:pPr>
            <a:r>
              <a:rPr lang="en-GB" dirty="0"/>
              <a:t>The WBS is shown on the left, and each task’s start and finish dates</a:t>
            </a:r>
          </a:p>
          <a:p>
            <a:pPr>
              <a:lnSpc>
                <a:spcPct val="102000"/>
              </a:lnSpc>
            </a:pPr>
            <a:r>
              <a:rPr lang="en-GB" dirty="0"/>
              <a:t>are shown on the right. </a:t>
            </a:r>
          </a:p>
        </p:txBody>
      </p:sp>
    </p:spTree>
    <p:extLst>
      <p:ext uri="{BB962C8B-B14F-4D97-AF65-F5344CB8AC3E}">
        <p14:creationId xmlns:p14="http://schemas.microsoft.com/office/powerpoint/2010/main" val="12275114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"/>
            <a:ext cx="8229600" cy="685800"/>
          </a:xfrm>
        </p:spPr>
        <p:txBody>
          <a:bodyPr/>
          <a:lstStyle/>
          <a:p>
            <a:r>
              <a:rPr lang="en-GB" dirty="0"/>
              <a:t>Network Diagrams</a:t>
            </a:r>
            <a:endParaRPr lang="en-GB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2" b="24263"/>
          <a:stretch>
            <a:fillRect/>
          </a:stretch>
        </p:blipFill>
        <p:spPr bwMode="auto">
          <a:xfrm>
            <a:off x="1800226" y="994234"/>
            <a:ext cx="8305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13332" b="2426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9705" y="4884068"/>
            <a:ext cx="8686800" cy="1472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0" hangingPunct="0">
              <a:lnSpc>
                <a:spcPct val="102000"/>
              </a:lnSpc>
            </a:pPr>
            <a:r>
              <a:rPr lang="en-GB" sz="2200" dirty="0"/>
              <a:t>Each box is a project task from the WBS. Arrows show dependencies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between tasks. The bolded tasks are on the critical path. If any task on 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the critical path takes longer to complete than planned, the whole 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project will slip </a:t>
            </a:r>
            <a:r>
              <a:rPr lang="en-GB" sz="2200" u="sng" dirty="0"/>
              <a:t>unless</a:t>
            </a:r>
            <a:r>
              <a:rPr lang="en-GB" sz="2200" dirty="0"/>
              <a:t> something is done. </a:t>
            </a:r>
          </a:p>
        </p:txBody>
      </p:sp>
    </p:spTree>
    <p:extLst>
      <p:ext uri="{BB962C8B-B14F-4D97-AF65-F5344CB8AC3E}">
        <p14:creationId xmlns:p14="http://schemas.microsoft.com/office/powerpoint/2010/main" val="18996515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819150"/>
            <a:ext cx="7761288" cy="612774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Note</a:t>
            </a:r>
            <a:endParaRPr lang="en-GB" sz="14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11049000" cy="4953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As the number and complexity of projects continue to grow, it is becoming even more important to practice good project management.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project has several attributes, such as being unique, temporary and developed incrementally.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framework for project management includes project stakeholders, the nine knowledge areas, tools and techniques, and creating project portfolios to ensure enterprise success.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Successful project managers must possess and develop many skills and lead their teams by example.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The project management profession continues to mature as more people become certified and more tools are created.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17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800" y="728664"/>
            <a:ext cx="699611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In Groups of 4 Members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1676400"/>
            <a:ext cx="104394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42900" indent="-342900" algn="just" fontAlgn="base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/>
              <a:t> In reference to the </a:t>
            </a:r>
            <a:r>
              <a:rPr lang="en-US" sz="2800" dirty="0"/>
              <a:t>issuance of digital registration plates </a:t>
            </a:r>
            <a:r>
              <a:rPr lang="en-US" sz="2800" dirty="0" smtClean="0"/>
              <a:t>(Nov 1, 2023</a:t>
            </a:r>
            <a:r>
              <a:rPr lang="en-US" sz="2800" dirty="0"/>
              <a:t>), define </a:t>
            </a:r>
            <a:r>
              <a:rPr lang="en-US" sz="2800" dirty="0"/>
              <a:t>8</a:t>
            </a:r>
            <a:r>
              <a:rPr lang="en-US" sz="2800" dirty="0" smtClean="0"/>
              <a:t> </a:t>
            </a:r>
            <a:r>
              <a:rPr lang="en-US" sz="2800" dirty="0"/>
              <a:t>specific key </a:t>
            </a:r>
            <a:r>
              <a:rPr lang="en-US" sz="2800" dirty="0" smtClean="0"/>
              <a:t>stakeholders, </a:t>
            </a:r>
            <a:r>
              <a:rPr lang="en-US" sz="2800" dirty="0"/>
              <a:t>their responsibilities and influence on the project.</a:t>
            </a:r>
          </a:p>
          <a:p>
            <a:pPr marL="342900" indent="-342900" algn="just" fontAlgn="base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 smtClean="0"/>
              <a:t>Name </a:t>
            </a:r>
            <a:r>
              <a:rPr lang="en-US" sz="2800" dirty="0"/>
              <a:t>stakeholders and their responsibilities you could have for a bank connectivity project with a scope involving connecting 2 branches located within 2 distant areas</a:t>
            </a:r>
            <a:r>
              <a:rPr lang="en-US" sz="2800" dirty="0"/>
              <a:t>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84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1600200" y="533400"/>
            <a:ext cx="9525000" cy="990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Tools and Techniques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10744200" cy="4419600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Project management tools and techniques assist project managers and their teams in various aspects of project management.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Specific tools and techniques include: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charters, scope statements, and WBS (scope).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Gantt charts, network diagrams, critical path analyses, critical chain scheduling (time).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Cost estimates and earned value management (cost).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21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2344737" y="762000"/>
            <a:ext cx="7761288" cy="609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Success of a Project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10744200" cy="4679950"/>
          </a:xfrm>
          <a:ln/>
        </p:spPr>
        <p:txBody>
          <a:bodyPr>
            <a:normAutofit/>
          </a:bodyPr>
          <a:lstStyle/>
          <a:p>
            <a:pPr algn="just">
              <a:lnSpc>
                <a:spcPct val="104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Recent research findings show that companies that excel in project delivery capability: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Use an integrated project management toolbox that includes standard and advanced tools and lots of templates.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Grow project </a:t>
            </a:r>
            <a:r>
              <a:rPr lang="en-GB" u="sng" dirty="0"/>
              <a:t>leaders</a:t>
            </a:r>
            <a:r>
              <a:rPr lang="en-GB" dirty="0"/>
              <a:t>, emphasizing business and soft skills.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Develop a streamlined project delivery process. 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Measure project health using </a:t>
            </a:r>
            <a:r>
              <a:rPr lang="en-GB" dirty="0" smtClean="0"/>
              <a:t>metrics (</a:t>
            </a:r>
            <a:r>
              <a:rPr lang="en-GB" dirty="0"/>
              <a:t>Indicators), </a:t>
            </a:r>
            <a:r>
              <a:rPr lang="en-GB" dirty="0"/>
              <a:t>including customer satisfaction and return on </a:t>
            </a:r>
            <a:r>
              <a:rPr lang="en-GB" dirty="0"/>
              <a:t>investment (ROI)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6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Success Factors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600201"/>
            <a:ext cx="10439400" cy="5008563"/>
          </a:xfrm>
          <a:ln/>
        </p:spPr>
        <p:txBody>
          <a:bodyPr/>
          <a:lstStyle/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1. Executive support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2. User involvement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3. Experienced project manager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4. Clear business objectives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5. Minimized scope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6. Standard software infrastructure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7. Firm basic requirements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8. Formal methodology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9. Reliable estimates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10.Other criteria, such as small milestones, proper planning, competent staff, and </a:t>
            </a:r>
            <a:r>
              <a:rPr lang="en-GB" sz="2400" b="0" dirty="0" smtClean="0"/>
              <a:t>ownership.</a:t>
            </a:r>
            <a:endParaRPr lang="en-GB" sz="3200" b="0" dirty="0"/>
          </a:p>
          <a:p>
            <a:pPr marL="338138" indent="-338138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endParaRPr lang="en-GB" sz="32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25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36631" y="326236"/>
            <a:ext cx="8229600" cy="89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500093"/>
                </a:solidFill>
                <a:latin typeface="+mj-lt"/>
                <a:cs typeface="+mj-cs"/>
              </a:rPr>
              <a:t>Project Success: customer or project perspective</a:t>
            </a:r>
            <a:r>
              <a:rPr lang="en-US" sz="3200" dirty="0">
                <a:solidFill>
                  <a:srgbClr val="500093"/>
                </a:solidFill>
                <a:latin typeface="+mj-lt"/>
                <a:cs typeface="+mj-cs"/>
              </a:rPr>
              <a:t>!!!!</a:t>
            </a:r>
            <a:endParaRPr lang="en-US" sz="3200" dirty="0">
              <a:solidFill>
                <a:srgbClr val="500093"/>
              </a:solidFill>
              <a:latin typeface="+mj-lt"/>
              <a:cs typeface="+mj-cs"/>
            </a:endParaRPr>
          </a:p>
        </p:txBody>
      </p:sp>
      <p:pic>
        <p:nvPicPr>
          <p:cNvPr id="6" name="Picture 4" descr="Panchi">
            <a:hlinkClick r:id="rId2" tooltip="http://www.PanchiKB.com - Panchi.....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41437"/>
            <a:ext cx="899160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F15528-21DE-4FAA-801E-634DDDAF4B2B}" type="slidenum">
              <a:rPr lang="en-US">
                <a:solidFill>
                  <a:srgbClr val="000000"/>
                </a:solidFill>
                <a:latin typeface="Times New Roman"/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4685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381000"/>
            <a:ext cx="7761288" cy="1143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 </a:t>
            </a:r>
            <a:r>
              <a:rPr lang="en-GB" b="1" dirty="0" smtClean="0"/>
              <a:t>Project </a:t>
            </a:r>
            <a:r>
              <a:rPr lang="en-GB" dirty="0"/>
              <a:t>Management</a:t>
            </a:r>
            <a:r>
              <a:rPr lang="en-GB" b="1" dirty="0"/>
              <a:t> Job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676401"/>
            <a:ext cx="8751888" cy="4856163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Define scope of project.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stakeholders, decision-makers, and escalation procedures.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Develop detailed task list (work breakdown structures).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Estimate time requirements.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Develop initial project management flow chart.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required resources and budget.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Evaluate project requirements.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and evaluate risks</a:t>
            </a:r>
            <a:r>
              <a:rPr lang="en-GB" b="0" dirty="0" smtClean="0">
                <a:solidFill>
                  <a:schemeClr val="tx1"/>
                </a:solidFill>
              </a:rPr>
              <a:t>.</a:t>
            </a:r>
            <a:endParaRPr lang="en-GB" b="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20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685800"/>
            <a:ext cx="7761288" cy="8382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 </a:t>
            </a:r>
            <a:r>
              <a:rPr lang="en-GB" dirty="0"/>
              <a:t>PM </a:t>
            </a:r>
            <a:r>
              <a:rPr lang="en-GB" dirty="0"/>
              <a:t>Job </a:t>
            </a:r>
            <a:r>
              <a:rPr lang="en-GB" dirty="0"/>
              <a:t>Functions….</a:t>
            </a:r>
            <a:endParaRPr lang="en-GB" dirty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1676401"/>
            <a:ext cx="9829800" cy="4856163"/>
          </a:xfrm>
          <a:ln/>
        </p:spPr>
        <p:txBody>
          <a:bodyPr>
            <a:noAutofit/>
          </a:bodyPr>
          <a:lstStyle/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 smtClean="0">
                <a:solidFill>
                  <a:schemeClr val="tx1"/>
                </a:solidFill>
              </a:rPr>
              <a:t>Prepare </a:t>
            </a:r>
            <a:r>
              <a:rPr lang="en-GB" b="0" dirty="0">
                <a:solidFill>
                  <a:schemeClr val="tx1"/>
                </a:solidFill>
              </a:rPr>
              <a:t>contingency plan.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interdependencies.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and track critical milestones.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Participate in project phase review.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Secure needed resources.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Manage the change control process.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Report project status.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86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59B69B3D-FE1B-4AC5-A2C1-1FF949692F9E}" vid="{D59694AD-587D-4FA6-97C7-680B6AE02D18}"/>
    </a:ext>
  </a:extLst>
</a:theme>
</file>

<file path=ppt/theme/theme2.xml><?xml version="1.0" encoding="utf-8"?>
<a:theme xmlns:a="http://schemas.openxmlformats.org/drawingml/2006/main" name="1_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12633</TotalTime>
  <Words>1929</Words>
  <Application>Microsoft Office PowerPoint</Application>
  <PresentationFormat>Widescreen</PresentationFormat>
  <Paragraphs>274</Paragraphs>
  <Slides>33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Theme1</vt:lpstr>
      <vt:lpstr>1_Theme1</vt:lpstr>
      <vt:lpstr>PROJECT MANAGEMENT </vt:lpstr>
      <vt:lpstr>Introduction</vt:lpstr>
      <vt:lpstr>Project Management Knowledge Areas</vt:lpstr>
      <vt:lpstr>Project Management Tools and Techniques</vt:lpstr>
      <vt:lpstr>Success of a Project</vt:lpstr>
      <vt:lpstr>Project Success Factors</vt:lpstr>
      <vt:lpstr>Project Success: customer or project perspective!!!!</vt:lpstr>
      <vt:lpstr> Project Management Job Functions</vt:lpstr>
      <vt:lpstr> PM Job Functions….</vt:lpstr>
      <vt:lpstr>Suggested Skills for Project Managers</vt:lpstr>
      <vt:lpstr>Suggested Skills for Project Managers</vt:lpstr>
      <vt:lpstr>General Management knowledge &amp; Skills</vt:lpstr>
      <vt:lpstr>General Mgt knowledge &amp; Skills…</vt:lpstr>
      <vt:lpstr>PowerPoint Presentation</vt:lpstr>
      <vt:lpstr>PowerPoint Presentation</vt:lpstr>
      <vt:lpstr>Importance of Leadership Skills</vt:lpstr>
      <vt:lpstr>The Project Management Profession</vt:lpstr>
      <vt:lpstr>Project Management Certification</vt:lpstr>
      <vt:lpstr>Ethics in Project Management</vt:lpstr>
      <vt:lpstr>PowerPoint Presentation</vt:lpstr>
      <vt:lpstr>Project Stakeholders…</vt:lpstr>
      <vt:lpstr>Stakeholder Management</vt:lpstr>
      <vt:lpstr>PowerPoint Presentation</vt:lpstr>
      <vt:lpstr>PowerPoint Presentation</vt:lpstr>
      <vt:lpstr>PowerPoint Presentation</vt:lpstr>
      <vt:lpstr>The Context of IT Projects</vt:lpstr>
      <vt:lpstr>Project Management Software</vt:lpstr>
      <vt:lpstr>Project Management software</vt:lpstr>
      <vt:lpstr>Sample Enterprise Project Management Tool</vt:lpstr>
      <vt:lpstr>Sample Gantt chart</vt:lpstr>
      <vt:lpstr>Network Diagrams</vt:lpstr>
      <vt:lpstr>Note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JONS</dc:creator>
  <cp:lastModifiedBy>hp i5</cp:lastModifiedBy>
  <cp:revision>117</cp:revision>
  <dcterms:created xsi:type="dcterms:W3CDTF">2006-08-16T00:00:00Z</dcterms:created>
  <dcterms:modified xsi:type="dcterms:W3CDTF">2025-02-05T16:10:40Z</dcterms:modified>
</cp:coreProperties>
</file>