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27"/>
  </p:notesMasterIdLst>
  <p:sldIdLst>
    <p:sldId id="256" r:id="rId2"/>
    <p:sldId id="257" r:id="rId3"/>
    <p:sldId id="435" r:id="rId4"/>
    <p:sldId id="258" r:id="rId5"/>
    <p:sldId id="270" r:id="rId6"/>
    <p:sldId id="442" r:id="rId7"/>
    <p:sldId id="443" r:id="rId8"/>
    <p:sldId id="271" r:id="rId9"/>
    <p:sldId id="272" r:id="rId10"/>
    <p:sldId id="273" r:id="rId11"/>
    <p:sldId id="263" r:id="rId12"/>
    <p:sldId id="274" r:id="rId13"/>
    <p:sldId id="275" r:id="rId14"/>
    <p:sldId id="276" r:id="rId15"/>
    <p:sldId id="277" r:id="rId16"/>
    <p:sldId id="278" r:id="rId17"/>
    <p:sldId id="281" r:id="rId18"/>
    <p:sldId id="283" r:id="rId19"/>
    <p:sldId id="284" r:id="rId20"/>
    <p:sldId id="285" r:id="rId21"/>
    <p:sldId id="286" r:id="rId22"/>
    <p:sldId id="287" r:id="rId23"/>
    <p:sldId id="288" r:id="rId24"/>
    <p:sldId id="280" r:id="rId25"/>
    <p:sldId id="269" r:id="rId2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13A8B9-B343-4563-8D90-D2FD6C5D2C15}" type="doc">
      <dgm:prSet loTypeId="urn:microsoft.com/office/officeart/2005/8/layout/process4" loCatId="list" qsTypeId="urn:microsoft.com/office/officeart/2005/8/quickstyle/simple1#15" qsCatId="simple" csTypeId="urn:microsoft.com/office/officeart/2005/8/colors/accent1_2#15" csCatId="accent1" phldr="1"/>
      <dgm:spPr/>
      <dgm:t>
        <a:bodyPr/>
        <a:lstStyle/>
        <a:p>
          <a:endParaRPr lang="en-US"/>
        </a:p>
      </dgm:t>
    </dgm:pt>
    <dgm:pt modelId="{961007E2-7193-49EF-97CD-35F2F41DC95A}">
      <dgm:prSet phldrT="[Text]" custT="1"/>
      <dgm:spPr/>
      <dgm:t>
        <a:bodyPr/>
        <a:lstStyle/>
        <a:p>
          <a:r>
            <a:rPr lang="en-US" sz="2800" b="1" dirty="0">
              <a:solidFill>
                <a:srgbClr val="FFFF00"/>
              </a:solidFill>
              <a:effectLst>
                <a:outerShdw blurRad="38100" dist="38100" dir="2700000" algn="tl">
                  <a:srgbClr val="000000">
                    <a:alpha val="43137"/>
                  </a:srgbClr>
                </a:outerShdw>
              </a:effectLst>
            </a:rPr>
            <a:t>Superior value</a:t>
          </a:r>
        </a:p>
      </dgm:t>
    </dgm:pt>
    <dgm:pt modelId="{985089AB-0398-4512-9C64-CEF6EE049F96}" type="parTrans" cxnId="{4D2F2E10-894D-4D8C-9978-E5C18CAAF69F}">
      <dgm:prSet/>
      <dgm:spPr/>
      <dgm:t>
        <a:bodyPr/>
        <a:lstStyle/>
        <a:p>
          <a:endParaRPr lang="en-US"/>
        </a:p>
      </dgm:t>
    </dgm:pt>
    <dgm:pt modelId="{855E3924-2E55-4B54-B2EF-2AC418E99514}" type="sibTrans" cxnId="{4D2F2E10-894D-4D8C-9978-E5C18CAAF69F}">
      <dgm:prSet/>
      <dgm:spPr/>
      <dgm:t>
        <a:bodyPr/>
        <a:lstStyle/>
        <a:p>
          <a:endParaRPr lang="en-US"/>
        </a:p>
      </dgm:t>
    </dgm:pt>
    <dgm:pt modelId="{E33CB553-6CE0-45A3-928C-B120F20A38BB}">
      <dgm:prSet phldrT="[Text]" custT="1"/>
      <dgm:spPr/>
      <dgm:t>
        <a:bodyPr/>
        <a:lstStyle/>
        <a:p>
          <a:r>
            <a:rPr lang="en-US" sz="2800" b="1" dirty="0">
              <a:solidFill>
                <a:srgbClr val="FF0000"/>
              </a:solidFill>
              <a:effectLst>
                <a:outerShdw blurRad="38100" dist="38100" dir="2700000" algn="tl">
                  <a:srgbClr val="000000">
                    <a:alpha val="43137"/>
                  </a:srgbClr>
                </a:outerShdw>
              </a:effectLst>
            </a:rPr>
            <a:t>Difficult to imitate</a:t>
          </a:r>
        </a:p>
      </dgm:t>
    </dgm:pt>
    <dgm:pt modelId="{28B0593F-95C6-4F66-835E-8A3E973921B6}" type="parTrans" cxnId="{0FC08A92-2C67-4425-BF86-E316AF385E42}">
      <dgm:prSet/>
      <dgm:spPr/>
      <dgm:t>
        <a:bodyPr/>
        <a:lstStyle/>
        <a:p>
          <a:endParaRPr lang="en-US"/>
        </a:p>
      </dgm:t>
    </dgm:pt>
    <dgm:pt modelId="{9EA7308F-054E-4F87-AC9B-D7450D13EAD2}" type="sibTrans" cxnId="{0FC08A92-2C67-4425-BF86-E316AF385E42}">
      <dgm:prSet/>
      <dgm:spPr/>
      <dgm:t>
        <a:bodyPr/>
        <a:lstStyle/>
        <a:p>
          <a:endParaRPr lang="en-US"/>
        </a:p>
      </dgm:t>
    </dgm:pt>
    <dgm:pt modelId="{AEA11CE5-67D3-4BF6-8A96-1C79DCC1ADA4}">
      <dgm:prSet phldrT="[Text]" custT="1"/>
      <dgm:spPr/>
      <dgm:t>
        <a:bodyPr/>
        <a:lstStyle/>
        <a:p>
          <a:r>
            <a:rPr lang="en-US" sz="2800" b="1" dirty="0">
              <a:solidFill>
                <a:srgbClr val="C00000"/>
              </a:solidFill>
              <a:effectLst>
                <a:outerShdw blurRad="38100" dist="38100" dir="2700000" algn="tl">
                  <a:srgbClr val="000000">
                    <a:alpha val="43137"/>
                  </a:srgbClr>
                </a:outerShdw>
              </a:effectLst>
            </a:rPr>
            <a:t>Non-substitutability</a:t>
          </a:r>
        </a:p>
      </dgm:t>
    </dgm:pt>
    <dgm:pt modelId="{47AEEB0F-7512-49E3-A0B7-E0E3C6680E85}" type="parTrans" cxnId="{88ED0172-2A2E-48FA-960E-1951A9C5338D}">
      <dgm:prSet/>
      <dgm:spPr/>
      <dgm:t>
        <a:bodyPr/>
        <a:lstStyle/>
        <a:p>
          <a:endParaRPr lang="en-US"/>
        </a:p>
      </dgm:t>
    </dgm:pt>
    <dgm:pt modelId="{E87DB81A-52E2-4E0C-BF07-386F55430CB4}" type="sibTrans" cxnId="{88ED0172-2A2E-48FA-960E-1951A9C5338D}">
      <dgm:prSet/>
      <dgm:spPr/>
      <dgm:t>
        <a:bodyPr/>
        <a:lstStyle/>
        <a:p>
          <a:endParaRPr lang="en-US"/>
        </a:p>
      </dgm:t>
    </dgm:pt>
    <dgm:pt modelId="{B24CCA36-971D-4B92-B317-E327CFCEF63A}">
      <dgm:prSet phldrT="[Text]" custT="1"/>
      <dgm:spPr/>
      <dgm:t>
        <a:bodyPr/>
        <a:lstStyle/>
        <a:p>
          <a:r>
            <a:rPr lang="en-US" sz="2800" b="1" dirty="0">
              <a:solidFill>
                <a:schemeClr val="accent6">
                  <a:lumMod val="40000"/>
                  <a:lumOff val="60000"/>
                </a:schemeClr>
              </a:solidFill>
              <a:effectLst>
                <a:outerShdw blurRad="38100" dist="38100" dir="2700000" algn="tl">
                  <a:srgbClr val="000000">
                    <a:alpha val="43137"/>
                  </a:srgbClr>
                </a:outerShdw>
              </a:effectLst>
            </a:rPr>
            <a:t>Rarity</a:t>
          </a:r>
        </a:p>
      </dgm:t>
    </dgm:pt>
    <dgm:pt modelId="{838802A8-3AA0-42DB-BFCF-C2C0841A27FF}" type="sibTrans" cxnId="{F5B61BE7-FB7C-4FCA-A118-B622F0788EA9}">
      <dgm:prSet/>
      <dgm:spPr/>
      <dgm:t>
        <a:bodyPr/>
        <a:lstStyle/>
        <a:p>
          <a:endParaRPr lang="en-US"/>
        </a:p>
      </dgm:t>
    </dgm:pt>
    <dgm:pt modelId="{AB1B3903-943A-42C5-AD78-938FD134DB09}" type="parTrans" cxnId="{F5B61BE7-FB7C-4FCA-A118-B622F0788EA9}">
      <dgm:prSet/>
      <dgm:spPr/>
      <dgm:t>
        <a:bodyPr/>
        <a:lstStyle/>
        <a:p>
          <a:endParaRPr lang="en-US"/>
        </a:p>
      </dgm:t>
    </dgm:pt>
    <dgm:pt modelId="{56E93230-6438-47EF-872A-4A6B8B63AB50}" type="pres">
      <dgm:prSet presAssocID="{7B13A8B9-B343-4563-8D90-D2FD6C5D2C15}" presName="Name0" presStyleCnt="0">
        <dgm:presLayoutVars>
          <dgm:dir/>
          <dgm:animLvl val="lvl"/>
          <dgm:resizeHandles val="exact"/>
        </dgm:presLayoutVars>
      </dgm:prSet>
      <dgm:spPr/>
      <dgm:t>
        <a:bodyPr/>
        <a:lstStyle/>
        <a:p>
          <a:endParaRPr lang="en-US"/>
        </a:p>
      </dgm:t>
    </dgm:pt>
    <dgm:pt modelId="{803F9E61-47D2-487D-9525-30855C040BE3}" type="pres">
      <dgm:prSet presAssocID="{AEA11CE5-67D3-4BF6-8A96-1C79DCC1ADA4}" presName="boxAndChildren" presStyleCnt="0"/>
      <dgm:spPr/>
    </dgm:pt>
    <dgm:pt modelId="{C8F163AD-7981-42F1-9881-D098203EDE5B}" type="pres">
      <dgm:prSet presAssocID="{AEA11CE5-67D3-4BF6-8A96-1C79DCC1ADA4}" presName="parentTextBox" presStyleLbl="node1" presStyleIdx="0" presStyleCnt="4"/>
      <dgm:spPr/>
      <dgm:t>
        <a:bodyPr/>
        <a:lstStyle/>
        <a:p>
          <a:endParaRPr lang="en-US"/>
        </a:p>
      </dgm:t>
    </dgm:pt>
    <dgm:pt modelId="{33F90D3F-CD89-4111-9DD7-E6D89C51AF7B}" type="pres">
      <dgm:prSet presAssocID="{9EA7308F-054E-4F87-AC9B-D7450D13EAD2}" presName="sp" presStyleCnt="0"/>
      <dgm:spPr/>
    </dgm:pt>
    <dgm:pt modelId="{ED1E8EF5-F693-4ACC-B43D-FECEDCDF9AF3}" type="pres">
      <dgm:prSet presAssocID="{E33CB553-6CE0-45A3-928C-B120F20A38BB}" presName="arrowAndChildren" presStyleCnt="0"/>
      <dgm:spPr/>
    </dgm:pt>
    <dgm:pt modelId="{4765A4FE-6AC1-44D6-B661-9A9F47210325}" type="pres">
      <dgm:prSet presAssocID="{E33CB553-6CE0-45A3-928C-B120F20A38BB}" presName="parentTextArrow" presStyleLbl="node1" presStyleIdx="1" presStyleCnt="4"/>
      <dgm:spPr/>
      <dgm:t>
        <a:bodyPr/>
        <a:lstStyle/>
        <a:p>
          <a:endParaRPr lang="en-US"/>
        </a:p>
      </dgm:t>
    </dgm:pt>
    <dgm:pt modelId="{9599489F-86B6-4B6C-9D07-561A3DA85E96}" type="pres">
      <dgm:prSet presAssocID="{838802A8-3AA0-42DB-BFCF-C2C0841A27FF}" presName="sp" presStyleCnt="0"/>
      <dgm:spPr/>
    </dgm:pt>
    <dgm:pt modelId="{D4D7F23C-6038-49BE-A805-B2824157822F}" type="pres">
      <dgm:prSet presAssocID="{B24CCA36-971D-4B92-B317-E327CFCEF63A}" presName="arrowAndChildren" presStyleCnt="0"/>
      <dgm:spPr/>
    </dgm:pt>
    <dgm:pt modelId="{CDCC8A8D-AA7C-4491-B033-9AB296927734}" type="pres">
      <dgm:prSet presAssocID="{B24CCA36-971D-4B92-B317-E327CFCEF63A}" presName="parentTextArrow" presStyleLbl="node1" presStyleIdx="2" presStyleCnt="4"/>
      <dgm:spPr/>
      <dgm:t>
        <a:bodyPr/>
        <a:lstStyle/>
        <a:p>
          <a:endParaRPr lang="en-US"/>
        </a:p>
      </dgm:t>
    </dgm:pt>
    <dgm:pt modelId="{92C9004B-1DED-4E6A-B9CB-EDAEB9F32854}" type="pres">
      <dgm:prSet presAssocID="{855E3924-2E55-4B54-B2EF-2AC418E99514}" presName="sp" presStyleCnt="0"/>
      <dgm:spPr/>
    </dgm:pt>
    <dgm:pt modelId="{86BFBA85-8067-42F1-BACD-9DCFD4F36A9D}" type="pres">
      <dgm:prSet presAssocID="{961007E2-7193-49EF-97CD-35F2F41DC95A}" presName="arrowAndChildren" presStyleCnt="0"/>
      <dgm:spPr/>
    </dgm:pt>
    <dgm:pt modelId="{D5010989-18F7-4F14-ACFC-CCF368915BEC}" type="pres">
      <dgm:prSet presAssocID="{961007E2-7193-49EF-97CD-35F2F41DC95A}" presName="parentTextArrow" presStyleLbl="node1" presStyleIdx="3" presStyleCnt="4"/>
      <dgm:spPr/>
      <dgm:t>
        <a:bodyPr/>
        <a:lstStyle/>
        <a:p>
          <a:endParaRPr lang="en-US"/>
        </a:p>
      </dgm:t>
    </dgm:pt>
  </dgm:ptLst>
  <dgm:cxnLst>
    <dgm:cxn modelId="{0FC08A92-2C67-4425-BF86-E316AF385E42}" srcId="{7B13A8B9-B343-4563-8D90-D2FD6C5D2C15}" destId="{E33CB553-6CE0-45A3-928C-B120F20A38BB}" srcOrd="2" destOrd="0" parTransId="{28B0593F-95C6-4F66-835E-8A3E973921B6}" sibTransId="{9EA7308F-054E-4F87-AC9B-D7450D13EAD2}"/>
    <dgm:cxn modelId="{F5B61BE7-FB7C-4FCA-A118-B622F0788EA9}" srcId="{7B13A8B9-B343-4563-8D90-D2FD6C5D2C15}" destId="{B24CCA36-971D-4B92-B317-E327CFCEF63A}" srcOrd="1" destOrd="0" parTransId="{AB1B3903-943A-42C5-AD78-938FD134DB09}" sibTransId="{838802A8-3AA0-42DB-BFCF-C2C0841A27FF}"/>
    <dgm:cxn modelId="{4D2F2E10-894D-4D8C-9978-E5C18CAAF69F}" srcId="{7B13A8B9-B343-4563-8D90-D2FD6C5D2C15}" destId="{961007E2-7193-49EF-97CD-35F2F41DC95A}" srcOrd="0" destOrd="0" parTransId="{985089AB-0398-4512-9C64-CEF6EE049F96}" sibTransId="{855E3924-2E55-4B54-B2EF-2AC418E99514}"/>
    <dgm:cxn modelId="{DCDAA3E3-3D4E-4185-B873-07A2355E13FE}" type="presOf" srcId="{E33CB553-6CE0-45A3-928C-B120F20A38BB}" destId="{4765A4FE-6AC1-44D6-B661-9A9F47210325}" srcOrd="0" destOrd="0" presId="urn:microsoft.com/office/officeart/2005/8/layout/process4"/>
    <dgm:cxn modelId="{0F43B157-2B35-47CC-A1FB-2901AA60A47E}" type="presOf" srcId="{7B13A8B9-B343-4563-8D90-D2FD6C5D2C15}" destId="{56E93230-6438-47EF-872A-4A6B8B63AB50}" srcOrd="0" destOrd="0" presId="urn:microsoft.com/office/officeart/2005/8/layout/process4"/>
    <dgm:cxn modelId="{E3CB1C1E-BB77-4E34-8BBD-C073EEAF9E42}" type="presOf" srcId="{AEA11CE5-67D3-4BF6-8A96-1C79DCC1ADA4}" destId="{C8F163AD-7981-42F1-9881-D098203EDE5B}" srcOrd="0" destOrd="0" presId="urn:microsoft.com/office/officeart/2005/8/layout/process4"/>
    <dgm:cxn modelId="{83869DCB-ABF6-4551-A79A-50E09F859466}" type="presOf" srcId="{B24CCA36-971D-4B92-B317-E327CFCEF63A}" destId="{CDCC8A8D-AA7C-4491-B033-9AB296927734}" srcOrd="0" destOrd="0" presId="urn:microsoft.com/office/officeart/2005/8/layout/process4"/>
    <dgm:cxn modelId="{88ED0172-2A2E-48FA-960E-1951A9C5338D}" srcId="{7B13A8B9-B343-4563-8D90-D2FD6C5D2C15}" destId="{AEA11CE5-67D3-4BF6-8A96-1C79DCC1ADA4}" srcOrd="3" destOrd="0" parTransId="{47AEEB0F-7512-49E3-A0B7-E0E3C6680E85}" sibTransId="{E87DB81A-52E2-4E0C-BF07-386F55430CB4}"/>
    <dgm:cxn modelId="{408462AC-78C7-48CD-9119-9083911CCB84}" type="presOf" srcId="{961007E2-7193-49EF-97CD-35F2F41DC95A}" destId="{D5010989-18F7-4F14-ACFC-CCF368915BEC}" srcOrd="0" destOrd="0" presId="urn:microsoft.com/office/officeart/2005/8/layout/process4"/>
    <dgm:cxn modelId="{7AA60E0D-9A49-4A4D-8A18-D3C487C14CFA}" type="presParOf" srcId="{56E93230-6438-47EF-872A-4A6B8B63AB50}" destId="{803F9E61-47D2-487D-9525-30855C040BE3}" srcOrd="0" destOrd="0" presId="urn:microsoft.com/office/officeart/2005/8/layout/process4"/>
    <dgm:cxn modelId="{049226F4-BFFE-4AFE-83A0-416151A7E7DB}" type="presParOf" srcId="{803F9E61-47D2-487D-9525-30855C040BE3}" destId="{C8F163AD-7981-42F1-9881-D098203EDE5B}" srcOrd="0" destOrd="0" presId="urn:microsoft.com/office/officeart/2005/8/layout/process4"/>
    <dgm:cxn modelId="{5A27DD82-37F1-415C-BDA0-D0E6B898CEB5}" type="presParOf" srcId="{56E93230-6438-47EF-872A-4A6B8B63AB50}" destId="{33F90D3F-CD89-4111-9DD7-E6D89C51AF7B}" srcOrd="1" destOrd="0" presId="urn:microsoft.com/office/officeart/2005/8/layout/process4"/>
    <dgm:cxn modelId="{8EED16A7-D003-4E39-9309-1D910B73BB17}" type="presParOf" srcId="{56E93230-6438-47EF-872A-4A6B8B63AB50}" destId="{ED1E8EF5-F693-4ACC-B43D-FECEDCDF9AF3}" srcOrd="2" destOrd="0" presId="urn:microsoft.com/office/officeart/2005/8/layout/process4"/>
    <dgm:cxn modelId="{FE0C54AC-6C4D-4EA2-A3C3-CE6F124E6B99}" type="presParOf" srcId="{ED1E8EF5-F693-4ACC-B43D-FECEDCDF9AF3}" destId="{4765A4FE-6AC1-44D6-B661-9A9F47210325}" srcOrd="0" destOrd="0" presId="urn:microsoft.com/office/officeart/2005/8/layout/process4"/>
    <dgm:cxn modelId="{3D66E3BA-0BA6-41E6-B757-847AE9984AB3}" type="presParOf" srcId="{56E93230-6438-47EF-872A-4A6B8B63AB50}" destId="{9599489F-86B6-4B6C-9D07-561A3DA85E96}" srcOrd="3" destOrd="0" presId="urn:microsoft.com/office/officeart/2005/8/layout/process4"/>
    <dgm:cxn modelId="{44D545C7-E9A4-4F95-A44D-C6952F58DC9A}" type="presParOf" srcId="{56E93230-6438-47EF-872A-4A6B8B63AB50}" destId="{D4D7F23C-6038-49BE-A805-B2824157822F}" srcOrd="4" destOrd="0" presId="urn:microsoft.com/office/officeart/2005/8/layout/process4"/>
    <dgm:cxn modelId="{D4A07F22-8B9D-4BE2-B227-7603A12CE147}" type="presParOf" srcId="{D4D7F23C-6038-49BE-A805-B2824157822F}" destId="{CDCC8A8D-AA7C-4491-B033-9AB296927734}" srcOrd="0" destOrd="0" presId="urn:microsoft.com/office/officeart/2005/8/layout/process4"/>
    <dgm:cxn modelId="{2F2BB110-AA8A-446E-9EB5-643AC721BA95}" type="presParOf" srcId="{56E93230-6438-47EF-872A-4A6B8B63AB50}" destId="{92C9004B-1DED-4E6A-B9CB-EDAEB9F32854}" srcOrd="5" destOrd="0" presId="urn:microsoft.com/office/officeart/2005/8/layout/process4"/>
    <dgm:cxn modelId="{0AFD7845-193B-4D00-9305-44632D934C18}" type="presParOf" srcId="{56E93230-6438-47EF-872A-4A6B8B63AB50}" destId="{86BFBA85-8067-42F1-BACD-9DCFD4F36A9D}" srcOrd="6" destOrd="0" presId="urn:microsoft.com/office/officeart/2005/8/layout/process4"/>
    <dgm:cxn modelId="{76FF019D-9A59-4DA1-83F5-FFD09C9831B4}" type="presParOf" srcId="{86BFBA85-8067-42F1-BACD-9DCFD4F36A9D}" destId="{D5010989-18F7-4F14-ACFC-CCF368915BEC}"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E59CC61-511B-494B-AD9F-D8DEAE5F1F34}" type="datetimeFigureOut">
              <a:rPr lang="en-GB" smtClean="0"/>
              <a:t>05/11/2023</a:t>
            </a:fld>
            <a:endParaRPr lang="en-GB"/>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FA45680C-05AA-4090-BC55-36E8B98E5388}" type="slidenum">
              <a:rPr lang="en-GB" smtClean="0"/>
              <a:t>‹#›</a:t>
            </a:fld>
            <a:endParaRPr lang="en-GB"/>
          </a:p>
        </p:txBody>
      </p:sp>
    </p:spTree>
    <p:extLst>
      <p:ext uri="{BB962C8B-B14F-4D97-AF65-F5344CB8AC3E}">
        <p14:creationId xmlns:p14="http://schemas.microsoft.com/office/powerpoint/2010/main" val="1153547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 xmlns:a16="http://schemas.microsoft.com/office/drawing/2014/main" id="{4AE3729A-32F6-4C78-94DD-DF94D965E0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900">
                <a:solidFill>
                  <a:schemeClr val="tx1"/>
                </a:solidFill>
                <a:latin typeface="Arial" panose="020B0604020202020204" pitchFamily="34" charset="0"/>
              </a:defRPr>
            </a:lvl1pPr>
            <a:lvl2pPr marL="742950" indent="-285750" eaLnBrk="0" hangingPunct="0">
              <a:defRPr sz="900">
                <a:solidFill>
                  <a:schemeClr val="tx1"/>
                </a:solidFill>
                <a:latin typeface="Arial" panose="020B0604020202020204" pitchFamily="34" charset="0"/>
              </a:defRPr>
            </a:lvl2pPr>
            <a:lvl3pPr marL="1143000" indent="-228600" eaLnBrk="0" hangingPunct="0">
              <a:defRPr sz="900">
                <a:solidFill>
                  <a:schemeClr val="tx1"/>
                </a:solidFill>
                <a:latin typeface="Arial" panose="020B0604020202020204" pitchFamily="34" charset="0"/>
              </a:defRPr>
            </a:lvl3pPr>
            <a:lvl4pPr marL="1600200" indent="-228600" eaLnBrk="0" hangingPunct="0">
              <a:defRPr sz="900">
                <a:solidFill>
                  <a:schemeClr val="tx1"/>
                </a:solidFill>
                <a:latin typeface="Arial" panose="020B0604020202020204" pitchFamily="34" charset="0"/>
              </a:defRPr>
            </a:lvl4pPr>
            <a:lvl5pPr marL="2057400" indent="-228600" eaLnBrk="0" hangingPunct="0">
              <a:defRPr sz="900">
                <a:solidFill>
                  <a:schemeClr val="tx1"/>
                </a:solidFill>
                <a:latin typeface="Arial" panose="020B0604020202020204" pitchFamily="34" charset="0"/>
              </a:defRPr>
            </a:lvl5pPr>
            <a:lvl6pPr marL="2514600" indent="-228600" eaLnBrk="0" fontAlgn="base" hangingPunct="0">
              <a:spcBef>
                <a:spcPct val="0"/>
              </a:spcBef>
              <a:spcAft>
                <a:spcPct val="0"/>
              </a:spcAft>
              <a:defRPr sz="900">
                <a:solidFill>
                  <a:schemeClr val="tx1"/>
                </a:solidFill>
                <a:latin typeface="Arial" panose="020B0604020202020204" pitchFamily="34" charset="0"/>
              </a:defRPr>
            </a:lvl6pPr>
            <a:lvl7pPr marL="2971800" indent="-228600" eaLnBrk="0" fontAlgn="base" hangingPunct="0">
              <a:spcBef>
                <a:spcPct val="0"/>
              </a:spcBef>
              <a:spcAft>
                <a:spcPct val="0"/>
              </a:spcAft>
              <a:defRPr sz="900">
                <a:solidFill>
                  <a:schemeClr val="tx1"/>
                </a:solidFill>
                <a:latin typeface="Arial" panose="020B0604020202020204" pitchFamily="34" charset="0"/>
              </a:defRPr>
            </a:lvl7pPr>
            <a:lvl8pPr marL="3429000" indent="-228600" eaLnBrk="0" fontAlgn="base" hangingPunct="0">
              <a:spcBef>
                <a:spcPct val="0"/>
              </a:spcBef>
              <a:spcAft>
                <a:spcPct val="0"/>
              </a:spcAft>
              <a:defRPr sz="900">
                <a:solidFill>
                  <a:schemeClr val="tx1"/>
                </a:solidFill>
                <a:latin typeface="Arial" panose="020B0604020202020204" pitchFamily="34" charset="0"/>
              </a:defRPr>
            </a:lvl8pPr>
            <a:lvl9pPr marL="3886200" indent="-228600" eaLnBrk="0" fontAlgn="base" hangingPunct="0">
              <a:spcBef>
                <a:spcPct val="0"/>
              </a:spcBef>
              <a:spcAft>
                <a:spcPct val="0"/>
              </a:spcAft>
              <a:defRPr sz="900">
                <a:solidFill>
                  <a:schemeClr val="tx1"/>
                </a:solidFill>
                <a:latin typeface="Arial" panose="020B0604020202020204" pitchFamily="34" charset="0"/>
              </a:defRPr>
            </a:lvl9pPr>
          </a:lstStyle>
          <a:p>
            <a:pPr eaLnBrk="1" hangingPunct="1"/>
            <a:fld id="{8A659065-F969-423C-8E4D-350269083551}" type="slidenum">
              <a:rPr lang="en-US" altLang="en-US" sz="1200"/>
              <a:pPr eaLnBrk="1" hangingPunct="1"/>
              <a:t>3</a:t>
            </a:fld>
            <a:endParaRPr lang="en-US" altLang="en-US" sz="1200"/>
          </a:p>
        </p:txBody>
      </p:sp>
      <p:sp>
        <p:nvSpPr>
          <p:cNvPr id="44035" name="Rectangle 2">
            <a:extLst>
              <a:ext uri="{FF2B5EF4-FFF2-40B4-BE49-F238E27FC236}">
                <a16:creationId xmlns="" xmlns:a16="http://schemas.microsoft.com/office/drawing/2014/main" id="{18C2B2BC-AAFB-4A25-8BAC-6F98D35E10E8}"/>
              </a:ext>
            </a:extLst>
          </p:cNvPr>
          <p:cNvSpPr>
            <a:spLocks noGrp="1" noRot="1" noChangeAspect="1" noChangeArrowheads="1" noTextEdit="1"/>
          </p:cNvSpPr>
          <p:nvPr>
            <p:ph type="sldImg"/>
          </p:nvPr>
        </p:nvSpPr>
        <p:spPr>
          <a:ln/>
        </p:spPr>
      </p:sp>
      <p:sp>
        <p:nvSpPr>
          <p:cNvPr id="44036" name="Rectangle 3">
            <a:extLst>
              <a:ext uri="{FF2B5EF4-FFF2-40B4-BE49-F238E27FC236}">
                <a16:creationId xmlns="" xmlns:a16="http://schemas.microsoft.com/office/drawing/2014/main" id="{9B471407-624C-45C6-975B-E8BD4900DD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112922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 xmlns:a16="http://schemas.microsoft.com/office/drawing/2014/main" id="{2F2633AC-5ABC-436E-A137-1F6F1739D3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900">
                <a:solidFill>
                  <a:schemeClr val="tx1"/>
                </a:solidFill>
                <a:latin typeface="Arial" panose="020B0604020202020204" pitchFamily="34" charset="0"/>
              </a:defRPr>
            </a:lvl1pPr>
            <a:lvl2pPr marL="742950" indent="-285750" eaLnBrk="0" hangingPunct="0">
              <a:defRPr sz="900">
                <a:solidFill>
                  <a:schemeClr val="tx1"/>
                </a:solidFill>
                <a:latin typeface="Arial" panose="020B0604020202020204" pitchFamily="34" charset="0"/>
              </a:defRPr>
            </a:lvl2pPr>
            <a:lvl3pPr marL="1143000" indent="-228600" eaLnBrk="0" hangingPunct="0">
              <a:defRPr sz="900">
                <a:solidFill>
                  <a:schemeClr val="tx1"/>
                </a:solidFill>
                <a:latin typeface="Arial" panose="020B0604020202020204" pitchFamily="34" charset="0"/>
              </a:defRPr>
            </a:lvl3pPr>
            <a:lvl4pPr marL="1600200" indent="-228600" eaLnBrk="0" hangingPunct="0">
              <a:defRPr sz="900">
                <a:solidFill>
                  <a:schemeClr val="tx1"/>
                </a:solidFill>
                <a:latin typeface="Arial" panose="020B0604020202020204" pitchFamily="34" charset="0"/>
              </a:defRPr>
            </a:lvl4pPr>
            <a:lvl5pPr marL="2057400" indent="-228600" eaLnBrk="0" hangingPunct="0">
              <a:defRPr sz="900">
                <a:solidFill>
                  <a:schemeClr val="tx1"/>
                </a:solidFill>
                <a:latin typeface="Arial" panose="020B0604020202020204" pitchFamily="34" charset="0"/>
              </a:defRPr>
            </a:lvl5pPr>
            <a:lvl6pPr marL="2514600" indent="-228600" eaLnBrk="0" fontAlgn="base" hangingPunct="0">
              <a:spcBef>
                <a:spcPct val="0"/>
              </a:spcBef>
              <a:spcAft>
                <a:spcPct val="0"/>
              </a:spcAft>
              <a:defRPr sz="900">
                <a:solidFill>
                  <a:schemeClr val="tx1"/>
                </a:solidFill>
                <a:latin typeface="Arial" panose="020B0604020202020204" pitchFamily="34" charset="0"/>
              </a:defRPr>
            </a:lvl6pPr>
            <a:lvl7pPr marL="2971800" indent="-228600" eaLnBrk="0" fontAlgn="base" hangingPunct="0">
              <a:spcBef>
                <a:spcPct val="0"/>
              </a:spcBef>
              <a:spcAft>
                <a:spcPct val="0"/>
              </a:spcAft>
              <a:defRPr sz="900">
                <a:solidFill>
                  <a:schemeClr val="tx1"/>
                </a:solidFill>
                <a:latin typeface="Arial" panose="020B0604020202020204" pitchFamily="34" charset="0"/>
              </a:defRPr>
            </a:lvl7pPr>
            <a:lvl8pPr marL="3429000" indent="-228600" eaLnBrk="0" fontAlgn="base" hangingPunct="0">
              <a:spcBef>
                <a:spcPct val="0"/>
              </a:spcBef>
              <a:spcAft>
                <a:spcPct val="0"/>
              </a:spcAft>
              <a:defRPr sz="900">
                <a:solidFill>
                  <a:schemeClr val="tx1"/>
                </a:solidFill>
                <a:latin typeface="Arial" panose="020B0604020202020204" pitchFamily="34" charset="0"/>
              </a:defRPr>
            </a:lvl8pPr>
            <a:lvl9pPr marL="3886200" indent="-228600" eaLnBrk="0" fontAlgn="base" hangingPunct="0">
              <a:spcBef>
                <a:spcPct val="0"/>
              </a:spcBef>
              <a:spcAft>
                <a:spcPct val="0"/>
              </a:spcAft>
              <a:defRPr sz="900">
                <a:solidFill>
                  <a:schemeClr val="tx1"/>
                </a:solidFill>
                <a:latin typeface="Arial" panose="020B0604020202020204" pitchFamily="34" charset="0"/>
              </a:defRPr>
            </a:lvl9pPr>
          </a:lstStyle>
          <a:p>
            <a:pPr eaLnBrk="1" hangingPunct="1"/>
            <a:fld id="{4837CEB8-A5C8-40DB-B3EE-8C3AE46804E7}" type="slidenum">
              <a:rPr lang="en-US" altLang="en-US" sz="1200"/>
              <a:pPr eaLnBrk="1" hangingPunct="1"/>
              <a:t>6</a:t>
            </a:fld>
            <a:endParaRPr lang="en-US" altLang="en-US" sz="1200"/>
          </a:p>
        </p:txBody>
      </p:sp>
      <p:sp>
        <p:nvSpPr>
          <p:cNvPr id="46083" name="Rectangle 2">
            <a:extLst>
              <a:ext uri="{FF2B5EF4-FFF2-40B4-BE49-F238E27FC236}">
                <a16:creationId xmlns="" xmlns:a16="http://schemas.microsoft.com/office/drawing/2014/main" id="{41C2082E-ED73-4A08-8415-0F93A6899AB9}"/>
              </a:ext>
            </a:extLst>
          </p:cNvPr>
          <p:cNvSpPr>
            <a:spLocks noGrp="1" noRot="1" noChangeAspect="1" noChangeArrowheads="1" noTextEdit="1"/>
          </p:cNvSpPr>
          <p:nvPr>
            <p:ph type="sldImg"/>
          </p:nvPr>
        </p:nvSpPr>
        <p:spPr>
          <a:ln/>
        </p:spPr>
      </p:sp>
      <p:sp>
        <p:nvSpPr>
          <p:cNvPr id="46084" name="Rectangle 3">
            <a:extLst>
              <a:ext uri="{FF2B5EF4-FFF2-40B4-BE49-F238E27FC236}">
                <a16:creationId xmlns="" xmlns:a16="http://schemas.microsoft.com/office/drawing/2014/main" id="{AA4C5AD0-D09B-4906-ABD4-25295B0C5D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733404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 xmlns:a16="http://schemas.microsoft.com/office/drawing/2014/main" id="{909C26FB-FC36-449C-87BC-1D307547D7D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900">
                <a:solidFill>
                  <a:schemeClr val="tx1"/>
                </a:solidFill>
                <a:latin typeface="Arial" panose="020B0604020202020204" pitchFamily="34" charset="0"/>
              </a:defRPr>
            </a:lvl1pPr>
            <a:lvl2pPr marL="742950" indent="-285750" eaLnBrk="0" hangingPunct="0">
              <a:defRPr sz="900">
                <a:solidFill>
                  <a:schemeClr val="tx1"/>
                </a:solidFill>
                <a:latin typeface="Arial" panose="020B0604020202020204" pitchFamily="34" charset="0"/>
              </a:defRPr>
            </a:lvl2pPr>
            <a:lvl3pPr marL="1143000" indent="-228600" eaLnBrk="0" hangingPunct="0">
              <a:defRPr sz="900">
                <a:solidFill>
                  <a:schemeClr val="tx1"/>
                </a:solidFill>
                <a:latin typeface="Arial" panose="020B0604020202020204" pitchFamily="34" charset="0"/>
              </a:defRPr>
            </a:lvl3pPr>
            <a:lvl4pPr marL="1600200" indent="-228600" eaLnBrk="0" hangingPunct="0">
              <a:defRPr sz="900">
                <a:solidFill>
                  <a:schemeClr val="tx1"/>
                </a:solidFill>
                <a:latin typeface="Arial" panose="020B0604020202020204" pitchFamily="34" charset="0"/>
              </a:defRPr>
            </a:lvl4pPr>
            <a:lvl5pPr marL="2057400" indent="-228600" eaLnBrk="0" hangingPunct="0">
              <a:defRPr sz="900">
                <a:solidFill>
                  <a:schemeClr val="tx1"/>
                </a:solidFill>
                <a:latin typeface="Arial" panose="020B0604020202020204" pitchFamily="34" charset="0"/>
              </a:defRPr>
            </a:lvl5pPr>
            <a:lvl6pPr marL="2514600" indent="-228600" eaLnBrk="0" fontAlgn="base" hangingPunct="0">
              <a:spcBef>
                <a:spcPct val="0"/>
              </a:spcBef>
              <a:spcAft>
                <a:spcPct val="0"/>
              </a:spcAft>
              <a:defRPr sz="900">
                <a:solidFill>
                  <a:schemeClr val="tx1"/>
                </a:solidFill>
                <a:latin typeface="Arial" panose="020B0604020202020204" pitchFamily="34" charset="0"/>
              </a:defRPr>
            </a:lvl6pPr>
            <a:lvl7pPr marL="2971800" indent="-228600" eaLnBrk="0" fontAlgn="base" hangingPunct="0">
              <a:spcBef>
                <a:spcPct val="0"/>
              </a:spcBef>
              <a:spcAft>
                <a:spcPct val="0"/>
              </a:spcAft>
              <a:defRPr sz="900">
                <a:solidFill>
                  <a:schemeClr val="tx1"/>
                </a:solidFill>
                <a:latin typeface="Arial" panose="020B0604020202020204" pitchFamily="34" charset="0"/>
              </a:defRPr>
            </a:lvl7pPr>
            <a:lvl8pPr marL="3429000" indent="-228600" eaLnBrk="0" fontAlgn="base" hangingPunct="0">
              <a:spcBef>
                <a:spcPct val="0"/>
              </a:spcBef>
              <a:spcAft>
                <a:spcPct val="0"/>
              </a:spcAft>
              <a:defRPr sz="900">
                <a:solidFill>
                  <a:schemeClr val="tx1"/>
                </a:solidFill>
                <a:latin typeface="Arial" panose="020B0604020202020204" pitchFamily="34" charset="0"/>
              </a:defRPr>
            </a:lvl8pPr>
            <a:lvl9pPr marL="3886200" indent="-228600" eaLnBrk="0" fontAlgn="base" hangingPunct="0">
              <a:spcBef>
                <a:spcPct val="0"/>
              </a:spcBef>
              <a:spcAft>
                <a:spcPct val="0"/>
              </a:spcAft>
              <a:defRPr sz="900">
                <a:solidFill>
                  <a:schemeClr val="tx1"/>
                </a:solidFill>
                <a:latin typeface="Arial" panose="020B0604020202020204" pitchFamily="34" charset="0"/>
              </a:defRPr>
            </a:lvl9pPr>
          </a:lstStyle>
          <a:p>
            <a:pPr eaLnBrk="1" hangingPunct="1"/>
            <a:fld id="{E8868D57-1911-4C84-9204-8F8AE6157BF5}" type="slidenum">
              <a:rPr lang="en-US" altLang="en-US" sz="1200"/>
              <a:pPr eaLnBrk="1" hangingPunct="1"/>
              <a:t>7</a:t>
            </a:fld>
            <a:endParaRPr lang="en-US" altLang="en-US" sz="1200"/>
          </a:p>
        </p:txBody>
      </p:sp>
      <p:sp>
        <p:nvSpPr>
          <p:cNvPr id="47107" name="Rectangle 2">
            <a:extLst>
              <a:ext uri="{FF2B5EF4-FFF2-40B4-BE49-F238E27FC236}">
                <a16:creationId xmlns="" xmlns:a16="http://schemas.microsoft.com/office/drawing/2014/main" id="{E25527AB-756A-4ED7-800A-01CB979CE0D7}"/>
              </a:ext>
            </a:extLst>
          </p:cNvPr>
          <p:cNvSpPr>
            <a:spLocks noGrp="1" noRot="1" noChangeAspect="1" noChangeArrowheads="1" noTextEdit="1"/>
          </p:cNvSpPr>
          <p:nvPr>
            <p:ph type="sldImg"/>
          </p:nvPr>
        </p:nvSpPr>
        <p:spPr>
          <a:ln/>
        </p:spPr>
      </p:sp>
      <p:sp>
        <p:nvSpPr>
          <p:cNvPr id="47108" name="Rectangle 3">
            <a:extLst>
              <a:ext uri="{FF2B5EF4-FFF2-40B4-BE49-F238E27FC236}">
                <a16:creationId xmlns="" xmlns:a16="http://schemas.microsoft.com/office/drawing/2014/main" id="{2A228209-4445-42ED-8822-BD90F19C52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02479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1419FDE-E798-4BD1-BF01-632F0D85F87C}" type="slidenum">
              <a:rPr lang="en-US" altLang="en-US" smtClean="0"/>
              <a:pPr eaLnBrk="1" hangingPunct="1"/>
              <a:t>19</a:t>
            </a:fld>
            <a:endParaRPr lang="en-US" alt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charset="0"/>
              </a:rPr>
              <a:t>Fundamentally, the objective of strategic management is to determine, create, and maintain competitive advantage. At its essence, the concept of </a:t>
            </a:r>
            <a:r>
              <a:rPr lang="en-US" altLang="en-US" b="1">
                <a:latin typeface="Arial" charset="0"/>
              </a:rPr>
              <a:t>competitive </a:t>
            </a:r>
            <a:r>
              <a:rPr lang="en-US" altLang="en-US">
                <a:latin typeface="Arial" charset="0"/>
              </a:rPr>
              <a:t>advantage is a firm’s ability to</a:t>
            </a:r>
            <a:r>
              <a:rPr lang="en-US" altLang="en-US" b="1">
                <a:latin typeface="Arial" charset="0"/>
              </a:rPr>
              <a:t> </a:t>
            </a:r>
            <a:r>
              <a:rPr lang="en-US" altLang="en-US">
                <a:latin typeface="Arial" charset="0"/>
              </a:rPr>
              <a:t>provide value to customers that exceeds what competitors can provide.  In a for-profit organization, having a competitive advantage contributes to consistently higher profits than its competitors. A competitive advantage is created by having and managing resources to provide goods and services that meet the following criteria: (1) They provide superior value, (2) they are rare—competitors do not provide similar products and services in quality and quantity, (3) they are difficult to imitate, and (4) they are nonsubstitutable.</a:t>
            </a:r>
          </a:p>
        </p:txBody>
      </p:sp>
    </p:spTree>
    <p:extLst>
      <p:ext uri="{BB962C8B-B14F-4D97-AF65-F5344CB8AC3E}">
        <p14:creationId xmlns:p14="http://schemas.microsoft.com/office/powerpoint/2010/main" val="1761603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E06D721-4094-481A-847D-3D6C07A9638A}" type="slidenum">
              <a:rPr lang="en-US" altLang="en-US" smtClean="0"/>
              <a:pPr eaLnBrk="1" hangingPunct="1"/>
              <a:t>20</a:t>
            </a:fld>
            <a:endParaRPr lang="en-US" alt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charset="0"/>
              </a:rPr>
              <a:t>The first criterion of a competitive advantage is that the firm offers a superior value with its products or services—that is, the products/services produce value that is clearly superior to those offered by close competitors.</a:t>
            </a:r>
          </a:p>
          <a:p>
            <a:pPr eaLnBrk="1" hangingPunct="1"/>
            <a:r>
              <a:rPr lang="en-US" altLang="en-US">
                <a:latin typeface="Arial" charset="0"/>
              </a:rPr>
              <a:t>Example: Apple iPod has been able to hold onto a large share of the MP3 market due to its superior design and functions.</a:t>
            </a:r>
          </a:p>
          <a:p>
            <a:pPr eaLnBrk="1" hangingPunct="1"/>
            <a:r>
              <a:rPr lang="en-US" altLang="en-US">
                <a:latin typeface="Arial" charset="0"/>
              </a:rPr>
              <a:t>A product or service may also have a </a:t>
            </a:r>
            <a:r>
              <a:rPr lang="en-US" altLang="en-US" b="1">
                <a:latin typeface="Arial" charset="0"/>
              </a:rPr>
              <a:t>comparative advantage</a:t>
            </a:r>
            <a:r>
              <a:rPr lang="en-US" altLang="en-US">
                <a:latin typeface="Arial" charset="0"/>
              </a:rPr>
              <a:t>—compared to competitors, the value is superior. </a:t>
            </a:r>
          </a:p>
          <a:p>
            <a:pPr eaLnBrk="1" hangingPunct="1"/>
            <a:r>
              <a:rPr lang="en-US" altLang="en-US">
                <a:latin typeface="Arial" charset="0"/>
              </a:rPr>
              <a:t>When a competitive advantage is unique or distinctive to a firm’s capabilities, the firm is said to have a </a:t>
            </a:r>
            <a:r>
              <a:rPr lang="en-US" altLang="en-US" b="1">
                <a:latin typeface="Arial" charset="0"/>
              </a:rPr>
              <a:t>distinctive competence.</a:t>
            </a:r>
            <a:endParaRPr lang="en-US" altLang="en-US">
              <a:latin typeface="Arial" charset="0"/>
            </a:endParaRPr>
          </a:p>
        </p:txBody>
      </p:sp>
    </p:spTree>
    <p:extLst>
      <p:ext uri="{BB962C8B-B14F-4D97-AF65-F5344CB8AC3E}">
        <p14:creationId xmlns:p14="http://schemas.microsoft.com/office/powerpoint/2010/main" val="3404650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C05A4CC-310B-49BE-8B38-E0CBDCFE604A}" type="slidenum">
              <a:rPr lang="en-US" altLang="en-US" smtClean="0"/>
              <a:pPr eaLnBrk="1" hangingPunct="1"/>
              <a:t>21</a:t>
            </a:fld>
            <a:endParaRPr lang="en-US" alt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1">
                <a:latin typeface="Arial" charset="0"/>
              </a:rPr>
              <a:t>For a company to hold a competitive advantage, no other firms can have the capabilities needed to provide the quality and quantity of products and services it produces.</a:t>
            </a:r>
            <a:r>
              <a:rPr lang="en-US" altLang="en-US">
                <a:latin typeface="Arial" charset="0"/>
              </a:rPr>
              <a:t> If even one other firm has similar capabilities, it can then provide the customers products and services of equal value.</a:t>
            </a:r>
          </a:p>
          <a:p>
            <a:pPr eaLnBrk="1" hangingPunct="1"/>
            <a:r>
              <a:rPr lang="en-US" altLang="en-US">
                <a:latin typeface="Arial" charset="0"/>
              </a:rPr>
              <a:t>You may ask the question, “How many other firms hold similar capabilities?” If the answer is none and the capabilities held by the firm produce superior value for the customers, the firm clearly will hold a competitive advantage. Yet most competitive advantages are temporary because competitors are constantly trying to wrest an advantage from the market leader.  In particular, </a:t>
            </a:r>
            <a:r>
              <a:rPr lang="en-US" altLang="en-US" b="1">
                <a:latin typeface="Arial" charset="0"/>
              </a:rPr>
              <a:t>competitors often try to imitate market leaders.</a:t>
            </a:r>
          </a:p>
        </p:txBody>
      </p:sp>
    </p:spTree>
    <p:extLst>
      <p:ext uri="{BB962C8B-B14F-4D97-AF65-F5344CB8AC3E}">
        <p14:creationId xmlns:p14="http://schemas.microsoft.com/office/powerpoint/2010/main" val="2013194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F90545F-4DA2-418F-8846-FC4643ADA60B}" type="slidenum">
              <a:rPr lang="en-US" altLang="en-US" smtClean="0"/>
              <a:pPr eaLnBrk="1" hangingPunct="1"/>
              <a:t>22</a:t>
            </a:fld>
            <a:endParaRPr lang="en-US" alt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charset="0"/>
              </a:rPr>
              <a:t>Having capabilities that provide superior value for customers and that are rare will produce only a </a:t>
            </a:r>
            <a:r>
              <a:rPr lang="en-US" altLang="en-US" b="1">
                <a:latin typeface="Arial" charset="0"/>
              </a:rPr>
              <a:t>temporary advantage. </a:t>
            </a:r>
            <a:r>
              <a:rPr lang="en-US" altLang="en-US">
                <a:latin typeface="Arial" charset="0"/>
              </a:rPr>
              <a:t>Firms must try to </a:t>
            </a:r>
            <a:r>
              <a:rPr lang="en-US" altLang="en-US" b="1">
                <a:latin typeface="Arial" charset="0"/>
              </a:rPr>
              <a:t>avoid competitor imitation of these capabilities and must create barriers </a:t>
            </a:r>
            <a:r>
              <a:rPr lang="en-US" altLang="en-US">
                <a:latin typeface="Arial" charset="0"/>
              </a:rPr>
              <a:t>that make it difficult for others to imitate these capabilities to produce a competitive advantage. These barriers can involve a variety of obstacles from tangible ones, such as size, to more intangible ones, such as a company’s culture and corporate reputation.</a:t>
            </a:r>
          </a:p>
          <a:p>
            <a:pPr eaLnBrk="1" hangingPunct="1"/>
            <a:endParaRPr lang="en-US" altLang="en-US">
              <a:latin typeface="Arial" charset="0"/>
            </a:endParaRPr>
          </a:p>
          <a:p>
            <a:pPr eaLnBrk="1" hangingPunct="1"/>
            <a:r>
              <a:rPr lang="en-US" altLang="en-US" b="1">
                <a:latin typeface="Arial" charset="0"/>
              </a:rPr>
              <a:t>Example:</a:t>
            </a:r>
            <a:r>
              <a:rPr lang="en-US" altLang="en-US">
                <a:latin typeface="Arial" charset="0"/>
              </a:rPr>
              <a:t> Disney’s theme parks have been praised for having a comparative advantage in friendly employees. Although Disney may provide superior value to customers with its friendly employees, you may ask the question, “Is it easy for other firms to replicate this attribute?” If friendly employees represent a major contributor to offering superior value, Disney’s advantage would likely disappear. But how easy is it to recruit, hire, train, and retain employees who can and are willing to be very friendly to all customers over a long period of time? The harder it is for other firms with theme parks to hire, develop, and retain friendly employees, the longer Disney will enjoy comparative advantage.</a:t>
            </a:r>
            <a:endParaRPr lang="en-US" altLang="en-US" b="1">
              <a:latin typeface="Arial" charset="0"/>
            </a:endParaRPr>
          </a:p>
        </p:txBody>
      </p:sp>
    </p:spTree>
    <p:extLst>
      <p:ext uri="{BB962C8B-B14F-4D97-AF65-F5344CB8AC3E}">
        <p14:creationId xmlns:p14="http://schemas.microsoft.com/office/powerpoint/2010/main" val="3279322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0BA43BD-3563-4CE6-AD97-4B62F5F2C153}" type="slidenum">
              <a:rPr lang="en-US" altLang="en-US" smtClean="0"/>
              <a:pPr eaLnBrk="1" hangingPunct="1"/>
              <a:t>23</a:t>
            </a:fld>
            <a:endParaRPr lang="en-US" alt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charset="0"/>
              </a:rPr>
              <a:t>In addition to the qualities identified previously, for a competitive advantage to be sustainable over time requires a low possibility of substitution. Substitution refers to the ability to fulfill a customer’s need by alternative means. Let’s differentiate substitution and imitation with an example:</a:t>
            </a:r>
          </a:p>
          <a:p>
            <a:pPr eaLnBrk="1" hangingPunct="1"/>
            <a:r>
              <a:rPr lang="en-US" altLang="en-US">
                <a:latin typeface="Arial" charset="0"/>
              </a:rPr>
              <a:t>Godiva chocolates are famous for their quality and unique flavor. They have an advantage with regard to taste and smoothness other companies’ chocolates don’t have. Godiva’s specialized knowledge, which helped it to create this unique and highly valued flavor, makes it difficult for other firms to replicate, or imitate, the taste and texture of Godiva chocolates. However, if Godiva is to sustain its competitive advantage, customers must find it difficult to find a substitute that equally satisfies their desire for the sweet taste and smooth texture obtained from the Godiva chocolates. To reach more customers available to competitors, Godiva now distributes selected products through supermarkets.</a:t>
            </a:r>
          </a:p>
          <a:p>
            <a:pPr eaLnBrk="1" hangingPunct="1"/>
            <a:endParaRPr lang="en-US" altLang="en-US" b="1">
              <a:latin typeface="Arial" charset="0"/>
            </a:endParaRPr>
          </a:p>
          <a:p>
            <a:pPr eaLnBrk="1" hangingPunct="1"/>
            <a:r>
              <a:rPr lang="en-US" altLang="en-US" b="1">
                <a:latin typeface="Arial" charset="0"/>
              </a:rPr>
              <a:t>Example:</a:t>
            </a:r>
            <a:r>
              <a:rPr lang="en-US" altLang="en-US">
                <a:latin typeface="Arial" charset="0"/>
              </a:rPr>
              <a:t> Disney’s theme parks have been praised for having a comparative advantage in friendly employees. Although Disney may provide superior value to customers with its friendly employees, you may ask the question, “Is it easy for other firms to replicate this attribute?” If friendly employees represent a major contributor to offering superior value, Disney’s advantage would likely disappear. But how easy is it to recruit, hire, train, and retain employees who can and are willing to be very friendly to all customers over a long period of time? The harder it is for other firms with theme parks to hire, develop, and retain friendly employees, the longer Disney will enjoy comparative advantage.</a:t>
            </a:r>
            <a:endParaRPr lang="en-US" altLang="en-US" b="1">
              <a:latin typeface="Arial" charset="0"/>
            </a:endParaRPr>
          </a:p>
        </p:txBody>
      </p:sp>
    </p:spTree>
    <p:extLst>
      <p:ext uri="{BB962C8B-B14F-4D97-AF65-F5344CB8AC3E}">
        <p14:creationId xmlns:p14="http://schemas.microsoft.com/office/powerpoint/2010/main" val="4003763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1621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3003254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493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838200"/>
          </a:xfrm>
        </p:spPr>
        <p:txBody>
          <a:bodyPr/>
          <a:lstStyle/>
          <a:p>
            <a:r>
              <a:rPr lang="en-US"/>
              <a:t>Click to edit Master title style</a:t>
            </a:r>
          </a:p>
        </p:txBody>
      </p:sp>
      <p:sp>
        <p:nvSpPr>
          <p:cNvPr id="3" name="SmartArt Placeholder 2"/>
          <p:cNvSpPr>
            <a:spLocks noGrp="1"/>
          </p:cNvSpPr>
          <p:nvPr>
            <p:ph type="dgm" idx="1"/>
          </p:nvPr>
        </p:nvSpPr>
        <p:spPr>
          <a:xfrm>
            <a:off x="381000" y="1524000"/>
            <a:ext cx="8305800" cy="4800600"/>
          </a:xfrm>
        </p:spPr>
        <p:txBody>
          <a:bodyPr>
            <a:normAutofit/>
          </a:bodyPr>
          <a:lstStyle/>
          <a:p>
            <a:pPr lvl="0"/>
            <a:endParaRPr lang="en-US" noProof="0" dirty="0"/>
          </a:p>
        </p:txBody>
      </p:sp>
      <p:sp>
        <p:nvSpPr>
          <p:cNvPr id="4" name="Rectangle 6"/>
          <p:cNvSpPr>
            <a:spLocks noGrp="1" noChangeArrowheads="1"/>
          </p:cNvSpPr>
          <p:nvPr>
            <p:ph type="sldNum" sz="quarter" idx="10"/>
          </p:nvPr>
        </p:nvSpPr>
        <p:spPr/>
        <p:txBody>
          <a:bodyPr/>
          <a:lstStyle>
            <a:lvl1pPr>
              <a:defRPr/>
            </a:lvl1pPr>
          </a:lstStyle>
          <a:p>
            <a:pPr>
              <a:defRPr/>
            </a:pPr>
            <a:fld id="{2A55B5C9-B4C8-4DC2-B273-614AD8456EFE}" type="slidenum">
              <a:rPr lang="en-US"/>
              <a:pPr>
                <a:defRPr/>
              </a:pPr>
              <a:t>‹#›</a:t>
            </a:fld>
            <a:endParaRPr lang="en-US" dirty="0"/>
          </a:p>
        </p:txBody>
      </p:sp>
    </p:spTree>
    <p:extLst>
      <p:ext uri="{BB962C8B-B14F-4D97-AF65-F5344CB8AC3E}">
        <p14:creationId xmlns:p14="http://schemas.microsoft.com/office/powerpoint/2010/main" val="416066161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2960358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3315139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248703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t>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2203532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t>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2846684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3707475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85291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4171970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t>11/5/2023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68580">
              <a:lnSpc>
                <a:spcPct val="100000"/>
              </a:lnSpc>
            </a:pPr>
            <a:r>
              <a:rPr lang="en-US" sz="1400" spc="-5" smtClean="0">
                <a:solidFill>
                  <a:srgbClr val="006699"/>
                </a:solidFill>
                <a:latin typeface="Verdana"/>
                <a:cs typeface="Verdana"/>
              </a:rPr>
              <a:t>12-</a:t>
            </a:r>
            <a:fld id="{81D60167-4931-47E6-BA6A-407CBD079E47}" type="slidenum">
              <a:rPr sz="1400" spc="0" smtClean="0">
                <a:solidFill>
                  <a:srgbClr val="006699"/>
                </a:solidFill>
                <a:latin typeface="Verdana"/>
                <a:cs typeface="Verdana"/>
              </a:rPr>
              <a:t>‹#›</a:t>
            </a:fld>
            <a:endParaRPr sz="1400">
              <a:latin typeface="Verdana"/>
              <a:cs typeface="Verdana"/>
            </a:endParaRPr>
          </a:p>
        </p:txBody>
      </p:sp>
    </p:spTree>
    <p:extLst>
      <p:ext uri="{BB962C8B-B14F-4D97-AF65-F5344CB8AC3E}">
        <p14:creationId xmlns:p14="http://schemas.microsoft.com/office/powerpoint/2010/main" val="2983901112"/>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6516878" y="349250"/>
            <a:ext cx="2252599" cy="2215896"/>
          </a:xfrm>
          <a:custGeom>
            <a:avLst/>
            <a:gdLst/>
            <a:ahLst/>
            <a:cxnLst/>
            <a:rect l="l" t="t" r="r" b="b"/>
            <a:pathLst>
              <a:path w="2252599" h="2215896">
                <a:moveTo>
                  <a:pt x="1232280" y="0"/>
                </a:moveTo>
                <a:lnTo>
                  <a:pt x="1016380" y="13715"/>
                </a:lnTo>
                <a:lnTo>
                  <a:pt x="814451" y="73533"/>
                </a:lnTo>
                <a:lnTo>
                  <a:pt x="627379" y="176275"/>
                </a:lnTo>
                <a:lnTo>
                  <a:pt x="465581" y="314325"/>
                </a:lnTo>
                <a:lnTo>
                  <a:pt x="321182" y="477265"/>
                </a:lnTo>
                <a:lnTo>
                  <a:pt x="201041" y="667512"/>
                </a:lnTo>
                <a:lnTo>
                  <a:pt x="109854" y="871727"/>
                </a:lnTo>
                <a:lnTo>
                  <a:pt x="40004" y="1079880"/>
                </a:lnTo>
                <a:lnTo>
                  <a:pt x="2540" y="1291844"/>
                </a:lnTo>
                <a:lnTo>
                  <a:pt x="0" y="1501266"/>
                </a:lnTo>
                <a:lnTo>
                  <a:pt x="29082" y="1695577"/>
                </a:lnTo>
                <a:lnTo>
                  <a:pt x="91058" y="1871472"/>
                </a:lnTo>
                <a:lnTo>
                  <a:pt x="196215" y="2021332"/>
                </a:lnTo>
                <a:lnTo>
                  <a:pt x="335661" y="2138299"/>
                </a:lnTo>
                <a:lnTo>
                  <a:pt x="522858" y="2215896"/>
                </a:lnTo>
                <a:lnTo>
                  <a:pt x="434086" y="2158111"/>
                </a:lnTo>
                <a:lnTo>
                  <a:pt x="360425" y="2068195"/>
                </a:lnTo>
                <a:lnTo>
                  <a:pt x="309625" y="1956435"/>
                </a:lnTo>
                <a:lnTo>
                  <a:pt x="276225" y="1816862"/>
                </a:lnTo>
                <a:lnTo>
                  <a:pt x="258699" y="1664208"/>
                </a:lnTo>
                <a:lnTo>
                  <a:pt x="259333" y="1502917"/>
                </a:lnTo>
                <a:lnTo>
                  <a:pt x="274700" y="1331849"/>
                </a:lnTo>
                <a:lnTo>
                  <a:pt x="306958" y="1155573"/>
                </a:lnTo>
                <a:lnTo>
                  <a:pt x="354838" y="988567"/>
                </a:lnTo>
                <a:lnTo>
                  <a:pt x="417195" y="822833"/>
                </a:lnTo>
                <a:lnTo>
                  <a:pt x="489585" y="671957"/>
                </a:lnTo>
                <a:lnTo>
                  <a:pt x="582802" y="536066"/>
                </a:lnTo>
                <a:lnTo>
                  <a:pt x="685800" y="426085"/>
                </a:lnTo>
                <a:lnTo>
                  <a:pt x="804164" y="336550"/>
                </a:lnTo>
                <a:lnTo>
                  <a:pt x="933196" y="280797"/>
                </a:lnTo>
                <a:lnTo>
                  <a:pt x="1076071" y="260096"/>
                </a:lnTo>
                <a:lnTo>
                  <a:pt x="1889186" y="260096"/>
                </a:lnTo>
                <a:lnTo>
                  <a:pt x="1863471" y="238505"/>
                </a:lnTo>
                <a:lnTo>
                  <a:pt x="1685671" y="134238"/>
                </a:lnTo>
                <a:lnTo>
                  <a:pt x="1463802" y="48133"/>
                </a:lnTo>
                <a:lnTo>
                  <a:pt x="1232280" y="0"/>
                </a:lnTo>
                <a:close/>
              </a:path>
              <a:path w="2252599" h="2215896">
                <a:moveTo>
                  <a:pt x="1889186" y="260096"/>
                </a:moveTo>
                <a:lnTo>
                  <a:pt x="1076071" y="260096"/>
                </a:lnTo>
                <a:lnTo>
                  <a:pt x="1284731" y="266446"/>
                </a:lnTo>
                <a:lnTo>
                  <a:pt x="1467230" y="293497"/>
                </a:lnTo>
                <a:lnTo>
                  <a:pt x="1619250" y="332359"/>
                </a:lnTo>
                <a:lnTo>
                  <a:pt x="1747393" y="385190"/>
                </a:lnTo>
                <a:lnTo>
                  <a:pt x="1848485" y="450976"/>
                </a:lnTo>
                <a:lnTo>
                  <a:pt x="1926844" y="527558"/>
                </a:lnTo>
                <a:lnTo>
                  <a:pt x="1990344" y="613917"/>
                </a:lnTo>
                <a:lnTo>
                  <a:pt x="2031365" y="711073"/>
                </a:lnTo>
                <a:lnTo>
                  <a:pt x="2057527" y="818007"/>
                </a:lnTo>
                <a:lnTo>
                  <a:pt x="2075815" y="925829"/>
                </a:lnTo>
                <a:lnTo>
                  <a:pt x="2080514" y="1040129"/>
                </a:lnTo>
                <a:lnTo>
                  <a:pt x="2071624" y="1160907"/>
                </a:lnTo>
                <a:lnTo>
                  <a:pt x="2059431" y="1280540"/>
                </a:lnTo>
                <a:lnTo>
                  <a:pt x="2043811" y="1398904"/>
                </a:lnTo>
                <a:lnTo>
                  <a:pt x="2020443" y="1518285"/>
                </a:lnTo>
                <a:lnTo>
                  <a:pt x="2001520" y="1635505"/>
                </a:lnTo>
                <a:lnTo>
                  <a:pt x="2023999" y="1635887"/>
                </a:lnTo>
                <a:lnTo>
                  <a:pt x="2055876" y="1609725"/>
                </a:lnTo>
                <a:lnTo>
                  <a:pt x="2091690" y="1551051"/>
                </a:lnTo>
                <a:lnTo>
                  <a:pt x="2135631" y="1480185"/>
                </a:lnTo>
                <a:lnTo>
                  <a:pt x="2173224" y="1384680"/>
                </a:lnTo>
                <a:lnTo>
                  <a:pt x="2211070" y="1277874"/>
                </a:lnTo>
                <a:lnTo>
                  <a:pt x="2239010" y="1156335"/>
                </a:lnTo>
                <a:lnTo>
                  <a:pt x="2250186" y="1028826"/>
                </a:lnTo>
                <a:lnTo>
                  <a:pt x="2252599" y="894588"/>
                </a:lnTo>
                <a:lnTo>
                  <a:pt x="2226945" y="753999"/>
                </a:lnTo>
                <a:lnTo>
                  <a:pt x="2184527" y="618871"/>
                </a:lnTo>
                <a:lnTo>
                  <a:pt x="2111629" y="484124"/>
                </a:lnTo>
                <a:lnTo>
                  <a:pt x="2002790" y="355473"/>
                </a:lnTo>
                <a:lnTo>
                  <a:pt x="1889186" y="260096"/>
                </a:lnTo>
                <a:close/>
              </a:path>
            </a:pathLst>
          </a:custGeom>
          <a:solidFill>
            <a:srgbClr val="EBF7FF"/>
          </a:solidFill>
        </p:spPr>
        <p:txBody>
          <a:bodyPr wrap="square" lIns="0" tIns="0" rIns="0" bIns="0" rtlCol="0">
            <a:noAutofit/>
          </a:bodyPr>
          <a:lstStyle/>
          <a:p>
            <a:endParaRPr/>
          </a:p>
        </p:txBody>
      </p:sp>
      <p:sp>
        <p:nvSpPr>
          <p:cNvPr id="3" name="object 3"/>
          <p:cNvSpPr/>
          <p:nvPr/>
        </p:nvSpPr>
        <p:spPr>
          <a:xfrm>
            <a:off x="7313676" y="2136775"/>
            <a:ext cx="1129919" cy="610235"/>
          </a:xfrm>
          <a:custGeom>
            <a:avLst/>
            <a:gdLst/>
            <a:ahLst/>
            <a:cxnLst/>
            <a:rect l="l" t="t" r="r" b="b"/>
            <a:pathLst>
              <a:path w="1129919" h="610235">
                <a:moveTo>
                  <a:pt x="0" y="475361"/>
                </a:moveTo>
                <a:lnTo>
                  <a:pt x="118237" y="532257"/>
                </a:lnTo>
                <a:lnTo>
                  <a:pt x="223520" y="573277"/>
                </a:lnTo>
                <a:lnTo>
                  <a:pt x="326771" y="598551"/>
                </a:lnTo>
                <a:lnTo>
                  <a:pt x="423672" y="610235"/>
                </a:lnTo>
                <a:lnTo>
                  <a:pt x="517525" y="609473"/>
                </a:lnTo>
                <a:lnTo>
                  <a:pt x="597026" y="596138"/>
                </a:lnTo>
                <a:lnTo>
                  <a:pt x="676782" y="571626"/>
                </a:lnTo>
                <a:lnTo>
                  <a:pt x="749046" y="536828"/>
                </a:lnTo>
                <a:lnTo>
                  <a:pt x="788847" y="510666"/>
                </a:lnTo>
                <a:lnTo>
                  <a:pt x="312927" y="510666"/>
                </a:lnTo>
                <a:lnTo>
                  <a:pt x="220345" y="508126"/>
                </a:lnTo>
                <a:lnTo>
                  <a:pt x="115697" y="497459"/>
                </a:lnTo>
                <a:lnTo>
                  <a:pt x="0" y="475361"/>
                </a:lnTo>
                <a:close/>
              </a:path>
              <a:path w="1129919" h="610235">
                <a:moveTo>
                  <a:pt x="1129919" y="0"/>
                </a:moveTo>
                <a:lnTo>
                  <a:pt x="1061466" y="66421"/>
                </a:lnTo>
                <a:lnTo>
                  <a:pt x="997584" y="130555"/>
                </a:lnTo>
                <a:lnTo>
                  <a:pt x="938276" y="192532"/>
                </a:lnTo>
                <a:lnTo>
                  <a:pt x="882523" y="244475"/>
                </a:lnTo>
                <a:lnTo>
                  <a:pt x="829945" y="297561"/>
                </a:lnTo>
                <a:lnTo>
                  <a:pt x="778637" y="347345"/>
                </a:lnTo>
                <a:lnTo>
                  <a:pt x="723138" y="387985"/>
                </a:lnTo>
                <a:lnTo>
                  <a:pt x="666623" y="420877"/>
                </a:lnTo>
                <a:lnTo>
                  <a:pt x="606805" y="452500"/>
                </a:lnTo>
                <a:lnTo>
                  <a:pt x="541401" y="478409"/>
                </a:lnTo>
                <a:lnTo>
                  <a:pt x="475233" y="496442"/>
                </a:lnTo>
                <a:lnTo>
                  <a:pt x="395604" y="509777"/>
                </a:lnTo>
                <a:lnTo>
                  <a:pt x="312927" y="510666"/>
                </a:lnTo>
                <a:lnTo>
                  <a:pt x="788847" y="510666"/>
                </a:lnTo>
                <a:lnTo>
                  <a:pt x="872744" y="441071"/>
                </a:lnTo>
                <a:lnTo>
                  <a:pt x="928751" y="377825"/>
                </a:lnTo>
                <a:lnTo>
                  <a:pt x="977010" y="315722"/>
                </a:lnTo>
                <a:lnTo>
                  <a:pt x="1020952" y="244475"/>
                </a:lnTo>
                <a:lnTo>
                  <a:pt x="1100201" y="83820"/>
                </a:lnTo>
                <a:lnTo>
                  <a:pt x="1129919" y="0"/>
                </a:lnTo>
                <a:close/>
              </a:path>
            </a:pathLst>
          </a:custGeom>
          <a:solidFill>
            <a:srgbClr val="EBF7FF"/>
          </a:solidFill>
        </p:spPr>
        <p:txBody>
          <a:bodyPr wrap="square" lIns="0" tIns="0" rIns="0" bIns="0" rtlCol="0">
            <a:noAutofit/>
          </a:bodyPr>
          <a:lstStyle/>
          <a:p>
            <a:endParaRPr/>
          </a:p>
        </p:txBody>
      </p:sp>
      <p:sp>
        <p:nvSpPr>
          <p:cNvPr id="4" name="object 4"/>
          <p:cNvSpPr/>
          <p:nvPr/>
        </p:nvSpPr>
        <p:spPr>
          <a:xfrm>
            <a:off x="6776211" y="2586989"/>
            <a:ext cx="413131" cy="463804"/>
          </a:xfrm>
          <a:custGeom>
            <a:avLst/>
            <a:gdLst/>
            <a:ahLst/>
            <a:cxnLst/>
            <a:rect l="l" t="t" r="r" b="b"/>
            <a:pathLst>
              <a:path w="413131" h="463804">
                <a:moveTo>
                  <a:pt x="286766" y="0"/>
                </a:moveTo>
                <a:lnTo>
                  <a:pt x="0" y="310261"/>
                </a:lnTo>
                <a:lnTo>
                  <a:pt x="14605" y="311531"/>
                </a:lnTo>
                <a:lnTo>
                  <a:pt x="60452" y="320167"/>
                </a:lnTo>
                <a:lnTo>
                  <a:pt x="125476" y="327913"/>
                </a:lnTo>
                <a:lnTo>
                  <a:pt x="277368" y="366522"/>
                </a:lnTo>
                <a:lnTo>
                  <a:pt x="343027" y="393573"/>
                </a:lnTo>
                <a:lnTo>
                  <a:pt x="391668" y="426085"/>
                </a:lnTo>
                <a:lnTo>
                  <a:pt x="412115" y="463804"/>
                </a:lnTo>
                <a:lnTo>
                  <a:pt x="413131" y="418464"/>
                </a:lnTo>
                <a:lnTo>
                  <a:pt x="392303" y="350012"/>
                </a:lnTo>
                <a:lnTo>
                  <a:pt x="369316" y="319024"/>
                </a:lnTo>
                <a:lnTo>
                  <a:pt x="337439" y="292481"/>
                </a:lnTo>
                <a:lnTo>
                  <a:pt x="301879" y="276098"/>
                </a:lnTo>
                <a:lnTo>
                  <a:pt x="261747" y="261874"/>
                </a:lnTo>
                <a:lnTo>
                  <a:pt x="214630" y="256667"/>
                </a:lnTo>
                <a:lnTo>
                  <a:pt x="214884" y="245237"/>
                </a:lnTo>
                <a:lnTo>
                  <a:pt x="242951" y="197993"/>
                </a:lnTo>
                <a:lnTo>
                  <a:pt x="274574" y="140588"/>
                </a:lnTo>
                <a:lnTo>
                  <a:pt x="290830" y="115824"/>
                </a:lnTo>
                <a:lnTo>
                  <a:pt x="307260" y="115824"/>
                </a:lnTo>
                <a:lnTo>
                  <a:pt x="315722" y="109347"/>
                </a:lnTo>
                <a:lnTo>
                  <a:pt x="326009" y="101600"/>
                </a:lnTo>
                <a:lnTo>
                  <a:pt x="330835" y="88011"/>
                </a:lnTo>
                <a:lnTo>
                  <a:pt x="330073" y="68707"/>
                </a:lnTo>
                <a:lnTo>
                  <a:pt x="313944" y="40132"/>
                </a:lnTo>
                <a:lnTo>
                  <a:pt x="286766" y="0"/>
                </a:lnTo>
                <a:close/>
              </a:path>
              <a:path w="413131" h="463804">
                <a:moveTo>
                  <a:pt x="307260" y="115824"/>
                </a:moveTo>
                <a:lnTo>
                  <a:pt x="290830" y="115824"/>
                </a:lnTo>
                <a:lnTo>
                  <a:pt x="297561" y="118237"/>
                </a:lnTo>
                <a:lnTo>
                  <a:pt x="305435" y="117221"/>
                </a:lnTo>
                <a:lnTo>
                  <a:pt x="307260" y="115824"/>
                </a:lnTo>
                <a:close/>
              </a:path>
            </a:pathLst>
          </a:custGeom>
          <a:solidFill>
            <a:srgbClr val="EBF7FF"/>
          </a:solidFill>
        </p:spPr>
        <p:txBody>
          <a:bodyPr wrap="square" lIns="0" tIns="0" rIns="0" bIns="0" rtlCol="0">
            <a:noAutofit/>
          </a:bodyPr>
          <a:lstStyle/>
          <a:p>
            <a:endParaRPr/>
          </a:p>
        </p:txBody>
      </p:sp>
      <p:sp>
        <p:nvSpPr>
          <p:cNvPr id="5" name="object 5"/>
          <p:cNvSpPr/>
          <p:nvPr/>
        </p:nvSpPr>
        <p:spPr>
          <a:xfrm>
            <a:off x="7171817" y="751586"/>
            <a:ext cx="550544" cy="417575"/>
          </a:xfrm>
          <a:custGeom>
            <a:avLst/>
            <a:gdLst/>
            <a:ahLst/>
            <a:cxnLst/>
            <a:rect l="l" t="t" r="r" b="b"/>
            <a:pathLst>
              <a:path w="550544" h="417575">
                <a:moveTo>
                  <a:pt x="484124" y="0"/>
                </a:moveTo>
                <a:lnTo>
                  <a:pt x="411987" y="635"/>
                </a:lnTo>
                <a:lnTo>
                  <a:pt x="327151" y="15621"/>
                </a:lnTo>
                <a:lnTo>
                  <a:pt x="236347" y="58419"/>
                </a:lnTo>
                <a:lnTo>
                  <a:pt x="144017" y="126746"/>
                </a:lnTo>
                <a:lnTo>
                  <a:pt x="63373" y="236854"/>
                </a:lnTo>
                <a:lnTo>
                  <a:pt x="0" y="394208"/>
                </a:lnTo>
                <a:lnTo>
                  <a:pt x="53848" y="413258"/>
                </a:lnTo>
                <a:lnTo>
                  <a:pt x="76453" y="413765"/>
                </a:lnTo>
                <a:lnTo>
                  <a:pt x="97789" y="417575"/>
                </a:lnTo>
                <a:lnTo>
                  <a:pt x="157606" y="408813"/>
                </a:lnTo>
                <a:lnTo>
                  <a:pt x="223774" y="361061"/>
                </a:lnTo>
                <a:lnTo>
                  <a:pt x="241426" y="311150"/>
                </a:lnTo>
                <a:lnTo>
                  <a:pt x="249047" y="257683"/>
                </a:lnTo>
                <a:lnTo>
                  <a:pt x="257809" y="200787"/>
                </a:lnTo>
                <a:lnTo>
                  <a:pt x="289051" y="144525"/>
                </a:lnTo>
                <a:lnTo>
                  <a:pt x="338454" y="90804"/>
                </a:lnTo>
                <a:lnTo>
                  <a:pt x="419226" y="44450"/>
                </a:lnTo>
                <a:lnTo>
                  <a:pt x="550544" y="4825"/>
                </a:lnTo>
                <a:lnTo>
                  <a:pt x="532510" y="2159"/>
                </a:lnTo>
                <a:lnTo>
                  <a:pt x="484124" y="0"/>
                </a:lnTo>
                <a:close/>
              </a:path>
            </a:pathLst>
          </a:custGeom>
          <a:solidFill>
            <a:srgbClr val="EBF7FF"/>
          </a:solidFill>
        </p:spPr>
        <p:txBody>
          <a:bodyPr wrap="square" lIns="0" tIns="0" rIns="0" bIns="0" rtlCol="0">
            <a:noAutofit/>
          </a:bodyPr>
          <a:lstStyle/>
          <a:p>
            <a:endParaRPr/>
          </a:p>
        </p:txBody>
      </p:sp>
      <p:sp>
        <p:nvSpPr>
          <p:cNvPr id="6" name="object 6"/>
          <p:cNvSpPr/>
          <p:nvPr/>
        </p:nvSpPr>
        <p:spPr>
          <a:xfrm>
            <a:off x="7167371" y="2645029"/>
            <a:ext cx="98805" cy="349631"/>
          </a:xfrm>
          <a:custGeom>
            <a:avLst/>
            <a:gdLst/>
            <a:ahLst/>
            <a:cxnLst/>
            <a:rect l="l" t="t" r="r" b="b"/>
            <a:pathLst>
              <a:path w="98805" h="349631">
                <a:moveTo>
                  <a:pt x="98805" y="0"/>
                </a:moveTo>
                <a:lnTo>
                  <a:pt x="44323" y="36957"/>
                </a:lnTo>
                <a:lnTo>
                  <a:pt x="13207" y="82042"/>
                </a:lnTo>
                <a:lnTo>
                  <a:pt x="0" y="129794"/>
                </a:lnTo>
                <a:lnTo>
                  <a:pt x="1524" y="179070"/>
                </a:lnTo>
                <a:lnTo>
                  <a:pt x="14224" y="228473"/>
                </a:lnTo>
                <a:lnTo>
                  <a:pt x="31369" y="275717"/>
                </a:lnTo>
                <a:lnTo>
                  <a:pt x="58800" y="315341"/>
                </a:lnTo>
                <a:lnTo>
                  <a:pt x="91948" y="349631"/>
                </a:lnTo>
                <a:lnTo>
                  <a:pt x="72771" y="286638"/>
                </a:lnTo>
                <a:lnTo>
                  <a:pt x="79375" y="225298"/>
                </a:lnTo>
                <a:lnTo>
                  <a:pt x="90931" y="139573"/>
                </a:lnTo>
                <a:lnTo>
                  <a:pt x="98805" y="0"/>
                </a:lnTo>
                <a:close/>
              </a:path>
            </a:pathLst>
          </a:custGeom>
          <a:solidFill>
            <a:srgbClr val="EBF7FF"/>
          </a:solidFill>
        </p:spPr>
        <p:txBody>
          <a:bodyPr wrap="square" lIns="0" tIns="0" rIns="0" bIns="0" rtlCol="0">
            <a:noAutofit/>
          </a:bodyPr>
          <a:lstStyle/>
          <a:p>
            <a:endParaRPr/>
          </a:p>
        </p:txBody>
      </p:sp>
      <p:sp>
        <p:nvSpPr>
          <p:cNvPr id="7" name="object 7"/>
          <p:cNvSpPr/>
          <p:nvPr/>
        </p:nvSpPr>
        <p:spPr>
          <a:xfrm>
            <a:off x="7144384" y="1268222"/>
            <a:ext cx="205994" cy="107950"/>
          </a:xfrm>
          <a:custGeom>
            <a:avLst/>
            <a:gdLst/>
            <a:ahLst/>
            <a:cxnLst/>
            <a:rect l="l" t="t" r="r" b="b"/>
            <a:pathLst>
              <a:path w="205994" h="107950">
                <a:moveTo>
                  <a:pt x="7366" y="0"/>
                </a:moveTo>
                <a:lnTo>
                  <a:pt x="0" y="31368"/>
                </a:lnTo>
                <a:lnTo>
                  <a:pt x="381" y="61849"/>
                </a:lnTo>
                <a:lnTo>
                  <a:pt x="14478" y="85851"/>
                </a:lnTo>
                <a:lnTo>
                  <a:pt x="35306" y="100711"/>
                </a:lnTo>
                <a:lnTo>
                  <a:pt x="66421" y="107950"/>
                </a:lnTo>
                <a:lnTo>
                  <a:pt x="104648" y="94995"/>
                </a:lnTo>
                <a:lnTo>
                  <a:pt x="148971" y="65277"/>
                </a:lnTo>
                <a:lnTo>
                  <a:pt x="189199" y="26035"/>
                </a:lnTo>
                <a:lnTo>
                  <a:pt x="91694" y="26035"/>
                </a:lnTo>
                <a:lnTo>
                  <a:pt x="59436" y="22098"/>
                </a:lnTo>
                <a:lnTo>
                  <a:pt x="31623" y="16128"/>
                </a:lnTo>
                <a:lnTo>
                  <a:pt x="7366" y="0"/>
                </a:lnTo>
                <a:close/>
              </a:path>
              <a:path w="205994" h="107950">
                <a:moveTo>
                  <a:pt x="205994" y="9651"/>
                </a:moveTo>
                <a:lnTo>
                  <a:pt x="201549" y="11811"/>
                </a:lnTo>
                <a:lnTo>
                  <a:pt x="182499" y="12700"/>
                </a:lnTo>
                <a:lnTo>
                  <a:pt x="153289" y="21336"/>
                </a:lnTo>
                <a:lnTo>
                  <a:pt x="121920" y="25400"/>
                </a:lnTo>
                <a:lnTo>
                  <a:pt x="91694" y="26035"/>
                </a:lnTo>
                <a:lnTo>
                  <a:pt x="189199" y="26035"/>
                </a:lnTo>
                <a:lnTo>
                  <a:pt x="205994" y="9651"/>
                </a:lnTo>
                <a:close/>
              </a:path>
            </a:pathLst>
          </a:custGeom>
          <a:solidFill>
            <a:srgbClr val="EBF7FF"/>
          </a:solidFill>
        </p:spPr>
        <p:txBody>
          <a:bodyPr wrap="square" lIns="0" tIns="0" rIns="0" bIns="0" rtlCol="0">
            <a:noAutofit/>
          </a:bodyPr>
          <a:lstStyle/>
          <a:p>
            <a:endParaRPr/>
          </a:p>
        </p:txBody>
      </p:sp>
      <p:sp>
        <p:nvSpPr>
          <p:cNvPr id="8" name="object 8"/>
          <p:cNvSpPr/>
          <p:nvPr/>
        </p:nvSpPr>
        <p:spPr>
          <a:xfrm>
            <a:off x="5790184" y="3112135"/>
            <a:ext cx="1202182" cy="3064675"/>
          </a:xfrm>
          <a:custGeom>
            <a:avLst/>
            <a:gdLst/>
            <a:ahLst/>
            <a:cxnLst/>
            <a:rect l="l" t="t" r="r" b="b"/>
            <a:pathLst>
              <a:path w="1202182" h="3064675">
                <a:moveTo>
                  <a:pt x="1202182" y="0"/>
                </a:moveTo>
                <a:lnTo>
                  <a:pt x="1034668" y="9525"/>
                </a:lnTo>
                <a:lnTo>
                  <a:pt x="865632" y="97409"/>
                </a:lnTo>
                <a:lnTo>
                  <a:pt x="709294" y="243966"/>
                </a:lnTo>
                <a:lnTo>
                  <a:pt x="560324" y="432688"/>
                </a:lnTo>
                <a:lnTo>
                  <a:pt x="439800" y="636269"/>
                </a:lnTo>
                <a:lnTo>
                  <a:pt x="344169" y="853566"/>
                </a:lnTo>
                <a:lnTo>
                  <a:pt x="295910" y="1053210"/>
                </a:lnTo>
                <a:lnTo>
                  <a:pt x="289560" y="1218438"/>
                </a:lnTo>
                <a:lnTo>
                  <a:pt x="318896" y="1588389"/>
                </a:lnTo>
                <a:lnTo>
                  <a:pt x="304800" y="1923288"/>
                </a:lnTo>
                <a:lnTo>
                  <a:pt x="262000" y="2223262"/>
                </a:lnTo>
                <a:lnTo>
                  <a:pt x="195071" y="2475484"/>
                </a:lnTo>
                <a:lnTo>
                  <a:pt x="128777" y="2683497"/>
                </a:lnTo>
                <a:lnTo>
                  <a:pt x="64642" y="2833154"/>
                </a:lnTo>
                <a:lnTo>
                  <a:pt x="19050" y="2930296"/>
                </a:lnTo>
                <a:lnTo>
                  <a:pt x="0" y="2962960"/>
                </a:lnTo>
                <a:lnTo>
                  <a:pt x="64769" y="3064675"/>
                </a:lnTo>
                <a:lnTo>
                  <a:pt x="119379" y="2931350"/>
                </a:lnTo>
                <a:lnTo>
                  <a:pt x="182244" y="2795993"/>
                </a:lnTo>
                <a:lnTo>
                  <a:pt x="244728" y="2640774"/>
                </a:lnTo>
                <a:lnTo>
                  <a:pt x="305053" y="2470150"/>
                </a:lnTo>
                <a:lnTo>
                  <a:pt x="355345" y="2286000"/>
                </a:lnTo>
                <a:lnTo>
                  <a:pt x="385571" y="2084832"/>
                </a:lnTo>
                <a:lnTo>
                  <a:pt x="397255" y="1862454"/>
                </a:lnTo>
                <a:lnTo>
                  <a:pt x="381888" y="1610740"/>
                </a:lnTo>
                <a:lnTo>
                  <a:pt x="367283" y="1388745"/>
                </a:lnTo>
                <a:lnTo>
                  <a:pt x="372871" y="1193800"/>
                </a:lnTo>
                <a:lnTo>
                  <a:pt x="395350" y="1014602"/>
                </a:lnTo>
                <a:lnTo>
                  <a:pt x="431291" y="849883"/>
                </a:lnTo>
                <a:lnTo>
                  <a:pt x="487552" y="712215"/>
                </a:lnTo>
                <a:lnTo>
                  <a:pt x="548766" y="581278"/>
                </a:lnTo>
                <a:lnTo>
                  <a:pt x="618743" y="468122"/>
                </a:lnTo>
                <a:lnTo>
                  <a:pt x="695705" y="377189"/>
                </a:lnTo>
                <a:lnTo>
                  <a:pt x="771143" y="290575"/>
                </a:lnTo>
                <a:lnTo>
                  <a:pt x="851788" y="220599"/>
                </a:lnTo>
                <a:lnTo>
                  <a:pt x="927862" y="163829"/>
                </a:lnTo>
                <a:lnTo>
                  <a:pt x="1009014" y="113791"/>
                </a:lnTo>
                <a:lnTo>
                  <a:pt x="1072261" y="72136"/>
                </a:lnTo>
                <a:lnTo>
                  <a:pt x="1127506" y="42417"/>
                </a:lnTo>
                <a:lnTo>
                  <a:pt x="1173098" y="19176"/>
                </a:lnTo>
                <a:lnTo>
                  <a:pt x="1202182" y="0"/>
                </a:lnTo>
                <a:close/>
              </a:path>
            </a:pathLst>
          </a:custGeom>
          <a:solidFill>
            <a:srgbClr val="EBF7FF"/>
          </a:solidFill>
        </p:spPr>
        <p:txBody>
          <a:bodyPr wrap="square" lIns="0" tIns="0" rIns="0" bIns="0" rtlCol="0">
            <a:noAutofit/>
          </a:bodyPr>
          <a:lstStyle/>
          <a:p>
            <a:endParaRPr/>
          </a:p>
        </p:txBody>
      </p:sp>
      <p:sp>
        <p:nvSpPr>
          <p:cNvPr id="9" name="object 9"/>
          <p:cNvSpPr/>
          <p:nvPr/>
        </p:nvSpPr>
        <p:spPr>
          <a:xfrm>
            <a:off x="39131" y="3096767"/>
            <a:ext cx="468703" cy="1038987"/>
          </a:xfrm>
          <a:custGeom>
            <a:avLst/>
            <a:gdLst/>
            <a:ahLst/>
            <a:cxnLst/>
            <a:rect l="l" t="t" r="r" b="b"/>
            <a:pathLst>
              <a:path w="468703" h="1038987">
                <a:moveTo>
                  <a:pt x="188541" y="0"/>
                </a:moveTo>
                <a:lnTo>
                  <a:pt x="140103" y="37719"/>
                </a:lnTo>
                <a:lnTo>
                  <a:pt x="91018" y="118237"/>
                </a:lnTo>
                <a:lnTo>
                  <a:pt x="47320" y="223393"/>
                </a:lnTo>
                <a:lnTo>
                  <a:pt x="12999" y="353314"/>
                </a:lnTo>
                <a:lnTo>
                  <a:pt x="0" y="509524"/>
                </a:lnTo>
                <a:lnTo>
                  <a:pt x="26309" y="674751"/>
                </a:lnTo>
                <a:lnTo>
                  <a:pt x="95399" y="854329"/>
                </a:lnTo>
                <a:lnTo>
                  <a:pt x="212265" y="1038987"/>
                </a:lnTo>
                <a:lnTo>
                  <a:pt x="258137" y="1024890"/>
                </a:lnTo>
                <a:lnTo>
                  <a:pt x="303489" y="1015492"/>
                </a:lnTo>
                <a:lnTo>
                  <a:pt x="353844" y="997077"/>
                </a:lnTo>
                <a:lnTo>
                  <a:pt x="395729" y="982599"/>
                </a:lnTo>
                <a:lnTo>
                  <a:pt x="430159" y="962406"/>
                </a:lnTo>
                <a:lnTo>
                  <a:pt x="457146" y="936752"/>
                </a:lnTo>
                <a:lnTo>
                  <a:pt x="468703" y="904494"/>
                </a:lnTo>
                <a:lnTo>
                  <a:pt x="467293" y="880491"/>
                </a:lnTo>
                <a:lnTo>
                  <a:pt x="423110" y="842264"/>
                </a:lnTo>
                <a:lnTo>
                  <a:pt x="364538" y="788162"/>
                </a:lnTo>
                <a:lnTo>
                  <a:pt x="302498" y="728853"/>
                </a:lnTo>
                <a:lnTo>
                  <a:pt x="243037" y="645922"/>
                </a:lnTo>
                <a:lnTo>
                  <a:pt x="190637" y="535178"/>
                </a:lnTo>
                <a:lnTo>
                  <a:pt x="157769" y="393065"/>
                </a:lnTo>
                <a:lnTo>
                  <a:pt x="152918" y="215773"/>
                </a:lnTo>
                <a:lnTo>
                  <a:pt x="188541" y="0"/>
                </a:lnTo>
                <a:close/>
              </a:path>
            </a:pathLst>
          </a:custGeom>
          <a:solidFill>
            <a:srgbClr val="F1DFFC"/>
          </a:solidFill>
        </p:spPr>
        <p:txBody>
          <a:bodyPr wrap="square" lIns="0" tIns="0" rIns="0" bIns="0" rtlCol="0">
            <a:noAutofit/>
          </a:bodyPr>
          <a:lstStyle/>
          <a:p>
            <a:endParaRPr/>
          </a:p>
        </p:txBody>
      </p:sp>
      <p:sp>
        <p:nvSpPr>
          <p:cNvPr id="10" name="object 10"/>
          <p:cNvSpPr/>
          <p:nvPr/>
        </p:nvSpPr>
        <p:spPr>
          <a:xfrm>
            <a:off x="266700" y="2000250"/>
            <a:ext cx="1998726" cy="2432050"/>
          </a:xfrm>
          <a:custGeom>
            <a:avLst/>
            <a:gdLst/>
            <a:ahLst/>
            <a:cxnLst/>
            <a:rect l="l" t="t" r="r" b="b"/>
            <a:pathLst>
              <a:path w="1998726" h="2432050">
                <a:moveTo>
                  <a:pt x="1577052" y="223774"/>
                </a:moveTo>
                <a:lnTo>
                  <a:pt x="727075" y="223774"/>
                </a:lnTo>
                <a:lnTo>
                  <a:pt x="811212" y="231775"/>
                </a:lnTo>
                <a:lnTo>
                  <a:pt x="896937" y="241300"/>
                </a:lnTo>
                <a:lnTo>
                  <a:pt x="981075" y="263525"/>
                </a:lnTo>
                <a:lnTo>
                  <a:pt x="1062101" y="295275"/>
                </a:lnTo>
                <a:lnTo>
                  <a:pt x="1135126" y="325374"/>
                </a:lnTo>
                <a:lnTo>
                  <a:pt x="1206500" y="379349"/>
                </a:lnTo>
                <a:lnTo>
                  <a:pt x="1287526" y="423799"/>
                </a:lnTo>
                <a:lnTo>
                  <a:pt x="1357376" y="487299"/>
                </a:lnTo>
                <a:lnTo>
                  <a:pt x="1427226" y="552450"/>
                </a:lnTo>
                <a:lnTo>
                  <a:pt x="1541526" y="736600"/>
                </a:lnTo>
                <a:lnTo>
                  <a:pt x="1612900" y="962025"/>
                </a:lnTo>
                <a:lnTo>
                  <a:pt x="1630426" y="1228725"/>
                </a:lnTo>
                <a:lnTo>
                  <a:pt x="1622425" y="1490599"/>
                </a:lnTo>
                <a:lnTo>
                  <a:pt x="1590675" y="1773174"/>
                </a:lnTo>
                <a:lnTo>
                  <a:pt x="1533525" y="2030349"/>
                </a:lnTo>
                <a:lnTo>
                  <a:pt x="1481201" y="2255774"/>
                </a:lnTo>
                <a:lnTo>
                  <a:pt x="1414526" y="2432050"/>
                </a:lnTo>
                <a:lnTo>
                  <a:pt x="1514475" y="2305050"/>
                </a:lnTo>
                <a:lnTo>
                  <a:pt x="1638300" y="2124075"/>
                </a:lnTo>
                <a:lnTo>
                  <a:pt x="1770126" y="1885950"/>
                </a:lnTo>
                <a:lnTo>
                  <a:pt x="1895475" y="1623949"/>
                </a:lnTo>
                <a:lnTo>
                  <a:pt x="1974850" y="1335024"/>
                </a:lnTo>
                <a:lnTo>
                  <a:pt x="1998726" y="1027049"/>
                </a:lnTo>
                <a:lnTo>
                  <a:pt x="1952625" y="734949"/>
                </a:lnTo>
                <a:lnTo>
                  <a:pt x="1809750" y="466725"/>
                </a:lnTo>
                <a:lnTo>
                  <a:pt x="1655826" y="301625"/>
                </a:lnTo>
                <a:lnTo>
                  <a:pt x="1577052" y="223774"/>
                </a:lnTo>
                <a:close/>
              </a:path>
              <a:path w="1998726" h="2432050">
                <a:moveTo>
                  <a:pt x="1019175" y="0"/>
                </a:moveTo>
                <a:lnTo>
                  <a:pt x="698500" y="36449"/>
                </a:lnTo>
                <a:lnTo>
                  <a:pt x="581025" y="69850"/>
                </a:lnTo>
                <a:lnTo>
                  <a:pt x="463550" y="92075"/>
                </a:lnTo>
                <a:lnTo>
                  <a:pt x="363537" y="125349"/>
                </a:lnTo>
                <a:lnTo>
                  <a:pt x="201612" y="201549"/>
                </a:lnTo>
                <a:lnTo>
                  <a:pt x="130175" y="250825"/>
                </a:lnTo>
                <a:lnTo>
                  <a:pt x="65087" y="312674"/>
                </a:lnTo>
                <a:lnTo>
                  <a:pt x="0" y="385699"/>
                </a:lnTo>
                <a:lnTo>
                  <a:pt x="120650" y="341249"/>
                </a:lnTo>
                <a:lnTo>
                  <a:pt x="228600" y="307975"/>
                </a:lnTo>
                <a:lnTo>
                  <a:pt x="444500" y="260350"/>
                </a:lnTo>
                <a:lnTo>
                  <a:pt x="533400" y="236474"/>
                </a:lnTo>
                <a:lnTo>
                  <a:pt x="630237" y="236474"/>
                </a:lnTo>
                <a:lnTo>
                  <a:pt x="727075" y="223774"/>
                </a:lnTo>
                <a:lnTo>
                  <a:pt x="1577052" y="223774"/>
                </a:lnTo>
                <a:lnTo>
                  <a:pt x="1525651" y="172974"/>
                </a:lnTo>
                <a:lnTo>
                  <a:pt x="1419225" y="103124"/>
                </a:lnTo>
                <a:lnTo>
                  <a:pt x="1247775" y="28575"/>
                </a:lnTo>
                <a:lnTo>
                  <a:pt x="1019175" y="0"/>
                </a:lnTo>
                <a:close/>
              </a:path>
            </a:pathLst>
          </a:custGeom>
          <a:solidFill>
            <a:srgbClr val="F1DFFC"/>
          </a:solidFill>
        </p:spPr>
        <p:txBody>
          <a:bodyPr wrap="square" lIns="0" tIns="0" rIns="0" bIns="0" rtlCol="0">
            <a:noAutofit/>
          </a:bodyPr>
          <a:lstStyle/>
          <a:p>
            <a:endParaRPr/>
          </a:p>
        </p:txBody>
      </p:sp>
      <p:sp>
        <p:nvSpPr>
          <p:cNvPr id="11" name="object 11"/>
          <p:cNvSpPr/>
          <p:nvPr/>
        </p:nvSpPr>
        <p:spPr>
          <a:xfrm>
            <a:off x="0" y="4143375"/>
            <a:ext cx="1271651" cy="728599"/>
          </a:xfrm>
          <a:custGeom>
            <a:avLst/>
            <a:gdLst/>
            <a:ahLst/>
            <a:cxnLst/>
            <a:rect l="l" t="t" r="r" b="b"/>
            <a:pathLst>
              <a:path w="1271651" h="728599">
                <a:moveTo>
                  <a:pt x="0" y="0"/>
                </a:moveTo>
                <a:lnTo>
                  <a:pt x="0" y="466725"/>
                </a:lnTo>
                <a:lnTo>
                  <a:pt x="95250" y="550799"/>
                </a:lnTo>
                <a:lnTo>
                  <a:pt x="158750" y="592074"/>
                </a:lnTo>
                <a:lnTo>
                  <a:pt x="230187" y="625475"/>
                </a:lnTo>
                <a:lnTo>
                  <a:pt x="304800" y="658749"/>
                </a:lnTo>
                <a:lnTo>
                  <a:pt x="387350" y="692150"/>
                </a:lnTo>
                <a:lnTo>
                  <a:pt x="461962" y="714375"/>
                </a:lnTo>
                <a:lnTo>
                  <a:pt x="555625" y="727075"/>
                </a:lnTo>
                <a:lnTo>
                  <a:pt x="652462" y="727075"/>
                </a:lnTo>
                <a:lnTo>
                  <a:pt x="747712" y="728599"/>
                </a:lnTo>
                <a:lnTo>
                  <a:pt x="844550" y="706374"/>
                </a:lnTo>
                <a:lnTo>
                  <a:pt x="942975" y="685800"/>
                </a:lnTo>
                <a:lnTo>
                  <a:pt x="1050925" y="641350"/>
                </a:lnTo>
                <a:lnTo>
                  <a:pt x="1099536" y="622300"/>
                </a:lnTo>
                <a:lnTo>
                  <a:pt x="909637" y="622300"/>
                </a:lnTo>
                <a:lnTo>
                  <a:pt x="795337" y="619125"/>
                </a:lnTo>
                <a:lnTo>
                  <a:pt x="682625" y="604774"/>
                </a:lnTo>
                <a:lnTo>
                  <a:pt x="579437" y="579374"/>
                </a:lnTo>
                <a:lnTo>
                  <a:pt x="488950" y="533400"/>
                </a:lnTo>
                <a:lnTo>
                  <a:pt x="396875" y="498475"/>
                </a:lnTo>
                <a:lnTo>
                  <a:pt x="304800" y="441325"/>
                </a:lnTo>
                <a:lnTo>
                  <a:pt x="236537" y="363474"/>
                </a:lnTo>
                <a:lnTo>
                  <a:pt x="174625" y="298450"/>
                </a:lnTo>
                <a:lnTo>
                  <a:pt x="107950" y="209550"/>
                </a:lnTo>
                <a:lnTo>
                  <a:pt x="58737" y="109474"/>
                </a:lnTo>
                <a:lnTo>
                  <a:pt x="0" y="0"/>
                </a:lnTo>
                <a:close/>
              </a:path>
              <a:path w="1271651" h="728599">
                <a:moveTo>
                  <a:pt x="1271651" y="531749"/>
                </a:moveTo>
                <a:lnTo>
                  <a:pt x="1152525" y="574675"/>
                </a:lnTo>
                <a:lnTo>
                  <a:pt x="1025525" y="604774"/>
                </a:lnTo>
                <a:lnTo>
                  <a:pt x="909637" y="622300"/>
                </a:lnTo>
                <a:lnTo>
                  <a:pt x="1099536" y="622300"/>
                </a:lnTo>
                <a:lnTo>
                  <a:pt x="1160462" y="598424"/>
                </a:lnTo>
                <a:lnTo>
                  <a:pt x="1271651" y="531749"/>
                </a:lnTo>
                <a:close/>
              </a:path>
            </a:pathLst>
          </a:custGeom>
          <a:solidFill>
            <a:srgbClr val="F1DFFC"/>
          </a:solidFill>
        </p:spPr>
        <p:txBody>
          <a:bodyPr wrap="square" lIns="0" tIns="0" rIns="0" bIns="0" rtlCol="0">
            <a:noAutofit/>
          </a:bodyPr>
          <a:lstStyle/>
          <a:p>
            <a:endParaRPr/>
          </a:p>
        </p:txBody>
      </p:sp>
      <p:sp>
        <p:nvSpPr>
          <p:cNvPr id="12" name="object 12"/>
          <p:cNvSpPr/>
          <p:nvPr/>
        </p:nvSpPr>
        <p:spPr>
          <a:xfrm>
            <a:off x="1392047" y="4525898"/>
            <a:ext cx="618616" cy="710945"/>
          </a:xfrm>
          <a:custGeom>
            <a:avLst/>
            <a:gdLst/>
            <a:ahLst/>
            <a:cxnLst/>
            <a:rect l="l" t="t" r="r" b="b"/>
            <a:pathLst>
              <a:path w="618616" h="710946">
                <a:moveTo>
                  <a:pt x="275590" y="0"/>
                </a:moveTo>
                <a:lnTo>
                  <a:pt x="76708" y="96138"/>
                </a:lnTo>
                <a:lnTo>
                  <a:pt x="81534" y="96646"/>
                </a:lnTo>
                <a:lnTo>
                  <a:pt x="99949" y="104393"/>
                </a:lnTo>
                <a:lnTo>
                  <a:pt x="117856" y="117475"/>
                </a:lnTo>
                <a:lnTo>
                  <a:pt x="150749" y="126745"/>
                </a:lnTo>
                <a:lnTo>
                  <a:pt x="193040" y="136906"/>
                </a:lnTo>
                <a:lnTo>
                  <a:pt x="239648" y="153288"/>
                </a:lnTo>
                <a:lnTo>
                  <a:pt x="286766" y="163956"/>
                </a:lnTo>
                <a:lnTo>
                  <a:pt x="337439" y="186308"/>
                </a:lnTo>
                <a:lnTo>
                  <a:pt x="292100" y="203834"/>
                </a:lnTo>
                <a:lnTo>
                  <a:pt x="234060" y="248031"/>
                </a:lnTo>
                <a:lnTo>
                  <a:pt x="173736" y="314451"/>
                </a:lnTo>
                <a:lnTo>
                  <a:pt x="116331" y="398018"/>
                </a:lnTo>
                <a:lnTo>
                  <a:pt x="63627" y="482092"/>
                </a:lnTo>
                <a:lnTo>
                  <a:pt x="19939" y="572769"/>
                </a:lnTo>
                <a:lnTo>
                  <a:pt x="2540" y="643763"/>
                </a:lnTo>
                <a:lnTo>
                  <a:pt x="0" y="710945"/>
                </a:lnTo>
                <a:lnTo>
                  <a:pt x="84455" y="557276"/>
                </a:lnTo>
                <a:lnTo>
                  <a:pt x="184277" y="439165"/>
                </a:lnTo>
                <a:lnTo>
                  <a:pt x="281178" y="348614"/>
                </a:lnTo>
                <a:lnTo>
                  <a:pt x="385698" y="275844"/>
                </a:lnTo>
                <a:lnTo>
                  <a:pt x="473583" y="223646"/>
                </a:lnTo>
                <a:lnTo>
                  <a:pt x="549402" y="192658"/>
                </a:lnTo>
                <a:lnTo>
                  <a:pt x="603758" y="181737"/>
                </a:lnTo>
                <a:lnTo>
                  <a:pt x="618616" y="177673"/>
                </a:lnTo>
                <a:lnTo>
                  <a:pt x="275590" y="0"/>
                </a:lnTo>
                <a:close/>
              </a:path>
            </a:pathLst>
          </a:custGeom>
          <a:solidFill>
            <a:srgbClr val="F1DFFC"/>
          </a:solidFill>
        </p:spPr>
        <p:txBody>
          <a:bodyPr wrap="square" lIns="0" tIns="0" rIns="0" bIns="0" rtlCol="0">
            <a:noAutofit/>
          </a:bodyPr>
          <a:lstStyle/>
          <a:p>
            <a:endParaRPr/>
          </a:p>
        </p:txBody>
      </p:sp>
      <p:sp>
        <p:nvSpPr>
          <p:cNvPr id="13" name="object 13"/>
          <p:cNvSpPr/>
          <p:nvPr/>
        </p:nvSpPr>
        <p:spPr>
          <a:xfrm>
            <a:off x="1292352" y="4723003"/>
            <a:ext cx="114300" cy="441706"/>
          </a:xfrm>
          <a:custGeom>
            <a:avLst/>
            <a:gdLst/>
            <a:ahLst/>
            <a:cxnLst/>
            <a:rect l="l" t="t" r="r" b="b"/>
            <a:pathLst>
              <a:path w="114300" h="441705">
                <a:moveTo>
                  <a:pt x="0" y="0"/>
                </a:moveTo>
                <a:lnTo>
                  <a:pt x="14985" y="126619"/>
                </a:lnTo>
                <a:lnTo>
                  <a:pt x="24764" y="212852"/>
                </a:lnTo>
                <a:lnTo>
                  <a:pt x="33909" y="304800"/>
                </a:lnTo>
                <a:lnTo>
                  <a:pt x="38100" y="441706"/>
                </a:lnTo>
                <a:lnTo>
                  <a:pt x="86359" y="350266"/>
                </a:lnTo>
                <a:lnTo>
                  <a:pt x="110362" y="262001"/>
                </a:lnTo>
                <a:lnTo>
                  <a:pt x="114300" y="182880"/>
                </a:lnTo>
                <a:lnTo>
                  <a:pt x="106806" y="119507"/>
                </a:lnTo>
                <a:lnTo>
                  <a:pt x="89281" y="60833"/>
                </a:lnTo>
                <a:lnTo>
                  <a:pt x="59181" y="29083"/>
                </a:lnTo>
                <a:lnTo>
                  <a:pt x="28447" y="3048"/>
                </a:lnTo>
                <a:lnTo>
                  <a:pt x="0" y="0"/>
                </a:lnTo>
                <a:close/>
              </a:path>
            </a:pathLst>
          </a:custGeom>
          <a:solidFill>
            <a:srgbClr val="F1DFFC"/>
          </a:solidFill>
        </p:spPr>
        <p:txBody>
          <a:bodyPr wrap="square" lIns="0" tIns="0" rIns="0" bIns="0" rtlCol="0">
            <a:noAutofit/>
          </a:bodyPr>
          <a:lstStyle/>
          <a:p>
            <a:endParaRPr/>
          </a:p>
        </p:txBody>
      </p:sp>
      <p:sp>
        <p:nvSpPr>
          <p:cNvPr id="14" name="object 14"/>
          <p:cNvSpPr/>
          <p:nvPr/>
        </p:nvSpPr>
        <p:spPr>
          <a:xfrm>
            <a:off x="1889125" y="5195823"/>
            <a:ext cx="1758950" cy="1662176"/>
          </a:xfrm>
          <a:custGeom>
            <a:avLst/>
            <a:gdLst/>
            <a:ahLst/>
            <a:cxnLst/>
            <a:rect l="l" t="t" r="r" b="b"/>
            <a:pathLst>
              <a:path w="1758950" h="1662176">
                <a:moveTo>
                  <a:pt x="0" y="0"/>
                </a:moveTo>
                <a:lnTo>
                  <a:pt x="33400" y="160400"/>
                </a:lnTo>
                <a:lnTo>
                  <a:pt x="103250" y="335025"/>
                </a:lnTo>
                <a:lnTo>
                  <a:pt x="193675" y="516000"/>
                </a:lnTo>
                <a:lnTo>
                  <a:pt x="298450" y="709676"/>
                </a:lnTo>
                <a:lnTo>
                  <a:pt x="422275" y="893826"/>
                </a:lnTo>
                <a:lnTo>
                  <a:pt x="555625" y="1074801"/>
                </a:lnTo>
                <a:lnTo>
                  <a:pt x="685800" y="1231963"/>
                </a:lnTo>
                <a:lnTo>
                  <a:pt x="820801" y="1366901"/>
                </a:lnTo>
                <a:lnTo>
                  <a:pt x="963676" y="1500251"/>
                </a:lnTo>
                <a:lnTo>
                  <a:pt x="1098550" y="1605026"/>
                </a:lnTo>
                <a:lnTo>
                  <a:pt x="1244600" y="1662176"/>
                </a:lnTo>
                <a:lnTo>
                  <a:pt x="1758950" y="1662176"/>
                </a:lnTo>
                <a:lnTo>
                  <a:pt x="1468501" y="1551051"/>
                </a:lnTo>
                <a:lnTo>
                  <a:pt x="1196975" y="1427226"/>
                </a:lnTo>
                <a:lnTo>
                  <a:pt x="984250" y="1271651"/>
                </a:lnTo>
                <a:lnTo>
                  <a:pt x="895350" y="1197038"/>
                </a:lnTo>
                <a:lnTo>
                  <a:pt x="803275" y="1131951"/>
                </a:lnTo>
                <a:lnTo>
                  <a:pt x="700151" y="1049401"/>
                </a:lnTo>
                <a:lnTo>
                  <a:pt x="592201" y="936688"/>
                </a:lnTo>
                <a:lnTo>
                  <a:pt x="466725" y="793813"/>
                </a:lnTo>
                <a:lnTo>
                  <a:pt x="331850" y="600138"/>
                </a:lnTo>
                <a:lnTo>
                  <a:pt x="173100" y="344550"/>
                </a:lnTo>
                <a:lnTo>
                  <a:pt x="0" y="0"/>
                </a:lnTo>
                <a:close/>
              </a:path>
            </a:pathLst>
          </a:custGeom>
          <a:solidFill>
            <a:srgbClr val="F1DFFC"/>
          </a:solidFill>
        </p:spPr>
        <p:txBody>
          <a:bodyPr wrap="square" lIns="0" tIns="0" rIns="0" bIns="0" rtlCol="0">
            <a:noAutofit/>
          </a:bodyPr>
          <a:lstStyle/>
          <a:p>
            <a:endParaRPr/>
          </a:p>
        </p:txBody>
      </p:sp>
      <p:sp>
        <p:nvSpPr>
          <p:cNvPr id="15" name="object 15"/>
          <p:cNvSpPr/>
          <p:nvPr/>
        </p:nvSpPr>
        <p:spPr>
          <a:xfrm>
            <a:off x="4462017" y="1114425"/>
            <a:ext cx="402844" cy="209930"/>
          </a:xfrm>
          <a:custGeom>
            <a:avLst/>
            <a:gdLst/>
            <a:ahLst/>
            <a:cxnLst/>
            <a:rect l="l" t="t" r="r" b="b"/>
            <a:pathLst>
              <a:path w="402844" h="209930">
                <a:moveTo>
                  <a:pt x="361442" y="0"/>
                </a:moveTo>
                <a:lnTo>
                  <a:pt x="0" y="149860"/>
                </a:lnTo>
                <a:lnTo>
                  <a:pt x="402844" y="209930"/>
                </a:lnTo>
                <a:lnTo>
                  <a:pt x="361442" y="0"/>
                </a:lnTo>
                <a:close/>
              </a:path>
            </a:pathLst>
          </a:custGeom>
          <a:solidFill>
            <a:srgbClr val="FFFFCC"/>
          </a:solidFill>
        </p:spPr>
        <p:txBody>
          <a:bodyPr wrap="square" lIns="0" tIns="0" rIns="0" bIns="0" rtlCol="0">
            <a:noAutofit/>
          </a:bodyPr>
          <a:lstStyle/>
          <a:p>
            <a:endParaRPr/>
          </a:p>
        </p:txBody>
      </p:sp>
      <p:sp>
        <p:nvSpPr>
          <p:cNvPr id="16" name="object 16"/>
          <p:cNvSpPr/>
          <p:nvPr/>
        </p:nvSpPr>
        <p:spPr>
          <a:xfrm>
            <a:off x="4613275" y="1665858"/>
            <a:ext cx="499110" cy="301370"/>
          </a:xfrm>
          <a:custGeom>
            <a:avLst/>
            <a:gdLst/>
            <a:ahLst/>
            <a:cxnLst/>
            <a:rect l="l" t="t" r="r" b="b"/>
            <a:pathLst>
              <a:path w="499110" h="301370">
                <a:moveTo>
                  <a:pt x="0" y="0"/>
                </a:moveTo>
                <a:lnTo>
                  <a:pt x="417575" y="301370"/>
                </a:lnTo>
                <a:lnTo>
                  <a:pt x="499110" y="145795"/>
                </a:lnTo>
                <a:lnTo>
                  <a:pt x="0" y="0"/>
                </a:lnTo>
                <a:close/>
              </a:path>
            </a:pathLst>
          </a:custGeom>
          <a:solidFill>
            <a:srgbClr val="FFFFCC"/>
          </a:solidFill>
        </p:spPr>
        <p:txBody>
          <a:bodyPr wrap="square" lIns="0" tIns="0" rIns="0" bIns="0" rtlCol="0">
            <a:noAutofit/>
          </a:bodyPr>
          <a:lstStyle/>
          <a:p>
            <a:endParaRPr/>
          </a:p>
        </p:txBody>
      </p:sp>
      <p:sp>
        <p:nvSpPr>
          <p:cNvPr id="17" name="object 17"/>
          <p:cNvSpPr/>
          <p:nvPr/>
        </p:nvSpPr>
        <p:spPr>
          <a:xfrm>
            <a:off x="4251325" y="1810385"/>
            <a:ext cx="321437" cy="453770"/>
          </a:xfrm>
          <a:custGeom>
            <a:avLst/>
            <a:gdLst/>
            <a:ahLst/>
            <a:cxnLst/>
            <a:rect l="l" t="t" r="r" b="b"/>
            <a:pathLst>
              <a:path w="321437" h="453770">
                <a:moveTo>
                  <a:pt x="0" y="0"/>
                </a:moveTo>
                <a:lnTo>
                  <a:pt x="162433" y="453770"/>
                </a:lnTo>
                <a:lnTo>
                  <a:pt x="321437" y="398144"/>
                </a:lnTo>
                <a:lnTo>
                  <a:pt x="0" y="0"/>
                </a:lnTo>
                <a:close/>
              </a:path>
            </a:pathLst>
          </a:custGeom>
          <a:solidFill>
            <a:srgbClr val="FFFFCC"/>
          </a:solidFill>
        </p:spPr>
        <p:txBody>
          <a:bodyPr wrap="square" lIns="0" tIns="0" rIns="0" bIns="0" rtlCol="0">
            <a:noAutofit/>
          </a:bodyPr>
          <a:lstStyle/>
          <a:p>
            <a:endParaRPr/>
          </a:p>
        </p:txBody>
      </p:sp>
      <p:sp>
        <p:nvSpPr>
          <p:cNvPr id="18" name="object 18"/>
          <p:cNvSpPr/>
          <p:nvPr/>
        </p:nvSpPr>
        <p:spPr>
          <a:xfrm>
            <a:off x="5690361" y="932052"/>
            <a:ext cx="358266" cy="144525"/>
          </a:xfrm>
          <a:custGeom>
            <a:avLst/>
            <a:gdLst/>
            <a:ahLst/>
            <a:cxnLst/>
            <a:rect l="l" t="t" r="r" b="b"/>
            <a:pathLst>
              <a:path w="358266" h="144525">
                <a:moveTo>
                  <a:pt x="36067" y="0"/>
                </a:moveTo>
                <a:lnTo>
                  <a:pt x="0" y="144525"/>
                </a:lnTo>
                <a:lnTo>
                  <a:pt x="358266" y="66039"/>
                </a:lnTo>
                <a:lnTo>
                  <a:pt x="36067" y="0"/>
                </a:lnTo>
                <a:close/>
              </a:path>
            </a:pathLst>
          </a:custGeom>
          <a:solidFill>
            <a:srgbClr val="FFFFCC"/>
          </a:solidFill>
        </p:spPr>
        <p:txBody>
          <a:bodyPr wrap="square" lIns="0" tIns="0" rIns="0" bIns="0" rtlCol="0">
            <a:noAutofit/>
          </a:bodyPr>
          <a:lstStyle/>
          <a:p>
            <a:endParaRPr/>
          </a:p>
        </p:txBody>
      </p:sp>
      <p:sp>
        <p:nvSpPr>
          <p:cNvPr id="19" name="object 19"/>
          <p:cNvSpPr/>
          <p:nvPr/>
        </p:nvSpPr>
        <p:spPr>
          <a:xfrm>
            <a:off x="5681979" y="487044"/>
            <a:ext cx="374650" cy="230124"/>
          </a:xfrm>
          <a:custGeom>
            <a:avLst/>
            <a:gdLst/>
            <a:ahLst/>
            <a:cxnLst/>
            <a:rect l="l" t="t" r="r" b="b"/>
            <a:pathLst>
              <a:path w="374650" h="230124">
                <a:moveTo>
                  <a:pt x="122174" y="0"/>
                </a:moveTo>
                <a:lnTo>
                  <a:pt x="0" y="99949"/>
                </a:lnTo>
                <a:lnTo>
                  <a:pt x="374650" y="230124"/>
                </a:lnTo>
                <a:lnTo>
                  <a:pt x="122174" y="0"/>
                </a:lnTo>
                <a:close/>
              </a:path>
            </a:pathLst>
          </a:custGeom>
          <a:solidFill>
            <a:srgbClr val="FFFFCC"/>
          </a:solidFill>
        </p:spPr>
        <p:txBody>
          <a:bodyPr wrap="square" lIns="0" tIns="0" rIns="0" bIns="0" rtlCol="0">
            <a:noAutofit/>
          </a:bodyPr>
          <a:lstStyle/>
          <a:p>
            <a:endParaRPr/>
          </a:p>
        </p:txBody>
      </p:sp>
      <p:sp>
        <p:nvSpPr>
          <p:cNvPr id="20" name="object 20"/>
          <p:cNvSpPr/>
          <p:nvPr/>
        </p:nvSpPr>
        <p:spPr>
          <a:xfrm>
            <a:off x="6275832" y="325247"/>
            <a:ext cx="154050" cy="317118"/>
          </a:xfrm>
          <a:custGeom>
            <a:avLst/>
            <a:gdLst/>
            <a:ahLst/>
            <a:cxnLst/>
            <a:rect l="l" t="t" r="r" b="b"/>
            <a:pathLst>
              <a:path w="154050" h="317118">
                <a:moveTo>
                  <a:pt x="154050" y="0"/>
                </a:moveTo>
                <a:lnTo>
                  <a:pt x="0" y="27558"/>
                </a:lnTo>
                <a:lnTo>
                  <a:pt x="137667" y="317118"/>
                </a:lnTo>
                <a:lnTo>
                  <a:pt x="154050" y="0"/>
                </a:lnTo>
                <a:close/>
              </a:path>
            </a:pathLst>
          </a:custGeom>
          <a:solidFill>
            <a:srgbClr val="FFFFCC"/>
          </a:solidFill>
        </p:spPr>
        <p:txBody>
          <a:bodyPr wrap="square" lIns="0" tIns="0" rIns="0" bIns="0" rtlCol="0">
            <a:noAutofit/>
          </a:bodyPr>
          <a:lstStyle/>
          <a:p>
            <a:endParaRPr/>
          </a:p>
        </p:txBody>
      </p:sp>
      <p:sp>
        <p:nvSpPr>
          <p:cNvPr id="21" name="object 21"/>
          <p:cNvSpPr/>
          <p:nvPr/>
        </p:nvSpPr>
        <p:spPr>
          <a:xfrm>
            <a:off x="1773301" y="5504307"/>
            <a:ext cx="178562" cy="335000"/>
          </a:xfrm>
          <a:custGeom>
            <a:avLst/>
            <a:gdLst/>
            <a:ahLst/>
            <a:cxnLst/>
            <a:rect l="l" t="t" r="r" b="b"/>
            <a:pathLst>
              <a:path w="178562" h="335000">
                <a:moveTo>
                  <a:pt x="59309" y="0"/>
                </a:moveTo>
                <a:lnTo>
                  <a:pt x="0" y="335000"/>
                </a:lnTo>
                <a:lnTo>
                  <a:pt x="178562" y="286727"/>
                </a:lnTo>
                <a:lnTo>
                  <a:pt x="59309" y="0"/>
                </a:lnTo>
                <a:close/>
              </a:path>
            </a:pathLst>
          </a:custGeom>
          <a:solidFill>
            <a:srgbClr val="FFFFCC"/>
          </a:solidFill>
        </p:spPr>
        <p:txBody>
          <a:bodyPr wrap="square" lIns="0" tIns="0" rIns="0" bIns="0" rtlCol="0">
            <a:noAutofit/>
          </a:bodyPr>
          <a:lstStyle/>
          <a:p>
            <a:endParaRPr/>
          </a:p>
        </p:txBody>
      </p:sp>
      <p:sp>
        <p:nvSpPr>
          <p:cNvPr id="22" name="object 22"/>
          <p:cNvSpPr/>
          <p:nvPr/>
        </p:nvSpPr>
        <p:spPr>
          <a:xfrm>
            <a:off x="1225511" y="5655716"/>
            <a:ext cx="264071" cy="419760"/>
          </a:xfrm>
          <a:custGeom>
            <a:avLst/>
            <a:gdLst/>
            <a:ahLst/>
            <a:cxnLst/>
            <a:rect l="l" t="t" r="r" b="b"/>
            <a:pathLst>
              <a:path w="264071" h="419760">
                <a:moveTo>
                  <a:pt x="264071" y="0"/>
                </a:moveTo>
                <a:lnTo>
                  <a:pt x="0" y="363334"/>
                </a:lnTo>
                <a:lnTo>
                  <a:pt x="129959" y="419760"/>
                </a:lnTo>
                <a:lnTo>
                  <a:pt x="264071" y="0"/>
                </a:lnTo>
                <a:close/>
              </a:path>
            </a:pathLst>
          </a:custGeom>
          <a:solidFill>
            <a:srgbClr val="FFFFCC"/>
          </a:solidFill>
        </p:spPr>
        <p:txBody>
          <a:bodyPr wrap="square" lIns="0" tIns="0" rIns="0" bIns="0" rtlCol="0">
            <a:noAutofit/>
          </a:bodyPr>
          <a:lstStyle/>
          <a:p>
            <a:endParaRPr/>
          </a:p>
        </p:txBody>
      </p:sp>
      <p:sp>
        <p:nvSpPr>
          <p:cNvPr id="23" name="object 23"/>
          <p:cNvSpPr/>
          <p:nvPr/>
        </p:nvSpPr>
        <p:spPr>
          <a:xfrm>
            <a:off x="987310" y="5368163"/>
            <a:ext cx="387591" cy="290868"/>
          </a:xfrm>
          <a:custGeom>
            <a:avLst/>
            <a:gdLst/>
            <a:ahLst/>
            <a:cxnLst/>
            <a:rect l="l" t="t" r="r" b="b"/>
            <a:pathLst>
              <a:path w="387591" h="290868">
                <a:moveTo>
                  <a:pt x="387591" y="0"/>
                </a:moveTo>
                <a:lnTo>
                  <a:pt x="0" y="164084"/>
                </a:lnTo>
                <a:lnTo>
                  <a:pt x="43713" y="290868"/>
                </a:lnTo>
                <a:lnTo>
                  <a:pt x="387591" y="0"/>
                </a:lnTo>
                <a:close/>
              </a:path>
            </a:pathLst>
          </a:custGeom>
          <a:solidFill>
            <a:srgbClr val="FFFFCC"/>
          </a:solidFill>
        </p:spPr>
        <p:txBody>
          <a:bodyPr wrap="square" lIns="0" tIns="0" rIns="0" bIns="0" rtlCol="0">
            <a:noAutofit/>
          </a:bodyPr>
          <a:lstStyle/>
          <a:p>
            <a:endParaRPr/>
          </a:p>
        </p:txBody>
      </p:sp>
      <p:sp>
        <p:nvSpPr>
          <p:cNvPr id="24" name="object 24"/>
          <p:cNvSpPr/>
          <p:nvPr/>
        </p:nvSpPr>
        <p:spPr>
          <a:xfrm>
            <a:off x="1557019" y="1101216"/>
            <a:ext cx="452119" cy="481457"/>
          </a:xfrm>
          <a:custGeom>
            <a:avLst/>
            <a:gdLst/>
            <a:ahLst/>
            <a:cxnLst/>
            <a:rect l="l" t="t" r="r" b="b"/>
            <a:pathLst>
              <a:path w="452119" h="481457">
                <a:moveTo>
                  <a:pt x="244982" y="0"/>
                </a:moveTo>
                <a:lnTo>
                  <a:pt x="0" y="481457"/>
                </a:lnTo>
                <a:lnTo>
                  <a:pt x="452119" y="177673"/>
                </a:lnTo>
                <a:lnTo>
                  <a:pt x="244982" y="0"/>
                </a:lnTo>
                <a:close/>
              </a:path>
            </a:pathLst>
          </a:custGeom>
          <a:solidFill>
            <a:srgbClr val="FFFFCC"/>
          </a:solidFill>
        </p:spPr>
        <p:txBody>
          <a:bodyPr wrap="square" lIns="0" tIns="0" rIns="0" bIns="0" rtlCol="0">
            <a:noAutofit/>
          </a:bodyPr>
          <a:lstStyle/>
          <a:p>
            <a:endParaRPr/>
          </a:p>
        </p:txBody>
      </p:sp>
      <p:sp>
        <p:nvSpPr>
          <p:cNvPr id="25" name="object 25"/>
          <p:cNvSpPr/>
          <p:nvPr/>
        </p:nvSpPr>
        <p:spPr>
          <a:xfrm>
            <a:off x="1197965" y="514350"/>
            <a:ext cx="240817" cy="649224"/>
          </a:xfrm>
          <a:custGeom>
            <a:avLst/>
            <a:gdLst/>
            <a:ahLst/>
            <a:cxnLst/>
            <a:rect l="l" t="t" r="r" b="b"/>
            <a:pathLst>
              <a:path w="240817" h="649224">
                <a:moveTo>
                  <a:pt x="0" y="0"/>
                </a:moveTo>
                <a:lnTo>
                  <a:pt x="18910" y="649224"/>
                </a:lnTo>
                <a:lnTo>
                  <a:pt x="240817" y="8127"/>
                </a:lnTo>
                <a:lnTo>
                  <a:pt x="0" y="0"/>
                </a:lnTo>
                <a:close/>
              </a:path>
            </a:pathLst>
          </a:custGeom>
          <a:solidFill>
            <a:srgbClr val="FFFFCC"/>
          </a:solidFill>
        </p:spPr>
        <p:txBody>
          <a:bodyPr wrap="square" lIns="0" tIns="0" rIns="0" bIns="0" rtlCol="0">
            <a:noAutofit/>
          </a:bodyPr>
          <a:lstStyle/>
          <a:p>
            <a:endParaRPr/>
          </a:p>
        </p:txBody>
      </p:sp>
      <p:sp>
        <p:nvSpPr>
          <p:cNvPr id="26" name="object 26"/>
          <p:cNvSpPr/>
          <p:nvPr/>
        </p:nvSpPr>
        <p:spPr>
          <a:xfrm>
            <a:off x="379234" y="867155"/>
            <a:ext cx="391198" cy="604139"/>
          </a:xfrm>
          <a:custGeom>
            <a:avLst/>
            <a:gdLst/>
            <a:ahLst/>
            <a:cxnLst/>
            <a:rect l="l" t="t" r="r" b="b"/>
            <a:pathLst>
              <a:path w="391198" h="604139">
                <a:moveTo>
                  <a:pt x="187109" y="0"/>
                </a:moveTo>
                <a:lnTo>
                  <a:pt x="0" y="140081"/>
                </a:lnTo>
                <a:lnTo>
                  <a:pt x="391198" y="604139"/>
                </a:lnTo>
                <a:lnTo>
                  <a:pt x="187109" y="0"/>
                </a:lnTo>
                <a:close/>
              </a:path>
            </a:pathLst>
          </a:custGeom>
          <a:solidFill>
            <a:srgbClr val="FFFFCC"/>
          </a:solidFill>
        </p:spPr>
        <p:txBody>
          <a:bodyPr wrap="square" lIns="0" tIns="0" rIns="0" bIns="0" rtlCol="0">
            <a:noAutofit/>
          </a:bodyPr>
          <a:lstStyle/>
          <a:p>
            <a:endParaRPr/>
          </a:p>
        </p:txBody>
      </p:sp>
      <p:sp>
        <p:nvSpPr>
          <p:cNvPr id="27" name="object 27"/>
          <p:cNvSpPr/>
          <p:nvPr/>
        </p:nvSpPr>
        <p:spPr>
          <a:xfrm>
            <a:off x="7396606" y="4788153"/>
            <a:ext cx="440054" cy="491997"/>
          </a:xfrm>
          <a:custGeom>
            <a:avLst/>
            <a:gdLst/>
            <a:ahLst/>
            <a:cxnLst/>
            <a:rect l="l" t="t" r="r" b="b"/>
            <a:pathLst>
              <a:path w="440054" h="491998">
                <a:moveTo>
                  <a:pt x="0" y="0"/>
                </a:moveTo>
                <a:lnTo>
                  <a:pt x="233679" y="491998"/>
                </a:lnTo>
                <a:lnTo>
                  <a:pt x="440054" y="313309"/>
                </a:lnTo>
                <a:lnTo>
                  <a:pt x="0" y="0"/>
                </a:lnTo>
                <a:close/>
              </a:path>
            </a:pathLst>
          </a:custGeom>
          <a:solidFill>
            <a:srgbClr val="FFFFCC"/>
          </a:solidFill>
        </p:spPr>
        <p:txBody>
          <a:bodyPr wrap="square" lIns="0" tIns="0" rIns="0" bIns="0" rtlCol="0">
            <a:noAutofit/>
          </a:bodyPr>
          <a:lstStyle/>
          <a:p>
            <a:endParaRPr/>
          </a:p>
        </p:txBody>
      </p:sp>
      <p:sp>
        <p:nvSpPr>
          <p:cNvPr id="28" name="object 28"/>
          <p:cNvSpPr/>
          <p:nvPr/>
        </p:nvSpPr>
        <p:spPr>
          <a:xfrm>
            <a:off x="7861300" y="4513453"/>
            <a:ext cx="644905" cy="314071"/>
          </a:xfrm>
          <a:custGeom>
            <a:avLst/>
            <a:gdLst/>
            <a:ahLst/>
            <a:cxnLst/>
            <a:rect l="l" t="t" r="r" b="b"/>
            <a:pathLst>
              <a:path w="644905" h="314071">
                <a:moveTo>
                  <a:pt x="0" y="0"/>
                </a:moveTo>
                <a:lnTo>
                  <a:pt x="601345" y="314071"/>
                </a:lnTo>
                <a:lnTo>
                  <a:pt x="644905" y="77089"/>
                </a:lnTo>
                <a:lnTo>
                  <a:pt x="0" y="0"/>
                </a:lnTo>
                <a:close/>
              </a:path>
            </a:pathLst>
          </a:custGeom>
          <a:solidFill>
            <a:srgbClr val="FFFFCC"/>
          </a:solidFill>
        </p:spPr>
        <p:txBody>
          <a:bodyPr wrap="square" lIns="0" tIns="0" rIns="0" bIns="0" rtlCol="0">
            <a:noAutofit/>
          </a:bodyPr>
          <a:lstStyle/>
          <a:p>
            <a:endParaRPr/>
          </a:p>
        </p:txBody>
      </p:sp>
      <p:sp>
        <p:nvSpPr>
          <p:cNvPr id="29" name="object 29"/>
          <p:cNvSpPr/>
          <p:nvPr/>
        </p:nvSpPr>
        <p:spPr>
          <a:xfrm>
            <a:off x="7622793" y="3708019"/>
            <a:ext cx="627633" cy="318516"/>
          </a:xfrm>
          <a:custGeom>
            <a:avLst/>
            <a:gdLst/>
            <a:ahLst/>
            <a:cxnLst/>
            <a:rect l="l" t="t" r="r" b="b"/>
            <a:pathLst>
              <a:path w="627633" h="318516">
                <a:moveTo>
                  <a:pt x="516762" y="0"/>
                </a:moveTo>
                <a:lnTo>
                  <a:pt x="0" y="318515"/>
                </a:lnTo>
                <a:lnTo>
                  <a:pt x="627633" y="205739"/>
                </a:lnTo>
                <a:lnTo>
                  <a:pt x="516762" y="0"/>
                </a:lnTo>
                <a:close/>
              </a:path>
            </a:pathLst>
          </a:custGeom>
          <a:solidFill>
            <a:srgbClr val="FFFFCC"/>
          </a:solidFill>
        </p:spPr>
        <p:txBody>
          <a:bodyPr wrap="square" lIns="0" tIns="0" rIns="0" bIns="0" rtlCol="0">
            <a:noAutofit/>
          </a:bodyPr>
          <a:lstStyle/>
          <a:p>
            <a:endParaRPr/>
          </a:p>
        </p:txBody>
      </p:sp>
      <p:sp>
        <p:nvSpPr>
          <p:cNvPr id="30" name="object 30"/>
          <p:cNvSpPr/>
          <p:nvPr/>
        </p:nvSpPr>
        <p:spPr>
          <a:xfrm>
            <a:off x="1932051" y="3175"/>
            <a:ext cx="1368425" cy="1406525"/>
          </a:xfrm>
          <a:custGeom>
            <a:avLst/>
            <a:gdLst/>
            <a:ahLst/>
            <a:cxnLst/>
            <a:rect l="l" t="t" r="r" b="b"/>
            <a:pathLst>
              <a:path w="1368425" h="1406525">
                <a:moveTo>
                  <a:pt x="0" y="0"/>
                </a:moveTo>
                <a:lnTo>
                  <a:pt x="9525" y="169799"/>
                </a:lnTo>
                <a:lnTo>
                  <a:pt x="58674" y="415925"/>
                </a:lnTo>
                <a:lnTo>
                  <a:pt x="131699" y="650875"/>
                </a:lnTo>
                <a:lnTo>
                  <a:pt x="236474" y="866775"/>
                </a:lnTo>
                <a:lnTo>
                  <a:pt x="376174" y="1057275"/>
                </a:lnTo>
                <a:lnTo>
                  <a:pt x="536575" y="1212850"/>
                </a:lnTo>
                <a:lnTo>
                  <a:pt x="714375" y="1330325"/>
                </a:lnTo>
                <a:lnTo>
                  <a:pt x="919099" y="1395349"/>
                </a:lnTo>
                <a:lnTo>
                  <a:pt x="1133475" y="1406525"/>
                </a:lnTo>
                <a:lnTo>
                  <a:pt x="1334630" y="1358900"/>
                </a:lnTo>
                <a:lnTo>
                  <a:pt x="1244600" y="1358900"/>
                </a:lnTo>
                <a:lnTo>
                  <a:pt x="1111250" y="1325499"/>
                </a:lnTo>
                <a:lnTo>
                  <a:pt x="985774" y="1260475"/>
                </a:lnTo>
                <a:lnTo>
                  <a:pt x="860425" y="1155700"/>
                </a:lnTo>
                <a:lnTo>
                  <a:pt x="739775" y="1030224"/>
                </a:lnTo>
                <a:lnTo>
                  <a:pt x="630174" y="884174"/>
                </a:lnTo>
                <a:lnTo>
                  <a:pt x="530225" y="720725"/>
                </a:lnTo>
                <a:lnTo>
                  <a:pt x="442849" y="538099"/>
                </a:lnTo>
                <a:lnTo>
                  <a:pt x="377825" y="357124"/>
                </a:lnTo>
                <a:lnTo>
                  <a:pt x="325374" y="166624"/>
                </a:lnTo>
                <a:lnTo>
                  <a:pt x="292100" y="4699"/>
                </a:lnTo>
                <a:lnTo>
                  <a:pt x="0" y="0"/>
                </a:lnTo>
                <a:close/>
              </a:path>
              <a:path w="1368425" h="1406525">
                <a:moveTo>
                  <a:pt x="1368425" y="1350899"/>
                </a:moveTo>
                <a:lnTo>
                  <a:pt x="1244600" y="1358900"/>
                </a:lnTo>
                <a:lnTo>
                  <a:pt x="1334630" y="1358900"/>
                </a:lnTo>
                <a:lnTo>
                  <a:pt x="1368425" y="1350899"/>
                </a:lnTo>
                <a:close/>
              </a:path>
            </a:pathLst>
          </a:custGeom>
          <a:solidFill>
            <a:srgbClr val="ECF9D2"/>
          </a:solidFill>
        </p:spPr>
        <p:txBody>
          <a:bodyPr wrap="square" lIns="0" tIns="0" rIns="0" bIns="0" rtlCol="0">
            <a:noAutofit/>
          </a:bodyPr>
          <a:lstStyle/>
          <a:p>
            <a:endParaRPr/>
          </a:p>
        </p:txBody>
      </p:sp>
      <p:sp>
        <p:nvSpPr>
          <p:cNvPr id="31" name="object 31"/>
          <p:cNvSpPr/>
          <p:nvPr/>
        </p:nvSpPr>
        <p:spPr>
          <a:xfrm>
            <a:off x="3572255" y="30353"/>
            <a:ext cx="846328" cy="1185545"/>
          </a:xfrm>
          <a:custGeom>
            <a:avLst/>
            <a:gdLst/>
            <a:ahLst/>
            <a:cxnLst/>
            <a:rect l="l" t="t" r="r" b="b"/>
            <a:pathLst>
              <a:path w="846328" h="1185545">
                <a:moveTo>
                  <a:pt x="782701" y="0"/>
                </a:moveTo>
                <a:lnTo>
                  <a:pt x="760603" y="105537"/>
                </a:lnTo>
                <a:lnTo>
                  <a:pt x="741553" y="206121"/>
                </a:lnTo>
                <a:lnTo>
                  <a:pt x="725424" y="301751"/>
                </a:lnTo>
                <a:lnTo>
                  <a:pt x="705993" y="385952"/>
                </a:lnTo>
                <a:lnTo>
                  <a:pt x="690626" y="469011"/>
                </a:lnTo>
                <a:lnTo>
                  <a:pt x="674116" y="548259"/>
                </a:lnTo>
                <a:lnTo>
                  <a:pt x="647192" y="622173"/>
                </a:lnTo>
                <a:lnTo>
                  <a:pt x="614172" y="689610"/>
                </a:lnTo>
                <a:lnTo>
                  <a:pt x="577088" y="758189"/>
                </a:lnTo>
                <a:lnTo>
                  <a:pt x="530860" y="825246"/>
                </a:lnTo>
                <a:lnTo>
                  <a:pt x="478282" y="885951"/>
                </a:lnTo>
                <a:lnTo>
                  <a:pt x="409575" y="951357"/>
                </a:lnTo>
                <a:lnTo>
                  <a:pt x="329565" y="1007491"/>
                </a:lnTo>
                <a:lnTo>
                  <a:pt x="237363" y="1067308"/>
                </a:lnTo>
                <a:lnTo>
                  <a:pt x="127889" y="1127887"/>
                </a:lnTo>
                <a:lnTo>
                  <a:pt x="0" y="1185545"/>
                </a:lnTo>
                <a:lnTo>
                  <a:pt x="153924" y="1157477"/>
                </a:lnTo>
                <a:lnTo>
                  <a:pt x="284353" y="1123950"/>
                </a:lnTo>
                <a:lnTo>
                  <a:pt x="402336" y="1077468"/>
                </a:lnTo>
                <a:lnTo>
                  <a:pt x="504825" y="1022985"/>
                </a:lnTo>
                <a:lnTo>
                  <a:pt x="595884" y="959485"/>
                </a:lnTo>
                <a:lnTo>
                  <a:pt x="664591" y="894080"/>
                </a:lnTo>
                <a:lnTo>
                  <a:pt x="725932" y="818514"/>
                </a:lnTo>
                <a:lnTo>
                  <a:pt x="772922" y="738759"/>
                </a:lnTo>
                <a:lnTo>
                  <a:pt x="806704" y="658749"/>
                </a:lnTo>
                <a:lnTo>
                  <a:pt x="829056" y="569595"/>
                </a:lnTo>
                <a:lnTo>
                  <a:pt x="841248" y="475107"/>
                </a:lnTo>
                <a:lnTo>
                  <a:pt x="846328" y="386714"/>
                </a:lnTo>
                <a:lnTo>
                  <a:pt x="841121" y="293116"/>
                </a:lnTo>
                <a:lnTo>
                  <a:pt x="825754" y="194310"/>
                </a:lnTo>
                <a:lnTo>
                  <a:pt x="810260" y="95376"/>
                </a:lnTo>
                <a:lnTo>
                  <a:pt x="782701" y="0"/>
                </a:lnTo>
                <a:close/>
              </a:path>
            </a:pathLst>
          </a:custGeom>
          <a:solidFill>
            <a:srgbClr val="ECF9D2"/>
          </a:solidFill>
        </p:spPr>
        <p:txBody>
          <a:bodyPr wrap="square" lIns="0" tIns="0" rIns="0" bIns="0" rtlCol="0">
            <a:noAutofit/>
          </a:bodyPr>
          <a:lstStyle/>
          <a:p>
            <a:endParaRPr/>
          </a:p>
        </p:txBody>
      </p:sp>
      <p:sp>
        <p:nvSpPr>
          <p:cNvPr id="32" name="object 32"/>
          <p:cNvSpPr/>
          <p:nvPr/>
        </p:nvSpPr>
        <p:spPr>
          <a:xfrm>
            <a:off x="3239642" y="1388363"/>
            <a:ext cx="505459" cy="471424"/>
          </a:xfrm>
          <a:custGeom>
            <a:avLst/>
            <a:gdLst/>
            <a:ahLst/>
            <a:cxnLst/>
            <a:rect l="l" t="t" r="r" b="b"/>
            <a:pathLst>
              <a:path w="505459" h="471424">
                <a:moveTo>
                  <a:pt x="70357" y="0"/>
                </a:moveTo>
                <a:lnTo>
                  <a:pt x="0" y="471424"/>
                </a:lnTo>
                <a:lnTo>
                  <a:pt x="15112" y="462788"/>
                </a:lnTo>
                <a:lnTo>
                  <a:pt x="65658" y="439927"/>
                </a:lnTo>
                <a:lnTo>
                  <a:pt x="134239" y="403351"/>
                </a:lnTo>
                <a:lnTo>
                  <a:pt x="217169" y="370966"/>
                </a:lnTo>
                <a:lnTo>
                  <a:pt x="308356" y="336296"/>
                </a:lnTo>
                <a:lnTo>
                  <a:pt x="390652" y="316738"/>
                </a:lnTo>
                <a:lnTo>
                  <a:pt x="459994" y="313309"/>
                </a:lnTo>
                <a:lnTo>
                  <a:pt x="490981" y="313309"/>
                </a:lnTo>
                <a:lnTo>
                  <a:pt x="475869" y="292100"/>
                </a:lnTo>
                <a:lnTo>
                  <a:pt x="464665" y="279273"/>
                </a:lnTo>
                <a:lnTo>
                  <a:pt x="173101" y="279273"/>
                </a:lnTo>
                <a:lnTo>
                  <a:pt x="165734" y="268986"/>
                </a:lnTo>
                <a:lnTo>
                  <a:pt x="161162" y="207645"/>
                </a:lnTo>
                <a:lnTo>
                  <a:pt x="153289" y="134747"/>
                </a:lnTo>
                <a:lnTo>
                  <a:pt x="152527" y="101600"/>
                </a:lnTo>
                <a:lnTo>
                  <a:pt x="160655" y="99187"/>
                </a:lnTo>
                <a:lnTo>
                  <a:pt x="167640" y="92963"/>
                </a:lnTo>
                <a:lnTo>
                  <a:pt x="172339" y="79121"/>
                </a:lnTo>
                <a:lnTo>
                  <a:pt x="177165" y="65150"/>
                </a:lnTo>
                <a:lnTo>
                  <a:pt x="172719" y="49784"/>
                </a:lnTo>
                <a:lnTo>
                  <a:pt x="159004" y="32893"/>
                </a:lnTo>
                <a:lnTo>
                  <a:pt x="123952" y="17907"/>
                </a:lnTo>
                <a:lnTo>
                  <a:pt x="70357" y="0"/>
                </a:lnTo>
                <a:close/>
              </a:path>
              <a:path w="505459" h="471424">
                <a:moveTo>
                  <a:pt x="490981" y="313309"/>
                </a:moveTo>
                <a:lnTo>
                  <a:pt x="459994" y="313309"/>
                </a:lnTo>
                <a:lnTo>
                  <a:pt x="505459" y="333628"/>
                </a:lnTo>
                <a:lnTo>
                  <a:pt x="490981" y="313309"/>
                </a:lnTo>
                <a:close/>
              </a:path>
              <a:path w="505459" h="471424">
                <a:moveTo>
                  <a:pt x="316992" y="229362"/>
                </a:moveTo>
                <a:lnTo>
                  <a:pt x="271271" y="238378"/>
                </a:lnTo>
                <a:lnTo>
                  <a:pt x="222504" y="252475"/>
                </a:lnTo>
                <a:lnTo>
                  <a:pt x="173101" y="279273"/>
                </a:lnTo>
                <a:lnTo>
                  <a:pt x="464665" y="279273"/>
                </a:lnTo>
                <a:lnTo>
                  <a:pt x="449580" y="262000"/>
                </a:lnTo>
                <a:lnTo>
                  <a:pt x="409320" y="244475"/>
                </a:lnTo>
                <a:lnTo>
                  <a:pt x="366141" y="231901"/>
                </a:lnTo>
                <a:lnTo>
                  <a:pt x="316992" y="229362"/>
                </a:lnTo>
                <a:close/>
              </a:path>
            </a:pathLst>
          </a:custGeom>
          <a:solidFill>
            <a:srgbClr val="ECF9D2"/>
          </a:solidFill>
        </p:spPr>
        <p:txBody>
          <a:bodyPr wrap="square" lIns="0" tIns="0" rIns="0" bIns="0" rtlCol="0">
            <a:noAutofit/>
          </a:bodyPr>
          <a:lstStyle/>
          <a:p>
            <a:endParaRPr/>
          </a:p>
        </p:txBody>
      </p:sp>
      <p:sp>
        <p:nvSpPr>
          <p:cNvPr id="33" name="object 33"/>
          <p:cNvSpPr/>
          <p:nvPr/>
        </p:nvSpPr>
        <p:spPr>
          <a:xfrm>
            <a:off x="3515740" y="1299463"/>
            <a:ext cx="257683" cy="318770"/>
          </a:xfrm>
          <a:custGeom>
            <a:avLst/>
            <a:gdLst/>
            <a:ahLst/>
            <a:cxnLst/>
            <a:rect l="l" t="t" r="r" b="b"/>
            <a:pathLst>
              <a:path w="257683" h="318770">
                <a:moveTo>
                  <a:pt x="28448" y="0"/>
                </a:moveTo>
                <a:lnTo>
                  <a:pt x="0" y="69596"/>
                </a:lnTo>
                <a:lnTo>
                  <a:pt x="126" y="131063"/>
                </a:lnTo>
                <a:lnTo>
                  <a:pt x="19558" y="182752"/>
                </a:lnTo>
                <a:lnTo>
                  <a:pt x="54101" y="226060"/>
                </a:lnTo>
                <a:lnTo>
                  <a:pt x="99822" y="262000"/>
                </a:lnTo>
                <a:lnTo>
                  <a:pt x="148589" y="292988"/>
                </a:lnTo>
                <a:lnTo>
                  <a:pt x="202184" y="310261"/>
                </a:lnTo>
                <a:lnTo>
                  <a:pt x="257683" y="318770"/>
                </a:lnTo>
                <a:lnTo>
                  <a:pt x="196342" y="274955"/>
                </a:lnTo>
                <a:lnTo>
                  <a:pt x="161544" y="215391"/>
                </a:lnTo>
                <a:lnTo>
                  <a:pt x="114935" y="130683"/>
                </a:lnTo>
                <a:lnTo>
                  <a:pt x="28448" y="0"/>
                </a:lnTo>
                <a:close/>
              </a:path>
            </a:pathLst>
          </a:custGeom>
          <a:solidFill>
            <a:srgbClr val="ECF9D2"/>
          </a:solidFill>
        </p:spPr>
        <p:txBody>
          <a:bodyPr wrap="square" lIns="0" tIns="0" rIns="0" bIns="0" rtlCol="0">
            <a:noAutofit/>
          </a:bodyPr>
          <a:lstStyle/>
          <a:p>
            <a:endParaRPr/>
          </a:p>
        </p:txBody>
      </p:sp>
      <p:sp>
        <p:nvSpPr>
          <p:cNvPr id="34" name="object 34"/>
          <p:cNvSpPr/>
          <p:nvPr/>
        </p:nvSpPr>
        <p:spPr>
          <a:xfrm>
            <a:off x="2544826" y="0"/>
            <a:ext cx="196850" cy="192150"/>
          </a:xfrm>
          <a:custGeom>
            <a:avLst/>
            <a:gdLst/>
            <a:ahLst/>
            <a:cxnLst/>
            <a:rect l="l" t="t" r="r" b="b"/>
            <a:pathLst>
              <a:path w="196850" h="192150">
                <a:moveTo>
                  <a:pt x="196850" y="0"/>
                </a:moveTo>
                <a:lnTo>
                  <a:pt x="179324" y="14224"/>
                </a:lnTo>
                <a:lnTo>
                  <a:pt x="157099" y="39624"/>
                </a:lnTo>
                <a:lnTo>
                  <a:pt x="128524" y="65024"/>
                </a:lnTo>
                <a:lnTo>
                  <a:pt x="99949" y="85725"/>
                </a:lnTo>
                <a:lnTo>
                  <a:pt x="65024" y="104775"/>
                </a:lnTo>
                <a:lnTo>
                  <a:pt x="34925" y="117475"/>
                </a:lnTo>
                <a:lnTo>
                  <a:pt x="0" y="118999"/>
                </a:lnTo>
                <a:lnTo>
                  <a:pt x="15875" y="152400"/>
                </a:lnTo>
                <a:lnTo>
                  <a:pt x="36449" y="179450"/>
                </a:lnTo>
                <a:lnTo>
                  <a:pt x="65024" y="192150"/>
                </a:lnTo>
                <a:lnTo>
                  <a:pt x="95250" y="192150"/>
                </a:lnTo>
                <a:lnTo>
                  <a:pt x="131699" y="176275"/>
                </a:lnTo>
                <a:lnTo>
                  <a:pt x="160274" y="139700"/>
                </a:lnTo>
                <a:lnTo>
                  <a:pt x="184150" y="84074"/>
                </a:lnTo>
                <a:lnTo>
                  <a:pt x="196850" y="0"/>
                </a:lnTo>
                <a:close/>
              </a:path>
            </a:pathLst>
          </a:custGeom>
          <a:solidFill>
            <a:srgbClr val="ECF9D2"/>
          </a:solidFill>
        </p:spPr>
        <p:txBody>
          <a:bodyPr wrap="square" lIns="0" tIns="0" rIns="0" bIns="0" rtlCol="0">
            <a:noAutofit/>
          </a:bodyPr>
          <a:lstStyle/>
          <a:p>
            <a:endParaRPr/>
          </a:p>
        </p:txBody>
      </p:sp>
      <p:sp>
        <p:nvSpPr>
          <p:cNvPr id="35" name="object 35"/>
          <p:cNvSpPr/>
          <p:nvPr/>
        </p:nvSpPr>
        <p:spPr>
          <a:xfrm>
            <a:off x="3220339" y="1950466"/>
            <a:ext cx="1291589" cy="3523996"/>
          </a:xfrm>
          <a:custGeom>
            <a:avLst/>
            <a:gdLst/>
            <a:ahLst/>
            <a:cxnLst/>
            <a:rect l="l" t="t" r="r" b="b"/>
            <a:pathLst>
              <a:path w="1291589" h="3523996">
                <a:moveTo>
                  <a:pt x="333883" y="0"/>
                </a:moveTo>
                <a:lnTo>
                  <a:pt x="177037" y="120904"/>
                </a:lnTo>
                <a:lnTo>
                  <a:pt x="71500" y="313436"/>
                </a:lnTo>
                <a:lnTo>
                  <a:pt x="17906" y="550291"/>
                </a:lnTo>
                <a:lnTo>
                  <a:pt x="0" y="820038"/>
                </a:lnTo>
                <a:lnTo>
                  <a:pt x="19685" y="1084199"/>
                </a:lnTo>
                <a:lnTo>
                  <a:pt x="73025" y="1344168"/>
                </a:lnTo>
                <a:lnTo>
                  <a:pt x="160527" y="1556385"/>
                </a:lnTo>
                <a:lnTo>
                  <a:pt x="265811" y="1709547"/>
                </a:lnTo>
                <a:lnTo>
                  <a:pt x="543940" y="2023237"/>
                </a:lnTo>
                <a:lnTo>
                  <a:pt x="756031" y="2334514"/>
                </a:lnTo>
                <a:lnTo>
                  <a:pt x="916559" y="2633599"/>
                </a:lnTo>
                <a:lnTo>
                  <a:pt x="1021334" y="2905633"/>
                </a:lnTo>
                <a:lnTo>
                  <a:pt x="1097026" y="3137535"/>
                </a:lnTo>
                <a:lnTo>
                  <a:pt x="1135380" y="3315335"/>
                </a:lnTo>
                <a:lnTo>
                  <a:pt x="1156462" y="3433445"/>
                </a:lnTo>
                <a:lnTo>
                  <a:pt x="1160018" y="3475609"/>
                </a:lnTo>
                <a:lnTo>
                  <a:pt x="1291589" y="3523996"/>
                </a:lnTo>
                <a:lnTo>
                  <a:pt x="1255014" y="3367151"/>
                </a:lnTo>
                <a:lnTo>
                  <a:pt x="1225041" y="3203067"/>
                </a:lnTo>
                <a:lnTo>
                  <a:pt x="1181227" y="3021330"/>
                </a:lnTo>
                <a:lnTo>
                  <a:pt x="1124965" y="2827020"/>
                </a:lnTo>
                <a:lnTo>
                  <a:pt x="1049909" y="2627376"/>
                </a:lnTo>
                <a:lnTo>
                  <a:pt x="943737" y="2425954"/>
                </a:lnTo>
                <a:lnTo>
                  <a:pt x="805052" y="2217674"/>
                </a:lnTo>
                <a:lnTo>
                  <a:pt x="620395" y="2001139"/>
                </a:lnTo>
                <a:lnTo>
                  <a:pt x="456438" y="1811020"/>
                </a:lnTo>
                <a:lnTo>
                  <a:pt x="330453" y="1631442"/>
                </a:lnTo>
                <a:lnTo>
                  <a:pt x="231521" y="1454912"/>
                </a:lnTo>
                <a:lnTo>
                  <a:pt x="155448" y="1282573"/>
                </a:lnTo>
                <a:lnTo>
                  <a:pt x="117475" y="1120775"/>
                </a:lnTo>
                <a:lnTo>
                  <a:pt x="88900" y="961644"/>
                </a:lnTo>
                <a:lnTo>
                  <a:pt x="80772" y="812926"/>
                </a:lnTo>
                <a:lnTo>
                  <a:pt x="94361" y="679323"/>
                </a:lnTo>
                <a:lnTo>
                  <a:pt x="109600" y="550799"/>
                </a:lnTo>
                <a:lnTo>
                  <a:pt x="141097" y="433705"/>
                </a:lnTo>
                <a:lnTo>
                  <a:pt x="176911" y="331597"/>
                </a:lnTo>
                <a:lnTo>
                  <a:pt x="222250" y="232029"/>
                </a:lnTo>
                <a:lnTo>
                  <a:pt x="255777" y="152146"/>
                </a:lnTo>
                <a:lnTo>
                  <a:pt x="289687" y="88392"/>
                </a:lnTo>
                <a:lnTo>
                  <a:pt x="318388" y="36957"/>
                </a:lnTo>
                <a:lnTo>
                  <a:pt x="333883" y="0"/>
                </a:lnTo>
                <a:close/>
              </a:path>
            </a:pathLst>
          </a:custGeom>
          <a:solidFill>
            <a:srgbClr val="ECF9D2"/>
          </a:solidFill>
        </p:spPr>
        <p:txBody>
          <a:bodyPr wrap="square" lIns="0" tIns="0" rIns="0" bIns="0" rtlCol="0">
            <a:noAutofit/>
          </a:bodyPr>
          <a:lstStyle/>
          <a:p>
            <a:endParaRPr/>
          </a:p>
        </p:txBody>
      </p:sp>
      <p:sp>
        <p:nvSpPr>
          <p:cNvPr id="36" name="object 36"/>
          <p:cNvSpPr/>
          <p:nvPr/>
        </p:nvSpPr>
        <p:spPr>
          <a:xfrm>
            <a:off x="0" y="2933700"/>
            <a:ext cx="57150" cy="209550"/>
          </a:xfrm>
          <a:custGeom>
            <a:avLst/>
            <a:gdLst/>
            <a:ahLst/>
            <a:cxnLst/>
            <a:rect l="l" t="t" r="r" b="b"/>
            <a:pathLst>
              <a:path w="57150" h="209550">
                <a:moveTo>
                  <a:pt x="0" y="0"/>
                </a:moveTo>
                <a:lnTo>
                  <a:pt x="0" y="209550"/>
                </a:lnTo>
                <a:lnTo>
                  <a:pt x="57150" y="19050"/>
                </a:lnTo>
                <a:lnTo>
                  <a:pt x="0" y="0"/>
                </a:lnTo>
                <a:close/>
              </a:path>
            </a:pathLst>
          </a:custGeom>
          <a:solidFill>
            <a:srgbClr val="F1DFFC"/>
          </a:solidFill>
        </p:spPr>
        <p:txBody>
          <a:bodyPr wrap="square" lIns="0" tIns="0" rIns="0" bIns="0" rtlCol="0">
            <a:noAutofit/>
          </a:bodyPr>
          <a:lstStyle/>
          <a:p>
            <a:endParaRPr/>
          </a:p>
        </p:txBody>
      </p:sp>
      <p:sp>
        <p:nvSpPr>
          <p:cNvPr id="37" name="object 37"/>
          <p:cNvSpPr txBox="1"/>
          <p:nvPr/>
        </p:nvSpPr>
        <p:spPr>
          <a:xfrm>
            <a:off x="8163559" y="6402527"/>
            <a:ext cx="445134" cy="221615"/>
          </a:xfrm>
          <a:prstGeom prst="rect">
            <a:avLst/>
          </a:prstGeom>
        </p:spPr>
        <p:txBody>
          <a:bodyPr vert="horz" wrap="square" lIns="0" tIns="0" rIns="0" bIns="0" rtlCol="0">
            <a:noAutofit/>
          </a:bodyPr>
          <a:lstStyle/>
          <a:p>
            <a:pPr marL="12700">
              <a:lnSpc>
                <a:spcPct val="100000"/>
              </a:lnSpc>
            </a:pPr>
            <a:r>
              <a:rPr sz="1400" spc="-5" dirty="0">
                <a:solidFill>
                  <a:srgbClr val="006699"/>
                </a:solidFill>
                <a:latin typeface="Verdana"/>
                <a:cs typeface="Verdana"/>
              </a:rPr>
              <a:t>12-</a:t>
            </a:r>
            <a:r>
              <a:rPr sz="1400" spc="0" dirty="0">
                <a:solidFill>
                  <a:srgbClr val="006699"/>
                </a:solidFill>
                <a:latin typeface="Verdana"/>
                <a:cs typeface="Verdana"/>
              </a:rPr>
              <a:t>1</a:t>
            </a:r>
            <a:endParaRPr sz="1400">
              <a:latin typeface="Verdana"/>
              <a:cs typeface="Verdana"/>
            </a:endParaRPr>
          </a:p>
        </p:txBody>
      </p:sp>
      <p:sp>
        <p:nvSpPr>
          <p:cNvPr id="40" name="object 40"/>
          <p:cNvSpPr/>
          <p:nvPr/>
        </p:nvSpPr>
        <p:spPr>
          <a:xfrm>
            <a:off x="7481316" y="1046988"/>
            <a:ext cx="1124712" cy="1507236"/>
          </a:xfrm>
          <a:prstGeom prst="rect">
            <a:avLst/>
          </a:prstGeom>
          <a:blipFill>
            <a:blip r:embed="rId2" cstate="print"/>
            <a:stretch>
              <a:fillRect/>
            </a:stretch>
          </a:blipFill>
        </p:spPr>
        <p:txBody>
          <a:bodyPr wrap="square" lIns="0" tIns="0" rIns="0" bIns="0" rtlCol="0">
            <a:noAutofit/>
          </a:bodyPr>
          <a:lstStyle/>
          <a:p>
            <a:endParaRPr/>
          </a:p>
        </p:txBody>
      </p:sp>
      <p:sp>
        <p:nvSpPr>
          <p:cNvPr id="43" name="object 43"/>
          <p:cNvSpPr/>
          <p:nvPr/>
        </p:nvSpPr>
        <p:spPr>
          <a:xfrm>
            <a:off x="6426708" y="4194047"/>
            <a:ext cx="675132" cy="902207"/>
          </a:xfrm>
          <a:prstGeom prst="rect">
            <a:avLst/>
          </a:prstGeom>
          <a:blipFill>
            <a:blip r:embed="rId3" cstate="print"/>
            <a:stretch>
              <a:fillRect/>
            </a:stretch>
          </a:blipFill>
        </p:spPr>
        <p:txBody>
          <a:bodyPr wrap="square" lIns="0" tIns="0" rIns="0" bIns="0" rtlCol="0">
            <a:noAutofit/>
          </a:bodyPr>
          <a:lstStyle/>
          <a:p>
            <a:endParaRPr/>
          </a:p>
        </p:txBody>
      </p:sp>
      <p:sp>
        <p:nvSpPr>
          <p:cNvPr id="45" name="Title 44"/>
          <p:cNvSpPr>
            <a:spLocks noGrp="1"/>
          </p:cNvSpPr>
          <p:nvPr>
            <p:ph type="title"/>
          </p:nvPr>
        </p:nvSpPr>
        <p:spPr>
          <a:xfrm>
            <a:off x="685800" y="1895730"/>
            <a:ext cx="7772400" cy="2763392"/>
          </a:xfrm>
        </p:spPr>
        <p:txBody>
          <a:bodyPr>
            <a:normAutofit fontScale="90000"/>
          </a:bodyPr>
          <a:lstStyle/>
          <a:p>
            <a:r>
              <a:rPr lang="en-GB" sz="8800" dirty="0"/>
              <a:t>INNOVATIVE</a:t>
            </a:r>
            <a:br>
              <a:rPr lang="en-GB" sz="8800" dirty="0"/>
            </a:br>
            <a:r>
              <a:rPr lang="en-GB" sz="8800" dirty="0"/>
              <a:t>ORGANIZATIONS</a:t>
            </a:r>
            <a:br>
              <a:rPr lang="en-GB" sz="8800" dirty="0"/>
            </a:br>
            <a:endParaRPr lang="en-GB" sz="8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Characteristics of</a:t>
            </a:r>
            <a:br>
              <a:rPr lang="en-GB" dirty="0"/>
            </a:br>
            <a:r>
              <a:rPr lang="en-GB" dirty="0"/>
              <a:t>Innovative Organizations</a:t>
            </a:r>
          </a:p>
        </p:txBody>
      </p:sp>
      <p:sp>
        <p:nvSpPr>
          <p:cNvPr id="3" name="Text Placeholder 2"/>
          <p:cNvSpPr>
            <a:spLocks noGrp="1"/>
          </p:cNvSpPr>
          <p:nvPr>
            <p:ph idx="1"/>
          </p:nvPr>
        </p:nvSpPr>
        <p:spPr>
          <a:xfrm>
            <a:off x="535940" y="1648714"/>
            <a:ext cx="8072119" cy="5056886"/>
          </a:xfrm>
        </p:spPr>
        <p:txBody>
          <a:bodyPr/>
          <a:lstStyle/>
          <a:p>
            <a:r>
              <a:rPr lang="en-US" dirty="0"/>
              <a:t>Well defined outcomes/goals</a:t>
            </a:r>
          </a:p>
          <a:p>
            <a:r>
              <a:rPr lang="en-US" dirty="0"/>
              <a:t>Shared purpose</a:t>
            </a:r>
          </a:p>
          <a:p>
            <a:r>
              <a:rPr lang="en-US" dirty="0"/>
              <a:t>Mutual accountability</a:t>
            </a:r>
          </a:p>
          <a:p>
            <a:r>
              <a:rPr lang="en-US" dirty="0"/>
              <a:t>Blurred distinctions</a:t>
            </a:r>
          </a:p>
          <a:p>
            <a:r>
              <a:rPr lang="en-US" dirty="0"/>
              <a:t>Coordinated roles</a:t>
            </a:r>
          </a:p>
          <a:p>
            <a:r>
              <a:rPr lang="en-US" dirty="0"/>
              <a:t>Broad participation</a:t>
            </a:r>
          </a:p>
          <a:p>
            <a:r>
              <a:rPr lang="en-US" dirty="0"/>
              <a:t>High quality</a:t>
            </a:r>
          </a:p>
          <a:p>
            <a:r>
              <a:rPr lang="en-US" dirty="0"/>
              <a:t>Creative continuous improvement</a:t>
            </a:r>
          </a:p>
          <a:p>
            <a:r>
              <a:rPr lang="en-US" dirty="0"/>
              <a:t>Credibility and trust</a:t>
            </a:r>
          </a:p>
          <a:p>
            <a:r>
              <a:rPr lang="en-US" dirty="0"/>
              <a:t>Conflict resolution</a:t>
            </a:r>
          </a:p>
          <a:p>
            <a:endParaRPr lang="en-GB" dirty="0"/>
          </a:p>
        </p:txBody>
      </p:sp>
    </p:spTree>
    <p:extLst>
      <p:ext uri="{BB962C8B-B14F-4D97-AF65-F5344CB8AC3E}">
        <p14:creationId xmlns:p14="http://schemas.microsoft.com/office/powerpoint/2010/main" val="418489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505200" y="3352800"/>
            <a:ext cx="2438400" cy="406400"/>
          </a:xfrm>
          <a:custGeom>
            <a:avLst/>
            <a:gdLst/>
            <a:ahLst/>
            <a:cxnLst/>
            <a:rect l="l" t="t" r="r" b="b"/>
            <a:pathLst>
              <a:path w="2438400" h="406400">
                <a:moveTo>
                  <a:pt x="0" y="406400"/>
                </a:moveTo>
                <a:lnTo>
                  <a:pt x="2438400" y="406400"/>
                </a:lnTo>
                <a:lnTo>
                  <a:pt x="2438400" y="0"/>
                </a:lnTo>
                <a:lnTo>
                  <a:pt x="0" y="0"/>
                </a:lnTo>
                <a:lnTo>
                  <a:pt x="0" y="406400"/>
                </a:lnTo>
                <a:close/>
              </a:path>
            </a:pathLst>
          </a:custGeom>
          <a:solidFill>
            <a:srgbClr val="FFCC00"/>
          </a:solidFill>
        </p:spPr>
        <p:txBody>
          <a:bodyPr wrap="square" lIns="0" tIns="0" rIns="0" bIns="0" rtlCol="0">
            <a:noAutofit/>
          </a:bodyPr>
          <a:lstStyle/>
          <a:p>
            <a:endParaRPr/>
          </a:p>
        </p:txBody>
      </p:sp>
      <p:sp>
        <p:nvSpPr>
          <p:cNvPr id="3" name="object 3"/>
          <p:cNvSpPr/>
          <p:nvPr/>
        </p:nvSpPr>
        <p:spPr>
          <a:xfrm>
            <a:off x="3505200" y="3352800"/>
            <a:ext cx="2438400" cy="406400"/>
          </a:xfrm>
          <a:custGeom>
            <a:avLst/>
            <a:gdLst/>
            <a:ahLst/>
            <a:cxnLst/>
            <a:rect l="l" t="t" r="r" b="b"/>
            <a:pathLst>
              <a:path w="2438400" h="406400">
                <a:moveTo>
                  <a:pt x="0" y="406400"/>
                </a:moveTo>
                <a:lnTo>
                  <a:pt x="2438400" y="406400"/>
                </a:lnTo>
                <a:lnTo>
                  <a:pt x="2438400" y="0"/>
                </a:lnTo>
                <a:lnTo>
                  <a:pt x="0" y="0"/>
                </a:lnTo>
                <a:lnTo>
                  <a:pt x="0" y="406400"/>
                </a:lnTo>
                <a:close/>
              </a:path>
            </a:pathLst>
          </a:custGeom>
          <a:ln w="9525">
            <a:solidFill>
              <a:srgbClr val="006699"/>
            </a:solidFill>
          </a:ln>
        </p:spPr>
        <p:txBody>
          <a:bodyPr wrap="square" lIns="0" tIns="0" rIns="0" bIns="0" rtlCol="0">
            <a:noAutofit/>
          </a:bodyPr>
          <a:lstStyle/>
          <a:p>
            <a:endParaRPr/>
          </a:p>
        </p:txBody>
      </p:sp>
      <p:sp>
        <p:nvSpPr>
          <p:cNvPr id="4" name="object 4"/>
          <p:cNvSpPr txBox="1"/>
          <p:nvPr/>
        </p:nvSpPr>
        <p:spPr>
          <a:xfrm>
            <a:off x="459740" y="5905703"/>
            <a:ext cx="7281545" cy="621665"/>
          </a:xfrm>
          <a:prstGeom prst="rect">
            <a:avLst/>
          </a:prstGeom>
        </p:spPr>
        <p:txBody>
          <a:bodyPr vert="horz" wrap="square" lIns="0" tIns="0" rIns="0" bIns="0" rtlCol="0">
            <a:noAutofit/>
          </a:bodyPr>
          <a:lstStyle/>
          <a:p>
            <a:pPr marL="12700">
              <a:lnSpc>
                <a:spcPct val="100000"/>
              </a:lnSpc>
              <a:tabLst>
                <a:tab pos="4479925" algn="l"/>
              </a:tabLst>
            </a:pPr>
            <a:r>
              <a:rPr sz="2000" dirty="0">
                <a:latin typeface="Times New Roman"/>
                <a:cs typeface="Times New Roman"/>
              </a:rPr>
              <a:t>The ‘antec</a:t>
            </a:r>
            <a:r>
              <a:rPr sz="2000" spc="-10" dirty="0">
                <a:latin typeface="Times New Roman"/>
                <a:cs typeface="Times New Roman"/>
              </a:rPr>
              <a:t>e</a:t>
            </a:r>
            <a:r>
              <a:rPr sz="2000" spc="0" dirty="0">
                <a:latin typeface="Times New Roman"/>
                <a:cs typeface="Times New Roman"/>
              </a:rPr>
              <a:t>de</a:t>
            </a:r>
            <a:r>
              <a:rPr sz="2000" spc="5" dirty="0">
                <a:latin typeface="Times New Roman"/>
                <a:cs typeface="Times New Roman"/>
              </a:rPr>
              <a:t>n</a:t>
            </a:r>
            <a:r>
              <a:rPr sz="2000" spc="0" dirty="0">
                <a:latin typeface="Times New Roman"/>
                <a:cs typeface="Times New Roman"/>
              </a:rPr>
              <a:t>t</a:t>
            </a:r>
            <a:r>
              <a:rPr sz="2000" spc="-20" dirty="0">
                <a:latin typeface="Times New Roman"/>
                <a:cs typeface="Times New Roman"/>
              </a:rPr>
              <a:t>s</a:t>
            </a:r>
            <a:r>
              <a:rPr sz="2000" spc="0" dirty="0">
                <a:latin typeface="Times New Roman"/>
                <a:cs typeface="Times New Roman"/>
              </a:rPr>
              <a:t>’</a:t>
            </a:r>
            <a:r>
              <a:rPr sz="2000" spc="-185" dirty="0">
                <a:latin typeface="Times New Roman"/>
                <a:cs typeface="Times New Roman"/>
              </a:rPr>
              <a:t> </a:t>
            </a:r>
            <a:r>
              <a:rPr sz="2000" spc="-25" dirty="0">
                <a:latin typeface="Times New Roman"/>
                <a:cs typeface="Times New Roman"/>
              </a:rPr>
              <a:t>m</a:t>
            </a:r>
            <a:r>
              <a:rPr sz="2000" spc="0" dirty="0">
                <a:latin typeface="Times New Roman"/>
                <a:cs typeface="Times New Roman"/>
              </a:rPr>
              <a:t>o</a:t>
            </a:r>
            <a:r>
              <a:rPr sz="2000" spc="10" dirty="0">
                <a:latin typeface="Times New Roman"/>
                <a:cs typeface="Times New Roman"/>
              </a:rPr>
              <a:t>d</a:t>
            </a:r>
            <a:r>
              <a:rPr sz="2000" spc="0" dirty="0">
                <a:latin typeface="Times New Roman"/>
                <a:cs typeface="Times New Roman"/>
              </a:rPr>
              <a:t>el</a:t>
            </a:r>
            <a:r>
              <a:rPr sz="2000" spc="-15" dirty="0">
                <a:latin typeface="Times New Roman"/>
                <a:cs typeface="Times New Roman"/>
              </a:rPr>
              <a:t> </a:t>
            </a:r>
            <a:r>
              <a:rPr sz="2000" spc="0" dirty="0">
                <a:latin typeface="Times New Roman"/>
                <a:cs typeface="Times New Roman"/>
              </a:rPr>
              <a:t>of</a:t>
            </a:r>
            <a:r>
              <a:rPr sz="2000" spc="-15" dirty="0">
                <a:latin typeface="Times New Roman"/>
                <a:cs typeface="Times New Roman"/>
              </a:rPr>
              <a:t> </a:t>
            </a:r>
            <a:r>
              <a:rPr sz="2000" spc="0" dirty="0">
                <a:latin typeface="Times New Roman"/>
                <a:cs typeface="Times New Roman"/>
              </a:rPr>
              <a:t>inno</a:t>
            </a:r>
            <a:r>
              <a:rPr sz="2000" spc="10" dirty="0">
                <a:latin typeface="Times New Roman"/>
                <a:cs typeface="Times New Roman"/>
              </a:rPr>
              <a:t>v</a:t>
            </a:r>
            <a:r>
              <a:rPr sz="2000" spc="0" dirty="0">
                <a:latin typeface="Times New Roman"/>
                <a:cs typeface="Times New Roman"/>
              </a:rPr>
              <a:t>a</a:t>
            </a:r>
            <a:r>
              <a:rPr sz="2000" spc="-10" dirty="0">
                <a:latin typeface="Times New Roman"/>
                <a:cs typeface="Times New Roman"/>
              </a:rPr>
              <a:t>t</a:t>
            </a:r>
            <a:r>
              <a:rPr sz="2000" spc="0" dirty="0">
                <a:latin typeface="Times New Roman"/>
                <a:cs typeface="Times New Roman"/>
              </a:rPr>
              <a:t>i</a:t>
            </a:r>
            <a:r>
              <a:rPr sz="2000" spc="-15" dirty="0">
                <a:latin typeface="Times New Roman"/>
                <a:cs typeface="Times New Roman"/>
              </a:rPr>
              <a:t>o</a:t>
            </a:r>
            <a:r>
              <a:rPr sz="2000" spc="0" dirty="0">
                <a:latin typeface="Times New Roman"/>
                <a:cs typeface="Times New Roman"/>
              </a:rPr>
              <a:t>n</a:t>
            </a:r>
            <a:r>
              <a:rPr sz="2000" spc="-40" dirty="0">
                <a:latin typeface="Times New Roman"/>
                <a:cs typeface="Times New Roman"/>
              </a:rPr>
              <a:t> </a:t>
            </a:r>
            <a:r>
              <a:rPr sz="2000" spc="0" dirty="0">
                <a:latin typeface="Times New Roman"/>
                <a:cs typeface="Times New Roman"/>
              </a:rPr>
              <a:t>e.</a:t>
            </a:r>
            <a:r>
              <a:rPr sz="2000" spc="5" dirty="0">
                <a:latin typeface="Times New Roman"/>
                <a:cs typeface="Times New Roman"/>
              </a:rPr>
              <a:t>g</a:t>
            </a:r>
            <a:r>
              <a:rPr sz="2000" spc="0" dirty="0">
                <a:latin typeface="Times New Roman"/>
                <a:cs typeface="Times New Roman"/>
              </a:rPr>
              <a:t>.	King</a:t>
            </a:r>
            <a:r>
              <a:rPr sz="2000" spc="-25" dirty="0">
                <a:latin typeface="Times New Roman"/>
                <a:cs typeface="Times New Roman"/>
              </a:rPr>
              <a:t> </a:t>
            </a:r>
            <a:r>
              <a:rPr sz="2000" spc="0" dirty="0">
                <a:latin typeface="Times New Roman"/>
                <a:cs typeface="Times New Roman"/>
              </a:rPr>
              <a:t>(</a:t>
            </a:r>
            <a:r>
              <a:rPr sz="2000" spc="5" dirty="0">
                <a:latin typeface="Times New Roman"/>
                <a:cs typeface="Times New Roman"/>
              </a:rPr>
              <a:t>1</a:t>
            </a:r>
            <a:r>
              <a:rPr sz="2000" spc="0" dirty="0">
                <a:latin typeface="Times New Roman"/>
                <a:cs typeface="Times New Roman"/>
              </a:rPr>
              <a:t>9</a:t>
            </a:r>
            <a:r>
              <a:rPr sz="2000" spc="10" dirty="0">
                <a:latin typeface="Times New Roman"/>
                <a:cs typeface="Times New Roman"/>
              </a:rPr>
              <a:t>9</a:t>
            </a:r>
            <a:r>
              <a:rPr sz="2000" spc="0" dirty="0">
                <a:latin typeface="Times New Roman"/>
                <a:cs typeface="Times New Roman"/>
              </a:rPr>
              <a:t>0),</a:t>
            </a:r>
            <a:r>
              <a:rPr sz="2000" spc="-80" dirty="0">
                <a:latin typeface="Times New Roman"/>
                <a:cs typeface="Times New Roman"/>
              </a:rPr>
              <a:t> </a:t>
            </a:r>
            <a:r>
              <a:rPr sz="2000" spc="-145" dirty="0">
                <a:latin typeface="Times New Roman"/>
                <a:cs typeface="Times New Roman"/>
              </a:rPr>
              <a:t>W</a:t>
            </a:r>
            <a:r>
              <a:rPr sz="2000" spc="0" dirty="0">
                <a:latin typeface="Times New Roman"/>
                <a:cs typeface="Times New Roman"/>
              </a:rPr>
              <a:t>olfe</a:t>
            </a:r>
            <a:r>
              <a:rPr sz="2000" spc="-45" dirty="0">
                <a:latin typeface="Times New Roman"/>
                <a:cs typeface="Times New Roman"/>
              </a:rPr>
              <a:t> </a:t>
            </a:r>
            <a:r>
              <a:rPr sz="2000" spc="0" dirty="0">
                <a:latin typeface="Times New Roman"/>
                <a:cs typeface="Times New Roman"/>
              </a:rPr>
              <a:t>(</a:t>
            </a:r>
            <a:r>
              <a:rPr sz="2000" spc="5" dirty="0">
                <a:latin typeface="Times New Roman"/>
                <a:cs typeface="Times New Roman"/>
              </a:rPr>
              <a:t>1</a:t>
            </a:r>
            <a:r>
              <a:rPr sz="2000" spc="0" dirty="0">
                <a:latin typeface="Times New Roman"/>
                <a:cs typeface="Times New Roman"/>
              </a:rPr>
              <a:t>9</a:t>
            </a:r>
            <a:r>
              <a:rPr sz="2000" spc="10" dirty="0">
                <a:latin typeface="Times New Roman"/>
                <a:cs typeface="Times New Roman"/>
              </a:rPr>
              <a:t>9</a:t>
            </a:r>
            <a:r>
              <a:rPr sz="2000" spc="0" dirty="0">
                <a:latin typeface="Times New Roman"/>
                <a:cs typeface="Times New Roman"/>
              </a:rPr>
              <a:t>4),</a:t>
            </a:r>
            <a:endParaRPr sz="2000" dirty="0">
              <a:latin typeface="Times New Roman"/>
              <a:cs typeface="Times New Roman"/>
            </a:endParaRPr>
          </a:p>
          <a:p>
            <a:pPr marL="12700">
              <a:lnSpc>
                <a:spcPct val="100000"/>
              </a:lnSpc>
              <a:spcBef>
                <a:spcPts val="60"/>
              </a:spcBef>
            </a:pPr>
            <a:r>
              <a:rPr sz="3000" spc="-217" baseline="1388" dirty="0">
                <a:latin typeface="Times New Roman"/>
                <a:cs typeface="Times New Roman"/>
              </a:rPr>
              <a:t>A</a:t>
            </a:r>
            <a:r>
              <a:rPr sz="3000" spc="0" baseline="1388" dirty="0">
                <a:latin typeface="Times New Roman"/>
                <a:cs typeface="Times New Roman"/>
              </a:rPr>
              <a:t>vlo</a:t>
            </a:r>
            <a:r>
              <a:rPr sz="3000" spc="7" baseline="1388" dirty="0">
                <a:latin typeface="Times New Roman"/>
                <a:cs typeface="Times New Roman"/>
              </a:rPr>
              <a:t>n</a:t>
            </a:r>
            <a:r>
              <a:rPr sz="3000" spc="0" baseline="1388" dirty="0">
                <a:latin typeface="Times New Roman"/>
                <a:cs typeface="Times New Roman"/>
              </a:rPr>
              <a:t>i</a:t>
            </a:r>
            <a:r>
              <a:rPr sz="3000" spc="-22" baseline="1388" dirty="0">
                <a:latin typeface="Times New Roman"/>
                <a:cs typeface="Times New Roman"/>
              </a:rPr>
              <a:t>t</a:t>
            </a:r>
            <a:r>
              <a:rPr sz="3000" spc="0" baseline="1388" dirty="0">
                <a:latin typeface="Times New Roman"/>
                <a:cs typeface="Times New Roman"/>
              </a:rPr>
              <a:t>is</a:t>
            </a:r>
            <a:r>
              <a:rPr sz="3000" spc="-82" baseline="1388" dirty="0">
                <a:latin typeface="Times New Roman"/>
                <a:cs typeface="Times New Roman"/>
              </a:rPr>
              <a:t> </a:t>
            </a:r>
            <a:r>
              <a:rPr sz="3000" spc="0" baseline="1388" dirty="0">
                <a:latin typeface="Times New Roman"/>
                <a:cs typeface="Times New Roman"/>
              </a:rPr>
              <a:t>et</a:t>
            </a:r>
            <a:r>
              <a:rPr sz="3000" spc="-30" baseline="1388" dirty="0">
                <a:latin typeface="Times New Roman"/>
                <a:cs typeface="Times New Roman"/>
              </a:rPr>
              <a:t> </a:t>
            </a:r>
            <a:r>
              <a:rPr sz="3000" spc="0" baseline="1388" dirty="0">
                <a:latin typeface="Times New Roman"/>
                <a:cs typeface="Times New Roman"/>
              </a:rPr>
              <a:t>a</a:t>
            </a:r>
            <a:r>
              <a:rPr sz="3000" spc="-15" baseline="1388" dirty="0">
                <a:latin typeface="Times New Roman"/>
                <a:cs typeface="Times New Roman"/>
              </a:rPr>
              <a:t>l</a:t>
            </a:r>
            <a:r>
              <a:rPr sz="3000" spc="0" baseline="1388" dirty="0">
                <a:latin typeface="Times New Roman"/>
                <a:cs typeface="Times New Roman"/>
              </a:rPr>
              <a:t>. </a:t>
            </a:r>
            <a:r>
              <a:rPr sz="3000" spc="7" baseline="1388" dirty="0">
                <a:latin typeface="Times New Roman"/>
                <a:cs typeface="Times New Roman"/>
              </a:rPr>
              <a:t>(</a:t>
            </a:r>
            <a:r>
              <a:rPr sz="3000" spc="0" baseline="1388" dirty="0">
                <a:latin typeface="Times New Roman"/>
                <a:cs typeface="Times New Roman"/>
              </a:rPr>
              <a:t>1</a:t>
            </a:r>
            <a:r>
              <a:rPr sz="3000" spc="7" baseline="1388" dirty="0">
                <a:latin typeface="Times New Roman"/>
                <a:cs typeface="Times New Roman"/>
              </a:rPr>
              <a:t>9</a:t>
            </a:r>
            <a:r>
              <a:rPr sz="3000" spc="0" baseline="1388" dirty="0">
                <a:latin typeface="Times New Roman"/>
                <a:cs typeface="Times New Roman"/>
              </a:rPr>
              <a:t>94</a:t>
            </a:r>
            <a:r>
              <a:rPr sz="3000" spc="-15" baseline="1388" dirty="0">
                <a:latin typeface="Times New Roman"/>
                <a:cs typeface="Times New Roman"/>
              </a:rPr>
              <a:t>)</a:t>
            </a:r>
            <a:r>
              <a:rPr sz="3000" spc="0" baseline="1388" dirty="0">
                <a:latin typeface="Times New Roman"/>
                <a:cs typeface="Times New Roman"/>
              </a:rPr>
              <a:t>,</a:t>
            </a:r>
            <a:r>
              <a:rPr sz="3000" spc="-52" baseline="1388" dirty="0">
                <a:latin typeface="Times New Roman"/>
                <a:cs typeface="Times New Roman"/>
              </a:rPr>
              <a:t> </a:t>
            </a:r>
            <a:r>
              <a:rPr sz="3000" spc="0" baseline="1388" dirty="0">
                <a:latin typeface="Times New Roman"/>
                <a:cs typeface="Times New Roman"/>
              </a:rPr>
              <a:t>Had</a:t>
            </a:r>
            <a:r>
              <a:rPr sz="3000" spc="15" baseline="1388" dirty="0">
                <a:latin typeface="Times New Roman"/>
                <a:cs typeface="Times New Roman"/>
              </a:rPr>
              <a:t>j</a:t>
            </a:r>
            <a:r>
              <a:rPr sz="3000" spc="0" baseline="1388" dirty="0">
                <a:latin typeface="Times New Roman"/>
                <a:cs typeface="Times New Roman"/>
              </a:rPr>
              <a:t>i</a:t>
            </a:r>
            <a:r>
              <a:rPr sz="3000" spc="-44" baseline="1388" dirty="0">
                <a:latin typeface="Times New Roman"/>
                <a:cs typeface="Times New Roman"/>
              </a:rPr>
              <a:t>m</a:t>
            </a:r>
            <a:r>
              <a:rPr sz="3000" spc="0" baseline="1388" dirty="0">
                <a:latin typeface="Times New Roman"/>
                <a:cs typeface="Times New Roman"/>
              </a:rPr>
              <a:t>anol</a:t>
            </a:r>
            <a:r>
              <a:rPr sz="3000" spc="-22" baseline="1388" dirty="0">
                <a:latin typeface="Times New Roman"/>
                <a:cs typeface="Times New Roman"/>
              </a:rPr>
              <a:t>i</a:t>
            </a:r>
            <a:r>
              <a:rPr sz="3000" spc="0" baseline="1388" dirty="0">
                <a:latin typeface="Times New Roman"/>
                <a:cs typeface="Times New Roman"/>
              </a:rPr>
              <a:t>s</a:t>
            </a:r>
            <a:r>
              <a:rPr sz="3000" spc="-67" baseline="1388" dirty="0">
                <a:latin typeface="Times New Roman"/>
                <a:cs typeface="Times New Roman"/>
              </a:rPr>
              <a:t> </a:t>
            </a:r>
            <a:r>
              <a:rPr sz="3000" spc="0" baseline="1388" dirty="0">
                <a:latin typeface="Times New Roman"/>
                <a:cs typeface="Times New Roman"/>
              </a:rPr>
              <a:t>(</a:t>
            </a:r>
            <a:r>
              <a:rPr sz="3000" spc="-1125" baseline="1388" dirty="0" smtClean="0">
                <a:latin typeface="Times New Roman"/>
                <a:cs typeface="Times New Roman"/>
              </a:rPr>
              <a:t>2</a:t>
            </a:r>
            <a:r>
              <a:rPr sz="1400" spc="-140" dirty="0" smtClean="0">
                <a:latin typeface="Verdana"/>
                <a:cs typeface="Verdana"/>
              </a:rPr>
              <a:t>1</a:t>
            </a:r>
            <a:r>
              <a:rPr sz="3000" spc="-1305" baseline="1388" dirty="0" smtClean="0">
                <a:latin typeface="Times New Roman"/>
                <a:cs typeface="Times New Roman"/>
              </a:rPr>
              <a:t>0</a:t>
            </a:r>
            <a:r>
              <a:rPr sz="1400" spc="-25" dirty="0" smtClean="0">
                <a:latin typeface="Verdana"/>
                <a:cs typeface="Verdana"/>
              </a:rPr>
              <a:t>2</a:t>
            </a:r>
            <a:r>
              <a:rPr sz="3000" spc="-1477" baseline="1388" dirty="0" smtClean="0">
                <a:latin typeface="Times New Roman"/>
                <a:cs typeface="Times New Roman"/>
              </a:rPr>
              <a:t>0</a:t>
            </a:r>
            <a:r>
              <a:rPr sz="1400" spc="-5" dirty="0" smtClean="0">
                <a:latin typeface="Verdana"/>
                <a:cs typeface="Verdana"/>
              </a:rPr>
              <a:t>-</a:t>
            </a:r>
            <a:r>
              <a:rPr sz="1400" spc="-540" dirty="0" smtClean="0">
                <a:latin typeface="Verdana"/>
                <a:cs typeface="Verdana"/>
              </a:rPr>
              <a:t>8</a:t>
            </a:r>
            <a:r>
              <a:rPr sz="3000" spc="0" baseline="1388" dirty="0" smtClean="0">
                <a:latin typeface="Times New Roman"/>
                <a:cs typeface="Times New Roman"/>
              </a:rPr>
              <a:t>0)</a:t>
            </a:r>
            <a:endParaRPr sz="3000" baseline="1388" dirty="0">
              <a:latin typeface="Times New Roman"/>
              <a:cs typeface="Times New Roman"/>
            </a:endParaRPr>
          </a:p>
        </p:txBody>
      </p:sp>
      <p:sp>
        <p:nvSpPr>
          <p:cNvPr id="5" name="object 5"/>
          <p:cNvSpPr txBox="1"/>
          <p:nvPr/>
        </p:nvSpPr>
        <p:spPr>
          <a:xfrm>
            <a:off x="3584575" y="3390772"/>
            <a:ext cx="2175510" cy="316865"/>
          </a:xfrm>
          <a:prstGeom prst="rect">
            <a:avLst/>
          </a:prstGeom>
        </p:spPr>
        <p:txBody>
          <a:bodyPr vert="horz" wrap="square" lIns="0" tIns="0" rIns="0" bIns="0" rtlCol="0">
            <a:noAutofit/>
          </a:bodyPr>
          <a:lstStyle/>
          <a:p>
            <a:pPr marL="12700">
              <a:lnSpc>
                <a:spcPct val="100000"/>
              </a:lnSpc>
            </a:pPr>
            <a:r>
              <a:rPr sz="2000" dirty="0">
                <a:solidFill>
                  <a:srgbClr val="006699"/>
                </a:solidFill>
                <a:latin typeface="Times New Roman"/>
                <a:cs typeface="Times New Roman"/>
              </a:rPr>
              <a:t>I</a:t>
            </a:r>
            <a:r>
              <a:rPr sz="2000" spc="5" dirty="0">
                <a:solidFill>
                  <a:srgbClr val="006699"/>
                </a:solidFill>
                <a:latin typeface="Times New Roman"/>
                <a:cs typeface="Times New Roman"/>
              </a:rPr>
              <a:t>N</a:t>
            </a:r>
            <a:r>
              <a:rPr sz="2000" spc="0" dirty="0">
                <a:solidFill>
                  <a:srgbClr val="006699"/>
                </a:solidFill>
                <a:latin typeface="Times New Roman"/>
                <a:cs typeface="Times New Roman"/>
              </a:rPr>
              <a:t>NO</a:t>
            </a:r>
            <a:r>
              <a:rPr sz="2000" spc="-250" dirty="0">
                <a:solidFill>
                  <a:srgbClr val="006699"/>
                </a:solidFill>
                <a:latin typeface="Times New Roman"/>
                <a:cs typeface="Times New Roman"/>
              </a:rPr>
              <a:t>V</a:t>
            </a:r>
            <a:r>
              <a:rPr sz="2000" spc="-215" dirty="0">
                <a:solidFill>
                  <a:srgbClr val="006699"/>
                </a:solidFill>
                <a:latin typeface="Times New Roman"/>
                <a:cs typeface="Times New Roman"/>
              </a:rPr>
              <a:t>A</a:t>
            </a:r>
            <a:r>
              <a:rPr sz="2000" spc="0" dirty="0">
                <a:solidFill>
                  <a:srgbClr val="006699"/>
                </a:solidFill>
                <a:latin typeface="Times New Roman"/>
                <a:cs typeface="Times New Roman"/>
              </a:rPr>
              <a:t>TIVEN</a:t>
            </a:r>
            <a:r>
              <a:rPr sz="2000" spc="-10" dirty="0">
                <a:solidFill>
                  <a:srgbClr val="006699"/>
                </a:solidFill>
                <a:latin typeface="Times New Roman"/>
                <a:cs typeface="Times New Roman"/>
              </a:rPr>
              <a:t>E</a:t>
            </a:r>
            <a:r>
              <a:rPr sz="2000" spc="0" dirty="0">
                <a:solidFill>
                  <a:srgbClr val="006699"/>
                </a:solidFill>
                <a:latin typeface="Times New Roman"/>
                <a:cs typeface="Times New Roman"/>
              </a:rPr>
              <a:t>SS</a:t>
            </a:r>
            <a:endParaRPr sz="2000" dirty="0">
              <a:latin typeface="Times New Roman"/>
              <a:cs typeface="Times New Roman"/>
            </a:endParaRPr>
          </a:p>
        </p:txBody>
      </p:sp>
      <p:sp>
        <p:nvSpPr>
          <p:cNvPr id="6" name="object 6"/>
          <p:cNvSpPr/>
          <p:nvPr/>
        </p:nvSpPr>
        <p:spPr>
          <a:xfrm>
            <a:off x="6553200" y="3352800"/>
            <a:ext cx="2133600" cy="406400"/>
          </a:xfrm>
          <a:custGeom>
            <a:avLst/>
            <a:gdLst/>
            <a:ahLst/>
            <a:cxnLst/>
            <a:rect l="l" t="t" r="r" b="b"/>
            <a:pathLst>
              <a:path w="2133600" h="406400">
                <a:moveTo>
                  <a:pt x="0" y="406400"/>
                </a:moveTo>
                <a:lnTo>
                  <a:pt x="2133600" y="406400"/>
                </a:lnTo>
                <a:lnTo>
                  <a:pt x="2133600" y="0"/>
                </a:lnTo>
                <a:lnTo>
                  <a:pt x="0" y="0"/>
                </a:lnTo>
                <a:lnTo>
                  <a:pt x="0" y="406400"/>
                </a:lnTo>
                <a:close/>
              </a:path>
            </a:pathLst>
          </a:custGeom>
          <a:solidFill>
            <a:srgbClr val="FFCCFF"/>
          </a:solidFill>
        </p:spPr>
        <p:txBody>
          <a:bodyPr wrap="square" lIns="0" tIns="0" rIns="0" bIns="0" rtlCol="0">
            <a:noAutofit/>
          </a:bodyPr>
          <a:lstStyle/>
          <a:p>
            <a:endParaRPr/>
          </a:p>
        </p:txBody>
      </p:sp>
      <p:sp>
        <p:nvSpPr>
          <p:cNvPr id="7" name="object 7"/>
          <p:cNvSpPr/>
          <p:nvPr/>
        </p:nvSpPr>
        <p:spPr>
          <a:xfrm>
            <a:off x="6553200" y="3352800"/>
            <a:ext cx="2133600" cy="406400"/>
          </a:xfrm>
          <a:custGeom>
            <a:avLst/>
            <a:gdLst/>
            <a:ahLst/>
            <a:cxnLst/>
            <a:rect l="l" t="t" r="r" b="b"/>
            <a:pathLst>
              <a:path w="2133600" h="406400">
                <a:moveTo>
                  <a:pt x="0" y="406400"/>
                </a:moveTo>
                <a:lnTo>
                  <a:pt x="2133600" y="406400"/>
                </a:lnTo>
                <a:lnTo>
                  <a:pt x="2133600" y="0"/>
                </a:lnTo>
                <a:lnTo>
                  <a:pt x="0" y="0"/>
                </a:lnTo>
                <a:lnTo>
                  <a:pt x="0" y="406400"/>
                </a:lnTo>
                <a:close/>
              </a:path>
            </a:pathLst>
          </a:custGeom>
          <a:ln w="9525">
            <a:solidFill>
              <a:srgbClr val="006699"/>
            </a:solidFill>
          </a:ln>
        </p:spPr>
        <p:txBody>
          <a:bodyPr wrap="square" lIns="0" tIns="0" rIns="0" bIns="0" rtlCol="0">
            <a:noAutofit/>
          </a:bodyPr>
          <a:lstStyle/>
          <a:p>
            <a:endParaRPr/>
          </a:p>
        </p:txBody>
      </p:sp>
      <p:sp>
        <p:nvSpPr>
          <p:cNvPr id="8" name="object 8"/>
          <p:cNvSpPr txBox="1"/>
          <p:nvPr/>
        </p:nvSpPr>
        <p:spPr>
          <a:xfrm>
            <a:off x="6958330" y="3390772"/>
            <a:ext cx="1325880" cy="316865"/>
          </a:xfrm>
          <a:prstGeom prst="rect">
            <a:avLst/>
          </a:prstGeom>
        </p:spPr>
        <p:txBody>
          <a:bodyPr vert="horz" wrap="square" lIns="0" tIns="0" rIns="0" bIns="0" rtlCol="0">
            <a:noAutofit/>
          </a:bodyPr>
          <a:lstStyle/>
          <a:p>
            <a:pPr marL="12700">
              <a:lnSpc>
                <a:spcPct val="100000"/>
              </a:lnSpc>
            </a:pPr>
            <a:r>
              <a:rPr sz="2000" dirty="0">
                <a:latin typeface="Times New Roman"/>
                <a:cs typeface="Times New Roman"/>
              </a:rPr>
              <a:t>Perf</a:t>
            </a:r>
            <a:r>
              <a:rPr sz="2000" spc="5" dirty="0">
                <a:latin typeface="Times New Roman"/>
                <a:cs typeface="Times New Roman"/>
              </a:rPr>
              <a:t>o</a:t>
            </a:r>
            <a:r>
              <a:rPr sz="2000" spc="0" dirty="0">
                <a:latin typeface="Times New Roman"/>
                <a:cs typeface="Times New Roman"/>
              </a:rPr>
              <a:t>r</a:t>
            </a:r>
            <a:r>
              <a:rPr sz="2000" spc="-25" dirty="0">
                <a:latin typeface="Times New Roman"/>
                <a:cs typeface="Times New Roman"/>
              </a:rPr>
              <a:t>m</a:t>
            </a:r>
            <a:r>
              <a:rPr sz="2000" spc="0" dirty="0">
                <a:latin typeface="Times New Roman"/>
                <a:cs typeface="Times New Roman"/>
              </a:rPr>
              <a:t>ance</a:t>
            </a:r>
            <a:endParaRPr sz="2000" dirty="0">
              <a:latin typeface="Times New Roman"/>
              <a:cs typeface="Times New Roman"/>
            </a:endParaRPr>
          </a:p>
        </p:txBody>
      </p:sp>
      <p:sp>
        <p:nvSpPr>
          <p:cNvPr id="9" name="object 9"/>
          <p:cNvSpPr/>
          <p:nvPr/>
        </p:nvSpPr>
        <p:spPr>
          <a:xfrm>
            <a:off x="381000" y="3200400"/>
            <a:ext cx="2590800" cy="711200"/>
          </a:xfrm>
          <a:custGeom>
            <a:avLst/>
            <a:gdLst/>
            <a:ahLst/>
            <a:cxnLst/>
            <a:rect l="l" t="t" r="r" b="b"/>
            <a:pathLst>
              <a:path w="2590800" h="711200">
                <a:moveTo>
                  <a:pt x="0" y="711200"/>
                </a:moveTo>
                <a:lnTo>
                  <a:pt x="2590800" y="711200"/>
                </a:lnTo>
                <a:lnTo>
                  <a:pt x="2590800" y="0"/>
                </a:lnTo>
                <a:lnTo>
                  <a:pt x="0" y="0"/>
                </a:lnTo>
                <a:lnTo>
                  <a:pt x="0" y="711200"/>
                </a:lnTo>
                <a:close/>
              </a:path>
            </a:pathLst>
          </a:custGeom>
          <a:solidFill>
            <a:srgbClr val="CCFFFF"/>
          </a:solidFill>
        </p:spPr>
        <p:txBody>
          <a:bodyPr wrap="square" lIns="0" tIns="0" rIns="0" bIns="0" rtlCol="0">
            <a:noAutofit/>
          </a:bodyPr>
          <a:lstStyle/>
          <a:p>
            <a:endParaRPr/>
          </a:p>
        </p:txBody>
      </p:sp>
      <p:sp>
        <p:nvSpPr>
          <p:cNvPr id="10" name="object 10"/>
          <p:cNvSpPr/>
          <p:nvPr/>
        </p:nvSpPr>
        <p:spPr>
          <a:xfrm>
            <a:off x="381000" y="3200400"/>
            <a:ext cx="2590800" cy="711200"/>
          </a:xfrm>
          <a:custGeom>
            <a:avLst/>
            <a:gdLst/>
            <a:ahLst/>
            <a:cxnLst/>
            <a:rect l="l" t="t" r="r" b="b"/>
            <a:pathLst>
              <a:path w="2590800" h="711200">
                <a:moveTo>
                  <a:pt x="0" y="711200"/>
                </a:moveTo>
                <a:lnTo>
                  <a:pt x="2590800" y="711200"/>
                </a:lnTo>
                <a:lnTo>
                  <a:pt x="2590800" y="0"/>
                </a:lnTo>
                <a:lnTo>
                  <a:pt x="0" y="0"/>
                </a:lnTo>
                <a:lnTo>
                  <a:pt x="0" y="711200"/>
                </a:lnTo>
                <a:close/>
              </a:path>
            </a:pathLst>
          </a:custGeom>
          <a:ln w="9525">
            <a:solidFill>
              <a:srgbClr val="006699"/>
            </a:solidFill>
          </a:ln>
        </p:spPr>
        <p:txBody>
          <a:bodyPr wrap="square" lIns="0" tIns="0" rIns="0" bIns="0" rtlCol="0">
            <a:noAutofit/>
          </a:bodyPr>
          <a:lstStyle/>
          <a:p>
            <a:endParaRPr/>
          </a:p>
        </p:txBody>
      </p:sp>
      <p:sp>
        <p:nvSpPr>
          <p:cNvPr id="11" name="object 11"/>
          <p:cNvSpPr txBox="1"/>
          <p:nvPr/>
        </p:nvSpPr>
        <p:spPr>
          <a:xfrm>
            <a:off x="508953" y="3226341"/>
            <a:ext cx="2423160" cy="622300"/>
          </a:xfrm>
          <a:prstGeom prst="rect">
            <a:avLst/>
          </a:prstGeom>
        </p:spPr>
        <p:txBody>
          <a:bodyPr vert="horz" wrap="square" lIns="0" tIns="0" rIns="0" bIns="0" rtlCol="0">
            <a:noAutofit/>
          </a:bodyPr>
          <a:lstStyle/>
          <a:p>
            <a:pPr marL="12700" marR="12700">
              <a:lnSpc>
                <a:spcPct val="100099"/>
              </a:lnSpc>
            </a:pPr>
            <a:r>
              <a:rPr sz="2000" dirty="0">
                <a:latin typeface="Times New Roman"/>
                <a:cs typeface="Times New Roman"/>
              </a:rPr>
              <a:t>Charact</a:t>
            </a:r>
            <a:r>
              <a:rPr sz="2000" spc="-10" dirty="0">
                <a:latin typeface="Times New Roman"/>
                <a:cs typeface="Times New Roman"/>
              </a:rPr>
              <a:t>e</a:t>
            </a:r>
            <a:r>
              <a:rPr sz="2000" spc="0" dirty="0">
                <a:latin typeface="Times New Roman"/>
                <a:cs typeface="Times New Roman"/>
              </a:rPr>
              <a:t>rist</a:t>
            </a:r>
            <a:r>
              <a:rPr sz="2000" spc="-10" dirty="0">
                <a:latin typeface="Times New Roman"/>
                <a:cs typeface="Times New Roman"/>
              </a:rPr>
              <a:t>i</a:t>
            </a:r>
            <a:r>
              <a:rPr sz="2000" spc="0" dirty="0">
                <a:latin typeface="Times New Roman"/>
                <a:cs typeface="Times New Roman"/>
              </a:rPr>
              <a:t>cs</a:t>
            </a:r>
            <a:r>
              <a:rPr sz="2000" spc="-45" dirty="0">
                <a:latin typeface="Times New Roman"/>
                <a:cs typeface="Times New Roman"/>
              </a:rPr>
              <a:t> </a:t>
            </a:r>
            <a:r>
              <a:rPr sz="2000" spc="0" dirty="0">
                <a:latin typeface="Times New Roman"/>
                <a:cs typeface="Times New Roman"/>
              </a:rPr>
              <a:t>Of</a:t>
            </a:r>
            <a:r>
              <a:rPr sz="2000" spc="-35" dirty="0">
                <a:latin typeface="Times New Roman"/>
                <a:cs typeface="Times New Roman"/>
              </a:rPr>
              <a:t> </a:t>
            </a:r>
            <a:r>
              <a:rPr sz="2000" spc="0" dirty="0">
                <a:latin typeface="Times New Roman"/>
                <a:cs typeface="Times New Roman"/>
              </a:rPr>
              <a:t>The Firm</a:t>
            </a:r>
            <a:r>
              <a:rPr sz="2000" spc="-25" dirty="0">
                <a:latin typeface="Times New Roman"/>
                <a:cs typeface="Times New Roman"/>
              </a:rPr>
              <a:t> </a:t>
            </a:r>
            <a:r>
              <a:rPr sz="2000" spc="0" dirty="0">
                <a:latin typeface="Times New Roman"/>
                <a:cs typeface="Times New Roman"/>
              </a:rPr>
              <a:t>e.</a:t>
            </a:r>
            <a:r>
              <a:rPr sz="2000" spc="5" dirty="0">
                <a:latin typeface="Times New Roman"/>
                <a:cs typeface="Times New Roman"/>
              </a:rPr>
              <a:t>g</a:t>
            </a:r>
            <a:r>
              <a:rPr sz="2000" spc="0" dirty="0">
                <a:latin typeface="Times New Roman"/>
                <a:cs typeface="Times New Roman"/>
              </a:rPr>
              <a:t>.</a:t>
            </a:r>
            <a:r>
              <a:rPr sz="2000" spc="-20" dirty="0">
                <a:latin typeface="Times New Roman"/>
                <a:cs typeface="Times New Roman"/>
              </a:rPr>
              <a:t> </a:t>
            </a:r>
            <a:r>
              <a:rPr sz="2000" spc="0" dirty="0">
                <a:latin typeface="Times New Roman"/>
                <a:cs typeface="Times New Roman"/>
              </a:rPr>
              <a:t>si</a:t>
            </a:r>
            <a:r>
              <a:rPr sz="2000" spc="-10" dirty="0">
                <a:latin typeface="Times New Roman"/>
                <a:cs typeface="Times New Roman"/>
              </a:rPr>
              <a:t>z</a:t>
            </a:r>
            <a:r>
              <a:rPr sz="2000" spc="0" dirty="0">
                <a:latin typeface="Times New Roman"/>
                <a:cs typeface="Times New Roman"/>
              </a:rPr>
              <a:t>e,</a:t>
            </a:r>
            <a:r>
              <a:rPr sz="2000" spc="-10" dirty="0">
                <a:latin typeface="Times New Roman"/>
                <a:cs typeface="Times New Roman"/>
              </a:rPr>
              <a:t> </a:t>
            </a:r>
            <a:r>
              <a:rPr sz="2000" spc="0" dirty="0">
                <a:latin typeface="Times New Roman"/>
                <a:cs typeface="Times New Roman"/>
              </a:rPr>
              <a:t>structure</a:t>
            </a:r>
            <a:endParaRPr sz="2000" dirty="0">
              <a:latin typeface="Times New Roman"/>
              <a:cs typeface="Times New Roman"/>
            </a:endParaRPr>
          </a:p>
        </p:txBody>
      </p:sp>
      <p:sp>
        <p:nvSpPr>
          <p:cNvPr id="12" name="object 12"/>
          <p:cNvSpPr/>
          <p:nvPr/>
        </p:nvSpPr>
        <p:spPr>
          <a:xfrm>
            <a:off x="2971800" y="3467100"/>
            <a:ext cx="533400" cy="76200"/>
          </a:xfrm>
          <a:custGeom>
            <a:avLst/>
            <a:gdLst/>
            <a:ahLst/>
            <a:cxnLst/>
            <a:rect l="l" t="t" r="r" b="b"/>
            <a:pathLst>
              <a:path w="533400" h="76200">
                <a:moveTo>
                  <a:pt x="457200" y="0"/>
                </a:moveTo>
                <a:lnTo>
                  <a:pt x="457200" y="76200"/>
                </a:lnTo>
                <a:lnTo>
                  <a:pt x="520700" y="44450"/>
                </a:lnTo>
                <a:lnTo>
                  <a:pt x="469900" y="44450"/>
                </a:lnTo>
                <a:lnTo>
                  <a:pt x="469900" y="31750"/>
                </a:lnTo>
                <a:lnTo>
                  <a:pt x="520700" y="31750"/>
                </a:lnTo>
                <a:lnTo>
                  <a:pt x="457200" y="0"/>
                </a:lnTo>
                <a:close/>
              </a:path>
              <a:path w="533400" h="76200">
                <a:moveTo>
                  <a:pt x="457200" y="31750"/>
                </a:moveTo>
                <a:lnTo>
                  <a:pt x="0" y="31750"/>
                </a:lnTo>
                <a:lnTo>
                  <a:pt x="0" y="44450"/>
                </a:lnTo>
                <a:lnTo>
                  <a:pt x="457200" y="44450"/>
                </a:lnTo>
                <a:lnTo>
                  <a:pt x="457200" y="31750"/>
                </a:lnTo>
                <a:close/>
              </a:path>
              <a:path w="533400" h="76200">
                <a:moveTo>
                  <a:pt x="520700" y="31750"/>
                </a:moveTo>
                <a:lnTo>
                  <a:pt x="469900" y="31750"/>
                </a:lnTo>
                <a:lnTo>
                  <a:pt x="469900" y="44450"/>
                </a:lnTo>
                <a:lnTo>
                  <a:pt x="520700" y="44450"/>
                </a:lnTo>
                <a:lnTo>
                  <a:pt x="533400" y="38100"/>
                </a:lnTo>
                <a:lnTo>
                  <a:pt x="520700" y="31750"/>
                </a:lnTo>
                <a:close/>
              </a:path>
            </a:pathLst>
          </a:custGeom>
          <a:solidFill>
            <a:srgbClr val="006699"/>
          </a:solidFill>
        </p:spPr>
        <p:txBody>
          <a:bodyPr wrap="square" lIns="0" tIns="0" rIns="0" bIns="0" rtlCol="0">
            <a:noAutofit/>
          </a:bodyPr>
          <a:lstStyle/>
          <a:p>
            <a:endParaRPr/>
          </a:p>
        </p:txBody>
      </p:sp>
      <p:sp>
        <p:nvSpPr>
          <p:cNvPr id="13" name="object 13"/>
          <p:cNvSpPr/>
          <p:nvPr/>
        </p:nvSpPr>
        <p:spPr>
          <a:xfrm>
            <a:off x="5943600" y="3390900"/>
            <a:ext cx="609600" cy="76200"/>
          </a:xfrm>
          <a:custGeom>
            <a:avLst/>
            <a:gdLst/>
            <a:ahLst/>
            <a:cxnLst/>
            <a:rect l="l" t="t" r="r" b="b"/>
            <a:pathLst>
              <a:path w="609600" h="76200">
                <a:moveTo>
                  <a:pt x="533400" y="0"/>
                </a:moveTo>
                <a:lnTo>
                  <a:pt x="533400" y="76200"/>
                </a:lnTo>
                <a:lnTo>
                  <a:pt x="596900" y="44450"/>
                </a:lnTo>
                <a:lnTo>
                  <a:pt x="546100" y="44450"/>
                </a:lnTo>
                <a:lnTo>
                  <a:pt x="546100" y="31750"/>
                </a:lnTo>
                <a:lnTo>
                  <a:pt x="596900" y="31750"/>
                </a:lnTo>
                <a:lnTo>
                  <a:pt x="533400" y="0"/>
                </a:lnTo>
                <a:close/>
              </a:path>
              <a:path w="609600" h="76200">
                <a:moveTo>
                  <a:pt x="533400" y="31750"/>
                </a:moveTo>
                <a:lnTo>
                  <a:pt x="0" y="31750"/>
                </a:lnTo>
                <a:lnTo>
                  <a:pt x="0" y="44450"/>
                </a:lnTo>
                <a:lnTo>
                  <a:pt x="533400" y="44450"/>
                </a:lnTo>
                <a:lnTo>
                  <a:pt x="533400" y="31750"/>
                </a:lnTo>
                <a:close/>
              </a:path>
              <a:path w="609600" h="76200">
                <a:moveTo>
                  <a:pt x="596900" y="31750"/>
                </a:moveTo>
                <a:lnTo>
                  <a:pt x="546100" y="31750"/>
                </a:lnTo>
                <a:lnTo>
                  <a:pt x="546100" y="44450"/>
                </a:lnTo>
                <a:lnTo>
                  <a:pt x="596900" y="44450"/>
                </a:lnTo>
                <a:lnTo>
                  <a:pt x="609600" y="38100"/>
                </a:lnTo>
                <a:lnTo>
                  <a:pt x="596900" y="31750"/>
                </a:lnTo>
                <a:close/>
              </a:path>
            </a:pathLst>
          </a:custGeom>
          <a:solidFill>
            <a:srgbClr val="006699"/>
          </a:solidFill>
        </p:spPr>
        <p:txBody>
          <a:bodyPr wrap="square" lIns="0" tIns="0" rIns="0" bIns="0" rtlCol="0">
            <a:noAutofit/>
          </a:bodyPr>
          <a:lstStyle/>
          <a:p>
            <a:endParaRPr/>
          </a:p>
        </p:txBody>
      </p:sp>
      <p:sp>
        <p:nvSpPr>
          <p:cNvPr id="14" name="object 14"/>
          <p:cNvSpPr/>
          <p:nvPr/>
        </p:nvSpPr>
        <p:spPr>
          <a:xfrm>
            <a:off x="5943600" y="3619500"/>
            <a:ext cx="609600" cy="76200"/>
          </a:xfrm>
          <a:custGeom>
            <a:avLst/>
            <a:gdLst/>
            <a:ahLst/>
            <a:cxnLst/>
            <a:rect l="l" t="t" r="r" b="b"/>
            <a:pathLst>
              <a:path w="609600" h="76200">
                <a:moveTo>
                  <a:pt x="76200" y="0"/>
                </a:moveTo>
                <a:lnTo>
                  <a:pt x="0" y="38100"/>
                </a:lnTo>
                <a:lnTo>
                  <a:pt x="76200" y="76200"/>
                </a:lnTo>
                <a:lnTo>
                  <a:pt x="76200" y="44450"/>
                </a:lnTo>
                <a:lnTo>
                  <a:pt x="63500" y="44450"/>
                </a:lnTo>
                <a:lnTo>
                  <a:pt x="63500" y="31750"/>
                </a:lnTo>
                <a:lnTo>
                  <a:pt x="76200" y="31750"/>
                </a:lnTo>
                <a:lnTo>
                  <a:pt x="76200" y="0"/>
                </a:lnTo>
                <a:close/>
              </a:path>
              <a:path w="609600" h="76200">
                <a:moveTo>
                  <a:pt x="76200" y="31750"/>
                </a:moveTo>
                <a:lnTo>
                  <a:pt x="63500" y="31750"/>
                </a:lnTo>
                <a:lnTo>
                  <a:pt x="63500" y="44450"/>
                </a:lnTo>
                <a:lnTo>
                  <a:pt x="76200" y="44450"/>
                </a:lnTo>
                <a:lnTo>
                  <a:pt x="76200" y="31750"/>
                </a:lnTo>
                <a:close/>
              </a:path>
              <a:path w="609600" h="76200">
                <a:moveTo>
                  <a:pt x="609600" y="31750"/>
                </a:moveTo>
                <a:lnTo>
                  <a:pt x="76200" y="31750"/>
                </a:lnTo>
                <a:lnTo>
                  <a:pt x="76200" y="44450"/>
                </a:lnTo>
                <a:lnTo>
                  <a:pt x="609600" y="44450"/>
                </a:lnTo>
                <a:lnTo>
                  <a:pt x="609600" y="31750"/>
                </a:lnTo>
                <a:close/>
              </a:path>
            </a:pathLst>
          </a:custGeom>
          <a:solidFill>
            <a:srgbClr val="006699"/>
          </a:solidFill>
        </p:spPr>
        <p:txBody>
          <a:bodyPr wrap="square" lIns="0" tIns="0" rIns="0" bIns="0" rtlCol="0">
            <a:noAutofit/>
          </a:bodyPr>
          <a:lstStyle/>
          <a:p>
            <a:endParaRPr/>
          </a:p>
        </p:txBody>
      </p:sp>
      <p:sp>
        <p:nvSpPr>
          <p:cNvPr id="15" name="object 15"/>
          <p:cNvSpPr/>
          <p:nvPr/>
        </p:nvSpPr>
        <p:spPr>
          <a:xfrm>
            <a:off x="3581400" y="1524000"/>
            <a:ext cx="2438400" cy="711200"/>
          </a:xfrm>
          <a:custGeom>
            <a:avLst/>
            <a:gdLst/>
            <a:ahLst/>
            <a:cxnLst/>
            <a:rect l="l" t="t" r="r" b="b"/>
            <a:pathLst>
              <a:path w="2438400" h="711200">
                <a:moveTo>
                  <a:pt x="0" y="711200"/>
                </a:moveTo>
                <a:lnTo>
                  <a:pt x="2438400" y="711200"/>
                </a:lnTo>
                <a:lnTo>
                  <a:pt x="2438400" y="0"/>
                </a:lnTo>
                <a:lnTo>
                  <a:pt x="0" y="0"/>
                </a:lnTo>
                <a:lnTo>
                  <a:pt x="0" y="711200"/>
                </a:lnTo>
                <a:close/>
              </a:path>
            </a:pathLst>
          </a:custGeom>
          <a:solidFill>
            <a:srgbClr val="99FF33"/>
          </a:solidFill>
        </p:spPr>
        <p:txBody>
          <a:bodyPr wrap="square" lIns="0" tIns="0" rIns="0" bIns="0" rtlCol="0">
            <a:noAutofit/>
          </a:bodyPr>
          <a:lstStyle/>
          <a:p>
            <a:endParaRPr/>
          </a:p>
        </p:txBody>
      </p:sp>
      <p:sp>
        <p:nvSpPr>
          <p:cNvPr id="16" name="object 16"/>
          <p:cNvSpPr/>
          <p:nvPr/>
        </p:nvSpPr>
        <p:spPr>
          <a:xfrm>
            <a:off x="3581400" y="1524000"/>
            <a:ext cx="2438400" cy="711200"/>
          </a:xfrm>
          <a:custGeom>
            <a:avLst/>
            <a:gdLst/>
            <a:ahLst/>
            <a:cxnLst/>
            <a:rect l="l" t="t" r="r" b="b"/>
            <a:pathLst>
              <a:path w="2438400" h="711200">
                <a:moveTo>
                  <a:pt x="0" y="711200"/>
                </a:moveTo>
                <a:lnTo>
                  <a:pt x="2438400" y="711200"/>
                </a:lnTo>
                <a:lnTo>
                  <a:pt x="2438400" y="0"/>
                </a:lnTo>
                <a:lnTo>
                  <a:pt x="0" y="0"/>
                </a:lnTo>
                <a:lnTo>
                  <a:pt x="0" y="711200"/>
                </a:lnTo>
                <a:close/>
              </a:path>
            </a:pathLst>
          </a:custGeom>
          <a:ln w="9525">
            <a:solidFill>
              <a:srgbClr val="006699"/>
            </a:solidFill>
          </a:ln>
        </p:spPr>
        <p:txBody>
          <a:bodyPr wrap="square" lIns="0" tIns="0" rIns="0" bIns="0" rtlCol="0">
            <a:noAutofit/>
          </a:bodyPr>
          <a:lstStyle/>
          <a:p>
            <a:endParaRPr/>
          </a:p>
        </p:txBody>
      </p:sp>
      <p:sp>
        <p:nvSpPr>
          <p:cNvPr id="17" name="object 17"/>
          <p:cNvSpPr txBox="1"/>
          <p:nvPr/>
        </p:nvSpPr>
        <p:spPr>
          <a:xfrm>
            <a:off x="3768090" y="1561338"/>
            <a:ext cx="2065655" cy="621665"/>
          </a:xfrm>
          <a:prstGeom prst="rect">
            <a:avLst/>
          </a:prstGeom>
        </p:spPr>
        <p:txBody>
          <a:bodyPr vert="horz" wrap="square" lIns="0" tIns="0" rIns="0" bIns="0" rtlCol="0">
            <a:noAutofit/>
          </a:bodyPr>
          <a:lstStyle/>
          <a:p>
            <a:pPr marL="707390" marR="12700" indent="-695325">
              <a:lnSpc>
                <a:spcPct val="100000"/>
              </a:lnSpc>
            </a:pPr>
            <a:r>
              <a:rPr sz="2000" dirty="0">
                <a:latin typeface="Times New Roman"/>
                <a:cs typeface="Times New Roman"/>
              </a:rPr>
              <a:t>Nat</a:t>
            </a:r>
            <a:r>
              <a:rPr sz="2000" spc="-10" dirty="0">
                <a:latin typeface="Times New Roman"/>
                <a:cs typeface="Times New Roman"/>
              </a:rPr>
              <a:t>i</a:t>
            </a:r>
            <a:r>
              <a:rPr sz="2000" spc="0" dirty="0">
                <a:latin typeface="Times New Roman"/>
                <a:cs typeface="Times New Roman"/>
              </a:rPr>
              <a:t>o</a:t>
            </a:r>
            <a:r>
              <a:rPr sz="2000" spc="10" dirty="0">
                <a:latin typeface="Times New Roman"/>
                <a:cs typeface="Times New Roman"/>
              </a:rPr>
              <a:t>n</a:t>
            </a:r>
            <a:r>
              <a:rPr sz="2000" spc="0" dirty="0">
                <a:latin typeface="Times New Roman"/>
                <a:cs typeface="Times New Roman"/>
              </a:rPr>
              <a:t>al</a:t>
            </a:r>
            <a:r>
              <a:rPr sz="2000" spc="-25" dirty="0">
                <a:latin typeface="Times New Roman"/>
                <a:cs typeface="Times New Roman"/>
              </a:rPr>
              <a:t> </a:t>
            </a:r>
            <a:r>
              <a:rPr sz="2000" spc="0" dirty="0">
                <a:latin typeface="Times New Roman"/>
                <a:cs typeface="Times New Roman"/>
              </a:rPr>
              <a:t>I</a:t>
            </a:r>
            <a:r>
              <a:rPr sz="2000" spc="5" dirty="0">
                <a:latin typeface="Times New Roman"/>
                <a:cs typeface="Times New Roman"/>
              </a:rPr>
              <a:t>n</a:t>
            </a:r>
            <a:r>
              <a:rPr sz="2000" spc="0" dirty="0">
                <a:latin typeface="Times New Roman"/>
                <a:cs typeface="Times New Roman"/>
              </a:rPr>
              <a:t>n</a:t>
            </a:r>
            <a:r>
              <a:rPr sz="2000" spc="10" dirty="0">
                <a:latin typeface="Times New Roman"/>
                <a:cs typeface="Times New Roman"/>
              </a:rPr>
              <a:t>o</a:t>
            </a:r>
            <a:r>
              <a:rPr sz="2000" spc="0" dirty="0">
                <a:latin typeface="Times New Roman"/>
                <a:cs typeface="Times New Roman"/>
              </a:rPr>
              <a:t>v</a:t>
            </a:r>
            <a:r>
              <a:rPr sz="2000" spc="-10" dirty="0">
                <a:latin typeface="Times New Roman"/>
                <a:cs typeface="Times New Roman"/>
              </a:rPr>
              <a:t>a</a:t>
            </a:r>
            <a:r>
              <a:rPr sz="2000" spc="0" dirty="0">
                <a:latin typeface="Times New Roman"/>
                <a:cs typeface="Times New Roman"/>
              </a:rPr>
              <a:t>t</a:t>
            </a:r>
            <a:r>
              <a:rPr sz="2000" spc="-10" dirty="0">
                <a:latin typeface="Times New Roman"/>
                <a:cs typeface="Times New Roman"/>
              </a:rPr>
              <a:t>i</a:t>
            </a:r>
            <a:r>
              <a:rPr sz="2000" spc="0" dirty="0">
                <a:latin typeface="Times New Roman"/>
                <a:cs typeface="Times New Roman"/>
              </a:rPr>
              <a:t>on P</a:t>
            </a:r>
            <a:r>
              <a:rPr sz="2000" spc="5" dirty="0">
                <a:latin typeface="Times New Roman"/>
                <a:cs typeface="Times New Roman"/>
              </a:rPr>
              <a:t>o</a:t>
            </a:r>
            <a:r>
              <a:rPr sz="2000" spc="0" dirty="0">
                <a:latin typeface="Times New Roman"/>
                <a:cs typeface="Times New Roman"/>
              </a:rPr>
              <a:t>l</a:t>
            </a:r>
            <a:r>
              <a:rPr sz="2000" spc="-10" dirty="0">
                <a:latin typeface="Times New Roman"/>
                <a:cs typeface="Times New Roman"/>
              </a:rPr>
              <a:t>i</a:t>
            </a:r>
            <a:r>
              <a:rPr sz="2000" spc="0" dirty="0">
                <a:latin typeface="Times New Roman"/>
                <a:cs typeface="Times New Roman"/>
              </a:rPr>
              <a:t>cy</a:t>
            </a:r>
            <a:endParaRPr sz="2000" dirty="0">
              <a:latin typeface="Times New Roman"/>
              <a:cs typeface="Times New Roman"/>
            </a:endParaRPr>
          </a:p>
        </p:txBody>
      </p:sp>
      <p:sp>
        <p:nvSpPr>
          <p:cNvPr id="18" name="object 18"/>
          <p:cNvSpPr/>
          <p:nvPr/>
        </p:nvSpPr>
        <p:spPr>
          <a:xfrm>
            <a:off x="4687823" y="2228850"/>
            <a:ext cx="76200" cy="1123950"/>
          </a:xfrm>
          <a:custGeom>
            <a:avLst/>
            <a:gdLst/>
            <a:ahLst/>
            <a:cxnLst/>
            <a:rect l="l" t="t" r="r" b="b"/>
            <a:pathLst>
              <a:path w="76200" h="1123950">
                <a:moveTo>
                  <a:pt x="31731" y="1047750"/>
                </a:moveTo>
                <a:lnTo>
                  <a:pt x="0" y="1047750"/>
                </a:lnTo>
                <a:lnTo>
                  <a:pt x="38100" y="1123950"/>
                </a:lnTo>
                <a:lnTo>
                  <a:pt x="69850" y="1060450"/>
                </a:lnTo>
                <a:lnTo>
                  <a:pt x="31750" y="1060450"/>
                </a:lnTo>
                <a:lnTo>
                  <a:pt x="31731" y="1047750"/>
                </a:lnTo>
                <a:close/>
              </a:path>
              <a:path w="76200" h="1123950">
                <a:moveTo>
                  <a:pt x="42925" y="0"/>
                </a:moveTo>
                <a:lnTo>
                  <a:pt x="30225" y="0"/>
                </a:lnTo>
                <a:lnTo>
                  <a:pt x="31750" y="1060450"/>
                </a:lnTo>
                <a:lnTo>
                  <a:pt x="44450" y="1060450"/>
                </a:lnTo>
                <a:lnTo>
                  <a:pt x="42925" y="0"/>
                </a:lnTo>
                <a:close/>
              </a:path>
              <a:path w="76200" h="1123950">
                <a:moveTo>
                  <a:pt x="76200" y="1047750"/>
                </a:moveTo>
                <a:lnTo>
                  <a:pt x="44431" y="1047750"/>
                </a:lnTo>
                <a:lnTo>
                  <a:pt x="44450" y="1060450"/>
                </a:lnTo>
                <a:lnTo>
                  <a:pt x="69850" y="1060450"/>
                </a:lnTo>
                <a:lnTo>
                  <a:pt x="76200" y="1047750"/>
                </a:lnTo>
                <a:close/>
              </a:path>
            </a:pathLst>
          </a:custGeom>
          <a:solidFill>
            <a:srgbClr val="006699"/>
          </a:solidFill>
        </p:spPr>
        <p:txBody>
          <a:bodyPr wrap="square" lIns="0" tIns="0" rIns="0" bIns="0" rtlCol="0">
            <a:noAutofit/>
          </a:bodyPr>
          <a:lstStyle/>
          <a:p>
            <a:endParaRPr/>
          </a:p>
        </p:txBody>
      </p:sp>
      <p:sp>
        <p:nvSpPr>
          <p:cNvPr id="19" name="object 19"/>
          <p:cNvSpPr/>
          <p:nvPr/>
        </p:nvSpPr>
        <p:spPr>
          <a:xfrm>
            <a:off x="381000" y="1371600"/>
            <a:ext cx="2590800" cy="1320800"/>
          </a:xfrm>
          <a:custGeom>
            <a:avLst/>
            <a:gdLst/>
            <a:ahLst/>
            <a:cxnLst/>
            <a:rect l="l" t="t" r="r" b="b"/>
            <a:pathLst>
              <a:path w="2590800" h="1320800">
                <a:moveTo>
                  <a:pt x="0" y="1320800"/>
                </a:moveTo>
                <a:lnTo>
                  <a:pt x="2590800" y="1320800"/>
                </a:lnTo>
                <a:lnTo>
                  <a:pt x="2590800" y="0"/>
                </a:lnTo>
                <a:lnTo>
                  <a:pt x="0" y="0"/>
                </a:lnTo>
                <a:lnTo>
                  <a:pt x="0" y="1320800"/>
                </a:lnTo>
                <a:close/>
              </a:path>
            </a:pathLst>
          </a:custGeom>
          <a:solidFill>
            <a:srgbClr val="CCFFFF"/>
          </a:solidFill>
        </p:spPr>
        <p:txBody>
          <a:bodyPr wrap="square" lIns="0" tIns="0" rIns="0" bIns="0" rtlCol="0">
            <a:noAutofit/>
          </a:bodyPr>
          <a:lstStyle/>
          <a:p>
            <a:endParaRPr/>
          </a:p>
        </p:txBody>
      </p:sp>
      <p:sp>
        <p:nvSpPr>
          <p:cNvPr id="20" name="object 20"/>
          <p:cNvSpPr/>
          <p:nvPr/>
        </p:nvSpPr>
        <p:spPr>
          <a:xfrm>
            <a:off x="381000" y="1371600"/>
            <a:ext cx="2590800" cy="1320800"/>
          </a:xfrm>
          <a:custGeom>
            <a:avLst/>
            <a:gdLst/>
            <a:ahLst/>
            <a:cxnLst/>
            <a:rect l="l" t="t" r="r" b="b"/>
            <a:pathLst>
              <a:path w="2590800" h="1320800">
                <a:moveTo>
                  <a:pt x="0" y="1320800"/>
                </a:moveTo>
                <a:lnTo>
                  <a:pt x="2590800" y="1320800"/>
                </a:lnTo>
                <a:lnTo>
                  <a:pt x="2590800" y="0"/>
                </a:lnTo>
                <a:lnTo>
                  <a:pt x="0" y="0"/>
                </a:lnTo>
                <a:lnTo>
                  <a:pt x="0" y="1320800"/>
                </a:lnTo>
                <a:close/>
              </a:path>
            </a:pathLst>
          </a:custGeom>
          <a:ln w="9525">
            <a:solidFill>
              <a:srgbClr val="006699"/>
            </a:solidFill>
          </a:ln>
        </p:spPr>
        <p:txBody>
          <a:bodyPr wrap="square" lIns="0" tIns="0" rIns="0" bIns="0" rtlCol="0">
            <a:noAutofit/>
          </a:bodyPr>
          <a:lstStyle/>
          <a:p>
            <a:endParaRPr/>
          </a:p>
        </p:txBody>
      </p:sp>
      <p:sp>
        <p:nvSpPr>
          <p:cNvPr id="21" name="object 21"/>
          <p:cNvSpPr txBox="1"/>
          <p:nvPr/>
        </p:nvSpPr>
        <p:spPr>
          <a:xfrm>
            <a:off x="459740" y="1408633"/>
            <a:ext cx="2272665" cy="1231900"/>
          </a:xfrm>
          <a:prstGeom prst="rect">
            <a:avLst/>
          </a:prstGeom>
        </p:spPr>
        <p:txBody>
          <a:bodyPr vert="horz" wrap="square" lIns="0" tIns="0" rIns="0" bIns="0" rtlCol="0">
            <a:noAutofit/>
          </a:bodyPr>
          <a:lstStyle/>
          <a:p>
            <a:pPr marL="12700" marR="422275">
              <a:lnSpc>
                <a:spcPct val="100099"/>
              </a:lnSpc>
            </a:pPr>
            <a:r>
              <a:rPr sz="2000" dirty="0">
                <a:latin typeface="Times New Roman"/>
                <a:cs typeface="Times New Roman"/>
              </a:rPr>
              <a:t>Charact</a:t>
            </a:r>
            <a:r>
              <a:rPr sz="2000" spc="-10" dirty="0">
                <a:latin typeface="Times New Roman"/>
                <a:cs typeface="Times New Roman"/>
              </a:rPr>
              <a:t>e</a:t>
            </a:r>
            <a:r>
              <a:rPr sz="2000" spc="0" dirty="0">
                <a:latin typeface="Times New Roman"/>
                <a:cs typeface="Times New Roman"/>
              </a:rPr>
              <a:t>rist</a:t>
            </a:r>
            <a:r>
              <a:rPr sz="2000" spc="-10" dirty="0">
                <a:latin typeface="Times New Roman"/>
                <a:cs typeface="Times New Roman"/>
              </a:rPr>
              <a:t>i</a:t>
            </a:r>
            <a:r>
              <a:rPr sz="2000" spc="0" dirty="0">
                <a:latin typeface="Times New Roman"/>
                <a:cs typeface="Times New Roman"/>
              </a:rPr>
              <a:t>cs</a:t>
            </a:r>
            <a:r>
              <a:rPr sz="2000" spc="-45" dirty="0">
                <a:latin typeface="Times New Roman"/>
                <a:cs typeface="Times New Roman"/>
              </a:rPr>
              <a:t> </a:t>
            </a:r>
            <a:r>
              <a:rPr sz="2000" spc="0" dirty="0">
                <a:latin typeface="Times New Roman"/>
                <a:cs typeface="Times New Roman"/>
              </a:rPr>
              <a:t>Of O</a:t>
            </a:r>
            <a:r>
              <a:rPr sz="2000" spc="-30" dirty="0">
                <a:latin typeface="Times New Roman"/>
                <a:cs typeface="Times New Roman"/>
              </a:rPr>
              <a:t>r</a:t>
            </a:r>
            <a:r>
              <a:rPr sz="2000" spc="0" dirty="0">
                <a:latin typeface="Times New Roman"/>
                <a:cs typeface="Times New Roman"/>
              </a:rPr>
              <a:t>ga</a:t>
            </a:r>
            <a:r>
              <a:rPr sz="2000" spc="5" dirty="0">
                <a:latin typeface="Times New Roman"/>
                <a:cs typeface="Times New Roman"/>
              </a:rPr>
              <a:t>n</a:t>
            </a:r>
            <a:r>
              <a:rPr sz="2000" spc="0" dirty="0">
                <a:latin typeface="Times New Roman"/>
                <a:cs typeface="Times New Roman"/>
              </a:rPr>
              <a:t>is</a:t>
            </a:r>
            <a:r>
              <a:rPr sz="2000" spc="-10" dirty="0">
                <a:latin typeface="Times New Roman"/>
                <a:cs typeface="Times New Roman"/>
              </a:rPr>
              <a:t>a</a:t>
            </a:r>
            <a:r>
              <a:rPr sz="2000" spc="0" dirty="0">
                <a:latin typeface="Times New Roman"/>
                <a:cs typeface="Times New Roman"/>
              </a:rPr>
              <a:t>t</a:t>
            </a:r>
            <a:r>
              <a:rPr sz="2000" spc="-10" dirty="0">
                <a:latin typeface="Times New Roman"/>
                <a:cs typeface="Times New Roman"/>
              </a:rPr>
              <a:t>i</a:t>
            </a:r>
            <a:r>
              <a:rPr sz="2000" spc="0" dirty="0">
                <a:latin typeface="Times New Roman"/>
                <a:cs typeface="Times New Roman"/>
              </a:rPr>
              <a:t>o</a:t>
            </a:r>
            <a:r>
              <a:rPr sz="2000" spc="-15" dirty="0">
                <a:latin typeface="Times New Roman"/>
                <a:cs typeface="Times New Roman"/>
              </a:rPr>
              <a:t>n</a:t>
            </a:r>
            <a:r>
              <a:rPr sz="2000" spc="0" dirty="0">
                <a:latin typeface="Times New Roman"/>
                <a:cs typeface="Times New Roman"/>
              </a:rPr>
              <a:t>al </a:t>
            </a:r>
            <a:r>
              <a:rPr sz="2000" spc="-10" dirty="0">
                <a:latin typeface="Times New Roman"/>
                <a:cs typeface="Times New Roman"/>
              </a:rPr>
              <a:t>M</a:t>
            </a:r>
            <a:r>
              <a:rPr sz="2000" spc="0" dirty="0">
                <a:latin typeface="Times New Roman"/>
                <a:cs typeface="Times New Roman"/>
              </a:rPr>
              <a:t>e</a:t>
            </a:r>
            <a:r>
              <a:rPr sz="2000" spc="-30" dirty="0">
                <a:latin typeface="Times New Roman"/>
                <a:cs typeface="Times New Roman"/>
              </a:rPr>
              <a:t>m</a:t>
            </a:r>
            <a:r>
              <a:rPr sz="2000" spc="0" dirty="0">
                <a:latin typeface="Times New Roman"/>
                <a:cs typeface="Times New Roman"/>
              </a:rPr>
              <a:t>bers</a:t>
            </a:r>
            <a:endParaRPr sz="2000" dirty="0">
              <a:latin typeface="Times New Roman"/>
              <a:cs typeface="Times New Roman"/>
            </a:endParaRPr>
          </a:p>
          <a:p>
            <a:pPr marL="12700">
              <a:lnSpc>
                <a:spcPct val="100000"/>
              </a:lnSpc>
            </a:pPr>
            <a:r>
              <a:rPr sz="2000" dirty="0">
                <a:latin typeface="Times New Roman"/>
                <a:cs typeface="Times New Roman"/>
              </a:rPr>
              <a:t>e.</a:t>
            </a:r>
            <a:r>
              <a:rPr sz="2000" spc="5" dirty="0">
                <a:latin typeface="Times New Roman"/>
                <a:cs typeface="Times New Roman"/>
              </a:rPr>
              <a:t>g</a:t>
            </a:r>
            <a:r>
              <a:rPr sz="2000" spc="0" dirty="0">
                <a:latin typeface="Times New Roman"/>
                <a:cs typeface="Times New Roman"/>
              </a:rPr>
              <a:t>.</a:t>
            </a:r>
            <a:r>
              <a:rPr sz="2000" spc="-20" dirty="0">
                <a:latin typeface="Times New Roman"/>
                <a:cs typeface="Times New Roman"/>
              </a:rPr>
              <a:t> </a:t>
            </a:r>
            <a:r>
              <a:rPr sz="2000" spc="0" dirty="0">
                <a:latin typeface="Times New Roman"/>
                <a:cs typeface="Times New Roman"/>
              </a:rPr>
              <a:t>l</a:t>
            </a:r>
            <a:r>
              <a:rPr sz="2000" spc="-10" dirty="0">
                <a:latin typeface="Times New Roman"/>
                <a:cs typeface="Times New Roman"/>
              </a:rPr>
              <a:t>e</a:t>
            </a:r>
            <a:r>
              <a:rPr sz="2000" spc="0" dirty="0">
                <a:latin typeface="Times New Roman"/>
                <a:cs typeface="Times New Roman"/>
              </a:rPr>
              <a:t>ade</a:t>
            </a:r>
            <a:r>
              <a:rPr sz="2000" spc="5" dirty="0">
                <a:latin typeface="Times New Roman"/>
                <a:cs typeface="Times New Roman"/>
              </a:rPr>
              <a:t>r</a:t>
            </a:r>
            <a:r>
              <a:rPr sz="2000" spc="0" dirty="0">
                <a:latin typeface="Times New Roman"/>
                <a:cs typeface="Times New Roman"/>
              </a:rPr>
              <a:t>s,</a:t>
            </a:r>
            <a:r>
              <a:rPr sz="2000" spc="-30" dirty="0">
                <a:latin typeface="Times New Roman"/>
                <a:cs typeface="Times New Roman"/>
              </a:rPr>
              <a:t> </a:t>
            </a:r>
            <a:r>
              <a:rPr sz="2000" spc="-25" dirty="0">
                <a:latin typeface="Times New Roman"/>
                <a:cs typeface="Times New Roman"/>
              </a:rPr>
              <a:t>m</a:t>
            </a:r>
            <a:r>
              <a:rPr sz="2000" spc="0" dirty="0">
                <a:latin typeface="Times New Roman"/>
                <a:cs typeface="Times New Roman"/>
              </a:rPr>
              <a:t>ana</a:t>
            </a:r>
            <a:r>
              <a:rPr sz="2000" spc="5" dirty="0">
                <a:latin typeface="Times New Roman"/>
                <a:cs typeface="Times New Roman"/>
              </a:rPr>
              <a:t>g</a:t>
            </a:r>
            <a:r>
              <a:rPr sz="2000" spc="0" dirty="0">
                <a:latin typeface="Times New Roman"/>
                <a:cs typeface="Times New Roman"/>
              </a:rPr>
              <a:t>ers</a:t>
            </a:r>
            <a:endParaRPr sz="2000" dirty="0">
              <a:latin typeface="Times New Roman"/>
              <a:cs typeface="Times New Roman"/>
            </a:endParaRPr>
          </a:p>
        </p:txBody>
      </p:sp>
      <p:sp>
        <p:nvSpPr>
          <p:cNvPr id="22" name="object 22"/>
          <p:cNvSpPr/>
          <p:nvPr/>
        </p:nvSpPr>
        <p:spPr>
          <a:xfrm>
            <a:off x="2966847" y="2688463"/>
            <a:ext cx="538352" cy="664337"/>
          </a:xfrm>
          <a:custGeom>
            <a:avLst/>
            <a:gdLst/>
            <a:ahLst/>
            <a:cxnLst/>
            <a:rect l="l" t="t" r="r" b="b"/>
            <a:pathLst>
              <a:path w="538352" h="664337">
                <a:moveTo>
                  <a:pt x="485585" y="609045"/>
                </a:moveTo>
                <a:lnTo>
                  <a:pt x="460882" y="629031"/>
                </a:lnTo>
                <a:lnTo>
                  <a:pt x="538352" y="664337"/>
                </a:lnTo>
                <a:lnTo>
                  <a:pt x="528357" y="618871"/>
                </a:lnTo>
                <a:lnTo>
                  <a:pt x="493522" y="618871"/>
                </a:lnTo>
                <a:lnTo>
                  <a:pt x="485585" y="609045"/>
                </a:lnTo>
                <a:close/>
              </a:path>
              <a:path w="538352" h="664337">
                <a:moveTo>
                  <a:pt x="495423" y="601087"/>
                </a:moveTo>
                <a:lnTo>
                  <a:pt x="485585" y="609045"/>
                </a:lnTo>
                <a:lnTo>
                  <a:pt x="493522" y="618871"/>
                </a:lnTo>
                <a:lnTo>
                  <a:pt x="503427" y="610997"/>
                </a:lnTo>
                <a:lnTo>
                  <a:pt x="495423" y="601087"/>
                </a:lnTo>
                <a:close/>
              </a:path>
              <a:path w="538352" h="664337">
                <a:moveTo>
                  <a:pt x="520064" y="581151"/>
                </a:moveTo>
                <a:lnTo>
                  <a:pt x="495423" y="601087"/>
                </a:lnTo>
                <a:lnTo>
                  <a:pt x="503427" y="610997"/>
                </a:lnTo>
                <a:lnTo>
                  <a:pt x="493522" y="618871"/>
                </a:lnTo>
                <a:lnTo>
                  <a:pt x="528357" y="618871"/>
                </a:lnTo>
                <a:lnTo>
                  <a:pt x="520064" y="581151"/>
                </a:lnTo>
                <a:close/>
              </a:path>
              <a:path w="538352" h="664337">
                <a:moveTo>
                  <a:pt x="9905" y="0"/>
                </a:moveTo>
                <a:lnTo>
                  <a:pt x="0" y="7874"/>
                </a:lnTo>
                <a:lnTo>
                  <a:pt x="485585" y="609045"/>
                </a:lnTo>
                <a:lnTo>
                  <a:pt x="495423" y="601087"/>
                </a:lnTo>
                <a:lnTo>
                  <a:pt x="9905" y="0"/>
                </a:lnTo>
                <a:close/>
              </a:path>
            </a:pathLst>
          </a:custGeom>
          <a:solidFill>
            <a:srgbClr val="006699"/>
          </a:solidFill>
        </p:spPr>
        <p:txBody>
          <a:bodyPr wrap="square" lIns="0" tIns="0" rIns="0" bIns="0" rtlCol="0">
            <a:noAutofit/>
          </a:bodyPr>
          <a:lstStyle/>
          <a:p>
            <a:endParaRPr/>
          </a:p>
        </p:txBody>
      </p:sp>
      <p:sp>
        <p:nvSpPr>
          <p:cNvPr id="23" name="object 23"/>
          <p:cNvSpPr/>
          <p:nvPr/>
        </p:nvSpPr>
        <p:spPr>
          <a:xfrm>
            <a:off x="381000" y="4343400"/>
            <a:ext cx="2590800" cy="1016000"/>
          </a:xfrm>
          <a:custGeom>
            <a:avLst/>
            <a:gdLst/>
            <a:ahLst/>
            <a:cxnLst/>
            <a:rect l="l" t="t" r="r" b="b"/>
            <a:pathLst>
              <a:path w="2590800" h="1016000">
                <a:moveTo>
                  <a:pt x="0" y="1016000"/>
                </a:moveTo>
                <a:lnTo>
                  <a:pt x="2590800" y="1016000"/>
                </a:lnTo>
                <a:lnTo>
                  <a:pt x="2590800" y="0"/>
                </a:lnTo>
                <a:lnTo>
                  <a:pt x="0" y="0"/>
                </a:lnTo>
                <a:lnTo>
                  <a:pt x="0" y="1016000"/>
                </a:lnTo>
                <a:close/>
              </a:path>
            </a:pathLst>
          </a:custGeom>
          <a:solidFill>
            <a:srgbClr val="ECF9D2"/>
          </a:solidFill>
        </p:spPr>
        <p:txBody>
          <a:bodyPr wrap="square" lIns="0" tIns="0" rIns="0" bIns="0" rtlCol="0">
            <a:noAutofit/>
          </a:bodyPr>
          <a:lstStyle/>
          <a:p>
            <a:endParaRPr/>
          </a:p>
        </p:txBody>
      </p:sp>
      <p:sp>
        <p:nvSpPr>
          <p:cNvPr id="24" name="object 24"/>
          <p:cNvSpPr/>
          <p:nvPr/>
        </p:nvSpPr>
        <p:spPr>
          <a:xfrm>
            <a:off x="381000" y="4343400"/>
            <a:ext cx="2590800" cy="1016000"/>
          </a:xfrm>
          <a:custGeom>
            <a:avLst/>
            <a:gdLst/>
            <a:ahLst/>
            <a:cxnLst/>
            <a:rect l="l" t="t" r="r" b="b"/>
            <a:pathLst>
              <a:path w="2590800" h="1016000">
                <a:moveTo>
                  <a:pt x="0" y="1016000"/>
                </a:moveTo>
                <a:lnTo>
                  <a:pt x="2590800" y="1016000"/>
                </a:lnTo>
                <a:lnTo>
                  <a:pt x="2590800" y="0"/>
                </a:lnTo>
                <a:lnTo>
                  <a:pt x="0" y="0"/>
                </a:lnTo>
                <a:lnTo>
                  <a:pt x="0" y="1016000"/>
                </a:lnTo>
                <a:close/>
              </a:path>
            </a:pathLst>
          </a:custGeom>
          <a:ln w="9525">
            <a:solidFill>
              <a:srgbClr val="006699"/>
            </a:solidFill>
          </a:ln>
        </p:spPr>
        <p:txBody>
          <a:bodyPr wrap="square" lIns="0" tIns="0" rIns="0" bIns="0" rtlCol="0">
            <a:noAutofit/>
          </a:bodyPr>
          <a:lstStyle/>
          <a:p>
            <a:endParaRPr/>
          </a:p>
        </p:txBody>
      </p:sp>
      <p:sp>
        <p:nvSpPr>
          <p:cNvPr id="25" name="object 25"/>
          <p:cNvSpPr txBox="1"/>
          <p:nvPr/>
        </p:nvSpPr>
        <p:spPr>
          <a:xfrm>
            <a:off x="459740" y="4381372"/>
            <a:ext cx="2345055" cy="926465"/>
          </a:xfrm>
          <a:prstGeom prst="rect">
            <a:avLst/>
          </a:prstGeom>
        </p:spPr>
        <p:txBody>
          <a:bodyPr vert="horz" wrap="square" lIns="0" tIns="0" rIns="0" bIns="0" rtlCol="0">
            <a:noAutofit/>
          </a:bodyPr>
          <a:lstStyle/>
          <a:p>
            <a:pPr marL="12700">
              <a:lnSpc>
                <a:spcPct val="100000"/>
              </a:lnSpc>
            </a:pPr>
            <a:r>
              <a:rPr sz="2000" dirty="0">
                <a:latin typeface="Times New Roman"/>
                <a:cs typeface="Times New Roman"/>
              </a:rPr>
              <a:t>En</a:t>
            </a:r>
            <a:r>
              <a:rPr sz="2000" spc="10" dirty="0">
                <a:latin typeface="Times New Roman"/>
                <a:cs typeface="Times New Roman"/>
              </a:rPr>
              <a:t>v</a:t>
            </a:r>
            <a:r>
              <a:rPr sz="2000" spc="0" dirty="0">
                <a:latin typeface="Times New Roman"/>
                <a:cs typeface="Times New Roman"/>
              </a:rPr>
              <a:t>iron</a:t>
            </a:r>
            <a:r>
              <a:rPr sz="2000" spc="-25" dirty="0">
                <a:latin typeface="Times New Roman"/>
                <a:cs typeface="Times New Roman"/>
              </a:rPr>
              <a:t>m</a:t>
            </a:r>
            <a:r>
              <a:rPr sz="2000" spc="0" dirty="0">
                <a:latin typeface="Times New Roman"/>
                <a:cs typeface="Times New Roman"/>
              </a:rPr>
              <a:t>ental</a:t>
            </a:r>
            <a:r>
              <a:rPr sz="2000" spc="-40" dirty="0">
                <a:latin typeface="Times New Roman"/>
                <a:cs typeface="Times New Roman"/>
              </a:rPr>
              <a:t> </a:t>
            </a:r>
            <a:r>
              <a:rPr sz="2000" spc="0" dirty="0">
                <a:latin typeface="Times New Roman"/>
                <a:cs typeface="Times New Roman"/>
              </a:rPr>
              <a:t>Fac</a:t>
            </a:r>
            <a:r>
              <a:rPr sz="2000" spc="-10" dirty="0">
                <a:latin typeface="Times New Roman"/>
                <a:cs typeface="Times New Roman"/>
              </a:rPr>
              <a:t>t</a:t>
            </a:r>
            <a:r>
              <a:rPr sz="2000" spc="0" dirty="0">
                <a:latin typeface="Times New Roman"/>
                <a:cs typeface="Times New Roman"/>
              </a:rPr>
              <a:t>o</a:t>
            </a:r>
            <a:r>
              <a:rPr sz="2000" spc="5" dirty="0">
                <a:latin typeface="Times New Roman"/>
                <a:cs typeface="Times New Roman"/>
              </a:rPr>
              <a:t>r</a:t>
            </a:r>
            <a:r>
              <a:rPr sz="2000" spc="0" dirty="0">
                <a:latin typeface="Times New Roman"/>
                <a:cs typeface="Times New Roman"/>
              </a:rPr>
              <a:t>s</a:t>
            </a:r>
            <a:endParaRPr sz="2000" dirty="0">
              <a:latin typeface="Times New Roman"/>
              <a:cs typeface="Times New Roman"/>
            </a:endParaRPr>
          </a:p>
          <a:p>
            <a:pPr marL="12700">
              <a:lnSpc>
                <a:spcPct val="100000"/>
              </a:lnSpc>
            </a:pPr>
            <a:r>
              <a:rPr sz="2000" dirty="0">
                <a:latin typeface="Times New Roman"/>
                <a:cs typeface="Times New Roman"/>
              </a:rPr>
              <a:t>e.g.</a:t>
            </a:r>
            <a:r>
              <a:rPr sz="2000" spc="-20" dirty="0">
                <a:latin typeface="Times New Roman"/>
                <a:cs typeface="Times New Roman"/>
              </a:rPr>
              <a:t> </a:t>
            </a:r>
            <a:r>
              <a:rPr sz="2000" spc="0" dirty="0">
                <a:latin typeface="Times New Roman"/>
                <a:cs typeface="Times New Roman"/>
              </a:rPr>
              <a:t>econ</a:t>
            </a:r>
            <a:r>
              <a:rPr sz="2000" spc="5" dirty="0">
                <a:latin typeface="Times New Roman"/>
                <a:cs typeface="Times New Roman"/>
              </a:rPr>
              <a:t>o</a:t>
            </a:r>
            <a:r>
              <a:rPr sz="2000" spc="-25" dirty="0">
                <a:latin typeface="Times New Roman"/>
                <a:cs typeface="Times New Roman"/>
              </a:rPr>
              <a:t>m</a:t>
            </a:r>
            <a:r>
              <a:rPr sz="2000" spc="0" dirty="0">
                <a:latin typeface="Times New Roman"/>
                <a:cs typeface="Times New Roman"/>
              </a:rPr>
              <a:t>i</a:t>
            </a:r>
            <a:r>
              <a:rPr sz="2000" spc="-10" dirty="0">
                <a:latin typeface="Times New Roman"/>
                <a:cs typeface="Times New Roman"/>
              </a:rPr>
              <a:t>c</a:t>
            </a:r>
            <a:r>
              <a:rPr sz="2000" spc="0" dirty="0">
                <a:latin typeface="Times New Roman"/>
                <a:cs typeface="Times New Roman"/>
              </a:rPr>
              <a:t>,</a:t>
            </a:r>
            <a:r>
              <a:rPr sz="2000" spc="-20" dirty="0">
                <a:latin typeface="Times New Roman"/>
                <a:cs typeface="Times New Roman"/>
              </a:rPr>
              <a:t> </a:t>
            </a:r>
            <a:r>
              <a:rPr sz="2000" spc="0" dirty="0">
                <a:latin typeface="Times New Roman"/>
                <a:cs typeface="Times New Roman"/>
              </a:rPr>
              <a:t>soci</a:t>
            </a:r>
            <a:r>
              <a:rPr sz="2000" spc="-10" dirty="0">
                <a:latin typeface="Times New Roman"/>
                <a:cs typeface="Times New Roman"/>
              </a:rPr>
              <a:t>a</a:t>
            </a:r>
            <a:r>
              <a:rPr sz="2000" spc="0" dirty="0">
                <a:latin typeface="Times New Roman"/>
                <a:cs typeface="Times New Roman"/>
              </a:rPr>
              <a:t>l,</a:t>
            </a:r>
            <a:endParaRPr sz="2000" dirty="0">
              <a:latin typeface="Times New Roman"/>
              <a:cs typeface="Times New Roman"/>
            </a:endParaRPr>
          </a:p>
          <a:p>
            <a:pPr marL="12700">
              <a:lnSpc>
                <a:spcPct val="100000"/>
              </a:lnSpc>
            </a:pPr>
            <a:r>
              <a:rPr sz="2000" dirty="0">
                <a:latin typeface="Times New Roman"/>
                <a:cs typeface="Times New Roman"/>
              </a:rPr>
              <a:t>cultural</a:t>
            </a:r>
          </a:p>
        </p:txBody>
      </p:sp>
      <p:sp>
        <p:nvSpPr>
          <p:cNvPr id="26" name="object 26"/>
          <p:cNvSpPr/>
          <p:nvPr/>
        </p:nvSpPr>
        <p:spPr>
          <a:xfrm>
            <a:off x="2967101" y="3759200"/>
            <a:ext cx="538099" cy="588518"/>
          </a:xfrm>
          <a:custGeom>
            <a:avLst/>
            <a:gdLst/>
            <a:ahLst/>
            <a:cxnLst/>
            <a:rect l="l" t="t" r="r" b="b"/>
            <a:pathLst>
              <a:path w="538099" h="588518">
                <a:moveTo>
                  <a:pt x="482069" y="52013"/>
                </a:moveTo>
                <a:lnTo>
                  <a:pt x="0" y="579882"/>
                </a:lnTo>
                <a:lnTo>
                  <a:pt x="9398" y="588518"/>
                </a:lnTo>
                <a:lnTo>
                  <a:pt x="491438" y="60557"/>
                </a:lnTo>
                <a:lnTo>
                  <a:pt x="482069" y="52013"/>
                </a:lnTo>
                <a:close/>
              </a:path>
              <a:path w="538099" h="588518">
                <a:moveTo>
                  <a:pt x="525992" y="42672"/>
                </a:moveTo>
                <a:lnTo>
                  <a:pt x="490600" y="42672"/>
                </a:lnTo>
                <a:lnTo>
                  <a:pt x="499999" y="51181"/>
                </a:lnTo>
                <a:lnTo>
                  <a:pt x="491438" y="60557"/>
                </a:lnTo>
                <a:lnTo>
                  <a:pt x="514858" y="81914"/>
                </a:lnTo>
                <a:lnTo>
                  <a:pt x="525992" y="42672"/>
                </a:lnTo>
                <a:close/>
              </a:path>
              <a:path w="538099" h="588518">
                <a:moveTo>
                  <a:pt x="490600" y="42672"/>
                </a:moveTo>
                <a:lnTo>
                  <a:pt x="482069" y="52013"/>
                </a:lnTo>
                <a:lnTo>
                  <a:pt x="491438" y="60557"/>
                </a:lnTo>
                <a:lnTo>
                  <a:pt x="499999" y="51181"/>
                </a:lnTo>
                <a:lnTo>
                  <a:pt x="490600" y="42672"/>
                </a:lnTo>
                <a:close/>
              </a:path>
              <a:path w="538099" h="588518">
                <a:moveTo>
                  <a:pt x="538099" y="0"/>
                </a:moveTo>
                <a:lnTo>
                  <a:pt x="458597" y="30606"/>
                </a:lnTo>
                <a:lnTo>
                  <a:pt x="482069" y="52013"/>
                </a:lnTo>
                <a:lnTo>
                  <a:pt x="490600" y="42672"/>
                </a:lnTo>
                <a:lnTo>
                  <a:pt x="525992" y="42672"/>
                </a:lnTo>
                <a:lnTo>
                  <a:pt x="538099" y="0"/>
                </a:lnTo>
                <a:close/>
              </a:path>
            </a:pathLst>
          </a:custGeom>
          <a:solidFill>
            <a:srgbClr val="006699"/>
          </a:solidFill>
        </p:spPr>
        <p:txBody>
          <a:bodyPr wrap="square" lIns="0" tIns="0" rIns="0" bIns="0" rtlCol="0">
            <a:noAutofit/>
          </a:bodyPr>
          <a:lstStyle/>
          <a:p>
            <a:endParaRPr/>
          </a:p>
        </p:txBody>
      </p:sp>
      <p:sp>
        <p:nvSpPr>
          <p:cNvPr id="27" name="object 27"/>
          <p:cNvSpPr/>
          <p:nvPr/>
        </p:nvSpPr>
        <p:spPr>
          <a:xfrm>
            <a:off x="3657600" y="4724400"/>
            <a:ext cx="2438400" cy="406400"/>
          </a:xfrm>
          <a:custGeom>
            <a:avLst/>
            <a:gdLst/>
            <a:ahLst/>
            <a:cxnLst/>
            <a:rect l="l" t="t" r="r" b="b"/>
            <a:pathLst>
              <a:path w="2438400" h="406400">
                <a:moveTo>
                  <a:pt x="0" y="406400"/>
                </a:moveTo>
                <a:lnTo>
                  <a:pt x="2438400" y="406400"/>
                </a:lnTo>
                <a:lnTo>
                  <a:pt x="2438400" y="0"/>
                </a:lnTo>
                <a:lnTo>
                  <a:pt x="0" y="0"/>
                </a:lnTo>
                <a:lnTo>
                  <a:pt x="0" y="406400"/>
                </a:lnTo>
                <a:close/>
              </a:path>
            </a:pathLst>
          </a:custGeom>
          <a:solidFill>
            <a:srgbClr val="99FFCC"/>
          </a:solidFill>
        </p:spPr>
        <p:txBody>
          <a:bodyPr wrap="square" lIns="0" tIns="0" rIns="0" bIns="0" rtlCol="0">
            <a:noAutofit/>
          </a:bodyPr>
          <a:lstStyle/>
          <a:p>
            <a:endParaRPr/>
          </a:p>
        </p:txBody>
      </p:sp>
      <p:sp>
        <p:nvSpPr>
          <p:cNvPr id="28" name="object 28"/>
          <p:cNvSpPr/>
          <p:nvPr/>
        </p:nvSpPr>
        <p:spPr>
          <a:xfrm>
            <a:off x="3657600" y="4724400"/>
            <a:ext cx="2438400" cy="406400"/>
          </a:xfrm>
          <a:custGeom>
            <a:avLst/>
            <a:gdLst/>
            <a:ahLst/>
            <a:cxnLst/>
            <a:rect l="l" t="t" r="r" b="b"/>
            <a:pathLst>
              <a:path w="2438400" h="406400">
                <a:moveTo>
                  <a:pt x="0" y="406400"/>
                </a:moveTo>
                <a:lnTo>
                  <a:pt x="2438400" y="406400"/>
                </a:lnTo>
                <a:lnTo>
                  <a:pt x="2438400" y="0"/>
                </a:lnTo>
                <a:lnTo>
                  <a:pt x="0" y="0"/>
                </a:lnTo>
                <a:lnTo>
                  <a:pt x="0" y="406400"/>
                </a:lnTo>
                <a:close/>
              </a:path>
            </a:pathLst>
          </a:custGeom>
          <a:ln w="9525">
            <a:solidFill>
              <a:srgbClr val="006699"/>
            </a:solidFill>
          </a:ln>
        </p:spPr>
        <p:txBody>
          <a:bodyPr wrap="square" lIns="0" tIns="0" rIns="0" bIns="0" rtlCol="0">
            <a:noAutofit/>
          </a:bodyPr>
          <a:lstStyle/>
          <a:p>
            <a:endParaRPr/>
          </a:p>
        </p:txBody>
      </p:sp>
      <p:sp>
        <p:nvSpPr>
          <p:cNvPr id="29" name="object 29"/>
          <p:cNvSpPr txBox="1"/>
          <p:nvPr/>
        </p:nvSpPr>
        <p:spPr>
          <a:xfrm>
            <a:off x="3870197" y="4762754"/>
            <a:ext cx="2014220" cy="316865"/>
          </a:xfrm>
          <a:prstGeom prst="rect">
            <a:avLst/>
          </a:prstGeom>
        </p:spPr>
        <p:txBody>
          <a:bodyPr vert="horz" wrap="square" lIns="0" tIns="0" rIns="0" bIns="0" rtlCol="0">
            <a:noAutofit/>
          </a:bodyPr>
          <a:lstStyle/>
          <a:p>
            <a:pPr marL="12700">
              <a:lnSpc>
                <a:spcPct val="100000"/>
              </a:lnSpc>
            </a:pPr>
            <a:r>
              <a:rPr sz="2000" dirty="0">
                <a:latin typeface="Times New Roman"/>
                <a:cs typeface="Times New Roman"/>
              </a:rPr>
              <a:t>I</a:t>
            </a:r>
            <a:r>
              <a:rPr sz="2000" spc="5" dirty="0">
                <a:latin typeface="Times New Roman"/>
                <a:cs typeface="Times New Roman"/>
              </a:rPr>
              <a:t>n</a:t>
            </a:r>
            <a:r>
              <a:rPr sz="2000" spc="0" dirty="0">
                <a:latin typeface="Times New Roman"/>
                <a:cs typeface="Times New Roman"/>
              </a:rPr>
              <a:t>t</a:t>
            </a:r>
            <a:r>
              <a:rPr sz="2000" spc="-10" dirty="0">
                <a:latin typeface="Times New Roman"/>
                <a:cs typeface="Times New Roman"/>
              </a:rPr>
              <a:t>e</a:t>
            </a:r>
            <a:r>
              <a:rPr sz="2000" spc="-30" dirty="0">
                <a:latin typeface="Times New Roman"/>
                <a:cs typeface="Times New Roman"/>
              </a:rPr>
              <a:t>r</a:t>
            </a:r>
            <a:r>
              <a:rPr sz="2000" spc="-10" dirty="0">
                <a:latin typeface="Times New Roman"/>
                <a:cs typeface="Times New Roman"/>
              </a:rPr>
              <a:t>-</a:t>
            </a:r>
            <a:r>
              <a:rPr sz="2000" spc="0" dirty="0">
                <a:latin typeface="Times New Roman"/>
                <a:cs typeface="Times New Roman"/>
              </a:rPr>
              <a:t>f</a:t>
            </a:r>
            <a:r>
              <a:rPr sz="2000" spc="-15" dirty="0">
                <a:latin typeface="Times New Roman"/>
                <a:cs typeface="Times New Roman"/>
              </a:rPr>
              <a:t>i</a:t>
            </a:r>
            <a:r>
              <a:rPr sz="2000" spc="0" dirty="0">
                <a:latin typeface="Times New Roman"/>
                <a:cs typeface="Times New Roman"/>
              </a:rPr>
              <a:t>rm</a:t>
            </a:r>
            <a:r>
              <a:rPr sz="2000" spc="-55" dirty="0">
                <a:latin typeface="Times New Roman"/>
                <a:cs typeface="Times New Roman"/>
              </a:rPr>
              <a:t> </a:t>
            </a:r>
            <a:r>
              <a:rPr sz="2000" spc="0" dirty="0">
                <a:latin typeface="Times New Roman"/>
                <a:cs typeface="Times New Roman"/>
              </a:rPr>
              <a:t>L</a:t>
            </a:r>
            <a:r>
              <a:rPr sz="2000" spc="-10" dirty="0">
                <a:latin typeface="Times New Roman"/>
                <a:cs typeface="Times New Roman"/>
              </a:rPr>
              <a:t>i</a:t>
            </a:r>
            <a:r>
              <a:rPr sz="2000" spc="0" dirty="0">
                <a:latin typeface="Times New Roman"/>
                <a:cs typeface="Times New Roman"/>
              </a:rPr>
              <a:t>n</a:t>
            </a:r>
            <a:r>
              <a:rPr sz="2000" spc="5" dirty="0">
                <a:latin typeface="Times New Roman"/>
                <a:cs typeface="Times New Roman"/>
              </a:rPr>
              <a:t>k</a:t>
            </a:r>
            <a:r>
              <a:rPr sz="2000" spc="0" dirty="0">
                <a:latin typeface="Times New Roman"/>
                <a:cs typeface="Times New Roman"/>
              </a:rPr>
              <a:t>ages</a:t>
            </a:r>
            <a:endParaRPr sz="2000" dirty="0">
              <a:latin typeface="Times New Roman"/>
              <a:cs typeface="Times New Roman"/>
            </a:endParaRPr>
          </a:p>
        </p:txBody>
      </p:sp>
      <p:sp>
        <p:nvSpPr>
          <p:cNvPr id="30" name="object 30"/>
          <p:cNvSpPr/>
          <p:nvPr/>
        </p:nvSpPr>
        <p:spPr>
          <a:xfrm>
            <a:off x="4686300" y="3759200"/>
            <a:ext cx="76200" cy="965200"/>
          </a:xfrm>
          <a:custGeom>
            <a:avLst/>
            <a:gdLst/>
            <a:ahLst/>
            <a:cxnLst/>
            <a:rect l="l" t="t" r="r" b="b"/>
            <a:pathLst>
              <a:path w="76200" h="965200">
                <a:moveTo>
                  <a:pt x="44450" y="63500"/>
                </a:moveTo>
                <a:lnTo>
                  <a:pt x="31750" y="63500"/>
                </a:lnTo>
                <a:lnTo>
                  <a:pt x="31750" y="965200"/>
                </a:lnTo>
                <a:lnTo>
                  <a:pt x="44450" y="965200"/>
                </a:lnTo>
                <a:lnTo>
                  <a:pt x="44450" y="63500"/>
                </a:lnTo>
                <a:close/>
              </a:path>
              <a:path w="76200" h="965200">
                <a:moveTo>
                  <a:pt x="38100" y="0"/>
                </a:moveTo>
                <a:lnTo>
                  <a:pt x="0" y="76200"/>
                </a:lnTo>
                <a:lnTo>
                  <a:pt x="31750" y="76200"/>
                </a:lnTo>
                <a:lnTo>
                  <a:pt x="31750" y="63500"/>
                </a:lnTo>
                <a:lnTo>
                  <a:pt x="69850" y="63500"/>
                </a:lnTo>
                <a:lnTo>
                  <a:pt x="38100" y="0"/>
                </a:lnTo>
                <a:close/>
              </a:path>
              <a:path w="76200" h="965200">
                <a:moveTo>
                  <a:pt x="69850" y="63500"/>
                </a:moveTo>
                <a:lnTo>
                  <a:pt x="44450" y="63500"/>
                </a:lnTo>
                <a:lnTo>
                  <a:pt x="44450" y="76200"/>
                </a:lnTo>
                <a:lnTo>
                  <a:pt x="76200" y="76200"/>
                </a:lnTo>
                <a:lnTo>
                  <a:pt x="69850" y="63500"/>
                </a:lnTo>
                <a:close/>
              </a:path>
            </a:pathLst>
          </a:custGeom>
          <a:solidFill>
            <a:srgbClr val="006699"/>
          </a:solidFill>
        </p:spPr>
        <p:txBody>
          <a:bodyPr wrap="square" lIns="0" tIns="0" rIns="0" bIns="0" rtlCol="0">
            <a:noAutofit/>
          </a:bodyPr>
          <a:lstStyle/>
          <a:p>
            <a:endParaRPr/>
          </a:p>
        </p:txBody>
      </p:sp>
      <p:sp>
        <p:nvSpPr>
          <p:cNvPr id="31" name="object 31"/>
          <p:cNvSpPr txBox="1">
            <a:spLocks noGrp="1"/>
          </p:cNvSpPr>
          <p:nvPr>
            <p:ph type="title"/>
          </p:nvPr>
        </p:nvSpPr>
        <p:spPr>
          <a:xfrm>
            <a:off x="628650" y="365127"/>
            <a:ext cx="7886700" cy="752474"/>
          </a:xfrm>
          <a:prstGeom prst="rect">
            <a:avLst/>
          </a:prstGeom>
        </p:spPr>
        <p:txBody>
          <a:bodyPr vert="horz" wrap="square" lIns="0" tIns="187975" rIns="0" bIns="0" rtlCol="0">
            <a:noAutofit/>
          </a:bodyPr>
          <a:lstStyle/>
          <a:p>
            <a:pPr marL="2011680" marR="12700" indent="-686435">
              <a:lnSpc>
                <a:spcPct val="100099"/>
              </a:lnSpc>
            </a:pPr>
            <a:r>
              <a:rPr sz="2400" b="1" dirty="0">
                <a:latin typeface="Times New Roman"/>
                <a:cs typeface="Times New Roman"/>
              </a:rPr>
              <a:t>THE I</a:t>
            </a:r>
            <a:r>
              <a:rPr sz="2400" b="1" spc="-10" dirty="0">
                <a:latin typeface="Times New Roman"/>
                <a:cs typeface="Times New Roman"/>
              </a:rPr>
              <a:t>N</a:t>
            </a:r>
            <a:r>
              <a:rPr sz="2400" b="1" spc="0" dirty="0">
                <a:latin typeface="Times New Roman"/>
                <a:cs typeface="Times New Roman"/>
              </a:rPr>
              <a:t>NO</a:t>
            </a:r>
            <a:r>
              <a:rPr sz="2400" b="1" spc="-320" dirty="0">
                <a:latin typeface="Times New Roman"/>
                <a:cs typeface="Times New Roman"/>
              </a:rPr>
              <a:t>V</a:t>
            </a:r>
            <a:r>
              <a:rPr sz="2400" b="1" spc="-185" dirty="0">
                <a:latin typeface="Times New Roman"/>
                <a:cs typeface="Times New Roman"/>
              </a:rPr>
              <a:t>A</a:t>
            </a:r>
            <a:r>
              <a:rPr sz="2400" b="1" spc="0" dirty="0">
                <a:latin typeface="Times New Roman"/>
                <a:cs typeface="Times New Roman"/>
              </a:rPr>
              <a:t>TIVE</a:t>
            </a:r>
            <a:r>
              <a:rPr sz="2400" b="1" spc="30" dirty="0">
                <a:latin typeface="Times New Roman"/>
                <a:cs typeface="Times New Roman"/>
              </a:rPr>
              <a:t> </a:t>
            </a:r>
            <a:r>
              <a:rPr sz="2400" b="1" spc="0" dirty="0">
                <a:latin typeface="Times New Roman"/>
                <a:cs typeface="Times New Roman"/>
              </a:rPr>
              <a:t>ORGANIS</a:t>
            </a:r>
            <a:r>
              <a:rPr sz="2400" b="1" spc="-190" dirty="0">
                <a:latin typeface="Times New Roman"/>
                <a:cs typeface="Times New Roman"/>
              </a:rPr>
              <a:t>A</a:t>
            </a:r>
            <a:r>
              <a:rPr sz="2400" b="1" spc="0" dirty="0">
                <a:latin typeface="Times New Roman"/>
                <a:cs typeface="Times New Roman"/>
              </a:rPr>
              <a:t>TION: MODE</a:t>
            </a:r>
            <a:r>
              <a:rPr sz="2400" b="1" spc="-10" dirty="0">
                <a:latin typeface="Times New Roman"/>
                <a:cs typeface="Times New Roman"/>
              </a:rPr>
              <a:t>L</a:t>
            </a:r>
            <a:r>
              <a:rPr sz="2400" b="1" spc="0" dirty="0">
                <a:latin typeface="Times New Roman"/>
                <a:cs typeface="Times New Roman"/>
              </a:rPr>
              <a:t>S</a:t>
            </a:r>
            <a:r>
              <a:rPr sz="2400" b="1" spc="5" dirty="0">
                <a:latin typeface="Times New Roman"/>
                <a:cs typeface="Times New Roman"/>
              </a:rPr>
              <a:t> </a:t>
            </a:r>
            <a:r>
              <a:rPr sz="2400" b="1" spc="0" dirty="0">
                <a:latin typeface="Times New Roman"/>
                <a:cs typeface="Times New Roman"/>
              </a:rPr>
              <a:t>OF</a:t>
            </a:r>
            <a:r>
              <a:rPr sz="2400" b="1" spc="-110" dirty="0">
                <a:latin typeface="Times New Roman"/>
                <a:cs typeface="Times New Roman"/>
              </a:rPr>
              <a:t> </a:t>
            </a:r>
            <a:r>
              <a:rPr sz="2400" b="1" spc="0" dirty="0">
                <a:latin typeface="Times New Roman"/>
                <a:cs typeface="Times New Roman"/>
              </a:rPr>
              <a:t>INF</a:t>
            </a:r>
            <a:r>
              <a:rPr sz="2400" b="1" spc="-10" dirty="0">
                <a:latin typeface="Times New Roman"/>
                <a:cs typeface="Times New Roman"/>
              </a:rPr>
              <a:t>L</a:t>
            </a:r>
            <a:r>
              <a:rPr sz="2400" b="1" spc="0" dirty="0">
                <a:latin typeface="Times New Roman"/>
                <a:cs typeface="Times New Roman"/>
              </a:rPr>
              <a:t>U</a:t>
            </a:r>
            <a:r>
              <a:rPr sz="2400" b="1" spc="-10" dirty="0">
                <a:latin typeface="Times New Roman"/>
                <a:cs typeface="Times New Roman"/>
              </a:rPr>
              <a:t>E</a:t>
            </a:r>
            <a:r>
              <a:rPr sz="2400" b="1" spc="0" dirty="0">
                <a:latin typeface="Times New Roman"/>
                <a:cs typeface="Times New Roman"/>
              </a:rPr>
              <a:t>N</a:t>
            </a:r>
            <a:r>
              <a:rPr sz="2400" b="1" spc="-10" dirty="0">
                <a:latin typeface="Times New Roman"/>
                <a:cs typeface="Times New Roman"/>
              </a:rPr>
              <a:t>C</a:t>
            </a:r>
            <a:r>
              <a:rPr sz="2400" b="1" spc="0" dirty="0">
                <a:latin typeface="Times New Roman"/>
                <a:cs typeface="Times New Roman"/>
              </a:rPr>
              <a:t>ES</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65127"/>
            <a:ext cx="8763000" cy="777874"/>
          </a:xfrm>
        </p:spPr>
        <p:txBody>
          <a:bodyPr>
            <a:normAutofit fontScale="90000"/>
          </a:bodyPr>
          <a:lstStyle/>
          <a:p>
            <a:r>
              <a:rPr lang="en-US" dirty="0"/>
              <a:t>Critical Factors for </a:t>
            </a:r>
            <a:r>
              <a:rPr lang="en-US" dirty="0" smtClean="0"/>
              <a:t>building Innovative </a:t>
            </a:r>
            <a:r>
              <a:rPr lang="en-US" dirty="0"/>
              <a:t>Organizations:</a:t>
            </a:r>
            <a:endParaRPr lang="en-GB" dirty="0"/>
          </a:p>
        </p:txBody>
      </p:sp>
      <p:sp>
        <p:nvSpPr>
          <p:cNvPr id="3" name="Text Placeholder 2"/>
          <p:cNvSpPr>
            <a:spLocks noGrp="1"/>
          </p:cNvSpPr>
          <p:nvPr>
            <p:ph idx="1"/>
          </p:nvPr>
        </p:nvSpPr>
        <p:spPr>
          <a:xfrm>
            <a:off x="381000" y="1219200"/>
            <a:ext cx="8227059" cy="5410200"/>
          </a:xfrm>
        </p:spPr>
        <p:txBody>
          <a:bodyPr>
            <a:normAutofit/>
          </a:bodyPr>
          <a:lstStyle/>
          <a:p>
            <a:r>
              <a:rPr lang="en-US" sz="3200" dirty="0"/>
              <a:t>Sharing performance goals</a:t>
            </a:r>
          </a:p>
          <a:p>
            <a:r>
              <a:rPr lang="en-US" sz="3200" dirty="0"/>
              <a:t>Common meaningful purpose</a:t>
            </a:r>
          </a:p>
          <a:p>
            <a:r>
              <a:rPr lang="en-US" sz="3200" dirty="0"/>
              <a:t>The right mix of skills</a:t>
            </a:r>
          </a:p>
          <a:p>
            <a:r>
              <a:rPr lang="en-US" sz="3200" dirty="0"/>
              <a:t>Empowerment</a:t>
            </a:r>
          </a:p>
          <a:p>
            <a:r>
              <a:rPr lang="en-US" sz="3200" dirty="0"/>
              <a:t>Mutual accountability</a:t>
            </a:r>
          </a:p>
          <a:p>
            <a:r>
              <a:rPr lang="en-US" sz="3200" dirty="0"/>
              <a:t>Mutual Trust</a:t>
            </a:r>
          </a:p>
          <a:p>
            <a:r>
              <a:rPr lang="en-US" sz="3200" dirty="0"/>
              <a:t>Effective leaders</a:t>
            </a:r>
          </a:p>
          <a:p>
            <a:r>
              <a:rPr lang="en-US" sz="3200" dirty="0"/>
              <a:t>Equitable reward and recognition</a:t>
            </a:r>
          </a:p>
          <a:p>
            <a:r>
              <a:rPr lang="en-US" sz="3200" dirty="0"/>
              <a:t>Problem solving</a:t>
            </a:r>
          </a:p>
        </p:txBody>
      </p:sp>
    </p:spTree>
    <p:extLst>
      <p:ext uri="{BB962C8B-B14F-4D97-AF65-F5344CB8AC3E}">
        <p14:creationId xmlns:p14="http://schemas.microsoft.com/office/powerpoint/2010/main" val="25029567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3"/>
          </a:xfrm>
        </p:spPr>
        <p:txBody>
          <a:bodyPr>
            <a:normAutofit fontScale="90000"/>
          </a:bodyPr>
          <a:lstStyle/>
          <a:p>
            <a:r>
              <a:rPr lang="en-GB" sz="5400" dirty="0"/>
              <a:t>Employee Empowerment</a:t>
            </a:r>
          </a:p>
        </p:txBody>
      </p:sp>
      <p:sp>
        <p:nvSpPr>
          <p:cNvPr id="3" name="Text Placeholder 2"/>
          <p:cNvSpPr>
            <a:spLocks noGrp="1"/>
          </p:cNvSpPr>
          <p:nvPr>
            <p:ph idx="1"/>
          </p:nvPr>
        </p:nvSpPr>
        <p:spPr>
          <a:xfrm>
            <a:off x="304800" y="1295400"/>
            <a:ext cx="8303259" cy="5257800"/>
          </a:xfrm>
        </p:spPr>
        <p:txBody>
          <a:bodyPr>
            <a:normAutofit/>
          </a:bodyPr>
          <a:lstStyle/>
          <a:p>
            <a:r>
              <a:rPr lang="en-US" sz="3600" dirty="0"/>
              <a:t>Autonomy and discretion</a:t>
            </a:r>
          </a:p>
          <a:p>
            <a:r>
              <a:rPr lang="en-US" sz="3600" dirty="0"/>
              <a:t>Sense of meaningful contribution</a:t>
            </a:r>
          </a:p>
          <a:p>
            <a:r>
              <a:rPr lang="en-US" sz="3600" dirty="0"/>
              <a:t>Opportunity to learn and continue</a:t>
            </a:r>
          </a:p>
          <a:p>
            <a:r>
              <a:rPr lang="en-US" sz="3600" dirty="0"/>
              <a:t>learning on the job</a:t>
            </a:r>
          </a:p>
          <a:p>
            <a:r>
              <a:rPr lang="en-US" sz="3600" dirty="0"/>
              <a:t>Optimal variety</a:t>
            </a:r>
          </a:p>
          <a:p>
            <a:r>
              <a:rPr lang="en-US" sz="3600" dirty="0"/>
              <a:t>Opportunity to exchange help and respect</a:t>
            </a:r>
          </a:p>
          <a:p>
            <a:r>
              <a:rPr lang="en-US" sz="3600" dirty="0"/>
              <a:t>Prospect of a meaningful future</a:t>
            </a:r>
          </a:p>
          <a:p>
            <a:endParaRPr lang="en-GB" sz="3600" dirty="0"/>
          </a:p>
        </p:txBody>
      </p:sp>
    </p:spTree>
    <p:extLst>
      <p:ext uri="{BB962C8B-B14F-4D97-AF65-F5344CB8AC3E}">
        <p14:creationId xmlns:p14="http://schemas.microsoft.com/office/powerpoint/2010/main" val="1368993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lstStyle/>
          <a:p>
            <a:r>
              <a:rPr lang="en-GB" dirty="0">
                <a:latin typeface="Verdana"/>
                <a:cs typeface="Verdana"/>
              </a:rPr>
              <a:t>Simultaneous</a:t>
            </a:r>
            <a:r>
              <a:rPr lang="en-GB" spc="-15" dirty="0">
                <a:latin typeface="Verdana"/>
                <a:cs typeface="Verdana"/>
              </a:rPr>
              <a:t> </a:t>
            </a:r>
            <a:r>
              <a:rPr lang="en-GB" dirty="0">
                <a:latin typeface="Verdana"/>
                <a:cs typeface="Verdana"/>
              </a:rPr>
              <a:t>Adjustments</a:t>
            </a:r>
            <a:endParaRPr lang="en-GB" dirty="0"/>
          </a:p>
        </p:txBody>
      </p:sp>
      <p:sp>
        <p:nvSpPr>
          <p:cNvPr id="3" name="Text Placeholder 2"/>
          <p:cNvSpPr>
            <a:spLocks noGrp="1"/>
          </p:cNvSpPr>
          <p:nvPr>
            <p:ph idx="1"/>
          </p:nvPr>
        </p:nvSpPr>
        <p:spPr>
          <a:xfrm>
            <a:off x="152400" y="1295400"/>
            <a:ext cx="8839200" cy="5410199"/>
          </a:xfrm>
        </p:spPr>
        <p:txBody>
          <a:bodyPr>
            <a:normAutofit fontScale="92500" lnSpcReduction="10000"/>
          </a:bodyPr>
          <a:lstStyle/>
          <a:p>
            <a:pPr marL="0" indent="0">
              <a:spcBef>
                <a:spcPts val="1200"/>
              </a:spcBef>
              <a:spcAft>
                <a:spcPts val="600"/>
              </a:spcAft>
              <a:buNone/>
            </a:pPr>
            <a:r>
              <a:rPr lang="en-US" sz="3600" dirty="0"/>
              <a:t>The empowerment process requires a simultaneous adjustment between:</a:t>
            </a:r>
          </a:p>
          <a:p>
            <a:pPr lvl="1">
              <a:spcBef>
                <a:spcPts val="1200"/>
              </a:spcBef>
              <a:spcAft>
                <a:spcPts val="600"/>
              </a:spcAft>
            </a:pPr>
            <a:r>
              <a:rPr lang="en-US" sz="3200" dirty="0"/>
              <a:t>Higher and lower level management &amp; operating groups.</a:t>
            </a:r>
          </a:p>
          <a:p>
            <a:pPr lvl="1">
              <a:spcBef>
                <a:spcPts val="1200"/>
              </a:spcBef>
              <a:spcAft>
                <a:spcPts val="600"/>
              </a:spcAft>
            </a:pPr>
            <a:r>
              <a:rPr lang="en-US" sz="3200" dirty="0"/>
              <a:t>Management &amp; staff must shift from a control- directing focus to a supportive- facilitating focus.</a:t>
            </a:r>
          </a:p>
          <a:p>
            <a:pPr lvl="1">
              <a:spcBef>
                <a:spcPts val="1200"/>
              </a:spcBef>
              <a:spcAft>
                <a:spcPts val="600"/>
              </a:spcAft>
            </a:pPr>
            <a:r>
              <a:rPr lang="en-US" sz="3200" dirty="0"/>
              <a:t>Lower level staff must move from an implementing within formal constraints focus to exercising decision discretion</a:t>
            </a:r>
          </a:p>
          <a:p>
            <a:pPr lvl="2">
              <a:spcBef>
                <a:spcPts val="1200"/>
              </a:spcBef>
              <a:spcAft>
                <a:spcPts val="600"/>
              </a:spcAft>
            </a:pPr>
            <a:r>
              <a:rPr lang="en-US" sz="2800" dirty="0"/>
              <a:t>And accepting the associated responsibility for success or failure.</a:t>
            </a:r>
            <a:endParaRPr lang="en-GB" sz="2800" dirty="0"/>
          </a:p>
        </p:txBody>
      </p:sp>
    </p:spTree>
    <p:extLst>
      <p:ext uri="{BB962C8B-B14F-4D97-AF65-F5344CB8AC3E}">
        <p14:creationId xmlns:p14="http://schemas.microsoft.com/office/powerpoint/2010/main" val="6736710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4"/>
          </a:xfrm>
        </p:spPr>
        <p:txBody>
          <a:bodyPr>
            <a:normAutofit fontScale="90000"/>
          </a:bodyPr>
          <a:lstStyle/>
          <a:p>
            <a:r>
              <a:rPr lang="en-GB" sz="7200" dirty="0"/>
              <a:t>Virtual Teams</a:t>
            </a:r>
          </a:p>
        </p:txBody>
      </p:sp>
      <p:sp>
        <p:nvSpPr>
          <p:cNvPr id="3" name="Text Placeholder 2"/>
          <p:cNvSpPr>
            <a:spLocks noGrp="1"/>
          </p:cNvSpPr>
          <p:nvPr>
            <p:ph idx="1"/>
          </p:nvPr>
        </p:nvSpPr>
        <p:spPr>
          <a:xfrm>
            <a:off x="304800" y="1295400"/>
            <a:ext cx="8303259" cy="5257800"/>
          </a:xfrm>
        </p:spPr>
        <p:txBody>
          <a:bodyPr>
            <a:normAutofit/>
          </a:bodyPr>
          <a:lstStyle/>
          <a:p>
            <a:r>
              <a:rPr lang="en-US" sz="3600" dirty="0"/>
              <a:t>Virtual teams are teams of people who work together on common objectives but are not co-located and perhaps rarely meet face-to- face.</a:t>
            </a:r>
          </a:p>
          <a:p>
            <a:r>
              <a:rPr lang="en-US" sz="3600" dirty="0"/>
              <a:t>Virtual team = Team + Groupware + ICT</a:t>
            </a:r>
          </a:p>
          <a:p>
            <a:r>
              <a:rPr lang="en-US" sz="3600" dirty="0"/>
              <a:t>Characteristics include:</a:t>
            </a:r>
          </a:p>
          <a:p>
            <a:pPr lvl="2"/>
            <a:r>
              <a:rPr lang="en-US" sz="2800" dirty="0"/>
              <a:t>Increased flexibility</a:t>
            </a:r>
          </a:p>
          <a:p>
            <a:pPr lvl="2"/>
            <a:r>
              <a:rPr lang="en-US" sz="2800" dirty="0"/>
              <a:t>Improved interaction</a:t>
            </a:r>
          </a:p>
          <a:p>
            <a:pPr lvl="2"/>
            <a:r>
              <a:rPr lang="en-US" sz="2800" dirty="0"/>
              <a:t>Dispersed project responsibility</a:t>
            </a:r>
          </a:p>
          <a:p>
            <a:pPr lvl="2"/>
            <a:r>
              <a:rPr lang="en-US" sz="2800" dirty="0"/>
              <a:t>Increased communication</a:t>
            </a:r>
            <a:endParaRPr lang="en-GB" sz="2800" dirty="0"/>
          </a:p>
        </p:txBody>
      </p:sp>
    </p:spTree>
    <p:extLst>
      <p:ext uri="{BB962C8B-B14F-4D97-AF65-F5344CB8AC3E}">
        <p14:creationId xmlns:p14="http://schemas.microsoft.com/office/powerpoint/2010/main" val="609414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25474"/>
          </a:xfrm>
        </p:spPr>
        <p:txBody>
          <a:bodyPr>
            <a:normAutofit fontScale="90000"/>
          </a:bodyPr>
          <a:lstStyle/>
          <a:p>
            <a:r>
              <a:rPr lang="en-GB" sz="6000" dirty="0"/>
              <a:t>Communities of Practice</a:t>
            </a:r>
          </a:p>
        </p:txBody>
      </p:sp>
      <p:sp>
        <p:nvSpPr>
          <p:cNvPr id="3" name="Text Placeholder 2"/>
          <p:cNvSpPr>
            <a:spLocks noGrp="1"/>
          </p:cNvSpPr>
          <p:nvPr>
            <p:ph idx="1"/>
          </p:nvPr>
        </p:nvSpPr>
        <p:spPr>
          <a:xfrm>
            <a:off x="228600" y="1143000"/>
            <a:ext cx="8610600" cy="5334000"/>
          </a:xfrm>
        </p:spPr>
        <p:txBody>
          <a:bodyPr>
            <a:normAutofit lnSpcReduction="10000"/>
          </a:bodyPr>
          <a:lstStyle/>
          <a:p>
            <a:r>
              <a:rPr lang="en-US" sz="3200" dirty="0"/>
              <a:t>Groups of people who share a concern, a set of problems, or a passion about a topic and who deepen their knowledge and expertise by interaction</a:t>
            </a:r>
          </a:p>
          <a:p>
            <a:r>
              <a:rPr lang="en-US" sz="3200" dirty="0"/>
              <a:t>Communities can be:</a:t>
            </a:r>
          </a:p>
          <a:p>
            <a:pPr lvl="1"/>
            <a:r>
              <a:rPr lang="en-US" sz="2800" dirty="0"/>
              <a:t>Small or big</a:t>
            </a:r>
          </a:p>
          <a:p>
            <a:pPr lvl="1"/>
            <a:r>
              <a:rPr lang="en-US" sz="2800" dirty="0"/>
              <a:t>Long-lived or short-lived</a:t>
            </a:r>
          </a:p>
          <a:p>
            <a:pPr lvl="1"/>
            <a:r>
              <a:rPr lang="en-US" sz="2800" dirty="0"/>
              <a:t>Co-located or distributed</a:t>
            </a:r>
          </a:p>
          <a:p>
            <a:pPr lvl="1"/>
            <a:r>
              <a:rPr lang="en-US" sz="2800" dirty="0"/>
              <a:t>Homogeneous or heterogeneous</a:t>
            </a:r>
          </a:p>
          <a:p>
            <a:pPr lvl="1"/>
            <a:r>
              <a:rPr lang="en-US" sz="2800" dirty="0"/>
              <a:t>Inside and across boundaries</a:t>
            </a:r>
          </a:p>
          <a:p>
            <a:pPr lvl="1"/>
            <a:r>
              <a:rPr lang="en-US" sz="2800" dirty="0"/>
              <a:t>Spontaneous or intentional</a:t>
            </a:r>
          </a:p>
          <a:p>
            <a:pPr lvl="1"/>
            <a:r>
              <a:rPr lang="en-US" sz="2800" dirty="0"/>
              <a:t>Unrecognized or institutionalized</a:t>
            </a:r>
            <a:endParaRPr lang="en-GB" sz="2800" dirty="0"/>
          </a:p>
        </p:txBody>
      </p:sp>
    </p:spTree>
    <p:extLst>
      <p:ext uri="{BB962C8B-B14F-4D97-AF65-F5344CB8AC3E}">
        <p14:creationId xmlns:p14="http://schemas.microsoft.com/office/powerpoint/2010/main" val="2013024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1510"/>
            <a:ext cx="8915400" cy="839090"/>
          </a:xfrm>
        </p:spPr>
        <p:txBody>
          <a:bodyPr>
            <a:normAutofit/>
          </a:bodyPr>
          <a:lstStyle/>
          <a:p>
            <a:r>
              <a:rPr lang="en-US" sz="4000" dirty="0">
                <a:effectLst>
                  <a:outerShdw blurRad="38100" dist="38100" dir="2700000" algn="tl">
                    <a:srgbClr val="000000">
                      <a:alpha val="43137"/>
                    </a:srgbClr>
                  </a:outerShdw>
                </a:effectLst>
              </a:rPr>
              <a:t>THREE TYPES OF INNOVATING COMPANIES</a:t>
            </a:r>
          </a:p>
        </p:txBody>
      </p:sp>
      <p:sp>
        <p:nvSpPr>
          <p:cNvPr id="5" name="Text Placeholder 4"/>
          <p:cNvSpPr>
            <a:spLocks noGrp="1"/>
          </p:cNvSpPr>
          <p:nvPr>
            <p:ph idx="1"/>
          </p:nvPr>
        </p:nvSpPr>
        <p:spPr>
          <a:xfrm>
            <a:off x="76200" y="1066800"/>
            <a:ext cx="8915400" cy="5181600"/>
          </a:xfrm>
        </p:spPr>
        <p:txBody>
          <a:bodyPr>
            <a:normAutofit fontScale="92500" lnSpcReduction="10000"/>
          </a:bodyPr>
          <a:lstStyle/>
          <a:p>
            <a:r>
              <a:rPr lang="en-US" sz="2400" dirty="0"/>
              <a:t>Need Seekers: </a:t>
            </a:r>
          </a:p>
          <a:p>
            <a:pPr lvl="1"/>
            <a:r>
              <a:rPr lang="en-US" sz="2000" dirty="0"/>
              <a:t>Use insights gained by direct engagement with clients and by big data analysis to generate new ideas </a:t>
            </a:r>
          </a:p>
          <a:p>
            <a:pPr lvl="1"/>
            <a:r>
              <a:rPr lang="en-US" sz="2000" dirty="0"/>
              <a:t>New products are developed based on this end-user understanding. </a:t>
            </a:r>
          </a:p>
          <a:p>
            <a:pPr lvl="1"/>
            <a:r>
              <a:rPr lang="en-US" sz="2000" dirty="0"/>
              <a:t>The goal is to find the unstated needs of the future and be the first to address them.</a:t>
            </a:r>
          </a:p>
          <a:p>
            <a:r>
              <a:rPr lang="en-US" sz="2400" dirty="0"/>
              <a:t>Market Readers: </a:t>
            </a:r>
          </a:p>
          <a:p>
            <a:pPr lvl="1"/>
            <a:r>
              <a:rPr lang="en-US" sz="2000" dirty="0"/>
              <a:t>Focus on creating value by incremental innovations to market proven products, by closely monitoring markets, customers and competitors. </a:t>
            </a:r>
          </a:p>
          <a:p>
            <a:pPr lvl="1"/>
            <a:r>
              <a:rPr lang="en-US" sz="2000" dirty="0"/>
              <a:t>Follower and “second mover” type - Prioritize capabilities for managing resources and engaging stakeholders.</a:t>
            </a:r>
          </a:p>
          <a:p>
            <a:r>
              <a:rPr lang="en-US" sz="2400" dirty="0"/>
              <a:t>Technology Drivers: </a:t>
            </a:r>
          </a:p>
          <a:p>
            <a:pPr lvl="1"/>
            <a:r>
              <a:rPr lang="en-US" sz="2000" dirty="0"/>
              <a:t>Invest in internal technological capabilities to develop new products</a:t>
            </a:r>
          </a:p>
          <a:p>
            <a:pPr lvl="1"/>
            <a:r>
              <a:rPr lang="en-US" sz="2000" dirty="0"/>
              <a:t>Leverage their R&amp;D to drive breakthrough innovation and incremental change. </a:t>
            </a:r>
          </a:p>
          <a:p>
            <a:pPr lvl="1"/>
            <a:r>
              <a:rPr lang="en-US" sz="2000" dirty="0"/>
              <a:t>By discoveries, will meet known and unknown needs.</a:t>
            </a:r>
          </a:p>
          <a:p>
            <a:pPr lvl="1"/>
            <a:r>
              <a:rPr lang="en-US" sz="2000" dirty="0"/>
              <a:t>Strive to develop products of superior technological value. </a:t>
            </a:r>
          </a:p>
          <a:p>
            <a:pPr lvl="1"/>
            <a:r>
              <a:rPr lang="en-US" sz="2000" dirty="0"/>
              <a:t>Their cultures respect talent and technical  knowledge </a:t>
            </a:r>
          </a:p>
          <a:p>
            <a:pPr marL="0" indent="0">
              <a:buNone/>
            </a:pPr>
            <a:endParaRPr lang="en-GB" sz="2400" dirty="0"/>
          </a:p>
        </p:txBody>
      </p:sp>
    </p:spTree>
    <p:extLst>
      <p:ext uri="{BB962C8B-B14F-4D97-AF65-F5344CB8AC3E}">
        <p14:creationId xmlns:p14="http://schemas.microsoft.com/office/powerpoint/2010/main" val="2972427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381000"/>
          </a:xfrm>
        </p:spPr>
        <p:txBody>
          <a:bodyPr>
            <a:noAutofit/>
          </a:bodyPr>
          <a:lstStyle/>
          <a:p>
            <a:r>
              <a:rPr lang="en-US" sz="1800" dirty="0">
                <a:effectLst>
                  <a:outerShdw blurRad="38100" dist="38100" dir="2700000" algn="tl">
                    <a:srgbClr val="000000">
                      <a:alpha val="43137"/>
                    </a:srgbClr>
                  </a:outerShdw>
                </a:effectLst>
              </a:rPr>
              <a:t>COMPETITIVE ADVANTAGE</a:t>
            </a:r>
            <a:br>
              <a:rPr lang="en-US" sz="1800" dirty="0">
                <a:effectLst>
                  <a:outerShdw blurRad="38100" dist="38100" dir="2700000" algn="tl">
                    <a:srgbClr val="000000">
                      <a:alpha val="43137"/>
                    </a:srgbClr>
                  </a:outerShdw>
                </a:effectLst>
              </a:rPr>
            </a:br>
            <a:endParaRPr lang="en-US" sz="1800" dirty="0">
              <a:effectLst>
                <a:outerShdw blurRad="38100" dist="38100" dir="2700000" algn="tl">
                  <a:srgbClr val="000000">
                    <a:alpha val="43137"/>
                  </a:srgbClr>
                </a:outerShdw>
              </a:effectLst>
            </a:endParaRPr>
          </a:p>
        </p:txBody>
      </p:sp>
      <p:sp>
        <p:nvSpPr>
          <p:cNvPr id="3" name="Subtitle 2"/>
          <p:cNvSpPr>
            <a:spLocks noGrp="1"/>
          </p:cNvSpPr>
          <p:nvPr>
            <p:ph idx="1"/>
          </p:nvPr>
        </p:nvSpPr>
        <p:spPr>
          <a:xfrm>
            <a:off x="0" y="381000"/>
            <a:ext cx="9144000" cy="5257800"/>
          </a:xfrm>
          <a:prstGeom prst="rect">
            <a:avLst/>
          </a:prstGeom>
        </p:spPr>
        <p:txBody>
          <a:bodyPr>
            <a:noAutofit/>
          </a:bodyPr>
          <a:lstStyle/>
          <a:p>
            <a:pPr algn="l"/>
            <a:r>
              <a:rPr lang="en-US" sz="2000" b="1" i="1" dirty="0">
                <a:solidFill>
                  <a:srgbClr val="FF0000"/>
                </a:solidFill>
                <a:effectLst>
                  <a:outerShdw blurRad="38100" dist="38100" dir="2700000" algn="tl">
                    <a:srgbClr val="000000">
                      <a:alpha val="43137"/>
                    </a:srgbClr>
                  </a:outerShdw>
                </a:effectLst>
              </a:rPr>
              <a:t>“The ability of a firm to provide value to customers that exceeds what competitors can provide”</a:t>
            </a:r>
            <a:r>
              <a:rPr lang="en-US" sz="2000" dirty="0">
                <a:solidFill>
                  <a:srgbClr val="FF0000"/>
                </a:solidFill>
                <a:effectLst>
                  <a:outerShdw blurRad="38100" dist="38100" dir="2700000" algn="tl">
                    <a:srgbClr val="000000">
                      <a:alpha val="43137"/>
                    </a:srgbClr>
                  </a:outerShdw>
                </a:effectLst>
              </a:rPr>
              <a:t>. </a:t>
            </a:r>
            <a:r>
              <a:rPr lang="en-US" sz="2000" dirty="0">
                <a:effectLst>
                  <a:outerShdw blurRad="38100" dist="38100" dir="2700000" algn="tl">
                    <a:srgbClr val="000000">
                      <a:alpha val="43137"/>
                    </a:srgbClr>
                  </a:outerShdw>
                </a:effectLst>
              </a:rPr>
              <a:t> </a:t>
            </a:r>
          </a:p>
          <a:p>
            <a:pPr algn="l"/>
            <a:r>
              <a:rPr lang="en-US" sz="2000" dirty="0">
                <a:effectLst>
                  <a:outerShdw blurRad="38100" dist="38100" dir="2700000" algn="tl">
                    <a:srgbClr val="000000">
                      <a:alpha val="43137"/>
                    </a:srgbClr>
                  </a:outerShdw>
                </a:effectLst>
              </a:rPr>
              <a:t>The five elements to a competitive advantage.  </a:t>
            </a:r>
          </a:p>
          <a:p>
            <a:pPr algn="l"/>
            <a:r>
              <a:rPr lang="en-US" sz="2000" b="1" u="sng" dirty="0">
                <a:effectLst>
                  <a:outerShdw blurRad="38100" dist="38100" dir="2700000" algn="tl">
                    <a:srgbClr val="000000">
                      <a:alpha val="43137"/>
                    </a:srgbClr>
                  </a:outerShdw>
                </a:effectLst>
              </a:rPr>
              <a:t>V – Value - provides superior value. </a:t>
            </a:r>
          </a:p>
          <a:p>
            <a:pPr lvl="1" algn="l"/>
            <a:r>
              <a:rPr lang="en-US" sz="2000" dirty="0">
                <a:effectLst>
                  <a:outerShdw blurRad="38100" dist="38100" dir="2700000" algn="tl">
                    <a:srgbClr val="000000">
                      <a:alpha val="43137"/>
                    </a:srgbClr>
                  </a:outerShdw>
                </a:effectLst>
              </a:rPr>
              <a:t>The goods and services provided must give better value to customers than those of it’s competitors. (known also as a </a:t>
            </a:r>
            <a:r>
              <a:rPr lang="en-US" sz="2000" i="1" u="sng" dirty="0">
                <a:effectLst>
                  <a:outerShdw blurRad="38100" dist="38100" dir="2700000" algn="tl">
                    <a:srgbClr val="000000">
                      <a:alpha val="43137"/>
                    </a:srgbClr>
                  </a:outerShdw>
                </a:effectLst>
              </a:rPr>
              <a:t>comparative advantage</a:t>
            </a:r>
            <a:r>
              <a:rPr lang="en-US" sz="2000" u="sng" dirty="0">
                <a:effectLst>
                  <a:outerShdw blurRad="38100" dist="38100" dir="2700000" algn="tl">
                    <a:srgbClr val="000000">
                      <a:alpha val="43137"/>
                    </a:srgbClr>
                  </a:outerShdw>
                </a:effectLst>
              </a:rPr>
              <a:t> or </a:t>
            </a:r>
            <a:r>
              <a:rPr lang="en-US" sz="2000" i="1" u="sng" dirty="0">
                <a:effectLst>
                  <a:outerShdw blurRad="38100" dist="38100" dir="2700000" algn="tl">
                    <a:srgbClr val="000000">
                      <a:alpha val="43137"/>
                    </a:srgbClr>
                  </a:outerShdw>
                </a:effectLst>
              </a:rPr>
              <a:t>distinctive competence)</a:t>
            </a:r>
            <a:r>
              <a:rPr lang="en-US" sz="2000" u="sng" dirty="0">
                <a:effectLst>
                  <a:outerShdw blurRad="38100" dist="38100" dir="2700000" algn="tl">
                    <a:srgbClr val="000000">
                      <a:alpha val="43137"/>
                    </a:srgbClr>
                  </a:outerShdw>
                </a:effectLst>
              </a:rPr>
              <a:t>.</a:t>
            </a:r>
            <a:r>
              <a:rPr lang="en-US" sz="2000" dirty="0">
                <a:effectLst>
                  <a:outerShdw blurRad="38100" dist="38100" dir="2700000" algn="tl">
                    <a:srgbClr val="000000">
                      <a:alpha val="43137"/>
                    </a:srgbClr>
                  </a:outerShdw>
                </a:effectLst>
              </a:rPr>
              <a:t>  </a:t>
            </a:r>
          </a:p>
          <a:p>
            <a:pPr lvl="0" algn="l"/>
            <a:r>
              <a:rPr lang="en-US" sz="2000" b="1" u="sng" dirty="0">
                <a:effectLst>
                  <a:outerShdw blurRad="38100" dist="38100" dir="2700000" algn="tl">
                    <a:srgbClr val="000000">
                      <a:alpha val="43137"/>
                    </a:srgbClr>
                  </a:outerShdw>
                </a:effectLst>
              </a:rPr>
              <a:t>R - Rare.</a:t>
            </a:r>
          </a:p>
          <a:p>
            <a:pPr lvl="1" algn="l"/>
            <a:r>
              <a:rPr lang="en-US" sz="2000" dirty="0">
                <a:effectLst>
                  <a:outerShdw blurRad="38100" dist="38100" dir="2700000" algn="tl">
                    <a:srgbClr val="000000">
                      <a:alpha val="43137"/>
                    </a:srgbClr>
                  </a:outerShdw>
                </a:effectLst>
              </a:rPr>
              <a:t>The company must be the only one capable of producing products or services of this quality that competitors will try to copy your ability.</a:t>
            </a:r>
          </a:p>
          <a:p>
            <a:pPr lvl="0" algn="l"/>
            <a:r>
              <a:rPr lang="en-US" sz="2000" b="1" u="sng" dirty="0">
                <a:effectLst>
                  <a:outerShdw blurRad="38100" dist="38100" dir="2700000" algn="tl">
                    <a:srgbClr val="000000">
                      <a:alpha val="43137"/>
                    </a:srgbClr>
                  </a:outerShdw>
                </a:effectLst>
              </a:rPr>
              <a:t>I – Imitable - difficult to imitate.</a:t>
            </a:r>
          </a:p>
          <a:p>
            <a:pPr lvl="1" algn="l"/>
            <a:r>
              <a:rPr lang="en-US" sz="2000" dirty="0">
                <a:effectLst>
                  <a:outerShdw blurRad="38100" dist="38100" dir="2700000" algn="tl">
                    <a:srgbClr val="000000">
                      <a:alpha val="43137"/>
                    </a:srgbClr>
                  </a:outerShdw>
                </a:effectLst>
              </a:rPr>
              <a:t>The comparative advantage is difficult to imitate; firms may attempt to create both tangible and intangible barriers to imitation. </a:t>
            </a:r>
          </a:p>
          <a:p>
            <a:pPr lvl="0" algn="l"/>
            <a:r>
              <a:rPr lang="en-US" sz="2000" b="1" u="sng" dirty="0">
                <a:effectLst>
                  <a:outerShdw blurRad="38100" dist="38100" dir="2700000" algn="tl">
                    <a:srgbClr val="000000">
                      <a:alpha val="43137"/>
                    </a:srgbClr>
                  </a:outerShdw>
                </a:effectLst>
              </a:rPr>
              <a:t>S – Substitutable.</a:t>
            </a:r>
          </a:p>
          <a:p>
            <a:pPr lvl="1" algn="l"/>
            <a:r>
              <a:rPr lang="en-US" sz="2000" dirty="0">
                <a:effectLst>
                  <a:outerShdw blurRad="38100" dist="38100" dir="2700000" algn="tl">
                    <a:srgbClr val="000000">
                      <a:alpha val="43137"/>
                    </a:srgbClr>
                  </a:outerShdw>
                </a:effectLst>
              </a:rPr>
              <a:t>Your offer involves satisfying a customer’s needs in an alternate manner.</a:t>
            </a:r>
          </a:p>
          <a:p>
            <a:pPr lvl="0" algn="l"/>
            <a:r>
              <a:rPr lang="en-US" sz="2000" b="1" u="sng" dirty="0">
                <a:effectLst>
                  <a:outerShdw blurRad="38100" dist="38100" dir="2700000" algn="tl">
                    <a:srgbClr val="000000">
                      <a:alpha val="43137"/>
                    </a:srgbClr>
                  </a:outerShdw>
                </a:effectLst>
              </a:rPr>
              <a:t>O – Outstanding returns for the organization.</a:t>
            </a:r>
          </a:p>
          <a:p>
            <a:pPr lvl="1" algn="l"/>
            <a:r>
              <a:rPr lang="en-US" sz="2000" dirty="0">
                <a:effectLst>
                  <a:outerShdw blurRad="38100" dist="38100" dir="2700000" algn="tl">
                    <a:srgbClr val="000000">
                      <a:alpha val="43137"/>
                    </a:srgbClr>
                  </a:outerShdw>
                </a:effectLst>
              </a:rPr>
              <a:t>When the source of a competitive advantage is managed correctly, it enables a company to make higher than industry average profits, usually by better than average price/cost margins</a:t>
            </a:r>
          </a:p>
          <a:p>
            <a:pPr algn="l"/>
            <a:endParaRPr 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83546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52438" y="609600"/>
            <a:ext cx="8270875" cy="62484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76898" name="Rectangle 2"/>
          <p:cNvSpPr>
            <a:spLocks noGrp="1" noChangeArrowheads="1"/>
          </p:cNvSpPr>
          <p:nvPr>
            <p:ph type="title"/>
          </p:nvPr>
        </p:nvSpPr>
        <p:spPr>
          <a:xfrm>
            <a:off x="228600" y="0"/>
            <a:ext cx="8610600" cy="379412"/>
          </a:xfrm>
        </p:spPr>
        <p:txBody>
          <a:bodyPr>
            <a:noAutofit/>
          </a:bodyPr>
          <a:lstStyle/>
          <a:p>
            <a:pPr eaLnBrk="1" fontAlgn="auto" hangingPunct="1">
              <a:spcAft>
                <a:spcPts val="0"/>
              </a:spcAft>
              <a:defRPr/>
            </a:pPr>
            <a:r>
              <a:rPr lang="en-US" sz="2400" dirty="0">
                <a:effectLst>
                  <a:outerShdw blurRad="38100" dist="38100" dir="2700000" algn="tl">
                    <a:srgbClr val="000000">
                      <a:alpha val="43137"/>
                    </a:srgbClr>
                  </a:outerShdw>
                </a:effectLst>
              </a:rPr>
              <a:t>COMPETITIVE ADVANTAGE</a:t>
            </a:r>
          </a:p>
        </p:txBody>
      </p:sp>
      <p:sp>
        <p:nvSpPr>
          <p:cNvPr id="23559" name="TextBox 8"/>
          <p:cNvSpPr txBox="1">
            <a:spLocks noChangeArrowheads="1"/>
          </p:cNvSpPr>
          <p:nvPr/>
        </p:nvSpPr>
        <p:spPr bwMode="auto">
          <a:xfrm>
            <a:off x="4521200" y="1270000"/>
            <a:ext cx="3952875" cy="413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40000"/>
              </a:spcBef>
            </a:pPr>
            <a:endParaRPr lang="en-US" altLang="en-US" dirty="0">
              <a:cs typeface="Times New Roman" pitchFamily="18" charset="0"/>
            </a:endParaRPr>
          </a:p>
          <a:p>
            <a:pPr eaLnBrk="1" hangingPunct="1">
              <a:spcBef>
                <a:spcPct val="40000"/>
              </a:spcBef>
            </a:pPr>
            <a:r>
              <a:rPr lang="en-US" altLang="en-US" sz="2800" dirty="0">
                <a:solidFill>
                  <a:srgbClr val="C00000"/>
                </a:solidFill>
                <a:cs typeface="Times New Roman" pitchFamily="18" charset="0"/>
              </a:rPr>
              <a:t>Ability</a:t>
            </a:r>
            <a:r>
              <a:rPr lang="en-US" altLang="en-US" sz="2600" dirty="0">
                <a:solidFill>
                  <a:srgbClr val="C00000"/>
                </a:solidFill>
                <a:cs typeface="Times New Roman" pitchFamily="18" charset="0"/>
              </a:rPr>
              <a:t> </a:t>
            </a:r>
            <a:r>
              <a:rPr lang="en-US" altLang="en-US" sz="2600" dirty="0">
                <a:cs typeface="Times New Roman" pitchFamily="18" charset="0"/>
              </a:rPr>
              <a:t>of a firm to win consistently over the long term in a competitive situation</a:t>
            </a:r>
            <a:r>
              <a:rPr lang="en-US" altLang="en-US" sz="2600" dirty="0"/>
              <a:t> </a:t>
            </a:r>
          </a:p>
          <a:p>
            <a:pPr eaLnBrk="1" hangingPunct="1">
              <a:spcBef>
                <a:spcPct val="40000"/>
              </a:spcBef>
            </a:pPr>
            <a:endParaRPr lang="en-US" altLang="en-US" sz="2600" dirty="0"/>
          </a:p>
          <a:p>
            <a:pPr eaLnBrk="1" hangingPunct="1">
              <a:spcBef>
                <a:spcPct val="40000"/>
              </a:spcBef>
            </a:pPr>
            <a:r>
              <a:rPr lang="en-US" altLang="en-US" sz="2800" dirty="0">
                <a:solidFill>
                  <a:srgbClr val="C00000"/>
                </a:solidFill>
                <a:cs typeface="Times New Roman" pitchFamily="18" charset="0"/>
              </a:rPr>
              <a:t>Created </a:t>
            </a:r>
            <a:r>
              <a:rPr lang="en-US" altLang="en-US" sz="2600" dirty="0">
                <a:cs typeface="Times New Roman" pitchFamily="18" charset="0"/>
              </a:rPr>
              <a:t>through the achievement of four criteria</a:t>
            </a:r>
            <a:endParaRPr lang="en-US" altLang="en-US" sz="2600" dirty="0"/>
          </a:p>
        </p:txBody>
      </p:sp>
      <p:graphicFrame>
        <p:nvGraphicFramePr>
          <p:cNvPr id="10" name="Diagram 9"/>
          <p:cNvGraphicFramePr/>
          <p:nvPr/>
        </p:nvGraphicFramePr>
        <p:xfrm>
          <a:off x="1076960" y="1066800"/>
          <a:ext cx="2641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0912299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7866888" y="524255"/>
            <a:ext cx="925068" cy="1231391"/>
          </a:xfrm>
          <a:prstGeom prst="rect">
            <a:avLst/>
          </a:prstGeom>
          <a:blipFill>
            <a:blip r:embed="rId2" cstate="print"/>
            <a:stretch>
              <a:fillRect/>
            </a:stretch>
          </a:blipFill>
        </p:spPr>
        <p:txBody>
          <a:bodyPr wrap="square" lIns="0" tIns="0" rIns="0" bIns="0" rtlCol="0">
            <a:noAutofit/>
          </a:bodyPr>
          <a:lstStyle/>
          <a:p>
            <a:endParaRPr/>
          </a:p>
        </p:txBody>
      </p:sp>
      <p:sp>
        <p:nvSpPr>
          <p:cNvPr id="5" name="Title 4"/>
          <p:cNvSpPr>
            <a:spLocks noGrp="1"/>
          </p:cNvSpPr>
          <p:nvPr>
            <p:ph type="title"/>
          </p:nvPr>
        </p:nvSpPr>
        <p:spPr/>
        <p:txBody>
          <a:bodyPr/>
          <a:lstStyle/>
          <a:p>
            <a:r>
              <a:rPr lang="en-US" sz="3600" dirty="0">
                <a:solidFill>
                  <a:srgbClr val="006666"/>
                </a:solidFill>
                <a:latin typeface="Verdana"/>
                <a:cs typeface="Verdana"/>
              </a:rPr>
              <a:t>Innovative</a:t>
            </a:r>
            <a:r>
              <a:rPr lang="en-US" sz="3600" spc="-5" dirty="0">
                <a:solidFill>
                  <a:srgbClr val="006666"/>
                </a:solidFill>
                <a:latin typeface="Verdana"/>
                <a:cs typeface="Verdana"/>
              </a:rPr>
              <a:t> </a:t>
            </a:r>
            <a:r>
              <a:rPr lang="en-US" sz="3600" dirty="0">
                <a:solidFill>
                  <a:srgbClr val="006666"/>
                </a:solidFill>
                <a:latin typeface="Verdana"/>
                <a:cs typeface="Verdana"/>
              </a:rPr>
              <a:t>Organizations:</a:t>
            </a:r>
            <a:endParaRPr lang="en-US" dirty="0"/>
          </a:p>
        </p:txBody>
      </p:sp>
      <p:sp>
        <p:nvSpPr>
          <p:cNvPr id="7" name="Text Placeholder 6"/>
          <p:cNvSpPr>
            <a:spLocks noGrp="1"/>
          </p:cNvSpPr>
          <p:nvPr>
            <p:ph idx="1"/>
          </p:nvPr>
        </p:nvSpPr>
        <p:spPr>
          <a:xfrm>
            <a:off x="535940" y="1648714"/>
            <a:ext cx="8379460" cy="3990086"/>
          </a:xfrm>
        </p:spPr>
        <p:txBody>
          <a:bodyPr>
            <a:normAutofit lnSpcReduction="10000"/>
          </a:bodyPr>
          <a:lstStyle/>
          <a:p>
            <a:r>
              <a:rPr lang="en-US" sz="4400" dirty="0"/>
              <a:t>Organize for Innovation</a:t>
            </a:r>
          </a:p>
          <a:p>
            <a:r>
              <a:rPr lang="en-US" sz="4400" dirty="0"/>
              <a:t>Seek Performance Improvement</a:t>
            </a:r>
          </a:p>
          <a:p>
            <a:r>
              <a:rPr lang="en-US" sz="4400" dirty="0"/>
              <a:t>Pursue Organizational Change</a:t>
            </a:r>
          </a:p>
          <a:p>
            <a:r>
              <a:rPr lang="en-US" sz="4400" dirty="0"/>
              <a:t>Pursue Organizational Learning</a:t>
            </a:r>
          </a:p>
          <a:p>
            <a:r>
              <a:rPr lang="en-US" sz="4400" dirty="0"/>
              <a:t>Emphasize Shared Cognitions</a:t>
            </a:r>
          </a:p>
          <a:p>
            <a:r>
              <a:rPr lang="en-US" sz="4400" dirty="0"/>
              <a:t>Embrace Ambiguity as Opportunity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52438" y="457200"/>
            <a:ext cx="8270875" cy="64008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76898" name="Rectangle 2"/>
          <p:cNvSpPr>
            <a:spLocks noGrp="1" noChangeArrowheads="1"/>
          </p:cNvSpPr>
          <p:nvPr>
            <p:ph type="title"/>
          </p:nvPr>
        </p:nvSpPr>
        <p:spPr>
          <a:xfrm>
            <a:off x="282575" y="0"/>
            <a:ext cx="8610600" cy="304800"/>
          </a:xfrm>
        </p:spPr>
        <p:txBody>
          <a:bodyPr>
            <a:noAutofit/>
          </a:bodyPr>
          <a:lstStyle/>
          <a:p>
            <a:pPr eaLnBrk="1" fontAlgn="auto" hangingPunct="1">
              <a:spcAft>
                <a:spcPts val="0"/>
              </a:spcAft>
              <a:defRPr/>
            </a:pPr>
            <a:r>
              <a:rPr lang="en-US" sz="2000" dirty="0">
                <a:effectLst>
                  <a:outerShdw blurRad="38100" dist="38100" dir="2700000" algn="tl">
                    <a:srgbClr val="000000">
                      <a:alpha val="43137"/>
                    </a:srgbClr>
                  </a:outerShdw>
                </a:effectLst>
              </a:rPr>
              <a:t>COMPETITIVE ADVANTAGE CRITERIA</a:t>
            </a:r>
          </a:p>
        </p:txBody>
      </p:sp>
      <p:sp>
        <p:nvSpPr>
          <p:cNvPr id="9" name="Rectangle 3"/>
          <p:cNvSpPr txBox="1">
            <a:spLocks noChangeArrowheads="1"/>
          </p:cNvSpPr>
          <p:nvPr/>
        </p:nvSpPr>
        <p:spPr>
          <a:xfrm>
            <a:off x="3971925" y="1798638"/>
            <a:ext cx="4537075" cy="4343400"/>
          </a:xfrm>
          <a:prstGeom prst="rect">
            <a:avLst/>
          </a:prstGeom>
        </p:spPr>
        <p:txBody>
          <a:bodyPr lIns="182880" tIns="91440">
            <a:normAutofit/>
          </a:bodyPr>
          <a:lstStyle/>
          <a:p>
            <a:pPr marL="265176" indent="-265176" fontAlgn="auto">
              <a:spcBef>
                <a:spcPct val="40000"/>
              </a:spcBef>
              <a:spcAft>
                <a:spcPts val="0"/>
              </a:spcAft>
              <a:buClr>
                <a:schemeClr val="accent1"/>
              </a:buClr>
              <a:buSzPct val="80000"/>
              <a:defRPr/>
            </a:pPr>
            <a:r>
              <a:rPr lang="en-US" sz="3200" dirty="0">
                <a:solidFill>
                  <a:schemeClr val="accent2">
                    <a:lumMod val="50000"/>
                  </a:schemeClr>
                </a:solidFill>
                <a:effectLst>
                  <a:outerShdw blurRad="38100" dist="38100" dir="2700000" algn="tl">
                    <a:srgbClr val="000000">
                      <a:alpha val="43137"/>
                    </a:srgbClr>
                  </a:outerShdw>
                </a:effectLst>
                <a:latin typeface="+mn-lt"/>
              </a:rPr>
              <a:t>Types of superior value</a:t>
            </a:r>
          </a:p>
          <a:p>
            <a:pPr marL="265176" indent="-265176" fontAlgn="auto">
              <a:spcBef>
                <a:spcPct val="40000"/>
              </a:spcBef>
              <a:spcAft>
                <a:spcPts val="0"/>
              </a:spcAft>
              <a:buClr>
                <a:schemeClr val="accent1"/>
              </a:buClr>
              <a:buSzPct val="80000"/>
              <a:buFont typeface="Wingdings 2"/>
              <a:buChar char=""/>
              <a:defRPr/>
            </a:pPr>
            <a:r>
              <a:rPr lang="en-US" sz="3200" u="sng" dirty="0">
                <a:solidFill>
                  <a:schemeClr val="accent2">
                    <a:lumMod val="50000"/>
                  </a:schemeClr>
                </a:solidFill>
                <a:effectLst>
                  <a:outerShdw blurRad="38100" dist="38100" dir="2700000" algn="tl">
                    <a:srgbClr val="000000">
                      <a:alpha val="43137"/>
                    </a:srgbClr>
                  </a:outerShdw>
                </a:effectLst>
                <a:latin typeface="+mn-lt"/>
              </a:rPr>
              <a:t>Comparative advantage</a:t>
            </a:r>
          </a:p>
          <a:p>
            <a:pPr marL="548640" lvl="1" indent="-201168" fontAlgn="auto">
              <a:spcAft>
                <a:spcPts val="0"/>
              </a:spcAft>
              <a:buClr>
                <a:schemeClr val="accent1"/>
              </a:buClr>
              <a:buSzPct val="100000"/>
              <a:buFont typeface="Verdana"/>
              <a:buChar char="◦"/>
              <a:defRPr/>
            </a:pPr>
            <a:r>
              <a:rPr lang="en-US" sz="2800" dirty="0">
                <a:solidFill>
                  <a:schemeClr val="accent2">
                    <a:lumMod val="50000"/>
                  </a:schemeClr>
                </a:solidFill>
                <a:effectLst>
                  <a:outerShdw blurRad="38100" dist="38100" dir="2700000" algn="tl">
                    <a:srgbClr val="000000">
                      <a:alpha val="43137"/>
                    </a:srgbClr>
                  </a:outerShdw>
                </a:effectLst>
                <a:latin typeface="+mn-lt"/>
              </a:rPr>
              <a:t>Compared to others, the value is superior</a:t>
            </a:r>
          </a:p>
          <a:p>
            <a:pPr marL="265176" indent="-265176" fontAlgn="auto">
              <a:spcBef>
                <a:spcPct val="40000"/>
              </a:spcBef>
              <a:spcAft>
                <a:spcPts val="0"/>
              </a:spcAft>
              <a:buClr>
                <a:schemeClr val="accent1"/>
              </a:buClr>
              <a:buSzPct val="80000"/>
              <a:buFont typeface="Wingdings 2"/>
              <a:buChar char=""/>
              <a:defRPr/>
            </a:pPr>
            <a:r>
              <a:rPr lang="en-US" sz="3200" u="sng" dirty="0">
                <a:solidFill>
                  <a:schemeClr val="accent2">
                    <a:lumMod val="50000"/>
                  </a:schemeClr>
                </a:solidFill>
                <a:effectLst>
                  <a:outerShdw blurRad="38100" dist="38100" dir="2700000" algn="tl">
                    <a:srgbClr val="000000">
                      <a:alpha val="43137"/>
                    </a:srgbClr>
                  </a:outerShdw>
                </a:effectLst>
                <a:latin typeface="+mn-lt"/>
              </a:rPr>
              <a:t>Distinctive competence</a:t>
            </a:r>
          </a:p>
          <a:p>
            <a:pPr marL="548640" lvl="1" indent="-201168" fontAlgn="auto">
              <a:spcAft>
                <a:spcPts val="0"/>
              </a:spcAft>
              <a:buClr>
                <a:schemeClr val="accent1"/>
              </a:buClr>
              <a:buSzPct val="100000"/>
              <a:buFont typeface="Verdana"/>
              <a:buChar char="◦"/>
              <a:defRPr/>
            </a:pPr>
            <a:r>
              <a:rPr lang="en-US" sz="2800" dirty="0">
                <a:solidFill>
                  <a:schemeClr val="accent2">
                    <a:lumMod val="50000"/>
                  </a:schemeClr>
                </a:solidFill>
                <a:effectLst>
                  <a:outerShdw blurRad="38100" dist="38100" dir="2700000" algn="tl">
                    <a:srgbClr val="000000">
                      <a:alpha val="43137"/>
                    </a:srgbClr>
                  </a:outerShdw>
                </a:effectLst>
                <a:latin typeface="+mn-lt"/>
              </a:rPr>
              <a:t>Superior product is result of a unique competence</a:t>
            </a:r>
          </a:p>
        </p:txBody>
      </p:sp>
      <p:grpSp>
        <p:nvGrpSpPr>
          <p:cNvPr id="24584" name="Group 9"/>
          <p:cNvGrpSpPr>
            <a:grpSpLocks/>
          </p:cNvGrpSpPr>
          <p:nvPr/>
        </p:nvGrpSpPr>
        <p:grpSpPr bwMode="auto">
          <a:xfrm>
            <a:off x="701675" y="838200"/>
            <a:ext cx="2641600" cy="1922463"/>
            <a:chOff x="0" y="-140530"/>
            <a:chExt cx="2641600" cy="1263509"/>
          </a:xfrm>
        </p:grpSpPr>
        <p:sp>
          <p:nvSpPr>
            <p:cNvPr id="11" name="Up Arrow Callout 10"/>
            <p:cNvSpPr/>
            <p:nvPr/>
          </p:nvSpPr>
          <p:spPr>
            <a:xfrm rot="10800000">
              <a:off x="0" y="741"/>
              <a:ext cx="2641600" cy="1122238"/>
            </a:xfrm>
            <a:prstGeom prst="upArrowCallou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Up Arrow Callout 4"/>
            <p:cNvSpPr/>
            <p:nvPr/>
          </p:nvSpPr>
          <p:spPr>
            <a:xfrm>
              <a:off x="0" y="-140530"/>
              <a:ext cx="2641600" cy="1023823"/>
            </a:xfrm>
            <a:prstGeom prst="rect">
              <a:avLst/>
            </a:prstGeom>
          </p:spPr>
          <p:style>
            <a:lnRef idx="0">
              <a:scrgbClr r="0" g="0" b="0"/>
            </a:lnRef>
            <a:fillRef idx="0">
              <a:scrgbClr r="0" g="0" b="0"/>
            </a:fillRef>
            <a:effectRef idx="0">
              <a:scrgbClr r="0" g="0" b="0"/>
            </a:effectRef>
            <a:fontRef idx="minor">
              <a:schemeClr val="lt1"/>
            </a:fontRef>
          </p:style>
          <p:txBody>
            <a:bodyPr lIns="142240" tIns="142240" rIns="142240" bIns="142240" spcCol="1270" anchor="ctr"/>
            <a:lstStyle/>
            <a:p>
              <a:pPr algn="ctr" defTabSz="889000">
                <a:lnSpc>
                  <a:spcPct val="90000"/>
                </a:lnSpc>
                <a:spcAft>
                  <a:spcPct val="35000"/>
                </a:spcAft>
                <a:defRPr/>
              </a:pPr>
              <a:r>
                <a:rPr lang="en-US" sz="2800" b="1" dirty="0">
                  <a:effectLst>
                    <a:outerShdw blurRad="38100" dist="38100" dir="2700000" algn="tl">
                      <a:srgbClr val="000000">
                        <a:alpha val="43137"/>
                      </a:srgbClr>
                    </a:outerShdw>
                  </a:effectLst>
                </a:rPr>
                <a:t>Superior Value</a:t>
              </a:r>
            </a:p>
          </p:txBody>
        </p:sp>
      </p:grpSp>
      <p:sp>
        <p:nvSpPr>
          <p:cNvPr id="24585" name="TextBox 12"/>
          <p:cNvSpPr txBox="1">
            <a:spLocks noChangeArrowheads="1"/>
          </p:cNvSpPr>
          <p:nvPr/>
        </p:nvSpPr>
        <p:spPr bwMode="auto">
          <a:xfrm>
            <a:off x="904875" y="2955925"/>
            <a:ext cx="2376488"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5113" indent="-26511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40000"/>
              </a:spcBef>
              <a:buClr>
                <a:schemeClr val="accent1"/>
              </a:buClr>
              <a:buSzPct val="80000"/>
              <a:buFont typeface="Wingdings 2" pitchFamily="18" charset="2"/>
              <a:buChar char=""/>
            </a:pPr>
            <a:r>
              <a:rPr lang="en-US" altLang="en-US" sz="2400" i="1" dirty="0">
                <a:solidFill>
                  <a:srgbClr val="C00000"/>
                </a:solidFill>
                <a:effectLst>
                  <a:outerShdw blurRad="38100" dist="38100" dir="2700000" algn="tl">
                    <a:srgbClr val="000000">
                      <a:alpha val="43137"/>
                    </a:srgbClr>
                  </a:outerShdw>
                </a:effectLst>
              </a:rPr>
              <a:t>Firm provides products and services that produce value that is superior to competitors</a:t>
            </a:r>
          </a:p>
        </p:txBody>
      </p:sp>
    </p:spTree>
    <p:extLst>
      <p:ext uri="{BB962C8B-B14F-4D97-AF65-F5344CB8AC3E}">
        <p14:creationId xmlns:p14="http://schemas.microsoft.com/office/powerpoint/2010/main" val="1906762550"/>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52438" y="457200"/>
            <a:ext cx="8270875" cy="5449888"/>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76898" name="Rectangle 2"/>
          <p:cNvSpPr>
            <a:spLocks noGrp="1" noChangeArrowheads="1"/>
          </p:cNvSpPr>
          <p:nvPr>
            <p:ph type="title"/>
          </p:nvPr>
        </p:nvSpPr>
        <p:spPr>
          <a:xfrm>
            <a:off x="304800" y="0"/>
            <a:ext cx="8610600" cy="381000"/>
          </a:xfrm>
        </p:spPr>
        <p:txBody>
          <a:bodyPr>
            <a:noAutofit/>
          </a:bodyPr>
          <a:lstStyle/>
          <a:p>
            <a:pPr eaLnBrk="1" fontAlgn="auto" hangingPunct="1">
              <a:spcAft>
                <a:spcPts val="0"/>
              </a:spcAft>
              <a:defRPr/>
            </a:pPr>
            <a:r>
              <a:rPr lang="en-US" sz="2000" dirty="0">
                <a:effectLst>
                  <a:outerShdw blurRad="38100" dist="38100" dir="2700000" algn="tl">
                    <a:srgbClr val="000000">
                      <a:alpha val="43137"/>
                    </a:srgbClr>
                  </a:outerShdw>
                </a:effectLst>
              </a:rPr>
              <a:t>COMPETITIVE ADVANTAGE CRITERIA</a:t>
            </a:r>
          </a:p>
        </p:txBody>
      </p:sp>
      <p:sp>
        <p:nvSpPr>
          <p:cNvPr id="9" name="Rectangle 3"/>
          <p:cNvSpPr txBox="1">
            <a:spLocks noChangeArrowheads="1"/>
          </p:cNvSpPr>
          <p:nvPr/>
        </p:nvSpPr>
        <p:spPr>
          <a:xfrm>
            <a:off x="4073525" y="1544638"/>
            <a:ext cx="4470400" cy="3646487"/>
          </a:xfrm>
          <a:prstGeom prst="rect">
            <a:avLst/>
          </a:prstGeom>
        </p:spPr>
        <p:txBody>
          <a:bodyPr lIns="182880" tIns="91440">
            <a:noAutofit/>
          </a:bodyPr>
          <a:lstStyle/>
          <a:p>
            <a:pPr fontAlgn="auto">
              <a:spcBef>
                <a:spcPct val="40000"/>
              </a:spcBef>
              <a:spcAft>
                <a:spcPts val="0"/>
              </a:spcAft>
              <a:buClr>
                <a:schemeClr val="accent1"/>
              </a:buClr>
              <a:buSzPct val="80000"/>
              <a:defRPr/>
            </a:pPr>
            <a:r>
              <a:rPr lang="en-US" sz="2800" dirty="0">
                <a:solidFill>
                  <a:schemeClr val="tx2"/>
                </a:solidFill>
                <a:effectLst>
                  <a:outerShdw blurRad="38100" dist="38100" dir="2700000" algn="tl">
                    <a:srgbClr val="000000">
                      <a:alpha val="43137"/>
                    </a:srgbClr>
                  </a:outerShdw>
                </a:effectLst>
                <a:latin typeface="+mn-lt"/>
              </a:rPr>
              <a:t>Do other firms have similar capabilities? </a:t>
            </a:r>
            <a:endParaRPr lang="en-US" sz="3200" dirty="0">
              <a:solidFill>
                <a:schemeClr val="tx2"/>
              </a:solidFill>
              <a:effectLst>
                <a:outerShdw blurRad="38100" dist="38100" dir="2700000" algn="tl">
                  <a:srgbClr val="000000">
                    <a:alpha val="43137"/>
                  </a:srgbClr>
                </a:outerShdw>
              </a:effectLst>
              <a:latin typeface="+mn-lt"/>
            </a:endParaRPr>
          </a:p>
          <a:p>
            <a:pPr marL="265176" indent="-265176" fontAlgn="auto">
              <a:spcBef>
                <a:spcPct val="40000"/>
              </a:spcBef>
              <a:spcAft>
                <a:spcPts val="0"/>
              </a:spcAft>
              <a:buClr>
                <a:schemeClr val="accent1"/>
              </a:buClr>
              <a:buSzPct val="80000"/>
              <a:buFont typeface="Wingdings 2"/>
              <a:buChar char=""/>
              <a:defRPr/>
            </a:pPr>
            <a:r>
              <a:rPr lang="en-US" sz="2800" dirty="0">
                <a:solidFill>
                  <a:schemeClr val="tx2"/>
                </a:solidFill>
                <a:effectLst>
                  <a:outerShdw blurRad="38100" dist="38100" dir="2700000" algn="tl">
                    <a:srgbClr val="000000">
                      <a:alpha val="43137"/>
                    </a:srgbClr>
                  </a:outerShdw>
                </a:effectLst>
                <a:latin typeface="+mn-lt"/>
              </a:rPr>
              <a:t>None = we have rarity </a:t>
            </a:r>
          </a:p>
          <a:p>
            <a:pPr marL="722376" lvl="1" indent="-265176" fontAlgn="auto">
              <a:spcBef>
                <a:spcPct val="40000"/>
              </a:spcBef>
              <a:spcAft>
                <a:spcPts val="0"/>
              </a:spcAft>
              <a:buClr>
                <a:schemeClr val="accent1"/>
              </a:buClr>
              <a:buSzPct val="80000"/>
              <a:buFont typeface="Wingdings 2"/>
              <a:buChar char=""/>
              <a:defRPr/>
            </a:pPr>
            <a:r>
              <a:rPr lang="en-US" sz="2400" dirty="0">
                <a:solidFill>
                  <a:schemeClr val="tx2"/>
                </a:solidFill>
                <a:effectLst>
                  <a:outerShdw blurRad="38100" dist="38100" dir="2700000" algn="tl">
                    <a:srgbClr val="000000">
                      <a:alpha val="43137"/>
                    </a:srgbClr>
                  </a:outerShdw>
                </a:effectLst>
                <a:latin typeface="+mn-lt"/>
              </a:rPr>
              <a:t>If your capabilities produce superior value for the customers</a:t>
            </a:r>
          </a:p>
          <a:p>
            <a:pPr marL="265176" indent="-265176" fontAlgn="auto">
              <a:spcBef>
                <a:spcPct val="40000"/>
              </a:spcBef>
              <a:spcAft>
                <a:spcPts val="0"/>
              </a:spcAft>
              <a:buClr>
                <a:schemeClr val="accent1"/>
              </a:buClr>
              <a:buSzPct val="80000"/>
              <a:buFont typeface="Wingdings 2"/>
              <a:buChar char=""/>
              <a:defRPr/>
            </a:pPr>
            <a:r>
              <a:rPr lang="en-US" sz="2800" dirty="0">
                <a:solidFill>
                  <a:schemeClr val="tx2"/>
                </a:solidFill>
                <a:effectLst>
                  <a:outerShdw blurRad="38100" dist="38100" dir="2700000" algn="tl">
                    <a:srgbClr val="000000">
                      <a:alpha val="43137"/>
                    </a:srgbClr>
                  </a:outerShdw>
                </a:effectLst>
                <a:latin typeface="+mn-lt"/>
              </a:rPr>
              <a:t>&gt;1 = do not have rarity</a:t>
            </a:r>
          </a:p>
          <a:p>
            <a:pPr marL="548640" lvl="1" indent="-201168" fontAlgn="auto">
              <a:spcAft>
                <a:spcPts val="0"/>
              </a:spcAft>
              <a:buClr>
                <a:schemeClr val="accent1"/>
              </a:buClr>
              <a:buSzPct val="100000"/>
              <a:buFont typeface="Verdana"/>
              <a:buChar char="◦"/>
              <a:defRPr/>
            </a:pPr>
            <a:r>
              <a:rPr lang="en-US" sz="2400" dirty="0">
                <a:solidFill>
                  <a:schemeClr val="tx2"/>
                </a:solidFill>
                <a:effectLst>
                  <a:outerShdw blurRad="38100" dist="38100" dir="2700000" algn="tl">
                    <a:srgbClr val="000000">
                      <a:alpha val="43137"/>
                    </a:srgbClr>
                  </a:outerShdw>
                </a:effectLst>
                <a:latin typeface="+mn-lt"/>
              </a:rPr>
              <a:t>Superior product is result of a unique competence</a:t>
            </a:r>
          </a:p>
        </p:txBody>
      </p:sp>
      <p:sp>
        <p:nvSpPr>
          <p:cNvPr id="25608" name="TextBox 12"/>
          <p:cNvSpPr txBox="1">
            <a:spLocks noChangeArrowheads="1"/>
          </p:cNvSpPr>
          <p:nvPr/>
        </p:nvSpPr>
        <p:spPr bwMode="auto">
          <a:xfrm>
            <a:off x="452439" y="2209800"/>
            <a:ext cx="3281362"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5113" indent="-26511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40000"/>
              </a:spcBef>
              <a:buClr>
                <a:schemeClr val="accent1"/>
              </a:buClr>
              <a:buSzPct val="80000"/>
              <a:buFont typeface="Wingdings 2" pitchFamily="18" charset="2"/>
              <a:buChar char=""/>
            </a:pPr>
            <a:r>
              <a:rPr lang="en-US" altLang="en-US" sz="2400" i="1" dirty="0">
                <a:solidFill>
                  <a:srgbClr val="FF0000"/>
                </a:solidFill>
              </a:rPr>
              <a:t>No other firm has the capabilities needed to provide the quality/ quantity of products and services.</a:t>
            </a:r>
          </a:p>
        </p:txBody>
      </p:sp>
      <p:grpSp>
        <p:nvGrpSpPr>
          <p:cNvPr id="25609" name="Group 13"/>
          <p:cNvGrpSpPr>
            <a:grpSpLocks/>
          </p:cNvGrpSpPr>
          <p:nvPr/>
        </p:nvGrpSpPr>
        <p:grpSpPr bwMode="auto">
          <a:xfrm>
            <a:off x="833438" y="914400"/>
            <a:ext cx="2641600" cy="1120775"/>
            <a:chOff x="0" y="1112041"/>
            <a:chExt cx="2641600" cy="1121598"/>
          </a:xfrm>
        </p:grpSpPr>
        <p:sp>
          <p:nvSpPr>
            <p:cNvPr id="15" name="Up Arrow Callout 14"/>
            <p:cNvSpPr/>
            <p:nvPr/>
          </p:nvSpPr>
          <p:spPr>
            <a:xfrm rot="10800000">
              <a:off x="0" y="1112041"/>
              <a:ext cx="2641600" cy="1121598"/>
            </a:xfrm>
            <a:prstGeom prst="upArrowCallou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Up Arrow Callout 4"/>
            <p:cNvSpPr/>
            <p:nvPr/>
          </p:nvSpPr>
          <p:spPr>
            <a:xfrm rot="21600000">
              <a:off x="0" y="1112041"/>
              <a:ext cx="2641600" cy="729197"/>
            </a:xfrm>
            <a:prstGeom prst="rect">
              <a:avLst/>
            </a:prstGeom>
          </p:spPr>
          <p:style>
            <a:lnRef idx="0">
              <a:scrgbClr r="0" g="0" b="0"/>
            </a:lnRef>
            <a:fillRef idx="0">
              <a:scrgbClr r="0" g="0" b="0"/>
            </a:fillRef>
            <a:effectRef idx="0">
              <a:scrgbClr r="0" g="0" b="0"/>
            </a:effectRef>
            <a:fontRef idx="minor">
              <a:schemeClr val="lt1"/>
            </a:fontRef>
          </p:style>
          <p:txBody>
            <a:bodyPr lIns="142240" tIns="142240" rIns="142240" bIns="142240" spcCol="1270" anchor="ctr"/>
            <a:lstStyle/>
            <a:p>
              <a:pPr algn="ctr" defTabSz="889000">
                <a:lnSpc>
                  <a:spcPct val="90000"/>
                </a:lnSpc>
                <a:spcAft>
                  <a:spcPct val="35000"/>
                </a:spcAft>
                <a:defRPr/>
              </a:pPr>
              <a:r>
                <a:rPr lang="en-US" sz="2800" dirty="0">
                  <a:effectLst>
                    <a:outerShdw blurRad="38100" dist="38100" dir="2700000" algn="tl">
                      <a:srgbClr val="000000">
                        <a:alpha val="43137"/>
                      </a:srgbClr>
                    </a:outerShdw>
                  </a:effectLst>
                </a:rPr>
                <a:t>Rarity</a:t>
              </a:r>
            </a:p>
          </p:txBody>
        </p:sp>
      </p:grpSp>
      <p:sp>
        <p:nvSpPr>
          <p:cNvPr id="17" name="TextBox 16"/>
          <p:cNvSpPr txBox="1"/>
          <p:nvPr/>
        </p:nvSpPr>
        <p:spPr>
          <a:xfrm>
            <a:off x="436563" y="5719763"/>
            <a:ext cx="8270875" cy="707886"/>
          </a:xfrm>
          <a:prstGeom prst="rect">
            <a:avLst/>
          </a:prstGeom>
          <a:solidFill>
            <a:schemeClr val="accent1"/>
          </a:solidFill>
        </p:spPr>
        <p:txBody>
          <a:bodyPr>
            <a:spAutoFit/>
          </a:bodyPr>
          <a:lstStyle/>
          <a:p>
            <a:pPr algn="ctr">
              <a:defRPr/>
            </a:pPr>
            <a:r>
              <a:rPr lang="en-US" sz="2000" b="1" dirty="0">
                <a:solidFill>
                  <a:schemeClr val="bg1"/>
                </a:solidFill>
                <a:effectLst>
                  <a:outerShdw blurRad="38100" dist="38100" dir="2700000" algn="tl">
                    <a:srgbClr val="000000">
                      <a:alpha val="43137"/>
                    </a:srgbClr>
                  </a:outerShdw>
                </a:effectLst>
                <a:latin typeface="+mn-lt"/>
              </a:rPr>
              <a:t>Capabilities that provide superior value for customers and that are rare will produce only a </a:t>
            </a:r>
            <a:r>
              <a:rPr lang="en-US" sz="2000" b="1" dirty="0">
                <a:solidFill>
                  <a:srgbClr val="FF0000"/>
                </a:solidFill>
                <a:effectLst>
                  <a:outerShdw blurRad="38100" dist="38100" dir="2700000" algn="tl">
                    <a:srgbClr val="000000">
                      <a:alpha val="43137"/>
                    </a:srgbClr>
                  </a:outerShdw>
                </a:effectLst>
                <a:latin typeface="+mn-lt"/>
              </a:rPr>
              <a:t>temporary</a:t>
            </a:r>
            <a:r>
              <a:rPr lang="en-US" sz="2000" b="1" dirty="0">
                <a:solidFill>
                  <a:schemeClr val="bg1"/>
                </a:solidFill>
                <a:effectLst>
                  <a:outerShdw blurRad="38100" dist="38100" dir="2700000" algn="tl">
                    <a:srgbClr val="000000">
                      <a:alpha val="43137"/>
                    </a:srgbClr>
                  </a:outerShdw>
                </a:effectLst>
                <a:latin typeface="+mn-lt"/>
              </a:rPr>
              <a:t> advantage.</a:t>
            </a:r>
          </a:p>
        </p:txBody>
      </p:sp>
    </p:spTree>
    <p:extLst>
      <p:ext uri="{BB962C8B-B14F-4D97-AF65-F5344CB8AC3E}">
        <p14:creationId xmlns:p14="http://schemas.microsoft.com/office/powerpoint/2010/main" val="512469765"/>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52437" y="603250"/>
            <a:ext cx="8270875" cy="610235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76898" name="Rectangle 2"/>
          <p:cNvSpPr>
            <a:spLocks noGrp="1" noChangeArrowheads="1"/>
          </p:cNvSpPr>
          <p:nvPr>
            <p:ph type="title"/>
          </p:nvPr>
        </p:nvSpPr>
        <p:spPr>
          <a:xfrm>
            <a:off x="611188" y="0"/>
            <a:ext cx="8610600" cy="381000"/>
          </a:xfrm>
        </p:spPr>
        <p:txBody>
          <a:bodyPr>
            <a:normAutofit/>
          </a:bodyPr>
          <a:lstStyle/>
          <a:p>
            <a:pPr eaLnBrk="1" fontAlgn="auto" hangingPunct="1">
              <a:spcAft>
                <a:spcPts val="0"/>
              </a:spcAft>
              <a:defRPr/>
            </a:pPr>
            <a:r>
              <a:rPr lang="en-US" sz="2000" dirty="0">
                <a:effectLst>
                  <a:outerShdw blurRad="38100" dist="38100" dir="2700000" algn="tl">
                    <a:srgbClr val="000000">
                      <a:alpha val="43137"/>
                    </a:srgbClr>
                  </a:outerShdw>
                </a:effectLst>
              </a:rPr>
              <a:t>COMPETITIVE ADVANTAGE CRITERIA</a:t>
            </a:r>
          </a:p>
        </p:txBody>
      </p:sp>
      <p:sp>
        <p:nvSpPr>
          <p:cNvPr id="9" name="Rectangle 3"/>
          <p:cNvSpPr txBox="1">
            <a:spLocks noChangeArrowheads="1"/>
          </p:cNvSpPr>
          <p:nvPr/>
        </p:nvSpPr>
        <p:spPr>
          <a:xfrm>
            <a:off x="4175124" y="1066800"/>
            <a:ext cx="4435475" cy="4673600"/>
          </a:xfrm>
          <a:prstGeom prst="rect">
            <a:avLst/>
          </a:prstGeom>
        </p:spPr>
        <p:txBody>
          <a:bodyPr lIns="182880" tIns="91440">
            <a:noAutofit/>
          </a:bodyPr>
          <a:lstStyle/>
          <a:p>
            <a:pPr marL="265176" indent="-265176" fontAlgn="auto">
              <a:spcBef>
                <a:spcPts val="600"/>
              </a:spcBef>
              <a:spcAft>
                <a:spcPts val="0"/>
              </a:spcAft>
              <a:buClr>
                <a:schemeClr val="accent1"/>
              </a:buClr>
              <a:buSzPct val="80000"/>
              <a:buFont typeface="Arial" pitchFamily="34" charset="0"/>
              <a:buChar char="•"/>
              <a:defRPr/>
            </a:pPr>
            <a:r>
              <a:rPr lang="en-US" sz="3200" dirty="0">
                <a:solidFill>
                  <a:schemeClr val="accent3">
                    <a:lumMod val="50000"/>
                  </a:schemeClr>
                </a:solidFill>
                <a:effectLst>
                  <a:outerShdw blurRad="38100" dist="38100" dir="2700000" algn="tl">
                    <a:srgbClr val="000000">
                      <a:alpha val="43137"/>
                    </a:srgbClr>
                  </a:outerShdw>
                </a:effectLst>
                <a:latin typeface="+mn-lt"/>
              </a:rPr>
              <a:t>Must create barriers difficult for others to imitate firm’s capabilities</a:t>
            </a:r>
            <a:r>
              <a:rPr lang="en-US" sz="3600" dirty="0">
                <a:solidFill>
                  <a:schemeClr val="accent3">
                    <a:lumMod val="50000"/>
                  </a:schemeClr>
                </a:solidFill>
                <a:effectLst>
                  <a:outerShdw blurRad="38100" dist="38100" dir="2700000" algn="tl">
                    <a:srgbClr val="000000">
                      <a:alpha val="43137"/>
                    </a:srgbClr>
                  </a:outerShdw>
                </a:effectLst>
                <a:latin typeface="+mn-lt"/>
              </a:rPr>
              <a:t/>
            </a:r>
            <a:br>
              <a:rPr lang="en-US" sz="3600" dirty="0">
                <a:solidFill>
                  <a:schemeClr val="accent3">
                    <a:lumMod val="50000"/>
                  </a:schemeClr>
                </a:solidFill>
                <a:effectLst>
                  <a:outerShdw blurRad="38100" dist="38100" dir="2700000" algn="tl">
                    <a:srgbClr val="000000">
                      <a:alpha val="43137"/>
                    </a:srgbClr>
                  </a:outerShdw>
                </a:effectLst>
                <a:latin typeface="+mn-lt"/>
              </a:rPr>
            </a:br>
            <a:endParaRPr lang="en-US" sz="3600" dirty="0">
              <a:solidFill>
                <a:schemeClr val="accent3">
                  <a:lumMod val="50000"/>
                </a:schemeClr>
              </a:solidFill>
              <a:effectLst>
                <a:outerShdw blurRad="38100" dist="38100" dir="2700000" algn="tl">
                  <a:srgbClr val="000000">
                    <a:alpha val="43137"/>
                  </a:srgbClr>
                </a:outerShdw>
              </a:effectLst>
              <a:latin typeface="+mn-lt"/>
            </a:endParaRPr>
          </a:p>
          <a:p>
            <a:pPr marL="265176" indent="-265176" fontAlgn="auto">
              <a:spcBef>
                <a:spcPts val="600"/>
              </a:spcBef>
              <a:spcAft>
                <a:spcPts val="0"/>
              </a:spcAft>
              <a:buClr>
                <a:schemeClr val="accent1"/>
              </a:buClr>
              <a:buSzPct val="80000"/>
              <a:buFont typeface="Wingdings 2"/>
              <a:buChar char=""/>
              <a:defRPr/>
            </a:pPr>
            <a:r>
              <a:rPr lang="en-US" sz="2800" dirty="0">
                <a:solidFill>
                  <a:schemeClr val="accent3">
                    <a:lumMod val="50000"/>
                  </a:schemeClr>
                </a:solidFill>
                <a:effectLst>
                  <a:outerShdw blurRad="38100" dist="38100" dir="2700000" algn="tl">
                    <a:srgbClr val="000000">
                      <a:alpha val="43137"/>
                    </a:srgbClr>
                  </a:outerShdw>
                </a:effectLst>
                <a:latin typeface="+mn-lt"/>
              </a:rPr>
              <a:t>Tangible barriers</a:t>
            </a:r>
          </a:p>
          <a:p>
            <a:pPr marL="742950" lvl="1" indent="-285750" fontAlgn="auto">
              <a:spcBef>
                <a:spcPts val="600"/>
              </a:spcBef>
              <a:spcAft>
                <a:spcPts val="0"/>
              </a:spcAft>
              <a:buClr>
                <a:schemeClr val="accent1"/>
              </a:buClr>
              <a:buSzPct val="80000"/>
              <a:buFont typeface="Verdana" pitchFamily="34" charset="0"/>
              <a:buChar char="◦"/>
              <a:defRPr/>
            </a:pPr>
            <a:r>
              <a:rPr lang="en-US" sz="2400" dirty="0">
                <a:solidFill>
                  <a:schemeClr val="accent3">
                    <a:lumMod val="50000"/>
                  </a:schemeClr>
                </a:solidFill>
                <a:effectLst>
                  <a:outerShdw blurRad="38100" dist="38100" dir="2700000" algn="tl">
                    <a:srgbClr val="000000">
                      <a:alpha val="43137"/>
                    </a:srgbClr>
                  </a:outerShdw>
                </a:effectLst>
                <a:latin typeface="+mn-lt"/>
              </a:rPr>
              <a:t>Size, location</a:t>
            </a:r>
          </a:p>
          <a:p>
            <a:pPr marL="265176" indent="-265176" fontAlgn="auto">
              <a:spcBef>
                <a:spcPct val="40000"/>
              </a:spcBef>
              <a:spcAft>
                <a:spcPts val="0"/>
              </a:spcAft>
              <a:buClr>
                <a:schemeClr val="accent1"/>
              </a:buClr>
              <a:buSzPct val="80000"/>
              <a:buFont typeface="Wingdings 2"/>
              <a:buChar char=""/>
              <a:defRPr/>
            </a:pPr>
            <a:r>
              <a:rPr lang="en-US" sz="2800" dirty="0">
                <a:solidFill>
                  <a:schemeClr val="accent3">
                    <a:lumMod val="50000"/>
                  </a:schemeClr>
                </a:solidFill>
                <a:effectLst>
                  <a:outerShdw blurRad="38100" dist="38100" dir="2700000" algn="tl">
                    <a:srgbClr val="000000">
                      <a:alpha val="43137"/>
                    </a:srgbClr>
                  </a:outerShdw>
                </a:effectLst>
                <a:latin typeface="+mn-lt"/>
              </a:rPr>
              <a:t>Intangible barriers</a:t>
            </a:r>
          </a:p>
          <a:p>
            <a:pPr marL="548640" lvl="1" indent="-201168" fontAlgn="auto">
              <a:spcAft>
                <a:spcPts val="0"/>
              </a:spcAft>
              <a:buClr>
                <a:schemeClr val="accent1"/>
              </a:buClr>
              <a:buSzPct val="100000"/>
              <a:buFont typeface="Verdana"/>
              <a:buChar char="◦"/>
              <a:defRPr/>
            </a:pPr>
            <a:r>
              <a:rPr lang="en-US" sz="2400" dirty="0">
                <a:solidFill>
                  <a:schemeClr val="accent3">
                    <a:lumMod val="50000"/>
                  </a:schemeClr>
                </a:solidFill>
                <a:effectLst>
                  <a:outerShdw blurRad="38100" dist="38100" dir="2700000" algn="tl">
                    <a:srgbClr val="000000">
                      <a:alpha val="43137"/>
                    </a:srgbClr>
                  </a:outerShdw>
                </a:effectLst>
                <a:latin typeface="+mn-lt"/>
              </a:rPr>
              <a:t>Company’s culture</a:t>
            </a:r>
          </a:p>
          <a:p>
            <a:pPr marL="548640" lvl="1" indent="-201168" fontAlgn="auto">
              <a:spcAft>
                <a:spcPts val="0"/>
              </a:spcAft>
              <a:buClr>
                <a:schemeClr val="accent1"/>
              </a:buClr>
              <a:buSzPct val="100000"/>
              <a:buFont typeface="Verdana"/>
              <a:buChar char="◦"/>
              <a:defRPr/>
            </a:pPr>
            <a:r>
              <a:rPr lang="en-US" sz="2400" dirty="0">
                <a:solidFill>
                  <a:schemeClr val="accent3">
                    <a:lumMod val="50000"/>
                  </a:schemeClr>
                </a:solidFill>
                <a:effectLst>
                  <a:outerShdw blurRad="38100" dist="38100" dir="2700000" algn="tl">
                    <a:srgbClr val="000000">
                      <a:alpha val="43137"/>
                    </a:srgbClr>
                  </a:outerShdw>
                </a:effectLst>
                <a:latin typeface="+mn-lt"/>
              </a:rPr>
              <a:t>Corporate reputation</a:t>
            </a:r>
          </a:p>
        </p:txBody>
      </p:sp>
      <p:sp>
        <p:nvSpPr>
          <p:cNvPr id="26632" name="TextBox 12"/>
          <p:cNvSpPr txBox="1">
            <a:spLocks noChangeArrowheads="1"/>
          </p:cNvSpPr>
          <p:nvPr/>
        </p:nvSpPr>
        <p:spPr bwMode="auto">
          <a:xfrm>
            <a:off x="452436" y="2743200"/>
            <a:ext cx="3357563"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5113" indent="-26511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40000"/>
              </a:spcBef>
              <a:buClr>
                <a:schemeClr val="accent1"/>
              </a:buClr>
              <a:buSzPct val="80000"/>
              <a:buFont typeface="Wingdings 2" pitchFamily="18" charset="2"/>
              <a:buChar char=""/>
            </a:pPr>
            <a:r>
              <a:rPr lang="en-US" altLang="en-US" sz="2400" i="1" dirty="0">
                <a:solidFill>
                  <a:srgbClr val="FF0000"/>
                </a:solidFill>
                <a:effectLst>
                  <a:outerShdw blurRad="38100" dist="38100" dir="2700000" algn="tl">
                    <a:srgbClr val="000000">
                      <a:alpha val="43137"/>
                    </a:srgbClr>
                  </a:outerShdw>
                </a:effectLst>
              </a:rPr>
              <a:t>Firm must try to avoid competitor imitation of its capabilities that create superior value to the customers</a:t>
            </a:r>
          </a:p>
        </p:txBody>
      </p:sp>
      <p:grpSp>
        <p:nvGrpSpPr>
          <p:cNvPr id="26633" name="Group 11"/>
          <p:cNvGrpSpPr>
            <a:grpSpLocks/>
          </p:cNvGrpSpPr>
          <p:nvPr/>
        </p:nvGrpSpPr>
        <p:grpSpPr bwMode="auto">
          <a:xfrm>
            <a:off x="812800" y="1066800"/>
            <a:ext cx="2641600" cy="1277938"/>
            <a:chOff x="0" y="2222700"/>
            <a:chExt cx="2641600" cy="1121598"/>
          </a:xfrm>
        </p:grpSpPr>
        <p:sp>
          <p:nvSpPr>
            <p:cNvPr id="14" name="Up Arrow Callout 13"/>
            <p:cNvSpPr/>
            <p:nvPr/>
          </p:nvSpPr>
          <p:spPr>
            <a:xfrm rot="10800000">
              <a:off x="0" y="2222700"/>
              <a:ext cx="2641600" cy="1121598"/>
            </a:xfrm>
            <a:prstGeom prst="upArrowCallou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7" name="Up Arrow Callout 4"/>
            <p:cNvSpPr/>
            <p:nvPr/>
          </p:nvSpPr>
          <p:spPr>
            <a:xfrm rot="21600000">
              <a:off x="0" y="2222700"/>
              <a:ext cx="2641600" cy="728691"/>
            </a:xfrm>
            <a:prstGeom prst="rect">
              <a:avLst/>
            </a:prstGeom>
          </p:spPr>
          <p:style>
            <a:lnRef idx="0">
              <a:scrgbClr r="0" g="0" b="0"/>
            </a:lnRef>
            <a:fillRef idx="0">
              <a:scrgbClr r="0" g="0" b="0"/>
            </a:fillRef>
            <a:effectRef idx="0">
              <a:scrgbClr r="0" g="0" b="0"/>
            </a:effectRef>
            <a:fontRef idx="minor">
              <a:schemeClr val="lt1"/>
            </a:fontRef>
          </p:style>
          <p:txBody>
            <a:bodyPr lIns="142240" tIns="142240" rIns="142240" bIns="142240" spcCol="1270" anchor="ctr"/>
            <a:lstStyle/>
            <a:p>
              <a:pPr algn="ctr" defTabSz="889000">
                <a:lnSpc>
                  <a:spcPct val="90000"/>
                </a:lnSpc>
                <a:spcAft>
                  <a:spcPct val="35000"/>
                </a:spcAft>
                <a:defRPr/>
              </a:pPr>
              <a:r>
                <a:rPr lang="en-US" sz="2800" b="1" dirty="0"/>
                <a:t>Difficult to imitate</a:t>
              </a:r>
            </a:p>
          </p:txBody>
        </p:sp>
      </p:grpSp>
    </p:spTree>
    <p:extLst>
      <p:ext uri="{BB962C8B-B14F-4D97-AF65-F5344CB8AC3E}">
        <p14:creationId xmlns:p14="http://schemas.microsoft.com/office/powerpoint/2010/main" val="2742839298"/>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52438" y="533400"/>
            <a:ext cx="8270875" cy="6172200"/>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9" name="Rectangle 3"/>
          <p:cNvSpPr txBox="1">
            <a:spLocks noChangeArrowheads="1"/>
          </p:cNvSpPr>
          <p:nvPr/>
        </p:nvSpPr>
        <p:spPr>
          <a:xfrm>
            <a:off x="3962400" y="1544638"/>
            <a:ext cx="4760913" cy="4195762"/>
          </a:xfrm>
          <a:prstGeom prst="rect">
            <a:avLst/>
          </a:prstGeom>
        </p:spPr>
        <p:txBody>
          <a:bodyPr lIns="182880" tIns="91440">
            <a:noAutofit/>
          </a:bodyPr>
          <a:lstStyle/>
          <a:p>
            <a:pPr marL="265176" indent="-265176" fontAlgn="auto">
              <a:spcBef>
                <a:spcPts val="600"/>
              </a:spcBef>
              <a:spcAft>
                <a:spcPts val="0"/>
              </a:spcAft>
              <a:buClr>
                <a:schemeClr val="accent1"/>
              </a:buClr>
              <a:buSzPct val="80000"/>
              <a:buFont typeface="Arial" pitchFamily="34" charset="0"/>
              <a:buChar char="•"/>
              <a:defRPr/>
            </a:pPr>
            <a:r>
              <a:rPr lang="en-US" sz="3200" dirty="0">
                <a:solidFill>
                  <a:srgbClr val="C00000"/>
                </a:solidFill>
                <a:latin typeface="Arial" pitchFamily="34" charset="0"/>
              </a:rPr>
              <a:t>To sustain competitive advantage, customers must find it difficult to find a substitute that equally satisfies their desire for a product/ service</a:t>
            </a:r>
            <a:r>
              <a:rPr lang="en-US" sz="3200" dirty="0">
                <a:solidFill>
                  <a:srgbClr val="C00000"/>
                </a:solidFill>
              </a:rPr>
              <a:t/>
            </a:r>
            <a:br>
              <a:rPr lang="en-US" sz="3200" dirty="0">
                <a:solidFill>
                  <a:srgbClr val="C00000"/>
                </a:solidFill>
              </a:rPr>
            </a:br>
            <a:endParaRPr lang="en-US" sz="3200" dirty="0">
              <a:solidFill>
                <a:srgbClr val="C00000"/>
              </a:solidFill>
            </a:endParaRPr>
          </a:p>
        </p:txBody>
      </p:sp>
      <p:sp>
        <p:nvSpPr>
          <p:cNvPr id="27656" name="TextBox 12"/>
          <p:cNvSpPr txBox="1">
            <a:spLocks noChangeArrowheads="1"/>
          </p:cNvSpPr>
          <p:nvPr/>
        </p:nvSpPr>
        <p:spPr bwMode="auto">
          <a:xfrm>
            <a:off x="904874" y="2955925"/>
            <a:ext cx="3057525"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5113" indent="-265113"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40000"/>
              </a:spcBef>
              <a:buClr>
                <a:schemeClr val="accent1"/>
              </a:buClr>
              <a:buSzPct val="80000"/>
              <a:buFont typeface="Wingdings 2" pitchFamily="18" charset="2"/>
              <a:buChar char=""/>
            </a:pPr>
            <a:r>
              <a:rPr lang="en-US" altLang="en-US" sz="2400" i="1" dirty="0">
                <a:solidFill>
                  <a:srgbClr val="FF0000"/>
                </a:solidFill>
                <a:effectLst>
                  <a:outerShdw blurRad="38100" dist="38100" dir="2700000" algn="tl">
                    <a:srgbClr val="000000">
                      <a:alpha val="43137"/>
                    </a:srgbClr>
                  </a:outerShdw>
                </a:effectLst>
              </a:rPr>
              <a:t>Inability for another firm to fulfill a customer’s need by alternative means</a:t>
            </a:r>
          </a:p>
        </p:txBody>
      </p:sp>
      <p:grpSp>
        <p:nvGrpSpPr>
          <p:cNvPr id="27657" name="Group 11"/>
          <p:cNvGrpSpPr>
            <a:grpSpLocks/>
          </p:cNvGrpSpPr>
          <p:nvPr/>
        </p:nvGrpSpPr>
        <p:grpSpPr bwMode="auto">
          <a:xfrm>
            <a:off x="588963" y="762000"/>
            <a:ext cx="3149600" cy="1640381"/>
            <a:chOff x="-264160" y="3174145"/>
            <a:chExt cx="3149600" cy="887887"/>
          </a:xfrm>
        </p:grpSpPr>
        <p:sp>
          <p:nvSpPr>
            <p:cNvPr id="15" name="Rectangle 14"/>
            <p:cNvSpPr/>
            <p:nvPr/>
          </p:nvSpPr>
          <p:spPr>
            <a:xfrm>
              <a:off x="-635" y="3224982"/>
              <a:ext cx="2641600" cy="837050"/>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Rectangle 15"/>
            <p:cNvSpPr/>
            <p:nvPr/>
          </p:nvSpPr>
          <p:spPr>
            <a:xfrm>
              <a:off x="-264160" y="3174145"/>
              <a:ext cx="3149600" cy="849813"/>
            </a:xfrm>
            <a:prstGeom prst="rect">
              <a:avLst/>
            </a:prstGeom>
          </p:spPr>
          <p:style>
            <a:lnRef idx="0">
              <a:scrgbClr r="0" g="0" b="0"/>
            </a:lnRef>
            <a:fillRef idx="0">
              <a:scrgbClr r="0" g="0" b="0"/>
            </a:fillRef>
            <a:effectRef idx="0">
              <a:scrgbClr r="0" g="0" b="0"/>
            </a:effectRef>
            <a:fontRef idx="minor">
              <a:schemeClr val="lt1"/>
            </a:fontRef>
          </p:style>
          <p:txBody>
            <a:bodyPr lIns="142240" tIns="142240" rIns="142240" bIns="142240" spcCol="1270" anchor="ctr"/>
            <a:lstStyle/>
            <a:p>
              <a:pPr algn="ctr" defTabSz="889000">
                <a:spcAft>
                  <a:spcPct val="35000"/>
                </a:spcAft>
                <a:defRPr/>
              </a:pPr>
              <a:r>
                <a:rPr lang="en-US" sz="2800" b="1" dirty="0">
                  <a:solidFill>
                    <a:schemeClr val="bg2"/>
                  </a:solidFill>
                  <a:effectLst>
                    <a:outerShdw blurRad="38100" dist="38100" dir="2700000" algn="tl">
                      <a:srgbClr val="000000">
                        <a:alpha val="43137"/>
                      </a:srgbClr>
                    </a:outerShdw>
                  </a:effectLst>
                </a:rPr>
                <a:t>Non-</a:t>
              </a:r>
            </a:p>
            <a:p>
              <a:pPr algn="ctr" defTabSz="889000">
                <a:lnSpc>
                  <a:spcPct val="90000"/>
                </a:lnSpc>
                <a:spcAft>
                  <a:spcPct val="35000"/>
                </a:spcAft>
                <a:defRPr/>
              </a:pPr>
              <a:r>
                <a:rPr lang="en-US" sz="2800" b="1" dirty="0">
                  <a:solidFill>
                    <a:schemeClr val="bg2"/>
                  </a:solidFill>
                  <a:effectLst>
                    <a:outerShdw blurRad="38100" dist="38100" dir="2700000" algn="tl">
                      <a:srgbClr val="000000">
                        <a:alpha val="43137"/>
                      </a:srgbClr>
                    </a:outerShdw>
                  </a:effectLst>
                </a:rPr>
                <a:t>substitutability</a:t>
              </a:r>
            </a:p>
          </p:txBody>
        </p:sp>
      </p:grpSp>
      <p:sp>
        <p:nvSpPr>
          <p:cNvPr id="13" name="Rectangle 2"/>
          <p:cNvSpPr txBox="1">
            <a:spLocks noChangeArrowheads="1"/>
          </p:cNvSpPr>
          <p:nvPr/>
        </p:nvSpPr>
        <p:spPr>
          <a:xfrm>
            <a:off x="611188" y="0"/>
            <a:ext cx="8610600" cy="381000"/>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000" dirty="0">
                <a:effectLst>
                  <a:outerShdw blurRad="38100" dist="38100" dir="2700000" algn="tl">
                    <a:srgbClr val="000000">
                      <a:alpha val="43137"/>
                    </a:srgbClr>
                  </a:outerShdw>
                </a:effectLst>
              </a:rPr>
              <a:t>COMPETITIVE ADVANTAGE CRITERIA</a:t>
            </a:r>
          </a:p>
        </p:txBody>
      </p:sp>
    </p:spTree>
    <p:extLst>
      <p:ext uri="{BB962C8B-B14F-4D97-AF65-F5344CB8AC3E}">
        <p14:creationId xmlns:p14="http://schemas.microsoft.com/office/powerpoint/2010/main" val="1168921158"/>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1510"/>
            <a:ext cx="8915400" cy="839090"/>
          </a:xfrm>
        </p:spPr>
        <p:txBody>
          <a:bodyPr/>
          <a:lstStyle/>
          <a:p>
            <a:r>
              <a:rPr lang="en-US" dirty="0"/>
              <a:t>THE KEY IMPERATIVES TO INNOVATION SUCCESS</a:t>
            </a:r>
            <a:endParaRPr lang="en-GB" dirty="0"/>
          </a:p>
        </p:txBody>
      </p:sp>
      <p:sp>
        <p:nvSpPr>
          <p:cNvPr id="3" name="Text Placeholder 2"/>
          <p:cNvSpPr>
            <a:spLocks noGrp="1"/>
          </p:cNvSpPr>
          <p:nvPr>
            <p:ph idx="1"/>
          </p:nvPr>
        </p:nvSpPr>
        <p:spPr>
          <a:xfrm>
            <a:off x="228600" y="1143000"/>
            <a:ext cx="8763000" cy="5410200"/>
          </a:xfrm>
        </p:spPr>
        <p:txBody>
          <a:bodyPr>
            <a:normAutofit lnSpcReduction="10000"/>
          </a:bodyPr>
          <a:lstStyle/>
          <a:p>
            <a:r>
              <a:rPr lang="en-US" sz="2800" dirty="0"/>
              <a:t>Define the innovation strategy, communicate it throughout the organization,  acquire capabilities that will enable it.</a:t>
            </a:r>
          </a:p>
          <a:p>
            <a:r>
              <a:rPr lang="en-US" sz="2800" dirty="0"/>
              <a:t>Align the innovation and business strategies.</a:t>
            </a:r>
          </a:p>
          <a:p>
            <a:r>
              <a:rPr lang="en-US" sz="2800" dirty="0"/>
              <a:t>Ensure that innovation culture is aligned with and supportive of the innovation strategy.</a:t>
            </a:r>
          </a:p>
          <a:p>
            <a:r>
              <a:rPr lang="en-US" sz="2800" dirty="0"/>
              <a:t>Focus on developing deep customer insight by directly engaging and observing end-users of your products.</a:t>
            </a:r>
          </a:p>
          <a:p>
            <a:r>
              <a:rPr lang="en-US" sz="2800" dirty="0"/>
              <a:t>Technical community participates in defining the corporate agenda.</a:t>
            </a:r>
          </a:p>
          <a:p>
            <a:r>
              <a:rPr lang="en-US" sz="2800" dirty="0"/>
              <a:t>Systematically manage the R&amp;D portfolio, scrap low-potential projects, beef-up high-potential ones, and ensure good risk management capabilities</a:t>
            </a:r>
            <a:r>
              <a:rPr lang="en-US" dirty="0"/>
              <a:t>. </a:t>
            </a:r>
            <a:endParaRPr lang="en-GB" dirty="0"/>
          </a:p>
        </p:txBody>
      </p:sp>
    </p:spTree>
    <p:extLst>
      <p:ext uri="{BB962C8B-B14F-4D97-AF65-F5344CB8AC3E}">
        <p14:creationId xmlns:p14="http://schemas.microsoft.com/office/powerpoint/2010/main" val="9417949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a:solidFill>
                  <a:srgbClr val="006666"/>
                </a:solidFill>
                <a:latin typeface="Verdana"/>
                <a:cs typeface="Verdana"/>
              </a:rPr>
              <a:t>Summary</a:t>
            </a:r>
            <a:endParaRPr lang="en-US" dirty="0"/>
          </a:p>
        </p:txBody>
      </p:sp>
      <p:sp>
        <p:nvSpPr>
          <p:cNvPr id="5" name="object 5"/>
          <p:cNvSpPr txBox="1">
            <a:spLocks noGrp="1"/>
          </p:cNvSpPr>
          <p:nvPr>
            <p:ph idx="1"/>
          </p:nvPr>
        </p:nvSpPr>
        <p:spPr>
          <a:xfrm>
            <a:off x="415636" y="1579418"/>
            <a:ext cx="8271164" cy="4546747"/>
          </a:xfrm>
          <a:prstGeom prst="rect">
            <a:avLst/>
          </a:prstGeom>
        </p:spPr>
        <p:txBody>
          <a:bodyPr vert="horz" wrap="square" lIns="0" tIns="0" rIns="0" bIns="0" rtlCol="0">
            <a:noAutofit/>
          </a:bodyPr>
          <a:lstStyle/>
          <a:p>
            <a:pPr marL="355600" marR="1257300" indent="-343535">
              <a:lnSpc>
                <a:spcPts val="3679"/>
              </a:lnSpc>
              <a:buClr>
                <a:srgbClr val="006699"/>
              </a:buClr>
              <a:buFont typeface="Verdana"/>
              <a:buChar char="•"/>
              <a:tabLst>
                <a:tab pos="355600" algn="l"/>
              </a:tabLst>
            </a:pPr>
            <a:r>
              <a:rPr sz="2800" spc="-20" dirty="0">
                <a:latin typeface="Verdana"/>
                <a:cs typeface="Verdana"/>
              </a:rPr>
              <a:t>L</a:t>
            </a:r>
            <a:r>
              <a:rPr sz="2800" spc="-5" dirty="0">
                <a:latin typeface="Verdana"/>
                <a:cs typeface="Verdana"/>
              </a:rPr>
              <a:t>i</a:t>
            </a:r>
            <a:r>
              <a:rPr sz="2800" spc="-20" dirty="0">
                <a:latin typeface="Verdana"/>
                <a:cs typeface="Verdana"/>
              </a:rPr>
              <a:t>st</a:t>
            </a:r>
            <a:r>
              <a:rPr sz="2800" spc="-5" dirty="0">
                <a:latin typeface="Verdana"/>
                <a:cs typeface="Verdana"/>
              </a:rPr>
              <a:t> </a:t>
            </a:r>
            <a:r>
              <a:rPr sz="2800" spc="-20" dirty="0">
                <a:latin typeface="Verdana"/>
                <a:cs typeface="Verdana"/>
              </a:rPr>
              <a:t>suc</a:t>
            </a:r>
            <a:r>
              <a:rPr sz="2800" spc="-35" dirty="0">
                <a:latin typeface="Verdana"/>
                <a:cs typeface="Verdana"/>
              </a:rPr>
              <a:t>c</a:t>
            </a:r>
            <a:r>
              <a:rPr sz="2800" spc="-20" dirty="0">
                <a:latin typeface="Verdana"/>
                <a:cs typeface="Verdana"/>
              </a:rPr>
              <a:t>essful</a:t>
            </a:r>
            <a:r>
              <a:rPr sz="2800" spc="60" dirty="0">
                <a:latin typeface="Verdana"/>
                <a:cs typeface="Verdana"/>
              </a:rPr>
              <a:t> </a:t>
            </a:r>
            <a:r>
              <a:rPr sz="2800" spc="-20" dirty="0">
                <a:latin typeface="Verdana"/>
                <a:cs typeface="Verdana"/>
              </a:rPr>
              <a:t>tra</a:t>
            </a:r>
            <a:r>
              <a:rPr sz="2800" spc="0" dirty="0">
                <a:latin typeface="Verdana"/>
                <a:cs typeface="Verdana"/>
              </a:rPr>
              <a:t>i</a:t>
            </a:r>
            <a:r>
              <a:rPr sz="2800" spc="-20" dirty="0">
                <a:latin typeface="Verdana"/>
                <a:cs typeface="Verdana"/>
              </a:rPr>
              <a:t>ts</a:t>
            </a:r>
            <a:r>
              <a:rPr sz="2800" spc="-5" dirty="0">
                <a:latin typeface="Verdana"/>
                <a:cs typeface="Verdana"/>
              </a:rPr>
              <a:t> </a:t>
            </a:r>
            <a:r>
              <a:rPr sz="2800" spc="-20" dirty="0">
                <a:latin typeface="Verdana"/>
                <a:cs typeface="Verdana"/>
              </a:rPr>
              <a:t>of </a:t>
            </a:r>
            <a:r>
              <a:rPr lang="en-US" sz="2800" spc="-25" dirty="0">
                <a:latin typeface="Verdana"/>
                <a:cs typeface="Verdana"/>
              </a:rPr>
              <a:t>highly</a:t>
            </a:r>
            <a:r>
              <a:rPr lang="en-US" sz="2800" spc="-20" dirty="0">
                <a:latin typeface="Verdana"/>
                <a:cs typeface="Verdana"/>
              </a:rPr>
              <a:t> innovative organizations</a:t>
            </a:r>
            <a:endParaRPr sz="2800" dirty="0">
              <a:latin typeface="Verdana"/>
              <a:cs typeface="Verdana"/>
            </a:endParaRPr>
          </a:p>
          <a:p>
            <a:pPr marL="355600" indent="-343535">
              <a:lnSpc>
                <a:spcPts val="3875"/>
              </a:lnSpc>
              <a:spcBef>
                <a:spcPts val="350"/>
              </a:spcBef>
              <a:buClr>
                <a:srgbClr val="006699"/>
              </a:buClr>
              <a:buFont typeface="Verdana"/>
              <a:buChar char="•"/>
              <a:tabLst>
                <a:tab pos="355600" algn="l"/>
                <a:tab pos="2788920" algn="l"/>
              </a:tabLst>
            </a:pPr>
            <a:r>
              <a:rPr sz="2800" spc="-20" dirty="0">
                <a:latin typeface="Verdana"/>
                <a:cs typeface="Verdana"/>
              </a:rPr>
              <a:t>Describe</a:t>
            </a:r>
            <a:r>
              <a:rPr sz="2800" spc="25" dirty="0">
                <a:latin typeface="Verdana"/>
                <a:cs typeface="Verdana"/>
              </a:rPr>
              <a:t> </a:t>
            </a:r>
            <a:r>
              <a:rPr lang="en-US" sz="2800" spc="-25" dirty="0">
                <a:latin typeface="Verdana"/>
                <a:cs typeface="Verdana"/>
              </a:rPr>
              <a:t>8 </a:t>
            </a:r>
            <a:r>
              <a:rPr sz="2800" spc="-25" dirty="0">
                <a:latin typeface="Verdana"/>
                <a:cs typeface="Verdana"/>
              </a:rPr>
              <a:t>ways</a:t>
            </a:r>
            <a:r>
              <a:rPr sz="2800" spc="5" dirty="0">
                <a:latin typeface="Verdana"/>
                <a:cs typeface="Verdana"/>
              </a:rPr>
              <a:t> </a:t>
            </a:r>
            <a:r>
              <a:rPr sz="2800" spc="-20" dirty="0">
                <a:latin typeface="Verdana"/>
                <a:cs typeface="Verdana"/>
              </a:rPr>
              <a:t>to</a:t>
            </a:r>
            <a:r>
              <a:rPr lang="en-US" sz="2800" spc="-20" dirty="0">
                <a:latin typeface="Verdana"/>
                <a:cs typeface="Verdana"/>
              </a:rPr>
              <a:t> </a:t>
            </a:r>
            <a:r>
              <a:rPr sz="2800" spc="-25" dirty="0">
                <a:latin typeface="Verdana"/>
                <a:cs typeface="Verdana"/>
              </a:rPr>
              <a:t>enhan</a:t>
            </a:r>
            <a:r>
              <a:rPr sz="2800" spc="-35" dirty="0">
                <a:latin typeface="Verdana"/>
                <a:cs typeface="Verdana"/>
              </a:rPr>
              <a:t>c</a:t>
            </a:r>
            <a:r>
              <a:rPr sz="2800" spc="-25" dirty="0">
                <a:latin typeface="Verdana"/>
                <a:cs typeface="Verdana"/>
              </a:rPr>
              <a:t>e</a:t>
            </a:r>
            <a:r>
              <a:rPr sz="2800" spc="10" dirty="0">
                <a:latin typeface="Verdana"/>
                <a:cs typeface="Verdana"/>
              </a:rPr>
              <a:t> </a:t>
            </a:r>
            <a:r>
              <a:rPr sz="2800" spc="-20" dirty="0">
                <a:latin typeface="Verdana"/>
                <a:cs typeface="Verdana"/>
              </a:rPr>
              <a:t>creativity</a:t>
            </a:r>
            <a:r>
              <a:rPr sz="2800" spc="5" dirty="0">
                <a:latin typeface="Verdana"/>
                <a:cs typeface="Verdana"/>
              </a:rPr>
              <a:t> </a:t>
            </a:r>
            <a:r>
              <a:rPr sz="2800" spc="-5" dirty="0">
                <a:latin typeface="Verdana"/>
                <a:cs typeface="Verdana"/>
              </a:rPr>
              <a:t>i</a:t>
            </a:r>
            <a:r>
              <a:rPr sz="2800" spc="-25" dirty="0">
                <a:latin typeface="Verdana"/>
                <a:cs typeface="Verdana"/>
              </a:rPr>
              <a:t>n</a:t>
            </a:r>
            <a:r>
              <a:rPr lang="en-US" sz="2800" spc="-25" dirty="0">
                <a:latin typeface="Verdana"/>
                <a:cs typeface="Verdana"/>
              </a:rPr>
              <a:t> </a:t>
            </a:r>
            <a:r>
              <a:rPr sz="2800" spc="-20" dirty="0">
                <a:latin typeface="Verdana"/>
                <a:cs typeface="Verdana"/>
              </a:rPr>
              <a:t>Organizat</a:t>
            </a:r>
            <a:r>
              <a:rPr sz="2800" spc="-5" dirty="0">
                <a:latin typeface="Verdana"/>
                <a:cs typeface="Verdana"/>
              </a:rPr>
              <a:t>i</a:t>
            </a:r>
            <a:r>
              <a:rPr sz="2800" spc="-20" dirty="0">
                <a:latin typeface="Verdana"/>
                <a:cs typeface="Verdana"/>
              </a:rPr>
              <a:t>ons</a:t>
            </a:r>
            <a:endParaRPr sz="2800" dirty="0">
              <a:latin typeface="Verdana"/>
              <a:cs typeface="Verdana"/>
            </a:endParaRPr>
          </a:p>
          <a:p>
            <a:pPr>
              <a:lnSpc>
                <a:spcPts val="850"/>
              </a:lnSpc>
              <a:spcBef>
                <a:spcPts val="21"/>
              </a:spcBef>
            </a:pPr>
            <a:endParaRPr sz="700" dirty="0"/>
          </a:p>
          <a:p>
            <a:pPr marL="355600" marR="1321435" indent="-343535">
              <a:lnSpc>
                <a:spcPts val="3670"/>
              </a:lnSpc>
              <a:buClr>
                <a:srgbClr val="006699"/>
              </a:buClr>
              <a:buFont typeface="Verdana"/>
              <a:buChar char="•"/>
              <a:tabLst>
                <a:tab pos="355600" algn="l"/>
              </a:tabLst>
            </a:pPr>
            <a:r>
              <a:rPr sz="2800" spc="-20" dirty="0">
                <a:latin typeface="Verdana"/>
                <a:cs typeface="Verdana"/>
              </a:rPr>
              <a:t>Explai</a:t>
            </a:r>
            <a:r>
              <a:rPr sz="2800" spc="-25" dirty="0">
                <a:latin typeface="Verdana"/>
                <a:cs typeface="Verdana"/>
              </a:rPr>
              <a:t>n</a:t>
            </a:r>
            <a:r>
              <a:rPr sz="2800" spc="5" dirty="0">
                <a:latin typeface="Verdana"/>
                <a:cs typeface="Verdana"/>
              </a:rPr>
              <a:t> </a:t>
            </a:r>
            <a:r>
              <a:rPr sz="2800" spc="-20" dirty="0">
                <a:latin typeface="Verdana"/>
                <a:cs typeface="Verdana"/>
              </a:rPr>
              <a:t>the</a:t>
            </a:r>
            <a:r>
              <a:rPr sz="2800" spc="10" dirty="0">
                <a:latin typeface="Verdana"/>
                <a:cs typeface="Verdana"/>
              </a:rPr>
              <a:t> </a:t>
            </a:r>
            <a:r>
              <a:rPr sz="2800" spc="-20" dirty="0">
                <a:latin typeface="Verdana"/>
                <a:cs typeface="Verdana"/>
              </a:rPr>
              <a:t>concept</a:t>
            </a:r>
            <a:r>
              <a:rPr sz="2800" spc="10" dirty="0">
                <a:latin typeface="Verdana"/>
                <a:cs typeface="Verdana"/>
              </a:rPr>
              <a:t> </a:t>
            </a:r>
            <a:r>
              <a:rPr sz="2800" spc="-20" dirty="0">
                <a:latin typeface="Verdana"/>
                <a:cs typeface="Verdana"/>
              </a:rPr>
              <a:t>of</a:t>
            </a:r>
            <a:r>
              <a:rPr sz="2800" spc="5" dirty="0">
                <a:latin typeface="Verdana"/>
                <a:cs typeface="Verdana"/>
              </a:rPr>
              <a:t> </a:t>
            </a:r>
            <a:r>
              <a:rPr sz="2800" spc="-20" dirty="0">
                <a:latin typeface="Verdana"/>
                <a:cs typeface="Verdana"/>
              </a:rPr>
              <a:t>virtual teams</a:t>
            </a:r>
            <a:endParaRPr sz="2800" dirty="0">
              <a:latin typeface="Verdana"/>
              <a:cs typeface="Verdana"/>
            </a:endParaRPr>
          </a:p>
          <a:p>
            <a:pPr marL="355600" indent="-343535">
              <a:lnSpc>
                <a:spcPts val="3875"/>
              </a:lnSpc>
              <a:spcBef>
                <a:spcPts val="355"/>
              </a:spcBef>
              <a:buClr>
                <a:srgbClr val="006699"/>
              </a:buClr>
              <a:buFont typeface="Verdana"/>
              <a:buChar char="•"/>
              <a:tabLst>
                <a:tab pos="355600" algn="l"/>
              </a:tabLst>
            </a:pPr>
            <a:r>
              <a:rPr sz="2800" spc="-25" dirty="0">
                <a:latin typeface="Verdana"/>
                <a:cs typeface="Verdana"/>
              </a:rPr>
              <a:t>Un</a:t>
            </a:r>
            <a:r>
              <a:rPr sz="2800" spc="-40" dirty="0">
                <a:latin typeface="Verdana"/>
                <a:cs typeface="Verdana"/>
              </a:rPr>
              <a:t>d</a:t>
            </a:r>
            <a:r>
              <a:rPr sz="2800" spc="-20" dirty="0">
                <a:latin typeface="Verdana"/>
                <a:cs typeface="Verdana"/>
              </a:rPr>
              <a:t>erstand the con</a:t>
            </a:r>
            <a:r>
              <a:rPr sz="2800" spc="-35" dirty="0">
                <a:latin typeface="Verdana"/>
                <a:cs typeface="Verdana"/>
              </a:rPr>
              <a:t>c</a:t>
            </a:r>
            <a:r>
              <a:rPr sz="2800" spc="-20" dirty="0">
                <a:latin typeface="Verdana"/>
                <a:cs typeface="Verdana"/>
              </a:rPr>
              <a:t>ept</a:t>
            </a:r>
            <a:r>
              <a:rPr sz="2800" spc="10" dirty="0">
                <a:latin typeface="Verdana"/>
                <a:cs typeface="Verdana"/>
              </a:rPr>
              <a:t> </a:t>
            </a:r>
            <a:r>
              <a:rPr sz="2800" spc="-20" dirty="0">
                <a:latin typeface="Verdana"/>
                <a:cs typeface="Verdana"/>
              </a:rPr>
              <a:t>of</a:t>
            </a:r>
            <a:r>
              <a:rPr lang="en-US" sz="2800" spc="-20" dirty="0">
                <a:latin typeface="Verdana"/>
                <a:cs typeface="Verdana"/>
              </a:rPr>
              <a:t> </a:t>
            </a:r>
            <a:r>
              <a:rPr sz="2800" spc="-20" dirty="0">
                <a:latin typeface="Verdana"/>
                <a:cs typeface="Verdana"/>
              </a:rPr>
              <a:t>communities</a:t>
            </a:r>
            <a:r>
              <a:rPr sz="2800" spc="45" dirty="0">
                <a:latin typeface="Verdana"/>
                <a:cs typeface="Verdana"/>
              </a:rPr>
              <a:t> </a:t>
            </a:r>
            <a:r>
              <a:rPr sz="2800" spc="-20" dirty="0">
                <a:latin typeface="Verdana"/>
                <a:cs typeface="Verdana"/>
              </a:rPr>
              <a:t>of practice</a:t>
            </a:r>
            <a:endParaRPr sz="2800" dirty="0">
              <a:latin typeface="Verdana"/>
              <a:cs typeface="Verdana"/>
            </a:endParaRPr>
          </a:p>
        </p:txBody>
      </p:sp>
      <p:sp>
        <p:nvSpPr>
          <p:cNvPr id="6" name="object 6"/>
          <p:cNvSpPr txBox="1">
            <a:spLocks noGrp="1"/>
          </p:cNvSpPr>
          <p:nvPr>
            <p:ph type="sldNum" sz="quarter" idx="12"/>
          </p:nvPr>
        </p:nvSpPr>
        <p:spPr>
          <a:prstGeom prst="rect">
            <a:avLst/>
          </a:prstGeom>
        </p:spPr>
        <p:txBody>
          <a:bodyPr vert="horz" wrap="square" lIns="0" tIns="0" rIns="0" bIns="0" rtlCol="0">
            <a:noAutofit/>
          </a:bodyPr>
          <a:lstStyle/>
          <a:p>
            <a:pPr marL="12700">
              <a:lnSpc>
                <a:spcPct val="100000"/>
              </a:lnSpc>
            </a:pPr>
            <a:r>
              <a:rPr sz="1400" spc="-5" dirty="0">
                <a:solidFill>
                  <a:srgbClr val="006699"/>
                </a:solidFill>
                <a:latin typeface="Verdana"/>
                <a:cs typeface="Verdana"/>
              </a:rPr>
              <a:t>12-</a:t>
            </a:r>
            <a:fld id="{81D60167-4931-47E6-BA6A-407CBD079E47}" type="slidenum">
              <a:rPr sz="1400" spc="0" dirty="0" smtClean="0">
                <a:solidFill>
                  <a:srgbClr val="006699"/>
                </a:solidFill>
                <a:latin typeface="Verdana"/>
                <a:cs typeface="Verdana"/>
              </a:rPr>
              <a:t>25</a:t>
            </a:fld>
            <a:endParaRPr sz="1400">
              <a:latin typeface="Verdana"/>
              <a:cs typeface="Verdan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4370" name="Rectangle 2" descr="Slideheader01">
            <a:extLst>
              <a:ext uri="{FF2B5EF4-FFF2-40B4-BE49-F238E27FC236}">
                <a16:creationId xmlns="" xmlns:a16="http://schemas.microsoft.com/office/drawing/2014/main" id="{46D2146C-5664-406E-AC5B-AFE91788F5B0}"/>
              </a:ext>
            </a:extLst>
          </p:cNvPr>
          <p:cNvSpPr>
            <a:spLocks noGrp="1" noChangeArrowheads="1"/>
          </p:cNvSpPr>
          <p:nvPr>
            <p:ph type="title" idx="4294967295"/>
          </p:nvPr>
        </p:nvSpPr>
        <p:spPr>
          <a:xfrm>
            <a:off x="0" y="200025"/>
            <a:ext cx="8229600" cy="1292225"/>
          </a:xfrm>
        </p:spPr>
        <p:txBody>
          <a:bodyPr tIns="137160" bIns="91440">
            <a:spAutoFit/>
          </a:bodyPr>
          <a:lstStyle/>
          <a:p>
            <a:pPr indent="514350"/>
            <a:r>
              <a:rPr lang="en-US" altLang="en-US" dirty="0">
                <a:effectLst>
                  <a:outerShdw blurRad="38100" dist="38100" dir="2700000" algn="tl">
                    <a:srgbClr val="C0C0C0"/>
                  </a:outerShdw>
                </a:effectLst>
              </a:rPr>
              <a:t> </a:t>
            </a:r>
            <a:r>
              <a:rPr lang="en-US" altLang="en-US" sz="3600" dirty="0">
                <a:effectLst>
                  <a:outerShdw blurRad="38100" dist="38100" dir="2700000" algn="tl">
                    <a:srgbClr val="C0C0C0"/>
                  </a:outerShdw>
                </a:effectLst>
              </a:rPr>
              <a:t>Factors in the emergence of Innovative</a:t>
            </a:r>
            <a:br>
              <a:rPr lang="en-US" altLang="en-US" sz="3600" dirty="0">
                <a:effectLst>
                  <a:outerShdw blurRad="38100" dist="38100" dir="2700000" algn="tl">
                    <a:srgbClr val="C0C0C0"/>
                  </a:outerShdw>
                </a:effectLst>
              </a:rPr>
            </a:br>
            <a:r>
              <a:rPr lang="en-US" altLang="en-US" dirty="0">
                <a:effectLst>
                  <a:outerShdw blurRad="38100" dist="38100" dir="2700000" algn="tl">
                    <a:srgbClr val="C0C0C0"/>
                  </a:outerShdw>
                </a:effectLst>
              </a:rPr>
              <a:t> Organizations</a:t>
            </a:r>
          </a:p>
        </p:txBody>
      </p:sp>
      <p:sp>
        <p:nvSpPr>
          <p:cNvPr id="954371" name="Rectangle 3">
            <a:extLst>
              <a:ext uri="{FF2B5EF4-FFF2-40B4-BE49-F238E27FC236}">
                <a16:creationId xmlns="" xmlns:a16="http://schemas.microsoft.com/office/drawing/2014/main" id="{ACCABB6A-5D96-49CA-9C57-5F313EAF44BD}"/>
              </a:ext>
            </a:extLst>
          </p:cNvPr>
          <p:cNvSpPr>
            <a:spLocks noGrp="1" noChangeArrowheads="1"/>
          </p:cNvSpPr>
          <p:nvPr>
            <p:ph type="body" idx="4294967295"/>
          </p:nvPr>
        </p:nvSpPr>
        <p:spPr>
          <a:xfrm>
            <a:off x="0" y="1600200"/>
            <a:ext cx="8229600" cy="4525963"/>
          </a:xfrm>
        </p:spPr>
        <p:txBody>
          <a:bodyPr>
            <a:normAutofit fontScale="92500" lnSpcReduction="20000"/>
          </a:bodyPr>
          <a:lstStyle/>
          <a:p>
            <a:pPr>
              <a:spcBef>
                <a:spcPct val="40000"/>
              </a:spcBef>
            </a:pPr>
            <a:r>
              <a:rPr lang="en-US" altLang="en-US" sz="2700" dirty="0">
                <a:effectLst>
                  <a:outerShdw blurRad="38100" dist="38100" dir="2700000" algn="tl">
                    <a:srgbClr val="C0C0C0"/>
                  </a:outerShdw>
                </a:effectLst>
              </a:rPr>
              <a:t>The rapid evolution of knowledge and technology promoted high-tech entrepreneurial start-ups.</a:t>
            </a:r>
          </a:p>
          <a:p>
            <a:pPr>
              <a:spcBef>
                <a:spcPct val="40000"/>
              </a:spcBef>
            </a:pPr>
            <a:r>
              <a:rPr lang="en-US" altLang="en-US" sz="2700" dirty="0">
                <a:effectLst>
                  <a:outerShdw blurRad="38100" dist="38100" dir="2700000" algn="tl">
                    <a:srgbClr val="C0C0C0"/>
                  </a:outerShdw>
                </a:effectLst>
              </a:rPr>
              <a:t>Demographic trends of super-rich Innovation champions as role models.</a:t>
            </a:r>
          </a:p>
          <a:p>
            <a:pPr>
              <a:spcBef>
                <a:spcPct val="40000"/>
              </a:spcBef>
            </a:pPr>
            <a:r>
              <a:rPr lang="en-US" altLang="en-US" sz="2700" dirty="0">
                <a:effectLst>
                  <a:outerShdw blurRad="38100" dist="38100" dir="2700000" algn="tl">
                    <a:srgbClr val="C0C0C0"/>
                  </a:outerShdw>
                </a:effectLst>
              </a:rPr>
              <a:t>Companies learning to manage Innovation.</a:t>
            </a:r>
          </a:p>
          <a:p>
            <a:pPr>
              <a:spcBef>
                <a:spcPct val="40000"/>
              </a:spcBef>
            </a:pPr>
            <a:r>
              <a:rPr lang="en-US" altLang="en-US" sz="2700" dirty="0">
                <a:effectLst>
                  <a:outerShdw blurRad="38100" dist="38100" dir="2700000" algn="tl">
                    <a:srgbClr val="C0C0C0"/>
                  </a:outerShdw>
                </a:effectLst>
              </a:rPr>
              <a:t>Rapid growth in the number of new and sophisticated competitors</a:t>
            </a:r>
          </a:p>
          <a:p>
            <a:pPr>
              <a:spcBef>
                <a:spcPct val="40000"/>
              </a:spcBef>
            </a:pPr>
            <a:r>
              <a:rPr lang="en-US" altLang="en-US" sz="2700" dirty="0">
                <a:effectLst>
                  <a:outerShdw blurRad="38100" dist="38100" dir="2700000" algn="tl">
                    <a:srgbClr val="C0C0C0"/>
                  </a:outerShdw>
                </a:effectLst>
              </a:rPr>
              <a:t>Sense of distrust in the traditional methods of management</a:t>
            </a:r>
          </a:p>
          <a:p>
            <a:pPr>
              <a:spcBef>
                <a:spcPct val="40000"/>
              </a:spcBef>
            </a:pPr>
            <a:r>
              <a:rPr lang="en-US" altLang="en-US" sz="2700" dirty="0">
                <a:effectLst>
                  <a:outerShdw blurRad="38100" dist="38100" dir="2700000" algn="tl">
                    <a:srgbClr val="C0C0C0"/>
                  </a:outerShdw>
                </a:effectLst>
              </a:rPr>
              <a:t>An exodus of some of the best and brightest people from corporations to become small business entrepreneurs</a:t>
            </a:r>
          </a:p>
          <a:p>
            <a:pPr>
              <a:spcBef>
                <a:spcPct val="40000"/>
              </a:spcBef>
            </a:pPr>
            <a:r>
              <a:rPr lang="en-US" altLang="en-US" sz="2700" dirty="0">
                <a:effectLst>
                  <a:outerShdw blurRad="38100" dist="38100" dir="2700000" algn="tl">
                    <a:srgbClr val="C0C0C0"/>
                  </a:outerShdw>
                </a:effectLst>
              </a:rPr>
              <a:t>International competition</a:t>
            </a:r>
          </a:p>
          <a:p>
            <a:pPr>
              <a:spcBef>
                <a:spcPct val="40000"/>
              </a:spcBef>
            </a:pPr>
            <a:r>
              <a:rPr lang="en-US" altLang="en-US" sz="2700" dirty="0">
                <a:effectLst>
                  <a:outerShdw blurRad="38100" dist="38100" dir="2700000" algn="tl">
                    <a:srgbClr val="C0C0C0"/>
                  </a:outerShdw>
                </a:effectLst>
              </a:rPr>
              <a:t>An overall desire to improve efficiency and productivity</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155435" y="626363"/>
            <a:ext cx="925067" cy="1231391"/>
          </a:xfrm>
          <a:prstGeom prst="rect">
            <a:avLst/>
          </a:prstGeom>
          <a:blipFill>
            <a:blip r:embed="rId2" cstate="print"/>
            <a:stretch>
              <a:fillRect/>
            </a:stretch>
          </a:blipFill>
        </p:spPr>
        <p:txBody>
          <a:bodyPr wrap="square" lIns="0" tIns="0" rIns="0" bIns="0" rtlCol="0">
            <a:noAutofit/>
          </a:bodyPr>
          <a:lstStyle/>
          <a:p>
            <a:endParaRPr/>
          </a:p>
        </p:txBody>
      </p:sp>
      <p:sp>
        <p:nvSpPr>
          <p:cNvPr id="8" name="Title 7"/>
          <p:cNvSpPr>
            <a:spLocks noGrp="1"/>
          </p:cNvSpPr>
          <p:nvPr>
            <p:ph type="title"/>
          </p:nvPr>
        </p:nvSpPr>
        <p:spPr>
          <a:xfrm>
            <a:off x="152400" y="457200"/>
            <a:ext cx="8763000" cy="685800"/>
          </a:xfrm>
        </p:spPr>
        <p:txBody>
          <a:bodyPr>
            <a:normAutofit fontScale="90000"/>
          </a:bodyPr>
          <a:lstStyle/>
          <a:p>
            <a:r>
              <a:rPr lang="en-GB" b="1" dirty="0"/>
              <a:t>Benefits of Innovative Organizations</a:t>
            </a:r>
            <a:br>
              <a:rPr lang="en-GB" b="1" dirty="0"/>
            </a:br>
            <a:endParaRPr lang="en-GB" b="1" dirty="0"/>
          </a:p>
        </p:txBody>
      </p:sp>
      <p:sp>
        <p:nvSpPr>
          <p:cNvPr id="9" name="Text Placeholder 8"/>
          <p:cNvSpPr>
            <a:spLocks noGrp="1"/>
          </p:cNvSpPr>
          <p:nvPr>
            <p:ph idx="1"/>
          </p:nvPr>
        </p:nvSpPr>
        <p:spPr>
          <a:xfrm>
            <a:off x="381000" y="990599"/>
            <a:ext cx="8534400" cy="5365751"/>
          </a:xfrm>
        </p:spPr>
        <p:txBody>
          <a:bodyPr>
            <a:normAutofit/>
          </a:bodyPr>
          <a:lstStyle/>
          <a:p>
            <a:r>
              <a:rPr lang="en-US" sz="3600" dirty="0"/>
              <a:t>Increased level of effort exerted by individual employees</a:t>
            </a:r>
          </a:p>
          <a:p>
            <a:r>
              <a:rPr lang="en-US" sz="3600" dirty="0"/>
              <a:t>Increased correlation between task performance and goals</a:t>
            </a:r>
          </a:p>
          <a:p>
            <a:r>
              <a:rPr lang="en-US" sz="3600" dirty="0"/>
              <a:t>Generates adequate skills and knowledge to achieve complex tasks</a:t>
            </a:r>
          </a:p>
          <a:p>
            <a:r>
              <a:rPr lang="en-US" sz="3600" dirty="0"/>
              <a:t>Encourage flexibility, efficiency, knowledge sharing and employee involvement</a:t>
            </a:r>
          </a:p>
        </p:txBody>
      </p:sp>
      <p:sp>
        <p:nvSpPr>
          <p:cNvPr id="7" name="object 7"/>
          <p:cNvSpPr txBox="1">
            <a:spLocks noGrp="1"/>
          </p:cNvSpPr>
          <p:nvPr>
            <p:ph type="sldNum" sz="quarter" idx="12"/>
          </p:nvPr>
        </p:nvSpPr>
        <p:spPr>
          <a:prstGeom prst="rect">
            <a:avLst/>
          </a:prstGeom>
        </p:spPr>
        <p:txBody>
          <a:bodyPr vert="horz" wrap="square" lIns="0" tIns="0" rIns="0" bIns="0" rtlCol="0">
            <a:noAutofit/>
          </a:bodyPr>
          <a:lstStyle/>
          <a:p>
            <a:pPr marL="68580">
              <a:lnSpc>
                <a:spcPct val="100000"/>
              </a:lnSpc>
            </a:pPr>
            <a:r>
              <a:rPr sz="1400" spc="-5" dirty="0">
                <a:solidFill>
                  <a:srgbClr val="006699"/>
                </a:solidFill>
                <a:latin typeface="Verdana"/>
                <a:cs typeface="Verdana"/>
              </a:rPr>
              <a:t>12-</a:t>
            </a:r>
            <a:fld id="{81D60167-4931-47E6-BA6A-407CBD079E47}" type="slidenum">
              <a:rPr sz="1400" spc="0" dirty="0" smtClean="0">
                <a:solidFill>
                  <a:srgbClr val="006699"/>
                </a:solidFill>
                <a:latin typeface="Verdana"/>
                <a:cs typeface="Verdana"/>
              </a:rPr>
              <a:t>4</a:t>
            </a:fld>
            <a:endParaRPr sz="1400">
              <a:latin typeface="Verdana"/>
              <a:cs typeface="Verdan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10600" cy="743532"/>
          </a:xfrm>
        </p:spPr>
        <p:txBody>
          <a:bodyPr>
            <a:normAutofit fontScale="90000"/>
          </a:bodyPr>
          <a:lstStyle/>
          <a:p>
            <a:r>
              <a:rPr lang="en-GB" sz="4800" b="1" dirty="0">
                <a:solidFill>
                  <a:srgbClr val="006666"/>
                </a:solidFill>
                <a:latin typeface="Verdana"/>
                <a:cs typeface="Verdana"/>
              </a:rPr>
              <a:t>Organizational</a:t>
            </a:r>
            <a:r>
              <a:rPr lang="en-GB" sz="4800" b="1" spc="-25" dirty="0">
                <a:solidFill>
                  <a:srgbClr val="006666"/>
                </a:solidFill>
                <a:latin typeface="Verdana"/>
                <a:cs typeface="Verdana"/>
              </a:rPr>
              <a:t> </a:t>
            </a:r>
            <a:r>
              <a:rPr lang="en-GB" sz="4800" b="1" dirty="0">
                <a:solidFill>
                  <a:srgbClr val="006666"/>
                </a:solidFill>
                <a:latin typeface="Verdana"/>
                <a:cs typeface="Verdana"/>
              </a:rPr>
              <a:t>S</a:t>
            </a:r>
            <a:r>
              <a:rPr lang="en-GB" sz="4800" b="1" spc="10" dirty="0">
                <a:solidFill>
                  <a:srgbClr val="006666"/>
                </a:solidFill>
                <a:latin typeface="Verdana"/>
                <a:cs typeface="Verdana"/>
              </a:rPr>
              <a:t>t</a:t>
            </a:r>
            <a:r>
              <a:rPr lang="en-GB" sz="4800" b="1" dirty="0">
                <a:solidFill>
                  <a:srgbClr val="006666"/>
                </a:solidFill>
                <a:latin typeface="Verdana"/>
                <a:cs typeface="Verdana"/>
              </a:rPr>
              <a:t>ructure</a:t>
            </a:r>
            <a:endParaRPr lang="en-GB" sz="4800" b="1" dirty="0"/>
          </a:p>
        </p:txBody>
      </p:sp>
      <p:sp>
        <p:nvSpPr>
          <p:cNvPr id="3" name="Text Placeholder 2"/>
          <p:cNvSpPr>
            <a:spLocks noGrp="1"/>
          </p:cNvSpPr>
          <p:nvPr>
            <p:ph idx="1"/>
          </p:nvPr>
        </p:nvSpPr>
        <p:spPr>
          <a:xfrm>
            <a:off x="535940" y="1648714"/>
            <a:ext cx="8072119" cy="3990086"/>
          </a:xfrm>
        </p:spPr>
        <p:txBody>
          <a:bodyPr>
            <a:normAutofit lnSpcReduction="10000"/>
          </a:bodyPr>
          <a:lstStyle/>
          <a:p>
            <a:r>
              <a:rPr lang="en-US" sz="3200" dirty="0"/>
              <a:t>Key issues affecting structure are:</a:t>
            </a:r>
          </a:p>
          <a:p>
            <a:pPr lvl="1"/>
            <a:r>
              <a:rPr lang="en-US" sz="2800" dirty="0"/>
              <a:t>Degree of formalization, standardization &amp; centralization</a:t>
            </a:r>
          </a:p>
          <a:p>
            <a:r>
              <a:rPr lang="en-US" sz="3200" dirty="0"/>
              <a:t>Mechanistic structure (Bureaucracy): characterized by high degrees of formalization, standardization, and centralization</a:t>
            </a:r>
          </a:p>
          <a:p>
            <a:r>
              <a:rPr lang="en-US" sz="3200" dirty="0"/>
              <a:t>Organic structures (Adhocracy): characterized by low degrees of formalization, standardization, and centralization</a:t>
            </a:r>
          </a:p>
        </p:txBody>
      </p:sp>
    </p:spTree>
    <p:extLst>
      <p:ext uri="{BB962C8B-B14F-4D97-AF65-F5344CB8AC3E}">
        <p14:creationId xmlns:p14="http://schemas.microsoft.com/office/powerpoint/2010/main" val="2728008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8706" name="Rectangle 2" descr="Slideheader01">
            <a:extLst>
              <a:ext uri="{FF2B5EF4-FFF2-40B4-BE49-F238E27FC236}">
                <a16:creationId xmlns="" xmlns:a16="http://schemas.microsoft.com/office/drawing/2014/main" id="{EBCD0BF8-9685-4EDF-89B4-90675CB1F66A}"/>
              </a:ext>
            </a:extLst>
          </p:cNvPr>
          <p:cNvSpPr>
            <a:spLocks noGrp="1" noChangeArrowheads="1"/>
          </p:cNvSpPr>
          <p:nvPr>
            <p:ph type="title" idx="4294967295"/>
          </p:nvPr>
        </p:nvSpPr>
        <p:spPr>
          <a:xfrm>
            <a:off x="152400" y="152400"/>
            <a:ext cx="8250238" cy="738187"/>
          </a:xfrm>
        </p:spPr>
        <p:txBody>
          <a:bodyPr wrap="square" tIns="137160" bIns="91440">
            <a:spAutoFit/>
          </a:bodyPr>
          <a:lstStyle/>
          <a:p>
            <a:pPr indent="514350"/>
            <a:r>
              <a:rPr lang="en-US" altLang="en-US" dirty="0">
                <a:effectLst>
                  <a:outerShdw blurRad="38100" dist="38100" dir="2700000" algn="tl">
                    <a:srgbClr val="C0C0C0"/>
                  </a:outerShdw>
                </a:effectLst>
              </a:rPr>
              <a:t>Assessing Innovative organizations</a:t>
            </a:r>
          </a:p>
        </p:txBody>
      </p:sp>
      <p:sp>
        <p:nvSpPr>
          <p:cNvPr id="968707" name="Rectangle 3">
            <a:extLst>
              <a:ext uri="{FF2B5EF4-FFF2-40B4-BE49-F238E27FC236}">
                <a16:creationId xmlns="" xmlns:a16="http://schemas.microsoft.com/office/drawing/2014/main" id="{82945D0F-A2C5-4409-8486-E81E57D9A00D}"/>
              </a:ext>
            </a:extLst>
          </p:cNvPr>
          <p:cNvSpPr>
            <a:spLocks noGrp="1" noChangeArrowheads="1"/>
          </p:cNvSpPr>
          <p:nvPr>
            <p:ph type="body" idx="4294967295"/>
          </p:nvPr>
        </p:nvSpPr>
        <p:spPr>
          <a:xfrm>
            <a:off x="381000" y="1066800"/>
            <a:ext cx="8229600" cy="5059363"/>
          </a:xfrm>
        </p:spPr>
        <p:txBody>
          <a:bodyPr/>
          <a:lstStyle/>
          <a:p>
            <a:pPr>
              <a:spcBef>
                <a:spcPct val="40000"/>
              </a:spcBef>
            </a:pPr>
            <a:r>
              <a:rPr lang="en-US" altLang="en-US" sz="2400" dirty="0">
                <a:effectLst>
                  <a:outerShdw blurRad="38100" dist="38100" dir="2700000" algn="tl">
                    <a:srgbClr val="C0C0C0"/>
                  </a:outerShdw>
                </a:effectLst>
              </a:rPr>
              <a:t>Does the firm encourage </a:t>
            </a:r>
            <a:r>
              <a:rPr lang="en-US" altLang="en-US" dirty="0">
                <a:effectLst>
                  <a:outerShdw blurRad="38100" dist="38100" dir="2700000" algn="tl">
                    <a:srgbClr val="C0C0C0"/>
                  </a:outerShdw>
                </a:effectLst>
              </a:rPr>
              <a:t>Creative</a:t>
            </a:r>
            <a:r>
              <a:rPr lang="en-US" altLang="en-US" sz="2400" dirty="0">
                <a:effectLst>
                  <a:outerShdw blurRad="38100" dist="38100" dir="2700000" algn="tl">
                    <a:srgbClr val="C0C0C0"/>
                  </a:outerShdw>
                </a:effectLst>
              </a:rPr>
              <a:t> thinking?</a:t>
            </a:r>
          </a:p>
          <a:p>
            <a:pPr>
              <a:spcBef>
                <a:spcPct val="40000"/>
              </a:spcBef>
            </a:pPr>
            <a:r>
              <a:rPr lang="en-US" altLang="en-US" sz="2400" dirty="0">
                <a:effectLst>
                  <a:outerShdw blurRad="38100" dist="38100" dir="2700000" algn="tl">
                    <a:srgbClr val="C0C0C0"/>
                  </a:outerShdw>
                </a:effectLst>
              </a:rPr>
              <a:t>Does the firm provide ways for innovators to stay with their ideas?</a:t>
            </a:r>
          </a:p>
          <a:p>
            <a:pPr>
              <a:spcBef>
                <a:spcPct val="40000"/>
              </a:spcBef>
            </a:pPr>
            <a:r>
              <a:rPr lang="en-US" altLang="en-US" sz="2400" dirty="0">
                <a:effectLst>
                  <a:outerShdw blurRad="38100" dist="38100" dir="2700000" algn="tl">
                    <a:srgbClr val="C0C0C0"/>
                  </a:outerShdw>
                </a:effectLst>
              </a:rPr>
              <a:t>Are people permitted to do the job in their own way, or are they constantly stopping to explain their actions and ask for permission?</a:t>
            </a:r>
          </a:p>
          <a:p>
            <a:pPr>
              <a:spcBef>
                <a:spcPct val="40000"/>
              </a:spcBef>
            </a:pPr>
            <a:r>
              <a:rPr lang="en-US" altLang="en-US" sz="2400" dirty="0">
                <a:effectLst>
                  <a:outerShdw blurRad="38100" dist="38100" dir="2700000" algn="tl">
                    <a:srgbClr val="C0C0C0"/>
                  </a:outerShdw>
                </a:effectLst>
              </a:rPr>
              <a:t>Has the firm evolved quick and informal ways to access the resources to try new ideas? </a:t>
            </a:r>
          </a:p>
          <a:p>
            <a:pPr>
              <a:spcBef>
                <a:spcPct val="40000"/>
              </a:spcBef>
            </a:pPr>
            <a:r>
              <a:rPr lang="en-US" altLang="en-US" sz="2400" dirty="0">
                <a:effectLst>
                  <a:outerShdw blurRad="38100" dist="38100" dir="2700000" algn="tl">
                    <a:srgbClr val="C0C0C0"/>
                  </a:outerShdw>
                </a:effectLst>
              </a:rPr>
              <a:t>Has the firm developed ways to manage many small and experimental innovations?</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0754" name="Rectangle 2" descr="Slideheader01">
            <a:extLst>
              <a:ext uri="{FF2B5EF4-FFF2-40B4-BE49-F238E27FC236}">
                <a16:creationId xmlns="" xmlns:a16="http://schemas.microsoft.com/office/drawing/2014/main" id="{82DE0745-EDEF-4ACF-B9D5-2078D0E340B8}"/>
              </a:ext>
            </a:extLst>
          </p:cNvPr>
          <p:cNvSpPr>
            <a:spLocks noGrp="1" noChangeArrowheads="1"/>
          </p:cNvSpPr>
          <p:nvPr>
            <p:ph type="title" idx="4294967295"/>
          </p:nvPr>
        </p:nvSpPr>
        <p:spPr>
          <a:xfrm>
            <a:off x="0" y="476250"/>
            <a:ext cx="8229600" cy="739775"/>
          </a:xfrm>
        </p:spPr>
        <p:txBody>
          <a:bodyPr tIns="137160" bIns="91440">
            <a:spAutoFit/>
          </a:bodyPr>
          <a:lstStyle/>
          <a:p>
            <a:pPr indent="514350"/>
            <a:r>
              <a:rPr lang="en-US" altLang="en-US" dirty="0">
                <a:effectLst>
                  <a:outerShdw blurRad="38100" dist="38100" dir="2700000" algn="tl">
                    <a:srgbClr val="C0C0C0"/>
                  </a:outerShdw>
                </a:effectLst>
              </a:rPr>
              <a:t>Assessing Innovative organizations</a:t>
            </a:r>
          </a:p>
        </p:txBody>
      </p:sp>
      <p:sp>
        <p:nvSpPr>
          <p:cNvPr id="970755" name="Rectangle 3">
            <a:extLst>
              <a:ext uri="{FF2B5EF4-FFF2-40B4-BE49-F238E27FC236}">
                <a16:creationId xmlns="" xmlns:a16="http://schemas.microsoft.com/office/drawing/2014/main" id="{4C1B63D2-7715-4EDB-A7E1-1A5127FED169}"/>
              </a:ext>
            </a:extLst>
          </p:cNvPr>
          <p:cNvSpPr>
            <a:spLocks noGrp="1" noChangeArrowheads="1"/>
          </p:cNvSpPr>
          <p:nvPr>
            <p:ph type="body" idx="4294967295"/>
          </p:nvPr>
        </p:nvSpPr>
        <p:spPr>
          <a:xfrm>
            <a:off x="0" y="1600200"/>
            <a:ext cx="8229600" cy="4525963"/>
          </a:xfrm>
        </p:spPr>
        <p:txBody>
          <a:bodyPr/>
          <a:lstStyle/>
          <a:p>
            <a:pPr>
              <a:spcBef>
                <a:spcPct val="40000"/>
              </a:spcBef>
            </a:pPr>
            <a:r>
              <a:rPr lang="en-US" altLang="en-US" sz="2800" dirty="0">
                <a:effectLst>
                  <a:outerShdw blurRad="38100" dist="38100" dir="2700000" algn="tl">
                    <a:srgbClr val="C0C0C0"/>
                  </a:outerShdw>
                </a:effectLst>
              </a:rPr>
              <a:t>Is the system set up to encourage risk taking and to tolerate mistakes?</a:t>
            </a:r>
          </a:p>
          <a:p>
            <a:pPr>
              <a:spcBef>
                <a:spcPct val="40000"/>
              </a:spcBef>
            </a:pPr>
            <a:r>
              <a:rPr lang="en-US" altLang="en-US" sz="2800" dirty="0">
                <a:effectLst>
                  <a:outerShdw blurRad="38100" dist="38100" dir="2700000" algn="tl">
                    <a:srgbClr val="C0C0C0"/>
                  </a:outerShdw>
                </a:effectLst>
              </a:rPr>
              <a:t>Are company employees more concerned with new ideas or with defending their turf?</a:t>
            </a:r>
          </a:p>
          <a:p>
            <a:pPr>
              <a:spcBef>
                <a:spcPct val="40000"/>
              </a:spcBef>
            </a:pPr>
            <a:r>
              <a:rPr lang="en-US" altLang="en-US" sz="2800" dirty="0">
                <a:effectLst>
                  <a:outerShdw blurRad="38100" dist="38100" dir="2700000" algn="tl">
                    <a:srgbClr val="C0C0C0"/>
                  </a:outerShdw>
                </a:effectLst>
              </a:rPr>
              <a:t>How easy is it to form functionally complete, autonomous teams in the firm’s corporate environment?</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228600" y="1066800"/>
            <a:ext cx="4286250" cy="5110163"/>
          </a:xfrm>
        </p:spPr>
        <p:txBody>
          <a:bodyPr>
            <a:normAutofit/>
          </a:bodyPr>
          <a:lstStyle/>
          <a:p>
            <a:pPr marL="0" indent="0" algn="ctr">
              <a:buNone/>
            </a:pPr>
            <a:r>
              <a:rPr lang="en-US" sz="2800" b="1" dirty="0" smtClean="0"/>
              <a:t>None innovative </a:t>
            </a:r>
            <a:r>
              <a:rPr lang="en-US" sz="2800" b="1" dirty="0" err="1" smtClean="0"/>
              <a:t>orgns</a:t>
            </a:r>
            <a:endParaRPr lang="en-US" sz="2800" b="1" dirty="0" smtClean="0"/>
          </a:p>
          <a:p>
            <a:pPr marL="0" indent="0" algn="ctr">
              <a:buNone/>
            </a:pPr>
            <a:endParaRPr lang="en-US" sz="2800" b="1" dirty="0" smtClean="0"/>
          </a:p>
          <a:p>
            <a:r>
              <a:rPr lang="en-US" sz="2800" dirty="0" smtClean="0"/>
              <a:t>Tend to be rigid</a:t>
            </a:r>
          </a:p>
          <a:p>
            <a:r>
              <a:rPr lang="en-US" sz="2800" dirty="0" smtClean="0"/>
              <a:t>Poor adaptation to changes in the environment</a:t>
            </a:r>
          </a:p>
          <a:p>
            <a:r>
              <a:rPr lang="en-US" sz="2800" dirty="0" smtClean="0"/>
              <a:t>Poor conflict resolution mechanism</a:t>
            </a:r>
          </a:p>
          <a:p>
            <a:r>
              <a:rPr lang="en-US" sz="2800" dirty="0" smtClean="0"/>
              <a:t>Staff develop bureaucratic characteristics</a:t>
            </a:r>
          </a:p>
          <a:p>
            <a:r>
              <a:rPr lang="en-US" sz="2800" dirty="0" smtClean="0"/>
              <a:t>Complacency and rigidity</a:t>
            </a:r>
            <a:endParaRPr lang="en-US" sz="2800" dirty="0"/>
          </a:p>
        </p:txBody>
      </p:sp>
      <p:sp>
        <p:nvSpPr>
          <p:cNvPr id="6" name="Content Placeholder 5"/>
          <p:cNvSpPr>
            <a:spLocks noGrp="1"/>
          </p:cNvSpPr>
          <p:nvPr>
            <p:ph sz="half" idx="2"/>
          </p:nvPr>
        </p:nvSpPr>
        <p:spPr>
          <a:xfrm>
            <a:off x="4514850" y="1066800"/>
            <a:ext cx="4476751" cy="5486400"/>
          </a:xfrm>
        </p:spPr>
        <p:txBody>
          <a:bodyPr>
            <a:normAutofit/>
          </a:bodyPr>
          <a:lstStyle/>
          <a:p>
            <a:pPr marL="0" indent="0" algn="ctr">
              <a:buNone/>
            </a:pPr>
            <a:r>
              <a:rPr lang="en-US" sz="2800" b="1" dirty="0" smtClean="0"/>
              <a:t>Innovative </a:t>
            </a:r>
            <a:r>
              <a:rPr lang="en-US" sz="2800" b="1" dirty="0" err="1" smtClean="0"/>
              <a:t>orgns</a:t>
            </a:r>
            <a:endParaRPr lang="en-US" sz="2800" b="1" dirty="0" smtClean="0"/>
          </a:p>
          <a:p>
            <a:pPr marL="0" indent="0" algn="ctr">
              <a:buNone/>
            </a:pPr>
            <a:endParaRPr lang="en-US" sz="2800" b="1" dirty="0" smtClean="0"/>
          </a:p>
          <a:p>
            <a:pPr marL="0" indent="0">
              <a:buNone/>
            </a:pPr>
            <a:r>
              <a:rPr lang="en-US" sz="2800" dirty="0" smtClean="0"/>
              <a:t>Supports </a:t>
            </a:r>
            <a:r>
              <a:rPr lang="en-US" sz="2800" dirty="0"/>
              <a:t>personal initiative, responsibility and co-operation</a:t>
            </a:r>
          </a:p>
          <a:p>
            <a:r>
              <a:rPr lang="en-US" sz="2800" dirty="0"/>
              <a:t>Temporary project teams; few rules; decentralized authority</a:t>
            </a:r>
          </a:p>
          <a:p>
            <a:r>
              <a:rPr lang="en-US" sz="2800" dirty="0"/>
              <a:t>Ambiguous</a:t>
            </a:r>
          </a:p>
        </p:txBody>
      </p:sp>
    </p:spTree>
    <p:extLst>
      <p:ext uri="{BB962C8B-B14F-4D97-AF65-F5344CB8AC3E}">
        <p14:creationId xmlns:p14="http://schemas.microsoft.com/office/powerpoint/2010/main" val="36074459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normAutofit fontScale="90000"/>
          </a:bodyPr>
          <a:lstStyle/>
          <a:p>
            <a:r>
              <a:rPr lang="en-GB" sz="8800" dirty="0"/>
              <a:t>Adhocracy</a:t>
            </a:r>
          </a:p>
        </p:txBody>
      </p:sp>
      <p:sp>
        <p:nvSpPr>
          <p:cNvPr id="3" name="Text Placeholder 2"/>
          <p:cNvSpPr>
            <a:spLocks noGrp="1"/>
          </p:cNvSpPr>
          <p:nvPr>
            <p:ph idx="1"/>
          </p:nvPr>
        </p:nvSpPr>
        <p:spPr>
          <a:xfrm>
            <a:off x="457200" y="1600203"/>
            <a:ext cx="8229600" cy="4114798"/>
          </a:xfrm>
        </p:spPr>
        <p:txBody>
          <a:bodyPr>
            <a:normAutofit lnSpcReduction="10000"/>
          </a:bodyPr>
          <a:lstStyle/>
          <a:p>
            <a:r>
              <a:rPr lang="en-US" sz="3600" dirty="0"/>
              <a:t>“Adhocracy can do no ordinary thing well. But it is extraordinary at innovation”</a:t>
            </a:r>
          </a:p>
          <a:p>
            <a:endParaRPr lang="en-US" sz="3600" dirty="0"/>
          </a:p>
          <a:p>
            <a:r>
              <a:rPr lang="en-US" sz="3600" dirty="0"/>
              <a:t>Focus of adhocracy is on learning: theories of the learning organization and knowledge management are also important for the creative and innovative organization</a:t>
            </a:r>
            <a:endParaRPr lang="en-GB" sz="3600" dirty="0"/>
          </a:p>
        </p:txBody>
      </p:sp>
    </p:spTree>
    <p:extLst>
      <p:ext uri="{BB962C8B-B14F-4D97-AF65-F5344CB8AC3E}">
        <p14:creationId xmlns:p14="http://schemas.microsoft.com/office/powerpoint/2010/main" val="2722699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732</TotalTime>
  <Words>2074</Words>
  <Application>Microsoft Office PowerPoint</Application>
  <PresentationFormat>On-screen Show (4:3)</PresentationFormat>
  <Paragraphs>224</Paragraphs>
  <Slides>25</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Times New Roman</vt:lpstr>
      <vt:lpstr>Verdana</vt:lpstr>
      <vt:lpstr>Wingdings 2</vt:lpstr>
      <vt:lpstr>Office Theme</vt:lpstr>
      <vt:lpstr>INNOVATIVE ORGANIZATIONS </vt:lpstr>
      <vt:lpstr>Innovative Organizations:</vt:lpstr>
      <vt:lpstr> Factors in the emergence of Innovative  Organizations</vt:lpstr>
      <vt:lpstr>Benefits of Innovative Organizations </vt:lpstr>
      <vt:lpstr>Organizational Structure</vt:lpstr>
      <vt:lpstr>Assessing Innovative organizations</vt:lpstr>
      <vt:lpstr>Assessing Innovative organizations</vt:lpstr>
      <vt:lpstr>PowerPoint Presentation</vt:lpstr>
      <vt:lpstr>Adhocracy</vt:lpstr>
      <vt:lpstr>Characteristics of Innovative Organizations</vt:lpstr>
      <vt:lpstr>THE INNOVATIVE ORGANISATION: MODELS OF INFLUENCES</vt:lpstr>
      <vt:lpstr>Critical Factors for building Innovative Organizations:</vt:lpstr>
      <vt:lpstr>Employee Empowerment</vt:lpstr>
      <vt:lpstr>Simultaneous Adjustments</vt:lpstr>
      <vt:lpstr>Virtual Teams</vt:lpstr>
      <vt:lpstr>Communities of Practice</vt:lpstr>
      <vt:lpstr>THREE TYPES OF INNOVATING COMPANIES</vt:lpstr>
      <vt:lpstr>COMPETITIVE ADVANTAGE </vt:lpstr>
      <vt:lpstr>COMPETITIVE ADVANTAGE</vt:lpstr>
      <vt:lpstr>COMPETITIVE ADVANTAGE CRITERIA</vt:lpstr>
      <vt:lpstr>COMPETITIVE ADVANTAGE CRITERIA</vt:lpstr>
      <vt:lpstr>COMPETITIVE ADVANTAGE CRITERIA</vt:lpstr>
      <vt:lpstr>PowerPoint Presentation</vt:lpstr>
      <vt:lpstr>THE KEY IMPERATIVES TO INNOVATION SUCCESS</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PEDOGOGY OF ENTREPRENEURSHIP</dc:title>
  <dc:creator>TIM</dc:creator>
  <cp:lastModifiedBy>Hp</cp:lastModifiedBy>
  <cp:revision>28</cp:revision>
  <dcterms:created xsi:type="dcterms:W3CDTF">2016-07-22T04:57:18Z</dcterms:created>
  <dcterms:modified xsi:type="dcterms:W3CDTF">2023-11-06T07:06:10Z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2015-11-04T00:00:00Z</vt:filetime>
  </property>
  <property fmtid="{D5CDD505-2E9C-101B-9397-08002B2CF9AE}" pid="3" name="LastSaved">
    <vt:filetime>2016-07-22T00:00:00Z</vt:filetime>
  </property>
</Properties>
</file>