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9"/>
  </p:notesMasterIdLst>
  <p:handoutMasterIdLst>
    <p:handoutMasterId r:id="rId30"/>
  </p:handoutMasterIdLst>
  <p:sldIdLst>
    <p:sldId id="567" r:id="rId2"/>
    <p:sldId id="568" r:id="rId3"/>
    <p:sldId id="569" r:id="rId4"/>
    <p:sldId id="588" r:id="rId5"/>
    <p:sldId id="590" r:id="rId6"/>
    <p:sldId id="589" r:id="rId7"/>
    <p:sldId id="570" r:id="rId8"/>
    <p:sldId id="577" r:id="rId9"/>
    <p:sldId id="576" r:id="rId10"/>
    <p:sldId id="571" r:id="rId11"/>
    <p:sldId id="578" r:id="rId12"/>
    <p:sldId id="572" r:id="rId13"/>
    <p:sldId id="579" r:id="rId14"/>
    <p:sldId id="583" r:id="rId15"/>
    <p:sldId id="573" r:id="rId16"/>
    <p:sldId id="586" r:id="rId17"/>
    <p:sldId id="580" r:id="rId18"/>
    <p:sldId id="585" r:id="rId19"/>
    <p:sldId id="584" r:id="rId20"/>
    <p:sldId id="574" r:id="rId21"/>
    <p:sldId id="581" r:id="rId22"/>
    <p:sldId id="587" r:id="rId23"/>
    <p:sldId id="582" r:id="rId24"/>
    <p:sldId id="575" r:id="rId25"/>
    <p:sldId id="591" r:id="rId26"/>
    <p:sldId id="592" r:id="rId27"/>
    <p:sldId id="593"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88758" autoAdjust="0"/>
  </p:normalViewPr>
  <p:slideViewPr>
    <p:cSldViewPr>
      <p:cViewPr varScale="1">
        <p:scale>
          <a:sx n="70" d="100"/>
          <a:sy n="70" d="100"/>
        </p:scale>
        <p:origin x="1901" y="43"/>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178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B7217DAD-13FC-40EF-B571-ECE61DCCD26C}" type="datetimeFigureOut">
              <a:rPr lang="en-US"/>
              <a:pPr>
                <a:defRPr/>
              </a:pPr>
              <a:t>3/17/2024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E59C316-A4F8-4CD5-BC87-F3F05107A4D9}" type="slidenum">
              <a:rPr lang="en-US" altLang="en-GB"/>
              <a:pPr>
                <a:defRPr/>
              </a:pPr>
              <a:t>‹#›</a:t>
            </a:fld>
            <a:endParaRPr lang="en-US" altLang="en-GB"/>
          </a:p>
        </p:txBody>
      </p:sp>
    </p:spTree>
    <p:extLst>
      <p:ext uri="{BB962C8B-B14F-4D97-AF65-F5344CB8AC3E}">
        <p14:creationId xmlns:p14="http://schemas.microsoft.com/office/powerpoint/2010/main" val="367242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17DD696F-0B6F-45ED-8DCA-5EDF4458361A}" type="datetimeFigureOut">
              <a:rPr lang="en-US"/>
              <a:pPr>
                <a:defRPr/>
              </a:pPr>
              <a:t>3/17/2024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0D6106A-7289-4F03-8E62-627F63CDED08}" type="slidenum">
              <a:rPr lang="en-US" altLang="en-US"/>
              <a:pPr>
                <a:defRPr/>
              </a:pPr>
              <a:t>‹#›</a:t>
            </a:fld>
            <a:endParaRPr lang="en-US" altLang="en-US"/>
          </a:p>
        </p:txBody>
      </p:sp>
    </p:spTree>
    <p:extLst>
      <p:ext uri="{BB962C8B-B14F-4D97-AF65-F5344CB8AC3E}">
        <p14:creationId xmlns:p14="http://schemas.microsoft.com/office/powerpoint/2010/main" val="19424826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D0D0D"/>
                </a:solidFill>
                <a:effectLst/>
                <a:latin typeface="Söhne"/>
              </a:rPr>
              <a:t>Data marts are subsets of a data warehouse that focus on specific business functions or departments within an organization. They are smaller, more focused repositories of data that are designed to serve the needs of particular user groups or departments. Data marts are typically created to provide faster access to relevant data for decision-making and analysis within a specific area of the business.</a:t>
            </a:r>
            <a:endParaRPr lang="en-GB" dirty="0"/>
          </a:p>
        </p:txBody>
      </p:sp>
      <p:sp>
        <p:nvSpPr>
          <p:cNvPr id="4" name="Slide Number Placeholder 3"/>
          <p:cNvSpPr>
            <a:spLocks noGrp="1"/>
          </p:cNvSpPr>
          <p:nvPr>
            <p:ph type="sldNum" sz="quarter" idx="5"/>
          </p:nvPr>
        </p:nvSpPr>
        <p:spPr/>
        <p:txBody>
          <a:bodyPr/>
          <a:lstStyle/>
          <a:p>
            <a:pPr>
              <a:defRPr/>
            </a:pPr>
            <a:fld id="{F0D6106A-7289-4F03-8E62-627F63CDED08}" type="slidenum">
              <a:rPr lang="en-US" altLang="en-US" smtClean="0"/>
              <a:pPr>
                <a:defRPr/>
              </a:pPr>
              <a:t>5</a:t>
            </a:fld>
            <a:endParaRPr lang="en-US" altLang="en-US"/>
          </a:p>
        </p:txBody>
      </p:sp>
    </p:spTree>
    <p:extLst>
      <p:ext uri="{BB962C8B-B14F-4D97-AF65-F5344CB8AC3E}">
        <p14:creationId xmlns:p14="http://schemas.microsoft.com/office/powerpoint/2010/main" val="87653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OLTP (Online Transaction Processing) systems are designed for real-time transactional processing, handling a large number of short, simple transactions with a focus on data integrity and efficient processing for day-to-day operations. In contrast, OLAP (Online Analytical Processing) systems are optimized for complex analytical queries performed on large volumes of historical data. They facilitate multidimensional analysis and reporting for decision-making purposes.</a:t>
            </a:r>
            <a:endParaRPr lang="en-GB" dirty="0"/>
          </a:p>
        </p:txBody>
      </p:sp>
      <p:sp>
        <p:nvSpPr>
          <p:cNvPr id="4" name="Slide Number Placeholder 3"/>
          <p:cNvSpPr>
            <a:spLocks noGrp="1"/>
          </p:cNvSpPr>
          <p:nvPr>
            <p:ph type="sldNum" sz="quarter" idx="5"/>
          </p:nvPr>
        </p:nvSpPr>
        <p:spPr/>
        <p:txBody>
          <a:bodyPr/>
          <a:lstStyle/>
          <a:p>
            <a:pPr>
              <a:defRPr/>
            </a:pPr>
            <a:fld id="{F0D6106A-7289-4F03-8E62-627F63CDED08}" type="slidenum">
              <a:rPr lang="en-US" altLang="en-US" smtClean="0"/>
              <a:pPr>
                <a:defRPr/>
              </a:pPr>
              <a:t>6</a:t>
            </a:fld>
            <a:endParaRPr lang="en-US" altLang="en-US"/>
          </a:p>
        </p:txBody>
      </p:sp>
    </p:spTree>
    <p:extLst>
      <p:ext uri="{BB962C8B-B14F-4D97-AF65-F5344CB8AC3E}">
        <p14:creationId xmlns:p14="http://schemas.microsoft.com/office/powerpoint/2010/main" val="22555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0D6106A-7289-4F03-8E62-627F63CDED08}" type="slidenum">
              <a:rPr lang="en-US" altLang="en-US" smtClean="0"/>
              <a:pPr>
                <a:defRPr/>
              </a:pPr>
              <a:t>7</a:t>
            </a:fld>
            <a:endParaRPr lang="en-US" altLang="en-US"/>
          </a:p>
        </p:txBody>
      </p:sp>
    </p:spTree>
    <p:extLst>
      <p:ext uri="{BB962C8B-B14F-4D97-AF65-F5344CB8AC3E}">
        <p14:creationId xmlns:p14="http://schemas.microsoft.com/office/powerpoint/2010/main" val="147777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Rectangle 2"/>
          <p:cNvSpPr/>
          <p:nvPr/>
        </p:nvSpPr>
        <p:spPr>
          <a:xfrm>
            <a:off x="0" y="6021388"/>
            <a:ext cx="9144000" cy="836612"/>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lang="en-US">
              <a:solidFill>
                <a:schemeClr val="accent2">
                  <a:lumMod val="75000"/>
                </a:schemeClr>
              </a:solidFill>
            </a:endParaRPr>
          </a:p>
        </p:txBody>
      </p:sp>
      <p:sp>
        <p:nvSpPr>
          <p:cNvPr id="7" name="TextBox 6">
            <a:extLst>
              <a:ext uri="{FF2B5EF4-FFF2-40B4-BE49-F238E27FC236}">
                <a16:creationId xmlns:a16="http://schemas.microsoft.com/office/drawing/2014/main" id="{D7982E79-FD67-407D-B0A6-5C164B556477}"/>
              </a:ext>
            </a:extLst>
          </p:cNvPr>
          <p:cNvSpPr txBox="1"/>
          <p:nvPr userDrawn="1"/>
        </p:nvSpPr>
        <p:spPr>
          <a:xfrm>
            <a:off x="685800" y="1295400"/>
            <a:ext cx="7772400" cy="523220"/>
          </a:xfrm>
          <a:prstGeom prst="rect">
            <a:avLst/>
          </a:prstGeom>
          <a:noFill/>
        </p:spPr>
        <p:txBody>
          <a:bodyPr wrap="square" rtlCol="0">
            <a:spAutoFit/>
          </a:bodyPr>
          <a:lstStyle/>
          <a:p>
            <a:pPr algn="ctr"/>
            <a:r>
              <a:rPr lang="en-US" sz="2800" b="1" dirty="0">
                <a:latin typeface="Ebrima" panose="02000000000000000000" pitchFamily="2" charset="0"/>
                <a:ea typeface="Ebrima" panose="02000000000000000000" pitchFamily="2" charset="0"/>
                <a:cs typeface="Ebrima" panose="02000000000000000000" pitchFamily="2" charset="0"/>
              </a:rPr>
              <a:t>MAKERERE UNIVERSITY BUSINESS SCHOOL</a:t>
            </a:r>
            <a:endParaRPr lang="en-UG" sz="2800" b="1"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1986457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rot="5400000">
            <a:off x="5989638" y="144462"/>
            <a:ext cx="533400" cy="244475"/>
          </a:xfrm>
        </p:spPr>
        <p:txBody>
          <a:bodyPr/>
          <a:lstStyle>
            <a:lvl1pPr>
              <a:defRPr/>
            </a:lvl1pPr>
          </a:lstStyle>
          <a:p>
            <a:pPr>
              <a:defRPr/>
            </a:pPr>
            <a:fld id="{53B6FC92-3153-4561-8926-ABFEA53C5324}" type="slidenum">
              <a:rPr lang="en-US" altLang="en-US"/>
              <a:pPr>
                <a:defRPr/>
              </a:pPr>
              <a:t>‹#›</a:t>
            </a:fld>
            <a:endParaRPr lang="en-US" altLang="en-US"/>
          </a:p>
        </p:txBody>
      </p:sp>
    </p:spTree>
    <p:extLst>
      <p:ext uri="{BB962C8B-B14F-4D97-AF65-F5344CB8AC3E}">
        <p14:creationId xmlns:p14="http://schemas.microsoft.com/office/powerpoint/2010/main" val="356721884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A4ABBF0-ED77-4316-B58E-DB11D20BBDB7}" type="datetimeFigureOut">
              <a:rPr lang="en-GB" smtClean="0"/>
              <a:pPr/>
              <a:t>17/03/2024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C29F2-977E-4273-A33B-DFC0CD74613B}" type="slidenum">
              <a:rPr lang="en-GB" smtClean="0"/>
              <a:pPr/>
              <a:t>‹#›</a:t>
            </a:fld>
            <a:endParaRPr lang="en-GB"/>
          </a:p>
        </p:txBody>
      </p:sp>
    </p:spTree>
    <p:extLst>
      <p:ext uri="{BB962C8B-B14F-4D97-AF65-F5344CB8AC3E}">
        <p14:creationId xmlns:p14="http://schemas.microsoft.com/office/powerpoint/2010/main" val="8098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3028028" y="1"/>
            <a:ext cx="3096344"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6753308"/>
            <a:ext cx="9144000" cy="110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8882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219200"/>
            <a:ext cx="81534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2"/>
          <p:cNvSpPr>
            <a:spLocks noGrp="1"/>
          </p:cNvSpPr>
          <p:nvPr>
            <p:ph type="sldNum" sz="quarter" idx="10"/>
          </p:nvPr>
        </p:nvSpPr>
        <p:spPr/>
        <p:txBody>
          <a:bodyPr/>
          <a:lstStyle>
            <a:lvl1pPr>
              <a:defRPr/>
            </a:lvl1pPr>
          </a:lstStyle>
          <a:p>
            <a:pPr>
              <a:defRPr/>
            </a:pPr>
            <a:fld id="{BDC7B053-7CF1-4553-89C6-C50D0A6FDEC9}" type="slidenum">
              <a:rPr lang="en-US" altLang="en-US"/>
              <a:pPr>
                <a:defRPr/>
              </a:pPr>
              <a:t>‹#›</a:t>
            </a:fld>
            <a:endParaRPr lang="en-US" altLang="en-US"/>
          </a:p>
        </p:txBody>
      </p:sp>
      <p:sp>
        <p:nvSpPr>
          <p:cNvPr id="3" name="Title 2"/>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92803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p:cNvSpPr>
            <a:spLocks noGrp="1"/>
          </p:cNvSpPr>
          <p:nvPr>
            <p:ph type="sldNum" sz="quarter" idx="10"/>
          </p:nvPr>
        </p:nvSpPr>
        <p:spPr/>
        <p:txBody>
          <a:bodyPr/>
          <a:lstStyle>
            <a:lvl1pPr>
              <a:defRPr/>
            </a:lvl1pPr>
          </a:lstStyle>
          <a:p>
            <a:pPr>
              <a:defRPr/>
            </a:pPr>
            <a:fld id="{4034C5E7-974A-46B9-926F-2E3A0787F370}" type="slidenum">
              <a:rPr lang="en-US" altLang="en-US"/>
              <a:pPr>
                <a:defRPr/>
              </a:pPr>
              <a:t>‹#›</a:t>
            </a:fld>
            <a:endParaRPr lang="en-US" altLang="en-US"/>
          </a:p>
        </p:txBody>
      </p:sp>
    </p:spTree>
    <p:extLst>
      <p:ext uri="{BB962C8B-B14F-4D97-AF65-F5344CB8AC3E}">
        <p14:creationId xmlns:p14="http://schemas.microsoft.com/office/powerpoint/2010/main" val="299408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20000" cy="830749"/>
          </a:xfrm>
        </p:spPr>
        <p:txBody>
          <a:bodyPr/>
          <a:lstStyle>
            <a:lvl1pPr>
              <a:defRPr/>
            </a:lvl1pPr>
          </a:lstStyle>
          <a:p>
            <a:r>
              <a:rPr lang="en-US" dirty="0"/>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4"/>
          </p:nvPr>
        </p:nvSpPr>
        <p:spPr>
          <a:xfrm>
            <a:off x="4800600" y="2430162"/>
            <a:ext cx="3886200" cy="3581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dirty="0"/>
              <a:t>Click to edit Master text styles</a:t>
            </a:r>
          </a:p>
        </p:txBody>
      </p:sp>
      <p:sp>
        <p:nvSpPr>
          <p:cNvPr id="7" name="Slide Number Placeholder 22"/>
          <p:cNvSpPr>
            <a:spLocks noGrp="1"/>
          </p:cNvSpPr>
          <p:nvPr>
            <p:ph type="sldNum" sz="quarter" idx="10"/>
          </p:nvPr>
        </p:nvSpPr>
        <p:spPr/>
        <p:txBody>
          <a:bodyPr/>
          <a:lstStyle>
            <a:lvl1pPr>
              <a:defRPr/>
            </a:lvl1pPr>
          </a:lstStyle>
          <a:p>
            <a:pPr>
              <a:defRPr/>
            </a:pPr>
            <a:fld id="{F0E8156A-CB7B-4424-92F8-700C9B55732E}" type="slidenum">
              <a:rPr lang="en-US" altLang="en-US"/>
              <a:pPr>
                <a:defRPr/>
              </a:pPr>
              <a:t>‹#›</a:t>
            </a:fld>
            <a:endParaRPr lang="en-US" altLang="en-US"/>
          </a:p>
        </p:txBody>
      </p:sp>
    </p:spTree>
    <p:extLst>
      <p:ext uri="{BB962C8B-B14F-4D97-AF65-F5344CB8AC3E}">
        <p14:creationId xmlns:p14="http://schemas.microsoft.com/office/powerpoint/2010/main" val="160918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527403" cy="822325"/>
          </a:xfrm>
        </p:spPr>
        <p:txBody>
          <a:bodyPr/>
          <a:lstStyle>
            <a:lvl1pPr>
              <a:defRPr sz="3200"/>
            </a:lvl1pPr>
          </a:lstStyle>
          <a:p>
            <a:r>
              <a:rPr lang="en-US" dirty="0"/>
              <a:t>Click to edit Master title style</a:t>
            </a:r>
          </a:p>
        </p:txBody>
      </p:sp>
      <p:sp>
        <p:nvSpPr>
          <p:cNvPr id="3" name="Slide Number Placeholder 22"/>
          <p:cNvSpPr>
            <a:spLocks noGrp="1"/>
          </p:cNvSpPr>
          <p:nvPr>
            <p:ph type="sldNum" sz="quarter" idx="10"/>
          </p:nvPr>
        </p:nvSpPr>
        <p:spPr/>
        <p:txBody>
          <a:bodyPr/>
          <a:lstStyle>
            <a:lvl1pPr>
              <a:defRPr/>
            </a:lvl1pPr>
          </a:lstStyle>
          <a:p>
            <a:pPr>
              <a:defRPr/>
            </a:pPr>
            <a:fld id="{1207E901-CD9E-4E74-BE47-8E6DD5D535C5}" type="slidenum">
              <a:rPr lang="en-US" altLang="en-US"/>
              <a:pPr>
                <a:defRPr/>
              </a:pPr>
              <a:t>‹#›</a:t>
            </a:fld>
            <a:endParaRPr lang="en-US" altLang="en-US"/>
          </a:p>
        </p:txBody>
      </p:sp>
    </p:spTree>
    <p:extLst>
      <p:ext uri="{BB962C8B-B14F-4D97-AF65-F5344CB8AC3E}">
        <p14:creationId xmlns:p14="http://schemas.microsoft.com/office/powerpoint/2010/main" val="33897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07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543800" cy="830749"/>
          </a:xfrm>
        </p:spPr>
        <p:txBody>
          <a:bodyPr/>
          <a:lstStyle>
            <a:lvl1pPr algn="l">
              <a:buNone/>
              <a:defRPr sz="2800" b="1"/>
            </a:lvl1pPr>
          </a:lstStyle>
          <a:p>
            <a:r>
              <a:rPr lang="en-US" dirty="0"/>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Ebrima" panose="02000000000000000000" pitchFamily="2" charset="0"/>
                <a:ea typeface="Ebrima" panose="02000000000000000000" pitchFamily="2" charset="0"/>
                <a:cs typeface="Ebrima" panose="02000000000000000000" pitchFamily="2" charset="0"/>
              </a:defRPr>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2"/>
          <p:cNvSpPr>
            <a:spLocks noGrp="1"/>
          </p:cNvSpPr>
          <p:nvPr>
            <p:ph type="sldNum" sz="quarter" idx="10"/>
          </p:nvPr>
        </p:nvSpPr>
        <p:spPr/>
        <p:txBody>
          <a:bodyPr/>
          <a:lstStyle>
            <a:lvl1pPr>
              <a:defRPr/>
            </a:lvl1pPr>
          </a:lstStyle>
          <a:p>
            <a:pPr>
              <a:defRPr/>
            </a:pPr>
            <a:fld id="{5E106C3D-F660-4E39-97A5-25C25CCB55B9}" type="slidenum">
              <a:rPr lang="en-US" altLang="en-US"/>
              <a:pPr>
                <a:defRPr/>
              </a:pPr>
              <a:t>‹#›</a:t>
            </a:fld>
            <a:endParaRPr lang="en-US" altLang="en-US"/>
          </a:p>
        </p:txBody>
      </p:sp>
    </p:spTree>
    <p:extLst>
      <p:ext uri="{BB962C8B-B14F-4D97-AF65-F5344CB8AC3E}">
        <p14:creationId xmlns:p14="http://schemas.microsoft.com/office/powerpoint/2010/main" val="257022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544638" y="4648200"/>
            <a:ext cx="7599362" cy="685800"/>
          </a:xfrm>
          <a:solidFill>
            <a:schemeClr val="accent2">
              <a:lumMod val="50000"/>
            </a:schemeClr>
          </a:solidFill>
        </p:spPr>
        <p:txBody>
          <a:bodyPr/>
          <a:lstStyle>
            <a:lvl1pPr algn="l">
              <a:buNone/>
              <a:defRPr sz="2800" b="0">
                <a:solidFill>
                  <a:schemeClr val="accent1">
                    <a:lumMod val="50000"/>
                  </a:schemeClr>
                </a:solidFill>
              </a:defRPr>
            </a:lvl1pPr>
          </a:lstStyle>
          <a:p>
            <a:r>
              <a:rPr lang="en-US" dirty="0"/>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2800"/>
            </a:lvl1pPr>
          </a:lstStyle>
          <a:p>
            <a:pPr lvl="0"/>
            <a:r>
              <a:rPr lang="en-US" noProof="0" dirty="0"/>
              <a:t>Click icon to add picture</a:t>
            </a:r>
          </a:p>
        </p:txBody>
      </p:sp>
      <p:sp>
        <p:nvSpPr>
          <p:cNvPr id="8" name="Slide Number Placeholder 12"/>
          <p:cNvSpPr>
            <a:spLocks noGrp="1"/>
          </p:cNvSpPr>
          <p:nvPr>
            <p:ph type="sldNum" sz="quarter" idx="10"/>
          </p:nvPr>
        </p:nvSpPr>
        <p:spPr>
          <a:xfrm>
            <a:off x="0" y="4667250"/>
            <a:ext cx="1447800" cy="663575"/>
          </a:xfrm>
        </p:spPr>
        <p:txBody>
          <a:bodyPr/>
          <a:lstStyle>
            <a:lvl1pPr>
              <a:defRPr sz="2800"/>
            </a:lvl1pPr>
          </a:lstStyle>
          <a:p>
            <a:pPr>
              <a:defRPr/>
            </a:pPr>
            <a:fld id="{B7347898-C746-4A0C-A96F-48ED482F1E81}" type="slidenum">
              <a:rPr lang="en-US" altLang="en-US"/>
              <a:pPr>
                <a:defRPr/>
              </a:pPr>
              <a:t>‹#›</a:t>
            </a:fld>
            <a:endParaRPr lang="en-US" altLang="en-US"/>
          </a:p>
        </p:txBody>
      </p:sp>
    </p:spTree>
    <p:extLst>
      <p:ext uri="{BB962C8B-B14F-4D97-AF65-F5344CB8AC3E}">
        <p14:creationId xmlns:p14="http://schemas.microsoft.com/office/powerpoint/2010/main" val="207045303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543800" cy="822325"/>
          </a:xfrm>
        </p:spPr>
        <p:txBody>
          <a:bodyPr/>
          <a:lstStyle>
            <a:lvl1pPr>
              <a:defRPr sz="28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p:cNvSpPr>
            <a:spLocks noGrp="1"/>
          </p:cNvSpPr>
          <p:nvPr>
            <p:ph type="sldNum" sz="quarter" idx="10"/>
          </p:nvPr>
        </p:nvSpPr>
        <p:spPr/>
        <p:txBody>
          <a:bodyPr/>
          <a:lstStyle>
            <a:lvl1pPr>
              <a:defRPr/>
            </a:lvl1pPr>
          </a:lstStyle>
          <a:p>
            <a:pPr>
              <a:defRPr/>
            </a:pPr>
            <a:fld id="{76754EFF-1CDF-4E4A-A59D-2D224328A104}" type="slidenum">
              <a:rPr lang="en-US" altLang="en-US"/>
              <a:pPr>
                <a:defRPr/>
              </a:pPr>
              <a:t>‹#›</a:t>
            </a:fld>
            <a:endParaRPr lang="en-US" altLang="en-US"/>
          </a:p>
        </p:txBody>
      </p:sp>
    </p:spTree>
    <p:extLst>
      <p:ext uri="{BB962C8B-B14F-4D97-AF65-F5344CB8AC3E}">
        <p14:creationId xmlns:p14="http://schemas.microsoft.com/office/powerpoint/2010/main" val="171821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599" y="152400"/>
            <a:ext cx="6735481"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12"/>
          <p:cNvSpPr>
            <a:spLocks noGrp="1"/>
          </p:cNvSpPr>
          <p:nvPr>
            <p:ph type="body" idx="1"/>
          </p:nvPr>
        </p:nvSpPr>
        <p:spPr bwMode="auto">
          <a:xfrm>
            <a:off x="612775" y="1235075"/>
            <a:ext cx="81534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bwMode="white">
          <a:xfrm>
            <a:off x="0" y="990600"/>
            <a:ext cx="9144000" cy="228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9906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990600"/>
            <a:ext cx="8553450" cy="228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982663"/>
            <a:ext cx="533400" cy="236537"/>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pPr>
              <a:defRPr/>
            </a:pPr>
            <a:fld id="{56B47D0A-4DFD-49E5-96A0-A41F7B6FFF34}" type="slidenum">
              <a:rPr lang="en-US" altLang="en-US"/>
              <a:pPr>
                <a:defRPr/>
              </a:pPr>
              <a:t>‹#›</a:t>
            </a:fld>
            <a:endParaRPr lang="en-US" altLang="en-US" dirty="0"/>
          </a:p>
        </p:txBody>
      </p:sp>
      <p:sp>
        <p:nvSpPr>
          <p:cNvPr id="11" name="Date Placeholder 13"/>
          <p:cNvSpPr txBox="1">
            <a:spLocks/>
          </p:cNvSpPr>
          <p:nvPr userDrawn="1"/>
        </p:nvSpPr>
        <p:spPr>
          <a:xfrm>
            <a:off x="609600" y="6248400"/>
            <a:ext cx="5486400" cy="365125"/>
          </a:xfrm>
          <a:prstGeom prst="rect">
            <a:avLst/>
          </a:prstGeom>
        </p:spPr>
        <p:txBody>
          <a:bodyPr anchor="ctr"/>
          <a:lstStyle>
            <a:defPPr>
              <a:defRPr lang="en-US"/>
            </a:defPPr>
            <a:lvl1pPr algn="r" rtl="0" eaLnBrk="1" fontAlgn="base" latinLnBrk="0" hangingPunct="1">
              <a:spcBef>
                <a:spcPct val="0"/>
              </a:spcBef>
              <a:spcAft>
                <a:spcPct val="0"/>
              </a:spcAft>
              <a:defRPr kumimoji="0" sz="1050" b="1" kern="1200" smtClean="0">
                <a:solidFill>
                  <a:schemeClr val="accent2">
                    <a:lumMod val="60000"/>
                    <a:lumOff val="40000"/>
                  </a:schemeClr>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defRPr/>
            </a:pPr>
            <a:r>
              <a:rPr lang="en-US" dirty="0">
                <a:solidFill>
                  <a:schemeClr val="accent2"/>
                </a:solidFill>
              </a:rPr>
              <a:t>© MUBS – 2024.</a:t>
            </a:r>
          </a:p>
        </p:txBody>
      </p:sp>
      <p:sp>
        <p:nvSpPr>
          <p:cNvPr id="12" name="Rectangle 11"/>
          <p:cNvSpPr/>
          <p:nvPr userDrawn="1"/>
        </p:nvSpPr>
        <p:spPr>
          <a:xfrm flipV="1">
            <a:off x="609600" y="6202363"/>
            <a:ext cx="8153400" cy="46037"/>
          </a:xfrm>
          <a:prstGeom prst="rect">
            <a:avLst/>
          </a:prstGeom>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13" name="Date Placeholder 13"/>
          <p:cNvSpPr txBox="1">
            <a:spLocks/>
          </p:cNvSpPr>
          <p:nvPr userDrawn="1"/>
        </p:nvSpPr>
        <p:spPr>
          <a:xfrm>
            <a:off x="6781800" y="6248400"/>
            <a:ext cx="1981200" cy="365125"/>
          </a:xfrm>
          <a:prstGeom prst="rect">
            <a:avLst/>
          </a:prstGeom>
        </p:spPr>
        <p:txBody>
          <a:bodyPr anchor="ctr"/>
          <a:lstStyle>
            <a:defPPr>
              <a:defRPr lang="en-US"/>
            </a:defPPr>
            <a:lvl1pPr algn="r" rtl="0" eaLnBrk="1" fontAlgn="base" latinLnBrk="0" hangingPunct="1">
              <a:spcBef>
                <a:spcPct val="0"/>
              </a:spcBef>
              <a:spcAft>
                <a:spcPct val="0"/>
              </a:spcAft>
              <a:defRPr kumimoji="0" sz="1050" b="1" kern="1200" smtClean="0">
                <a:solidFill>
                  <a:schemeClr val="accent2">
                    <a:lumMod val="60000"/>
                    <a:lumOff val="40000"/>
                  </a:schemeClr>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5048FD84-FD27-43FA-9148-9FF84C406015}" type="datetime1">
              <a:rPr lang="en-US">
                <a:solidFill>
                  <a:schemeClr val="accent2"/>
                </a:solidFill>
              </a:rPr>
              <a:pPr>
                <a:defRPr/>
              </a:pPr>
              <a:t>3/17/2024</a:t>
            </a:fld>
            <a:endParaRPr lang="en-US" dirty="0">
              <a:solidFill>
                <a:schemeClr val="accent2"/>
              </a:solidFill>
            </a:endParaRPr>
          </a:p>
        </p:txBody>
      </p:sp>
      <p:pic>
        <p:nvPicPr>
          <p:cNvPr id="4" name="Picture 3">
            <a:extLst>
              <a:ext uri="{FF2B5EF4-FFF2-40B4-BE49-F238E27FC236}">
                <a16:creationId xmlns:a16="http://schemas.microsoft.com/office/drawing/2014/main" id="{9B4D7E08-F926-456D-9FFA-48DC8FAEDF3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r="60959"/>
          <a:stretch/>
        </p:blipFill>
        <p:spPr>
          <a:xfrm>
            <a:off x="7402230" y="85774"/>
            <a:ext cx="1215799" cy="955575"/>
          </a:xfrm>
          <a:prstGeom prst="rect">
            <a:avLst/>
          </a:prstGeom>
        </p:spPr>
      </p:pic>
    </p:spTree>
  </p:cSld>
  <p:clrMap bg1="lt1" tx1="dk1" bg2="lt2" tx2="dk2" accent1="accent1" accent2="accent2" accent3="accent3" accent4="accent4" accent5="accent5" accent6="accent6" hlink="hlink" folHlink="folHlink"/>
  <p:sldLayoutIdLst>
    <p:sldLayoutId id="2147484323" r:id="rId1"/>
    <p:sldLayoutId id="2147484317" r:id="rId2"/>
    <p:sldLayoutId id="2147484318" r:id="rId3"/>
    <p:sldLayoutId id="2147484319" r:id="rId4"/>
    <p:sldLayoutId id="2147484320" r:id="rId5"/>
    <p:sldLayoutId id="2147484324" r:id="rId6"/>
    <p:sldLayoutId id="2147484321" r:id="rId7"/>
    <p:sldLayoutId id="2147484325" r:id="rId8"/>
    <p:sldLayoutId id="2147484322" r:id="rId9"/>
    <p:sldLayoutId id="2147484326" r:id="rId10"/>
    <p:sldLayoutId id="2147484327" r:id="rId11"/>
    <p:sldLayoutId id="2147484328" r:id="rId12"/>
  </p:sldLayoutIdLst>
  <p:hf hdr="0" ftr="0" dt="0"/>
  <p:txStyles>
    <p:titleStyle>
      <a:lvl1pPr algn="l" rtl="0" eaLnBrk="0" fontAlgn="base" hangingPunct="0">
        <a:spcBef>
          <a:spcPct val="0"/>
        </a:spcBef>
        <a:spcAft>
          <a:spcPct val="0"/>
        </a:spcAft>
        <a:defRPr sz="2800" b="1" kern="1200">
          <a:solidFill>
            <a:schemeClr val="tx2"/>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2800" b="1">
          <a:solidFill>
            <a:schemeClr val="tx2"/>
          </a:solidFill>
          <a:latin typeface="Ebrima" panose="02000000000000000000" pitchFamily="2" charset="0"/>
          <a:ea typeface="Ebrima" panose="02000000000000000000" pitchFamily="2" charset="0"/>
          <a:cs typeface="Ebrima" panose="02000000000000000000" pitchFamily="2" charset="0"/>
        </a:defRPr>
      </a:lvl2pPr>
      <a:lvl3pPr algn="l" rtl="0" eaLnBrk="0" fontAlgn="base" hangingPunct="0">
        <a:spcBef>
          <a:spcPct val="0"/>
        </a:spcBef>
        <a:spcAft>
          <a:spcPct val="0"/>
        </a:spcAft>
        <a:defRPr sz="2800" b="1">
          <a:solidFill>
            <a:schemeClr val="tx2"/>
          </a:solidFill>
          <a:latin typeface="Ebrima" panose="02000000000000000000" pitchFamily="2" charset="0"/>
          <a:ea typeface="Ebrima" panose="02000000000000000000" pitchFamily="2" charset="0"/>
          <a:cs typeface="Ebrima" panose="02000000000000000000" pitchFamily="2" charset="0"/>
        </a:defRPr>
      </a:lvl3pPr>
      <a:lvl4pPr algn="l" rtl="0" eaLnBrk="0" fontAlgn="base" hangingPunct="0">
        <a:spcBef>
          <a:spcPct val="0"/>
        </a:spcBef>
        <a:spcAft>
          <a:spcPct val="0"/>
        </a:spcAft>
        <a:defRPr sz="2800" b="1">
          <a:solidFill>
            <a:schemeClr val="tx2"/>
          </a:solidFill>
          <a:latin typeface="Ebrima" panose="02000000000000000000" pitchFamily="2" charset="0"/>
          <a:ea typeface="Ebrima" panose="02000000000000000000" pitchFamily="2" charset="0"/>
          <a:cs typeface="Ebrima" panose="02000000000000000000" pitchFamily="2" charset="0"/>
        </a:defRPr>
      </a:lvl4pPr>
      <a:lvl5pPr algn="l" rtl="0" eaLnBrk="0" fontAlgn="base" hangingPunct="0">
        <a:spcBef>
          <a:spcPct val="0"/>
        </a:spcBef>
        <a:spcAft>
          <a:spcPct val="0"/>
        </a:spcAft>
        <a:defRPr sz="2800" b="1">
          <a:solidFill>
            <a:schemeClr val="tx2"/>
          </a:solidFill>
          <a:latin typeface="Ebrima" panose="02000000000000000000" pitchFamily="2" charset="0"/>
          <a:ea typeface="Ebrima" panose="02000000000000000000" pitchFamily="2" charset="0"/>
          <a:cs typeface="Ebrima" panose="02000000000000000000" pitchFamily="2"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371600" indent="-228600" algn="l" rtl="0" eaLnBrk="0" fontAlgn="base" hangingPunct="0">
        <a:spcBef>
          <a:spcPts val="400"/>
        </a:spcBef>
        <a:spcAft>
          <a:spcPct val="0"/>
        </a:spcAft>
        <a:buClr>
          <a:srgbClr val="1B587C"/>
        </a:buClr>
        <a:buSzPct val="75000"/>
        <a:buFont typeface="Wingdings" panose="05000000000000000000" pitchFamily="2" charset="2"/>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1828800" indent="-228600" algn="l" rtl="0" eaLnBrk="0" fontAlgn="base" hangingPunct="0">
        <a:spcBef>
          <a:spcPts val="400"/>
        </a:spcBef>
        <a:spcAft>
          <a:spcPct val="0"/>
        </a:spcAft>
        <a:buClr>
          <a:srgbClr val="4E8542"/>
        </a:buClr>
        <a:buSzPct val="65000"/>
        <a:buFont typeface="Wingdings" panose="05000000000000000000" pitchFamily="2" charset="2"/>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p:cNvGrpSpPr>
            <a:grpSpLocks/>
          </p:cNvGrpSpPr>
          <p:nvPr/>
        </p:nvGrpSpPr>
        <p:grpSpPr bwMode="auto">
          <a:xfrm>
            <a:off x="0" y="2283533"/>
            <a:ext cx="9144000" cy="4630737"/>
            <a:chOff x="0" y="2227263"/>
            <a:chExt cx="9144000" cy="4630737"/>
          </a:xfrm>
        </p:grpSpPr>
        <p:sp>
          <p:nvSpPr>
            <p:cNvPr id="8196" name="Title 1"/>
            <p:cNvSpPr txBox="1">
              <a:spLocks/>
            </p:cNvSpPr>
            <p:nvPr/>
          </p:nvSpPr>
          <p:spPr bwMode="auto">
            <a:xfrm>
              <a:off x="928688" y="2227263"/>
              <a:ext cx="728662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Ebrima" panose="02000000000000000000" pitchFamily="2" charset="0"/>
                  <a:ea typeface="Ebrima" panose="02000000000000000000" pitchFamily="2" charset="0"/>
                  <a:cs typeface="Ebrima" panose="02000000000000000000" pitchFamily="2"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Ebrima" panose="02000000000000000000" pitchFamily="2" charset="0"/>
                  <a:ea typeface="Ebrima" panose="02000000000000000000" pitchFamily="2" charset="0"/>
                  <a:cs typeface="Ebrima" panose="02000000000000000000" pitchFamily="2" charset="0"/>
                </a:defRPr>
              </a:lvl3pPr>
              <a:lvl4pPr indent="-228600">
                <a:spcBef>
                  <a:spcPts val="400"/>
                </a:spcBef>
                <a:buClr>
                  <a:srgbClr val="1B587C"/>
                </a:buClr>
                <a:buSzPct val="75000"/>
                <a:buFont typeface="Wingdings" panose="05000000000000000000" pitchFamily="2" charset="2"/>
                <a:buChar char=""/>
                <a:defRPr sz="2000">
                  <a:solidFill>
                    <a:schemeClr val="tx1"/>
                  </a:solidFill>
                  <a:latin typeface="Ebrima" panose="02000000000000000000" pitchFamily="2" charset="0"/>
                  <a:ea typeface="Ebrima" panose="02000000000000000000" pitchFamily="2" charset="0"/>
                  <a:cs typeface="Ebrima" panose="02000000000000000000" pitchFamily="2" charset="0"/>
                </a:defRPr>
              </a:lvl4pPr>
              <a:lvl5pPr indent="-228600">
                <a:spcBef>
                  <a:spcPts val="400"/>
                </a:spcBef>
                <a:buClr>
                  <a:srgbClr val="4E8542"/>
                </a:buClr>
                <a:buSzPct val="65000"/>
                <a:buFont typeface="Wingdings" panose="05000000000000000000" pitchFamily="2" charset="2"/>
                <a:buChar char=""/>
                <a:defRPr sz="2000">
                  <a:solidFill>
                    <a:schemeClr val="tx1"/>
                  </a:solidFill>
                  <a:latin typeface="Ebrima" panose="02000000000000000000" pitchFamily="2" charset="0"/>
                  <a:ea typeface="Ebrima" panose="02000000000000000000" pitchFamily="2" charset="0"/>
                  <a:cs typeface="Ebrima" panose="02000000000000000000" pitchFamily="2" charset="0"/>
                </a:defRPr>
              </a:lvl5pPr>
              <a:lvl6pPr indent="-228600" eaLnBrk="0" fontAlgn="base" hangingPunct="0">
                <a:spcBef>
                  <a:spcPts val="400"/>
                </a:spcBef>
                <a:spcAft>
                  <a:spcPct val="0"/>
                </a:spcAft>
                <a:buClr>
                  <a:srgbClr val="4E8542"/>
                </a:buClr>
                <a:buSzPct val="65000"/>
                <a:buFont typeface="Wingdings" panose="05000000000000000000" pitchFamily="2" charset="2"/>
                <a:buChar char=""/>
                <a:defRPr sz="2000">
                  <a:solidFill>
                    <a:schemeClr val="tx1"/>
                  </a:solidFill>
                  <a:latin typeface="Ebrima" panose="02000000000000000000" pitchFamily="2" charset="0"/>
                  <a:ea typeface="Ebrima" panose="02000000000000000000" pitchFamily="2" charset="0"/>
                  <a:cs typeface="Ebrima" panose="02000000000000000000" pitchFamily="2" charset="0"/>
                </a:defRPr>
              </a:lvl6pPr>
              <a:lvl7pPr indent="-228600" eaLnBrk="0" fontAlgn="base" hangingPunct="0">
                <a:spcBef>
                  <a:spcPts val="400"/>
                </a:spcBef>
                <a:spcAft>
                  <a:spcPct val="0"/>
                </a:spcAft>
                <a:buClr>
                  <a:srgbClr val="4E8542"/>
                </a:buClr>
                <a:buSzPct val="65000"/>
                <a:buFont typeface="Wingdings" panose="05000000000000000000" pitchFamily="2" charset="2"/>
                <a:buChar char=""/>
                <a:defRPr sz="2000">
                  <a:solidFill>
                    <a:schemeClr val="tx1"/>
                  </a:solidFill>
                  <a:latin typeface="Ebrima" panose="02000000000000000000" pitchFamily="2" charset="0"/>
                  <a:ea typeface="Ebrima" panose="02000000000000000000" pitchFamily="2" charset="0"/>
                  <a:cs typeface="Ebrima" panose="02000000000000000000" pitchFamily="2" charset="0"/>
                </a:defRPr>
              </a:lvl7pPr>
              <a:lvl8pPr indent="-228600" eaLnBrk="0" fontAlgn="base" hangingPunct="0">
                <a:spcBef>
                  <a:spcPts val="400"/>
                </a:spcBef>
                <a:spcAft>
                  <a:spcPct val="0"/>
                </a:spcAft>
                <a:buClr>
                  <a:srgbClr val="4E8542"/>
                </a:buClr>
                <a:buSzPct val="65000"/>
                <a:buFont typeface="Wingdings" panose="05000000000000000000" pitchFamily="2" charset="2"/>
                <a:buChar char=""/>
                <a:defRPr sz="2000">
                  <a:solidFill>
                    <a:schemeClr val="tx1"/>
                  </a:solidFill>
                  <a:latin typeface="Ebrima" panose="02000000000000000000" pitchFamily="2" charset="0"/>
                  <a:ea typeface="Ebrima" panose="02000000000000000000" pitchFamily="2" charset="0"/>
                  <a:cs typeface="Ebrima" panose="02000000000000000000" pitchFamily="2" charset="0"/>
                </a:defRPr>
              </a:lvl8pPr>
              <a:lvl9pPr indent="-228600" eaLnBrk="0" fontAlgn="base" hangingPunct="0">
                <a:spcBef>
                  <a:spcPts val="400"/>
                </a:spcBef>
                <a:spcAft>
                  <a:spcPct val="0"/>
                </a:spcAft>
                <a:buClr>
                  <a:srgbClr val="4E8542"/>
                </a:buClr>
                <a:buSzPct val="65000"/>
                <a:buFont typeface="Wingdings" panose="05000000000000000000" pitchFamily="2" charset="2"/>
                <a:buChar char=""/>
                <a:defRPr sz="2000">
                  <a:solidFill>
                    <a:schemeClr val="tx1"/>
                  </a:solidFill>
                  <a:latin typeface="Ebrima" panose="02000000000000000000" pitchFamily="2" charset="0"/>
                  <a:ea typeface="Ebrima" panose="02000000000000000000" pitchFamily="2" charset="0"/>
                  <a:cs typeface="Ebrima" panose="02000000000000000000" pitchFamily="2" charset="0"/>
                </a:defRPr>
              </a:lvl9pPr>
            </a:lstStyle>
            <a:p>
              <a:pPr algn="ctr">
                <a:spcBef>
                  <a:spcPct val="0"/>
                </a:spcBef>
                <a:buClrTx/>
                <a:buSzTx/>
                <a:buFontTx/>
                <a:buNone/>
              </a:pPr>
              <a:r>
                <a:rPr lang="en-US" altLang="en-US" sz="2800" b="1" dirty="0">
                  <a:solidFill>
                    <a:schemeClr val="tx2"/>
                  </a:solidFill>
                </a:rPr>
                <a:t>Business Intelligence and Data Warehousing </a:t>
              </a:r>
            </a:p>
          </p:txBody>
        </p:sp>
        <p:sp>
          <p:nvSpPr>
            <p:cNvPr id="9" name="Subtitle 2"/>
            <p:cNvSpPr txBox="1">
              <a:spLocks/>
            </p:cNvSpPr>
            <p:nvPr/>
          </p:nvSpPr>
          <p:spPr bwMode="auto">
            <a:xfrm>
              <a:off x="1271588" y="3581400"/>
              <a:ext cx="6600825" cy="1524000"/>
            </a:xfrm>
            <a:prstGeom prst="rect">
              <a:avLst/>
            </a:prstGeom>
            <a:noFill/>
            <a:ln>
              <a:noFill/>
            </a:ln>
          </p:spPr>
          <p:txBody>
            <a:bodyPr>
              <a:normAutofit/>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1B587C"/>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4E8542"/>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panose="05000000000000000000" pitchFamily="2" charset="2"/>
                <a:buNone/>
                <a:defRPr/>
              </a:pPr>
              <a:r>
                <a:rPr lang="en-US" sz="4000" b="1" dirty="0">
                  <a:solidFill>
                    <a:schemeClr val="accent6">
                      <a:lumMod val="75000"/>
                    </a:schemeClr>
                  </a:solidFill>
                  <a:latin typeface="Ebrima" panose="02000000000000000000" pitchFamily="2" charset="0"/>
                  <a:ea typeface="Ebrima" panose="02000000000000000000" pitchFamily="2" charset="0"/>
                  <a:cs typeface="Ebrima" panose="02000000000000000000" pitchFamily="2" charset="0"/>
                </a:rPr>
                <a:t>TOPIC 3</a:t>
              </a:r>
            </a:p>
            <a:p>
              <a:pPr marL="0" indent="0" algn="ctr">
                <a:buNone/>
                <a:defRPr/>
              </a:pPr>
              <a:r>
                <a:rPr lang="en-US" b="1" dirty="0">
                  <a:solidFill>
                    <a:schemeClr val="accent2"/>
                  </a:solidFill>
                  <a:latin typeface="Ebrima" panose="02000000000000000000" pitchFamily="2" charset="0"/>
                  <a:ea typeface="Ebrima" panose="02000000000000000000" pitchFamily="2" charset="0"/>
                  <a:cs typeface="Ebrima" panose="02000000000000000000" pitchFamily="2" charset="0"/>
                </a:rPr>
                <a:t>EXTRACT, TRANSFORM, LOAD (ETL)</a:t>
              </a:r>
              <a:endParaRPr lang="en-GB" b="1" dirty="0">
                <a:solidFill>
                  <a:schemeClr val="accent2"/>
                </a:solidFill>
                <a:latin typeface="Ebrima" panose="02000000000000000000" pitchFamily="2" charset="0"/>
                <a:ea typeface="Ebrima" panose="02000000000000000000" pitchFamily="2" charset="0"/>
                <a:cs typeface="Ebrima" panose="02000000000000000000" pitchFamily="2" charset="0"/>
              </a:endParaRPr>
            </a:p>
          </p:txBody>
        </p:sp>
        <p:sp>
          <p:nvSpPr>
            <p:cNvPr id="8198" name="Title 1"/>
            <p:cNvSpPr txBox="1">
              <a:spLocks/>
            </p:cNvSpPr>
            <p:nvPr/>
          </p:nvSpPr>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Ebrima" panose="02000000000000000000" pitchFamily="2" charset="0"/>
                  <a:ea typeface="Ebrima" panose="02000000000000000000" pitchFamily="2" charset="0"/>
                  <a:cs typeface="Ebrima" panose="02000000000000000000" pitchFamily="2"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Ebrima" panose="02000000000000000000" pitchFamily="2" charset="0"/>
                  <a:ea typeface="Ebrima" panose="02000000000000000000" pitchFamily="2" charset="0"/>
                  <a:cs typeface="Ebrima" panose="02000000000000000000" pitchFamily="2" charset="0"/>
                </a:defRPr>
              </a:lvl3pPr>
              <a:lvl4pPr indent="-228600">
                <a:spcBef>
                  <a:spcPts val="400"/>
                </a:spcBef>
                <a:buClr>
                  <a:srgbClr val="1B587C"/>
                </a:buClr>
                <a:buSzPct val="75000"/>
                <a:buFont typeface="Wingdings" panose="05000000000000000000" pitchFamily="2" charset="2"/>
                <a:buChar char=""/>
                <a:defRPr sz="2000">
                  <a:solidFill>
                    <a:schemeClr val="tx1"/>
                  </a:solidFill>
                  <a:latin typeface="Ebrima" panose="02000000000000000000" pitchFamily="2" charset="0"/>
                  <a:ea typeface="Ebrima" panose="02000000000000000000" pitchFamily="2" charset="0"/>
                  <a:cs typeface="Ebrima" panose="02000000000000000000" pitchFamily="2" charset="0"/>
                </a:defRPr>
              </a:lvl4pPr>
              <a:lvl5pPr indent="-228600">
                <a:spcBef>
                  <a:spcPts val="400"/>
                </a:spcBef>
                <a:buClr>
                  <a:srgbClr val="4E8542"/>
                </a:buClr>
                <a:buSzPct val="65000"/>
                <a:buFont typeface="Wingdings" panose="05000000000000000000" pitchFamily="2" charset="2"/>
                <a:buChar char=""/>
                <a:defRPr sz="2000">
                  <a:solidFill>
                    <a:schemeClr val="tx1"/>
                  </a:solidFill>
                  <a:latin typeface="Ebrima" panose="02000000000000000000" pitchFamily="2" charset="0"/>
                  <a:ea typeface="Ebrima" panose="02000000000000000000" pitchFamily="2" charset="0"/>
                  <a:cs typeface="Ebrima" panose="02000000000000000000" pitchFamily="2" charset="0"/>
                </a:defRPr>
              </a:lvl5pPr>
              <a:lvl6pPr indent="-228600" eaLnBrk="0" fontAlgn="base" hangingPunct="0">
                <a:spcBef>
                  <a:spcPts val="400"/>
                </a:spcBef>
                <a:spcAft>
                  <a:spcPct val="0"/>
                </a:spcAft>
                <a:buClr>
                  <a:srgbClr val="4E8542"/>
                </a:buClr>
                <a:buSzPct val="65000"/>
                <a:buFont typeface="Wingdings" panose="05000000000000000000" pitchFamily="2" charset="2"/>
                <a:buChar char=""/>
                <a:defRPr sz="2000">
                  <a:solidFill>
                    <a:schemeClr val="tx1"/>
                  </a:solidFill>
                  <a:latin typeface="Ebrima" panose="02000000000000000000" pitchFamily="2" charset="0"/>
                  <a:ea typeface="Ebrima" panose="02000000000000000000" pitchFamily="2" charset="0"/>
                  <a:cs typeface="Ebrima" panose="02000000000000000000" pitchFamily="2" charset="0"/>
                </a:defRPr>
              </a:lvl6pPr>
              <a:lvl7pPr indent="-228600" eaLnBrk="0" fontAlgn="base" hangingPunct="0">
                <a:spcBef>
                  <a:spcPts val="400"/>
                </a:spcBef>
                <a:spcAft>
                  <a:spcPct val="0"/>
                </a:spcAft>
                <a:buClr>
                  <a:srgbClr val="4E8542"/>
                </a:buClr>
                <a:buSzPct val="65000"/>
                <a:buFont typeface="Wingdings" panose="05000000000000000000" pitchFamily="2" charset="2"/>
                <a:buChar char=""/>
                <a:defRPr sz="2000">
                  <a:solidFill>
                    <a:schemeClr val="tx1"/>
                  </a:solidFill>
                  <a:latin typeface="Ebrima" panose="02000000000000000000" pitchFamily="2" charset="0"/>
                  <a:ea typeface="Ebrima" panose="02000000000000000000" pitchFamily="2" charset="0"/>
                  <a:cs typeface="Ebrima" panose="02000000000000000000" pitchFamily="2" charset="0"/>
                </a:defRPr>
              </a:lvl7pPr>
              <a:lvl8pPr indent="-228600" eaLnBrk="0" fontAlgn="base" hangingPunct="0">
                <a:spcBef>
                  <a:spcPts val="400"/>
                </a:spcBef>
                <a:spcAft>
                  <a:spcPct val="0"/>
                </a:spcAft>
                <a:buClr>
                  <a:srgbClr val="4E8542"/>
                </a:buClr>
                <a:buSzPct val="65000"/>
                <a:buFont typeface="Wingdings" panose="05000000000000000000" pitchFamily="2" charset="2"/>
                <a:buChar char=""/>
                <a:defRPr sz="2000">
                  <a:solidFill>
                    <a:schemeClr val="tx1"/>
                  </a:solidFill>
                  <a:latin typeface="Ebrima" panose="02000000000000000000" pitchFamily="2" charset="0"/>
                  <a:ea typeface="Ebrima" panose="02000000000000000000" pitchFamily="2" charset="0"/>
                  <a:cs typeface="Ebrima" panose="02000000000000000000" pitchFamily="2" charset="0"/>
                </a:defRPr>
              </a:lvl8pPr>
              <a:lvl9pPr indent="-228600" eaLnBrk="0" fontAlgn="base" hangingPunct="0">
                <a:spcBef>
                  <a:spcPts val="400"/>
                </a:spcBef>
                <a:spcAft>
                  <a:spcPct val="0"/>
                </a:spcAft>
                <a:buClr>
                  <a:srgbClr val="4E8542"/>
                </a:buClr>
                <a:buSzPct val="65000"/>
                <a:buFont typeface="Wingdings" panose="05000000000000000000" pitchFamily="2" charset="2"/>
                <a:buChar char=""/>
                <a:defRPr sz="2000">
                  <a:solidFill>
                    <a:schemeClr val="tx1"/>
                  </a:solidFill>
                  <a:latin typeface="Ebrima" panose="02000000000000000000" pitchFamily="2" charset="0"/>
                  <a:ea typeface="Ebrima" panose="02000000000000000000" pitchFamily="2" charset="0"/>
                  <a:cs typeface="Ebrima" panose="02000000000000000000" pitchFamily="2" charset="0"/>
                </a:defRPr>
              </a:lvl9pPr>
            </a:lstStyle>
            <a:p>
              <a:pPr algn="ctr">
                <a:spcBef>
                  <a:spcPct val="0"/>
                </a:spcBef>
                <a:buClrTx/>
                <a:buSzTx/>
                <a:buFontTx/>
                <a:buNone/>
              </a:pPr>
              <a:r>
                <a:rPr lang="en-US" altLang="en-US" sz="2400" b="1" dirty="0">
                  <a:solidFill>
                    <a:srgbClr val="FFFF00"/>
                  </a:solidFill>
                </a:rPr>
                <a:t>BUC 2225 </a:t>
              </a:r>
            </a:p>
          </p:txBody>
        </p:sp>
      </p:grpSp>
    </p:spTree>
    <p:extLst>
      <p:ext uri="{BB962C8B-B14F-4D97-AF65-F5344CB8AC3E}">
        <p14:creationId xmlns:p14="http://schemas.microsoft.com/office/powerpoint/2010/main" val="199311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7500" lnSpcReduction="20000"/>
          </a:bodyPr>
          <a:lstStyle/>
          <a:p>
            <a:r>
              <a:rPr lang="en-US" dirty="0"/>
              <a:t>Numerous ETL tools are available to facilitate the ETL process. </a:t>
            </a:r>
          </a:p>
          <a:p>
            <a:pPr lvl="1"/>
            <a:r>
              <a:rPr lang="en-US" dirty="0"/>
              <a:t>These tools provide graphical interfaces and pre-built connectors to simplify data extraction, transformation, and loading tasks. Some popular ETL tools include:</a:t>
            </a:r>
          </a:p>
          <a:p>
            <a:r>
              <a:rPr lang="en-US" dirty="0" err="1"/>
              <a:t>Informatica</a:t>
            </a:r>
            <a:r>
              <a:rPr lang="en-US" dirty="0"/>
              <a:t> </a:t>
            </a:r>
            <a:r>
              <a:rPr lang="en-US" dirty="0" err="1"/>
              <a:t>PowerCenter</a:t>
            </a:r>
            <a:r>
              <a:rPr lang="en-US" dirty="0"/>
              <a:t>: </a:t>
            </a:r>
          </a:p>
          <a:p>
            <a:pPr lvl="1"/>
            <a:r>
              <a:rPr lang="en-US" dirty="0"/>
              <a:t>A widely used ETL tool known for </a:t>
            </a:r>
            <a:r>
              <a:rPr lang="en-US" b="1" dirty="0"/>
              <a:t>its scalability, flexibility, and comprehensive </a:t>
            </a:r>
            <a:r>
              <a:rPr lang="en-US" dirty="0"/>
              <a:t>feature set. </a:t>
            </a:r>
          </a:p>
          <a:p>
            <a:pPr lvl="1"/>
            <a:r>
              <a:rPr lang="en-US" dirty="0"/>
              <a:t>It supports various data integration and transformation capabilities and provides a user-friendly interface for designing and executing ETL workflows.</a:t>
            </a:r>
          </a:p>
          <a:p>
            <a:r>
              <a:rPr lang="en-US" dirty="0" err="1"/>
              <a:t>Talend</a:t>
            </a:r>
            <a:r>
              <a:rPr lang="en-US" dirty="0"/>
              <a:t> Open Studio: </a:t>
            </a:r>
          </a:p>
          <a:p>
            <a:pPr lvl="1"/>
            <a:r>
              <a:rPr lang="en-US" dirty="0"/>
              <a:t>Offers an </a:t>
            </a:r>
            <a:r>
              <a:rPr lang="en-US" b="1" dirty="0"/>
              <a:t>open-source ETL tool </a:t>
            </a:r>
            <a:r>
              <a:rPr lang="en-US" dirty="0"/>
              <a:t>that provides a wide range of connectors, components, and pre-built templates for ETL tasks. </a:t>
            </a:r>
          </a:p>
          <a:p>
            <a:pPr lvl="1"/>
            <a:r>
              <a:rPr lang="en-US" dirty="0"/>
              <a:t>It supports both </a:t>
            </a:r>
            <a:r>
              <a:rPr lang="en-US" b="1" dirty="0"/>
              <a:t>on-premises and cloud-based data integration </a:t>
            </a:r>
            <a:r>
              <a:rPr lang="en-US" dirty="0"/>
              <a:t>and offers a graphical interface for designing ETL jobs.</a:t>
            </a:r>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10</a:t>
            </a:fld>
            <a:endParaRPr lang="en-US" altLang="en-US"/>
          </a:p>
        </p:txBody>
      </p:sp>
      <p:sp>
        <p:nvSpPr>
          <p:cNvPr id="4" name="Title 3"/>
          <p:cNvSpPr>
            <a:spLocks noGrp="1"/>
          </p:cNvSpPr>
          <p:nvPr>
            <p:ph type="title"/>
          </p:nvPr>
        </p:nvSpPr>
        <p:spPr/>
        <p:txBody>
          <a:bodyPr/>
          <a:lstStyle/>
          <a:p>
            <a:r>
              <a:rPr lang="en-US" dirty="0"/>
              <a:t>ETL Tools</a:t>
            </a:r>
          </a:p>
        </p:txBody>
      </p:sp>
    </p:spTree>
    <p:extLst>
      <p:ext uri="{BB962C8B-B14F-4D97-AF65-F5344CB8AC3E}">
        <p14:creationId xmlns:p14="http://schemas.microsoft.com/office/powerpoint/2010/main" val="1447309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10000"/>
          </a:bodyPr>
          <a:lstStyle/>
          <a:p>
            <a:r>
              <a:rPr lang="en-US" b="1" dirty="0"/>
              <a:t>Microsoft SQL Server Integration Services (SSIS)</a:t>
            </a:r>
            <a:r>
              <a:rPr lang="en-US" dirty="0"/>
              <a:t>: </a:t>
            </a:r>
          </a:p>
          <a:p>
            <a:pPr lvl="1"/>
            <a:r>
              <a:rPr lang="en-US" dirty="0"/>
              <a:t>SSIS is a component of the Microsoft SQL Server database platform that provides ETL capabilities. </a:t>
            </a:r>
          </a:p>
          <a:p>
            <a:pPr lvl="1"/>
            <a:r>
              <a:rPr lang="en-US" dirty="0"/>
              <a:t>It includes a visual development environment for building data integration workflows and supports connectivity to a variety of data sources and destinations.</a:t>
            </a:r>
          </a:p>
          <a:p>
            <a:r>
              <a:rPr lang="en-US" b="1" dirty="0"/>
              <a:t>Apache Spark</a:t>
            </a:r>
            <a:r>
              <a:rPr lang="en-US" dirty="0"/>
              <a:t>: </a:t>
            </a:r>
          </a:p>
          <a:p>
            <a:pPr lvl="1"/>
            <a:r>
              <a:rPr lang="en-US" dirty="0"/>
              <a:t>Apache Spark is a distributed computing framework that includes libraries for ETL, machine learning, and data analysis. </a:t>
            </a:r>
          </a:p>
          <a:p>
            <a:pPr lvl="1"/>
            <a:r>
              <a:rPr lang="en-US" dirty="0"/>
              <a:t>Spark's </a:t>
            </a:r>
            <a:r>
              <a:rPr lang="en-US" dirty="0" err="1"/>
              <a:t>DataFrame</a:t>
            </a:r>
            <a:r>
              <a:rPr lang="en-US" dirty="0"/>
              <a:t> API and SQL capabilities enable users to perform ETL tasks on large-scale datasets in a distributed environment.</a:t>
            </a:r>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11</a:t>
            </a:fld>
            <a:endParaRPr lang="en-US" altLang="en-US"/>
          </a:p>
        </p:txBody>
      </p:sp>
      <p:sp>
        <p:nvSpPr>
          <p:cNvPr id="4" name="Title 3"/>
          <p:cNvSpPr>
            <a:spLocks noGrp="1"/>
          </p:cNvSpPr>
          <p:nvPr>
            <p:ph type="title"/>
          </p:nvPr>
        </p:nvSpPr>
        <p:spPr/>
        <p:txBody>
          <a:bodyPr/>
          <a:lstStyle/>
          <a:p>
            <a:r>
              <a:rPr lang="en-US" dirty="0"/>
              <a:t>ETL Tools</a:t>
            </a:r>
          </a:p>
        </p:txBody>
      </p:sp>
    </p:spTree>
    <p:extLst>
      <p:ext uri="{BB962C8B-B14F-4D97-AF65-F5344CB8AC3E}">
        <p14:creationId xmlns:p14="http://schemas.microsoft.com/office/powerpoint/2010/main" val="192903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b="1" dirty="0"/>
              <a:t>Data Integration</a:t>
            </a:r>
            <a:r>
              <a:rPr lang="en-US" dirty="0"/>
              <a:t>: </a:t>
            </a:r>
          </a:p>
          <a:p>
            <a:pPr lvl="1"/>
            <a:r>
              <a:rPr lang="en-US" dirty="0"/>
              <a:t>ETL enables organizations to integrate data from disparate sources such as databases, applications, files, and web services into a unified format. </a:t>
            </a:r>
          </a:p>
          <a:p>
            <a:pPr lvl="2"/>
            <a:r>
              <a:rPr lang="en-US" dirty="0"/>
              <a:t>This integrated view of data provides a comprehensive understanding of business operations and customer behavior.</a:t>
            </a:r>
          </a:p>
          <a:p>
            <a:r>
              <a:rPr lang="en-US" b="1" dirty="0"/>
              <a:t>Data Quality</a:t>
            </a:r>
            <a:r>
              <a:rPr lang="en-US" dirty="0"/>
              <a:t>: </a:t>
            </a:r>
          </a:p>
          <a:p>
            <a:pPr lvl="1"/>
            <a:r>
              <a:rPr lang="en-US" dirty="0"/>
              <a:t>ETL processes often include data cleansing, validation, and standardization techniques to ensure data quality and consistency. </a:t>
            </a:r>
          </a:p>
          <a:p>
            <a:pPr lvl="2"/>
            <a:r>
              <a:rPr lang="en-US" dirty="0"/>
              <a:t>By identifying and rectifying errors, duplications, and inconsistencies, organizations can rely on accurate and reliable data for decision-making purposes.</a:t>
            </a:r>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12</a:t>
            </a:fld>
            <a:endParaRPr lang="en-US" altLang="en-US"/>
          </a:p>
        </p:txBody>
      </p:sp>
      <p:sp>
        <p:nvSpPr>
          <p:cNvPr id="4" name="Title 3"/>
          <p:cNvSpPr>
            <a:spLocks noGrp="1"/>
          </p:cNvSpPr>
          <p:nvPr>
            <p:ph type="title"/>
          </p:nvPr>
        </p:nvSpPr>
        <p:spPr/>
        <p:txBody>
          <a:bodyPr/>
          <a:lstStyle/>
          <a:p>
            <a:r>
              <a:rPr lang="en-US" dirty="0"/>
              <a:t>Importance of ETL</a:t>
            </a:r>
          </a:p>
        </p:txBody>
      </p:sp>
    </p:spTree>
    <p:extLst>
      <p:ext uri="{BB962C8B-B14F-4D97-AF65-F5344CB8AC3E}">
        <p14:creationId xmlns:p14="http://schemas.microsoft.com/office/powerpoint/2010/main" val="135612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r>
              <a:rPr lang="en-US" b="1" dirty="0"/>
              <a:t>Data Transformation</a:t>
            </a:r>
            <a:r>
              <a:rPr lang="en-US" dirty="0"/>
              <a:t>: </a:t>
            </a:r>
          </a:p>
          <a:p>
            <a:pPr lvl="1"/>
            <a:r>
              <a:rPr lang="en-US" dirty="0"/>
              <a:t>ETL facilitates data transformation by applying business rules, calculations, and mappings to raw data, making it suitable for analysis and reporting. </a:t>
            </a:r>
          </a:p>
          <a:p>
            <a:pPr lvl="2"/>
            <a:r>
              <a:rPr lang="en-US" dirty="0"/>
              <a:t>Transformation processes may involve aggregating, filtering, joining, and enriching datasets to derive meaningful insights and actionable intelligence.</a:t>
            </a:r>
            <a:endParaRPr lang="en-US" b="1" dirty="0"/>
          </a:p>
          <a:p>
            <a:r>
              <a:rPr lang="en-US" b="1" dirty="0"/>
              <a:t>Scalability and Performance</a:t>
            </a:r>
            <a:r>
              <a:rPr lang="en-US" dirty="0"/>
              <a:t>: </a:t>
            </a:r>
          </a:p>
          <a:p>
            <a:pPr lvl="1"/>
            <a:r>
              <a:rPr lang="en-US" dirty="0"/>
              <a:t>ETL tools and techniques are designed to handle large volumes of data efficiently. </a:t>
            </a:r>
          </a:p>
          <a:p>
            <a:pPr lvl="2"/>
            <a:r>
              <a:rPr lang="en-US" dirty="0"/>
              <a:t>By optimizing data extraction, transformation, and loading processes, organizations can achieve scalability and performance improvements, ensuring timely access to critical information.</a:t>
            </a:r>
          </a:p>
          <a:p>
            <a:endParaRPr lang="en-US" dirty="0"/>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13</a:t>
            </a:fld>
            <a:endParaRPr lang="en-US" altLang="en-US"/>
          </a:p>
        </p:txBody>
      </p:sp>
      <p:sp>
        <p:nvSpPr>
          <p:cNvPr id="4" name="Title 3"/>
          <p:cNvSpPr>
            <a:spLocks noGrp="1"/>
          </p:cNvSpPr>
          <p:nvPr>
            <p:ph type="title"/>
          </p:nvPr>
        </p:nvSpPr>
        <p:spPr/>
        <p:txBody>
          <a:bodyPr/>
          <a:lstStyle/>
          <a:p>
            <a:r>
              <a:rPr lang="en-US" dirty="0"/>
              <a:t>Importance of ETL</a:t>
            </a:r>
          </a:p>
        </p:txBody>
      </p:sp>
    </p:spTree>
    <p:extLst>
      <p:ext uri="{BB962C8B-B14F-4D97-AF65-F5344CB8AC3E}">
        <p14:creationId xmlns:p14="http://schemas.microsoft.com/office/powerpoint/2010/main" val="357275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10000"/>
          </a:bodyPr>
          <a:lstStyle/>
          <a:p>
            <a:r>
              <a:rPr lang="en-US" b="1" dirty="0"/>
              <a:t>Decision Support and Business Intelligence</a:t>
            </a:r>
            <a:r>
              <a:rPr lang="en-US" dirty="0"/>
              <a:t>: </a:t>
            </a:r>
          </a:p>
          <a:p>
            <a:pPr lvl="1"/>
            <a:r>
              <a:rPr lang="en-US" dirty="0"/>
              <a:t>ETL plays a crucial role in supporting decision-making and business intelligence initiatives. </a:t>
            </a:r>
          </a:p>
          <a:p>
            <a:pPr lvl="1"/>
            <a:r>
              <a:rPr lang="en-US" dirty="0"/>
              <a:t>Data from multiple sources is consolidated and transformed it into actionable insights such as market trends, customer behavior, and operational performance.</a:t>
            </a:r>
          </a:p>
          <a:p>
            <a:r>
              <a:rPr lang="en-US" b="1" dirty="0"/>
              <a:t>Regulatory Compliance</a:t>
            </a:r>
            <a:r>
              <a:rPr lang="en-US" dirty="0"/>
              <a:t>: </a:t>
            </a:r>
          </a:p>
          <a:p>
            <a:pPr lvl="1"/>
            <a:r>
              <a:rPr lang="en-US" dirty="0"/>
              <a:t>ETL processes help ensure compliance with data privacy, security, and governance requirements in regulated industries such as finance, healthcare, and government.</a:t>
            </a:r>
          </a:p>
          <a:p>
            <a:pPr lvl="1"/>
            <a:r>
              <a:rPr lang="en-US" dirty="0"/>
              <a:t>Organizations can establish data lineage, audit trails, and access controls, maintain data integrity and meet regulatory obligations.</a:t>
            </a:r>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14</a:t>
            </a:fld>
            <a:endParaRPr lang="en-US" altLang="en-US"/>
          </a:p>
        </p:txBody>
      </p:sp>
      <p:sp>
        <p:nvSpPr>
          <p:cNvPr id="4" name="Title 3"/>
          <p:cNvSpPr>
            <a:spLocks noGrp="1"/>
          </p:cNvSpPr>
          <p:nvPr>
            <p:ph type="title"/>
          </p:nvPr>
        </p:nvSpPr>
        <p:spPr/>
        <p:txBody>
          <a:bodyPr/>
          <a:lstStyle/>
          <a:p>
            <a:r>
              <a:rPr lang="en-US" dirty="0"/>
              <a:t>Importance of ETL</a:t>
            </a:r>
          </a:p>
        </p:txBody>
      </p:sp>
    </p:spTree>
    <p:extLst>
      <p:ext uri="{BB962C8B-B14F-4D97-AF65-F5344CB8AC3E}">
        <p14:creationId xmlns:p14="http://schemas.microsoft.com/office/powerpoint/2010/main" val="236759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800" b="1" dirty="0"/>
              <a:t>Data Quality Issues</a:t>
            </a:r>
            <a:r>
              <a:rPr lang="en-US" sz="2800" dirty="0"/>
              <a:t>: </a:t>
            </a:r>
          </a:p>
          <a:p>
            <a:pPr lvl="1"/>
            <a:r>
              <a:rPr lang="en-US" sz="2800" dirty="0"/>
              <a:t>Poor data quality can significantly impact the effectiveness of ETL processes. </a:t>
            </a:r>
          </a:p>
          <a:p>
            <a:pPr lvl="2"/>
            <a:r>
              <a:rPr lang="en-US" sz="2800" dirty="0"/>
              <a:t>Challenges include missing values, inaccuracies, inconsistencies, and duplications. </a:t>
            </a:r>
          </a:p>
          <a:p>
            <a:pPr lvl="1"/>
            <a:r>
              <a:rPr lang="en-US" sz="2800" dirty="0"/>
              <a:t>Ensuring data quality requires comprehensive data profiling, cleansing, and validation techniques to identify and rectify errors.</a:t>
            </a:r>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15</a:t>
            </a:fld>
            <a:endParaRPr lang="en-US" altLang="en-US"/>
          </a:p>
        </p:txBody>
      </p:sp>
      <p:sp>
        <p:nvSpPr>
          <p:cNvPr id="4" name="Title 3"/>
          <p:cNvSpPr>
            <a:spLocks noGrp="1"/>
          </p:cNvSpPr>
          <p:nvPr>
            <p:ph type="title"/>
          </p:nvPr>
        </p:nvSpPr>
        <p:spPr/>
        <p:txBody>
          <a:bodyPr/>
          <a:lstStyle/>
          <a:p>
            <a:r>
              <a:rPr lang="en-US" dirty="0"/>
              <a:t>Challenges in ETL Processes:</a:t>
            </a:r>
          </a:p>
        </p:txBody>
      </p:sp>
    </p:spTree>
    <p:extLst>
      <p:ext uri="{BB962C8B-B14F-4D97-AF65-F5344CB8AC3E}">
        <p14:creationId xmlns:p14="http://schemas.microsoft.com/office/powerpoint/2010/main" val="362546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r>
              <a:rPr lang="en-US" sz="2800" b="1" dirty="0"/>
              <a:t>Scalability</a:t>
            </a:r>
            <a:r>
              <a:rPr lang="en-US" sz="2800" dirty="0"/>
              <a:t>: </a:t>
            </a:r>
          </a:p>
          <a:p>
            <a:pPr lvl="1"/>
            <a:r>
              <a:rPr lang="en-US" sz="2800" dirty="0"/>
              <a:t>As data volumes grow, ETL processes may struggle to handle the increased workload efficiently. </a:t>
            </a:r>
          </a:p>
          <a:p>
            <a:pPr lvl="2"/>
            <a:r>
              <a:rPr lang="en-US" sz="2800" dirty="0"/>
              <a:t>Scalability challenges include resource constraints, processing bottlenecks, and performance degradation. </a:t>
            </a:r>
          </a:p>
          <a:p>
            <a:pPr lvl="1"/>
            <a:r>
              <a:rPr lang="en-US" sz="2800" dirty="0"/>
              <a:t>Implementing scalable architectures, parallel processing techniques, and distributed computing frameworks can help address scalability issues.</a:t>
            </a:r>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16</a:t>
            </a:fld>
            <a:endParaRPr lang="en-US" altLang="en-US"/>
          </a:p>
        </p:txBody>
      </p:sp>
      <p:sp>
        <p:nvSpPr>
          <p:cNvPr id="4" name="Title 3"/>
          <p:cNvSpPr>
            <a:spLocks noGrp="1"/>
          </p:cNvSpPr>
          <p:nvPr>
            <p:ph type="title"/>
          </p:nvPr>
        </p:nvSpPr>
        <p:spPr/>
        <p:txBody>
          <a:bodyPr/>
          <a:lstStyle/>
          <a:p>
            <a:r>
              <a:rPr lang="en-US" dirty="0"/>
              <a:t>Challenges in ETL Processes:</a:t>
            </a:r>
          </a:p>
        </p:txBody>
      </p:sp>
    </p:spTree>
    <p:extLst>
      <p:ext uri="{BB962C8B-B14F-4D97-AF65-F5344CB8AC3E}">
        <p14:creationId xmlns:p14="http://schemas.microsoft.com/office/powerpoint/2010/main" val="58247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b="1" dirty="0"/>
              <a:t>Performance</a:t>
            </a:r>
            <a:r>
              <a:rPr lang="en-US" dirty="0"/>
              <a:t>: </a:t>
            </a:r>
          </a:p>
          <a:p>
            <a:pPr lvl="1"/>
            <a:r>
              <a:rPr lang="en-US" dirty="0"/>
              <a:t>Slow ETL performance can lead to delays in data processing and reporting, affecting business agility and decision-making. </a:t>
            </a:r>
          </a:p>
          <a:p>
            <a:pPr lvl="2"/>
            <a:r>
              <a:rPr lang="en-US" dirty="0"/>
              <a:t>Performance challenges may arise due to inefficient data processing algorithms, suboptimal hardware configurations, or inefficient data transfer mechanisms. </a:t>
            </a:r>
          </a:p>
          <a:p>
            <a:pPr lvl="1"/>
            <a:r>
              <a:rPr lang="en-US" dirty="0"/>
              <a:t>Optimizing query performance, indexing, data partitioning, and caching can improve ETL performance significantly.</a:t>
            </a:r>
            <a:endParaRPr lang="en-US" b="1" dirty="0"/>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17</a:t>
            </a:fld>
            <a:endParaRPr lang="en-US" altLang="en-US"/>
          </a:p>
        </p:txBody>
      </p:sp>
      <p:sp>
        <p:nvSpPr>
          <p:cNvPr id="4" name="Title 3"/>
          <p:cNvSpPr>
            <a:spLocks noGrp="1"/>
          </p:cNvSpPr>
          <p:nvPr>
            <p:ph type="title"/>
          </p:nvPr>
        </p:nvSpPr>
        <p:spPr/>
        <p:txBody>
          <a:bodyPr/>
          <a:lstStyle/>
          <a:p>
            <a:r>
              <a:rPr lang="en-US" dirty="0"/>
              <a:t>Challenges in ETL Processes:</a:t>
            </a:r>
          </a:p>
        </p:txBody>
      </p:sp>
    </p:spTree>
    <p:extLst>
      <p:ext uri="{BB962C8B-B14F-4D97-AF65-F5344CB8AC3E}">
        <p14:creationId xmlns:p14="http://schemas.microsoft.com/office/powerpoint/2010/main" val="16471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b="1" dirty="0"/>
              <a:t>Data Security</a:t>
            </a:r>
            <a:r>
              <a:rPr lang="en-US" dirty="0"/>
              <a:t>: </a:t>
            </a:r>
          </a:p>
          <a:p>
            <a:pPr lvl="1"/>
            <a:r>
              <a:rPr lang="en-US" dirty="0"/>
              <a:t>Protecting sensitive data from unauthorized access, breaches, and cyber threats is a critical concern in ETL processes. </a:t>
            </a:r>
          </a:p>
          <a:p>
            <a:pPr lvl="2"/>
            <a:r>
              <a:rPr lang="en-US" dirty="0"/>
              <a:t>Challenges include data encryption, access control, data masking, and compliance with regulatory requirements such as GDPR and PCI DSS. </a:t>
            </a:r>
          </a:p>
          <a:p>
            <a:pPr lvl="1"/>
            <a:r>
              <a:rPr lang="en-US" dirty="0"/>
              <a:t>Implementing robust data security measures, encryption protocols, and access controls can mitigate data security risks.</a:t>
            </a:r>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18</a:t>
            </a:fld>
            <a:endParaRPr lang="en-US" altLang="en-US"/>
          </a:p>
        </p:txBody>
      </p:sp>
      <p:sp>
        <p:nvSpPr>
          <p:cNvPr id="4" name="Title 3"/>
          <p:cNvSpPr>
            <a:spLocks noGrp="1"/>
          </p:cNvSpPr>
          <p:nvPr>
            <p:ph type="title"/>
          </p:nvPr>
        </p:nvSpPr>
        <p:spPr/>
        <p:txBody>
          <a:bodyPr/>
          <a:lstStyle/>
          <a:p>
            <a:r>
              <a:rPr lang="en-US" dirty="0"/>
              <a:t>Challenges in ETL Processes:</a:t>
            </a:r>
          </a:p>
        </p:txBody>
      </p:sp>
    </p:spTree>
    <p:extLst>
      <p:ext uri="{BB962C8B-B14F-4D97-AF65-F5344CB8AC3E}">
        <p14:creationId xmlns:p14="http://schemas.microsoft.com/office/powerpoint/2010/main" val="393749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r>
              <a:rPr lang="en-US" b="1" dirty="0"/>
              <a:t>Complexity and Maintenance</a:t>
            </a:r>
            <a:r>
              <a:rPr lang="en-US" dirty="0"/>
              <a:t>: </a:t>
            </a:r>
          </a:p>
          <a:p>
            <a:pPr lvl="1"/>
            <a:r>
              <a:rPr lang="en-US" dirty="0"/>
              <a:t>ETL workflows can become complex and difficult to manage over time, especially in large-scale environments with diverse data sources and business requirements. </a:t>
            </a:r>
          </a:p>
          <a:p>
            <a:pPr lvl="2"/>
            <a:r>
              <a:rPr lang="en-US" dirty="0"/>
              <a:t>Challenges include maintaining data lineage, version control, and documentation, as well as managing dependencies and interdependencies between ETL jobs. </a:t>
            </a:r>
          </a:p>
          <a:p>
            <a:pPr lvl="1"/>
            <a:r>
              <a:rPr lang="en-US" dirty="0"/>
              <a:t>Adopting modular design principles, reusable components, and automation tools can simplify ETL development and maintenance.</a:t>
            </a:r>
          </a:p>
          <a:p>
            <a:endParaRPr lang="en-US" dirty="0"/>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19</a:t>
            </a:fld>
            <a:endParaRPr lang="en-US" altLang="en-US"/>
          </a:p>
        </p:txBody>
      </p:sp>
      <p:sp>
        <p:nvSpPr>
          <p:cNvPr id="4" name="Title 3"/>
          <p:cNvSpPr>
            <a:spLocks noGrp="1"/>
          </p:cNvSpPr>
          <p:nvPr>
            <p:ph type="title"/>
          </p:nvPr>
        </p:nvSpPr>
        <p:spPr/>
        <p:txBody>
          <a:bodyPr/>
          <a:lstStyle/>
          <a:p>
            <a:r>
              <a:rPr lang="en-US" dirty="0"/>
              <a:t>Challenges in ETL Processes:</a:t>
            </a:r>
          </a:p>
        </p:txBody>
      </p:sp>
    </p:spTree>
    <p:extLst>
      <p:ext uri="{BB962C8B-B14F-4D97-AF65-F5344CB8AC3E}">
        <p14:creationId xmlns:p14="http://schemas.microsoft.com/office/powerpoint/2010/main" val="209839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lvl="0"/>
            <a:r>
              <a:rPr lang="x-none" dirty="0"/>
              <a:t>Detailed exploration of Extract, Transform, Load (ETL) processes</a:t>
            </a:r>
            <a:endParaRPr lang="en-US" dirty="0"/>
          </a:p>
          <a:p>
            <a:pPr lvl="0"/>
            <a:r>
              <a:rPr lang="x-none" dirty="0"/>
              <a:t>Hands-on practice with ETL tools such as Talend</a:t>
            </a:r>
            <a:endParaRPr lang="en-US" dirty="0"/>
          </a:p>
          <a:p>
            <a:pPr lvl="0"/>
            <a:r>
              <a:rPr lang="x-none" dirty="0"/>
              <a:t>Strategies for data extraction and transformation</a:t>
            </a:r>
            <a:endParaRPr lang="en-US" dirty="0"/>
          </a:p>
          <a:p>
            <a:r>
              <a:rPr lang="en-US" dirty="0"/>
              <a:t>Loading data into a data warehouse efficiently</a:t>
            </a:r>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2</a:t>
            </a:fld>
            <a:endParaRPr lang="en-US" altLang="en-US"/>
          </a:p>
        </p:txBody>
      </p:sp>
      <p:sp>
        <p:nvSpPr>
          <p:cNvPr id="4" name="Title 3"/>
          <p:cNvSpPr>
            <a:spLocks noGrp="1"/>
          </p:cNvSpPr>
          <p:nvPr>
            <p:ph type="title"/>
          </p:nvPr>
        </p:nvSpPr>
        <p:spPr/>
        <p:txBody>
          <a:bodyPr/>
          <a:lstStyle/>
          <a:p>
            <a:r>
              <a:rPr lang="en-US" dirty="0"/>
              <a:t>Topic Outline</a:t>
            </a:r>
          </a:p>
        </p:txBody>
      </p:sp>
    </p:spTree>
    <p:extLst>
      <p:ext uri="{BB962C8B-B14F-4D97-AF65-F5344CB8AC3E}">
        <p14:creationId xmlns:p14="http://schemas.microsoft.com/office/powerpoint/2010/main" val="380571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r>
              <a:rPr lang="en-US" b="1" dirty="0"/>
              <a:t>Define Clear Requirements</a:t>
            </a:r>
            <a:r>
              <a:rPr lang="en-US" dirty="0"/>
              <a:t>: </a:t>
            </a:r>
          </a:p>
          <a:p>
            <a:pPr lvl="1"/>
            <a:r>
              <a:rPr lang="en-US" dirty="0"/>
              <a:t>Clearly define business requirements, data sources, transformation rules, and target system specifications before designing ETL workflows. </a:t>
            </a:r>
          </a:p>
          <a:p>
            <a:pPr lvl="1"/>
            <a:r>
              <a:rPr lang="en-US" dirty="0"/>
              <a:t>Understanding stakeholders' needs and expectations is essential for building effective ETL solutions.</a:t>
            </a:r>
          </a:p>
          <a:p>
            <a:r>
              <a:rPr lang="en-US" b="1" dirty="0"/>
              <a:t>Data Profiling and Analysis</a:t>
            </a:r>
            <a:r>
              <a:rPr lang="en-US" dirty="0"/>
              <a:t>: </a:t>
            </a:r>
          </a:p>
          <a:p>
            <a:pPr lvl="1"/>
            <a:r>
              <a:rPr lang="en-US" dirty="0"/>
              <a:t>Perform thorough data profiling and analysis to understand the structure, quality, and relationships within the data. </a:t>
            </a:r>
          </a:p>
          <a:p>
            <a:pPr lvl="1"/>
            <a:r>
              <a:rPr lang="en-US" dirty="0"/>
              <a:t>Identify data anomalies, patterns, and outliers that may impact ETL processes and data quality.</a:t>
            </a:r>
          </a:p>
          <a:p>
            <a:endParaRPr lang="en-US" dirty="0"/>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20</a:t>
            </a:fld>
            <a:endParaRPr lang="en-US" altLang="en-US"/>
          </a:p>
        </p:txBody>
      </p:sp>
      <p:sp>
        <p:nvSpPr>
          <p:cNvPr id="4" name="Title 3"/>
          <p:cNvSpPr>
            <a:spLocks noGrp="1"/>
          </p:cNvSpPr>
          <p:nvPr>
            <p:ph type="title"/>
          </p:nvPr>
        </p:nvSpPr>
        <p:spPr/>
        <p:txBody>
          <a:bodyPr/>
          <a:lstStyle/>
          <a:p>
            <a:r>
              <a:rPr lang="en-US" dirty="0"/>
              <a:t>Best Practices for Designing Efficient and Reliable ETL Workflows:</a:t>
            </a:r>
          </a:p>
        </p:txBody>
      </p:sp>
    </p:spTree>
    <p:extLst>
      <p:ext uri="{BB962C8B-B14F-4D97-AF65-F5344CB8AC3E}">
        <p14:creationId xmlns:p14="http://schemas.microsoft.com/office/powerpoint/2010/main" val="3364867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7500" lnSpcReduction="20000"/>
          </a:bodyPr>
          <a:lstStyle/>
          <a:p>
            <a:r>
              <a:rPr lang="en-US" b="1" dirty="0"/>
              <a:t>Incremental Loading</a:t>
            </a:r>
            <a:r>
              <a:rPr lang="en-US" dirty="0"/>
              <a:t>: </a:t>
            </a:r>
          </a:p>
          <a:p>
            <a:pPr lvl="1"/>
            <a:r>
              <a:rPr lang="en-US" dirty="0"/>
              <a:t>Implement incremental loading techniques to process only the changed or new data since the last ETL run. </a:t>
            </a:r>
          </a:p>
          <a:p>
            <a:pPr lvl="1"/>
            <a:r>
              <a:rPr lang="en-US" dirty="0"/>
              <a:t>Incremental loading reduces processing time and resource utilization, especially in scenarios with large datasets and frequent updates.</a:t>
            </a:r>
            <a:endParaRPr lang="en-US" b="1" dirty="0"/>
          </a:p>
          <a:p>
            <a:r>
              <a:rPr lang="en-US" b="1" dirty="0"/>
              <a:t>Parallel Processing</a:t>
            </a:r>
            <a:r>
              <a:rPr lang="en-US" dirty="0"/>
              <a:t>: </a:t>
            </a:r>
          </a:p>
          <a:p>
            <a:pPr lvl="1"/>
            <a:r>
              <a:rPr lang="en-US" dirty="0"/>
              <a:t>Utilize parallel processing techniques to distribute data processing tasks across multiple threads or nodes, improving scalability and performance. </a:t>
            </a:r>
          </a:p>
          <a:p>
            <a:pPr lvl="1"/>
            <a:r>
              <a:rPr lang="en-US" dirty="0"/>
              <a:t>Parallel processing means dividing ETL task int smaller chunks and working on them simultaneously for example load data from multiple files simultaneously. </a:t>
            </a:r>
          </a:p>
          <a:p>
            <a:pPr lvl="1"/>
            <a:r>
              <a:rPr lang="en-US" dirty="0"/>
              <a:t>Parallelizing data transformation and loading operations can leverage the computing resources effectively and reduce processing latency.</a:t>
            </a:r>
          </a:p>
          <a:p>
            <a:endParaRPr lang="en-US" dirty="0"/>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21</a:t>
            </a:fld>
            <a:endParaRPr lang="en-US" altLang="en-US"/>
          </a:p>
        </p:txBody>
      </p:sp>
      <p:sp>
        <p:nvSpPr>
          <p:cNvPr id="4" name="Title 3"/>
          <p:cNvSpPr>
            <a:spLocks noGrp="1"/>
          </p:cNvSpPr>
          <p:nvPr>
            <p:ph type="title"/>
          </p:nvPr>
        </p:nvSpPr>
        <p:spPr/>
        <p:txBody>
          <a:bodyPr/>
          <a:lstStyle/>
          <a:p>
            <a:r>
              <a:rPr lang="en-US" dirty="0"/>
              <a:t>Best Practices for Designing Efficient and Reliable ETL Workflows:</a:t>
            </a:r>
          </a:p>
        </p:txBody>
      </p:sp>
    </p:spTree>
    <p:extLst>
      <p:ext uri="{BB962C8B-B14F-4D97-AF65-F5344CB8AC3E}">
        <p14:creationId xmlns:p14="http://schemas.microsoft.com/office/powerpoint/2010/main" val="1743520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b="1" dirty="0"/>
              <a:t>Error Handling and Logging</a:t>
            </a:r>
            <a:r>
              <a:rPr lang="en-US" dirty="0"/>
              <a:t>: </a:t>
            </a:r>
          </a:p>
          <a:p>
            <a:pPr lvl="1"/>
            <a:r>
              <a:rPr lang="en-US" dirty="0"/>
              <a:t>Implement robust error handling mechanisms to capture, log, and handle errors encountered during ETL execution. </a:t>
            </a:r>
          </a:p>
          <a:p>
            <a:pPr lvl="1"/>
            <a:r>
              <a:rPr lang="en-US" dirty="0"/>
              <a:t>Use logging and monitoring tools to track job status, record processing metrics, and diagnose issues proactively.</a:t>
            </a:r>
          </a:p>
          <a:p>
            <a:r>
              <a:rPr lang="en-US" b="1" dirty="0"/>
              <a:t>Data Partitioning and Indexing</a:t>
            </a:r>
            <a:r>
              <a:rPr lang="en-US" dirty="0"/>
              <a:t>: </a:t>
            </a:r>
          </a:p>
          <a:p>
            <a:pPr lvl="1"/>
            <a:r>
              <a:rPr lang="en-US" dirty="0"/>
              <a:t>Partition large datasets and create appropriate indexes to optimize data retrieval and processing performance. </a:t>
            </a:r>
          </a:p>
          <a:p>
            <a:pPr lvl="1"/>
            <a:r>
              <a:rPr lang="en-US" dirty="0"/>
              <a:t>Partitioning data based on key criteria such as date ranges, regions, or categories can improve query performance and reduce processing overhead.</a:t>
            </a:r>
          </a:p>
          <a:p>
            <a:endParaRPr lang="en-US" dirty="0"/>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22</a:t>
            </a:fld>
            <a:endParaRPr lang="en-US" altLang="en-US"/>
          </a:p>
        </p:txBody>
      </p:sp>
      <p:sp>
        <p:nvSpPr>
          <p:cNvPr id="4" name="Title 3"/>
          <p:cNvSpPr>
            <a:spLocks noGrp="1"/>
          </p:cNvSpPr>
          <p:nvPr>
            <p:ph type="title"/>
          </p:nvPr>
        </p:nvSpPr>
        <p:spPr/>
        <p:txBody>
          <a:bodyPr/>
          <a:lstStyle/>
          <a:p>
            <a:r>
              <a:rPr lang="en-US" dirty="0"/>
              <a:t>Best Practices for Designing Efficient and Reliable ETL Workflows:</a:t>
            </a:r>
          </a:p>
        </p:txBody>
      </p:sp>
    </p:spTree>
    <p:extLst>
      <p:ext uri="{BB962C8B-B14F-4D97-AF65-F5344CB8AC3E}">
        <p14:creationId xmlns:p14="http://schemas.microsoft.com/office/powerpoint/2010/main" val="1639013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10000"/>
          </a:bodyPr>
          <a:lstStyle/>
          <a:p>
            <a:r>
              <a:rPr lang="en-US" b="1" dirty="0"/>
              <a:t>Testing and Validation</a:t>
            </a:r>
            <a:r>
              <a:rPr lang="en-US" dirty="0"/>
              <a:t>: </a:t>
            </a:r>
          </a:p>
          <a:p>
            <a:pPr lvl="1"/>
            <a:r>
              <a:rPr lang="en-US" dirty="0"/>
              <a:t>Conduct comprehensive testing and validation of ETL workflows to ensure accuracy, completeness, and reliability of data transformations and loading processes. </a:t>
            </a:r>
          </a:p>
          <a:p>
            <a:pPr lvl="1"/>
            <a:r>
              <a:rPr lang="en-US" dirty="0"/>
              <a:t>Use test datasets, mock environments, and automated testing frameworks to validate ETL logic and business rules.</a:t>
            </a:r>
          </a:p>
          <a:p>
            <a:r>
              <a:rPr lang="en-US" b="1" dirty="0"/>
              <a:t>Documentation and Governance</a:t>
            </a:r>
            <a:r>
              <a:rPr lang="en-US" dirty="0"/>
              <a:t>: </a:t>
            </a:r>
          </a:p>
          <a:p>
            <a:pPr lvl="1"/>
            <a:r>
              <a:rPr lang="en-US" dirty="0"/>
              <a:t>Maintain detailed documentation of ETL workflows, data mappings, dependencies, and configurations to facilitate knowledge transfer and troubleshooting. </a:t>
            </a:r>
          </a:p>
          <a:p>
            <a:pPr lvl="1"/>
            <a:r>
              <a:rPr lang="en-US" dirty="0"/>
              <a:t>Establish governance policies and standards for ETL development, deployment, and maintenance to ensure consistency and compliance with organizational guidelines.</a:t>
            </a:r>
          </a:p>
          <a:p>
            <a:endParaRPr lang="en-US" dirty="0"/>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23</a:t>
            </a:fld>
            <a:endParaRPr lang="en-US" altLang="en-US"/>
          </a:p>
        </p:txBody>
      </p:sp>
      <p:sp>
        <p:nvSpPr>
          <p:cNvPr id="4" name="Title 3"/>
          <p:cNvSpPr>
            <a:spLocks noGrp="1"/>
          </p:cNvSpPr>
          <p:nvPr>
            <p:ph type="title"/>
          </p:nvPr>
        </p:nvSpPr>
        <p:spPr/>
        <p:txBody>
          <a:bodyPr/>
          <a:lstStyle/>
          <a:p>
            <a:r>
              <a:rPr lang="en-US" dirty="0"/>
              <a:t>Best Practices for Designing Efficient and Reliable ETL Workflows:</a:t>
            </a:r>
          </a:p>
        </p:txBody>
      </p:sp>
    </p:spTree>
    <p:extLst>
      <p:ext uri="{BB962C8B-B14F-4D97-AF65-F5344CB8AC3E}">
        <p14:creationId xmlns:p14="http://schemas.microsoft.com/office/powerpoint/2010/main" val="1267684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828800"/>
            <a:ext cx="7769352" cy="4267200"/>
          </a:xfrm>
        </p:spPr>
        <p:txBody>
          <a:bodyPr/>
          <a:lstStyle/>
          <a:p>
            <a:pPr marL="0" indent="0" algn="ctr">
              <a:buNone/>
            </a:pPr>
            <a:endParaRPr lang="en-US" sz="6600" b="1" dirty="0"/>
          </a:p>
          <a:p>
            <a:pPr marL="0" indent="0" algn="ctr">
              <a:buNone/>
            </a:pPr>
            <a:r>
              <a:rPr lang="en-US" sz="6600" b="1" dirty="0"/>
              <a:t>Practical Session</a:t>
            </a:r>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24</a:t>
            </a:fld>
            <a:endParaRPr lang="en-US" altLang="en-US"/>
          </a:p>
        </p:txBody>
      </p:sp>
      <p:sp>
        <p:nvSpPr>
          <p:cNvPr id="4" name="Title 3"/>
          <p:cNvSpPr>
            <a:spLocks noGrp="1"/>
          </p:cNvSpPr>
          <p:nvPr>
            <p:ph type="title"/>
          </p:nvPr>
        </p:nvSpPr>
        <p:spPr/>
        <p:txBody>
          <a:bodyPr/>
          <a:lstStyle/>
          <a:p>
            <a:r>
              <a:rPr lang="en-US" dirty="0"/>
              <a:t>Extract, Transform, Load</a:t>
            </a:r>
          </a:p>
        </p:txBody>
      </p:sp>
    </p:spTree>
    <p:extLst>
      <p:ext uri="{BB962C8B-B14F-4D97-AF65-F5344CB8AC3E}">
        <p14:creationId xmlns:p14="http://schemas.microsoft.com/office/powerpoint/2010/main" val="3952365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r>
              <a:rPr lang="en-US" sz="2000" dirty="0"/>
              <a:t>Create a folder on the desktop in your names and reg. number.</a:t>
            </a:r>
          </a:p>
          <a:p>
            <a:r>
              <a:rPr lang="en-US" sz="2000" dirty="0"/>
              <a:t>Open </a:t>
            </a:r>
            <a:r>
              <a:rPr lang="en-US" sz="2000" dirty="0" err="1"/>
              <a:t>PowerBI</a:t>
            </a:r>
            <a:r>
              <a:rPr lang="en-US" sz="2000" dirty="0"/>
              <a:t> and save the new file inside your folder.</a:t>
            </a:r>
          </a:p>
          <a:p>
            <a:r>
              <a:rPr lang="en-US" sz="2000" dirty="0"/>
              <a:t>Extract and load data from various sources provided (Sample Store Data, Northwind Access Database).</a:t>
            </a:r>
          </a:p>
          <a:p>
            <a:r>
              <a:rPr lang="en-US" sz="2000" dirty="0"/>
              <a:t>Open Power Query Editor to make the following transformations on the extracted data. </a:t>
            </a:r>
          </a:p>
          <a:p>
            <a:pPr lvl="1"/>
            <a:r>
              <a:rPr lang="en-US" sz="1700" dirty="0"/>
              <a:t>Rename users table to managers.</a:t>
            </a:r>
          </a:p>
          <a:p>
            <a:pPr lvl="1"/>
            <a:r>
              <a:rPr lang="en-US" sz="1700" dirty="0"/>
              <a:t>Rename columns from column 1 and column 2 to region and manager.</a:t>
            </a:r>
          </a:p>
          <a:p>
            <a:pPr lvl="1"/>
            <a:r>
              <a:rPr lang="en-US" sz="1700" dirty="0"/>
              <a:t>Add last name to the managers details by duplicating the manager column. Rename this column to last Name. </a:t>
            </a:r>
          </a:p>
          <a:p>
            <a:pPr lvl="1"/>
            <a:r>
              <a:rPr lang="en-US" sz="1700" dirty="0"/>
              <a:t>Replace values in the last name column. </a:t>
            </a:r>
          </a:p>
          <a:p>
            <a:pPr lvl="1"/>
            <a:r>
              <a:rPr lang="en-US" sz="1700" dirty="0"/>
              <a:t>In the orders dataset, remove columns: row id, product base margin, order priority and quantity ordered new.</a:t>
            </a:r>
          </a:p>
          <a:p>
            <a:pPr lvl="1"/>
            <a:r>
              <a:rPr lang="en-US" sz="1700" dirty="0"/>
              <a:t>Only data for the following states should be retained: Arizona, California, Florida, New Jersey and New York. </a:t>
            </a:r>
          </a:p>
          <a:p>
            <a:pPr lvl="1"/>
            <a:r>
              <a:rPr lang="en-US" sz="1700" dirty="0"/>
              <a:t>Rename column State or Province to State. Sort the data therein in ascending order. 	</a:t>
            </a:r>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25</a:t>
            </a:fld>
            <a:endParaRPr lang="en-US" altLang="en-US"/>
          </a:p>
        </p:txBody>
      </p:sp>
      <p:sp>
        <p:nvSpPr>
          <p:cNvPr id="4" name="Title 3"/>
          <p:cNvSpPr>
            <a:spLocks noGrp="1"/>
          </p:cNvSpPr>
          <p:nvPr>
            <p:ph type="title"/>
          </p:nvPr>
        </p:nvSpPr>
        <p:spPr/>
        <p:txBody>
          <a:bodyPr/>
          <a:lstStyle/>
          <a:p>
            <a:r>
              <a:rPr lang="en-US" dirty="0"/>
              <a:t>ETL Practical Session</a:t>
            </a:r>
          </a:p>
        </p:txBody>
      </p:sp>
    </p:spTree>
    <p:extLst>
      <p:ext uri="{BB962C8B-B14F-4D97-AF65-F5344CB8AC3E}">
        <p14:creationId xmlns:p14="http://schemas.microsoft.com/office/powerpoint/2010/main" val="335759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09599" y="1371600"/>
            <a:ext cx="8153400" cy="4876800"/>
          </a:xfrm>
        </p:spPr>
        <p:txBody>
          <a:bodyPr>
            <a:normAutofit fontScale="92500" lnSpcReduction="10000"/>
          </a:bodyPr>
          <a:lstStyle/>
          <a:p>
            <a:pPr lvl="1"/>
            <a:r>
              <a:rPr lang="en-US" sz="1700" dirty="0"/>
              <a:t>Merge information from the managers table into orders table. They both have a common field (region field).	</a:t>
            </a:r>
          </a:p>
          <a:p>
            <a:pPr lvl="1"/>
            <a:r>
              <a:rPr lang="en-US" sz="1700" dirty="0"/>
              <a:t>Filter out data of the central region from the data set and after sort the new dataset basing on the </a:t>
            </a:r>
            <a:r>
              <a:rPr lang="en-US" sz="1700" dirty="0" err="1"/>
              <a:t>manager.region</a:t>
            </a:r>
            <a:r>
              <a:rPr lang="en-US" sz="1700" dirty="0"/>
              <a:t>. </a:t>
            </a:r>
          </a:p>
          <a:p>
            <a:pPr lvl="1"/>
            <a:r>
              <a:rPr lang="en-US" sz="1700" dirty="0"/>
              <a:t>Rename the new merge query as Order by region. </a:t>
            </a:r>
          </a:p>
          <a:p>
            <a:pPr lvl="1"/>
            <a:endParaRPr lang="en-US" sz="1700" dirty="0"/>
          </a:p>
          <a:p>
            <a:pPr lvl="1"/>
            <a:r>
              <a:rPr lang="en-US" sz="1700" dirty="0"/>
              <a:t>Assignment. </a:t>
            </a:r>
          </a:p>
          <a:p>
            <a:pPr lvl="1"/>
            <a:r>
              <a:rPr lang="en-US" sz="1700" dirty="0"/>
              <a:t>-----</a:t>
            </a:r>
          </a:p>
          <a:p>
            <a:pPr lvl="1"/>
            <a:r>
              <a:rPr lang="en-US" sz="1700" dirty="0"/>
              <a:t>Merge the orders and returns tables into a new query. All data in the orders table must be returned. Show the returned data. </a:t>
            </a:r>
          </a:p>
          <a:p>
            <a:pPr lvl="1"/>
            <a:r>
              <a:rPr lang="en-US" sz="1700" dirty="0"/>
              <a:t>Ensure the merged data is visible. Filter out all the null values. </a:t>
            </a:r>
          </a:p>
          <a:p>
            <a:pPr lvl="1"/>
            <a:r>
              <a:rPr lang="en-US" sz="1700" dirty="0"/>
              <a:t>Rename the new merge query as Returned Orders. </a:t>
            </a:r>
          </a:p>
          <a:p>
            <a:pPr lvl="1"/>
            <a:r>
              <a:rPr lang="en-US" sz="1700" dirty="0"/>
              <a:t>Ensure the data in the discount column is in percentage and in no decimal places.</a:t>
            </a:r>
          </a:p>
          <a:p>
            <a:pPr lvl="1"/>
            <a:r>
              <a:rPr lang="en-US" sz="1700" dirty="0"/>
              <a:t>Make the unit price in dollar currency.</a:t>
            </a:r>
          </a:p>
          <a:p>
            <a:pPr lvl="1"/>
            <a:r>
              <a:rPr lang="en-US" sz="1700" dirty="0"/>
              <a:t>Remove days of the week from the Order date data.</a:t>
            </a:r>
          </a:p>
          <a:p>
            <a:pPr lvl="1"/>
            <a:r>
              <a:rPr lang="en-US" sz="1700" dirty="0"/>
              <a:t>Categorize the following data sets accordingly: state, city, postal code.</a:t>
            </a:r>
          </a:p>
          <a:p>
            <a:endParaRPr lang="en-US" sz="2000" dirty="0"/>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26</a:t>
            </a:fld>
            <a:endParaRPr lang="en-US" altLang="en-US"/>
          </a:p>
        </p:txBody>
      </p:sp>
      <p:sp>
        <p:nvSpPr>
          <p:cNvPr id="4" name="Title 3"/>
          <p:cNvSpPr>
            <a:spLocks noGrp="1"/>
          </p:cNvSpPr>
          <p:nvPr>
            <p:ph type="title"/>
          </p:nvPr>
        </p:nvSpPr>
        <p:spPr/>
        <p:txBody>
          <a:bodyPr/>
          <a:lstStyle/>
          <a:p>
            <a:r>
              <a:rPr lang="en-US" dirty="0"/>
              <a:t>ETL Practical Session</a:t>
            </a:r>
          </a:p>
        </p:txBody>
      </p:sp>
    </p:spTree>
    <p:extLst>
      <p:ext uri="{BB962C8B-B14F-4D97-AF65-F5344CB8AC3E}">
        <p14:creationId xmlns:p14="http://schemas.microsoft.com/office/powerpoint/2010/main" val="504983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828800"/>
            <a:ext cx="7769352" cy="4267200"/>
          </a:xfrm>
        </p:spPr>
        <p:txBody>
          <a:bodyPr/>
          <a:lstStyle/>
          <a:p>
            <a:pPr marL="0" indent="0" algn="ctr">
              <a:buNone/>
            </a:pPr>
            <a:endParaRPr lang="en-US" sz="6600" b="1" dirty="0"/>
          </a:p>
          <a:p>
            <a:pPr marL="0" indent="0" algn="ctr">
              <a:buNone/>
            </a:pPr>
            <a:r>
              <a:rPr lang="en-US" sz="6600" b="1" dirty="0"/>
              <a:t>Thank you.</a:t>
            </a:r>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27</a:t>
            </a:fld>
            <a:endParaRPr lang="en-US" altLang="en-US"/>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100990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r>
              <a:rPr lang="en-US" dirty="0"/>
              <a:t>ETL, </a:t>
            </a:r>
          </a:p>
          <a:p>
            <a:pPr lvl="1"/>
            <a:r>
              <a:rPr lang="en-US" dirty="0"/>
              <a:t>Stands for Extract, Transform, Load, </a:t>
            </a:r>
          </a:p>
          <a:p>
            <a:pPr lvl="1"/>
            <a:r>
              <a:rPr lang="en-US" dirty="0"/>
              <a:t>Is a crucial process in data management and analytics. </a:t>
            </a:r>
          </a:p>
          <a:p>
            <a:pPr lvl="1"/>
            <a:r>
              <a:rPr lang="en-US" dirty="0"/>
              <a:t>Involves extracting data from </a:t>
            </a:r>
            <a:r>
              <a:rPr lang="en-US" b="1" dirty="0"/>
              <a:t>various sources</a:t>
            </a:r>
            <a:r>
              <a:rPr lang="en-US" dirty="0"/>
              <a:t>, transforming it into </a:t>
            </a:r>
            <a:r>
              <a:rPr lang="en-US" b="1" dirty="0"/>
              <a:t>a suitable format</a:t>
            </a:r>
            <a:r>
              <a:rPr lang="en-US" dirty="0"/>
              <a:t>, and loading it into a </a:t>
            </a:r>
            <a:r>
              <a:rPr lang="en-US" b="1" dirty="0"/>
              <a:t>target database</a:t>
            </a:r>
            <a:r>
              <a:rPr lang="en-US" dirty="0"/>
              <a:t>, </a:t>
            </a:r>
            <a:r>
              <a:rPr lang="en-US" b="1" dirty="0"/>
              <a:t>data warehouse, or data mart</a:t>
            </a:r>
            <a:r>
              <a:rPr lang="en-US" dirty="0"/>
              <a:t> for analysis, reporting, or other purposes. </a:t>
            </a:r>
          </a:p>
          <a:p>
            <a:r>
              <a:rPr lang="en-US" dirty="0"/>
              <a:t>ETL processes are fundamental in enabling organizations to derive insights from their data efficiently.</a:t>
            </a:r>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3</a:t>
            </a:fld>
            <a:endParaRPr lang="en-US" altLang="en-US"/>
          </a:p>
        </p:txBody>
      </p:sp>
      <p:sp>
        <p:nvSpPr>
          <p:cNvPr id="4" name="Title 3"/>
          <p:cNvSpPr>
            <a:spLocks noGrp="1"/>
          </p:cNvSpPr>
          <p:nvPr>
            <p:ph type="title"/>
          </p:nvPr>
        </p:nvSpPr>
        <p:spPr/>
        <p:txBody>
          <a:bodyPr/>
          <a:lstStyle/>
          <a:p>
            <a:r>
              <a:rPr lang="en-US" dirty="0"/>
              <a:t>ETL</a:t>
            </a:r>
          </a:p>
        </p:txBody>
      </p:sp>
    </p:spTree>
    <p:extLst>
      <p:ext uri="{BB962C8B-B14F-4D97-AF65-F5344CB8AC3E}">
        <p14:creationId xmlns:p14="http://schemas.microsoft.com/office/powerpoint/2010/main" val="165839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4</a:t>
            </a:fld>
            <a:endParaRPr lang="en-US" altLang="en-US"/>
          </a:p>
        </p:txBody>
      </p:sp>
      <p:sp>
        <p:nvSpPr>
          <p:cNvPr id="4" name="Title 3"/>
          <p:cNvSpPr>
            <a:spLocks noGrp="1"/>
          </p:cNvSpPr>
          <p:nvPr>
            <p:ph type="title"/>
          </p:nvPr>
        </p:nvSpPr>
        <p:spPr/>
        <p:txBody>
          <a:bodyPr/>
          <a:lstStyle/>
          <a:p>
            <a:r>
              <a:rPr lang="en-US" dirty="0"/>
              <a:t>ETL</a:t>
            </a:r>
          </a:p>
        </p:txBody>
      </p:sp>
      <p:pic>
        <p:nvPicPr>
          <p:cNvPr id="7" name="Picture 6">
            <a:extLst>
              <a:ext uri="{FF2B5EF4-FFF2-40B4-BE49-F238E27FC236}">
                <a16:creationId xmlns:a16="http://schemas.microsoft.com/office/drawing/2014/main" id="{366E328D-D28A-495C-8677-DAE6D4930F03}"/>
              </a:ext>
            </a:extLst>
          </p:cNvPr>
          <p:cNvPicPr>
            <a:picLocks noChangeAspect="1"/>
          </p:cNvPicPr>
          <p:nvPr/>
        </p:nvPicPr>
        <p:blipFill>
          <a:blip r:embed="rId2"/>
          <a:stretch>
            <a:fillRect/>
          </a:stretch>
        </p:blipFill>
        <p:spPr>
          <a:xfrm>
            <a:off x="0" y="2217736"/>
            <a:ext cx="8841312" cy="2998247"/>
          </a:xfrm>
          <a:prstGeom prst="rect">
            <a:avLst/>
          </a:prstGeom>
        </p:spPr>
      </p:pic>
    </p:spTree>
    <p:extLst>
      <p:ext uri="{BB962C8B-B14F-4D97-AF65-F5344CB8AC3E}">
        <p14:creationId xmlns:p14="http://schemas.microsoft.com/office/powerpoint/2010/main" val="196208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B772D68-2E6F-438A-94F0-19A85C7DA19C}"/>
              </a:ext>
            </a:extLst>
          </p:cNvPr>
          <p:cNvPicPr>
            <a:picLocks noGrp="1" noChangeAspect="1"/>
          </p:cNvPicPr>
          <p:nvPr>
            <p:ph sz="quarter" idx="1"/>
          </p:nvPr>
        </p:nvPicPr>
        <p:blipFill rotWithShape="1">
          <a:blip r:embed="rId3"/>
          <a:srcRect l="5568" t="3479" r="4712" b="18431"/>
          <a:stretch/>
        </p:blipFill>
        <p:spPr>
          <a:xfrm>
            <a:off x="0" y="1523999"/>
            <a:ext cx="9143999" cy="4476749"/>
          </a:xfrm>
        </p:spPr>
      </p:pic>
      <p:sp>
        <p:nvSpPr>
          <p:cNvPr id="3" name="Slide Number Placeholder 2">
            <a:extLst>
              <a:ext uri="{FF2B5EF4-FFF2-40B4-BE49-F238E27FC236}">
                <a16:creationId xmlns:a16="http://schemas.microsoft.com/office/drawing/2014/main" id="{6FD4491A-B16A-4490-BF4F-5EEAE247B9E8}"/>
              </a:ext>
            </a:extLst>
          </p:cNvPr>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5</a:t>
            </a:fld>
            <a:endParaRPr lang="en-US" altLang="en-US"/>
          </a:p>
        </p:txBody>
      </p:sp>
      <p:sp>
        <p:nvSpPr>
          <p:cNvPr id="4" name="Title 3">
            <a:extLst>
              <a:ext uri="{FF2B5EF4-FFF2-40B4-BE49-F238E27FC236}">
                <a16:creationId xmlns:a16="http://schemas.microsoft.com/office/drawing/2014/main" id="{761B4947-BC4F-4CA2-BE06-3E8FEA9CC78D}"/>
              </a:ext>
            </a:extLst>
          </p:cNvPr>
          <p:cNvSpPr>
            <a:spLocks noGrp="1"/>
          </p:cNvSpPr>
          <p:nvPr>
            <p:ph type="title"/>
          </p:nvPr>
        </p:nvSpPr>
        <p:spPr/>
        <p:txBody>
          <a:bodyPr/>
          <a:lstStyle/>
          <a:p>
            <a:r>
              <a:rPr lang="en-GB" dirty="0"/>
              <a:t>Data Warehouse Architecture</a:t>
            </a:r>
          </a:p>
        </p:txBody>
      </p:sp>
    </p:spTree>
    <p:extLst>
      <p:ext uri="{BB962C8B-B14F-4D97-AF65-F5344CB8AC3E}">
        <p14:creationId xmlns:p14="http://schemas.microsoft.com/office/powerpoint/2010/main" val="198117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6</a:t>
            </a:fld>
            <a:endParaRPr lang="en-US" altLang="en-US"/>
          </a:p>
        </p:txBody>
      </p:sp>
      <p:sp>
        <p:nvSpPr>
          <p:cNvPr id="4" name="Title 3"/>
          <p:cNvSpPr>
            <a:spLocks noGrp="1"/>
          </p:cNvSpPr>
          <p:nvPr>
            <p:ph type="title"/>
          </p:nvPr>
        </p:nvSpPr>
        <p:spPr/>
        <p:txBody>
          <a:bodyPr/>
          <a:lstStyle/>
          <a:p>
            <a:r>
              <a:rPr lang="en-US" dirty="0"/>
              <a:t>ETL</a:t>
            </a:r>
          </a:p>
        </p:txBody>
      </p:sp>
      <p:pic>
        <p:nvPicPr>
          <p:cNvPr id="5" name="Picture 4">
            <a:extLst>
              <a:ext uri="{FF2B5EF4-FFF2-40B4-BE49-F238E27FC236}">
                <a16:creationId xmlns:a16="http://schemas.microsoft.com/office/drawing/2014/main" id="{BCCEE61E-2F7A-4890-A41B-628DEE5DA89A}"/>
              </a:ext>
            </a:extLst>
          </p:cNvPr>
          <p:cNvPicPr>
            <a:picLocks noChangeAspect="1"/>
          </p:cNvPicPr>
          <p:nvPr/>
        </p:nvPicPr>
        <p:blipFill>
          <a:blip r:embed="rId3"/>
          <a:stretch>
            <a:fillRect/>
          </a:stretch>
        </p:blipFill>
        <p:spPr>
          <a:xfrm>
            <a:off x="0" y="1295400"/>
            <a:ext cx="9144000" cy="4876800"/>
          </a:xfrm>
          <a:prstGeom prst="rect">
            <a:avLst/>
          </a:prstGeom>
        </p:spPr>
      </p:pic>
    </p:spTree>
    <p:extLst>
      <p:ext uri="{BB962C8B-B14F-4D97-AF65-F5344CB8AC3E}">
        <p14:creationId xmlns:p14="http://schemas.microsoft.com/office/powerpoint/2010/main" val="322383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r>
              <a:rPr lang="en-US" dirty="0"/>
              <a:t>In the extraction phase, </a:t>
            </a:r>
          </a:p>
          <a:p>
            <a:pPr lvl="1"/>
            <a:r>
              <a:rPr lang="en-US" dirty="0"/>
              <a:t>Data is gathered from different sources such as databases, flat files, APIs, web services, or other systems. </a:t>
            </a:r>
          </a:p>
          <a:p>
            <a:pPr lvl="1"/>
            <a:r>
              <a:rPr lang="en-US" dirty="0"/>
              <a:t>The data could be structured (e.g., relational databases), semi-structured (e.g., JSON, XML), or unstructured (e.g., text documents, images). </a:t>
            </a:r>
          </a:p>
          <a:p>
            <a:r>
              <a:rPr lang="en-US" dirty="0"/>
              <a:t>Extraction methods can vary depending on the </a:t>
            </a:r>
            <a:r>
              <a:rPr lang="en-US" b="1" dirty="0"/>
              <a:t>data sources and formats</a:t>
            </a:r>
            <a:r>
              <a:rPr lang="en-US" dirty="0"/>
              <a:t>, and they may involve </a:t>
            </a:r>
            <a:r>
              <a:rPr lang="en-US" u="sng" dirty="0"/>
              <a:t>querying databases, reading files, or accessing APIs</a:t>
            </a:r>
            <a:r>
              <a:rPr lang="en-US" dirty="0"/>
              <a:t>.</a:t>
            </a:r>
          </a:p>
          <a:p>
            <a:endParaRPr lang="en-US" dirty="0"/>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7</a:t>
            </a:fld>
            <a:endParaRPr lang="en-US" altLang="en-US"/>
          </a:p>
        </p:txBody>
      </p:sp>
      <p:sp>
        <p:nvSpPr>
          <p:cNvPr id="4" name="Title 3"/>
          <p:cNvSpPr>
            <a:spLocks noGrp="1"/>
          </p:cNvSpPr>
          <p:nvPr>
            <p:ph type="title"/>
          </p:nvPr>
        </p:nvSpPr>
        <p:spPr/>
        <p:txBody>
          <a:bodyPr/>
          <a:lstStyle/>
          <a:p>
            <a:r>
              <a:rPr lang="en-US" dirty="0"/>
              <a:t>Extract: </a:t>
            </a:r>
          </a:p>
        </p:txBody>
      </p:sp>
    </p:spTree>
    <p:extLst>
      <p:ext uri="{BB962C8B-B14F-4D97-AF65-F5344CB8AC3E}">
        <p14:creationId xmlns:p14="http://schemas.microsoft.com/office/powerpoint/2010/main" val="313374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a:bodyPr>
          <a:lstStyle/>
          <a:p>
            <a:r>
              <a:rPr lang="en-US" dirty="0"/>
              <a:t>Data is transformed to meet specific requirements such as </a:t>
            </a:r>
            <a:r>
              <a:rPr lang="en-US" b="1" dirty="0"/>
              <a:t>cleaning, filtering, aggregating, or joining datasets</a:t>
            </a:r>
            <a:r>
              <a:rPr lang="en-US" dirty="0"/>
              <a:t>. </a:t>
            </a:r>
          </a:p>
          <a:p>
            <a:r>
              <a:rPr lang="en-US" dirty="0"/>
              <a:t>Transformation tasks can include:</a:t>
            </a:r>
          </a:p>
          <a:p>
            <a:pPr lvl="1"/>
            <a:r>
              <a:rPr lang="en-US" dirty="0"/>
              <a:t>Data validation, normalization, deduplication, standardization of formats, and calculations. </a:t>
            </a:r>
          </a:p>
          <a:p>
            <a:r>
              <a:rPr lang="en-US" b="1" dirty="0"/>
              <a:t>Transformation logic </a:t>
            </a:r>
            <a:r>
              <a:rPr lang="en-US" dirty="0"/>
              <a:t>is applied to ensure that the data is </a:t>
            </a:r>
            <a:r>
              <a:rPr lang="en-US" b="1" dirty="0"/>
              <a:t>accurate, consistent, and ready for analysis</a:t>
            </a:r>
            <a:r>
              <a:rPr lang="en-US" dirty="0"/>
              <a:t>. </a:t>
            </a:r>
          </a:p>
          <a:p>
            <a:r>
              <a:rPr lang="en-US" dirty="0"/>
              <a:t>This step is crucial for ensuring data quality and making it suitable for downstream processes.</a:t>
            </a:r>
          </a:p>
          <a:p>
            <a:endParaRPr lang="en-US" dirty="0"/>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8</a:t>
            </a:fld>
            <a:endParaRPr lang="en-US" altLang="en-US"/>
          </a:p>
        </p:txBody>
      </p:sp>
      <p:sp>
        <p:nvSpPr>
          <p:cNvPr id="4" name="Title 3"/>
          <p:cNvSpPr>
            <a:spLocks noGrp="1"/>
          </p:cNvSpPr>
          <p:nvPr>
            <p:ph type="title"/>
          </p:nvPr>
        </p:nvSpPr>
        <p:spPr/>
        <p:txBody>
          <a:bodyPr/>
          <a:lstStyle/>
          <a:p>
            <a:r>
              <a:rPr lang="en-US" dirty="0"/>
              <a:t>Transform: </a:t>
            </a:r>
          </a:p>
        </p:txBody>
      </p:sp>
    </p:spTree>
    <p:extLst>
      <p:ext uri="{BB962C8B-B14F-4D97-AF65-F5344CB8AC3E}">
        <p14:creationId xmlns:p14="http://schemas.microsoft.com/office/powerpoint/2010/main" val="354299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r>
              <a:rPr lang="en-US" dirty="0"/>
              <a:t>Data is finally loaded into </a:t>
            </a:r>
            <a:r>
              <a:rPr lang="en-US" b="1" dirty="0"/>
              <a:t>a target system </a:t>
            </a:r>
            <a:r>
              <a:rPr lang="en-US" dirty="0"/>
              <a:t>such as a </a:t>
            </a:r>
            <a:r>
              <a:rPr lang="en-US" u="sng" dirty="0"/>
              <a:t>data warehouse, data mart, or operational database</a:t>
            </a:r>
            <a:r>
              <a:rPr lang="en-US" dirty="0"/>
              <a:t>. </a:t>
            </a:r>
          </a:p>
          <a:p>
            <a:r>
              <a:rPr lang="en-US" dirty="0"/>
              <a:t>Loading involves</a:t>
            </a:r>
          </a:p>
          <a:p>
            <a:pPr lvl="1"/>
            <a:r>
              <a:rPr lang="en-US" dirty="0"/>
              <a:t>Inserting new records, </a:t>
            </a:r>
          </a:p>
          <a:p>
            <a:pPr lvl="1"/>
            <a:r>
              <a:rPr lang="en-US" dirty="0"/>
              <a:t>Updating existing ones, or </a:t>
            </a:r>
          </a:p>
          <a:p>
            <a:pPr lvl="1"/>
            <a:r>
              <a:rPr lang="en-US" dirty="0"/>
              <a:t>Appending data to existing datasets. </a:t>
            </a:r>
          </a:p>
          <a:p>
            <a:r>
              <a:rPr lang="en-US" dirty="0"/>
              <a:t>The target system is </a:t>
            </a:r>
            <a:r>
              <a:rPr lang="en-US" b="1" dirty="0"/>
              <a:t>optimized</a:t>
            </a:r>
            <a:r>
              <a:rPr lang="en-US" dirty="0"/>
              <a:t> for querying and analysis </a:t>
            </a:r>
          </a:p>
          <a:p>
            <a:pPr lvl="1"/>
            <a:r>
              <a:rPr lang="en-US" dirty="0"/>
              <a:t>Data should be organized in a way that facilitates efficient retrieval and processing.</a:t>
            </a:r>
          </a:p>
          <a:p>
            <a:endParaRPr lang="en-US" dirty="0"/>
          </a:p>
        </p:txBody>
      </p:sp>
      <p:sp>
        <p:nvSpPr>
          <p:cNvPr id="3" name="Slide Number Placeholder 2"/>
          <p:cNvSpPr>
            <a:spLocks noGrp="1"/>
          </p:cNvSpPr>
          <p:nvPr>
            <p:ph type="sldNum" sz="quarter" idx="10"/>
          </p:nvPr>
        </p:nvSpPr>
        <p:spPr/>
        <p:txBody>
          <a:bodyPr>
            <a:normAutofit fontScale="77500" lnSpcReduction="20000"/>
          </a:bodyPr>
          <a:lstStyle/>
          <a:p>
            <a:pPr>
              <a:defRPr/>
            </a:pPr>
            <a:fld id="{BDC7B053-7CF1-4553-89C6-C50D0A6FDEC9}" type="slidenum">
              <a:rPr lang="en-US" altLang="en-US" smtClean="0"/>
              <a:pPr>
                <a:defRPr/>
              </a:pPr>
              <a:t>9</a:t>
            </a:fld>
            <a:endParaRPr lang="en-US" altLang="en-US"/>
          </a:p>
        </p:txBody>
      </p:sp>
      <p:sp>
        <p:nvSpPr>
          <p:cNvPr id="4" name="Title 3"/>
          <p:cNvSpPr>
            <a:spLocks noGrp="1"/>
          </p:cNvSpPr>
          <p:nvPr>
            <p:ph type="title"/>
          </p:nvPr>
        </p:nvSpPr>
        <p:spPr/>
        <p:txBody>
          <a:bodyPr/>
          <a:lstStyle/>
          <a:p>
            <a:r>
              <a:rPr lang="en-US" dirty="0"/>
              <a:t>Load: </a:t>
            </a:r>
          </a:p>
        </p:txBody>
      </p:sp>
    </p:spTree>
    <p:extLst>
      <p:ext uri="{BB962C8B-B14F-4D97-AF65-F5344CB8AC3E}">
        <p14:creationId xmlns:p14="http://schemas.microsoft.com/office/powerpoint/2010/main" val="31956757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Theme27</Template>
  <TotalTime>7333</TotalTime>
  <Words>2072</Words>
  <Application>Microsoft Office PowerPoint</Application>
  <PresentationFormat>On-screen Show (4:3)</PresentationFormat>
  <Paragraphs>190</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Century Gothic</vt:lpstr>
      <vt:lpstr>Ebrima</vt:lpstr>
      <vt:lpstr>Söhne</vt:lpstr>
      <vt:lpstr>Tw Cen MT</vt:lpstr>
      <vt:lpstr>Wingdings</vt:lpstr>
      <vt:lpstr>Wingdings 2</vt:lpstr>
      <vt:lpstr>Median</vt:lpstr>
      <vt:lpstr>PowerPoint Presentation</vt:lpstr>
      <vt:lpstr>Topic Outline</vt:lpstr>
      <vt:lpstr>ETL</vt:lpstr>
      <vt:lpstr>ETL</vt:lpstr>
      <vt:lpstr>Data Warehouse Architecture</vt:lpstr>
      <vt:lpstr>ETL</vt:lpstr>
      <vt:lpstr>Extract: </vt:lpstr>
      <vt:lpstr>Transform: </vt:lpstr>
      <vt:lpstr>Load: </vt:lpstr>
      <vt:lpstr>ETL Tools</vt:lpstr>
      <vt:lpstr>ETL Tools</vt:lpstr>
      <vt:lpstr>Importance of ETL</vt:lpstr>
      <vt:lpstr>Importance of ETL</vt:lpstr>
      <vt:lpstr>Importance of ETL</vt:lpstr>
      <vt:lpstr>Challenges in ETL Processes:</vt:lpstr>
      <vt:lpstr>Challenges in ETL Processes:</vt:lpstr>
      <vt:lpstr>Challenges in ETL Processes:</vt:lpstr>
      <vt:lpstr>Challenges in ETL Processes:</vt:lpstr>
      <vt:lpstr>Challenges in ETL Processes:</vt:lpstr>
      <vt:lpstr>Best Practices for Designing Efficient and Reliable ETL Workflows:</vt:lpstr>
      <vt:lpstr>Best Practices for Designing Efficient and Reliable ETL Workflows:</vt:lpstr>
      <vt:lpstr>Best Practices for Designing Efficient and Reliable ETL Workflows:</vt:lpstr>
      <vt:lpstr>Best Practices for Designing Efficient and Reliable ETL Workflows:</vt:lpstr>
      <vt:lpstr>Extract, Transform, Load</vt:lpstr>
      <vt:lpstr>ETL Practical Session</vt:lpstr>
      <vt:lpstr>ETL Practical Session</vt:lpstr>
      <vt:lpstr>PowerPoint Presentation</vt:lpstr>
    </vt:vector>
  </TitlesOfParts>
  <Company>UNIMAP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Feedback Amplifiers</dc:title>
  <dc:creator>UNIMAP</dc:creator>
  <cp:lastModifiedBy>Mutebi Bashir</cp:lastModifiedBy>
  <cp:revision>522</cp:revision>
  <dcterms:created xsi:type="dcterms:W3CDTF">2011-01-19T08:44:24Z</dcterms:created>
  <dcterms:modified xsi:type="dcterms:W3CDTF">2024-03-17T14:54:09Z</dcterms:modified>
</cp:coreProperties>
</file>