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B979CC-C58B-4666-A84A-9FEC064090E3}" type="datetimeFigureOut">
              <a:rPr lang="en-US" smtClean="0"/>
              <a:t>15-Nov-22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A1E38A5-B16B-4B86-A7FF-A84F384098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06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79CC-C58B-4666-A84A-9FEC064090E3}" type="datetimeFigureOut">
              <a:rPr lang="en-US" smtClean="0"/>
              <a:t>15-Nov-22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38A5-B16B-4B86-A7FF-A84F3840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1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79CC-C58B-4666-A84A-9FEC064090E3}" type="datetimeFigureOut">
              <a:rPr lang="en-US" smtClean="0"/>
              <a:t>15-Nov-22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38A5-B16B-4B86-A7FF-A84F384098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305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79CC-C58B-4666-A84A-9FEC064090E3}" type="datetimeFigureOut">
              <a:rPr lang="en-US" smtClean="0"/>
              <a:t>15-Nov-22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38A5-B16B-4B86-A7FF-A84F3840982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376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79CC-C58B-4666-A84A-9FEC064090E3}" type="datetimeFigureOut">
              <a:rPr lang="en-US" smtClean="0"/>
              <a:t>15-Nov-22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38A5-B16B-4B86-A7FF-A84F3840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77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79CC-C58B-4666-A84A-9FEC064090E3}" type="datetimeFigureOut">
              <a:rPr lang="en-US" smtClean="0"/>
              <a:t>15-Nov-22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38A5-B16B-4B86-A7FF-A84F384098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055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79CC-C58B-4666-A84A-9FEC064090E3}" type="datetimeFigureOut">
              <a:rPr lang="en-US" smtClean="0"/>
              <a:t>15-Nov-22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38A5-B16B-4B86-A7FF-A84F384098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309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79CC-C58B-4666-A84A-9FEC064090E3}" type="datetimeFigureOut">
              <a:rPr lang="en-US" smtClean="0"/>
              <a:t>15-Nov-22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38A5-B16B-4B86-A7FF-A84F384098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850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79CC-C58B-4666-A84A-9FEC064090E3}" type="datetimeFigureOut">
              <a:rPr lang="en-US" smtClean="0"/>
              <a:t>15-Nov-22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38A5-B16B-4B86-A7FF-A84F384098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41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79CC-C58B-4666-A84A-9FEC064090E3}" type="datetimeFigureOut">
              <a:rPr lang="en-US" smtClean="0"/>
              <a:t>15-Nov-22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38A5-B16B-4B86-A7FF-A84F3840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3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79CC-C58B-4666-A84A-9FEC064090E3}" type="datetimeFigureOut">
              <a:rPr lang="en-US" smtClean="0"/>
              <a:t>15-Nov-22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38A5-B16B-4B86-A7FF-A84F3840982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3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79CC-C58B-4666-A84A-9FEC064090E3}" type="datetimeFigureOut">
              <a:rPr lang="en-US" smtClean="0"/>
              <a:t>15-Nov-22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38A5-B16B-4B86-A7FF-A84F3840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7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79CC-C58B-4666-A84A-9FEC064090E3}" type="datetimeFigureOut">
              <a:rPr lang="en-US" smtClean="0"/>
              <a:t>15-Nov-22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38A5-B16B-4B86-A7FF-A84F3840982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89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79CC-C58B-4666-A84A-9FEC064090E3}" type="datetimeFigureOut">
              <a:rPr lang="en-US" smtClean="0"/>
              <a:t>15-Nov-22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38A5-B16B-4B86-A7FF-A84F384098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656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79CC-C58B-4666-A84A-9FEC064090E3}" type="datetimeFigureOut">
              <a:rPr lang="en-US" smtClean="0"/>
              <a:t>15-Nov-22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38A5-B16B-4B86-A7FF-A84F3840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0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79CC-C58B-4666-A84A-9FEC064090E3}" type="datetimeFigureOut">
              <a:rPr lang="en-US" smtClean="0"/>
              <a:t>15-Nov-22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38A5-B16B-4B86-A7FF-A84F3840982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8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79CC-C58B-4666-A84A-9FEC064090E3}" type="datetimeFigureOut">
              <a:rPr lang="en-US" smtClean="0"/>
              <a:t>15-Nov-22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38A5-B16B-4B86-A7FF-A84F3840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4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B979CC-C58B-4666-A84A-9FEC064090E3}" type="datetimeFigureOut">
              <a:rPr lang="en-US" smtClean="0"/>
              <a:t>15-Nov-22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1E38A5-B16B-4B86-A7FF-A84F3840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7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STRATEGIC ALLIANCE FORMS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EQUITY ALLIANCES AND NON – EQUITY ALLIANCES</a:t>
            </a:r>
            <a:endParaRPr lang="en-US" dirty="0"/>
          </a:p>
          <a:p>
            <a:r>
              <a:rPr lang="en-US" dirty="0" smtClean="0"/>
              <a:t>By Mrs. Muwayi Sophia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NON-EQUITY ALLIANCES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Besides IJV and Equity investments, firms might still form alliances without equity ownership called non- equity alliances.</a:t>
            </a:r>
          </a:p>
          <a:p>
            <a:r>
              <a:rPr lang="en-US" dirty="0" smtClean="0"/>
              <a:t>The major forms include Licensing, Franchising, Management  contracts, R&amp;D partnerships among others or generally called </a:t>
            </a:r>
            <a:r>
              <a:rPr lang="en-US" b="1" dirty="0" smtClean="0"/>
              <a:t>international contractual ventures ICV.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Motives of ICVs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Achieving </a:t>
            </a:r>
            <a:r>
              <a:rPr lang="en-US" dirty="0" smtClean="0"/>
              <a:t>Efficiency through outsourcing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Reducing costs /</a:t>
            </a:r>
            <a:r>
              <a:rPr lang="en-US" dirty="0" smtClean="0"/>
              <a:t>risks ( joint R&amp;D accord)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Accessing markets and resources </a:t>
            </a:r>
            <a:r>
              <a:rPr lang="en-US" dirty="0" smtClean="0"/>
              <a:t>(Franchising)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Developing technology or </a:t>
            </a:r>
            <a:r>
              <a:rPr lang="en-US" dirty="0" smtClean="0"/>
              <a:t>product( Licensing &amp; franchising)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Securing a supply source ( supply- chain agreement)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ICV Decision- making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b="1" dirty="0" smtClean="0"/>
              <a:t>Initial Stage</a:t>
            </a:r>
          </a:p>
          <a:p>
            <a:pPr marL="0" indent="0">
              <a:buNone/>
            </a:pPr>
            <a:r>
              <a:rPr lang="en-US" dirty="0" smtClean="0"/>
              <a:t>Firm strategists compare and contrast the benefits of collaboration against internationalization and once they choose cooperation, they might go with ICVs.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b="1" dirty="0" smtClean="0"/>
              <a:t>Formation stage</a:t>
            </a:r>
          </a:p>
          <a:p>
            <a:pPr marL="0" indent="0">
              <a:buNone/>
            </a:pPr>
            <a:r>
              <a:rPr lang="en-US" dirty="0" smtClean="0"/>
              <a:t>Two important decisions are significant; selection of a partner and a decision of type of ICV.</a:t>
            </a:r>
          </a:p>
          <a:p>
            <a:pPr marL="0" indent="0">
              <a:buNone/>
            </a:pPr>
            <a:r>
              <a:rPr lang="en-US" dirty="0" smtClean="0"/>
              <a:t>Types of International Contract Ventures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Licensing</a:t>
            </a:r>
          </a:p>
          <a:p>
            <a:pPr marL="0" indent="0">
              <a:buNone/>
            </a:pPr>
            <a:r>
              <a:rPr lang="en-US" dirty="0" smtClean="0"/>
              <a:t>A firm the licensor grants the rights of using its patents and trademarks, technology or know-how to another company abroad which is the licensee. In return the licensee agrees to pay a royalty usually based on  either production volume or sales or as agreed upon by the two parties.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Licensing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Generates extra income from already developed technology and services.</a:t>
            </a:r>
          </a:p>
          <a:p>
            <a:r>
              <a:rPr lang="en-US" dirty="0" smtClean="0"/>
              <a:t>Spreading out costs of R&amp;D projects</a:t>
            </a:r>
          </a:p>
          <a:p>
            <a:r>
              <a:rPr lang="en-US" dirty="0" smtClean="0"/>
              <a:t>Access to  new markets</a:t>
            </a:r>
          </a:p>
          <a:p>
            <a:r>
              <a:rPr lang="en-US" dirty="0" smtClean="0"/>
              <a:t>Testing new markets before making huge investments</a:t>
            </a:r>
          </a:p>
          <a:p>
            <a:r>
              <a:rPr lang="en-US" dirty="0" smtClean="0"/>
              <a:t>Risk minimizing</a:t>
            </a:r>
          </a:p>
          <a:p>
            <a:pPr marL="0" indent="0">
              <a:buNone/>
            </a:pPr>
            <a:r>
              <a:rPr lang="en-US" b="1" dirty="0" smtClean="0"/>
              <a:t>CONS OF LICENSING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Licensee might become a competitor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Fail to pay royalties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Imitate technology or trademark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Sell the patent or trademark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FRANCHISING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special form of ICV in which the franchisor grants the use of a brand name, trademark, business system and other property rights to a franchisee that agrees in return to pay a fee based on the volume of sales. E.g. KFC, </a:t>
            </a:r>
            <a:r>
              <a:rPr lang="en-US" dirty="0" err="1" smtClean="0"/>
              <a:t>Mc</a:t>
            </a:r>
            <a:r>
              <a:rPr lang="en-US" dirty="0" smtClean="0"/>
              <a:t> </a:t>
            </a:r>
            <a:r>
              <a:rPr lang="en-US" dirty="0" smtClean="0"/>
              <a:t>Donald, </a:t>
            </a:r>
            <a:r>
              <a:rPr lang="en-US" dirty="0" smtClean="0"/>
              <a:t>Burger king etc.</a:t>
            </a:r>
          </a:p>
          <a:p>
            <a:r>
              <a:rPr lang="en-US" b="1" dirty="0" smtClean="0"/>
              <a:t>Research about Pros &amp; CONs of Franchising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20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JOINT MARKETING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firms from different countries reach a marketing accord by which each company helps each other in marketing others’ products or services.</a:t>
            </a:r>
          </a:p>
          <a:p>
            <a:r>
              <a:rPr lang="en-US" b="1" dirty="0"/>
              <a:t>Research about Pros &amp; </a:t>
            </a:r>
            <a:r>
              <a:rPr lang="en-US" b="1" dirty="0" smtClean="0"/>
              <a:t>Cons </a:t>
            </a:r>
            <a:r>
              <a:rPr lang="en-US" b="1" dirty="0"/>
              <a:t>of </a:t>
            </a:r>
            <a:r>
              <a:rPr lang="en-US" b="1" dirty="0" smtClean="0"/>
              <a:t>Joint Marketing and give clear examples</a:t>
            </a:r>
            <a:endParaRPr lang="en-US" b="1" dirty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Joint Production/Co-production/production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or more firms contribute to the manufacturing of the final product.</a:t>
            </a:r>
          </a:p>
          <a:p>
            <a:r>
              <a:rPr lang="en-US" b="1" dirty="0"/>
              <a:t>Research about Pros &amp; Cons of Joint </a:t>
            </a:r>
            <a:r>
              <a:rPr lang="en-US" b="1" dirty="0" smtClean="0"/>
              <a:t>production </a:t>
            </a:r>
            <a:r>
              <a:rPr lang="en-US" b="1" dirty="0"/>
              <a:t>and give clear examples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increasing number of firms across nations have been collaborating to research and develop new products or technologies.</a:t>
            </a:r>
          </a:p>
          <a:p>
            <a:r>
              <a:rPr lang="en-US" b="1" dirty="0"/>
              <a:t>Research about Pros &amp; Cons of </a:t>
            </a:r>
            <a:r>
              <a:rPr lang="en-US" b="1" dirty="0" smtClean="0"/>
              <a:t>R &amp;D Partnerships </a:t>
            </a:r>
            <a:r>
              <a:rPr lang="en-US" b="1" dirty="0"/>
              <a:t>and give clear examples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SUBCONTRACTING</a:t>
            </a:r>
            <a:br>
              <a:rPr lang="en-US" dirty="0" smtClean="0"/>
            </a:br>
            <a:r>
              <a:rPr lang="en-US" dirty="0" smtClean="0"/>
              <a:t>READ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OUTSOURCING</a:t>
            </a:r>
            <a:endParaRPr lang="en-US" dirty="0"/>
          </a:p>
          <a:p>
            <a:r>
              <a:rPr lang="en-US" dirty="0" smtClean="0"/>
              <a:t>SUPPLY CHAIN PARTNERSHIP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 </a:t>
            </a:r>
            <a:r>
              <a:rPr lang="en-US" b="1" dirty="0" smtClean="0"/>
              <a:t>Operations Stage ( </a:t>
            </a:r>
            <a:r>
              <a:rPr lang="en-US" dirty="0" smtClean="0"/>
              <a:t>Assessment of performance of the ICV in relation to the expectations).</a:t>
            </a:r>
          </a:p>
          <a:p>
            <a:r>
              <a:rPr lang="en-US" b="1" dirty="0" smtClean="0"/>
              <a:t>4.  Outcome Stage ( </a:t>
            </a:r>
            <a:r>
              <a:rPr lang="en-US" dirty="0" smtClean="0"/>
              <a:t>exist or continuing </a:t>
            </a:r>
            <a:r>
              <a:rPr lang="en-US" smtClean="0"/>
              <a:t>decision</a:t>
            </a:r>
            <a:r>
              <a:rPr lang="en-US" b="1" smtClean="0"/>
              <a:t>)</a:t>
            </a:r>
            <a:endParaRPr lang="en-US" b="1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77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EQUITY ALLIANCES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</a:t>
            </a:r>
            <a:r>
              <a:rPr lang="en-US" dirty="0" smtClean="0"/>
              <a:t>. </a:t>
            </a:r>
            <a:r>
              <a:rPr lang="en-US" b="1" dirty="0" smtClean="0"/>
              <a:t>INTERNATIONAL JOINT VENTURES (IJV)</a:t>
            </a:r>
          </a:p>
          <a:p>
            <a:pPr marL="0" indent="0">
              <a:buNone/>
            </a:pPr>
            <a:r>
              <a:rPr lang="en-US" dirty="0" smtClean="0"/>
              <a:t>Two or more firms from different countries create an independent business unit by contributing their share of equity.</a:t>
            </a:r>
          </a:p>
          <a:p>
            <a:pPr marL="0" indent="0">
              <a:buNone/>
            </a:pPr>
            <a:r>
              <a:rPr lang="en-US" dirty="0" smtClean="0"/>
              <a:t> IJVs offer better ways  for the firm to cope with competitive challenges of rapid technological change and the dynamics of the global market.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3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Motives of IJV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Achieving Economies of scale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Reducing costs /risks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Accessing markets and resources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Developing technology or product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Learning from partner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IJV Decision-Making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Initial Stage</a:t>
            </a:r>
          </a:p>
          <a:p>
            <a:pPr marL="0" indent="0">
              <a:buNone/>
            </a:pPr>
            <a:r>
              <a:rPr lang="en-US" dirty="0" smtClean="0"/>
              <a:t>A firm makes a strategic decision of whether to enter a IJV with another firm for the different objectives. If the benefits of the IJV outweigh the risks then the decision is made to enter a JV or if vice versa then the firm can opt for internationalization .</a:t>
            </a:r>
          </a:p>
          <a:p>
            <a:pPr marL="0" indent="0">
              <a:buNone/>
            </a:pPr>
            <a:r>
              <a:rPr lang="en-US" dirty="0" smtClean="0"/>
              <a:t>2. Formation Stage</a:t>
            </a:r>
          </a:p>
          <a:p>
            <a:pPr marL="0" indent="0">
              <a:buNone/>
            </a:pPr>
            <a:r>
              <a:rPr lang="en-US" dirty="0" smtClean="0"/>
              <a:t>Follow-up decisions are made such as whom to choose for a partner and what type of JV, ownership pattern and benefits.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Cont’d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 selection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Compatibility is key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Resource compatibility( tangible &amp; intangible)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Cultural compatibility ( match between organization cultures of partners)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National and company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Types of JVs</a:t>
            </a:r>
          </a:p>
          <a:p>
            <a:pPr marL="0" indent="0">
              <a:buNone/>
            </a:pPr>
            <a:r>
              <a:rPr lang="en-US" dirty="0" smtClean="0"/>
              <a:t>Based on ownership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Majority, Equal and Minority JV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Based on resource and competency maintenance and development objectives.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Exploiting Symmetrical competences and resources</a:t>
            </a:r>
          </a:p>
          <a:p>
            <a:pPr marL="0" indent="0">
              <a:buNone/>
            </a:pPr>
            <a:r>
              <a:rPr lang="en-US" dirty="0" smtClean="0"/>
              <a:t>Established between firms to exploit existing similar competences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Deploying asymmetrical competences</a:t>
            </a:r>
          </a:p>
          <a:p>
            <a:pPr marL="0" indent="0">
              <a:buNone/>
            </a:pPr>
            <a:r>
              <a:rPr lang="en-US" dirty="0" smtClean="0"/>
              <a:t>Established between firms that have different competences so as to benefit from the diversity.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Creating new competences</a:t>
            </a:r>
          </a:p>
          <a:p>
            <a:pPr marL="0" indent="0">
              <a:buNone/>
            </a:pPr>
            <a:r>
              <a:rPr lang="en-US" dirty="0" smtClean="0"/>
              <a:t>Established between firms who intend to create new competences than non possesses.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0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3.Operation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Assessment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At Parent company Level</a:t>
            </a:r>
          </a:p>
          <a:p>
            <a:pPr marL="0" indent="0">
              <a:buNone/>
            </a:pPr>
            <a:r>
              <a:rPr lang="en-US" dirty="0" smtClean="0"/>
              <a:t>Extent of satisfaction of parent firm with the performance of the JV. It’s the attitudinal measurement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At the Joint Venture Level</a:t>
            </a:r>
          </a:p>
          <a:p>
            <a:pPr marL="0" indent="0">
              <a:buNone/>
            </a:pPr>
            <a:r>
              <a:rPr lang="en-US" dirty="0" smtClean="0"/>
              <a:t>Can be assessed in in reference to sales, profitability and market share. It’s the objective measurement.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4.Outcome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overall satisfaction, parent companies decide either to continue or exist the JV.</a:t>
            </a:r>
          </a:p>
          <a:p>
            <a:r>
              <a:rPr lang="en-US" dirty="0" smtClean="0"/>
              <a:t>Continuation Decision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There must be a match between the Jv’s performance and the partners’ expectations.</a:t>
            </a:r>
          </a:p>
          <a:p>
            <a:r>
              <a:rPr lang="en-US" dirty="0" smtClean="0"/>
              <a:t>Exit Decision</a:t>
            </a:r>
          </a:p>
          <a:p>
            <a:pPr marL="0" indent="0">
              <a:buNone/>
            </a:pPr>
            <a:r>
              <a:rPr lang="en-US" dirty="0" smtClean="0"/>
              <a:t>If there are disappointing results from the JV and promising no future.</a:t>
            </a:r>
          </a:p>
        </p:txBody>
      </p:sp>
    </p:spTree>
    <p:extLst>
      <p:ext uri="{BB962C8B-B14F-4D97-AF65-F5344CB8AC3E}">
        <p14:creationId xmlns:p14="http://schemas.microsoft.com/office/powerpoint/2010/main" val="27966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.	 </a:t>
            </a:r>
            <a:r>
              <a:rPr lang="en-US" b="1" dirty="0" smtClean="0"/>
              <a:t>EQUITY PARTICIPATION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equity participation, one partner owns a certain percentage of equity stakes in another firm. Common in automobiles and telecommunications.</a:t>
            </a:r>
          </a:p>
          <a:p>
            <a:r>
              <a:rPr lang="en-US" dirty="0" smtClean="0"/>
              <a:t>It enables firms to have a level of control e.g. when it comes to setting strategic goals and also easily penetrate new markets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1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191</TotalTime>
  <Words>864</Words>
  <Application>Microsoft Office PowerPoint</Application>
  <PresentationFormat>Widescreen</PresentationFormat>
  <Paragraphs>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Garamond</vt:lpstr>
      <vt:lpstr>Wingdings</vt:lpstr>
      <vt:lpstr>Organic</vt:lpstr>
      <vt:lpstr> STRATEGIC ALLIANCE FORMS</vt:lpstr>
      <vt:lpstr>EQUITY ALLIANCES </vt:lpstr>
      <vt:lpstr>Motives of IJV Formation</vt:lpstr>
      <vt:lpstr>IJV Decision-Making Model</vt:lpstr>
      <vt:lpstr>Cont’d </vt:lpstr>
      <vt:lpstr>PowerPoint Presentation</vt:lpstr>
      <vt:lpstr>3.Operation Stage</vt:lpstr>
      <vt:lpstr>4.Outcome Stage</vt:lpstr>
      <vt:lpstr>B.  EQUITY PARTICIPATION</vt:lpstr>
      <vt:lpstr>NON-EQUITY ALLIANCES</vt:lpstr>
      <vt:lpstr>Motives of ICVs </vt:lpstr>
      <vt:lpstr>ICV Decision- making model</vt:lpstr>
      <vt:lpstr>Benefits of Licensing</vt:lpstr>
      <vt:lpstr>FRANCHISING </vt:lpstr>
      <vt:lpstr>JOINT MARKETING </vt:lpstr>
      <vt:lpstr>Joint Production/Co-production/production sharing</vt:lpstr>
      <vt:lpstr>R&amp;D Partnerships</vt:lpstr>
      <vt:lpstr>SUBCONTRACTING READ ABOUT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SEVEN STRATEGIC ALLIANCE FORMS</dc:title>
  <dc:creator>Microsoft account</dc:creator>
  <cp:lastModifiedBy>Microsoft account</cp:lastModifiedBy>
  <cp:revision>21</cp:revision>
  <dcterms:created xsi:type="dcterms:W3CDTF">2022-11-06T10:11:45Z</dcterms:created>
  <dcterms:modified xsi:type="dcterms:W3CDTF">2022-11-15T08:35:10Z</dcterms:modified>
</cp:coreProperties>
</file>