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8" r:id="rId3"/>
    <p:sldId id="262" r:id="rId4"/>
    <p:sldId id="263" r:id="rId5"/>
    <p:sldId id="264" r:id="rId6"/>
    <p:sldId id="294" r:id="rId7"/>
    <p:sldId id="266" r:id="rId8"/>
    <p:sldId id="267" r:id="rId9"/>
    <p:sldId id="268" r:id="rId10"/>
    <p:sldId id="270" r:id="rId11"/>
    <p:sldId id="276" r:id="rId12"/>
    <p:sldId id="277" r:id="rId13"/>
    <p:sldId id="295" r:id="rId14"/>
    <p:sldId id="278" r:id="rId15"/>
    <p:sldId id="280" r:id="rId16"/>
    <p:sldId id="281" r:id="rId17"/>
    <p:sldId id="283" r:id="rId18"/>
    <p:sldId id="287" r:id="rId19"/>
    <p:sldId id="289" r:id="rId20"/>
    <p:sldId id="291" r:id="rId21"/>
    <p:sldId id="292" r:id="rId22"/>
    <p:sldId id="30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524000"/>
            <a:ext cx="8128000" cy="187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43667" y="4076700"/>
            <a:ext cx="7814733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24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55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533400"/>
            <a:ext cx="25908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3400"/>
            <a:ext cx="7569200" cy="55626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04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6/20/2021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770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6/20/2021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50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6/20/2021</a:t>
            </a:fld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3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4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3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514600"/>
            <a:ext cx="50800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514600"/>
            <a:ext cx="50800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4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6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0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58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4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6/20/2021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0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334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514600"/>
            <a:ext cx="10363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solidFill>
                  <a:srgbClr val="806000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6/20/2021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806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806000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1" name="FormatShape" descr="SKIING" hidden="1"/>
          <p:cNvSpPr>
            <a:spLocks noChangeArrowheads="1"/>
          </p:cNvSpPr>
          <p:nvPr/>
        </p:nvSpPr>
        <p:spPr bwMode="auto">
          <a:xfrm>
            <a:off x="-1778000" y="1701800"/>
            <a:ext cx="15748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17"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sz="2400">
              <a:solidFill>
                <a:srgbClr val="806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60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806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rgbClr val="806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rgbClr val="80600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rgbClr val="80600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rgbClr val="80600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rgbClr val="806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93A6-56C2-4F63-87F1-5080BFD7C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2308" y="1528354"/>
            <a:ext cx="8739052" cy="1875246"/>
          </a:xfrm>
        </p:spPr>
        <p:txBody>
          <a:bodyPr>
            <a:noAutofit/>
          </a:bodyPr>
          <a:lstStyle/>
          <a:p>
            <a:r>
              <a:rPr lang="en-US" sz="6600" dirty="0" smtClean="0"/>
              <a:t>Small </a:t>
            </a:r>
            <a:r>
              <a:rPr lang="en-US" sz="6600" smtClean="0"/>
              <a:t>Business in </a:t>
            </a:r>
            <a:r>
              <a:rPr lang="en-US" sz="6600" dirty="0" smtClean="0"/>
              <a:t>International Markets:</a:t>
            </a:r>
            <a:endParaRPr lang="en-GB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76FBD-CC28-4EB7-AC5C-D8C240CD90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Overcoming Barriers and Finding Opportunities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8793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0983F8F6-E139-41F3-A7C1-8755ECCAE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4" y="0"/>
            <a:ext cx="10353761" cy="1326321"/>
          </a:xfrm>
        </p:spPr>
        <p:txBody>
          <a:bodyPr/>
          <a:lstStyle/>
          <a:p>
            <a:pPr eaLnBrk="1" hangingPunct="1"/>
            <a:r>
              <a:rPr lang="en-US" altLang="en-US" dirty="0"/>
              <a:t>Developing a Small-Business Global Culture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598222DB-58BB-4CAD-86A7-F9BD8FBFD0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3795" y="1166191"/>
            <a:ext cx="10353762" cy="549965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Global culture: managerial and worker values that view strategic opportunities as global and not just domestic</a:t>
            </a:r>
          </a:p>
          <a:p>
            <a:pPr lvl="1"/>
            <a:r>
              <a:rPr lang="en-US" altLang="en-US" sz="2400" dirty="0"/>
              <a:t>Characteristics of decision makers affecting development of a global culture</a:t>
            </a:r>
          </a:p>
          <a:p>
            <a:pPr lvl="2"/>
            <a:r>
              <a:rPr lang="en-US" altLang="en-US" sz="2000" dirty="0"/>
              <a:t>Perceived psychic distance to foreign markets</a:t>
            </a:r>
          </a:p>
          <a:p>
            <a:pPr lvl="2"/>
            <a:r>
              <a:rPr lang="en-US" altLang="en-US" sz="2000" dirty="0"/>
              <a:t>International experience</a:t>
            </a:r>
          </a:p>
          <a:p>
            <a:pPr lvl="2"/>
            <a:r>
              <a:rPr lang="en-US" altLang="en-US" sz="2000" dirty="0"/>
              <a:t>Risk aversion</a:t>
            </a:r>
          </a:p>
          <a:p>
            <a:pPr lvl="2"/>
            <a:r>
              <a:rPr lang="en-US" altLang="en-US" sz="2000" dirty="0"/>
              <a:t>Overall attitudes toward international strategies</a:t>
            </a:r>
          </a:p>
          <a:p>
            <a:pPr eaLnBrk="1" hangingPunct="1"/>
            <a:r>
              <a:rPr lang="en-US" altLang="en-US" sz="2800" dirty="0"/>
              <a:t>Framework to understand international operations</a:t>
            </a:r>
          </a:p>
          <a:p>
            <a:pPr lvl="1"/>
            <a:r>
              <a:rPr lang="en-US" altLang="en-US" sz="2400" dirty="0"/>
              <a:t>Changing attitudes of key decision makers</a:t>
            </a:r>
          </a:p>
          <a:p>
            <a:pPr lvl="2"/>
            <a:r>
              <a:rPr lang="en-US" altLang="en-US" sz="2000" dirty="0"/>
              <a:t>Being close in culture and geography</a:t>
            </a:r>
          </a:p>
          <a:p>
            <a:pPr lvl="2"/>
            <a:r>
              <a:rPr lang="en-US" altLang="en-US" sz="2000" dirty="0"/>
              <a:t>Overcome skepticism regarding the international markets</a:t>
            </a:r>
          </a:p>
          <a:p>
            <a:pPr lvl="2"/>
            <a:r>
              <a:rPr lang="en-US" altLang="en-US" sz="2000" dirty="0"/>
              <a:t>Positive attitudes more necessary for global start-ups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E1053BA9-8F75-4336-BC1A-2BAE262A8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Size and Small Business Internationalization</a:t>
            </a: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1A2A98A1-A88E-4148-8219-BAC4B1587D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Size barrier to internationalization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- Larger firms have more resources to support international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Size is an issue only in the internationalization decision, however.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Eventually, international sales intensity of small firms exceed that of big firms.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- International sales intensity: amount of international sales divided by total sales of the company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>
            <a:extLst>
              <a:ext uri="{FF2B5EF4-FFF2-40B4-BE49-F238E27FC236}">
                <a16:creationId xmlns:a16="http://schemas.microsoft.com/office/drawing/2014/main" id="{3247EB7A-44EE-4921-8989-6AF6DE617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Business Advantage</a:t>
            </a:r>
          </a:p>
        </p:txBody>
      </p:sp>
      <p:sp>
        <p:nvSpPr>
          <p:cNvPr id="25603" name="Rectangle 5">
            <a:extLst>
              <a:ext uri="{FF2B5EF4-FFF2-40B4-BE49-F238E27FC236}">
                <a16:creationId xmlns:a16="http://schemas.microsoft.com/office/drawing/2014/main" id="{20B16696-E58E-41BF-B64A-32C4CA120E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/>
              <a:t>Speed becomes the small business advantage</a:t>
            </a:r>
          </a:p>
          <a:p>
            <a:pPr lvl="1" eaLnBrk="1" hangingPunct="1">
              <a:buFontTx/>
              <a:buNone/>
            </a:pPr>
            <a:r>
              <a:rPr lang="en-US" altLang="en-US" sz="2800"/>
              <a:t>- Faster innovation</a:t>
            </a:r>
          </a:p>
          <a:p>
            <a:pPr lvl="1" eaLnBrk="1" hangingPunct="1">
              <a:buFontTx/>
              <a:buNone/>
            </a:pPr>
            <a:r>
              <a:rPr lang="en-US" altLang="en-US" sz="2800"/>
              <a:t>- Can change products and internal operations faster</a:t>
            </a:r>
          </a:p>
          <a:p>
            <a:pPr lvl="1" eaLnBrk="1" hangingPunct="1">
              <a:buFontTx/>
              <a:buNone/>
            </a:pPr>
            <a:r>
              <a:rPr lang="en-US" altLang="en-US" sz="2800"/>
              <a:t>- Speed can overcome size disadvantages</a:t>
            </a:r>
          </a:p>
          <a:p>
            <a:pPr lvl="1" eaLnBrk="1" hangingPunct="1">
              <a:buFontTx/>
              <a:buNone/>
            </a:pPr>
            <a:r>
              <a:rPr lang="en-US" altLang="en-US" sz="2800"/>
              <a:t>- Larger firms must often overcome bureaucratic procedures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3B13E16A-9114-42A1-B418-DA365696B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Future: Falling Barriers for Small Businesses</a:t>
            </a: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6228851D-D448-4155-BAFD-E44C769A5A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7409" y="2054087"/>
            <a:ext cx="10300148" cy="37371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/>
              <a:t>Barriers are becoming easier to overcome</a:t>
            </a:r>
          </a:p>
          <a:p>
            <a:pPr eaLnBrk="1" hangingPunct="1"/>
            <a:r>
              <a:rPr lang="en-US" altLang="en-US" sz="2800"/>
              <a:t>Government support programs for small businesses are increasing</a:t>
            </a:r>
          </a:p>
          <a:p>
            <a:pPr eaLnBrk="1" hangingPunct="1"/>
            <a:r>
              <a:rPr lang="en-US" altLang="en-US" sz="2800"/>
              <a:t>Trade agreements are making trade easier</a:t>
            </a:r>
          </a:p>
          <a:p>
            <a:pPr eaLnBrk="1" hangingPunct="1"/>
            <a:r>
              <a:rPr lang="en-US" altLang="en-US" sz="2800"/>
              <a:t>Increase in small businesses engaged in international operations also makes it easier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id="{27652FC3-7D3D-4CBE-A047-4CD543B65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9119" y="1"/>
            <a:ext cx="10353761" cy="1066800"/>
          </a:xfrm>
        </p:spPr>
        <p:txBody>
          <a:bodyPr/>
          <a:lstStyle/>
          <a:p>
            <a:pPr eaLnBrk="1" hangingPunct="1"/>
            <a:r>
              <a:rPr lang="en-US" altLang="en-US" dirty="0"/>
              <a:t>When Should a Small Business Go International?</a:t>
            </a: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72ECB062-8AFD-45B3-B929-33F2F17C7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4643" y="1066801"/>
            <a:ext cx="10392914" cy="553278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If the following questions are answered positively, small business is ready.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- Do we have a global product or service?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- Do we have the managerial, organizational, and financial resources to internationalize?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- Is there willingness to commit resources to face the risks of internationalization?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Is there a country in which the company feels comfortable doing business?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Is there a profitable market for product or service?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Which country should be entered?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Do we have a unique product/service that is not easily copied by multinationals or local entrepreneurs?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Do location advantages exist upstream in the value chain?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en-US" sz="2400" dirty="0"/>
              <a:t>Can we afford not to be a multinational?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>
            <a:extLst>
              <a:ext uri="{FF2B5EF4-FFF2-40B4-BE49-F238E27FC236}">
                <a16:creationId xmlns:a16="http://schemas.microsoft.com/office/drawing/2014/main" id="{6B717ABB-DD71-41E0-B277-EDDF2D18C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1019" y="1"/>
            <a:ext cx="10353761" cy="109993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Questions to Consider in the Small Business Decision to Go International </a:t>
            </a:r>
          </a:p>
        </p:txBody>
      </p:sp>
      <p:pic>
        <p:nvPicPr>
          <p:cNvPr id="29699" name="Picture 5">
            <a:extLst>
              <a:ext uri="{FF2B5EF4-FFF2-40B4-BE49-F238E27FC236}">
                <a16:creationId xmlns:a16="http://schemas.microsoft.com/office/drawing/2014/main" id="{A2C7A2FA-14B7-43CF-A8D1-4B423F6CE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6" y="1099931"/>
            <a:ext cx="11237844" cy="5552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417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>
            <a:extLst>
              <a:ext uri="{FF2B5EF4-FFF2-40B4-BE49-F238E27FC236}">
                <a16:creationId xmlns:a16="http://schemas.microsoft.com/office/drawing/2014/main" id="{B76A6420-D198-4690-BBDE-946280CD58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9119" y="92765"/>
            <a:ext cx="10353761" cy="808383"/>
          </a:xfrm>
        </p:spPr>
        <p:txBody>
          <a:bodyPr/>
          <a:lstStyle/>
          <a:p>
            <a:pPr eaLnBrk="1" hangingPunct="1"/>
            <a:r>
              <a:rPr lang="en-US" altLang="en-US" dirty="0"/>
              <a:t>Steps in Picking a Foreign Market</a:t>
            </a:r>
          </a:p>
        </p:txBody>
      </p:sp>
      <p:pic>
        <p:nvPicPr>
          <p:cNvPr id="30723" name="Picture 5">
            <a:extLst>
              <a:ext uri="{FF2B5EF4-FFF2-40B4-BE49-F238E27FC236}">
                <a16:creationId xmlns:a16="http://schemas.microsoft.com/office/drawing/2014/main" id="{90AB04E7-122F-419F-834F-62BCBD8F9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3" y="901148"/>
            <a:ext cx="11555895" cy="571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417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>
            <a:extLst>
              <a:ext uri="{FF2B5EF4-FFF2-40B4-BE49-F238E27FC236}">
                <a16:creationId xmlns:a16="http://schemas.microsoft.com/office/drawing/2014/main" id="{469687FD-020E-471F-8310-3A9066C10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06018"/>
            <a:ext cx="12191999" cy="132632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300" dirty="0"/>
              <a:t>Getting Connected to International Markets</a:t>
            </a:r>
          </a:p>
        </p:txBody>
      </p:sp>
      <p:sp>
        <p:nvSpPr>
          <p:cNvPr id="31747" name="Rectangle 5">
            <a:extLst>
              <a:ext uri="{FF2B5EF4-FFF2-40B4-BE49-F238E27FC236}">
                <a16:creationId xmlns:a16="http://schemas.microsoft.com/office/drawing/2014/main" id="{DEF3236E-98ED-41A9-B2D2-4F78868DE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3795" y="1192696"/>
            <a:ext cx="10353762" cy="555928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Participation strategies</a:t>
            </a:r>
          </a:p>
          <a:p>
            <a:pPr lvl="1" eaLnBrk="1" hangingPunct="1">
              <a:buFontTx/>
              <a:buNone/>
            </a:pPr>
            <a:r>
              <a:rPr lang="en-US" altLang="en-US" sz="2400" dirty="0"/>
              <a:t>- Same participation options as larger firms</a:t>
            </a:r>
          </a:p>
          <a:p>
            <a:pPr lvl="1" eaLnBrk="1" hangingPunct="1">
              <a:buFontTx/>
              <a:buNone/>
            </a:pPr>
            <a:r>
              <a:rPr lang="en-US" altLang="en-US" sz="2400" dirty="0"/>
              <a:t>- Exporting, licensing, joint ventures, and foreign direct investment</a:t>
            </a:r>
          </a:p>
          <a:p>
            <a:pPr lvl="1" eaLnBrk="1" hangingPunct="1">
              <a:buFontTx/>
              <a:buChar char="-"/>
            </a:pPr>
            <a:r>
              <a:rPr lang="en-US" altLang="en-US" sz="2400" dirty="0"/>
              <a:t>Most small businesses often emphasize exporting</a:t>
            </a:r>
          </a:p>
          <a:p>
            <a:r>
              <a:rPr lang="en-US" altLang="en-US" sz="2800" dirty="0"/>
              <a:t>Finding Customers and Partners: Customer Contact Techniques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Trade shows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Catalog expositions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International advertising agencies and consulting firms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Government-sponsored trade missions</a:t>
            </a:r>
          </a:p>
          <a:p>
            <a:pPr lvl="1">
              <a:buFontTx/>
              <a:buChar char="-"/>
            </a:pPr>
            <a:r>
              <a:rPr lang="en-US" altLang="en-US" sz="2400" dirty="0"/>
              <a:t>Direct contact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>
            <a:extLst>
              <a:ext uri="{FF2B5EF4-FFF2-40B4-BE49-F238E27FC236}">
                <a16:creationId xmlns:a16="http://schemas.microsoft.com/office/drawing/2014/main" id="{EF86AA5C-E9EA-4A0C-804B-86DB95EDC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Ready to Go and Connected: A Synopsis</a:t>
            </a:r>
          </a:p>
        </p:txBody>
      </p:sp>
      <p:sp>
        <p:nvSpPr>
          <p:cNvPr id="37891" name="Rectangle 5">
            <a:extLst>
              <a:ext uri="{FF2B5EF4-FFF2-40B4-BE49-F238E27FC236}">
                <a16:creationId xmlns:a16="http://schemas.microsoft.com/office/drawing/2014/main" id="{DBF294CB-FCA7-450A-B89C-2BBB542D7A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Finding the right overseas partner: the most important step</a:t>
            </a:r>
          </a:p>
          <a:p>
            <a:pPr eaLnBrk="1" hangingPunct="1"/>
            <a:r>
              <a:rPr lang="en-US" altLang="en-US" dirty="0"/>
              <a:t>Find a good wedge to break into a new market</a:t>
            </a:r>
          </a:p>
          <a:p>
            <a:r>
              <a:rPr lang="en-US" altLang="en-US" dirty="0"/>
              <a:t>Entry wedge: company’s competitive advantages for breaking into the established pattern of commercial activity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>
            <a:extLst>
              <a:ext uri="{FF2B5EF4-FFF2-40B4-BE49-F238E27FC236}">
                <a16:creationId xmlns:a16="http://schemas.microsoft.com/office/drawing/2014/main" id="{7C2065A9-441A-4D3B-9B48-A380D796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9119" y="0"/>
            <a:ext cx="10353761" cy="1326321"/>
          </a:xfrm>
        </p:spPr>
        <p:txBody>
          <a:bodyPr/>
          <a:lstStyle/>
          <a:p>
            <a:pPr eaLnBrk="1" hangingPunct="1"/>
            <a:r>
              <a:rPr lang="en-US" altLang="en-US" dirty="0"/>
              <a:t>New Product or Service and First-Mover Advantage</a:t>
            </a:r>
          </a:p>
        </p:txBody>
      </p:sp>
      <p:sp>
        <p:nvSpPr>
          <p:cNvPr id="39939" name="Rectangle 5">
            <a:extLst>
              <a:ext uri="{FF2B5EF4-FFF2-40B4-BE49-F238E27FC236}">
                <a16:creationId xmlns:a16="http://schemas.microsoft.com/office/drawing/2014/main" id="{138DA212-3827-485C-BE81-2590BB65D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791" y="1179443"/>
            <a:ext cx="11714922" cy="5552661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altLang="en-US" dirty="0"/>
              <a:t>Being the first to introduce a product or service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- Must be innovative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- Must be comprehensive</a:t>
            </a:r>
          </a:p>
          <a:p>
            <a:pPr lvl="2" eaLnBrk="1" hangingPunct="1"/>
            <a:r>
              <a:rPr lang="en-US" altLang="en-US" dirty="0"/>
              <a:t>Must meet customer expectations in areas such as warranty and expected components</a:t>
            </a:r>
          </a:p>
          <a:p>
            <a:pPr eaLnBrk="1" hangingPunct="1"/>
            <a:r>
              <a:rPr lang="en-US" altLang="en-US" dirty="0"/>
              <a:t>Technological leadership—most common source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- Being first to use or introduce a new technology</a:t>
            </a:r>
          </a:p>
          <a:p>
            <a:r>
              <a:rPr lang="en-US" altLang="en-US" dirty="0"/>
              <a:t>Have firsts access to natural and social resources</a:t>
            </a:r>
          </a:p>
          <a:p>
            <a:pPr>
              <a:buNone/>
            </a:pPr>
            <a:r>
              <a:rPr lang="en-US" altLang="en-US" dirty="0"/>
              <a:t>	- Can choose the best locations</a:t>
            </a:r>
          </a:p>
          <a:p>
            <a:r>
              <a:rPr lang="en-US" altLang="en-US" dirty="0"/>
              <a:t>Can have the best access to social relationships</a:t>
            </a:r>
          </a:p>
          <a:p>
            <a:pPr lvl="1">
              <a:buNone/>
            </a:pPr>
            <a:r>
              <a:rPr lang="en-US" altLang="en-US" dirty="0"/>
              <a:t>- Lead to the personal contacts to build effective channels of distribution</a:t>
            </a:r>
          </a:p>
          <a:p>
            <a:pPr lvl="1">
              <a:buFontTx/>
              <a:buChar char="-"/>
            </a:pPr>
            <a:r>
              <a:rPr lang="en-US" altLang="en-US" dirty="0"/>
              <a:t>Lead to trust and commitment from business partners and customers</a:t>
            </a:r>
          </a:p>
          <a:p>
            <a:r>
              <a:rPr lang="en-US" altLang="en-US" dirty="0"/>
              <a:t>Switching costs: occur when customers face some loss in turning to a competitor’s products</a:t>
            </a:r>
          </a:p>
          <a:p>
            <a:pPr lvl="1">
              <a:buNone/>
            </a:pPr>
            <a:r>
              <a:rPr lang="en-US" altLang="en-US" dirty="0"/>
              <a:t>- because of brand loyalty, many customers may not want to face the discomfort of switching to another brand of a product or service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4C7435B-3B0A-4166-A473-1DBE882A4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Objectives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35798A60-0629-4FB0-8DFF-451A4792B9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Understand  how small businesses can begin as global start-ups</a:t>
            </a:r>
          </a:p>
          <a:p>
            <a:r>
              <a:rPr lang="en-US" altLang="en-US" dirty="0"/>
              <a:t>Explain how Small businesses can follow the stages of internationalization</a:t>
            </a:r>
          </a:p>
          <a:p>
            <a:pPr eaLnBrk="1" hangingPunct="1"/>
            <a:r>
              <a:rPr lang="en-US" altLang="en-US" dirty="0"/>
              <a:t>Understand how small businesses can overcome barriers to internationalization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>
            <a:extLst>
              <a:ext uri="{FF2B5EF4-FFF2-40B4-BE49-F238E27FC236}">
                <a16:creationId xmlns:a16="http://schemas.microsoft.com/office/drawing/2014/main" id="{AA69EAEC-A134-41A7-A0F3-D06C654101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Copycat Business</a:t>
            </a:r>
          </a:p>
        </p:txBody>
      </p:sp>
      <p:sp>
        <p:nvSpPr>
          <p:cNvPr id="43011" name="Rectangle 5">
            <a:extLst>
              <a:ext uri="{FF2B5EF4-FFF2-40B4-BE49-F238E27FC236}">
                <a16:creationId xmlns:a16="http://schemas.microsoft.com/office/drawing/2014/main" id="{863F59F3-0816-4974-BB3D-2DE0B0A338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Copycat Business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- The “me too” strategy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- Adopt existing products or services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- Find a niche or slight innovation to attract customers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>
            <a:extLst>
              <a:ext uri="{FF2B5EF4-FFF2-40B4-BE49-F238E27FC236}">
                <a16:creationId xmlns:a16="http://schemas.microsoft.com/office/drawing/2014/main" id="{80BC9D8E-874C-4AD5-A26F-D5DACB045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Successful Copycat Moves</a:t>
            </a: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24275920-525D-43F1-99A3-0B3C4894FF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 the first to a new standard</a:t>
            </a:r>
          </a:p>
          <a:p>
            <a:pPr eaLnBrk="1" hangingPunct="1"/>
            <a:r>
              <a:rPr lang="en-US" altLang="en-US"/>
              <a:t>Go after the toughest customers</a:t>
            </a:r>
          </a:p>
          <a:p>
            <a:pPr eaLnBrk="1" hangingPunct="1"/>
            <a:r>
              <a:rPr lang="en-US" altLang="en-US"/>
              <a:t>Play to different customer needs</a:t>
            </a:r>
          </a:p>
          <a:p>
            <a:pPr eaLnBrk="1" hangingPunct="1"/>
            <a:r>
              <a:rPr lang="en-US" altLang="en-US"/>
              <a:t>Transfer the location</a:t>
            </a:r>
          </a:p>
          <a:p>
            <a:pPr eaLnBrk="1" hangingPunct="1"/>
            <a:r>
              <a:rPr lang="en-US" altLang="en-US"/>
              <a:t>Become a dedicated supplier or distributor</a:t>
            </a:r>
          </a:p>
          <a:p>
            <a:pPr eaLnBrk="1" hangingPunct="1"/>
            <a:r>
              <a:rPr lang="en-US" altLang="en-US"/>
              <a:t>Seek abandoned or ignored markets</a:t>
            </a:r>
          </a:p>
          <a:p>
            <a:pPr eaLnBrk="1" hangingPunct="1"/>
            <a:r>
              <a:rPr lang="en-US" altLang="en-US"/>
              <a:t>Acquire existing business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5D732ED3-4DA1-42CE-939F-E49F30FD7D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Conclusion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7A317E8-AA3E-4C46-9881-DAF0B30F91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businesses are important aspects of economies of all nations</a:t>
            </a:r>
          </a:p>
          <a:p>
            <a:pPr eaLnBrk="1" hangingPunct="1"/>
            <a:r>
              <a:rPr lang="en-US" altLang="en-US"/>
              <a:t>Small businesses provide jobs, economic growth and innovation</a:t>
            </a:r>
          </a:p>
          <a:p>
            <a:pPr eaLnBrk="1" hangingPunct="1"/>
            <a:r>
              <a:rPr lang="en-US" altLang="en-US"/>
              <a:t>Chapter provides crucial background information on small businesses</a:t>
            </a:r>
          </a:p>
          <a:p>
            <a:pPr eaLnBrk="1" hangingPunct="1"/>
            <a:r>
              <a:rPr lang="en-US" altLang="en-US"/>
              <a:t>Chapter also discusses international entrepreneurship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2205194A-F2DD-4519-944A-C8E9E3CA17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Internationalization and the Small Business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9359CC6A-96DF-423E-8C91-14375558BA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3795" y="1935921"/>
            <a:ext cx="10353762" cy="385527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Two models</a:t>
            </a:r>
          </a:p>
          <a:p>
            <a:pPr lvl="1" eaLnBrk="1" hangingPunct="1">
              <a:buFontTx/>
              <a:buNone/>
            </a:pPr>
            <a:r>
              <a:rPr lang="en-US" altLang="en-US" sz="2800" dirty="0"/>
              <a:t>- Small business stage model: process of following incremental stages of internationalization</a:t>
            </a:r>
          </a:p>
          <a:p>
            <a:pPr lvl="1" eaLnBrk="1" hangingPunct="1">
              <a:buFontTx/>
              <a:buNone/>
            </a:pPr>
            <a:r>
              <a:rPr lang="en-US" altLang="en-US" sz="2800" dirty="0"/>
              <a:t>- Global start-up or Born-global firm: company that begins as a multinational company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ACFB6244-DBFD-4886-BF1F-242DB4342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021" y="119269"/>
            <a:ext cx="10353761" cy="834887"/>
          </a:xfrm>
        </p:spPr>
        <p:txBody>
          <a:bodyPr/>
          <a:lstStyle/>
          <a:p>
            <a:pPr eaLnBrk="1" hangingPunct="1"/>
            <a:r>
              <a:rPr lang="en-US" altLang="en-US" dirty="0"/>
              <a:t>Six Stages of internationalization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48F2803-DF5D-44AA-8B4D-7022C1134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27006"/>
              </p:ext>
            </p:extLst>
          </p:nvPr>
        </p:nvGraphicFramePr>
        <p:xfrm>
          <a:off x="437322" y="954155"/>
          <a:ext cx="11357113" cy="57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476">
                  <a:extLst>
                    <a:ext uri="{9D8B030D-6E8A-4147-A177-3AD203B41FA5}">
                      <a16:colId xmlns:a16="http://schemas.microsoft.com/office/drawing/2014/main" val="2462489492"/>
                    </a:ext>
                  </a:extLst>
                </a:gridCol>
                <a:gridCol w="2602315">
                  <a:extLst>
                    <a:ext uri="{9D8B030D-6E8A-4147-A177-3AD203B41FA5}">
                      <a16:colId xmlns:a16="http://schemas.microsoft.com/office/drawing/2014/main" val="1006092604"/>
                    </a:ext>
                  </a:extLst>
                </a:gridCol>
                <a:gridCol w="8057322">
                  <a:extLst>
                    <a:ext uri="{9D8B030D-6E8A-4147-A177-3AD203B41FA5}">
                      <a16:colId xmlns:a16="http://schemas.microsoft.com/office/drawing/2014/main" val="2948587429"/>
                    </a:ext>
                  </a:extLst>
                </a:gridCol>
              </a:tblGrid>
              <a:tr h="509377">
                <a:tc>
                  <a:txBody>
                    <a:bodyPr/>
                    <a:lstStyle/>
                    <a:p>
                      <a:r>
                        <a:rPr lang="en-GB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716704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Passive exporting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Company fills international orders but does not seek export business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011911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Export management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dirty="0"/>
                        <a:t>Specifically seeking exports—usually rely on indirect exporting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883929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dirty="0"/>
                        <a:t>Export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Significant resources dedicated to seek increased sales from exports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017035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Sales branches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eaLnBrk="1" hangingPunct="1">
                        <a:buFontTx/>
                        <a:buNone/>
                      </a:pPr>
                      <a:r>
                        <a:rPr lang="en-US" altLang="en-US" sz="2400" dirty="0"/>
                        <a:t>High demand justifies setting up local sales office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70878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Production abroad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eaLnBrk="1" hangingPunct="1">
                        <a:buFontTx/>
                        <a:buNone/>
                      </a:pPr>
                      <a:r>
                        <a:rPr lang="en-US" altLang="en-US" sz="2400" dirty="0"/>
                        <a:t>Use licensing, joint ventures or Foreign direct investment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748060"/>
                  </a:ext>
                </a:extLst>
              </a:tr>
              <a:tr h="879200">
                <a:tc>
                  <a:txBody>
                    <a:bodyPr/>
                    <a:lstStyle/>
                    <a:p>
                      <a:r>
                        <a:rPr lang="en-GB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2400" dirty="0"/>
                        <a:t>The transnational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eaLnBrk="1" hangingPunct="1">
                        <a:buFontTx/>
                        <a:buNone/>
                      </a:pPr>
                      <a:r>
                        <a:rPr lang="en-US" altLang="en-US" sz="2400" dirty="0"/>
                        <a:t>Develop global integrated network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2900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858F5EB3-ACFE-4B77-8959-01AE81685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Business Global Start-up or Born-Global Firms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73EF94FA-E95E-428C-AF51-F688C75805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399" y="2080591"/>
            <a:ext cx="10972801" cy="371060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200" dirty="0"/>
              <a:t>Key elements favoring global start-ups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Dispersed human resources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International sources of venture capital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The existence of a global demand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The lack of a geographically protected market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The necessity of worldwide sales to support the venture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- The potential to avoid later resistance to internationalization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7DDA68C2-612E-43B8-8F43-B9A98CB65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Small Business E-Commerce</a:t>
            </a:r>
          </a:p>
        </p:txBody>
      </p:sp>
      <p:sp>
        <p:nvSpPr>
          <p:cNvPr id="13315" name="Rectangle 5">
            <a:extLst>
              <a:ext uri="{FF2B5EF4-FFF2-40B4-BE49-F238E27FC236}">
                <a16:creationId xmlns:a16="http://schemas.microsoft.com/office/drawing/2014/main" id="{44AD86BF-D701-422F-9D84-2A828CBF79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Web sites offer a rapid way to go international</a:t>
            </a:r>
          </a:p>
          <a:p>
            <a:pPr eaLnBrk="1" hangingPunct="1"/>
            <a:r>
              <a:rPr lang="en-US" altLang="en-US" sz="3200" dirty="0"/>
              <a:t>Web site configured for e-commerce is low cost</a:t>
            </a:r>
          </a:p>
          <a:p>
            <a:pPr eaLnBrk="1" hangingPunct="1"/>
            <a:r>
              <a:rPr lang="en-US" altLang="en-US" sz="3200" dirty="0"/>
              <a:t>Quick way to sell across national borders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E540CF9C-823C-4CB8-AF41-5F187C22A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94050" y="301625"/>
            <a:ext cx="7169150" cy="1143000"/>
          </a:xfrm>
        </p:spPr>
        <p:txBody>
          <a:bodyPr/>
          <a:lstStyle/>
          <a:p>
            <a:pPr eaLnBrk="1" hangingPunct="1"/>
            <a:r>
              <a:rPr lang="en-US" altLang="en-US"/>
              <a:t>Advantages of Small-Business E-Commerce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590E7F53-94CD-4537-B867-8E2F7B4B58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7651" y="2067339"/>
            <a:ext cx="10339905" cy="372386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Ability of small firms to compete with other companies </a:t>
            </a:r>
          </a:p>
          <a:p>
            <a:pPr eaLnBrk="1" hangingPunct="1"/>
            <a:r>
              <a:rPr lang="en-US" altLang="en-US" sz="2400" dirty="0"/>
              <a:t>Creates the possibility and opportunity for more diverse people to start a business</a:t>
            </a:r>
          </a:p>
          <a:p>
            <a:pPr eaLnBrk="1" hangingPunct="1"/>
            <a:r>
              <a:rPr lang="en-US" altLang="en-US" sz="2400" dirty="0"/>
              <a:t>Convenient and easy way of doing business</a:t>
            </a:r>
          </a:p>
          <a:p>
            <a:pPr eaLnBrk="1" hangingPunct="1"/>
            <a:r>
              <a:rPr lang="en-US" altLang="en-US" sz="2400" dirty="0"/>
              <a:t>Low cost to compete</a:t>
            </a:r>
          </a:p>
          <a:p>
            <a:pPr eaLnBrk="1" hangingPunct="1"/>
            <a:r>
              <a:rPr lang="en-US" altLang="en-US" sz="2400" dirty="0"/>
              <a:t>Makes domestic products available in other countries</a:t>
            </a:r>
          </a:p>
          <a:p>
            <a:pPr eaLnBrk="1" hangingPunct="1"/>
            <a:r>
              <a:rPr lang="en-US" altLang="en-US" sz="2400" dirty="0"/>
              <a:t>Utilize the Internet have higher revenues</a:t>
            </a:r>
          </a:p>
          <a:p>
            <a:pPr lvl="1" eaLnBrk="1" hangingPunct="1"/>
            <a:endParaRPr lang="en-US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id="{F8066BDB-DE43-4BE7-856B-F6A4E253D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Challenges of Small-Business </a:t>
            </a:r>
            <a:br>
              <a:rPr lang="en-US" altLang="en-US"/>
            </a:br>
            <a:r>
              <a:rPr lang="en-US" altLang="en-US"/>
              <a:t>E-Commerce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3BAC944B-A040-4DB3-AD5E-B97F0F0293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3795" y="2096064"/>
            <a:ext cx="10353762" cy="4463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/>
              <a:t>Managing upgrades</a:t>
            </a:r>
          </a:p>
          <a:p>
            <a:pPr eaLnBrk="1" hangingPunct="1"/>
            <a:r>
              <a:rPr lang="en-US" altLang="en-US" sz="2400"/>
              <a:t>Language barriers</a:t>
            </a:r>
          </a:p>
          <a:p>
            <a:pPr eaLnBrk="1" hangingPunct="1"/>
            <a:r>
              <a:rPr lang="en-US" altLang="en-US" sz="2400"/>
              <a:t>Shipping and returns</a:t>
            </a:r>
          </a:p>
          <a:p>
            <a:pPr eaLnBrk="1" hangingPunct="1"/>
            <a:r>
              <a:rPr lang="en-US" altLang="en-US" sz="2400"/>
              <a:t>Assuring security for a Web site</a:t>
            </a:r>
          </a:p>
          <a:p>
            <a:pPr eaLnBrk="1" hangingPunct="1"/>
            <a:r>
              <a:rPr lang="en-US" altLang="en-US" sz="2400"/>
              <a:t>Fraudulent activities online</a:t>
            </a:r>
          </a:p>
          <a:p>
            <a:pPr eaLnBrk="1" hangingPunct="1"/>
            <a:r>
              <a:rPr lang="en-US" altLang="en-US" sz="2400"/>
              <a:t>Receiving international payments</a:t>
            </a:r>
          </a:p>
          <a:p>
            <a:pPr eaLnBrk="1" hangingPunct="1"/>
            <a:r>
              <a:rPr lang="en-US" altLang="en-US" sz="2400"/>
              <a:t>Costs required to maintain the site</a:t>
            </a:r>
          </a:p>
          <a:p>
            <a:pPr eaLnBrk="1" hangingPunct="1"/>
            <a:r>
              <a:rPr lang="en-US" altLang="en-US" sz="2400"/>
              <a:t>Finding and retraining qualified employees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61D130E7-7B4D-4D3F-BA13-AC1D1593C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Overcoming Small-Business Barriers to Internationalization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12655E6C-CAEA-459A-9432-757A4D8B47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3200" dirty="0"/>
              <a:t>Liabilities of newness: a large percentage of new businesses fail within a year</a:t>
            </a:r>
          </a:p>
          <a:p>
            <a:pPr eaLnBrk="1" hangingPunct="1"/>
            <a:r>
              <a:rPr lang="en-US" altLang="en-US" sz="3200" dirty="0"/>
              <a:t>Liabilities of size: lack of scale to produce goods or services as efficiently as larger companies</a:t>
            </a:r>
          </a:p>
          <a:p>
            <a:r>
              <a:rPr lang="en-US" altLang="en-US" sz="3200" dirty="0"/>
              <a:t>Managers’ limited international experience</a:t>
            </a:r>
          </a:p>
          <a:p>
            <a:r>
              <a:rPr lang="en-US" altLang="en-US" sz="3200" dirty="0"/>
              <a:t>Managers’ negative attitudes</a:t>
            </a:r>
          </a:p>
          <a:p>
            <a:pPr lvl="1"/>
            <a:r>
              <a:rPr lang="en-US" altLang="en-US" sz="3000" dirty="0"/>
              <a:t>Belief that venture too risky and not profitable</a:t>
            </a:r>
          </a:p>
          <a:p>
            <a:pPr lvl="1"/>
            <a:r>
              <a:rPr lang="en-US" altLang="en-US" sz="3000" dirty="0"/>
              <a:t>Competition seen as domestic</a:t>
            </a:r>
          </a:p>
          <a:p>
            <a:pPr lvl="1"/>
            <a:r>
              <a:rPr lang="en-US" altLang="en-US" sz="3000" dirty="0"/>
              <a:t>Ignoring of international opportunities</a:t>
            </a:r>
          </a:p>
          <a:p>
            <a:pPr eaLnBrk="1" hangingPunct="1"/>
            <a:endParaRPr lang="en-US" alt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ffic">
  <a:themeElements>
    <a:clrScheme name="Traffic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Traff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raffic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ffic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ffic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ffic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ffic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Lesson 5 - Creativity in Leadership</Template>
  <TotalTime>44</TotalTime>
  <Words>963</Words>
  <Application>Microsoft Office PowerPoint</Application>
  <PresentationFormat>Widescreen</PresentationFormat>
  <Paragraphs>157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Traffic</vt:lpstr>
      <vt:lpstr>Small Business in International Markets:</vt:lpstr>
      <vt:lpstr>Learning Objectives</vt:lpstr>
      <vt:lpstr>Internationalization and the Small Business</vt:lpstr>
      <vt:lpstr>Six Stages of internationalization</vt:lpstr>
      <vt:lpstr>Small Business Global Start-up or Born-Global Firms</vt:lpstr>
      <vt:lpstr>Small Business E-Commerce</vt:lpstr>
      <vt:lpstr>Advantages of Small-Business E-Commerce</vt:lpstr>
      <vt:lpstr>Challenges of Small-Business  E-Commerce</vt:lpstr>
      <vt:lpstr>Overcoming Small-Business Barriers to Internationalization</vt:lpstr>
      <vt:lpstr>Developing a Small-Business Global Culture</vt:lpstr>
      <vt:lpstr>Size and Small Business Internationalization</vt:lpstr>
      <vt:lpstr>Small Business Advantage</vt:lpstr>
      <vt:lpstr>The Future: Falling Barriers for Small Businesses</vt:lpstr>
      <vt:lpstr>When Should a Small Business Go International?</vt:lpstr>
      <vt:lpstr>Questions to Consider in the Small Business Decision to Go International </vt:lpstr>
      <vt:lpstr>Steps in Picking a Foreign Market</vt:lpstr>
      <vt:lpstr>Getting Connected to International Markets</vt:lpstr>
      <vt:lpstr>Ready to Go and Connected: A Synopsis</vt:lpstr>
      <vt:lpstr>New Product or Service and First-Mover Advantage</vt:lpstr>
      <vt:lpstr>Copycat Business</vt:lpstr>
      <vt:lpstr>Successful Copycat Moves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 in international markets:</dc:title>
  <dc:creator>George Batte</dc:creator>
  <cp:lastModifiedBy>USER</cp:lastModifiedBy>
  <cp:revision>6</cp:revision>
  <dcterms:created xsi:type="dcterms:W3CDTF">2019-11-23T14:56:00Z</dcterms:created>
  <dcterms:modified xsi:type="dcterms:W3CDTF">2021-06-20T16:24:42Z</dcterms:modified>
</cp:coreProperties>
</file>