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428C6-3DB1-43F9-89D2-0327B2BBC76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F47A-2EAB-47CA-916F-35079B1F1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3526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744319"/>
            <a:ext cx="9875463" cy="58102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1626320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1626320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8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8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0110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5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45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669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0ED0-59AD-4C59-82DA-BCB29283D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1ED42-7E93-4843-AAAA-E6DE849BA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A6394-C147-4F02-A3BE-5AC2AB51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8E9C4-ECD6-4D3D-A9C9-63B475E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MAKERERE UNIVERSITY BUSINESS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0703-8E16-429C-8592-1F347D20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2415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1959085"/>
            <a:ext cx="6583680" cy="4127459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145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508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7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15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14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2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F64D059-7051-4594-A6B4-2D827FF6079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964AE-36BD-4F50-881F-2148C0306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88" y="1930867"/>
            <a:ext cx="6392421" cy="894819"/>
          </a:xfrm>
        </p:spPr>
        <p:txBody>
          <a:bodyPr/>
          <a:lstStyle/>
          <a:p>
            <a:r>
              <a:rPr lang="en-GB" sz="2800" dirty="0"/>
              <a:t>MAKERERE UNIVERSITY BUSINESS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DCAE6-234B-4A38-9F91-02CB5C585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79" y="126721"/>
            <a:ext cx="1831041" cy="183104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F691CCD-3E13-4691-9BA5-70439C13E2C3}"/>
              </a:ext>
            </a:extLst>
          </p:cNvPr>
          <p:cNvSpPr txBox="1">
            <a:spLocks/>
          </p:cNvSpPr>
          <p:nvPr/>
        </p:nvSpPr>
        <p:spPr>
          <a:xfrm>
            <a:off x="2989435" y="3071084"/>
            <a:ext cx="6392421" cy="894819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tx1"/>
                </a:solidFill>
              </a:rPr>
              <a:t>Department of Marketing &amp; media studies</a:t>
            </a:r>
          </a:p>
          <a:p>
            <a:r>
              <a:rPr lang="en-GB" sz="1800" dirty="0">
                <a:solidFill>
                  <a:schemeClr val="tx1"/>
                </a:solidFill>
              </a:rPr>
              <a:t>Corporate sustainability &amp; social responsibility (</a:t>
            </a:r>
            <a:r>
              <a:rPr lang="en-GB" sz="1800" dirty="0" err="1">
                <a:solidFill>
                  <a:schemeClr val="tx1"/>
                </a:solidFill>
              </a:rPr>
              <a:t>cssr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r>
              <a:rPr lang="en-GB" sz="1800" dirty="0">
                <a:solidFill>
                  <a:schemeClr val="tx1"/>
                </a:solidFill>
              </a:rPr>
              <a:t>Bachelor of marketing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AC6ED2E-DF6C-4AB9-AA4C-50991C43DA90}"/>
              </a:ext>
            </a:extLst>
          </p:cNvPr>
          <p:cNvSpPr txBox="1">
            <a:spLocks/>
          </p:cNvSpPr>
          <p:nvPr/>
        </p:nvSpPr>
        <p:spPr>
          <a:xfrm>
            <a:off x="3123905" y="4032313"/>
            <a:ext cx="6392421" cy="894819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tx1"/>
                </a:solidFill>
              </a:rPr>
              <a:t>Mr. tom tamale</a:t>
            </a:r>
          </a:p>
          <a:p>
            <a:r>
              <a:rPr lang="en-GB" sz="1800" dirty="0">
                <a:solidFill>
                  <a:schemeClr val="tx1"/>
                </a:solidFill>
              </a:rPr>
              <a:t>0702323654/0772480941</a:t>
            </a:r>
          </a:p>
        </p:txBody>
      </p:sp>
    </p:spTree>
    <p:extLst>
      <p:ext uri="{BB962C8B-B14F-4D97-AF65-F5344CB8AC3E}">
        <p14:creationId xmlns:p14="http://schemas.microsoft.com/office/powerpoint/2010/main" val="134757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1219761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TOPIC 2: GETTING INVOLVED IN CSR.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2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2405622"/>
            <a:ext cx="7043618" cy="3636362"/>
          </a:xfrm>
        </p:spPr>
        <p:txBody>
          <a:bodyPr>
            <a:normAutofit/>
          </a:bodyPr>
          <a:lstStyle/>
          <a:p>
            <a:r>
              <a:rPr lang="en-GB" b="1" i="1" dirty="0">
                <a:latin typeface="Helvetica LT Std" panose="020B0504020202020204" pitchFamily="34" charset="0"/>
              </a:rPr>
              <a:t>Builds on CSR Overview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Focus: </a:t>
            </a:r>
            <a:r>
              <a:rPr lang="en-GB" i="1" dirty="0">
                <a:latin typeface="Helvetica LT Std" panose="020B0504020202020204" pitchFamily="34" charset="0"/>
              </a:rPr>
              <a:t>Practical entry points and practices of </a:t>
            </a:r>
            <a:r>
              <a:rPr lang="en-GB" b="1" i="1" dirty="0">
                <a:latin typeface="Helvetica LT Std" panose="020B0504020202020204" pitchFamily="34" charset="0"/>
              </a:rPr>
              <a:t>CSR in organizations</a:t>
            </a:r>
          </a:p>
          <a:p>
            <a:r>
              <a:rPr lang="en-GB" b="1" i="1" dirty="0">
                <a:latin typeface="Helvetica LT Std" panose="020B0504020202020204" pitchFamily="34" charset="0"/>
              </a:rPr>
              <a:t>Core areas covered: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Helvetica LT Std" panose="020B0504020202020204" pitchFamily="34" charset="0"/>
              </a:rPr>
              <a:t>Arguments for &amp; against CSR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Helvetica LT Std" panose="020B0504020202020204" pitchFamily="34" charset="0"/>
              </a:rPr>
              <a:t>How CSR enters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Helvetica LT Std" panose="020B0504020202020204" pitchFamily="34" charset="0"/>
              </a:rPr>
              <a:t>CSR and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Helvetica LT Std" panose="020B0504020202020204" pitchFamily="34" charset="0"/>
              </a:rPr>
              <a:t>CSR dimensions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0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9"/>
            <a:ext cx="9875463" cy="707964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Arguments for CSR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622613"/>
            <a:ext cx="9798754" cy="3388658"/>
          </a:xfrm>
        </p:spPr>
        <p:txBody>
          <a:bodyPr/>
          <a:lstStyle/>
          <a:p>
            <a:r>
              <a:rPr lang="en-GB" b="1" dirty="0"/>
              <a:t>Ethical &amp; Moral Obligation </a:t>
            </a:r>
            <a:r>
              <a:rPr lang="en-GB" dirty="0"/>
              <a:t>– duty to give back to society</a:t>
            </a:r>
          </a:p>
          <a:p>
            <a:r>
              <a:rPr lang="en-GB" b="1" dirty="0"/>
              <a:t>Reputation &amp; Image </a:t>
            </a:r>
            <a:r>
              <a:rPr lang="en-GB" dirty="0"/>
              <a:t>– enhances trust and legitimacy</a:t>
            </a:r>
          </a:p>
          <a:p>
            <a:r>
              <a:rPr lang="en-GB" b="1" dirty="0"/>
              <a:t>Long-Term Profitabilit</a:t>
            </a:r>
            <a:r>
              <a:rPr lang="en-GB" dirty="0"/>
              <a:t>y – sustainable markets &amp; loyalty</a:t>
            </a:r>
          </a:p>
          <a:p>
            <a:r>
              <a:rPr lang="en-GB" b="1" dirty="0"/>
              <a:t>Risk Management </a:t>
            </a:r>
            <a:r>
              <a:rPr lang="en-GB" dirty="0"/>
              <a:t>– reduces legal, social, reputational risks</a:t>
            </a:r>
          </a:p>
          <a:p>
            <a:r>
              <a:rPr lang="en-GB" b="1" dirty="0"/>
              <a:t>Employee Motivation &amp; Retention </a:t>
            </a:r>
            <a:r>
              <a:rPr lang="en-GB" dirty="0"/>
              <a:t>– boosts loyalty</a:t>
            </a:r>
          </a:p>
          <a:p>
            <a:r>
              <a:rPr lang="en-GB" b="1" dirty="0"/>
              <a:t>Access to Capital </a:t>
            </a:r>
            <a:r>
              <a:rPr lang="en-GB" dirty="0"/>
              <a:t>– ESG attracts investors</a:t>
            </a:r>
          </a:p>
          <a:p>
            <a:r>
              <a:rPr lang="en-GB" b="1" dirty="0"/>
              <a:t>Development Goals Alignment </a:t>
            </a:r>
            <a:r>
              <a:rPr lang="en-GB" dirty="0"/>
              <a:t>– supports UN SDGs, Vision 2040</a:t>
            </a:r>
          </a:p>
          <a:p>
            <a:r>
              <a:rPr lang="en-GB" b="1" dirty="0"/>
              <a:t>Shared Value</a:t>
            </a:r>
            <a:r>
              <a:rPr lang="en-GB" dirty="0"/>
              <a:t> – benefits both business and society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9"/>
            <a:ext cx="9875463" cy="707964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Arguments AGAINST CSR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631577"/>
            <a:ext cx="9798754" cy="4507658"/>
          </a:xfrm>
        </p:spPr>
        <p:txBody>
          <a:bodyPr/>
          <a:lstStyle/>
          <a:p>
            <a:r>
              <a:rPr lang="en-GB" b="1" dirty="0"/>
              <a:t>Profit Maximization Priority </a:t>
            </a:r>
            <a:r>
              <a:rPr lang="en-GB" dirty="0"/>
              <a:t>– focus on shareholders</a:t>
            </a:r>
          </a:p>
          <a:p>
            <a:r>
              <a:rPr lang="en-GB" b="1" dirty="0"/>
              <a:t>High Costs </a:t>
            </a:r>
            <a:r>
              <a:rPr lang="en-GB" dirty="0"/>
              <a:t>– burden for SMEs</a:t>
            </a:r>
          </a:p>
          <a:p>
            <a:r>
              <a:rPr lang="en-GB" b="1" dirty="0"/>
              <a:t>Greenwashing Risks </a:t>
            </a:r>
            <a:r>
              <a:rPr lang="en-GB" dirty="0"/>
              <a:t>– CSR as PR only</a:t>
            </a:r>
          </a:p>
          <a:p>
            <a:r>
              <a:rPr lang="en-GB" b="1" dirty="0"/>
              <a:t>Dilution of Purpose </a:t>
            </a:r>
            <a:r>
              <a:rPr lang="en-GB" dirty="0"/>
              <a:t>– distracts from efficiency</a:t>
            </a:r>
          </a:p>
          <a:p>
            <a:r>
              <a:rPr lang="en-GB" b="1" dirty="0"/>
              <a:t>Government’s Role</a:t>
            </a:r>
            <a:r>
              <a:rPr lang="en-GB" dirty="0"/>
              <a:t> – social services not business duty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8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9"/>
            <a:ext cx="9875463" cy="707964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How CSR Enters a Company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649507"/>
            <a:ext cx="9798754" cy="448972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Boardroom Challenge </a:t>
            </a:r>
            <a:r>
              <a:rPr lang="en-GB" dirty="0"/>
              <a:t>– strategic debate at top level</a:t>
            </a:r>
          </a:p>
          <a:p>
            <a:pPr marL="0" indent="0">
              <a:buNone/>
            </a:pPr>
            <a:r>
              <a:rPr lang="en-GB" dirty="0"/>
              <a:t>CSR often begins as a </a:t>
            </a:r>
            <a:r>
              <a:rPr lang="en-GB" b="1" dirty="0"/>
              <a:t>strategic debate at board level</a:t>
            </a:r>
            <a:r>
              <a:rPr lang="en-GB" dirty="0"/>
              <a:t>, where directors weigh risks, reputation, and long-term sustainability against profit maximization.</a:t>
            </a:r>
          </a:p>
          <a:p>
            <a:r>
              <a:rPr lang="en-GB" b="1" dirty="0"/>
              <a:t>Top-Level Endorsement </a:t>
            </a:r>
            <a:r>
              <a:rPr lang="en-GB" dirty="0"/>
              <a:t>– CEO drives CSR</a:t>
            </a:r>
          </a:p>
          <a:p>
            <a:pPr marL="0" indent="0">
              <a:buNone/>
            </a:pPr>
            <a:r>
              <a:rPr lang="en-GB" dirty="0"/>
              <a:t>Successful CSR requires </a:t>
            </a:r>
            <a:r>
              <a:rPr lang="en-GB" b="1" dirty="0"/>
              <a:t>CEO and executive leadership support</a:t>
            </a:r>
            <a:r>
              <a:rPr lang="en-GB" dirty="0"/>
              <a:t>, embedding CSR into mission statements, allocating resources, and setting organizational priorities.</a:t>
            </a:r>
          </a:p>
          <a:p>
            <a:r>
              <a:rPr lang="en-GB" b="1" dirty="0"/>
              <a:t>External Pressures </a:t>
            </a:r>
            <a:r>
              <a:rPr lang="en-GB" dirty="0"/>
              <a:t>– regulators, NGOs, customers</a:t>
            </a:r>
          </a:p>
          <a:p>
            <a:pPr marL="0" indent="0">
              <a:buNone/>
            </a:pPr>
            <a:r>
              <a:rPr lang="en-GB" dirty="0"/>
              <a:t>pressure firms to adopt CSR, ensuring compliance, ethical practices, and maintaining a positive public image.</a:t>
            </a:r>
          </a:p>
          <a:p>
            <a:r>
              <a:rPr lang="en-GB" b="1" dirty="0"/>
              <a:t>Internal Values </a:t>
            </a:r>
            <a:r>
              <a:rPr lang="en-GB" dirty="0"/>
              <a:t>– founder/employee beliefs</a:t>
            </a:r>
          </a:p>
          <a:p>
            <a:pPr marL="0" indent="0">
              <a:buNone/>
            </a:pPr>
            <a:r>
              <a:rPr lang="en-GB" dirty="0"/>
              <a:t>Founders’ or employees’ </a:t>
            </a:r>
            <a:r>
              <a:rPr lang="en-GB" b="1" dirty="0"/>
              <a:t>ethical beliefs and corporate culture</a:t>
            </a:r>
            <a:r>
              <a:rPr lang="en-GB" dirty="0"/>
              <a:t> influence CSR adoption, making responsibility part of organizational identity and long-term vision.</a:t>
            </a:r>
          </a:p>
          <a:p>
            <a:r>
              <a:rPr lang="en-GB" b="1" dirty="0"/>
              <a:t>Partnerships</a:t>
            </a:r>
            <a:r>
              <a:rPr lang="en-GB" dirty="0"/>
              <a:t> – NGOs, government, donors</a:t>
            </a:r>
          </a:p>
          <a:p>
            <a:pPr marL="0" indent="0">
              <a:buNone/>
            </a:pPr>
            <a:r>
              <a:rPr lang="en-GB" dirty="0"/>
              <a:t>Collaborations with </a:t>
            </a:r>
            <a:r>
              <a:rPr lang="en-GB" b="1" dirty="0"/>
              <a:t>NGOs, government agencies, and donors</a:t>
            </a:r>
            <a:r>
              <a:rPr lang="en-GB" dirty="0"/>
              <a:t> strengthen CSR programs, providing expertise, funding, and legitimacy for impactful, sustainable initiatives.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2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9"/>
            <a:ext cx="9875463" cy="707964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CSR and Leadership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649507"/>
            <a:ext cx="9798754" cy="4489728"/>
          </a:xfrm>
        </p:spPr>
        <p:txBody>
          <a:bodyPr/>
          <a:lstStyle/>
          <a:p>
            <a:r>
              <a:rPr lang="en-GB" dirty="0"/>
              <a:t>Requires committed leadership beyond philanthropy</a:t>
            </a:r>
          </a:p>
          <a:p>
            <a:r>
              <a:rPr lang="en-GB" dirty="0"/>
              <a:t> Leaders ensure: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Integration into corporate strategy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Resource allocation &amp; staff buy-in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Stakeholder engagement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Transparency &amp; accountability</a:t>
            </a:r>
          </a:p>
          <a:p>
            <a:r>
              <a:rPr lang="en-GB" dirty="0"/>
              <a:t>Challenges: short-termism, greenwashing, limited resources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6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9"/>
            <a:ext cx="9875463" cy="707964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CSR Approaches &amp; Leadership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649507"/>
            <a:ext cx="9798754" cy="448972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In-active: Transactional/team leaders; compliance-driven</a:t>
            </a:r>
          </a:p>
          <a:p>
            <a:pPr marL="0" indent="0">
              <a:buNone/>
            </a:pPr>
            <a:r>
              <a:rPr lang="en-GB" dirty="0"/>
              <a:t>This approach focuses mainly on </a:t>
            </a:r>
            <a:r>
              <a:rPr lang="en-GB" b="1" dirty="0"/>
              <a:t>internal operations and efficiency</a:t>
            </a:r>
            <a:r>
              <a:rPr lang="en-GB" dirty="0"/>
              <a:t>. Leaders ensure the company meets only the </a:t>
            </a:r>
            <a:r>
              <a:rPr lang="en-GB" b="1" dirty="0"/>
              <a:t>minimum legal or regulatory requirements</a:t>
            </a:r>
            <a:r>
              <a:rPr lang="en-GB" dirty="0"/>
              <a:t>. CSR is often treated as a form of compliance or cost of doing business, rather than a strategic priority.</a:t>
            </a:r>
          </a:p>
          <a:p>
            <a:r>
              <a:rPr lang="en-GB" b="1" dirty="0"/>
              <a:t>Reactive: Charismatic leaders; vision &amp; commitment</a:t>
            </a:r>
          </a:p>
          <a:p>
            <a:pPr marL="0" indent="0">
              <a:buNone/>
            </a:pPr>
            <a:r>
              <a:rPr lang="en-GB" dirty="0"/>
              <a:t>Here, leaders use their </a:t>
            </a:r>
            <a:r>
              <a:rPr lang="en-GB" b="1" dirty="0"/>
              <a:t>personal charisma and vision</a:t>
            </a:r>
            <a:r>
              <a:rPr lang="en-GB" dirty="0"/>
              <a:t> to inspire CSR efforts. They are responsive to employee and societal needs, but CSR depends heavily on the leader’s </a:t>
            </a:r>
            <a:r>
              <a:rPr lang="en-GB" b="1" dirty="0"/>
              <a:t>individual traits</a:t>
            </a:r>
            <a:r>
              <a:rPr lang="en-GB" dirty="0"/>
              <a:t>. While effective in the short term, this style may be difficult to sustain or replicate once the leader exits.</a:t>
            </a:r>
          </a:p>
          <a:p>
            <a:r>
              <a:rPr lang="en-GB" b="1" dirty="0"/>
              <a:t>Active: Visionary/moral leaders; embed CSR in strategy</a:t>
            </a:r>
          </a:p>
          <a:p>
            <a:pPr marL="0" indent="0">
              <a:buNone/>
            </a:pPr>
            <a:r>
              <a:rPr lang="en-GB" dirty="0"/>
              <a:t>This approach goes beyond compliance and philanthropy. Leaders with strong </a:t>
            </a:r>
            <a:r>
              <a:rPr lang="en-GB" b="1" dirty="0"/>
              <a:t>ethical values and long-term vision</a:t>
            </a:r>
            <a:r>
              <a:rPr lang="en-GB" dirty="0"/>
              <a:t> embed CSR into the </a:t>
            </a:r>
            <a:r>
              <a:rPr lang="en-GB" b="1" dirty="0"/>
              <a:t>core strategy of the organization</a:t>
            </a:r>
            <a:r>
              <a:rPr lang="en-GB" dirty="0"/>
              <a:t>. CSR becomes part of business identity, aligned with sustainability and shared value creation.</a:t>
            </a:r>
          </a:p>
          <a:p>
            <a:r>
              <a:rPr lang="en-GB" b="1" dirty="0"/>
              <a:t>Pro/Interactive: Collaborative/transformational leaders; co-create CSR</a:t>
            </a:r>
          </a:p>
          <a:p>
            <a:pPr marL="0" indent="0">
              <a:buNone/>
            </a:pPr>
            <a:r>
              <a:rPr lang="en-GB" dirty="0"/>
              <a:t>This is the most advanced approach. Leaders </a:t>
            </a:r>
            <a:r>
              <a:rPr lang="en-GB" b="1" dirty="0"/>
              <a:t>actively engage multiple stakeholders</a:t>
            </a:r>
            <a:r>
              <a:rPr lang="en-GB" dirty="0"/>
              <a:t>—communities, NGOs, employees, and governments—in </a:t>
            </a:r>
            <a:r>
              <a:rPr lang="en-GB" b="1" dirty="0"/>
              <a:t>co-creating CSR initiatives</a:t>
            </a:r>
            <a:r>
              <a:rPr lang="en-GB" dirty="0"/>
              <a:t>. They emphasize collaboration, innovation, and shared ownership of results, ensuring CSR has lasting impact.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6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9"/>
            <a:ext cx="9875463" cy="707964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CSR Dimensions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8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091DB-A4F0-4032-B8C8-DD7198B99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4" r="9785"/>
          <a:stretch/>
        </p:blipFill>
        <p:spPr>
          <a:xfrm rot="5400000">
            <a:off x="3814484" y="-1528278"/>
            <a:ext cx="4563033" cy="108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6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154903-7196-43C3-A01A-57FF738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744319"/>
            <a:ext cx="9875463" cy="707964"/>
          </a:xfrm>
        </p:spPr>
        <p:txBody>
          <a:bodyPr/>
          <a:lstStyle/>
          <a:p>
            <a:r>
              <a:rPr lang="en-GB" dirty="0">
                <a:latin typeface="Helvetica LT Std" panose="020B0504020202020204" pitchFamily="34" charset="0"/>
              </a:rPr>
              <a:t>CSR Dimensions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F6E1E9-1E4C-494E-ABC3-FE231801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649507"/>
            <a:ext cx="9798754" cy="2689411"/>
          </a:xfrm>
        </p:spPr>
        <p:txBody>
          <a:bodyPr numCol="2" spcCol="0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Workplace CSR:</a:t>
            </a:r>
          </a:p>
          <a:p>
            <a:r>
              <a:rPr lang="en-GB" dirty="0"/>
              <a:t>Fair wages, welfare, diversity, training, safety</a:t>
            </a:r>
          </a:p>
          <a:p>
            <a:r>
              <a:rPr lang="en-GB" dirty="0"/>
              <a:t>Example: </a:t>
            </a:r>
            <a:r>
              <a:rPr lang="en-GB" dirty="0" err="1"/>
              <a:t>Roofings</a:t>
            </a:r>
            <a:r>
              <a:rPr lang="en-GB" dirty="0"/>
              <a:t> Uganda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Marketplace CSR:</a:t>
            </a:r>
          </a:p>
          <a:p>
            <a:r>
              <a:rPr lang="en-GB" dirty="0"/>
              <a:t>Ethical marketing, fair pricing, safe products</a:t>
            </a:r>
          </a:p>
          <a:p>
            <a:r>
              <a:rPr lang="en-GB" dirty="0"/>
              <a:t>Example: Movit Products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Environmental CSR:</a:t>
            </a:r>
          </a:p>
          <a:p>
            <a:r>
              <a:rPr lang="en-GB" dirty="0"/>
              <a:t>Conservation, waste management, renewables</a:t>
            </a:r>
          </a:p>
          <a:p>
            <a:r>
              <a:rPr lang="en-GB" dirty="0"/>
              <a:t>Example: Uganda Breweries – Water of Life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Community CSR:</a:t>
            </a:r>
          </a:p>
          <a:p>
            <a:r>
              <a:rPr lang="en-GB" dirty="0"/>
              <a:t>• Education, health, sports, culture</a:t>
            </a:r>
          </a:p>
          <a:p>
            <a:r>
              <a:rPr lang="en-GB" dirty="0"/>
              <a:t>• Example: MTN Uganda Foundation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7E961-C0D5-4821-B64B-BE3EDBCD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4D059-7051-4594-A6B4-2D827FF6079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126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1BF0D0-4454-4E6B-AB22-CE089C424073}" vid="{807312F1-12E8-47FD-97E2-E42FED511E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12602</TotalTime>
  <Words>673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Helvetica LT Std</vt:lpstr>
      <vt:lpstr>Sabon Next LT</vt:lpstr>
      <vt:lpstr>Wingdings</vt:lpstr>
      <vt:lpstr>Theme1</vt:lpstr>
      <vt:lpstr>MAKERERE UNIVERSITY BUSINESS SCHOOL</vt:lpstr>
      <vt:lpstr>TOPIC 2: GETTING INVOLVED IN CSR.</vt:lpstr>
      <vt:lpstr>Arguments for CSR</vt:lpstr>
      <vt:lpstr>Arguments AGAINST CSR</vt:lpstr>
      <vt:lpstr>How CSR Enters a Company</vt:lpstr>
      <vt:lpstr>CSR and Leadership</vt:lpstr>
      <vt:lpstr>CSR Approaches &amp; Leadership Styles</vt:lpstr>
      <vt:lpstr>CSR Dimensions</vt:lpstr>
      <vt:lpstr>CSR Dimensions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MAKERERE UNIVERSITY BUSINESS SCHOOL</dc:title>
  <dc:creator>Tom Tamale</dc:creator>
  <cp:lastModifiedBy>Tom Tamale</cp:lastModifiedBy>
  <cp:revision>13</cp:revision>
  <dcterms:created xsi:type="dcterms:W3CDTF">2025-08-24T18:37:33Z</dcterms:created>
  <dcterms:modified xsi:type="dcterms:W3CDTF">2025-09-10T21:50:25Z</dcterms:modified>
</cp:coreProperties>
</file>