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8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5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8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1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6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1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0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A428-92F9-4282-B077-F77ADB4E759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1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knowledge/finance/what-is-a-stock/" TargetMode="External"/><Relationship Id="rId2" Type="http://schemas.openxmlformats.org/officeDocument/2006/relationships/hyperlink" Target="https://corporatefinanceinstitute.com/resources/knowledge/dea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42839"/>
            <a:ext cx="9144000" cy="8671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ACQUISITIONS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012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JULIET JOY APIO</a:t>
            </a:r>
            <a:endParaRPr lang="en-US" dirty="0"/>
          </a:p>
        </p:txBody>
      </p:sp>
      <p:pic>
        <p:nvPicPr>
          <p:cNvPr id="1028" name="Picture 4" descr="Marketing, Customer, Customer Acquisition Management, Symbol, Pictogram,  Gesture, Interaction, Holding Hands transparent background PNG clipart |  Hi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0141">
            <a:off x="891822" y="2764242"/>
            <a:ext cx="3025423" cy="247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82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004" y="100362"/>
            <a:ext cx="10394795" cy="858644"/>
          </a:xfrm>
        </p:spPr>
        <p:txBody>
          <a:bodyPr/>
          <a:lstStyle/>
          <a:p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004" y="802888"/>
            <a:ext cx="10394796" cy="5374075"/>
          </a:xfrm>
        </p:spPr>
        <p:txBody>
          <a:bodyPr/>
          <a:lstStyle/>
          <a:p>
            <a:r>
              <a:rPr lang="en-US" dirty="0" smtClean="0"/>
              <a:t>One firm is acquired by another. Acquiring firm retains name and acquired firm ceases to exist</a:t>
            </a:r>
          </a:p>
          <a:p>
            <a:r>
              <a:rPr lang="en-US" dirty="0"/>
              <a:t>An acquisition is defined as a </a:t>
            </a:r>
            <a:r>
              <a:rPr lang="en-US" dirty="0">
                <a:hlinkClick r:id="rId2"/>
              </a:rPr>
              <a:t>corporate transaction</a:t>
            </a:r>
            <a:r>
              <a:rPr lang="en-US" dirty="0"/>
              <a:t> where one company purchases a portion or all of another company’s </a:t>
            </a:r>
            <a:r>
              <a:rPr lang="en-US" dirty="0">
                <a:hlinkClick r:id="rId3"/>
              </a:rPr>
              <a:t>shares</a:t>
            </a:r>
            <a:r>
              <a:rPr lang="en-US" dirty="0"/>
              <a:t> or assets. </a:t>
            </a:r>
            <a:endParaRPr lang="en-US" dirty="0" smtClean="0"/>
          </a:p>
          <a:p>
            <a:r>
              <a:rPr lang="en-US" dirty="0" smtClean="0"/>
              <a:t>One company consumes another, and the identity of the acquiring firm continues while the that of the acquired company ceases to exist.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6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Acquisitions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DFCU acquired Crane Bank in 2017</a:t>
            </a:r>
          </a:p>
          <a:p>
            <a:r>
              <a:rPr lang="en-US" dirty="0" smtClean="0"/>
              <a:t>Stanbic Bank acquired Uganda Commercial Bank in 2001</a:t>
            </a:r>
          </a:p>
          <a:p>
            <a:r>
              <a:rPr lang="en-US" dirty="0" smtClean="0"/>
              <a:t>Airtel acquired </a:t>
            </a:r>
            <a:r>
              <a:rPr lang="en-US" dirty="0" err="1" smtClean="0"/>
              <a:t>Warid</a:t>
            </a:r>
            <a:r>
              <a:rPr lang="en-US" dirty="0" smtClean="0"/>
              <a:t> Telecom in 2013</a:t>
            </a:r>
          </a:p>
          <a:p>
            <a:r>
              <a:rPr lang="en-US" dirty="0" smtClean="0"/>
              <a:t>PepsiCo acquired Crown Beverages in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1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Classifications of Acquisitions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/>
            <a:r>
              <a:rPr lang="en-US" sz="2000" dirty="0" smtClean="0"/>
              <a:t>Horizontal – both firms are in the same industry</a:t>
            </a:r>
          </a:p>
          <a:p>
            <a:pPr marL="742950" lvl="1" indent="-285750"/>
            <a:r>
              <a:rPr lang="en-US" sz="2000" dirty="0" smtClean="0"/>
              <a:t>Vertical – firms are in different stages of the production process</a:t>
            </a:r>
          </a:p>
          <a:p>
            <a:pPr marL="742950" lvl="1" indent="-285750"/>
            <a:r>
              <a:rPr lang="en-US" sz="2000" dirty="0" smtClean="0"/>
              <a:t>Conglomerate – firms are unrelated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8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035" r="3870"/>
          <a:stretch>
            <a:fillRect/>
          </a:stretch>
        </p:blipFill>
        <p:spPr bwMode="auto">
          <a:xfrm>
            <a:off x="0" y="340615"/>
            <a:ext cx="5189365" cy="5424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3670" y="1212946"/>
            <a:ext cx="6010508" cy="539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336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8846"/>
          </a:xfrm>
        </p:spPr>
        <p:txBody>
          <a:bodyPr/>
          <a:lstStyle/>
          <a:p>
            <a:r>
              <a:rPr lang="en-US" b="1" dirty="0" smtClean="0"/>
              <a:t>Advantages of </a:t>
            </a:r>
            <a:r>
              <a:rPr lang="en-US" b="1" dirty="0" err="1" smtClean="0"/>
              <a:t>Acquistions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3972"/>
            <a:ext cx="10515600" cy="5072991"/>
          </a:xfrm>
        </p:spPr>
        <p:txBody>
          <a:bodyPr/>
          <a:lstStyle/>
          <a:p>
            <a:r>
              <a:rPr lang="en-US" dirty="0" smtClean="0"/>
              <a:t>Reduced entry barriers</a:t>
            </a:r>
          </a:p>
          <a:p>
            <a:r>
              <a:rPr lang="en-US" dirty="0" smtClean="0"/>
              <a:t>Increased market share</a:t>
            </a:r>
          </a:p>
          <a:p>
            <a:r>
              <a:rPr lang="en-US" dirty="0" smtClean="0"/>
              <a:t>New competences and resources</a:t>
            </a:r>
          </a:p>
          <a:p>
            <a:r>
              <a:rPr lang="en-US" dirty="0" smtClean="0"/>
              <a:t>Access to experts </a:t>
            </a:r>
          </a:p>
          <a:p>
            <a:r>
              <a:rPr lang="en-US" dirty="0" smtClean="0"/>
              <a:t>Access to capital</a:t>
            </a:r>
          </a:p>
          <a:p>
            <a:r>
              <a:rPr lang="en-US" dirty="0" smtClean="0"/>
              <a:t>Reshapes a firms competitive scope</a:t>
            </a:r>
          </a:p>
          <a:p>
            <a:r>
              <a:rPr lang="en-US" dirty="0" smtClean="0"/>
              <a:t>Technological capabilities</a:t>
            </a:r>
          </a:p>
          <a:p>
            <a:r>
              <a:rPr lang="en-US" dirty="0" smtClean="0"/>
              <a:t>Knowledge base</a:t>
            </a:r>
          </a:p>
          <a:p>
            <a:r>
              <a:rPr lang="en-US" dirty="0" smtClean="0"/>
              <a:t>Access to new geographies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8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Disadvantages of acquisitions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216"/>
            <a:ext cx="10515600" cy="5128747"/>
          </a:xfrm>
        </p:spPr>
        <p:txBody>
          <a:bodyPr/>
          <a:lstStyle/>
          <a:p>
            <a:r>
              <a:rPr lang="en-US" dirty="0" smtClean="0"/>
              <a:t>Cultural clashes</a:t>
            </a:r>
          </a:p>
          <a:p>
            <a:r>
              <a:rPr lang="en-US" dirty="0" smtClean="0"/>
              <a:t>Duplication of activities</a:t>
            </a:r>
          </a:p>
          <a:p>
            <a:r>
              <a:rPr lang="en-US" dirty="0" smtClean="0"/>
              <a:t>Conflicting objectives</a:t>
            </a:r>
          </a:p>
          <a:p>
            <a:r>
              <a:rPr lang="en-US" dirty="0" smtClean="0"/>
              <a:t>Brand damage</a:t>
            </a:r>
          </a:p>
          <a:p>
            <a:r>
              <a:rPr lang="en-US" dirty="0" smtClean="0"/>
              <a:t>Employee morale</a:t>
            </a:r>
          </a:p>
          <a:p>
            <a:r>
              <a:rPr lang="en-US" dirty="0" smtClean="0"/>
              <a:t>Legal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5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mammal, primate&#10;&#10;Description automatically generated">
            <a:extLst>
              <a:ext uri="{FF2B5EF4-FFF2-40B4-BE49-F238E27FC236}">
                <a16:creationId xmlns:a16="http://schemas.microsoft.com/office/drawing/2014/main" xmlns="" id="{60922BE0-5B14-4F4B-99F0-5F8700D9E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236" y="1965499"/>
            <a:ext cx="1704975" cy="2190750"/>
          </a:xfrm>
          <a:prstGeom prst="rect">
            <a:avLst/>
          </a:prstGeom>
          <a:ln w="101600" cmpd="thickThin">
            <a:solidFill>
              <a:srgbClr val="00206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4CF2D45-8E0D-415E-B13B-574CBC3241CD}"/>
              </a:ext>
            </a:extLst>
          </p:cNvPr>
          <p:cNvSpPr txBox="1"/>
          <p:nvPr/>
        </p:nvSpPr>
        <p:spPr>
          <a:xfrm>
            <a:off x="6321931" y="1316051"/>
            <a:ext cx="331558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THINK – REMEMBER!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B99BC58-7567-4465-A0EE-54E1F488A354}"/>
              </a:ext>
            </a:extLst>
          </p:cNvPr>
          <p:cNvSpPr txBox="1">
            <a:spLocks/>
          </p:cNvSpPr>
          <p:nvPr/>
        </p:nvSpPr>
        <p:spPr>
          <a:xfrm>
            <a:off x="850557" y="2308297"/>
            <a:ext cx="4776105" cy="2216078"/>
          </a:xfrm>
          <a:custGeom>
            <a:avLst/>
            <a:gdLst>
              <a:gd name="connsiteX0" fmla="*/ 0 w 4776105"/>
              <a:gd name="connsiteY0" fmla="*/ 0 h 2216078"/>
              <a:gd name="connsiteX1" fmla="*/ 549252 w 4776105"/>
              <a:gd name="connsiteY1" fmla="*/ 0 h 2216078"/>
              <a:gd name="connsiteX2" fmla="*/ 1146265 w 4776105"/>
              <a:gd name="connsiteY2" fmla="*/ 0 h 2216078"/>
              <a:gd name="connsiteX3" fmla="*/ 1838800 w 4776105"/>
              <a:gd name="connsiteY3" fmla="*/ 0 h 2216078"/>
              <a:gd name="connsiteX4" fmla="*/ 2483575 w 4776105"/>
              <a:gd name="connsiteY4" fmla="*/ 0 h 2216078"/>
              <a:gd name="connsiteX5" fmla="*/ 2937305 w 4776105"/>
              <a:gd name="connsiteY5" fmla="*/ 0 h 2216078"/>
              <a:gd name="connsiteX6" fmla="*/ 3486557 w 4776105"/>
              <a:gd name="connsiteY6" fmla="*/ 0 h 2216078"/>
              <a:gd name="connsiteX7" fmla="*/ 4179092 w 4776105"/>
              <a:gd name="connsiteY7" fmla="*/ 0 h 2216078"/>
              <a:gd name="connsiteX8" fmla="*/ 4776105 w 4776105"/>
              <a:gd name="connsiteY8" fmla="*/ 0 h 2216078"/>
              <a:gd name="connsiteX9" fmla="*/ 4776105 w 4776105"/>
              <a:gd name="connsiteY9" fmla="*/ 576180 h 2216078"/>
              <a:gd name="connsiteX10" fmla="*/ 4776105 w 4776105"/>
              <a:gd name="connsiteY10" fmla="*/ 1063717 h 2216078"/>
              <a:gd name="connsiteX11" fmla="*/ 4776105 w 4776105"/>
              <a:gd name="connsiteY11" fmla="*/ 1573415 h 2216078"/>
              <a:gd name="connsiteX12" fmla="*/ 4776105 w 4776105"/>
              <a:gd name="connsiteY12" fmla="*/ 2216078 h 2216078"/>
              <a:gd name="connsiteX13" fmla="*/ 4274614 w 4776105"/>
              <a:gd name="connsiteY13" fmla="*/ 2216078 h 2216078"/>
              <a:gd name="connsiteX14" fmla="*/ 3820884 w 4776105"/>
              <a:gd name="connsiteY14" fmla="*/ 2216078 h 2216078"/>
              <a:gd name="connsiteX15" fmla="*/ 3367154 w 4776105"/>
              <a:gd name="connsiteY15" fmla="*/ 2216078 h 2216078"/>
              <a:gd name="connsiteX16" fmla="*/ 2722380 w 4776105"/>
              <a:gd name="connsiteY16" fmla="*/ 2216078 h 2216078"/>
              <a:gd name="connsiteX17" fmla="*/ 2268650 w 4776105"/>
              <a:gd name="connsiteY17" fmla="*/ 2216078 h 2216078"/>
              <a:gd name="connsiteX18" fmla="*/ 1671637 w 4776105"/>
              <a:gd name="connsiteY18" fmla="*/ 2216078 h 2216078"/>
              <a:gd name="connsiteX19" fmla="*/ 1170146 w 4776105"/>
              <a:gd name="connsiteY19" fmla="*/ 2216078 h 2216078"/>
              <a:gd name="connsiteX20" fmla="*/ 573133 w 4776105"/>
              <a:gd name="connsiteY20" fmla="*/ 2216078 h 2216078"/>
              <a:gd name="connsiteX21" fmla="*/ 0 w 4776105"/>
              <a:gd name="connsiteY21" fmla="*/ 2216078 h 2216078"/>
              <a:gd name="connsiteX22" fmla="*/ 0 w 4776105"/>
              <a:gd name="connsiteY22" fmla="*/ 1662059 h 2216078"/>
              <a:gd name="connsiteX23" fmla="*/ 0 w 4776105"/>
              <a:gd name="connsiteY23" fmla="*/ 1130200 h 2216078"/>
              <a:gd name="connsiteX24" fmla="*/ 0 w 4776105"/>
              <a:gd name="connsiteY24" fmla="*/ 598341 h 2216078"/>
              <a:gd name="connsiteX25" fmla="*/ 0 w 4776105"/>
              <a:gd name="connsiteY25" fmla="*/ 0 h 2216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76105" h="2216078" fill="none" extrusionOk="0">
                <a:moveTo>
                  <a:pt x="0" y="0"/>
                </a:moveTo>
                <a:cubicBezTo>
                  <a:pt x="129759" y="-37733"/>
                  <a:pt x="313256" y="65158"/>
                  <a:pt x="549252" y="0"/>
                </a:cubicBezTo>
                <a:cubicBezTo>
                  <a:pt x="785248" y="-65158"/>
                  <a:pt x="884169" y="56830"/>
                  <a:pt x="1146265" y="0"/>
                </a:cubicBezTo>
                <a:cubicBezTo>
                  <a:pt x="1408361" y="-56830"/>
                  <a:pt x="1560996" y="53801"/>
                  <a:pt x="1838800" y="0"/>
                </a:cubicBezTo>
                <a:cubicBezTo>
                  <a:pt x="2116605" y="-53801"/>
                  <a:pt x="2169481" y="29917"/>
                  <a:pt x="2483575" y="0"/>
                </a:cubicBezTo>
                <a:cubicBezTo>
                  <a:pt x="2797670" y="-29917"/>
                  <a:pt x="2755793" y="14814"/>
                  <a:pt x="2937305" y="0"/>
                </a:cubicBezTo>
                <a:cubicBezTo>
                  <a:pt x="3118817" y="-14814"/>
                  <a:pt x="3217710" y="2436"/>
                  <a:pt x="3486557" y="0"/>
                </a:cubicBezTo>
                <a:cubicBezTo>
                  <a:pt x="3755404" y="-2436"/>
                  <a:pt x="3884343" y="63783"/>
                  <a:pt x="4179092" y="0"/>
                </a:cubicBezTo>
                <a:cubicBezTo>
                  <a:pt x="4473841" y="-63783"/>
                  <a:pt x="4546363" y="14404"/>
                  <a:pt x="4776105" y="0"/>
                </a:cubicBezTo>
                <a:cubicBezTo>
                  <a:pt x="4796011" y="222315"/>
                  <a:pt x="4730601" y="409309"/>
                  <a:pt x="4776105" y="576180"/>
                </a:cubicBezTo>
                <a:cubicBezTo>
                  <a:pt x="4821609" y="743051"/>
                  <a:pt x="4720647" y="898034"/>
                  <a:pt x="4776105" y="1063717"/>
                </a:cubicBezTo>
                <a:cubicBezTo>
                  <a:pt x="4831563" y="1229400"/>
                  <a:pt x="4723625" y="1461159"/>
                  <a:pt x="4776105" y="1573415"/>
                </a:cubicBezTo>
                <a:cubicBezTo>
                  <a:pt x="4828585" y="1685671"/>
                  <a:pt x="4774918" y="1989227"/>
                  <a:pt x="4776105" y="2216078"/>
                </a:cubicBezTo>
                <a:cubicBezTo>
                  <a:pt x="4544208" y="2237533"/>
                  <a:pt x="4376453" y="2170348"/>
                  <a:pt x="4274614" y="2216078"/>
                </a:cubicBezTo>
                <a:cubicBezTo>
                  <a:pt x="4172775" y="2261808"/>
                  <a:pt x="4040730" y="2176691"/>
                  <a:pt x="3820884" y="2216078"/>
                </a:cubicBezTo>
                <a:cubicBezTo>
                  <a:pt x="3601038" y="2255465"/>
                  <a:pt x="3589337" y="2169868"/>
                  <a:pt x="3367154" y="2216078"/>
                </a:cubicBezTo>
                <a:cubicBezTo>
                  <a:pt x="3144971" y="2262288"/>
                  <a:pt x="2914990" y="2178581"/>
                  <a:pt x="2722380" y="2216078"/>
                </a:cubicBezTo>
                <a:cubicBezTo>
                  <a:pt x="2529770" y="2253575"/>
                  <a:pt x="2421862" y="2210140"/>
                  <a:pt x="2268650" y="2216078"/>
                </a:cubicBezTo>
                <a:cubicBezTo>
                  <a:pt x="2115438" y="2222016"/>
                  <a:pt x="1884920" y="2170642"/>
                  <a:pt x="1671637" y="2216078"/>
                </a:cubicBezTo>
                <a:cubicBezTo>
                  <a:pt x="1458354" y="2261514"/>
                  <a:pt x="1386451" y="2208515"/>
                  <a:pt x="1170146" y="2216078"/>
                </a:cubicBezTo>
                <a:cubicBezTo>
                  <a:pt x="953841" y="2223641"/>
                  <a:pt x="727677" y="2150498"/>
                  <a:pt x="573133" y="2216078"/>
                </a:cubicBezTo>
                <a:cubicBezTo>
                  <a:pt x="418589" y="2281658"/>
                  <a:pt x="128280" y="2178034"/>
                  <a:pt x="0" y="2216078"/>
                </a:cubicBezTo>
                <a:cubicBezTo>
                  <a:pt x="-65310" y="1973756"/>
                  <a:pt x="62996" y="1844068"/>
                  <a:pt x="0" y="1662059"/>
                </a:cubicBezTo>
                <a:cubicBezTo>
                  <a:pt x="-62996" y="1480050"/>
                  <a:pt x="21559" y="1244923"/>
                  <a:pt x="0" y="1130200"/>
                </a:cubicBezTo>
                <a:cubicBezTo>
                  <a:pt x="-21559" y="1015477"/>
                  <a:pt x="52614" y="831993"/>
                  <a:pt x="0" y="598341"/>
                </a:cubicBezTo>
                <a:cubicBezTo>
                  <a:pt x="-52614" y="364689"/>
                  <a:pt x="12157" y="267641"/>
                  <a:pt x="0" y="0"/>
                </a:cubicBezTo>
                <a:close/>
              </a:path>
              <a:path w="4776105" h="2216078" stroke="0" extrusionOk="0">
                <a:moveTo>
                  <a:pt x="0" y="0"/>
                </a:moveTo>
                <a:cubicBezTo>
                  <a:pt x="170080" y="-24778"/>
                  <a:pt x="349649" y="13376"/>
                  <a:pt x="549252" y="0"/>
                </a:cubicBezTo>
                <a:cubicBezTo>
                  <a:pt x="748855" y="-13376"/>
                  <a:pt x="777860" y="33294"/>
                  <a:pt x="1002982" y="0"/>
                </a:cubicBezTo>
                <a:cubicBezTo>
                  <a:pt x="1228104" y="-33294"/>
                  <a:pt x="1485679" y="70747"/>
                  <a:pt x="1695517" y="0"/>
                </a:cubicBezTo>
                <a:cubicBezTo>
                  <a:pt x="1905355" y="-70747"/>
                  <a:pt x="2119405" y="12354"/>
                  <a:pt x="2244769" y="0"/>
                </a:cubicBezTo>
                <a:cubicBezTo>
                  <a:pt x="2370133" y="-12354"/>
                  <a:pt x="2611548" y="32153"/>
                  <a:pt x="2794021" y="0"/>
                </a:cubicBezTo>
                <a:cubicBezTo>
                  <a:pt x="2976494" y="-32153"/>
                  <a:pt x="3296094" y="39310"/>
                  <a:pt x="3486557" y="0"/>
                </a:cubicBezTo>
                <a:cubicBezTo>
                  <a:pt x="3677020" y="-39310"/>
                  <a:pt x="3794271" y="26294"/>
                  <a:pt x="3988048" y="0"/>
                </a:cubicBezTo>
                <a:cubicBezTo>
                  <a:pt x="4181825" y="-26294"/>
                  <a:pt x="4577463" y="18896"/>
                  <a:pt x="4776105" y="0"/>
                </a:cubicBezTo>
                <a:cubicBezTo>
                  <a:pt x="4799042" y="265031"/>
                  <a:pt x="4749723" y="416687"/>
                  <a:pt x="4776105" y="598341"/>
                </a:cubicBezTo>
                <a:cubicBezTo>
                  <a:pt x="4802487" y="779995"/>
                  <a:pt x="4735748" y="934129"/>
                  <a:pt x="4776105" y="1108039"/>
                </a:cubicBezTo>
                <a:cubicBezTo>
                  <a:pt x="4816462" y="1281949"/>
                  <a:pt x="4718519" y="1519666"/>
                  <a:pt x="4776105" y="1662059"/>
                </a:cubicBezTo>
                <a:cubicBezTo>
                  <a:pt x="4833691" y="1804452"/>
                  <a:pt x="4753734" y="2081305"/>
                  <a:pt x="4776105" y="2216078"/>
                </a:cubicBezTo>
                <a:cubicBezTo>
                  <a:pt x="4620541" y="2216645"/>
                  <a:pt x="4413935" y="2196707"/>
                  <a:pt x="4322375" y="2216078"/>
                </a:cubicBezTo>
                <a:cubicBezTo>
                  <a:pt x="4230815" y="2235449"/>
                  <a:pt x="3853870" y="2166856"/>
                  <a:pt x="3629840" y="2216078"/>
                </a:cubicBezTo>
                <a:cubicBezTo>
                  <a:pt x="3405811" y="2265300"/>
                  <a:pt x="3238368" y="2161073"/>
                  <a:pt x="3128349" y="2216078"/>
                </a:cubicBezTo>
                <a:cubicBezTo>
                  <a:pt x="3018330" y="2271083"/>
                  <a:pt x="2793644" y="2169609"/>
                  <a:pt x="2531336" y="2216078"/>
                </a:cubicBezTo>
                <a:cubicBezTo>
                  <a:pt x="2269028" y="2262547"/>
                  <a:pt x="2011970" y="2153154"/>
                  <a:pt x="1838800" y="2216078"/>
                </a:cubicBezTo>
                <a:cubicBezTo>
                  <a:pt x="1665630" y="2279002"/>
                  <a:pt x="1445882" y="2174599"/>
                  <a:pt x="1241787" y="2216078"/>
                </a:cubicBezTo>
                <a:cubicBezTo>
                  <a:pt x="1037692" y="2257557"/>
                  <a:pt x="903786" y="2200694"/>
                  <a:pt x="788057" y="2216078"/>
                </a:cubicBezTo>
                <a:cubicBezTo>
                  <a:pt x="672328" y="2231462"/>
                  <a:pt x="299426" y="2151637"/>
                  <a:pt x="0" y="2216078"/>
                </a:cubicBezTo>
                <a:cubicBezTo>
                  <a:pt x="-27684" y="2045681"/>
                  <a:pt x="53" y="1779531"/>
                  <a:pt x="0" y="1617737"/>
                </a:cubicBezTo>
                <a:cubicBezTo>
                  <a:pt x="-53" y="1455943"/>
                  <a:pt x="29933" y="1187513"/>
                  <a:pt x="0" y="1019396"/>
                </a:cubicBezTo>
                <a:cubicBezTo>
                  <a:pt x="-29933" y="851279"/>
                  <a:pt x="10394" y="46444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730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With </a:t>
            </a:r>
            <a:r>
              <a:rPr lang="en-US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examples,distinguish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between mergers and acquisitions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</a:rPr>
              <a:t>Do this activity in your groups</a:t>
            </a:r>
            <a:endParaRPr lang="en-US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00"/>
              </a:highlight>
            </a:endParaRPr>
          </a:p>
          <a:p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rrow: Bent-Up 3">
            <a:extLst>
              <a:ext uri="{FF2B5EF4-FFF2-40B4-BE49-F238E27FC236}">
                <a16:creationId xmlns:a16="http://schemas.microsoft.com/office/drawing/2014/main" xmlns="" id="{5D18C99B-3954-4FD0-8B48-0EDD56AA2304}"/>
              </a:ext>
            </a:extLst>
          </p:cNvPr>
          <p:cNvSpPr/>
          <p:nvPr/>
        </p:nvSpPr>
        <p:spPr>
          <a:xfrm rot="10800000">
            <a:off x="4452694" y="3515519"/>
            <a:ext cx="2674542" cy="360301"/>
          </a:xfrm>
          <a:prstGeom prst="bentUpArrow">
            <a:avLst/>
          </a:prstGeom>
          <a:solidFill>
            <a:schemeClr val="bg1"/>
          </a:solidFill>
          <a:ln w="539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1">
            <a:extLst>
              <a:ext uri="{FF2B5EF4-FFF2-40B4-BE49-F238E27FC236}">
                <a16:creationId xmlns:a16="http://schemas.microsoft.com/office/drawing/2014/main" xmlns="" id="{D2D421D9-3FE2-46B4-A574-761E40B78ECB}"/>
              </a:ext>
            </a:extLst>
          </p:cNvPr>
          <p:cNvSpPr/>
          <p:nvPr/>
        </p:nvSpPr>
        <p:spPr>
          <a:xfrm rot="19372844">
            <a:off x="770509" y="1281093"/>
            <a:ext cx="622605" cy="1368812"/>
          </a:xfrm>
          <a:prstGeom prst="downArrow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3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00"/>
                            </p:stCondLst>
                            <p:childTnLst>
                              <p:par>
                                <p:cTn id="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ACQUISITIONS</vt:lpstr>
      <vt:lpstr>Definitions</vt:lpstr>
      <vt:lpstr>Examples of Acquisitions</vt:lpstr>
      <vt:lpstr>Classifications of Acquisitions</vt:lpstr>
      <vt:lpstr>PowerPoint Presentation</vt:lpstr>
      <vt:lpstr>Advantages of Acquistions</vt:lpstr>
      <vt:lpstr>Disadvantages of acquisitions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16</cp:revision>
  <dcterms:created xsi:type="dcterms:W3CDTF">2023-03-23T11:55:06Z</dcterms:created>
  <dcterms:modified xsi:type="dcterms:W3CDTF">2023-03-23T14:58:31Z</dcterms:modified>
</cp:coreProperties>
</file>