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8"/>
  </p:notesMasterIdLst>
  <p:handoutMasterIdLst>
    <p:handoutMasterId r:id="rId29"/>
  </p:handoutMasterIdLst>
  <p:sldIdLst>
    <p:sldId id="315" r:id="rId5"/>
    <p:sldId id="345" r:id="rId6"/>
    <p:sldId id="346" r:id="rId7"/>
    <p:sldId id="356" r:id="rId8"/>
    <p:sldId id="347" r:id="rId9"/>
    <p:sldId id="348" r:id="rId10"/>
    <p:sldId id="350" r:id="rId11"/>
    <p:sldId id="351" r:id="rId12"/>
    <p:sldId id="352" r:id="rId13"/>
    <p:sldId id="353" r:id="rId14"/>
    <p:sldId id="354" r:id="rId15"/>
    <p:sldId id="355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44" r:id="rId26"/>
    <p:sldId id="29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8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Topic-4</a:t>
            </a:r>
            <a:br>
              <a:rPr lang="en-US" dirty="0"/>
            </a:br>
            <a:r>
              <a:rPr lang="en-US" dirty="0"/>
              <a:t>Introduction to Basic</a:t>
            </a:r>
            <a:br>
              <a:rPr lang="en-US" dirty="0"/>
            </a:br>
            <a:r>
              <a:rPr lang="en-US" dirty="0"/>
              <a:t>CSS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4AC0B-CA4D-DBF3-B755-D1B8F2831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4. The CSS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68A24-4F80-07A1-BC63-9FCF46D92F5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553437" cy="3718557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/>
              <a:t>The CSS cascade determines which styles are applied when multiple rules target the same element. </a:t>
            </a:r>
          </a:p>
          <a:p>
            <a:r>
              <a:rPr lang="en-US" sz="3600" dirty="0"/>
              <a:t>It follows this order of priority: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80843-7810-FF06-FCE5-5AD6A0E1A8F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629400" y="2590800"/>
            <a:ext cx="5090811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Inline Styles (Highest Priority)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ID Selectors (#id)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Class, Attribute, and Pseudo-class Selectors (.class, :hover)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Element (Type) Selectors (h1, p)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Universal Selector (*) (Lowest Priority)\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External Style Sheets (Last Rule Applied Wins)</a:t>
            </a:r>
          </a:p>
        </p:txBody>
      </p:sp>
    </p:spTree>
    <p:extLst>
      <p:ext uri="{BB962C8B-B14F-4D97-AF65-F5344CB8AC3E}">
        <p14:creationId xmlns:p14="http://schemas.microsoft.com/office/powerpoint/2010/main" val="108843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D98B-9AFF-8947-5015-BCB9518E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Color and Background Properties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8B3B7-424F-EE59-DD80-198F43BC21E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553437" cy="3718557"/>
          </a:xfrm>
        </p:spPr>
        <p:txBody>
          <a:bodyPr>
            <a:normAutofit lnSpcReduction="10000"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4800" b="1" dirty="0"/>
              <a:t>Color Property </a:t>
            </a:r>
            <a:r>
              <a:rPr lang="en-US" sz="4800" dirty="0"/>
              <a:t>Defines the text color.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endParaRPr lang="en-U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A83AE-9E5A-B267-E053-F2706651A0D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15790" y="2590800"/>
            <a:ext cx="5304421" cy="37185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p {   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color: blue;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Or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p { color: #FF5733; }</a:t>
            </a:r>
          </a:p>
        </p:txBody>
      </p:sp>
    </p:spTree>
    <p:extLst>
      <p:ext uri="{BB962C8B-B14F-4D97-AF65-F5344CB8AC3E}">
        <p14:creationId xmlns:p14="http://schemas.microsoft.com/office/powerpoint/2010/main" val="2731350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265A1-6F5C-4EED-5B18-B990E4A56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Background Color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7DF96-78B9-88AE-6FEE-9829BC45B1B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338297" cy="3718557"/>
          </a:xfrm>
        </p:spPr>
        <p:txBody>
          <a:bodyPr>
            <a:normAutofit lnSpcReduction="10000"/>
          </a:bodyPr>
          <a:lstStyle/>
          <a:p>
            <a:r>
              <a:rPr lang="en-US" sz="4800" dirty="0"/>
              <a:t>background-color: Sets the background color.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1E953-2A36-EE52-D150-3B981E26B94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80860" y="2590800"/>
            <a:ext cx="4839351" cy="3718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body { background-color: #F0F0F0; }</a:t>
            </a:r>
          </a:p>
        </p:txBody>
      </p:sp>
    </p:spTree>
    <p:extLst>
      <p:ext uri="{BB962C8B-B14F-4D97-AF65-F5344CB8AC3E}">
        <p14:creationId xmlns:p14="http://schemas.microsoft.com/office/powerpoint/2010/main" val="2406427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DAD6E-8699-8AFA-2957-2FEA14E54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Background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1BDCC-3D05-AB3D-4396-88A506175E9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086837" cy="3718557"/>
          </a:xfrm>
        </p:spPr>
        <p:txBody>
          <a:bodyPr>
            <a:normAutofit/>
          </a:bodyPr>
          <a:lstStyle/>
          <a:p>
            <a:r>
              <a:rPr lang="en-US" sz="2800" dirty="0"/>
              <a:t>background-image: Sets a background image.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div { background-image: </a:t>
            </a:r>
            <a:r>
              <a:rPr lang="en-US" sz="2800" dirty="0" err="1">
                <a:solidFill>
                  <a:srgbClr val="FF0000"/>
                </a:solidFill>
              </a:rPr>
              <a:t>url</a:t>
            </a:r>
            <a:r>
              <a:rPr lang="en-US" sz="2800" dirty="0">
                <a:solidFill>
                  <a:srgbClr val="FF0000"/>
                </a:solidFill>
              </a:rPr>
              <a:t>('image.jpg'); 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ECAD8-E5EA-8F1D-BA4D-94D0924B9AD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972300" y="2590800"/>
            <a:ext cx="5086837" cy="3718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body {  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 background-image: </a:t>
            </a:r>
            <a:r>
              <a:rPr lang="en-US" sz="3200" dirty="0" err="1">
                <a:solidFill>
                  <a:srgbClr val="FF0000"/>
                </a:solidFill>
              </a:rPr>
              <a:t>url</a:t>
            </a:r>
            <a:r>
              <a:rPr lang="en-US" sz="3200" dirty="0">
                <a:solidFill>
                  <a:srgbClr val="FF0000"/>
                </a:solidFill>
              </a:rPr>
              <a:t>('background.jpg’);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92419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45EE-5BBA-AB5D-ED7A-F08B921A2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Background Repeat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F38B-1875-9AA7-F6C8-68BC592EF57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766797" cy="3718557"/>
          </a:xfrm>
        </p:spPr>
        <p:txBody>
          <a:bodyPr>
            <a:normAutofit fontScale="92500"/>
          </a:bodyPr>
          <a:lstStyle/>
          <a:p>
            <a:r>
              <a:rPr lang="en-US" sz="3200" b="0" i="0" dirty="0">
                <a:solidFill>
                  <a:schemeClr val="tx1"/>
                </a:solidFill>
                <a:effectLst/>
                <a:latin typeface="Inter"/>
              </a:rPr>
              <a:t>Controls how the background image repeats</a:t>
            </a:r>
          </a:p>
          <a:p>
            <a:r>
              <a:rPr lang="en-US" sz="3200" dirty="0">
                <a:solidFill>
                  <a:srgbClr val="FF0000"/>
                </a:solidFill>
              </a:rPr>
              <a:t>body {    background-repeat: no-repeat;}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9160E-13D3-8537-AEFF-D9C89E78787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953414" y="2590800"/>
            <a:ext cx="4766797" cy="37185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>
                <a:solidFill>
                  <a:srgbClr val="FF0000"/>
                </a:solidFill>
              </a:rPr>
              <a:t>div { background-repeat: no-repeat; }</a:t>
            </a:r>
          </a:p>
        </p:txBody>
      </p:sp>
    </p:spTree>
    <p:extLst>
      <p:ext uri="{BB962C8B-B14F-4D97-AF65-F5344CB8AC3E}">
        <p14:creationId xmlns:p14="http://schemas.microsoft.com/office/powerpoint/2010/main" val="3846884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0668-47F9-62E2-2052-F3B60D14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background-position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25F3E-7160-F73D-2320-7F83216C10F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3600" dirty="0"/>
              <a:t>Positions the background image.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div { background-position: center top; }</a:t>
            </a:r>
          </a:p>
        </p:txBody>
      </p:sp>
    </p:spTree>
    <p:extLst>
      <p:ext uri="{BB962C8B-B14F-4D97-AF65-F5344CB8AC3E}">
        <p14:creationId xmlns:p14="http://schemas.microsoft.com/office/powerpoint/2010/main" val="694814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44CFE-E3A8-8A84-7601-B0D6BCE3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Common Text Properties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353D9-E36F-5E43-2CF4-BD1BBBF9DD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</a:rPr>
              <a:t>text-align: </a:t>
            </a:r>
            <a:r>
              <a:rPr lang="en-US" sz="2400" dirty="0"/>
              <a:t>Aligns text (left, center, right, justify).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</a:rPr>
              <a:t>text-decoration: </a:t>
            </a:r>
            <a:r>
              <a:rPr lang="en-US" sz="2400" dirty="0"/>
              <a:t>Underlines, overlines, or removes decoration (none, underline).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</a:rPr>
              <a:t>text-transform: </a:t>
            </a:r>
            <a:r>
              <a:rPr lang="en-US" sz="2400" dirty="0"/>
              <a:t>Changes text case (uppercase, lowercase, capitalize).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</a:rPr>
              <a:t>letter-spacing: </a:t>
            </a:r>
            <a:r>
              <a:rPr lang="en-US" sz="2400" dirty="0"/>
              <a:t>Adjusts space between letters.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FF0000"/>
                </a:solidFill>
              </a:rPr>
              <a:t>word-spacing: </a:t>
            </a:r>
            <a:r>
              <a:rPr lang="en-US" sz="2400" dirty="0"/>
              <a:t>Adjusts space between words.</a:t>
            </a:r>
          </a:p>
        </p:txBody>
      </p:sp>
    </p:spTree>
    <p:extLst>
      <p:ext uri="{BB962C8B-B14F-4D97-AF65-F5344CB8AC3E}">
        <p14:creationId xmlns:p14="http://schemas.microsoft.com/office/powerpoint/2010/main" val="1000368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E97FA-0A98-BF5B-2889-1AA53728C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AE7A4-2AFF-39FA-A471-80216F8495C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184617" cy="3718557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Menlo"/>
              </a:rPr>
              <a:t>text-align : </a:t>
            </a:r>
            <a:r>
              <a:rPr lang="en-US" sz="3600" dirty="0">
                <a:solidFill>
                  <a:srgbClr val="FF0000"/>
                </a:solidFill>
              </a:rPr>
              <a:t>p { text-align: center;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Menlo"/>
              </a:rPr>
              <a:t>text-decoration : </a:t>
            </a:r>
            <a:r>
              <a:rPr lang="en-US" sz="3600" dirty="0">
                <a:solidFill>
                  <a:srgbClr val="FF0000"/>
                </a:solidFill>
              </a:rPr>
              <a:t>a { text-decoration: none;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Menlo"/>
              </a:rPr>
              <a:t>line-height: 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Menlo"/>
              </a:rPr>
              <a:t>p { line-height: 1.6;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text-transform: </a:t>
            </a:r>
            <a:r>
              <a:rPr lang="en-US" sz="3600" dirty="0">
                <a:solidFill>
                  <a:srgbClr val="FF0000"/>
                </a:solidFill>
              </a:rPr>
              <a:t>h1 { text-transform: uppercase; }</a:t>
            </a:r>
          </a:p>
        </p:txBody>
      </p:sp>
    </p:spTree>
    <p:extLst>
      <p:ext uri="{BB962C8B-B14F-4D97-AF65-F5344CB8AC3E}">
        <p14:creationId xmlns:p14="http://schemas.microsoft.com/office/powerpoint/2010/main" val="1207479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4479D-9500-D327-A65B-251C25AE7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Common Font Properties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9DB32-986E-6A3A-1539-F24ED800583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44637" cy="3718557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font-family: </a:t>
            </a:r>
            <a:r>
              <a:rPr lang="en-US" sz="2800" dirty="0"/>
              <a:t>Defines the typeface (Arial, Verdana, Times New Roman).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font-size: </a:t>
            </a:r>
            <a:r>
              <a:rPr lang="en-US" sz="2800" dirty="0"/>
              <a:t>Controls the text size (16px, 1.2em, 150%).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font-weight: </a:t>
            </a:r>
            <a:r>
              <a:rPr lang="en-US" sz="2800" dirty="0"/>
              <a:t>Adjusts the boldness (normal, bold, lighter, bolder).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font-style: </a:t>
            </a:r>
            <a:r>
              <a:rPr lang="en-US" sz="2800" dirty="0"/>
              <a:t>Controls italicization (normal, italic, oblique).</a:t>
            </a:r>
          </a:p>
        </p:txBody>
      </p:sp>
    </p:spTree>
    <p:extLst>
      <p:ext uri="{BB962C8B-B14F-4D97-AF65-F5344CB8AC3E}">
        <p14:creationId xmlns:p14="http://schemas.microsoft.com/office/powerpoint/2010/main" val="557346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2E156-1ECE-3F4C-A252-E90E83A6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2F9B4-E2DA-3BA8-FC83-8A223E783F1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FF0000"/>
                </a:solidFill>
              </a:rPr>
              <a:t>font-family: </a:t>
            </a:r>
            <a:r>
              <a:rPr lang="en-US" sz="3600" dirty="0"/>
              <a:t>body { font-family: Arial, sans-serif;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FF0000"/>
                </a:solidFill>
              </a:rPr>
              <a:t>font-size: </a:t>
            </a:r>
            <a:r>
              <a:rPr lang="en-US" sz="3600" dirty="0"/>
              <a:t>p { font-size: 16px;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FF0000"/>
                </a:solidFill>
              </a:rPr>
              <a:t>font-weight: </a:t>
            </a:r>
            <a:r>
              <a:rPr lang="en-US" sz="3600" dirty="0"/>
              <a:t>h1 { font-weight: bold; }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FF0000"/>
                </a:solidFill>
              </a:rPr>
              <a:t>font-style: </a:t>
            </a:r>
            <a:r>
              <a:rPr lang="en-US" sz="3600" dirty="0" err="1"/>
              <a:t>em</a:t>
            </a:r>
            <a:r>
              <a:rPr lang="en-US" sz="3600" dirty="0"/>
              <a:t> { font-style: italic; }</a:t>
            </a:r>
          </a:p>
        </p:txBody>
      </p:sp>
    </p:spTree>
    <p:extLst>
      <p:ext uri="{BB962C8B-B14F-4D97-AF65-F5344CB8AC3E}">
        <p14:creationId xmlns:p14="http://schemas.microsoft.com/office/powerpoint/2010/main" val="3111403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591A7-4CDD-DEE7-EABB-21F674F92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Introduction to CSS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9CBB0-E451-B5C6-EF66-65FEFB1CEB7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98917" cy="371855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CSS (Cascading Style Sheets) is a stylesheet language used to describe the presentation of a document written in HTML or XML.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 It controls the layout, colors, fonts, and overall visual appearance of a webpage.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5851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2C31E-2A0B-6029-A098-789C54D8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The Box Model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5248D-F018-27ED-647A-E830CC98A56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43607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The CSS Box Model consists of four main components: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Content:</a:t>
            </a:r>
            <a:r>
              <a:rPr lang="en-US" sz="2400" dirty="0"/>
              <a:t> The actual content of the element (text, images, etc.).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Padding:</a:t>
            </a:r>
            <a:r>
              <a:rPr lang="en-US" sz="2400" dirty="0"/>
              <a:t> Space between the content and the border.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Border:</a:t>
            </a:r>
            <a:r>
              <a:rPr lang="en-US" sz="2400" dirty="0"/>
              <a:t> A boundary surrounding the padding and content.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Margin:</a:t>
            </a:r>
            <a:r>
              <a:rPr lang="en-US" sz="2400" dirty="0"/>
              <a:t> Space outside the border that separates the element from others.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6707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40F63-70A9-1760-BACD-EC7CDC1A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3C4A0-0532-54F0-AA1E-91479B69C2D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286737" cy="3718557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Width and Height: width and height properties set the size of the content area.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div { box-sizing: border-box; }</a:t>
            </a:r>
          </a:p>
          <a:p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37FEF-B910-9B39-8E2A-E1C61F53B33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62702" y="2590800"/>
            <a:ext cx="5357509" cy="37185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div {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width: 300px;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 height: 200px;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 padding: 20px;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 border: 5px solid black;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   margin: 10px;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367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3862-3919-A0C7-7B95-F2AA3D4C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spc="-5" dirty="0">
                <a:latin typeface="Times New Roman" panose="02020603050405020304" pitchFamily="18" charset="0"/>
              </a:rPr>
              <a:t>ACTIVITY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16999-33C0-D897-7662-467BB3E6317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60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your HTML  Project, Apply the basics  CSS Discussed in this lesson.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6910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2943F-1EF0-56F0-D761-146D1CE10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Inline Style and External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26E2-2D58-D9E8-C391-CD1936465DA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09272" y="2353456"/>
            <a:ext cx="10709347" cy="4504544"/>
          </a:xfrm>
        </p:spPr>
        <p:txBody>
          <a:bodyPr>
            <a:noAutofit/>
          </a:bodyPr>
          <a:lstStyle/>
          <a:p>
            <a:r>
              <a:rPr lang="en-US" sz="2800" b="1" dirty="0"/>
              <a:t>1. Inline Style:</a:t>
            </a:r>
          </a:p>
          <a:p>
            <a:r>
              <a:rPr lang="en-US" sz="2000" dirty="0"/>
              <a:t>Inline styles are applied directly within an HTML element using the style attribute.</a:t>
            </a:r>
          </a:p>
          <a:p>
            <a:r>
              <a:rPr lang="en-US" sz="2000" b="1" dirty="0"/>
              <a:t>Example</a:t>
            </a:r>
          </a:p>
          <a:p>
            <a:r>
              <a:rPr lang="en-US" sz="2000" dirty="0">
                <a:solidFill>
                  <a:srgbClr val="FF0000"/>
                </a:solidFill>
              </a:rPr>
              <a:t>&lt;p style="color: blue; font-size: 16px;"&gt;This is a paragraph with inline styles.&lt;/p&gt;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Pros: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 Quick and easy to apply for single elements.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404040"/>
                </a:solidFill>
                <a:effectLst/>
                <a:latin typeface="Inter"/>
              </a:rPr>
              <a:t>Cons:</a:t>
            </a:r>
            <a:r>
              <a:rPr lang="en-US" sz="2000" b="0" i="0" dirty="0">
                <a:solidFill>
                  <a:srgbClr val="404040"/>
                </a:solidFill>
                <a:effectLst/>
                <a:latin typeface="Inter"/>
              </a:rPr>
              <a:t> Hard to maintain and not reusable. Avoid using inline styles for large projects.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94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C7A86-0939-02C5-0F16-2CF27C199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Internal Style (Embedded CSS)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DE58C-FE96-9358-5DE5-792C6FBD0A0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892558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/>
              <a:t>Defined within a &lt;style&gt; tag inside the &lt;head&gt; section of an HTML document.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4FBC2-EA29-F513-E523-D7FCAC9B7A8A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&lt;head&gt; 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&lt;style&gt;     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p {color: green;            font-size: 18px;     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} 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&lt;/style&gt;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3360313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BAB2-9B9E-877A-A629-84BB9621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Style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A9365-F095-A0BD-0287-8A79D46FF36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4061460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styles are defined in a separate 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 and linked to the HTML document using the &lt;link&gt; tag.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In html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&lt;head&gt;   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&lt;link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="styles.css"&gt;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</p:txBody>
      </p:sp>
    </p:spTree>
    <p:extLst>
      <p:ext uri="{BB962C8B-B14F-4D97-AF65-F5344CB8AC3E}">
        <p14:creationId xmlns:p14="http://schemas.microsoft.com/office/powerpoint/2010/main" val="400378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E3E47-42F2-C3A9-4D56-E9E622958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In CSS file(.</a:t>
            </a:r>
            <a:r>
              <a:rPr lang="en-US" sz="4800" dirty="0" err="1"/>
              <a:t>css</a:t>
            </a:r>
            <a:r>
              <a:rPr lang="en-US" sz="48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32A16-2B96-E720-0959-8A9ADDDAEBD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018788" cy="371855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{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color: blue;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font-size: 16px;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32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327FE68-5E9A-2CDF-A328-FF94F705790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65890" y="2590800"/>
            <a:ext cx="5454322" cy="3718557"/>
          </a:xfrm>
        </p:spPr>
        <p:txBody>
          <a:bodyPr>
            <a:norm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Inter"/>
              </a:rPr>
              <a:t>Pros: 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Reusable, maintainable, and separates content from presentation.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Inter"/>
              </a:rPr>
              <a:t>Cons: 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Requires an additional HTTP request to load the CSS file.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2843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CA621-B149-7E9C-7042-DB6EBC4C6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Common CSS Selectors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6E725-0122-737E-63C3-B49CC22F602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2709397" cy="371855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solidFill>
                  <a:srgbClr val="FF0000"/>
                </a:solidFill>
              </a:rPr>
              <a:t>Selectors are used to target HTML elements for styling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160F4-B0B1-0532-829B-2DC4761C90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20640" y="2590800"/>
            <a:ext cx="6599571" cy="37185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600" b="1" dirty="0"/>
              <a:t>1. ID Selector (#id):</a:t>
            </a:r>
          </a:p>
          <a:p>
            <a:pPr marL="0" indent="0">
              <a:buNone/>
            </a:pPr>
            <a:r>
              <a:rPr lang="en-US" sz="2800" dirty="0"/>
              <a:t>Targets a specific element with a unique id attribute.</a:t>
            </a:r>
          </a:p>
          <a:p>
            <a:pPr marL="0" indent="0">
              <a:buNone/>
            </a:pPr>
            <a:r>
              <a:rPr lang="en-US" sz="2800" b="1" dirty="0"/>
              <a:t>.</a:t>
            </a:r>
            <a:r>
              <a:rPr lang="en-US" sz="2800" b="1" dirty="0" err="1"/>
              <a:t>css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#header {    color: red;}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.html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&lt;h1 id="header"&gt;Welcome to CSS&lt;/h1&gt;</a:t>
            </a:r>
          </a:p>
        </p:txBody>
      </p:sp>
    </p:spTree>
    <p:extLst>
      <p:ext uri="{BB962C8B-B14F-4D97-AF65-F5344CB8AC3E}">
        <p14:creationId xmlns:p14="http://schemas.microsoft.com/office/powerpoint/2010/main" val="333721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2E7B4-9445-07F3-87C9-942ED339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2. Class Selector (.class)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E5BBE-2451-0732-AB09-B802A9476AB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3522849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Targets multiple elements that share the same class.</a:t>
            </a:r>
          </a:p>
          <a:p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Note: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Inter"/>
              </a:rPr>
              <a:t> Classes can be reused across multiple elements.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A8BD2-B38A-256C-6D6D-5ABC2C99AA7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897880" y="2590800"/>
            <a:ext cx="5822331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.html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&lt;p class="highlight"&gt;This is a highlighted paragraph.&lt;/p&gt;</a:t>
            </a:r>
          </a:p>
          <a:p>
            <a:r>
              <a:rPr lang="en-US" sz="2400" dirty="0"/>
              <a:t>.</a:t>
            </a:r>
            <a:r>
              <a:rPr lang="en-US" sz="2400" dirty="0" err="1"/>
              <a:t>css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.highlight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background-color: yellow;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475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11B27-1A93-F5E4-33D3-330DC510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3. Universal Selector (*)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86DCF-E2C7-87A6-D0D6-90AF122A89D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562775" cy="3718557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Applies styles to all elements on a webpage.</a:t>
            </a:r>
          </a:p>
          <a:p>
            <a:endParaRPr lang="en-US" sz="36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9418E-C9DC-C862-B03D-F2E625C221E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74964" y="2590800"/>
            <a:ext cx="4045247" cy="37185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.</a:t>
            </a:r>
            <a:r>
              <a:rPr lang="en-US" sz="3600" dirty="0" err="1">
                <a:solidFill>
                  <a:srgbClr val="FF0000"/>
                </a:solidFill>
              </a:rPr>
              <a:t>css</a:t>
            </a:r>
            <a:r>
              <a:rPr lang="en-US" sz="3600" dirty="0">
                <a:solidFill>
                  <a:srgbClr val="FF0000"/>
                </a:solidFill>
              </a:rPr>
              <a:t> file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* {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  margin: 0;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 padding: 0;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6217675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288</TotalTime>
  <Words>912</Words>
  <Application>Microsoft Office PowerPoint</Application>
  <PresentationFormat>Widescreen</PresentationFormat>
  <Paragraphs>130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Meiryo</vt:lpstr>
      <vt:lpstr>Arial</vt:lpstr>
      <vt:lpstr>Calibri</vt:lpstr>
      <vt:lpstr>Corbel</vt:lpstr>
      <vt:lpstr>Inter</vt:lpstr>
      <vt:lpstr>Menlo</vt:lpstr>
      <vt:lpstr>Times New Roman</vt:lpstr>
      <vt:lpstr>Wingdings</vt:lpstr>
      <vt:lpstr>ShojiVTI</vt:lpstr>
      <vt:lpstr>Topic-4 Introduction to Basic CSS </vt:lpstr>
      <vt:lpstr>Introduction to CSS</vt:lpstr>
      <vt:lpstr>Inline Style and External Style</vt:lpstr>
      <vt:lpstr>Internal Style (Embedded CSS)</vt:lpstr>
      <vt:lpstr>External Style</vt:lpstr>
      <vt:lpstr>In CSS file(.css)</vt:lpstr>
      <vt:lpstr>Common CSS Selectors</vt:lpstr>
      <vt:lpstr>2. Class Selector (.class)</vt:lpstr>
      <vt:lpstr>3. Universal Selector (*)</vt:lpstr>
      <vt:lpstr>4. The CSS Cascade</vt:lpstr>
      <vt:lpstr>Color and Background Properties</vt:lpstr>
      <vt:lpstr>Background Color</vt:lpstr>
      <vt:lpstr>Background Properties</vt:lpstr>
      <vt:lpstr>Background Repeat</vt:lpstr>
      <vt:lpstr>background-position</vt:lpstr>
      <vt:lpstr>Common Text Properties</vt:lpstr>
      <vt:lpstr>Examples</vt:lpstr>
      <vt:lpstr>Common Font Properties</vt:lpstr>
      <vt:lpstr>Examples</vt:lpstr>
      <vt:lpstr>The Box Model</vt:lpstr>
      <vt:lpstr>PowerPoint Presentation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72</cp:revision>
  <dcterms:created xsi:type="dcterms:W3CDTF">2025-02-02T19:00:56Z</dcterms:created>
  <dcterms:modified xsi:type="dcterms:W3CDTF">2025-02-11T14:09:53Z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