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  <p:sldMasterId id="2147483905" r:id="rId2"/>
    <p:sldMasterId id="2147483917" r:id="rId3"/>
  </p:sldMasterIdLst>
  <p:notesMasterIdLst>
    <p:notesMasterId r:id="rId28"/>
  </p:notesMasterIdLst>
  <p:handoutMasterIdLst>
    <p:handoutMasterId r:id="rId29"/>
  </p:handoutMasterIdLst>
  <p:sldIdLst>
    <p:sldId id="256" r:id="rId4"/>
    <p:sldId id="494" r:id="rId5"/>
    <p:sldId id="599" r:id="rId6"/>
    <p:sldId id="612" r:id="rId7"/>
    <p:sldId id="624" r:id="rId8"/>
    <p:sldId id="615" r:id="rId9"/>
    <p:sldId id="616" r:id="rId10"/>
    <p:sldId id="613" r:id="rId11"/>
    <p:sldId id="592" r:id="rId12"/>
    <p:sldId id="602" r:id="rId13"/>
    <p:sldId id="603" r:id="rId14"/>
    <p:sldId id="500" r:id="rId15"/>
    <p:sldId id="508" r:id="rId16"/>
    <p:sldId id="604" r:id="rId17"/>
    <p:sldId id="501" r:id="rId18"/>
    <p:sldId id="509" r:id="rId19"/>
    <p:sldId id="605" r:id="rId20"/>
    <p:sldId id="540" r:id="rId21"/>
    <p:sldId id="542" r:id="rId22"/>
    <p:sldId id="543" r:id="rId23"/>
    <p:sldId id="617" r:id="rId24"/>
    <p:sldId id="569" r:id="rId25"/>
    <p:sldId id="610" r:id="rId26"/>
    <p:sldId id="625" r:id="rId27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2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99"/>
    <a:srgbClr val="CCCC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70840" autoAdjust="0"/>
  </p:normalViewPr>
  <p:slideViewPr>
    <p:cSldViewPr>
      <p:cViewPr varScale="1">
        <p:scale>
          <a:sx n="70" d="100"/>
          <a:sy n="70" d="100"/>
        </p:scale>
        <p:origin x="15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7092"/>
    </p:cViewPr>
  </p:sorterViewPr>
  <p:notesViewPr>
    <p:cSldViewPr>
      <p:cViewPr varScale="1">
        <p:scale>
          <a:sx n="32" d="100"/>
          <a:sy n="32" d="100"/>
        </p:scale>
        <p:origin x="-1494" y="-72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648E6BF0-B5D9-4564-BFAF-994C0795E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87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6137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97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6" tIns="46863" rIns="93726" bIns="46863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CDB66903-22E6-4B96-AE36-8CA81F150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79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5FE3AD-F34E-472C-A80C-A0C80F25608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830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0116B-5A5C-49BB-B79C-A8855B832B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5533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E1071-500B-4FAA-AD8F-483F25FD6B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3179-032B-4A05-90BE-5147E3D3FC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4FDB03-BE82-41D3-BBBA-7C716AD28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5A3AC2-3652-4300-AA6A-B41FB0D34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2C4441-9AF4-448D-B51E-B504B1115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52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152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471F2A-C633-4BCE-911E-5533233E1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E4200E-48DA-435C-BD9A-0225230CA2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47FD9A-6166-4AEC-8A17-EB8A342B56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CDD487-BDD8-4457-B007-913322066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62E95C-9A87-4AB7-A097-147D6CF3B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25E1C6-B47F-4EC3-A716-9E0834C8E3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0DC881-2D1D-4BC3-B416-2DDD2879E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D9B611-0093-4161-9B5E-70658DA6FB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315A-1383-44EE-9459-30F0ED2F031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DB03-BE82-41D3-BBBA-7C716AD28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53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315A-1383-44EE-9459-30F0ED2F031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3AC2-3652-4300-AA6A-B41FB0D344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38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315A-1383-44EE-9459-30F0ED2F031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4441-9AF4-448D-B51E-B504B1115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20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315A-1383-44EE-9459-30F0ED2F031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1F2A-C633-4BCE-911E-5533233E10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928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315A-1383-44EE-9459-30F0ED2F031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200E-48DA-435C-BD9A-0225230CA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68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315A-1383-44EE-9459-30F0ED2F031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FD9A-6166-4AEC-8A17-EB8A342B5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365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315A-1383-44EE-9459-30F0ED2F031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D487-BDD8-4457-B007-913322066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2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77B57-A3AF-4454-B74F-FF4DCDCD02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315A-1383-44EE-9459-30F0ED2F031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2E95C-9A87-4AB7-A097-147D6CF3B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117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315A-1383-44EE-9459-30F0ED2F031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E1C6-B47F-4EC3-A716-9E0834C8E3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672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315A-1383-44EE-9459-30F0ED2F031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DC881-2D1D-4BC3-B416-2DDD2879E3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521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315A-1383-44EE-9459-30F0ED2F031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B611-0093-4161-9B5E-70658DA6FB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7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C98E7-6D05-42DC-8248-26C122F1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611D1-9DB2-4B7A-A306-B25C56AC48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EDD3-1DDD-4AC6-BECD-A1E909A016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FF286-19A9-49FA-B96F-3F35F514FA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859B8-7B00-4564-8ABC-57983495D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73004-878B-4806-B642-AB5D815E36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430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430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43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0DA525CB-6223-4A28-9A8C-299A9150D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54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6" grpId="0"/>
      <p:bldP spid="354307" grpId="0" build="p"/>
    </p:bld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257049-0FE1-4DC2-A4ED-180CBBE38D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315A-1383-44EE-9459-30F0ED2F031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A525CB-6223-4A28-9A8C-299A9150D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8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524000"/>
          </a:xfrm>
        </p:spPr>
        <p:txBody>
          <a:bodyPr/>
          <a:lstStyle/>
          <a:p>
            <a:r>
              <a:rPr lang="en-US" sz="3600" dirty="0" smtClean="0"/>
              <a:t>The logical Framework/Strategic Planning matrix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914400" y="2819400"/>
            <a:ext cx="7772400" cy="32004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en-US" sz="5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2A10305-47D5-41A9-993E-DE59F1DF5926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01000" cy="1600200"/>
          </a:xfrm>
        </p:spPr>
        <p:txBody>
          <a:bodyPr/>
          <a:lstStyle/>
          <a:p>
            <a:r>
              <a:rPr lang="en-US" sz="3600" dirty="0" smtClean="0"/>
              <a:t>What questions are we answering by constructing the logical frame 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3434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800" dirty="0" smtClean="0"/>
              <a:t>Where do we want to go? </a:t>
            </a:r>
            <a:r>
              <a:rPr lang="en-US" sz="2800" b="1" dirty="0" smtClean="0"/>
              <a:t>(Goal, Purpose)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800" dirty="0" smtClean="0"/>
              <a:t>How will we get there? </a:t>
            </a:r>
            <a:r>
              <a:rPr lang="en-US" sz="2800" b="1" dirty="0" smtClean="0"/>
              <a:t>(output, activities)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800" dirty="0" smtClean="0"/>
              <a:t>What will we know we have got there? </a:t>
            </a:r>
            <a:r>
              <a:rPr lang="en-US" sz="2800" b="1" dirty="0" smtClean="0"/>
              <a:t>(indicators)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800" dirty="0" smtClean="0"/>
              <a:t>What will show us we have got there? </a:t>
            </a:r>
            <a:r>
              <a:rPr lang="en-US" sz="2800" b="1" dirty="0" smtClean="0"/>
              <a:t>(Evidence/MOV).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800" dirty="0" smtClean="0"/>
              <a:t>What are the potential problems along the way?        </a:t>
            </a:r>
            <a:r>
              <a:rPr lang="en-US" sz="2800" b="1" dirty="0" smtClean="0"/>
              <a:t>(assumptions)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design a log frame?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763000" cy="4343400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dirty="0" smtClean="0">
                <a:cs typeface="Times New Roman" pitchFamily="18" charset="0"/>
              </a:rPr>
              <a:t>The logical framework requires that you: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 smtClean="0">
                <a:cs typeface="Times New Roman" pitchFamily="18" charset="0"/>
              </a:rPr>
              <a:t>write down the planned </a:t>
            </a:r>
            <a:r>
              <a:rPr lang="en-US" i="1" dirty="0" smtClean="0">
                <a:cs typeface="Times New Roman" pitchFamily="18" charset="0"/>
              </a:rPr>
              <a:t>activities in a certain order that helps you to check whether one </a:t>
            </a:r>
            <a:r>
              <a:rPr lang="en-US" dirty="0" smtClean="0">
                <a:cs typeface="Times New Roman" pitchFamily="18" charset="0"/>
              </a:rPr>
              <a:t>step will lead to the next.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 smtClean="0">
                <a:cs typeface="Times New Roman" pitchFamily="18" charset="0"/>
              </a:rPr>
              <a:t>note any </a:t>
            </a:r>
            <a:r>
              <a:rPr lang="en-US" i="1" dirty="0" smtClean="0">
                <a:cs typeface="Times New Roman" pitchFamily="18" charset="0"/>
              </a:rPr>
              <a:t>assumptions that you are making, and examine whether or not they are true.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 smtClean="0">
                <a:cs typeface="Times New Roman" pitchFamily="18" charset="0"/>
              </a:rPr>
              <a:t>identify </a:t>
            </a:r>
            <a:r>
              <a:rPr lang="en-US" i="1" dirty="0" smtClean="0">
                <a:cs typeface="Times New Roman" pitchFamily="18" charset="0"/>
              </a:rPr>
              <a:t>indicators of progress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556500" cy="11430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Project Goal</a:t>
            </a:r>
            <a:r>
              <a:rPr lang="en-US" sz="5400" dirty="0" smtClean="0">
                <a:solidFill>
                  <a:srgbClr val="FF0000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10600" cy="4800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600" dirty="0" smtClean="0"/>
              <a:t>Specifies the long term benefit to which the project will contribute.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600" dirty="0" smtClean="0"/>
              <a:t>It’s the long term desired state where a need  or problem no longer exists or is significantly improved. </a:t>
            </a:r>
          </a:p>
          <a:p>
            <a:pPr>
              <a:buNone/>
            </a:pPr>
            <a:r>
              <a:rPr lang="en-US" i="1" dirty="0" smtClean="0">
                <a:latin typeface="Comic Sans MS" pitchFamily="66" charset="0"/>
              </a:rPr>
              <a:t>Examples:</a:t>
            </a:r>
          </a:p>
          <a:p>
            <a:pPr>
              <a:buFont typeface="Wingdings" pitchFamily="2" charset="2"/>
              <a:buChar char="ü"/>
            </a:pPr>
            <a:r>
              <a:rPr lang="en-US" sz="2000" i="1" dirty="0" smtClean="0">
                <a:latin typeface="Comic Sans MS" pitchFamily="66" charset="0"/>
              </a:rPr>
              <a:t>improved health in children.</a:t>
            </a:r>
          </a:p>
          <a:p>
            <a:pPr>
              <a:buFont typeface="Wingdings" pitchFamily="2" charset="2"/>
              <a:buChar char="ü"/>
            </a:pPr>
            <a:r>
              <a:rPr lang="en-US" sz="2000" i="1" dirty="0" smtClean="0">
                <a:latin typeface="Comic Sans MS" pitchFamily="66" charset="0"/>
              </a:rPr>
              <a:t>decreased incidence and impact of diarrhea disease.</a:t>
            </a:r>
          </a:p>
          <a:p>
            <a:pPr>
              <a:buFont typeface="Wingdings" pitchFamily="2" charset="2"/>
              <a:buChar char="ü"/>
            </a:pPr>
            <a:r>
              <a:rPr lang="en-US" sz="2000" i="1" dirty="0" smtClean="0">
                <a:latin typeface="Comic Sans MS" pitchFamily="66" charset="0"/>
              </a:rPr>
              <a:t>Increased incomes,</a:t>
            </a:r>
          </a:p>
          <a:p>
            <a:pPr>
              <a:buFont typeface="Wingdings" pitchFamily="2" charset="2"/>
              <a:buChar char="ü"/>
            </a:pPr>
            <a:r>
              <a:rPr lang="en-US" sz="2000" i="1" dirty="0" smtClean="0">
                <a:latin typeface="Comic Sans MS" pitchFamily="66" charset="0"/>
              </a:rPr>
              <a:t>Improved nutritional status,</a:t>
            </a:r>
          </a:p>
          <a:p>
            <a:pPr>
              <a:buNone/>
            </a:pPr>
            <a:endParaRPr lang="en-US" sz="2000" i="1" dirty="0" smtClean="0"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C2A00EC-152A-4614-AC4D-073E929CF65D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382000" cy="8382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Project Purpose: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839200" cy="4876800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smtClean="0"/>
              <a:t>Refers to what the project is expected to achieve in terms of sustainable development outcome at the end, or soon after, the project life. 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smtClean="0"/>
              <a:t>Often describes a change in the target group’s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, resulting from its use of the services or products provided by the project. 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smtClean="0"/>
              <a:t>E.g. clean water, higher immunization, &amp; Small scale farmers use improved techniques to prevent further soil erosion from the land cultivation.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F7CCD35-B2D7-491C-BDBC-8CF6FC768E46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27900" cy="1600200"/>
          </a:xfrm>
        </p:spPr>
        <p:txBody>
          <a:bodyPr/>
          <a:lstStyle/>
          <a:p>
            <a:pPr algn="l"/>
            <a:r>
              <a:rPr lang="en-US" dirty="0" smtClean="0"/>
              <a:t>Target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001000" cy="4114800"/>
          </a:xfrm>
        </p:spPr>
        <p:txBody>
          <a:bodyPr/>
          <a:lstStyle/>
          <a:p>
            <a:pPr>
              <a:spcBef>
                <a:spcPts val="2400"/>
              </a:spcBef>
              <a:buNone/>
            </a:pPr>
            <a:r>
              <a:rPr lang="en-US" sz="2800" dirty="0" smtClean="0"/>
              <a:t>Is a group of people who are targeted by the project team as a vehicle for achieving the project purpose.</a:t>
            </a:r>
          </a:p>
          <a:p>
            <a:pPr>
              <a:spcBef>
                <a:spcPts val="2400"/>
              </a:spcBef>
              <a:buNone/>
            </a:pPr>
            <a:r>
              <a:rPr lang="en-US" sz="4400" dirty="0" smtClean="0"/>
              <a:t>Beneficiary:</a:t>
            </a:r>
            <a:endParaRPr lang="en-US" sz="4400" b="1" dirty="0" smtClean="0"/>
          </a:p>
          <a:p>
            <a:pPr>
              <a:spcBef>
                <a:spcPts val="2400"/>
              </a:spcBef>
              <a:buNone/>
            </a:pPr>
            <a:r>
              <a:rPr lang="en-US" sz="2800" dirty="0" smtClean="0"/>
              <a:t>The group of people who ultimately benefit from a project intervention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556500" cy="10668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Outputs/Results: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153400" cy="4724400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Char char="§"/>
              <a:tabLst>
                <a:tab pos="4459288" algn="l"/>
              </a:tabLst>
            </a:pPr>
            <a:r>
              <a:rPr lang="en-US" sz="2400" dirty="0" smtClean="0"/>
              <a:t>These are the specific services/products which the project makes available to the target group so as to achieve the  purpose. 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  <a:tabLst>
                <a:tab pos="4459288" algn="l"/>
              </a:tabLst>
            </a:pPr>
            <a:r>
              <a:rPr lang="en-US" sz="2400" dirty="0" smtClean="0"/>
              <a:t>Outputs are what the project team has control over.</a:t>
            </a:r>
          </a:p>
          <a:p>
            <a:pPr>
              <a:spcBef>
                <a:spcPts val="600"/>
              </a:spcBef>
              <a:buNone/>
            </a:pPr>
            <a:r>
              <a:rPr lang="en-US" sz="2000" i="1" dirty="0" smtClean="0">
                <a:latin typeface="Comic Sans MS" pitchFamily="66" charset="0"/>
              </a:rPr>
              <a:t>E.g. 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000" i="1" dirty="0" smtClean="0">
                <a:latin typeface="Comic Sans MS" pitchFamily="66" charset="0"/>
              </a:rPr>
              <a:t>team of health workers strengthened and functioning.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000" i="1" dirty="0" smtClean="0">
                <a:latin typeface="Comic Sans MS" pitchFamily="66" charset="0"/>
              </a:rPr>
              <a:t>Children immunised,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000" i="1" dirty="0" smtClean="0">
                <a:latin typeface="Comic Sans MS" pitchFamily="66" charset="0"/>
              </a:rPr>
              <a:t>Staff  effectively trained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286C14-E3E0-491F-AC2E-FDDB85405529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404100" cy="1600200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en-US" sz="3600" dirty="0" smtClean="0">
                <a:solidFill>
                  <a:srgbClr val="FF0000"/>
                </a:solidFill>
              </a:rPr>
              <a:t>Activities: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Refer to the specific tasks/ steps which the project takes to provide the various outputs.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It answers  the question; </a:t>
            </a:r>
          </a:p>
          <a:p>
            <a:pPr>
              <a:buNone/>
            </a:pPr>
            <a:r>
              <a:rPr lang="en-US" sz="2400" dirty="0" smtClean="0"/>
              <a:t>			“How will we deliver the outputs?”</a:t>
            </a:r>
          </a:p>
          <a:p>
            <a:pPr>
              <a:buNone/>
            </a:pPr>
            <a:r>
              <a:rPr lang="en-US" sz="2800" i="1" dirty="0" smtClean="0">
                <a:latin typeface="Comic Sans MS" pitchFamily="66" charset="0"/>
              </a:rPr>
              <a:t>Examples;</a:t>
            </a:r>
          </a:p>
          <a:p>
            <a:pPr>
              <a:buFont typeface="Wingdings" pitchFamily="2" charset="2"/>
              <a:buChar char="ü"/>
            </a:pPr>
            <a:r>
              <a:rPr lang="en-US" sz="2000" i="1" dirty="0" smtClean="0">
                <a:latin typeface="Comic Sans MS" pitchFamily="66" charset="0"/>
              </a:rPr>
              <a:t>Recruit healthcare workers</a:t>
            </a:r>
          </a:p>
          <a:p>
            <a:pPr>
              <a:buFont typeface="Wingdings" pitchFamily="2" charset="2"/>
              <a:buChar char="ü"/>
            </a:pPr>
            <a:r>
              <a:rPr lang="en-US" sz="2000" i="1" dirty="0" smtClean="0">
                <a:latin typeface="Comic Sans MS" pitchFamily="66" charset="0"/>
              </a:rPr>
              <a:t>Agricultural advisers run workshops on techniques to prevent further soil erosion.</a:t>
            </a:r>
          </a:p>
          <a:p>
            <a:pPr>
              <a:buFont typeface="Wingdings" pitchFamily="2" charset="2"/>
              <a:buChar char="ü"/>
            </a:pPr>
            <a:r>
              <a:rPr lang="en-US" sz="2000" i="1" dirty="0" smtClean="0">
                <a:latin typeface="Comic Sans MS" pitchFamily="66" charset="0"/>
              </a:rPr>
              <a:t>Upgrade current wells and establish new wells.</a:t>
            </a:r>
          </a:p>
          <a:p>
            <a:pPr>
              <a:buFont typeface="Wingdings" pitchFamily="2" charset="2"/>
              <a:buChar char="ü"/>
            </a:pPr>
            <a:endParaRPr lang="en-US" sz="2000" i="1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5C73326-70A7-47FE-A04D-203C464C69AA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27900" cy="1600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Inputs: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077200" cy="3657600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smtClean="0"/>
              <a:t>The resources needed to conduct the activities. 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smtClean="0"/>
              <a:t>Resources refer to personnel, raw materials, capabilities,fincances </a:t>
            </a:r>
            <a:r>
              <a:rPr lang="en-US" sz="2800" dirty="0" err="1" smtClean="0"/>
              <a:t>e.t.c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27900" cy="1600200"/>
          </a:xfrm>
        </p:spPr>
        <p:txBody>
          <a:bodyPr/>
          <a:lstStyle/>
          <a:p>
            <a:r>
              <a:rPr lang="en-US" sz="3200" dirty="0" smtClean="0"/>
              <a:t>When determining the inputs make sure that they;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534400" cy="4038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Are directly related to the activities that will be undertaken;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Are adequate to implement the activities you have planned;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Are defined in terms of quantity, quality and costs; and most importantly, that they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Are appropriate to the situation in terms of gender, cultural, technological and other environmental considerations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567CB9-1BF3-4866-B975-95D6005FEF01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556500" cy="1600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idea is to come out with a logical relationship between the 5 Project elements.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763000" cy="365760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we have the appropriate ……………….………………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We can perform all………………………………………</a:t>
            </a:r>
            <a:r>
              <a:rPr lang="en-US" sz="2400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are needed to deliver our…………….………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we achieve all results this will make it possible to achieve our……………………………………………</a:t>
            </a:r>
            <a:r>
              <a:rPr lang="en-US" sz="2400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 PURPOSE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contribute to the achievement of………………………………………………………..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 GOAL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BACBB2-DA3E-42FF-987C-59F27E712B78}" type="datetime1">
              <a:rPr lang="en-US" smtClean="0"/>
              <a:pPr>
                <a:defRPr/>
              </a:pPr>
              <a:t>9/18/2024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phase includes three steps! 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1219200"/>
          <a:ext cx="8991600" cy="5866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6324600"/>
              </a:tblGrid>
              <a:tr h="49520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Step 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Outputs of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 each step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40039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5. Defining the project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 elements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A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 definition of the :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Wingdings" pitchFamily="2" charset="2"/>
                        <a:buChar char="ü"/>
                      </a:pP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Development goal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Wingdings" pitchFamily="2" charset="2"/>
                        <a:buChar char="ü"/>
                      </a:pP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Project purpose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Wingdings" pitchFamily="2" charset="2"/>
                        <a:buChar char="ü"/>
                      </a:pP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Results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Wingdings" pitchFamily="2" charset="2"/>
                        <a:buChar char="ü"/>
                      </a:pP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Activities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Wingdings" pitchFamily="2" charset="2"/>
                        <a:buChar char="ü"/>
                      </a:pP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inputs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287523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6. Assessment of external factors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Font typeface="Wingdings" pitchFamily="2" charset="2"/>
                        <a:buChar char="§"/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Assumptions or external factor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s are assessed in terms of probability and importance.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68368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7.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 Developing indicators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Font typeface="Wingdings" pitchFamily="2" charset="2"/>
                        <a:buChar char="§"/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Indicators for the project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j-lt"/>
                        </a:rPr>
                        <a:t> goal, project purpose and results are developed as a basis for monitoring and evaluation.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6E72AF-A858-4CBE-B5CB-471D4F7C49E9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27900" cy="1219200"/>
          </a:xfrm>
        </p:spPr>
        <p:txBody>
          <a:bodyPr/>
          <a:lstStyle/>
          <a:p>
            <a:pPr algn="l"/>
            <a:r>
              <a:rPr lang="en-US" sz="3600" dirty="0" smtClean="0"/>
              <a:t>Objectively Verifiable  Indicators (OVIs)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153400" cy="38862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smtClean="0"/>
              <a:t>These describe the basis of measuring how well the objectives and results have been achieved.</a:t>
            </a:r>
          </a:p>
          <a:p>
            <a:pPr>
              <a:spcBef>
                <a:spcPts val="1800"/>
              </a:spcBef>
              <a:buNone/>
            </a:pPr>
            <a:r>
              <a:rPr lang="en-US" sz="2400" b="1" dirty="0" smtClean="0"/>
              <a:t>Indicators;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400" dirty="0" smtClean="0"/>
              <a:t>state how the performance standards to be reached will be measured.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400" dirty="0" smtClean="0"/>
              <a:t>provide the information needed to help us determine progress towards meeting stated project objectives.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400" dirty="0" smtClean="0"/>
              <a:t>Set target for the project to achieve.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400" dirty="0" smtClean="0"/>
              <a:t>Can be direct or indirect.</a:t>
            </a:r>
          </a:p>
          <a:p>
            <a:pPr>
              <a:spcBef>
                <a:spcPts val="1800"/>
              </a:spcBef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8845B74-2900-4858-99D3-ABEA47F11D83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556500" cy="1600200"/>
          </a:xfrm>
        </p:spPr>
        <p:txBody>
          <a:bodyPr/>
          <a:lstStyle/>
          <a:p>
            <a:r>
              <a:rPr lang="en-US" sz="3600" dirty="0" smtClean="0"/>
              <a:t>Four aspects should be provided by any objective;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534400" cy="3657600"/>
          </a:xfrm>
        </p:spPr>
        <p:txBody>
          <a:bodyPr/>
          <a:lstStyle/>
          <a:p>
            <a:r>
              <a:rPr lang="en-US" dirty="0" smtClean="0"/>
              <a:t>the out come, </a:t>
            </a:r>
          </a:p>
          <a:p>
            <a:r>
              <a:rPr lang="en-US" dirty="0" smtClean="0"/>
              <a:t>a time frame,  </a:t>
            </a:r>
          </a:p>
          <a:p>
            <a:r>
              <a:rPr lang="en-US" dirty="0" smtClean="0"/>
              <a:t>a measure, and </a:t>
            </a:r>
          </a:p>
          <a:p>
            <a:r>
              <a:rPr lang="en-US" dirty="0" smtClean="0"/>
              <a:t>an action.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404100" cy="1066800"/>
          </a:xfrm>
        </p:spPr>
        <p:txBody>
          <a:bodyPr/>
          <a:lstStyle/>
          <a:p>
            <a:pPr algn="l"/>
            <a:r>
              <a:rPr lang="en-US" sz="3600" dirty="0" smtClean="0"/>
              <a:t>Means of Verification(MOV)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57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 smtClean="0"/>
              <a:t>The MOV refers to how and where one can check that an objective has been achieved at the intended performance level.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 smtClean="0"/>
              <a:t>In other words, means of verification are data sources.</a:t>
            </a:r>
          </a:p>
          <a:p>
            <a:pPr>
              <a:spcBef>
                <a:spcPts val="1200"/>
              </a:spcBef>
              <a:buNone/>
            </a:pPr>
            <a:r>
              <a:rPr lang="en-US" dirty="0" smtClean="0"/>
              <a:t>The sources of information on achievement of objectives need to be agreed at the planning stage, i.e. what information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en-US" dirty="0" smtClean="0"/>
              <a:t>is needed, 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en-US" dirty="0" smtClean="0"/>
              <a:t>In what form,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en-US" dirty="0" smtClean="0"/>
              <a:t>the frequency and 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en-US" dirty="0" smtClean="0"/>
              <a:t>who should provide it   </a:t>
            </a:r>
          </a:p>
          <a:p>
            <a:pPr>
              <a:spcBef>
                <a:spcPts val="1200"/>
              </a:spcBef>
              <a:buNone/>
            </a:pPr>
            <a:r>
              <a:rPr lang="en-US" dirty="0" smtClean="0"/>
              <a:t>to ensure that there are ways of verifying success.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D50E768-840D-4478-9E98-8F0F83BA454C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327900" cy="16002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tx2"/>
                </a:solidFill>
              </a:rPr>
              <a:t>Project Assumptions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763000" cy="3657600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smtClean="0"/>
              <a:t>Assumptions  are the important and relevant factors: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2200" dirty="0" smtClean="0"/>
              <a:t>Which are out of the control of the project; but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2200" dirty="0" smtClean="0"/>
              <a:t>Which must exist or take place if the project is to be successful.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smtClean="0"/>
              <a:t>An assumption is a positive statement of a condition that must be met in order for project objectives to be met; while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2800" b="1" dirty="0" smtClean="0"/>
              <a:t>a risk </a:t>
            </a:r>
            <a:r>
              <a:rPr lang="en-US" sz="2800" dirty="0" smtClean="0"/>
              <a:t>is a negative statement of what might prevent objectives being achieved</a:t>
            </a:r>
            <a:r>
              <a:rPr lang="en-US" sz="3200" dirty="0" smtClean="0"/>
              <a:t>. 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cs typeface="Times New Roman" pitchFamily="18" charset="0"/>
              </a:rPr>
              <a:t>Preconditions </a:t>
            </a:r>
            <a:r>
              <a:rPr lang="en-US" dirty="0" smtClean="0">
                <a:cs typeface="Times New Roman" pitchFamily="18" charset="0"/>
              </a:rPr>
              <a:t>are conditions that must be met before a project can commence e.g. policy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 Logical Framework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534400" cy="3657600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smtClean="0"/>
              <a:t>At this stage we start to plan </a:t>
            </a:r>
            <a:r>
              <a:rPr lang="en-US" sz="2800" b="1" dirty="0" smtClean="0"/>
              <a:t>how </a:t>
            </a:r>
            <a:r>
              <a:rPr lang="en-US" sz="2800" dirty="0" smtClean="0"/>
              <a:t>the project will function.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smtClean="0">
                <a:cs typeface="Times New Roman" pitchFamily="18" charset="0"/>
              </a:rPr>
              <a:t>The idea of this tool is that you identify all the main elements of a new proposal, and examine how they fit together.</a:t>
            </a:r>
          </a:p>
          <a:p>
            <a:pPr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tool used is t</a:t>
            </a:r>
            <a:r>
              <a:rPr lang="en-US" sz="2800" dirty="0" smtClean="0"/>
              <a:t>he Logical Framework Approach (LFA).</a:t>
            </a:r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01000" cy="914400"/>
          </a:xfrm>
        </p:spPr>
        <p:txBody>
          <a:bodyPr/>
          <a:lstStyle/>
          <a:p>
            <a:r>
              <a:rPr lang="en-US" dirty="0" smtClean="0"/>
              <a:t>Logical framework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4953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Is an analytical, presentational and mgt tool.</a:t>
            </a:r>
          </a:p>
          <a:p>
            <a:pPr>
              <a:buNone/>
            </a:pPr>
            <a:r>
              <a:rPr lang="en-US" sz="2400" dirty="0" smtClean="0"/>
              <a:t>It can help to;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400" dirty="0" err="1" smtClean="0"/>
              <a:t>Analyse</a:t>
            </a:r>
            <a:r>
              <a:rPr lang="en-US" sz="2400" dirty="0" smtClean="0"/>
              <a:t> the existing situation during project preparation.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400" dirty="0" smtClean="0"/>
              <a:t>Establish a logical hierarchy of means by which objectives will be achieved.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400" dirty="0" smtClean="0"/>
              <a:t>Identify the potential risks to achieving the objective, and to sustain outcomes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400" dirty="0" smtClean="0"/>
              <a:t>Establish how outputs and outcomes might be monitored and evaluated.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400" dirty="0" smtClean="0"/>
              <a:t>Present a summary of the project in a standard format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4041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Why cont’d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Monitor  and review projects during implementation.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Planners can test the design of a proposed project to ensure its relevance, feasibility and sustainability.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Helps to think through all the factors that should be considered for planning a successful project.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cs typeface="Times New Roman" pitchFamily="18" charset="0"/>
              </a:rPr>
              <a:t>Its a useful tool for planning more complicated projects.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 key management tool during implementation, monitoring and evaluation </a:t>
            </a:r>
            <a:endParaRPr lang="en-US" sz="2400" dirty="0" smtClean="0"/>
          </a:p>
          <a:p>
            <a:pPr lvl="0" latinLnBrk="1">
              <a:spcBef>
                <a:spcPts val="1200"/>
              </a:spcBef>
            </a:pPr>
            <a:r>
              <a:rPr lang="en-US" altLang="en-US" sz="2400" dirty="0" smtClean="0"/>
              <a:t>It defines linkages between the project and external factors</a:t>
            </a:r>
          </a:p>
          <a:p>
            <a:pPr lvl="0" latinLnBrk="1">
              <a:spcBef>
                <a:spcPts val="1200"/>
              </a:spcBef>
            </a:pPr>
            <a:r>
              <a:rPr lang="en-US" altLang="en-US" sz="2400" dirty="0" smtClean="0"/>
              <a:t>During implementation, the log frame serves as the main reference for drawing up detailed work plans, TORs, budgets, M&amp;E Plans </a:t>
            </a:r>
            <a:r>
              <a:rPr lang="en-US" altLang="en-US" sz="2400" dirty="0" err="1" smtClean="0"/>
              <a:t>e.t.c</a:t>
            </a:r>
            <a:r>
              <a:rPr lang="en-US" altLang="en-US" sz="2400" dirty="0" smtClean="0"/>
              <a:t>.</a:t>
            </a:r>
          </a:p>
          <a:p>
            <a:pPr lvl="0" latinLnBrk="1">
              <a:spcBef>
                <a:spcPts val="1200"/>
              </a:spcBef>
            </a:pPr>
            <a:r>
              <a:rPr lang="en-US" altLang="en-US" sz="2400" dirty="0" smtClean="0"/>
              <a:t>A log frame provides indicators against which the project progress and achievements can be assessed.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9/19/2024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404100" cy="1600200"/>
          </a:xfrm>
        </p:spPr>
        <p:txBody>
          <a:bodyPr/>
          <a:lstStyle/>
          <a:p>
            <a:pPr algn="l"/>
            <a:r>
              <a:rPr lang="en-US" dirty="0" smtClean="0"/>
              <a:t>When to use the LFA?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4582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Throughout the Project Management Cycle when;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Identifying &amp; assessing activities that fit within the scope of programs.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Preparing the project design in a systematic &amp; Logical way.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Appraising project designs.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Implementing approved projects; and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Monitoring, review and evaluating project progress &amp; performance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be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153400" cy="3657600"/>
          </a:xfrm>
        </p:spPr>
        <p:txBody>
          <a:bodyPr/>
          <a:lstStyle/>
          <a:p>
            <a:pPr>
              <a:spcBef>
                <a:spcPts val="2400"/>
              </a:spcBef>
              <a:buNone/>
            </a:pPr>
            <a:r>
              <a:rPr lang="en-US" sz="2400" dirty="0" smtClean="0"/>
              <a:t>It should be approached in team work;</a:t>
            </a:r>
          </a:p>
          <a:p>
            <a:pPr>
              <a:spcBef>
                <a:spcPts val="2400"/>
              </a:spcBef>
              <a:buFont typeface="Wingdings" pitchFamily="2" charset="2"/>
              <a:buChar char="§"/>
            </a:pPr>
            <a:r>
              <a:rPr lang="en-US" sz="2400" dirty="0" smtClean="0"/>
              <a:t>Project manager, team members and key stakeholders involvement is key.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logical framework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76200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Gives a summary of;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2800" dirty="0" smtClean="0"/>
              <a:t>What the project intends to do;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2800" dirty="0" smtClean="0"/>
              <a:t>How;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2800" dirty="0" smtClean="0"/>
              <a:t>What the key assumptions are; and </a:t>
            </a:r>
          </a:p>
          <a:p>
            <a:pPr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2800" dirty="0" smtClean="0"/>
              <a:t>How outputs and outcomes will be monitored and evaluated.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1219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Log frame matrix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191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920C2B-3F10-425C-A58D-A80AB5BA96CE}" type="datetime1">
              <a:rPr lang="en-US" smtClean="0"/>
              <a:pPr>
                <a:defRPr/>
              </a:pPr>
              <a:t>9/18/2024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A7383-9C05-473C-91CC-7696E27F894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752600"/>
          <a:ext cx="8915399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705"/>
                <a:gridCol w="2790908"/>
                <a:gridCol w="2015655"/>
                <a:gridCol w="1938131"/>
              </a:tblGrid>
              <a:tr h="122474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Project Elements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Objectively Verifiable Indicators (OVI)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Means</a:t>
                      </a:r>
                      <a:r>
                        <a:rPr lang="en-US" sz="2400" baseline="0" dirty="0" smtClean="0">
                          <a:solidFill>
                            <a:schemeClr val="tx2"/>
                          </a:solidFill>
                        </a:rPr>
                        <a:t> of Verification (MOV)</a:t>
                      </a:r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2"/>
                          </a:solidFill>
                        </a:rPr>
                        <a:t>Assumptions</a:t>
                      </a:r>
                    </a:p>
                    <a:p>
                      <a:endParaRPr lang="en-US" sz="2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Project Goal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4789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Project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Purpose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Results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Activities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10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00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00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aramon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LFA</Template>
  <TotalTime>10504</TotalTime>
  <Words>1280</Words>
  <Application>Microsoft Office PowerPoint</Application>
  <PresentationFormat>On-screen Show (4:3)</PresentationFormat>
  <Paragraphs>198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Calibri Light</vt:lpstr>
      <vt:lpstr>Comic Sans MS</vt:lpstr>
      <vt:lpstr>Garamond</vt:lpstr>
      <vt:lpstr>Times New Roman</vt:lpstr>
      <vt:lpstr>Verdana</vt:lpstr>
      <vt:lpstr>Wingdings</vt:lpstr>
      <vt:lpstr>Profile</vt:lpstr>
      <vt:lpstr>Default Design</vt:lpstr>
      <vt:lpstr>Office Theme</vt:lpstr>
      <vt:lpstr>The logical Framework/Strategic Planning matrix</vt:lpstr>
      <vt:lpstr>  Design phase includes three steps!  </vt:lpstr>
      <vt:lpstr>The  Logical Framework </vt:lpstr>
      <vt:lpstr>Logical framework Approach</vt:lpstr>
      <vt:lpstr>Why cont’d</vt:lpstr>
      <vt:lpstr>When to use the LFA?</vt:lpstr>
      <vt:lpstr>Who should be involved?</vt:lpstr>
      <vt:lpstr>The logical framework matrix</vt:lpstr>
      <vt:lpstr>Log frame matrix structure</vt:lpstr>
      <vt:lpstr>What questions are we answering by constructing the logical frame ?</vt:lpstr>
      <vt:lpstr>How to design a log frame?</vt:lpstr>
      <vt:lpstr>Project Goal:</vt:lpstr>
      <vt:lpstr>Project Purpose:</vt:lpstr>
      <vt:lpstr>Target group</vt:lpstr>
      <vt:lpstr>Outputs/Results:</vt:lpstr>
      <vt:lpstr>Activities: </vt:lpstr>
      <vt:lpstr>Inputs: </vt:lpstr>
      <vt:lpstr>When determining the inputs make sure that they;</vt:lpstr>
      <vt:lpstr>The idea is to come out with a logical relationship between the 5 Project elements.</vt:lpstr>
      <vt:lpstr>Objectively Verifiable  Indicators (OVIs)</vt:lpstr>
      <vt:lpstr>Four aspects should be provided by any objective;</vt:lpstr>
      <vt:lpstr>Means of Verification(MOV)</vt:lpstr>
      <vt:lpstr>Project Assumptions</vt:lpstr>
      <vt:lpstr>PowerPoint Presentation</vt:lpstr>
    </vt:vector>
  </TitlesOfParts>
  <Company>PSU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dcfischer</dc:creator>
  <cp:lastModifiedBy>Hp</cp:lastModifiedBy>
  <cp:revision>404</cp:revision>
  <dcterms:created xsi:type="dcterms:W3CDTF">2005-08-10T12:08:44Z</dcterms:created>
  <dcterms:modified xsi:type="dcterms:W3CDTF">2024-09-19T07:01:19Z</dcterms:modified>
</cp:coreProperties>
</file>