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3" r:id="rId1"/>
    <p:sldMasterId id="2147483905" r:id="rId2"/>
    <p:sldMasterId id="2147483917" r:id="rId3"/>
  </p:sldMasterIdLst>
  <p:notesMasterIdLst>
    <p:notesMasterId r:id="rId28"/>
  </p:notesMasterIdLst>
  <p:handoutMasterIdLst>
    <p:handoutMasterId r:id="rId29"/>
  </p:handoutMasterIdLst>
  <p:sldIdLst>
    <p:sldId id="256" r:id="rId4"/>
    <p:sldId id="494" r:id="rId5"/>
    <p:sldId id="599" r:id="rId6"/>
    <p:sldId id="612" r:id="rId7"/>
    <p:sldId id="624" r:id="rId8"/>
    <p:sldId id="615" r:id="rId9"/>
    <p:sldId id="616" r:id="rId10"/>
    <p:sldId id="613" r:id="rId11"/>
    <p:sldId id="592" r:id="rId12"/>
    <p:sldId id="602" r:id="rId13"/>
    <p:sldId id="603" r:id="rId14"/>
    <p:sldId id="500" r:id="rId15"/>
    <p:sldId id="508" r:id="rId16"/>
    <p:sldId id="604" r:id="rId17"/>
    <p:sldId id="501" r:id="rId18"/>
    <p:sldId id="509" r:id="rId19"/>
    <p:sldId id="605" r:id="rId20"/>
    <p:sldId id="540" r:id="rId21"/>
    <p:sldId id="542" r:id="rId22"/>
    <p:sldId id="543" r:id="rId23"/>
    <p:sldId id="617" r:id="rId24"/>
    <p:sldId id="569" r:id="rId25"/>
    <p:sldId id="610" r:id="rId26"/>
    <p:sldId id="625" r:id="rId27"/>
  </p:sldIdLst>
  <p:sldSz cx="9144000" cy="6858000" type="screen4x3"/>
  <p:notesSz cx="7026275" cy="9312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3">
          <p15:clr>
            <a:srgbClr val="A4A3A4"/>
          </p15:clr>
        </p15:guide>
        <p15:guide id="2" pos="221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0099"/>
    <a:srgbClr val="CCCC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40" autoAdjust="0"/>
    <p:restoredTop sz="70840" autoAdjust="0"/>
  </p:normalViewPr>
  <p:slideViewPr>
    <p:cSldViewPr>
      <p:cViewPr varScale="1">
        <p:scale>
          <a:sx n="70" d="100"/>
          <a:sy n="70" d="100"/>
        </p:scale>
        <p:origin x="154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5" d="100"/>
        <a:sy n="85" d="100"/>
      </p:scale>
      <p:origin x="0" y="0"/>
    </p:cViewPr>
  </p:notesTextViewPr>
  <p:sorterViewPr>
    <p:cViewPr>
      <p:scale>
        <a:sx n="66" d="100"/>
        <a:sy n="66" d="100"/>
      </p:scale>
      <p:origin x="0" y="7092"/>
    </p:cViewPr>
  </p:sorterViewPr>
  <p:notesViewPr>
    <p:cSldViewPr>
      <p:cViewPr varScale="1">
        <p:scale>
          <a:sx n="32" d="100"/>
          <a:sy n="32" d="100"/>
        </p:scale>
        <p:origin x="-1494" y="-72"/>
      </p:cViewPr>
      <p:guideLst>
        <p:guide orient="horz" pos="2933"/>
        <p:guide pos="221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t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555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b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84555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pPr>
              <a:defRPr/>
            </a:pPr>
            <a:fld id="{648E6BF0-B5D9-4564-BFAF-994C0795EC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0870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t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5863" y="698500"/>
            <a:ext cx="4656137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3263" y="4422775"/>
            <a:ext cx="56197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555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b" anchorCtr="0" compatLnSpc="1">
            <a:prstTxWarp prst="textNoShape">
              <a:avLst/>
            </a:prstTxWarp>
          </a:bodyPr>
          <a:lstStyle>
            <a:lvl1pPr defTabSz="93662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845550"/>
            <a:ext cx="30448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26" tIns="46863" rIns="93726" bIns="46863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/>
            </a:lvl1pPr>
          </a:lstStyle>
          <a:p>
            <a:pPr>
              <a:defRPr/>
            </a:pPr>
            <a:fld id="{CDB66903-22E6-4B96-AE36-8CA81F150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9792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5FE3AD-F34E-472C-A80C-A0C80F256085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08307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553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5533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B0116B-5A5C-49BB-B79C-A8855B832B5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55335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E1071-500B-4FAA-AD8F-483F25FD6B2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A3179-032B-4A05-90BE-5147E3D3FCF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74FDB03-BE82-41D3-BBBA-7C716AD28C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55A3AC2-3652-4300-AA6A-B41FB0D344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02C4441-9AF4-448D-B51E-B504B11157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524000"/>
            <a:ext cx="41529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524000"/>
            <a:ext cx="41529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2471F2A-C633-4BCE-911E-5533233E10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E4200E-48DA-435C-BD9A-0225230CA2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347FD9A-6166-4AEC-8A17-EB8A342B56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CDD487-BDD8-4457-B007-9133220665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C62E95C-9A87-4AB7-A097-147D6CF3B5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925E1C6-B47F-4EC3-A716-9E0834C8E3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90DC881-2D1D-4BC3-B416-2DDD2879E3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228600"/>
            <a:ext cx="21145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28600"/>
            <a:ext cx="61912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CD9B611-0093-4161-9B5E-70658DA6FB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315A-1383-44EE-9459-30F0ED2F0315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FDB03-BE82-41D3-BBBA-7C716AD28C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6536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315A-1383-44EE-9459-30F0ED2F0315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A3AC2-3652-4300-AA6A-B41FB0D344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5387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315A-1383-44EE-9459-30F0ED2F0315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C4441-9AF4-448D-B51E-B504B111571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3203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315A-1383-44EE-9459-30F0ED2F0315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71F2A-C633-4BCE-911E-5533233E10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6928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315A-1383-44EE-9459-30F0ED2F0315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4200E-48DA-435C-BD9A-0225230CA2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684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315A-1383-44EE-9459-30F0ED2F0315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FD9A-6166-4AEC-8A17-EB8A342B56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0365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315A-1383-44EE-9459-30F0ED2F0315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DD487-BDD8-4457-B007-9133220665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123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77B57-A3AF-4454-B74F-FF4DCDCD02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315A-1383-44EE-9459-30F0ED2F0315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2E95C-9A87-4AB7-A097-147D6CF3B5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1117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315A-1383-44EE-9459-30F0ED2F0315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5E1C6-B47F-4EC3-A716-9E0834C8E3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672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315A-1383-44EE-9459-30F0ED2F0315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DC881-2D1D-4BC3-B416-2DDD2879E3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2521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B315A-1383-44EE-9459-30F0ED2F0315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D9B611-0093-4161-9B5E-70658DA6FB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776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C98E7-6D05-42DC-8248-26C122F1A6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611D1-9DB2-4B7A-A306-B25C56AC48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1EDD3-1DDD-4AC6-BECD-A1E909A016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BFF286-19A9-49FA-B96F-3F35F514FA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859B8-7B00-4564-8ABC-57983495D4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73004-878B-4806-B642-AB5D815E36B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430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5430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431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0DA525CB-6223-4A28-9A8C-299A9150D4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04" r:id="rId11"/>
  </p:sldLayoutIdLst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543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543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54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54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4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4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54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54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54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54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54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54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54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54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54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54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54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54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54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54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54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06" grpId="0"/>
      <p:bldP spid="354307" grpId="0" build="p"/>
    </p:bldLst>
  </p:timing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304925" indent="-3952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3pPr>
      <a:lvl4pPr marL="1693863" indent="-3873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28600"/>
            <a:ext cx="8382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524000"/>
            <a:ext cx="8458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53400" y="6553200"/>
            <a:ext cx="990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B257049-0FE1-4DC2-A4ED-180CBBE38D3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66669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666699"/>
          </a:solidFill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666699"/>
          </a:solidFill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666699"/>
          </a:solidFill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666699"/>
          </a:solidFill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666699"/>
          </a:solidFill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666699"/>
          </a:solidFill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666699"/>
          </a:solidFill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666699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B315A-1383-44EE-9459-30F0ED2F0315}" type="datetimeFigureOut">
              <a:rPr lang="en-US" smtClean="0"/>
              <a:t>9/18/2024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DA525CB-6223-4A28-9A8C-299A9150D4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587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1524000"/>
          </a:xfrm>
        </p:spPr>
        <p:txBody>
          <a:bodyPr/>
          <a:lstStyle/>
          <a:p>
            <a:r>
              <a:rPr lang="en-US" sz="3600" dirty="0" smtClean="0"/>
              <a:t>The logical Framework/Strategic Planning matrix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914400" y="2819400"/>
            <a:ext cx="7772400" cy="3200400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None/>
            </a:pPr>
            <a:endParaRPr lang="en-US" sz="5000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2A10305-47D5-41A9-993E-DE59F1DF5926}" type="datetime1">
              <a:rPr lang="en-US" smtClean="0"/>
              <a:pPr>
                <a:defRPr/>
              </a:pPr>
              <a:t>9/18/2024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01000" cy="1600200"/>
          </a:xfrm>
        </p:spPr>
        <p:txBody>
          <a:bodyPr/>
          <a:lstStyle/>
          <a:p>
            <a:r>
              <a:rPr lang="en-US" sz="3600" dirty="0" smtClean="0"/>
              <a:t>What questions are we answering by constructing the logical frame 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8763000" cy="4343400"/>
          </a:xfrm>
        </p:spPr>
        <p:txBody>
          <a:bodyPr/>
          <a:lstStyle/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800" dirty="0" smtClean="0"/>
              <a:t>Where do we want to go? </a:t>
            </a:r>
            <a:r>
              <a:rPr lang="en-US" sz="2800" b="1" dirty="0" smtClean="0"/>
              <a:t>(Goal, Purpose)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800" dirty="0" smtClean="0"/>
              <a:t>How will we get there? </a:t>
            </a:r>
            <a:r>
              <a:rPr lang="en-US" sz="2800" b="1" dirty="0" smtClean="0"/>
              <a:t>(output, activities)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800" dirty="0" smtClean="0"/>
              <a:t>What will we know we have got there? </a:t>
            </a:r>
            <a:r>
              <a:rPr lang="en-US" sz="2800" b="1" dirty="0" smtClean="0"/>
              <a:t>(indicators)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800" dirty="0" smtClean="0"/>
              <a:t>What will show us we have got there? </a:t>
            </a:r>
            <a:r>
              <a:rPr lang="en-US" sz="2800" b="1" dirty="0" smtClean="0"/>
              <a:t>(Evidence/MOV).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800" dirty="0" smtClean="0"/>
              <a:t>What are the potential problems along the way?        </a:t>
            </a:r>
            <a:r>
              <a:rPr lang="en-US" sz="2800" b="1" dirty="0" smtClean="0"/>
              <a:t>(assumptions)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E920C2B-3F10-425C-A58D-A80AB5BA96CE}" type="datetime1">
              <a:rPr lang="en-US" smtClean="0"/>
              <a:pPr>
                <a:defRPr/>
              </a:pPr>
              <a:t>9/18/2024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design a log frame?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763000" cy="4343400"/>
          </a:xfrm>
        </p:spPr>
        <p:txBody>
          <a:bodyPr/>
          <a:lstStyle/>
          <a:p>
            <a:pPr>
              <a:spcBef>
                <a:spcPts val="1200"/>
              </a:spcBef>
              <a:buNone/>
            </a:pPr>
            <a:r>
              <a:rPr lang="en-US" dirty="0" smtClean="0">
                <a:cs typeface="Times New Roman" pitchFamily="18" charset="0"/>
              </a:rPr>
              <a:t>The logical framework requires that you: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dirty="0" smtClean="0">
                <a:cs typeface="Times New Roman" pitchFamily="18" charset="0"/>
              </a:rPr>
              <a:t>write down the planned </a:t>
            </a:r>
            <a:r>
              <a:rPr lang="en-US" i="1" dirty="0" smtClean="0">
                <a:cs typeface="Times New Roman" pitchFamily="18" charset="0"/>
              </a:rPr>
              <a:t>activities in a certain order that helps you to check whether one </a:t>
            </a:r>
            <a:r>
              <a:rPr lang="en-US" dirty="0" smtClean="0">
                <a:cs typeface="Times New Roman" pitchFamily="18" charset="0"/>
              </a:rPr>
              <a:t>step will lead to the next.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dirty="0" smtClean="0">
                <a:cs typeface="Times New Roman" pitchFamily="18" charset="0"/>
              </a:rPr>
              <a:t>note any </a:t>
            </a:r>
            <a:r>
              <a:rPr lang="en-US" i="1" dirty="0" smtClean="0">
                <a:cs typeface="Times New Roman" pitchFamily="18" charset="0"/>
              </a:rPr>
              <a:t>assumptions that you are making, and examine whether or not they are true.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dirty="0" smtClean="0">
                <a:cs typeface="Times New Roman" pitchFamily="18" charset="0"/>
              </a:rPr>
              <a:t>identify </a:t>
            </a:r>
            <a:r>
              <a:rPr lang="en-US" i="1" dirty="0" smtClean="0">
                <a:cs typeface="Times New Roman" pitchFamily="18" charset="0"/>
              </a:rPr>
              <a:t>indicators of progress</a:t>
            </a:r>
            <a:r>
              <a:rPr lang="en-US" i="1" dirty="0" smtClean="0"/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E920C2B-3F10-425C-A58D-A80AB5BA96CE}" type="datetime1">
              <a:rPr lang="en-US" smtClean="0"/>
              <a:pPr>
                <a:defRPr/>
              </a:pPr>
              <a:t>9/18/2024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7556500" cy="1143000"/>
          </a:xfrm>
        </p:spPr>
        <p:txBody>
          <a:bodyPr/>
          <a:lstStyle/>
          <a:p>
            <a:pPr algn="l"/>
            <a:r>
              <a:rPr lang="en-US" sz="3600" dirty="0" smtClean="0">
                <a:solidFill>
                  <a:srgbClr val="FF0000"/>
                </a:solidFill>
              </a:rPr>
              <a:t>Project Goal</a:t>
            </a:r>
            <a:r>
              <a:rPr lang="en-US" sz="5400" dirty="0" smtClean="0">
                <a:solidFill>
                  <a:srgbClr val="FF0000"/>
                </a:solidFill>
              </a:rPr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610600" cy="48006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600" dirty="0" smtClean="0"/>
              <a:t>Specifies the long term benefit to which the project will contribute. 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600" dirty="0" smtClean="0"/>
              <a:t>It’s the long term desired state where a need  or problem no longer exists or is significantly improved. </a:t>
            </a:r>
          </a:p>
          <a:p>
            <a:pPr>
              <a:buNone/>
            </a:pPr>
            <a:r>
              <a:rPr lang="en-US" i="1" dirty="0" smtClean="0">
                <a:latin typeface="Comic Sans MS" pitchFamily="66" charset="0"/>
              </a:rPr>
              <a:t>Examples:</a:t>
            </a:r>
          </a:p>
          <a:p>
            <a:pPr>
              <a:buFont typeface="Wingdings" pitchFamily="2" charset="2"/>
              <a:buChar char="ü"/>
            </a:pPr>
            <a:r>
              <a:rPr lang="en-US" sz="2000" i="1" dirty="0" smtClean="0">
                <a:latin typeface="Comic Sans MS" pitchFamily="66" charset="0"/>
              </a:rPr>
              <a:t>improved health in children.</a:t>
            </a:r>
          </a:p>
          <a:p>
            <a:pPr>
              <a:buFont typeface="Wingdings" pitchFamily="2" charset="2"/>
              <a:buChar char="ü"/>
            </a:pPr>
            <a:r>
              <a:rPr lang="en-US" sz="2000" i="1" dirty="0" smtClean="0">
                <a:latin typeface="Comic Sans MS" pitchFamily="66" charset="0"/>
              </a:rPr>
              <a:t>decreased incidence and impact of diarrhea disease.</a:t>
            </a:r>
          </a:p>
          <a:p>
            <a:pPr>
              <a:buFont typeface="Wingdings" pitchFamily="2" charset="2"/>
              <a:buChar char="ü"/>
            </a:pPr>
            <a:r>
              <a:rPr lang="en-US" sz="2000" i="1" dirty="0" smtClean="0">
                <a:latin typeface="Comic Sans MS" pitchFamily="66" charset="0"/>
              </a:rPr>
              <a:t>Increased incomes,</a:t>
            </a:r>
          </a:p>
          <a:p>
            <a:pPr>
              <a:buFont typeface="Wingdings" pitchFamily="2" charset="2"/>
              <a:buChar char="ü"/>
            </a:pPr>
            <a:r>
              <a:rPr lang="en-US" sz="2000" i="1" dirty="0" smtClean="0">
                <a:latin typeface="Comic Sans MS" pitchFamily="66" charset="0"/>
              </a:rPr>
              <a:t>Improved nutritional status,</a:t>
            </a:r>
          </a:p>
          <a:p>
            <a:pPr>
              <a:buNone/>
            </a:pPr>
            <a:endParaRPr lang="en-US" sz="2000" i="1" dirty="0" smtClean="0">
              <a:latin typeface="Comic Sans MS" pitchFamily="66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C2A00EC-152A-4614-AC4D-073E929CF65D}" type="datetime1">
              <a:rPr lang="en-US" smtClean="0"/>
              <a:pPr>
                <a:defRPr/>
              </a:pPr>
              <a:t>9/18/2024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382000" cy="838200"/>
          </a:xfrm>
        </p:spPr>
        <p:txBody>
          <a:bodyPr/>
          <a:lstStyle/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>Project Purpose: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839200" cy="4876800"/>
          </a:xfrm>
        </p:spPr>
        <p:txBody>
          <a:bodyPr/>
          <a:lstStyle/>
          <a:p>
            <a:pPr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 smtClean="0"/>
              <a:t>Refers to what the project is expected to achieve in terms of sustainable development outcome at the end, or soon after, the project life. </a:t>
            </a:r>
          </a:p>
          <a:p>
            <a:pPr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 smtClean="0"/>
              <a:t>Often describes a change in the target group’s </a:t>
            </a:r>
            <a:r>
              <a:rPr lang="en-US" sz="2400" dirty="0" err="1" smtClean="0"/>
              <a:t>behaviour</a:t>
            </a:r>
            <a:r>
              <a:rPr lang="en-US" sz="2400" dirty="0" smtClean="0"/>
              <a:t>, resulting from its use of the services or products provided by the project. </a:t>
            </a:r>
          </a:p>
          <a:p>
            <a:pPr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 smtClean="0"/>
              <a:t>E.g. clean water, higher immunization, &amp; Small scale farmers use improved techniques to prevent further soil erosion from the land cultivation.</a:t>
            </a:r>
          </a:p>
          <a:p>
            <a:pPr>
              <a:spcBef>
                <a:spcPts val="1800"/>
              </a:spcBef>
              <a:buFont typeface="Wingdings" pitchFamily="2" charset="2"/>
              <a:buChar char="§"/>
            </a:pPr>
            <a:endParaRPr lang="en-US" sz="2400" dirty="0" smtClean="0"/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AF7CCD35-B2D7-491C-BDBC-8CF6FC768E46}" type="datetime1">
              <a:rPr lang="en-US" smtClean="0"/>
              <a:pPr>
                <a:defRPr/>
              </a:pPr>
              <a:t>9/18/2024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7327900" cy="1600200"/>
          </a:xfrm>
        </p:spPr>
        <p:txBody>
          <a:bodyPr/>
          <a:lstStyle/>
          <a:p>
            <a:pPr algn="l"/>
            <a:r>
              <a:rPr lang="en-US" dirty="0" smtClean="0"/>
              <a:t>Target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001000" cy="4114800"/>
          </a:xfrm>
        </p:spPr>
        <p:txBody>
          <a:bodyPr/>
          <a:lstStyle/>
          <a:p>
            <a:pPr>
              <a:spcBef>
                <a:spcPts val="2400"/>
              </a:spcBef>
              <a:buNone/>
            </a:pPr>
            <a:r>
              <a:rPr lang="en-US" sz="2800" dirty="0" smtClean="0"/>
              <a:t>Is a group of people who are targeted by the project team as a vehicle for achieving the project purpose.</a:t>
            </a:r>
          </a:p>
          <a:p>
            <a:pPr>
              <a:spcBef>
                <a:spcPts val="2400"/>
              </a:spcBef>
              <a:buNone/>
            </a:pPr>
            <a:r>
              <a:rPr lang="en-US" sz="4400" dirty="0" smtClean="0"/>
              <a:t>Beneficiary:</a:t>
            </a:r>
            <a:endParaRPr lang="en-US" sz="4400" b="1" dirty="0" smtClean="0"/>
          </a:p>
          <a:p>
            <a:pPr>
              <a:spcBef>
                <a:spcPts val="2400"/>
              </a:spcBef>
              <a:buNone/>
            </a:pPr>
            <a:r>
              <a:rPr lang="en-US" sz="2800" dirty="0" smtClean="0"/>
              <a:t>The group of people who ultimately benefit from a project intervention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E920C2B-3F10-425C-A58D-A80AB5BA96CE}" type="datetime1">
              <a:rPr lang="en-US" smtClean="0"/>
              <a:pPr>
                <a:defRPr/>
              </a:pPr>
              <a:t>9/18/2024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7556500" cy="1066800"/>
          </a:xfrm>
        </p:spPr>
        <p:txBody>
          <a:bodyPr/>
          <a:lstStyle/>
          <a:p>
            <a:pPr algn="l"/>
            <a:r>
              <a:rPr lang="en-US" sz="3200" dirty="0" smtClean="0">
                <a:solidFill>
                  <a:srgbClr val="FF0000"/>
                </a:solidFill>
              </a:rPr>
              <a:t>Outputs/Results: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153400" cy="4724400"/>
          </a:xfrm>
        </p:spPr>
        <p:txBody>
          <a:bodyPr/>
          <a:lstStyle/>
          <a:p>
            <a:pPr>
              <a:spcBef>
                <a:spcPts val="1800"/>
              </a:spcBef>
              <a:buFont typeface="Wingdings" pitchFamily="2" charset="2"/>
              <a:buChar char="§"/>
              <a:tabLst>
                <a:tab pos="4459288" algn="l"/>
              </a:tabLst>
            </a:pPr>
            <a:r>
              <a:rPr lang="en-US" sz="2400" dirty="0" smtClean="0"/>
              <a:t>These are the specific services/products which the project makes available to the target group so as to achieve the  purpose. </a:t>
            </a:r>
          </a:p>
          <a:p>
            <a:pPr>
              <a:spcBef>
                <a:spcPts val="1800"/>
              </a:spcBef>
              <a:buFont typeface="Wingdings" pitchFamily="2" charset="2"/>
              <a:buChar char="§"/>
              <a:tabLst>
                <a:tab pos="4459288" algn="l"/>
              </a:tabLst>
            </a:pPr>
            <a:r>
              <a:rPr lang="en-US" sz="2400" dirty="0" smtClean="0"/>
              <a:t>Outputs are what the project team has control over.</a:t>
            </a:r>
          </a:p>
          <a:p>
            <a:pPr>
              <a:spcBef>
                <a:spcPts val="600"/>
              </a:spcBef>
              <a:buNone/>
            </a:pPr>
            <a:r>
              <a:rPr lang="en-US" sz="2000" i="1" dirty="0" smtClean="0">
                <a:latin typeface="Comic Sans MS" pitchFamily="66" charset="0"/>
              </a:rPr>
              <a:t>E.g. 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en-US" sz="2000" i="1" dirty="0" smtClean="0">
                <a:latin typeface="Comic Sans MS" pitchFamily="66" charset="0"/>
              </a:rPr>
              <a:t>team of health workers strengthened and functioning.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en-US" sz="2000" i="1" dirty="0" smtClean="0">
                <a:latin typeface="Comic Sans MS" pitchFamily="66" charset="0"/>
              </a:rPr>
              <a:t>Children immunised,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en-US" sz="2000" i="1" dirty="0" smtClean="0">
                <a:latin typeface="Comic Sans MS" pitchFamily="66" charset="0"/>
              </a:rPr>
              <a:t>Staff  effectively trained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DF286C14-E3E0-491F-AC2E-FDDB85405529}" type="datetime1">
              <a:rPr lang="en-US" smtClean="0"/>
              <a:pPr>
                <a:defRPr/>
              </a:pPr>
              <a:t>9/18/2024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7404100" cy="1600200"/>
          </a:xfrm>
        </p:spPr>
        <p:txBody>
          <a:bodyPr>
            <a:normAutofit/>
          </a:bodyPr>
          <a:lstStyle/>
          <a:p>
            <a:pPr algn="l">
              <a:spcBef>
                <a:spcPts val="600"/>
              </a:spcBef>
            </a:pPr>
            <a:r>
              <a:rPr lang="en-US" sz="3600" dirty="0" smtClean="0">
                <a:solidFill>
                  <a:srgbClr val="FF0000"/>
                </a:solidFill>
              </a:rPr>
              <a:t>Activities: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991600" cy="4495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Refer to the specific tasks/ steps which the project takes to provide the various outputs.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It answers  the question; </a:t>
            </a:r>
          </a:p>
          <a:p>
            <a:pPr>
              <a:buNone/>
            </a:pPr>
            <a:r>
              <a:rPr lang="en-US" sz="2400" dirty="0" smtClean="0"/>
              <a:t>			“How will we deliver the outputs?”</a:t>
            </a:r>
          </a:p>
          <a:p>
            <a:pPr>
              <a:buNone/>
            </a:pPr>
            <a:r>
              <a:rPr lang="en-US" sz="2800" i="1" dirty="0" smtClean="0">
                <a:latin typeface="Comic Sans MS" pitchFamily="66" charset="0"/>
              </a:rPr>
              <a:t>Examples;</a:t>
            </a:r>
          </a:p>
          <a:p>
            <a:pPr>
              <a:buFont typeface="Wingdings" pitchFamily="2" charset="2"/>
              <a:buChar char="ü"/>
            </a:pPr>
            <a:r>
              <a:rPr lang="en-US" sz="2000" i="1" dirty="0" smtClean="0">
                <a:latin typeface="Comic Sans MS" pitchFamily="66" charset="0"/>
              </a:rPr>
              <a:t>Recruit healthcare workers</a:t>
            </a:r>
          </a:p>
          <a:p>
            <a:pPr>
              <a:buFont typeface="Wingdings" pitchFamily="2" charset="2"/>
              <a:buChar char="ü"/>
            </a:pPr>
            <a:r>
              <a:rPr lang="en-US" sz="2000" i="1" dirty="0" smtClean="0">
                <a:latin typeface="Comic Sans MS" pitchFamily="66" charset="0"/>
              </a:rPr>
              <a:t>Agricultural advisers run workshops on techniques to prevent further soil erosion.</a:t>
            </a:r>
          </a:p>
          <a:p>
            <a:pPr>
              <a:buFont typeface="Wingdings" pitchFamily="2" charset="2"/>
              <a:buChar char="ü"/>
            </a:pPr>
            <a:r>
              <a:rPr lang="en-US" sz="2000" i="1" dirty="0" smtClean="0">
                <a:latin typeface="Comic Sans MS" pitchFamily="66" charset="0"/>
              </a:rPr>
              <a:t>Upgrade current wells and establish new wells.</a:t>
            </a:r>
          </a:p>
          <a:p>
            <a:pPr>
              <a:buFont typeface="Wingdings" pitchFamily="2" charset="2"/>
              <a:buChar char="ü"/>
            </a:pPr>
            <a:endParaRPr lang="en-US" sz="2000" i="1" dirty="0" smtClean="0">
              <a:latin typeface="Comic Sans MS" pitchFamily="66" charset="0"/>
            </a:endParaRP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5C73326-70A7-47FE-A04D-203C464C69AA}" type="datetime1">
              <a:rPr lang="en-US" smtClean="0"/>
              <a:pPr>
                <a:defRPr/>
              </a:pPr>
              <a:t>9/18/2024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7327900" cy="16002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Inputs: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077200" cy="3657600"/>
          </a:xfrm>
        </p:spPr>
        <p:txBody>
          <a:bodyPr/>
          <a:lstStyle/>
          <a:p>
            <a:pPr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800" dirty="0" smtClean="0"/>
              <a:t>The resources needed to conduct the activities. </a:t>
            </a:r>
          </a:p>
          <a:p>
            <a:pPr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800" dirty="0" smtClean="0"/>
              <a:t>Resources refer to personnel, raw materials, capabilities,fincances </a:t>
            </a:r>
            <a:r>
              <a:rPr lang="en-US" sz="2800" dirty="0" err="1" smtClean="0"/>
              <a:t>e.t.c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sz="2000" b="1" dirty="0" smtClean="0"/>
              <a:t>.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E920C2B-3F10-425C-A58D-A80AB5BA96CE}" type="datetime1">
              <a:rPr lang="en-US" smtClean="0"/>
              <a:pPr>
                <a:defRPr/>
              </a:pPr>
              <a:t>9/18/2024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7327900" cy="1600200"/>
          </a:xfrm>
        </p:spPr>
        <p:txBody>
          <a:bodyPr/>
          <a:lstStyle/>
          <a:p>
            <a:r>
              <a:rPr lang="en-US" sz="3200" dirty="0" smtClean="0"/>
              <a:t>When determining the inputs make sure that they;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8534400" cy="40386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Are directly related to the activities that will be undertaken;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Are adequate to implement the activities you have planned;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Are defined in terms of quantity, quality and costs; and most importantly, that they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Are appropriate to the situation in terms of gender, cultural, technological and other environmental considerations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60567CB9-1BF3-4866-B975-95D6005FEF01}" type="datetime1">
              <a:rPr lang="en-US" smtClean="0"/>
              <a:pPr>
                <a:defRPr/>
              </a:pPr>
              <a:t>9/18/2024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7556500" cy="16002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idea is to come out with a logical relationship between the 5 Project elements.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763000" cy="3657600"/>
          </a:xfrm>
        </p:spPr>
        <p:txBody>
          <a:bodyPr/>
          <a:lstStyle/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If we have the appropriate ……………….………………</a:t>
            </a:r>
            <a:r>
              <a:rPr lang="en-US" sz="24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INPUTS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We can perform all………………………………………</a:t>
            </a:r>
            <a:r>
              <a:rPr lang="en-US" sz="2400" dirty="0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ACTIVITIES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Which are needed to deliver our…………….………</a:t>
            </a:r>
            <a:r>
              <a:rPr lang="en-US" sz="24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RESULTS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If we achieve all results this will make it possible to achieve our……………………………………………</a:t>
            </a:r>
            <a:r>
              <a:rPr lang="en-US" sz="2400" dirty="0" smtClean="0">
                <a:solidFill>
                  <a:srgbClr val="0099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PROJEC PURPOSE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Which contribute to the achievement of………………………………………………………..</a:t>
            </a:r>
            <a:r>
              <a:rPr lang="en-US" sz="24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DEVELOPMEN GOAL</a:t>
            </a:r>
            <a:endParaRPr lang="en-US" sz="24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BBACBB2-DA3E-42FF-987C-59F27E712B78}" type="datetime1">
              <a:rPr lang="en-US" smtClean="0"/>
              <a:pPr>
                <a:defRPr/>
              </a:pPr>
              <a:t>9/18/2024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382000" cy="106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 </a:t>
            </a:r>
            <a:r>
              <a:rPr lang="en-US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Design phase includes three steps!  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52400" y="1219200"/>
          <a:ext cx="8991600" cy="58668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  <a:gridCol w="6324600"/>
              </a:tblGrid>
              <a:tr h="495201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Step </a:t>
                      </a:r>
                      <a:endParaRPr lang="en-US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en-US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Outputs of</a:t>
                      </a:r>
                      <a:r>
                        <a:rPr lang="en-US" sz="2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 each step</a:t>
                      </a:r>
                      <a:endParaRPr lang="en-US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240039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5. Defining the project</a:t>
                      </a:r>
                      <a:r>
                        <a:rPr lang="en-US" sz="2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 elements</a:t>
                      </a:r>
                      <a:endParaRPr lang="en-US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A</a:t>
                      </a:r>
                      <a:r>
                        <a:rPr lang="en-US" sz="2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 definition of the :</a:t>
                      </a:r>
                    </a:p>
                    <a:p>
                      <a:pPr>
                        <a:spcBef>
                          <a:spcPts val="0"/>
                        </a:spcBef>
                        <a:buFont typeface="Wingdings" pitchFamily="2" charset="2"/>
                        <a:buChar char="ü"/>
                      </a:pPr>
                      <a:r>
                        <a:rPr lang="en-US" sz="2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Development goal</a:t>
                      </a:r>
                    </a:p>
                    <a:p>
                      <a:pPr>
                        <a:spcBef>
                          <a:spcPts val="0"/>
                        </a:spcBef>
                        <a:buFont typeface="Wingdings" pitchFamily="2" charset="2"/>
                        <a:buChar char="ü"/>
                      </a:pPr>
                      <a:r>
                        <a:rPr lang="en-US" sz="2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Project purpose</a:t>
                      </a:r>
                    </a:p>
                    <a:p>
                      <a:pPr>
                        <a:spcBef>
                          <a:spcPts val="0"/>
                        </a:spcBef>
                        <a:buFont typeface="Wingdings" pitchFamily="2" charset="2"/>
                        <a:buChar char="ü"/>
                      </a:pPr>
                      <a:r>
                        <a:rPr lang="en-US" sz="2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Results</a:t>
                      </a:r>
                    </a:p>
                    <a:p>
                      <a:pPr>
                        <a:spcBef>
                          <a:spcPts val="0"/>
                        </a:spcBef>
                        <a:buFont typeface="Wingdings" pitchFamily="2" charset="2"/>
                        <a:buChar char="ü"/>
                      </a:pPr>
                      <a:r>
                        <a:rPr lang="en-US" sz="2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Activities</a:t>
                      </a:r>
                    </a:p>
                    <a:p>
                      <a:pPr>
                        <a:spcBef>
                          <a:spcPts val="0"/>
                        </a:spcBef>
                        <a:buFont typeface="Wingdings" pitchFamily="2" charset="2"/>
                        <a:buChar char="ü"/>
                      </a:pPr>
                      <a:r>
                        <a:rPr lang="en-US" sz="2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inputs</a:t>
                      </a:r>
                      <a:endParaRPr lang="en-US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1287523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6. Assessment of external factors</a:t>
                      </a:r>
                      <a:endParaRPr lang="en-US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Font typeface="Wingdings" pitchFamily="2" charset="2"/>
                        <a:buChar char="§"/>
                      </a:pPr>
                      <a:r>
                        <a:rPr lang="en-US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Assumptions or external factor</a:t>
                      </a:r>
                      <a:r>
                        <a:rPr lang="en-US" sz="2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s are assessed in terms of probability and importance.</a:t>
                      </a:r>
                      <a:endParaRPr lang="en-US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</a:tr>
              <a:tr h="1683684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7.</a:t>
                      </a:r>
                      <a:r>
                        <a:rPr lang="en-US" sz="2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 Developing indicators</a:t>
                      </a:r>
                      <a:endParaRPr lang="en-US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buFont typeface="Wingdings" pitchFamily="2" charset="2"/>
                        <a:buChar char="§"/>
                      </a:pPr>
                      <a:r>
                        <a:rPr lang="en-US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Indicators for the project</a:t>
                      </a:r>
                      <a:r>
                        <a:rPr lang="en-US" sz="2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+mj-lt"/>
                        </a:rPr>
                        <a:t> goal, project purpose and results are developed as a basis for monitoring and evaluation.</a:t>
                      </a:r>
                      <a:endParaRPr lang="en-US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j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3E6E72AF-A858-4CBE-B5CB-471D4F7C49E9}" type="datetime1">
              <a:rPr lang="en-US" smtClean="0"/>
              <a:pPr>
                <a:defRPr/>
              </a:pPr>
              <a:t>9/18/2024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7327900" cy="1219200"/>
          </a:xfrm>
        </p:spPr>
        <p:txBody>
          <a:bodyPr/>
          <a:lstStyle/>
          <a:p>
            <a:pPr algn="l"/>
            <a:r>
              <a:rPr lang="en-US" sz="3600" dirty="0" smtClean="0"/>
              <a:t>Objectively Verifiable  Indicators (OVIs)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153400" cy="388620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 smtClean="0"/>
              <a:t>These describe the basis of measuring how well the objectives and results have been achieved.</a:t>
            </a:r>
          </a:p>
          <a:p>
            <a:pPr>
              <a:spcBef>
                <a:spcPts val="1800"/>
              </a:spcBef>
              <a:buNone/>
            </a:pPr>
            <a:r>
              <a:rPr lang="en-US" sz="2400" b="1" dirty="0" smtClean="0"/>
              <a:t>Indicators;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en-US" sz="2400" dirty="0" smtClean="0"/>
              <a:t>state how the performance standards to be reached will be measured.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en-US" sz="2400" dirty="0" smtClean="0"/>
              <a:t>provide the information needed to help us determine progress towards meeting stated project objectives.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en-US" sz="2400" dirty="0" smtClean="0"/>
              <a:t>Set target for the project to achieve.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en-US" sz="2400" dirty="0" smtClean="0"/>
              <a:t>Can be direct or indirect.</a:t>
            </a:r>
          </a:p>
          <a:p>
            <a:pPr>
              <a:spcBef>
                <a:spcPts val="1800"/>
              </a:spcBef>
              <a:buNone/>
            </a:pPr>
            <a:endParaRPr lang="en-US" sz="2800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58845B74-2900-4858-99D3-ABEA47F11D83}" type="datetime1">
              <a:rPr lang="en-US" smtClean="0"/>
              <a:pPr>
                <a:defRPr/>
              </a:pPr>
              <a:t>9/18/2024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7556500" cy="1600200"/>
          </a:xfrm>
        </p:spPr>
        <p:txBody>
          <a:bodyPr/>
          <a:lstStyle/>
          <a:p>
            <a:r>
              <a:rPr lang="en-US" sz="3600" dirty="0" smtClean="0"/>
              <a:t>Four aspects should be provided by any objective;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534400" cy="3657600"/>
          </a:xfrm>
        </p:spPr>
        <p:txBody>
          <a:bodyPr/>
          <a:lstStyle/>
          <a:p>
            <a:r>
              <a:rPr lang="en-US" dirty="0" smtClean="0"/>
              <a:t>the out come, </a:t>
            </a:r>
          </a:p>
          <a:p>
            <a:r>
              <a:rPr lang="en-US" dirty="0" smtClean="0"/>
              <a:t>a time frame,  </a:t>
            </a:r>
          </a:p>
          <a:p>
            <a:r>
              <a:rPr lang="en-US" dirty="0" smtClean="0"/>
              <a:t>a measure, and </a:t>
            </a:r>
          </a:p>
          <a:p>
            <a:r>
              <a:rPr lang="en-US" dirty="0" smtClean="0"/>
              <a:t>an action.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E920C2B-3F10-425C-A58D-A80AB5BA96CE}" type="datetime1">
              <a:rPr lang="en-US" smtClean="0"/>
              <a:pPr>
                <a:defRPr/>
              </a:pPr>
              <a:t>9/18/2024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7404100" cy="1066800"/>
          </a:xfrm>
        </p:spPr>
        <p:txBody>
          <a:bodyPr/>
          <a:lstStyle/>
          <a:p>
            <a:pPr algn="l"/>
            <a:r>
              <a:rPr lang="en-US" sz="3600" dirty="0" smtClean="0"/>
              <a:t>Means of Verification(MOV)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763000" cy="4572000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dirty="0" smtClean="0"/>
              <a:t>The MOV refers to how and where one can check that an objective has been achieved at the intended performance level. 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dirty="0" smtClean="0"/>
              <a:t>In other words, means of verification are data sources.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/>
              <a:t>The sources of information on achievement of objectives need to be agreed at the planning stage, i.e. what information</a:t>
            </a:r>
          </a:p>
          <a:p>
            <a:pPr>
              <a:spcBef>
                <a:spcPts val="1200"/>
              </a:spcBef>
              <a:buFont typeface="Wingdings" pitchFamily="2" charset="2"/>
              <a:buChar char="v"/>
            </a:pPr>
            <a:r>
              <a:rPr lang="en-US" dirty="0" smtClean="0"/>
              <a:t>is needed, </a:t>
            </a:r>
          </a:p>
          <a:p>
            <a:pPr>
              <a:spcBef>
                <a:spcPts val="1200"/>
              </a:spcBef>
              <a:buFont typeface="Wingdings" pitchFamily="2" charset="2"/>
              <a:buChar char="v"/>
            </a:pPr>
            <a:r>
              <a:rPr lang="en-US" dirty="0" smtClean="0"/>
              <a:t>In what form,</a:t>
            </a:r>
          </a:p>
          <a:p>
            <a:pPr>
              <a:spcBef>
                <a:spcPts val="1200"/>
              </a:spcBef>
              <a:buFont typeface="Wingdings" pitchFamily="2" charset="2"/>
              <a:buChar char="v"/>
            </a:pPr>
            <a:r>
              <a:rPr lang="en-US" dirty="0" smtClean="0"/>
              <a:t>the frequency and </a:t>
            </a:r>
          </a:p>
          <a:p>
            <a:pPr>
              <a:spcBef>
                <a:spcPts val="1200"/>
              </a:spcBef>
              <a:buFont typeface="Wingdings" pitchFamily="2" charset="2"/>
              <a:buChar char="v"/>
            </a:pPr>
            <a:r>
              <a:rPr lang="en-US" dirty="0" smtClean="0"/>
              <a:t>who should provide it   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/>
              <a:t>to ensure that there are ways of verifying success.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D50E768-840D-4478-9E98-8F0F83BA454C}" type="datetime1">
              <a:rPr lang="en-US" smtClean="0"/>
              <a:pPr>
                <a:defRPr/>
              </a:pPr>
              <a:t>9/18/2024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7327900" cy="1600200"/>
          </a:xfrm>
        </p:spPr>
        <p:txBody>
          <a:bodyPr/>
          <a:lstStyle/>
          <a:p>
            <a:pPr algn="l"/>
            <a:r>
              <a:rPr lang="en-US" sz="3600" dirty="0" smtClean="0">
                <a:solidFill>
                  <a:schemeClr val="tx2"/>
                </a:solidFill>
              </a:rPr>
              <a:t>Project Assumptions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763000" cy="3657600"/>
          </a:xfrm>
        </p:spPr>
        <p:txBody>
          <a:bodyPr/>
          <a:lstStyle/>
          <a:p>
            <a:pPr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 smtClean="0"/>
              <a:t>Assumptions  are the important and relevant factors:</a:t>
            </a:r>
          </a:p>
          <a:p>
            <a:pPr>
              <a:spcBef>
                <a:spcPts val="1800"/>
              </a:spcBef>
              <a:buFont typeface="Wingdings" pitchFamily="2" charset="2"/>
              <a:buChar char="ü"/>
            </a:pPr>
            <a:r>
              <a:rPr lang="en-US" sz="2200" dirty="0" smtClean="0"/>
              <a:t>Which are out of the control of the project; but</a:t>
            </a:r>
          </a:p>
          <a:p>
            <a:pPr>
              <a:spcBef>
                <a:spcPts val="1800"/>
              </a:spcBef>
              <a:buFont typeface="Wingdings" pitchFamily="2" charset="2"/>
              <a:buChar char="ü"/>
            </a:pPr>
            <a:r>
              <a:rPr lang="en-US" sz="2200" dirty="0" smtClean="0"/>
              <a:t>Which must exist or take place if the project is to be successful.</a:t>
            </a:r>
          </a:p>
          <a:p>
            <a:pPr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400" dirty="0" smtClean="0"/>
              <a:t>An assumption is a positive statement of a condition that must be met in order for project objectives to be met; while</a:t>
            </a:r>
            <a:endParaRPr lang="en-US" sz="2800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E920C2B-3F10-425C-A58D-A80AB5BA96CE}" type="datetime1">
              <a:rPr lang="en-US" smtClean="0"/>
              <a:pPr>
                <a:defRPr/>
              </a:pPr>
              <a:t>9/18/2024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cs typeface="Times New Roman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800" b="1" dirty="0" smtClean="0"/>
              <a:t>a risk </a:t>
            </a:r>
            <a:r>
              <a:rPr lang="en-US" sz="2800" dirty="0" smtClean="0"/>
              <a:t>is a negative statement of what might prevent objectives being achieved</a:t>
            </a:r>
            <a:r>
              <a:rPr lang="en-US" sz="3200" dirty="0" smtClean="0"/>
              <a:t>. </a:t>
            </a:r>
          </a:p>
          <a:p>
            <a:pPr>
              <a:spcBef>
                <a:spcPts val="1800"/>
              </a:spcBef>
            </a:pPr>
            <a:r>
              <a:rPr lang="en-US" b="1" dirty="0" smtClean="0">
                <a:cs typeface="Times New Roman" pitchFamily="18" charset="0"/>
              </a:rPr>
              <a:t>Preconditions </a:t>
            </a:r>
            <a:r>
              <a:rPr lang="en-US" dirty="0" smtClean="0">
                <a:cs typeface="Times New Roman" pitchFamily="18" charset="0"/>
              </a:rPr>
              <a:t>are conditions that must be met before a project can commence e.g. policy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E920C2B-3F10-425C-A58D-A80AB5BA96CE}" type="datetime1">
              <a:rPr lang="en-US" smtClean="0"/>
              <a:pPr>
                <a:defRPr/>
              </a:pPr>
              <a:t>9/18/2024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 Logical Framework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8534400" cy="3657600"/>
          </a:xfrm>
        </p:spPr>
        <p:txBody>
          <a:bodyPr/>
          <a:lstStyle/>
          <a:p>
            <a:pPr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800" dirty="0" smtClean="0"/>
              <a:t>At this stage we start to plan </a:t>
            </a:r>
            <a:r>
              <a:rPr lang="en-US" sz="2800" b="1" dirty="0" smtClean="0"/>
              <a:t>how </a:t>
            </a:r>
            <a:r>
              <a:rPr lang="en-US" sz="2800" dirty="0" smtClean="0"/>
              <a:t>the project will function.</a:t>
            </a:r>
          </a:p>
          <a:p>
            <a:pPr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800" dirty="0" smtClean="0">
                <a:cs typeface="Times New Roman" pitchFamily="18" charset="0"/>
              </a:rPr>
              <a:t>The idea of this tool is that you identify all the main elements of a new proposal, and examine how they fit together.</a:t>
            </a:r>
          </a:p>
          <a:p>
            <a:pPr>
              <a:spcBef>
                <a:spcPts val="1800"/>
              </a:spcBef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tool used is t</a:t>
            </a:r>
            <a:r>
              <a:rPr lang="en-US" sz="2800" dirty="0" smtClean="0"/>
              <a:t>he Logical Framework Approach (LFA).</a:t>
            </a:r>
            <a:r>
              <a:rPr lang="en-US" sz="2800" dirty="0" smtClean="0"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E920C2B-3F10-425C-A58D-A80AB5BA96CE}" type="datetime1">
              <a:rPr lang="en-US" smtClean="0"/>
              <a:pPr>
                <a:defRPr/>
              </a:pPr>
              <a:t>9/18/2024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001000" cy="914400"/>
          </a:xfrm>
        </p:spPr>
        <p:txBody>
          <a:bodyPr/>
          <a:lstStyle/>
          <a:p>
            <a:r>
              <a:rPr lang="en-US" dirty="0" smtClean="0"/>
              <a:t>Logical framework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686800" cy="49530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Is an analytical, presentational and mgt tool.</a:t>
            </a:r>
          </a:p>
          <a:p>
            <a:pPr>
              <a:buNone/>
            </a:pPr>
            <a:r>
              <a:rPr lang="en-US" sz="2400" dirty="0" smtClean="0"/>
              <a:t>It can help to;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en-US" sz="2400" dirty="0" err="1" smtClean="0"/>
              <a:t>Analyse</a:t>
            </a:r>
            <a:r>
              <a:rPr lang="en-US" sz="2400" dirty="0" smtClean="0"/>
              <a:t> the existing situation during project preparation.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en-US" sz="2400" dirty="0" smtClean="0"/>
              <a:t>Establish a logical hierarchy of means by which objectives will be achieved.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en-US" sz="2400" dirty="0" smtClean="0"/>
              <a:t>Identify the potential risks to achieving the objective, and to sustain outcomes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en-US" sz="2400" dirty="0" smtClean="0"/>
              <a:t>Establish how outputs and outcomes might be monitored and evaluated.</a:t>
            </a:r>
          </a:p>
          <a:p>
            <a:pPr>
              <a:spcBef>
                <a:spcPts val="600"/>
              </a:spcBef>
              <a:buFont typeface="Wingdings" pitchFamily="2" charset="2"/>
              <a:buChar char="ü"/>
            </a:pPr>
            <a:r>
              <a:rPr lang="en-US" sz="2400" dirty="0" smtClean="0"/>
              <a:t>Present a summary of the project in a standard format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E920C2B-3F10-425C-A58D-A80AB5BA96CE}" type="datetime1">
              <a:rPr lang="en-US" smtClean="0"/>
              <a:pPr>
                <a:defRPr/>
              </a:pPr>
              <a:t>9/18/2024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7404100" cy="381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dirty="0" smtClean="0"/>
              <a:t>Why cont’d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229600" cy="5486400"/>
          </a:xfrm>
        </p:spPr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/>
              <a:t>Monitor  and review projects during implementation.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/>
              <a:t>Planners can test the design of a proposed project to ensure its relevance, feasibility and sustainability. </a:t>
            </a:r>
          </a:p>
          <a:p>
            <a:pPr>
              <a:spcBef>
                <a:spcPts val="1200"/>
              </a:spcBef>
              <a:buFont typeface="Wingdings" pitchFamily="2" charset="2"/>
              <a:buChar char="§"/>
            </a:pPr>
            <a:r>
              <a:rPr lang="en-US" sz="2400" dirty="0" smtClean="0"/>
              <a:t>Helps to think through all the factors that should be considered for planning a successful project.</a:t>
            </a:r>
          </a:p>
          <a:p>
            <a:pPr>
              <a:spcBef>
                <a:spcPts val="1200"/>
              </a:spcBef>
            </a:pPr>
            <a:r>
              <a:rPr lang="en-US" sz="2400" dirty="0" smtClean="0">
                <a:cs typeface="Times New Roman" pitchFamily="18" charset="0"/>
              </a:rPr>
              <a:t>Its a useful tool for planning more complicated projects.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A key management tool during implementation, monitoring and evaluation </a:t>
            </a:r>
            <a:endParaRPr lang="en-US" sz="2400" dirty="0" smtClean="0"/>
          </a:p>
          <a:p>
            <a:pPr lvl="0" latinLnBrk="1">
              <a:spcBef>
                <a:spcPts val="1200"/>
              </a:spcBef>
            </a:pPr>
            <a:r>
              <a:rPr lang="en-US" altLang="en-US" sz="2400" dirty="0" smtClean="0"/>
              <a:t>It defines linkages between the project and external factors</a:t>
            </a:r>
          </a:p>
          <a:p>
            <a:pPr lvl="0" latinLnBrk="1">
              <a:spcBef>
                <a:spcPts val="1200"/>
              </a:spcBef>
            </a:pPr>
            <a:r>
              <a:rPr lang="en-US" altLang="en-US" sz="2400" dirty="0" smtClean="0"/>
              <a:t>During implementation, the log frame serves as the main reference for drawing up detailed work plans, TORs, budgets, M&amp;E Plans </a:t>
            </a:r>
            <a:r>
              <a:rPr lang="en-US" altLang="en-US" sz="2400" dirty="0" err="1" smtClean="0"/>
              <a:t>e.t.c</a:t>
            </a:r>
            <a:r>
              <a:rPr lang="en-US" altLang="en-US" sz="2400" dirty="0" smtClean="0"/>
              <a:t>.</a:t>
            </a:r>
          </a:p>
          <a:p>
            <a:pPr lvl="0" latinLnBrk="1">
              <a:spcBef>
                <a:spcPts val="1200"/>
              </a:spcBef>
            </a:pPr>
            <a:r>
              <a:rPr lang="en-US" altLang="en-US" sz="2400" dirty="0" smtClean="0"/>
              <a:t>A log frame provides indicators against which the project progress and achievements can be assessed.</a:t>
            </a:r>
          </a:p>
          <a:p>
            <a:pPr marL="0" indent="0">
              <a:spcBef>
                <a:spcPts val="1200"/>
              </a:spcBef>
              <a:buNone/>
            </a:pPr>
            <a:endParaRPr lang="en-US" sz="2400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E920C2B-3F10-425C-A58D-A80AB5BA96CE}" type="datetime1">
              <a:rPr lang="en-US" smtClean="0"/>
              <a:pPr>
                <a:defRPr/>
              </a:pPr>
              <a:t>9/19/2024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7404100" cy="1600200"/>
          </a:xfrm>
        </p:spPr>
        <p:txBody>
          <a:bodyPr/>
          <a:lstStyle/>
          <a:p>
            <a:pPr algn="l"/>
            <a:r>
              <a:rPr lang="en-US" dirty="0" smtClean="0"/>
              <a:t>When to use the LFA?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458200" cy="4267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Throughout the Project Management Cycle when;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Identifying &amp; assessing activities that fit within the scope of programs.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Preparing the project design in a systematic &amp; Logical way.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Appraising project designs.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Implementing approved projects; and 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/>
              <a:t>Monitoring, review and evaluating project progress &amp; performance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E920C2B-3F10-425C-A58D-A80AB5BA96CE}" type="datetime1">
              <a:rPr lang="en-US" smtClean="0"/>
              <a:pPr>
                <a:defRPr/>
              </a:pPr>
              <a:t>9/18/2024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should be involved?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8153400" cy="3657600"/>
          </a:xfrm>
        </p:spPr>
        <p:txBody>
          <a:bodyPr/>
          <a:lstStyle/>
          <a:p>
            <a:pPr>
              <a:spcBef>
                <a:spcPts val="2400"/>
              </a:spcBef>
              <a:buNone/>
            </a:pPr>
            <a:r>
              <a:rPr lang="en-US" sz="2400" dirty="0" smtClean="0"/>
              <a:t>It should be approached in team work;</a:t>
            </a:r>
          </a:p>
          <a:p>
            <a:pPr>
              <a:spcBef>
                <a:spcPts val="2400"/>
              </a:spcBef>
              <a:buFont typeface="Wingdings" pitchFamily="2" charset="2"/>
              <a:buChar char="§"/>
            </a:pPr>
            <a:r>
              <a:rPr lang="en-US" sz="2400" dirty="0" smtClean="0"/>
              <a:t>Project manager, team members and key stakeholders involvement is key.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E920C2B-3F10-425C-A58D-A80AB5BA96CE}" type="datetime1">
              <a:rPr lang="en-US" smtClean="0"/>
              <a:pPr>
                <a:defRPr/>
              </a:pPr>
              <a:t>9/18/2024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logical framework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7620000" cy="42672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Gives a summary of;</a:t>
            </a:r>
          </a:p>
          <a:p>
            <a:pPr>
              <a:spcBef>
                <a:spcPts val="1800"/>
              </a:spcBef>
              <a:buFont typeface="Wingdings" pitchFamily="2" charset="2"/>
              <a:buChar char="ü"/>
            </a:pPr>
            <a:r>
              <a:rPr lang="en-US" sz="2800" dirty="0" smtClean="0"/>
              <a:t>What the project intends to do;</a:t>
            </a:r>
          </a:p>
          <a:p>
            <a:pPr>
              <a:spcBef>
                <a:spcPts val="1800"/>
              </a:spcBef>
              <a:buFont typeface="Wingdings" pitchFamily="2" charset="2"/>
              <a:buChar char="ü"/>
            </a:pPr>
            <a:r>
              <a:rPr lang="en-US" sz="2800" dirty="0" smtClean="0"/>
              <a:t>How;</a:t>
            </a:r>
          </a:p>
          <a:p>
            <a:pPr>
              <a:spcBef>
                <a:spcPts val="1800"/>
              </a:spcBef>
              <a:buFont typeface="Wingdings" pitchFamily="2" charset="2"/>
              <a:buChar char="ü"/>
            </a:pPr>
            <a:r>
              <a:rPr lang="en-US" sz="2800" dirty="0" smtClean="0"/>
              <a:t>What the key assumptions are; and </a:t>
            </a:r>
          </a:p>
          <a:p>
            <a:pPr>
              <a:spcBef>
                <a:spcPts val="1800"/>
              </a:spcBef>
              <a:buFont typeface="Wingdings" pitchFamily="2" charset="2"/>
              <a:buChar char="ü"/>
            </a:pPr>
            <a:r>
              <a:rPr lang="en-US" sz="2800" dirty="0" smtClean="0"/>
              <a:t>How outputs and outcomes will be monitored and evaluated.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E920C2B-3F10-425C-A58D-A80AB5BA96CE}" type="datetime1">
              <a:rPr lang="en-US" smtClean="0"/>
              <a:pPr>
                <a:defRPr/>
              </a:pPr>
              <a:t>9/18/2024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839200" cy="12192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Log frame matrix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41910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endParaRPr lang="en-U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E920C2B-3F10-425C-A58D-A80AB5BA96CE}" type="datetime1">
              <a:rPr lang="en-US" smtClean="0"/>
              <a:pPr>
                <a:defRPr/>
              </a:pPr>
              <a:t>9/18/2024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3A7383-9C05-473C-91CC-7696E27F894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28600" y="1752600"/>
          <a:ext cx="8915399" cy="388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0705"/>
                <a:gridCol w="2790908"/>
                <a:gridCol w="2015655"/>
                <a:gridCol w="1938131"/>
              </a:tblGrid>
              <a:tr h="1224742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2"/>
                          </a:solidFill>
                        </a:rPr>
                        <a:t>Project Elements</a:t>
                      </a:r>
                      <a:endParaRPr lang="en-US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2"/>
                          </a:solidFill>
                        </a:rPr>
                        <a:t>Objectively Verifiable Indicators (OVI)</a:t>
                      </a:r>
                      <a:endParaRPr lang="en-US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</a:rPr>
                        <a:t>Means</a:t>
                      </a:r>
                      <a:r>
                        <a:rPr lang="en-US" sz="2400" baseline="0" dirty="0" smtClean="0">
                          <a:solidFill>
                            <a:schemeClr val="tx2"/>
                          </a:solidFill>
                        </a:rPr>
                        <a:t> of Verification (MOV)</a:t>
                      </a:r>
                      <a:endParaRPr lang="en-US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chemeClr val="tx2"/>
                          </a:solidFill>
                        </a:rPr>
                        <a:t>Assumptions</a:t>
                      </a:r>
                    </a:p>
                    <a:p>
                      <a:endParaRPr lang="en-US" sz="240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0452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en-US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Project Goal</a:t>
                      </a:r>
                      <a:endParaRPr lang="en-US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47898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en-US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Project</a:t>
                      </a:r>
                      <a:r>
                        <a:rPr lang="en-US" sz="2400" baseline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 Purpose</a:t>
                      </a:r>
                      <a:endParaRPr lang="en-US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0452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en-US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Results</a:t>
                      </a:r>
                      <a:endParaRPr lang="en-US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0452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en-US" sz="2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Activities</a:t>
                      </a:r>
                      <a:endParaRPr lang="en-US" sz="2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10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00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00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10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00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aramond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00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LFA</Template>
  <TotalTime>10504</TotalTime>
  <Words>1280</Words>
  <Application>Microsoft Office PowerPoint</Application>
  <PresentationFormat>On-screen Show (4:3)</PresentationFormat>
  <Paragraphs>198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Arial</vt:lpstr>
      <vt:lpstr>Calibri</vt:lpstr>
      <vt:lpstr>Calibri Light</vt:lpstr>
      <vt:lpstr>Comic Sans MS</vt:lpstr>
      <vt:lpstr>Garamond</vt:lpstr>
      <vt:lpstr>Times New Roman</vt:lpstr>
      <vt:lpstr>Verdana</vt:lpstr>
      <vt:lpstr>Wingdings</vt:lpstr>
      <vt:lpstr>Profile</vt:lpstr>
      <vt:lpstr>Default Design</vt:lpstr>
      <vt:lpstr>Office Theme</vt:lpstr>
      <vt:lpstr>The logical Framework/Strategic Planning matrix</vt:lpstr>
      <vt:lpstr>  Design phase includes three steps!  </vt:lpstr>
      <vt:lpstr>The  Logical Framework </vt:lpstr>
      <vt:lpstr>Logical framework Approach</vt:lpstr>
      <vt:lpstr>Why cont’d</vt:lpstr>
      <vt:lpstr>When to use the LFA?</vt:lpstr>
      <vt:lpstr>Who should be involved?</vt:lpstr>
      <vt:lpstr>The logical framework matrix</vt:lpstr>
      <vt:lpstr>Log frame matrix structure</vt:lpstr>
      <vt:lpstr>What questions are we answering by constructing the logical frame ?</vt:lpstr>
      <vt:lpstr>How to design a log frame?</vt:lpstr>
      <vt:lpstr>Project Goal:</vt:lpstr>
      <vt:lpstr>Project Purpose:</vt:lpstr>
      <vt:lpstr>Target group</vt:lpstr>
      <vt:lpstr>Outputs/Results:</vt:lpstr>
      <vt:lpstr>Activities: </vt:lpstr>
      <vt:lpstr>Inputs: </vt:lpstr>
      <vt:lpstr>When determining the inputs make sure that they;</vt:lpstr>
      <vt:lpstr>The idea is to come out with a logical relationship between the 5 Project elements.</vt:lpstr>
      <vt:lpstr>Objectively Verifiable  Indicators (OVIs)</vt:lpstr>
      <vt:lpstr>Four aspects should be provided by any objective;</vt:lpstr>
      <vt:lpstr>Means of Verification(MOV)</vt:lpstr>
      <vt:lpstr>Project Assumptions</vt:lpstr>
      <vt:lpstr>PowerPoint Presentation</vt:lpstr>
    </vt:vector>
  </TitlesOfParts>
  <Company>PSU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Management</dc:title>
  <dc:creator>dcfischer</dc:creator>
  <cp:lastModifiedBy>Hp</cp:lastModifiedBy>
  <cp:revision>404</cp:revision>
  <dcterms:created xsi:type="dcterms:W3CDTF">2005-08-10T12:08:44Z</dcterms:created>
  <dcterms:modified xsi:type="dcterms:W3CDTF">2024-09-19T07:01:19Z</dcterms:modified>
</cp:coreProperties>
</file>