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7" r:id="rId3"/>
    <p:sldId id="258" r:id="rId4"/>
    <p:sldId id="259" r:id="rId5"/>
    <p:sldId id="260" r:id="rId6"/>
    <p:sldId id="284" r:id="rId7"/>
    <p:sldId id="261" r:id="rId8"/>
    <p:sldId id="262" r:id="rId9"/>
    <p:sldId id="263" r:id="rId10"/>
    <p:sldId id="274" r:id="rId11"/>
    <p:sldId id="277" r:id="rId12"/>
    <p:sldId id="264" r:id="rId13"/>
    <p:sldId id="267" r:id="rId14"/>
    <p:sldId id="268" r:id="rId15"/>
    <p:sldId id="269" r:id="rId16"/>
    <p:sldId id="270" r:id="rId17"/>
    <p:sldId id="271" r:id="rId18"/>
    <p:sldId id="273" r:id="rId19"/>
    <p:sldId id="265" r:id="rId20"/>
    <p:sldId id="275" r:id="rId21"/>
    <p:sldId id="276" r:id="rId22"/>
    <p:sldId id="266" r:id="rId23"/>
    <p:sldId id="278" r:id="rId24"/>
    <p:sldId id="279" r:id="rId25"/>
    <p:sldId id="280" r:id="rId26"/>
    <p:sldId id="281" r:id="rId27"/>
    <p:sldId id="283" r:id="rId28"/>
  </p:sldIdLst>
  <p:sldSz cx="12192000" cy="6858000"/>
  <p:notesSz cx="6858000" cy="9144000"/>
  <p:defaultText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F"/>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65C67D-6DDA-7644-B442-28F5EE17D29D}" type="datetimeFigureOut">
              <a:rPr lang="en-AF" smtClean="0"/>
              <a:t>11/08/2024 R</a:t>
            </a:fld>
            <a:endParaRPr lang="en-AF"/>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F"/>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F"/>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44C480-B03B-9F4B-BF61-6677666E2541}" type="slidenum">
              <a:rPr lang="en-AF" smtClean="0"/>
              <a:t>‹#›</a:t>
            </a:fld>
            <a:endParaRPr lang="en-AF"/>
          </a:p>
        </p:txBody>
      </p:sp>
    </p:spTree>
    <p:extLst>
      <p:ext uri="{BB962C8B-B14F-4D97-AF65-F5344CB8AC3E}">
        <p14:creationId xmlns:p14="http://schemas.microsoft.com/office/powerpoint/2010/main" val="2884055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F" dirty="0"/>
          </a:p>
        </p:txBody>
      </p:sp>
      <p:sp>
        <p:nvSpPr>
          <p:cNvPr id="4" name="Slide Number Placeholder 3"/>
          <p:cNvSpPr>
            <a:spLocks noGrp="1"/>
          </p:cNvSpPr>
          <p:nvPr>
            <p:ph type="sldNum" sz="quarter" idx="5"/>
          </p:nvPr>
        </p:nvSpPr>
        <p:spPr/>
        <p:txBody>
          <a:bodyPr/>
          <a:lstStyle/>
          <a:p>
            <a:fld id="{7B44C480-B03B-9F4B-BF61-6677666E2541}" type="slidenum">
              <a:rPr lang="en-AF" smtClean="0"/>
              <a:t>20</a:t>
            </a:fld>
            <a:endParaRPr lang="en-AF"/>
          </a:p>
        </p:txBody>
      </p:sp>
    </p:spTree>
    <p:extLst>
      <p:ext uri="{BB962C8B-B14F-4D97-AF65-F5344CB8AC3E}">
        <p14:creationId xmlns:p14="http://schemas.microsoft.com/office/powerpoint/2010/main" val="255835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F" dirty="0"/>
          </a:p>
        </p:txBody>
      </p:sp>
      <p:sp>
        <p:nvSpPr>
          <p:cNvPr id="4" name="Slide Number Placeholder 3"/>
          <p:cNvSpPr>
            <a:spLocks noGrp="1"/>
          </p:cNvSpPr>
          <p:nvPr>
            <p:ph type="sldNum" sz="quarter" idx="5"/>
          </p:nvPr>
        </p:nvSpPr>
        <p:spPr/>
        <p:txBody>
          <a:bodyPr/>
          <a:lstStyle/>
          <a:p>
            <a:fld id="{7B44C480-B03B-9F4B-BF61-6677666E2541}" type="slidenum">
              <a:rPr lang="en-AF" smtClean="0"/>
              <a:t>24</a:t>
            </a:fld>
            <a:endParaRPr lang="en-AF"/>
          </a:p>
        </p:txBody>
      </p:sp>
    </p:spTree>
    <p:extLst>
      <p:ext uri="{BB962C8B-B14F-4D97-AF65-F5344CB8AC3E}">
        <p14:creationId xmlns:p14="http://schemas.microsoft.com/office/powerpoint/2010/main" val="3060618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0E79C-514C-AABC-6CA0-3C5406182F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F"/>
          </a:p>
        </p:txBody>
      </p:sp>
      <p:sp>
        <p:nvSpPr>
          <p:cNvPr id="3" name="Subtitle 2">
            <a:extLst>
              <a:ext uri="{FF2B5EF4-FFF2-40B4-BE49-F238E27FC236}">
                <a16:creationId xmlns:a16="http://schemas.microsoft.com/office/drawing/2014/main" id="{7F04AA0D-3D5C-D298-EB64-8BD1966F9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F"/>
          </a:p>
        </p:txBody>
      </p:sp>
      <p:sp>
        <p:nvSpPr>
          <p:cNvPr id="4" name="Date Placeholder 3">
            <a:extLst>
              <a:ext uri="{FF2B5EF4-FFF2-40B4-BE49-F238E27FC236}">
                <a16:creationId xmlns:a16="http://schemas.microsoft.com/office/drawing/2014/main" id="{1FF679D7-E4E0-3274-BDED-C558614AFF0A}"/>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5" name="Footer Placeholder 4">
            <a:extLst>
              <a:ext uri="{FF2B5EF4-FFF2-40B4-BE49-F238E27FC236}">
                <a16:creationId xmlns:a16="http://schemas.microsoft.com/office/drawing/2014/main" id="{3D493DCF-F3FA-A084-5432-02A0BBF9B1F6}"/>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9A6C6B3D-D0B8-032E-2F60-6BD5DF0AAF7C}"/>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1771801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23FD-5A1C-EFF3-BE23-9B9B1B0D1E18}"/>
              </a:ext>
            </a:extLst>
          </p:cNvPr>
          <p:cNvSpPr>
            <a:spLocks noGrp="1"/>
          </p:cNvSpPr>
          <p:nvPr>
            <p:ph type="title"/>
          </p:nvPr>
        </p:nvSpPr>
        <p:spPr/>
        <p:txBody>
          <a:bodyPr/>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E59E3EBD-10DD-A1F9-CDD7-223B58B1DD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9D8204BF-8E77-0581-37C1-208E3907EF93}"/>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5" name="Footer Placeholder 4">
            <a:extLst>
              <a:ext uri="{FF2B5EF4-FFF2-40B4-BE49-F238E27FC236}">
                <a16:creationId xmlns:a16="http://schemas.microsoft.com/office/drawing/2014/main" id="{4C565AF4-3852-F5AE-9D4C-2EA2FFA2DC58}"/>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0393515A-C78B-D4CA-6E2E-F4248A9DCED9}"/>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3524957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98D0B8-FA4B-1CFF-60A6-6FF8FB5D33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C4A5CD63-5B98-13BF-0694-1F504D4AA0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87D9653C-CB5F-B4EB-5E48-501A210FA049}"/>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5" name="Footer Placeholder 4">
            <a:extLst>
              <a:ext uri="{FF2B5EF4-FFF2-40B4-BE49-F238E27FC236}">
                <a16:creationId xmlns:a16="http://schemas.microsoft.com/office/drawing/2014/main" id="{93549201-FF58-0B59-9DBC-A0639C17721E}"/>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7BBA1847-7939-CCC5-B994-C00276D20A3B}"/>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190330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6105C-A91C-1476-8F2C-0E32B8E83C88}"/>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414677E0-E977-1A06-14F8-BB538DEFB6F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0391F00F-F1F4-C765-14DC-16E9C97FE2D3}"/>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5" name="Footer Placeholder 4">
            <a:extLst>
              <a:ext uri="{FF2B5EF4-FFF2-40B4-BE49-F238E27FC236}">
                <a16:creationId xmlns:a16="http://schemas.microsoft.com/office/drawing/2014/main" id="{FBB3A43D-C43D-D401-9A56-DA8C1070660F}"/>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6C34306E-5A28-90FE-2AC6-78CF09EE28A8}"/>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1214407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0503B-1834-F295-F4E9-98EAAE3CCE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F"/>
          </a:p>
        </p:txBody>
      </p:sp>
      <p:sp>
        <p:nvSpPr>
          <p:cNvPr id="3" name="Text Placeholder 2">
            <a:extLst>
              <a:ext uri="{FF2B5EF4-FFF2-40B4-BE49-F238E27FC236}">
                <a16:creationId xmlns:a16="http://schemas.microsoft.com/office/drawing/2014/main" id="{53F081AB-A96B-D571-8845-49AEC9425D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981F51-2974-F54A-4889-6871784119AF}"/>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5" name="Footer Placeholder 4">
            <a:extLst>
              <a:ext uri="{FF2B5EF4-FFF2-40B4-BE49-F238E27FC236}">
                <a16:creationId xmlns:a16="http://schemas.microsoft.com/office/drawing/2014/main" id="{EF5B944F-607D-7DB0-28E3-029FCB40FB26}"/>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98D40A69-667A-07DD-6040-D3F3721CF791}"/>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251811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57CC8-1C85-5379-9818-A81539DE6810}"/>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DFB19C84-5CD9-F647-4D26-449E0EE516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Content Placeholder 3">
            <a:extLst>
              <a:ext uri="{FF2B5EF4-FFF2-40B4-BE49-F238E27FC236}">
                <a16:creationId xmlns:a16="http://schemas.microsoft.com/office/drawing/2014/main" id="{E15F0FF5-4113-122D-B798-3EC53BAD67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Date Placeholder 4">
            <a:extLst>
              <a:ext uri="{FF2B5EF4-FFF2-40B4-BE49-F238E27FC236}">
                <a16:creationId xmlns:a16="http://schemas.microsoft.com/office/drawing/2014/main" id="{44F4895E-4AEF-F241-6DCB-2578AD4E250D}"/>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6" name="Footer Placeholder 5">
            <a:extLst>
              <a:ext uri="{FF2B5EF4-FFF2-40B4-BE49-F238E27FC236}">
                <a16:creationId xmlns:a16="http://schemas.microsoft.com/office/drawing/2014/main" id="{B9827C2C-DF04-4738-0CCA-932C15D501AD}"/>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4B88A534-AEB6-22F5-C108-BE1760076605}"/>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47977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44B78-8463-6D29-5804-DAB7724431F0}"/>
              </a:ext>
            </a:extLst>
          </p:cNvPr>
          <p:cNvSpPr>
            <a:spLocks noGrp="1"/>
          </p:cNvSpPr>
          <p:nvPr>
            <p:ph type="title"/>
          </p:nvPr>
        </p:nvSpPr>
        <p:spPr>
          <a:xfrm>
            <a:off x="839788" y="365125"/>
            <a:ext cx="10515600" cy="1325563"/>
          </a:xfrm>
        </p:spPr>
        <p:txBody>
          <a:bodyPr/>
          <a:lstStyle/>
          <a:p>
            <a:r>
              <a:rPr lang="en-US"/>
              <a:t>Click to edit Master title style</a:t>
            </a:r>
            <a:endParaRPr lang="en-AF"/>
          </a:p>
        </p:txBody>
      </p:sp>
      <p:sp>
        <p:nvSpPr>
          <p:cNvPr id="3" name="Text Placeholder 2">
            <a:extLst>
              <a:ext uri="{FF2B5EF4-FFF2-40B4-BE49-F238E27FC236}">
                <a16:creationId xmlns:a16="http://schemas.microsoft.com/office/drawing/2014/main" id="{4C76B279-A661-08B3-3B0B-C8A3E11B46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2AA16A-75FF-56C3-7FDF-2EF438DF08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Text Placeholder 4">
            <a:extLst>
              <a:ext uri="{FF2B5EF4-FFF2-40B4-BE49-F238E27FC236}">
                <a16:creationId xmlns:a16="http://schemas.microsoft.com/office/drawing/2014/main" id="{C38FA64A-DC0C-61D8-F037-91FDB180B2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0FED20-4609-820A-845D-A2D10DA004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7" name="Date Placeholder 6">
            <a:extLst>
              <a:ext uri="{FF2B5EF4-FFF2-40B4-BE49-F238E27FC236}">
                <a16:creationId xmlns:a16="http://schemas.microsoft.com/office/drawing/2014/main" id="{E73AF0EB-F549-61B3-28E4-D090AB90EE85}"/>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8" name="Footer Placeholder 7">
            <a:extLst>
              <a:ext uri="{FF2B5EF4-FFF2-40B4-BE49-F238E27FC236}">
                <a16:creationId xmlns:a16="http://schemas.microsoft.com/office/drawing/2014/main" id="{E49459E7-D841-AC15-0500-B4B746C30042}"/>
              </a:ext>
            </a:extLst>
          </p:cNvPr>
          <p:cNvSpPr>
            <a:spLocks noGrp="1"/>
          </p:cNvSpPr>
          <p:nvPr>
            <p:ph type="ftr" sz="quarter" idx="11"/>
          </p:nvPr>
        </p:nvSpPr>
        <p:spPr/>
        <p:txBody>
          <a:bodyPr/>
          <a:lstStyle/>
          <a:p>
            <a:endParaRPr lang="en-AF"/>
          </a:p>
        </p:txBody>
      </p:sp>
      <p:sp>
        <p:nvSpPr>
          <p:cNvPr id="9" name="Slide Number Placeholder 8">
            <a:extLst>
              <a:ext uri="{FF2B5EF4-FFF2-40B4-BE49-F238E27FC236}">
                <a16:creationId xmlns:a16="http://schemas.microsoft.com/office/drawing/2014/main" id="{49320447-39C1-BE7C-BA67-3074FEA3B20D}"/>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2953639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9BACE-5753-E273-766D-39852AE19D35}"/>
              </a:ext>
            </a:extLst>
          </p:cNvPr>
          <p:cNvSpPr>
            <a:spLocks noGrp="1"/>
          </p:cNvSpPr>
          <p:nvPr>
            <p:ph type="title"/>
          </p:nvPr>
        </p:nvSpPr>
        <p:spPr/>
        <p:txBody>
          <a:bodyPr/>
          <a:lstStyle/>
          <a:p>
            <a:r>
              <a:rPr lang="en-US"/>
              <a:t>Click to edit Master title style</a:t>
            </a:r>
            <a:endParaRPr lang="en-AF"/>
          </a:p>
        </p:txBody>
      </p:sp>
      <p:sp>
        <p:nvSpPr>
          <p:cNvPr id="3" name="Date Placeholder 2">
            <a:extLst>
              <a:ext uri="{FF2B5EF4-FFF2-40B4-BE49-F238E27FC236}">
                <a16:creationId xmlns:a16="http://schemas.microsoft.com/office/drawing/2014/main" id="{0B105558-9B96-90E8-81F8-91B3E37BBD02}"/>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4" name="Footer Placeholder 3">
            <a:extLst>
              <a:ext uri="{FF2B5EF4-FFF2-40B4-BE49-F238E27FC236}">
                <a16:creationId xmlns:a16="http://schemas.microsoft.com/office/drawing/2014/main" id="{0B94AD66-4E3D-BA5D-88C0-8EB631E5B7BA}"/>
              </a:ext>
            </a:extLst>
          </p:cNvPr>
          <p:cNvSpPr>
            <a:spLocks noGrp="1"/>
          </p:cNvSpPr>
          <p:nvPr>
            <p:ph type="ftr" sz="quarter" idx="11"/>
          </p:nvPr>
        </p:nvSpPr>
        <p:spPr/>
        <p:txBody>
          <a:bodyPr/>
          <a:lstStyle/>
          <a:p>
            <a:endParaRPr lang="en-AF"/>
          </a:p>
        </p:txBody>
      </p:sp>
      <p:sp>
        <p:nvSpPr>
          <p:cNvPr id="5" name="Slide Number Placeholder 4">
            <a:extLst>
              <a:ext uri="{FF2B5EF4-FFF2-40B4-BE49-F238E27FC236}">
                <a16:creationId xmlns:a16="http://schemas.microsoft.com/office/drawing/2014/main" id="{AAAC34D8-F912-3DE8-F5D9-C76621E9FF8A}"/>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3543030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4F85B8-36AC-A045-8028-69533EE6B887}"/>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3" name="Footer Placeholder 2">
            <a:extLst>
              <a:ext uri="{FF2B5EF4-FFF2-40B4-BE49-F238E27FC236}">
                <a16:creationId xmlns:a16="http://schemas.microsoft.com/office/drawing/2014/main" id="{2EF09E67-7EEA-E3E9-7EE7-E63E0EC2030F}"/>
              </a:ext>
            </a:extLst>
          </p:cNvPr>
          <p:cNvSpPr>
            <a:spLocks noGrp="1"/>
          </p:cNvSpPr>
          <p:nvPr>
            <p:ph type="ftr" sz="quarter" idx="11"/>
          </p:nvPr>
        </p:nvSpPr>
        <p:spPr/>
        <p:txBody>
          <a:bodyPr/>
          <a:lstStyle/>
          <a:p>
            <a:endParaRPr lang="en-AF"/>
          </a:p>
        </p:txBody>
      </p:sp>
      <p:sp>
        <p:nvSpPr>
          <p:cNvPr id="4" name="Slide Number Placeholder 3">
            <a:extLst>
              <a:ext uri="{FF2B5EF4-FFF2-40B4-BE49-F238E27FC236}">
                <a16:creationId xmlns:a16="http://schemas.microsoft.com/office/drawing/2014/main" id="{28F82462-95F2-6BF5-39EC-7EE8CBC468C3}"/>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331973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8BA1D-BED1-241C-40EB-16CBCB1E4F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Content Placeholder 2">
            <a:extLst>
              <a:ext uri="{FF2B5EF4-FFF2-40B4-BE49-F238E27FC236}">
                <a16:creationId xmlns:a16="http://schemas.microsoft.com/office/drawing/2014/main" id="{834E7AA1-C048-F3AE-79B2-A2C5BE0CA7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Text Placeholder 3">
            <a:extLst>
              <a:ext uri="{FF2B5EF4-FFF2-40B4-BE49-F238E27FC236}">
                <a16:creationId xmlns:a16="http://schemas.microsoft.com/office/drawing/2014/main" id="{E6D4150F-6D51-85ED-D0EE-C64623D27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C7D559-DCE0-0323-778F-1155B9F1A009}"/>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6" name="Footer Placeholder 5">
            <a:extLst>
              <a:ext uri="{FF2B5EF4-FFF2-40B4-BE49-F238E27FC236}">
                <a16:creationId xmlns:a16="http://schemas.microsoft.com/office/drawing/2014/main" id="{54442C5B-F03D-B7C2-7310-28F193970952}"/>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8B0DDBA4-E6D0-F965-785E-C0C767D0F4B4}"/>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2582407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4ABFF-5606-920F-5DF5-50314395BF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Picture Placeholder 2">
            <a:extLst>
              <a:ext uri="{FF2B5EF4-FFF2-40B4-BE49-F238E27FC236}">
                <a16:creationId xmlns:a16="http://schemas.microsoft.com/office/drawing/2014/main" id="{9AAB14D0-117F-0888-B4E6-7D219C7380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F"/>
          </a:p>
        </p:txBody>
      </p:sp>
      <p:sp>
        <p:nvSpPr>
          <p:cNvPr id="4" name="Text Placeholder 3">
            <a:extLst>
              <a:ext uri="{FF2B5EF4-FFF2-40B4-BE49-F238E27FC236}">
                <a16:creationId xmlns:a16="http://schemas.microsoft.com/office/drawing/2014/main" id="{D9CD1C48-C1A1-077F-4908-ED61277465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E540E8-DA47-1983-9003-9BED74403B94}"/>
              </a:ext>
            </a:extLst>
          </p:cNvPr>
          <p:cNvSpPr>
            <a:spLocks noGrp="1"/>
          </p:cNvSpPr>
          <p:nvPr>
            <p:ph type="dt" sz="half" idx="10"/>
          </p:nvPr>
        </p:nvSpPr>
        <p:spPr/>
        <p:txBody>
          <a:bodyPr/>
          <a:lstStyle/>
          <a:p>
            <a:fld id="{D4D69729-2A49-5E4E-8502-7E9D07AAC219}" type="datetimeFigureOut">
              <a:rPr lang="en-AF" smtClean="0"/>
              <a:t>11/08/2024 R</a:t>
            </a:fld>
            <a:endParaRPr lang="en-AF"/>
          </a:p>
        </p:txBody>
      </p:sp>
      <p:sp>
        <p:nvSpPr>
          <p:cNvPr id="6" name="Footer Placeholder 5">
            <a:extLst>
              <a:ext uri="{FF2B5EF4-FFF2-40B4-BE49-F238E27FC236}">
                <a16:creationId xmlns:a16="http://schemas.microsoft.com/office/drawing/2014/main" id="{CBA1A5F4-115A-8CB0-C19C-C7AB89CF4308}"/>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A453DE0F-8FF7-2457-F327-31273DDE6678}"/>
              </a:ext>
            </a:extLst>
          </p:cNvPr>
          <p:cNvSpPr>
            <a:spLocks noGrp="1"/>
          </p:cNvSpPr>
          <p:nvPr>
            <p:ph type="sldNum" sz="quarter" idx="12"/>
          </p:nvPr>
        </p:nvSpPr>
        <p:spPr/>
        <p:txBody>
          <a:bodyPr/>
          <a:lstStyle/>
          <a:p>
            <a:fld id="{8E23E136-AF36-FB46-9392-B538925BFB3C}" type="slidenum">
              <a:rPr lang="en-AF" smtClean="0"/>
              <a:t>‹#›</a:t>
            </a:fld>
            <a:endParaRPr lang="en-AF"/>
          </a:p>
        </p:txBody>
      </p:sp>
    </p:spTree>
    <p:extLst>
      <p:ext uri="{BB962C8B-B14F-4D97-AF65-F5344CB8AC3E}">
        <p14:creationId xmlns:p14="http://schemas.microsoft.com/office/powerpoint/2010/main" val="70090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F5AFC6-E36B-2DC4-1EA4-B6D16AD8D0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F"/>
          </a:p>
        </p:txBody>
      </p:sp>
      <p:sp>
        <p:nvSpPr>
          <p:cNvPr id="3" name="Text Placeholder 2">
            <a:extLst>
              <a:ext uri="{FF2B5EF4-FFF2-40B4-BE49-F238E27FC236}">
                <a16:creationId xmlns:a16="http://schemas.microsoft.com/office/drawing/2014/main" id="{AE0C1ED9-0C11-8C4C-D81E-AB86E12755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B7049A85-A0DC-B07F-6A83-66253AD05A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69729-2A49-5E4E-8502-7E9D07AAC219}" type="datetimeFigureOut">
              <a:rPr lang="en-AF" smtClean="0"/>
              <a:t>11/08/2024 R</a:t>
            </a:fld>
            <a:endParaRPr lang="en-AF"/>
          </a:p>
        </p:txBody>
      </p:sp>
      <p:sp>
        <p:nvSpPr>
          <p:cNvPr id="5" name="Footer Placeholder 4">
            <a:extLst>
              <a:ext uri="{FF2B5EF4-FFF2-40B4-BE49-F238E27FC236}">
                <a16:creationId xmlns:a16="http://schemas.microsoft.com/office/drawing/2014/main" id="{AE28EAAB-42E8-E324-B120-551DD1B7DC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F"/>
          </a:p>
        </p:txBody>
      </p:sp>
      <p:sp>
        <p:nvSpPr>
          <p:cNvPr id="6" name="Slide Number Placeholder 5">
            <a:extLst>
              <a:ext uri="{FF2B5EF4-FFF2-40B4-BE49-F238E27FC236}">
                <a16:creationId xmlns:a16="http://schemas.microsoft.com/office/drawing/2014/main" id="{B3F8F5FF-1F12-3221-A6AC-6B7D3EE187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23E136-AF36-FB46-9392-B538925BFB3C}" type="slidenum">
              <a:rPr lang="en-AF" smtClean="0"/>
              <a:t>‹#›</a:t>
            </a:fld>
            <a:endParaRPr lang="en-AF"/>
          </a:p>
        </p:txBody>
      </p:sp>
    </p:spTree>
    <p:extLst>
      <p:ext uri="{BB962C8B-B14F-4D97-AF65-F5344CB8AC3E}">
        <p14:creationId xmlns:p14="http://schemas.microsoft.com/office/powerpoint/2010/main" val="3133546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lawinsider.com/dictionary/a-person" TargetMode="External"/><Relationship Id="rId7" Type="http://schemas.openxmlformats.org/officeDocument/2006/relationships/hyperlink" Target="https://www.lawinsider.com/clause/the-carrier" TargetMode="External"/><Relationship Id="rId2" Type="http://schemas.openxmlformats.org/officeDocument/2006/relationships/hyperlink" Target="https://www.lawinsider.com/clause/transport-of-passengers" TargetMode="External"/><Relationship Id="rId1" Type="http://schemas.openxmlformats.org/officeDocument/2006/relationships/slideLayout" Target="../slideLayouts/slideLayout2.xml"/><Relationship Id="rId6" Type="http://schemas.openxmlformats.org/officeDocument/2006/relationships/hyperlink" Target="https://www.lawinsider.com/clause/members-of-the" TargetMode="External"/><Relationship Id="rId5" Type="http://schemas.openxmlformats.org/officeDocument/2006/relationships/hyperlink" Target="https://www.lawinsider.com/dictionary/any-person" TargetMode="External"/><Relationship Id="rId4" Type="http://schemas.openxmlformats.org/officeDocument/2006/relationships/hyperlink" Target="https://www.lawinsider.com/dictionary/interstate-commerc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42A4-0E7D-1FE5-1997-7ED04D573BC4}"/>
              </a:ext>
            </a:extLst>
          </p:cNvPr>
          <p:cNvSpPr>
            <a:spLocks noGrp="1"/>
          </p:cNvSpPr>
          <p:nvPr>
            <p:ph type="ctrTitle"/>
          </p:nvPr>
        </p:nvSpPr>
        <p:spPr/>
        <p:txBody>
          <a:bodyPr>
            <a:normAutofit/>
          </a:bodyPr>
          <a:lstStyle/>
          <a:p>
            <a:r>
              <a:rPr lang="en-GB" sz="3600" b="1" kern="0" dirty="0">
                <a:solidFill>
                  <a:srgbClr val="000000"/>
                </a:solidFill>
                <a:effectLst/>
                <a:latin typeface="American Typewriter" panose="02090604020004020304" pitchFamily="18" charset="77"/>
                <a:ea typeface="Times New Roman" panose="02020603050405020304" pitchFamily="18" charset="0"/>
              </a:rPr>
              <a:t>INTRODUCTION</a:t>
            </a:r>
            <a:r>
              <a:rPr lang="en-GB" sz="3600" b="1" kern="0" dirty="0">
                <a:solidFill>
                  <a:srgbClr val="000000"/>
                </a:solidFill>
                <a:effectLst/>
                <a:latin typeface="American Typewriter" panose="02090604020004020304" pitchFamily="18" charset="77"/>
                <a:ea typeface="Palatino Linotype" panose="02040502050505030304" pitchFamily="18" charset="0"/>
              </a:rPr>
              <a:t> </a:t>
            </a:r>
            <a:r>
              <a:rPr lang="en-GB" sz="3600" b="1" kern="0" dirty="0">
                <a:solidFill>
                  <a:srgbClr val="000000"/>
                </a:solidFill>
                <a:effectLst/>
                <a:latin typeface="American Typewriter" panose="02090604020004020304" pitchFamily="18" charset="77"/>
                <a:ea typeface="Times New Roman" panose="02020603050405020304" pitchFamily="18" charset="0"/>
              </a:rPr>
              <a:t>TO</a:t>
            </a:r>
            <a:r>
              <a:rPr lang="en-GB" sz="3600" b="1" kern="0" dirty="0">
                <a:solidFill>
                  <a:srgbClr val="000000"/>
                </a:solidFill>
                <a:effectLst/>
                <a:latin typeface="American Typewriter" panose="02090604020004020304" pitchFamily="18" charset="77"/>
                <a:ea typeface="Palatino Linotype" panose="02040502050505030304" pitchFamily="18" charset="0"/>
              </a:rPr>
              <a:t> </a:t>
            </a:r>
            <a:r>
              <a:rPr lang="en-GB" sz="3600" b="1" kern="0" dirty="0">
                <a:solidFill>
                  <a:srgbClr val="000000"/>
                </a:solidFill>
                <a:effectLst/>
                <a:latin typeface="American Typewriter" panose="02090604020004020304" pitchFamily="18" charset="77"/>
                <a:ea typeface="Times New Roman" panose="02020603050405020304" pitchFamily="18" charset="0"/>
              </a:rPr>
              <a:t>PASSENGER</a:t>
            </a:r>
            <a:r>
              <a:rPr lang="en-GB" sz="3600" b="1" kern="0" dirty="0">
                <a:solidFill>
                  <a:srgbClr val="000000"/>
                </a:solidFill>
                <a:effectLst/>
                <a:latin typeface="American Typewriter" panose="02090604020004020304" pitchFamily="18" charset="77"/>
                <a:ea typeface="Palatino Linotype" panose="02040502050505030304" pitchFamily="18" charset="0"/>
              </a:rPr>
              <a:t> </a:t>
            </a:r>
            <a:r>
              <a:rPr lang="en-GB" sz="3600" b="1" kern="0" dirty="0">
                <a:solidFill>
                  <a:srgbClr val="000000"/>
                </a:solidFill>
                <a:effectLst/>
                <a:latin typeface="American Typewriter" panose="02090604020004020304" pitchFamily="18" charset="77"/>
                <a:ea typeface="Times New Roman" panose="02020603050405020304" pitchFamily="18" charset="0"/>
              </a:rPr>
              <a:t>TRANSPORTATION</a:t>
            </a:r>
            <a:r>
              <a:rPr lang="en-GB" sz="3600" b="1" kern="0" dirty="0">
                <a:solidFill>
                  <a:srgbClr val="000000"/>
                </a:solidFill>
                <a:effectLst/>
                <a:latin typeface="American Typewriter" panose="02090604020004020304" pitchFamily="18" charset="77"/>
                <a:ea typeface="Palatino Linotype" panose="02040502050505030304" pitchFamily="18" charset="0"/>
              </a:rPr>
              <a:t> </a:t>
            </a:r>
            <a:endParaRPr lang="en-AF" sz="3600" b="1" dirty="0">
              <a:latin typeface="American Typewriter" panose="02090604020004020304" pitchFamily="18" charset="77"/>
            </a:endParaRPr>
          </a:p>
        </p:txBody>
      </p:sp>
    </p:spTree>
    <p:extLst>
      <p:ext uri="{BB962C8B-B14F-4D97-AF65-F5344CB8AC3E}">
        <p14:creationId xmlns:p14="http://schemas.microsoft.com/office/powerpoint/2010/main" val="324741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D3D47-A1A5-8006-A254-0BF62D87092E}"/>
              </a:ext>
            </a:extLst>
          </p:cNvPr>
          <p:cNvSpPr>
            <a:spLocks noGrp="1"/>
          </p:cNvSpPr>
          <p:nvPr>
            <p:ph type="title"/>
          </p:nvPr>
        </p:nvSpPr>
        <p:spPr/>
        <p:txBody>
          <a:bodyPr/>
          <a:lstStyle/>
          <a:p>
            <a:pPr algn="ctr"/>
            <a:r>
              <a:rPr lang="en-AF" b="1" dirty="0">
                <a:latin typeface="American Typewriter" panose="02090604020004020304" pitchFamily="18" charset="77"/>
              </a:rPr>
              <a:t>AIR PASSENGER TRANSPORT</a:t>
            </a:r>
          </a:p>
        </p:txBody>
      </p:sp>
      <p:sp>
        <p:nvSpPr>
          <p:cNvPr id="3" name="Content Placeholder 2">
            <a:extLst>
              <a:ext uri="{FF2B5EF4-FFF2-40B4-BE49-F238E27FC236}">
                <a16:creationId xmlns:a16="http://schemas.microsoft.com/office/drawing/2014/main" id="{9E86F955-18A4-07CA-8157-9CF248D072A5}"/>
              </a:ext>
            </a:extLst>
          </p:cNvPr>
          <p:cNvSpPr>
            <a:spLocks noGrp="1"/>
          </p:cNvSpPr>
          <p:nvPr>
            <p:ph idx="1"/>
          </p:nvPr>
        </p:nvSpPr>
        <p:spPr/>
        <p:txBody>
          <a:bodyPr>
            <a:normAutofit fontScale="47500" lnSpcReduction="20000"/>
          </a:bodyPr>
          <a:lstStyle/>
          <a:p>
            <a:pPr marL="0" indent="0">
              <a:buNone/>
            </a:pPr>
            <a:endParaRPr lang="en-US" sz="5000" b="1" i="1" dirty="0">
              <a:solidFill>
                <a:srgbClr val="242424"/>
              </a:solidFill>
              <a:latin typeface="American Typewriter" panose="02090604020004020304" pitchFamily="18" charset="77"/>
            </a:endParaRPr>
          </a:p>
          <a:p>
            <a:pPr algn="just"/>
            <a:r>
              <a:rPr lang="en-US" sz="5000" b="1" i="1" dirty="0">
                <a:solidFill>
                  <a:srgbClr val="242424"/>
                </a:solidFill>
                <a:effectLst/>
                <a:latin typeface="American Typewriter" panose="02090604020004020304" pitchFamily="18" charset="77"/>
              </a:rPr>
              <a:t>Passenger airline</a:t>
            </a:r>
            <a:r>
              <a:rPr lang="en-US" sz="5000" dirty="0">
                <a:solidFill>
                  <a:srgbClr val="242424"/>
                </a:solidFill>
                <a:effectLst/>
                <a:latin typeface="American Typewriter" panose="02090604020004020304" pitchFamily="18" charset="77"/>
              </a:rPr>
              <a:t> means an airline dedicated to the </a:t>
            </a:r>
            <a:r>
              <a:rPr lang="en-US" sz="5000" u="none" strike="noStrike" dirty="0">
                <a:solidFill>
                  <a:srgbClr val="242424"/>
                </a:solidFill>
                <a:effectLst/>
                <a:latin typeface="American Typewriter" panose="02090604020004020304" pitchFamily="18" charset="77"/>
                <a:hlinkClick r:id="rId2"/>
              </a:rPr>
              <a:t>transport of passengers</a:t>
            </a:r>
            <a:r>
              <a:rPr lang="en-US" sz="5000" u="none" strike="noStrike" dirty="0">
                <a:solidFill>
                  <a:srgbClr val="242424"/>
                </a:solidFill>
                <a:latin typeface="American Typewriter" panose="02090604020004020304" pitchFamily="18" charset="77"/>
              </a:rPr>
              <a:t>.</a:t>
            </a:r>
          </a:p>
          <a:p>
            <a:pPr marL="0" indent="0" algn="just">
              <a:buNone/>
            </a:pPr>
            <a:endParaRPr lang="en-US" sz="5000" dirty="0">
              <a:solidFill>
                <a:srgbClr val="242424"/>
              </a:solidFill>
              <a:effectLst/>
              <a:latin typeface="American Typewriter" panose="02090604020004020304" pitchFamily="18" charset="77"/>
            </a:endParaRPr>
          </a:p>
          <a:p>
            <a:pPr algn="just"/>
            <a:r>
              <a:rPr lang="en-US" sz="5000" b="1" i="1" dirty="0">
                <a:solidFill>
                  <a:srgbClr val="242424"/>
                </a:solidFill>
                <a:effectLst/>
                <a:latin typeface="American Typewriter" panose="02090604020004020304" pitchFamily="18" charset="77"/>
              </a:rPr>
              <a:t>Passenger airline</a:t>
            </a:r>
            <a:r>
              <a:rPr lang="en-US" sz="5000" dirty="0">
                <a:solidFill>
                  <a:srgbClr val="242424"/>
                </a:solidFill>
                <a:effectLst/>
                <a:latin typeface="American Typewriter" panose="02090604020004020304" pitchFamily="18" charset="77"/>
              </a:rPr>
              <a:t> means </a:t>
            </a:r>
            <a:r>
              <a:rPr lang="en-US" sz="5000" u="none" strike="noStrike" dirty="0">
                <a:solidFill>
                  <a:srgbClr val="242424"/>
                </a:solidFill>
                <a:effectLst/>
                <a:latin typeface="American Typewriter" panose="02090604020004020304" pitchFamily="18" charset="77"/>
                <a:hlinkClick r:id="rId3"/>
              </a:rPr>
              <a:t>a person</a:t>
            </a:r>
            <a:r>
              <a:rPr lang="en-US" sz="5000" dirty="0">
                <a:solidFill>
                  <a:srgbClr val="242424"/>
                </a:solidFill>
                <a:effectLst/>
                <a:latin typeface="American Typewriter" panose="02090604020004020304" pitchFamily="18" charset="77"/>
              </a:rPr>
              <a:t> or corporation engaged primarily in the carriage by aircraft of passengers in </a:t>
            </a:r>
            <a:r>
              <a:rPr lang="en-US" sz="5000" u="none" strike="noStrike" dirty="0">
                <a:solidFill>
                  <a:srgbClr val="242424"/>
                </a:solidFill>
                <a:effectLst/>
                <a:latin typeface="American Typewriter" panose="02090604020004020304" pitchFamily="18" charset="77"/>
                <a:hlinkClick r:id="rId4"/>
              </a:rPr>
              <a:t>interstate commerce</a:t>
            </a:r>
            <a:r>
              <a:rPr lang="en-US" sz="5000" dirty="0">
                <a:solidFill>
                  <a:srgbClr val="242424"/>
                </a:solidFill>
                <a:effectLst/>
                <a:latin typeface="American Typewriter" panose="02090604020004020304" pitchFamily="18" charset="77"/>
              </a:rPr>
              <a:t>;</a:t>
            </a:r>
          </a:p>
          <a:p>
            <a:pPr marL="0" indent="0">
              <a:buNone/>
            </a:pPr>
            <a:br>
              <a:rPr lang="en-US" sz="5000" dirty="0">
                <a:latin typeface="American Typewriter" panose="02090604020004020304" pitchFamily="18" charset="77"/>
              </a:rPr>
            </a:br>
            <a:endParaRPr lang="en-US" sz="5000" b="1" i="1" u="none" strike="noStrike" dirty="0">
              <a:solidFill>
                <a:srgbClr val="242424"/>
              </a:solidFill>
              <a:effectLst/>
              <a:latin typeface="American Typewriter" panose="02090604020004020304" pitchFamily="18" charset="77"/>
            </a:endParaRPr>
          </a:p>
          <a:p>
            <a:pPr marL="0" indent="0">
              <a:buNone/>
            </a:pPr>
            <a:endParaRPr lang="en-US" sz="5000" b="0" i="0" u="none" strike="noStrike" dirty="0">
              <a:solidFill>
                <a:srgbClr val="242424"/>
              </a:solidFill>
              <a:effectLst/>
              <a:highlight>
                <a:srgbClr val="FFFFFF"/>
              </a:highlight>
              <a:latin typeface="American Typewriter" panose="02090604020004020304" pitchFamily="18" charset="77"/>
            </a:endParaRPr>
          </a:p>
          <a:p>
            <a:pPr algn="just"/>
            <a:r>
              <a:rPr lang="en-US" sz="5000" b="1" i="1" dirty="0">
                <a:solidFill>
                  <a:srgbClr val="242424"/>
                </a:solidFill>
                <a:effectLst/>
                <a:latin typeface="American Typewriter" panose="02090604020004020304" pitchFamily="18" charset="77"/>
              </a:rPr>
              <a:t>Passenger</a:t>
            </a:r>
            <a:r>
              <a:rPr lang="en-US" sz="5000" dirty="0">
                <a:solidFill>
                  <a:srgbClr val="242424"/>
                </a:solidFill>
                <a:effectLst/>
                <a:latin typeface="American Typewriter" panose="02090604020004020304" pitchFamily="18" charset="77"/>
              </a:rPr>
              <a:t> means </a:t>
            </a:r>
            <a:r>
              <a:rPr lang="en-US" sz="5000" u="none" strike="noStrike" dirty="0">
                <a:solidFill>
                  <a:srgbClr val="242424"/>
                </a:solidFill>
                <a:effectLst/>
                <a:latin typeface="American Typewriter" panose="02090604020004020304" pitchFamily="18" charset="77"/>
                <a:hlinkClick r:id="rId5"/>
              </a:rPr>
              <a:t>any person</a:t>
            </a:r>
            <a:r>
              <a:rPr lang="en-US" sz="5000" dirty="0">
                <a:solidFill>
                  <a:srgbClr val="242424"/>
                </a:solidFill>
                <a:effectLst/>
                <a:latin typeface="American Typewriter" panose="02090604020004020304" pitchFamily="18" charset="77"/>
              </a:rPr>
              <a:t>, except </a:t>
            </a:r>
            <a:r>
              <a:rPr lang="en-US" sz="5000" u="none" strike="noStrike" dirty="0">
                <a:solidFill>
                  <a:srgbClr val="242424"/>
                </a:solidFill>
                <a:effectLst/>
                <a:latin typeface="American Typewriter" panose="02090604020004020304" pitchFamily="18" charset="77"/>
                <a:hlinkClick r:id="rId6"/>
              </a:rPr>
              <a:t>members of the</a:t>
            </a:r>
            <a:r>
              <a:rPr lang="en-US" sz="5000" dirty="0">
                <a:solidFill>
                  <a:srgbClr val="242424"/>
                </a:solidFill>
                <a:effectLst/>
                <a:latin typeface="American Typewriter" panose="02090604020004020304" pitchFamily="18" charset="77"/>
              </a:rPr>
              <a:t> crew, carried or to be carried in an aircraft with the consent of </a:t>
            </a:r>
            <a:r>
              <a:rPr lang="en-US" sz="5000" u="none" strike="noStrike" dirty="0">
                <a:solidFill>
                  <a:srgbClr val="242424"/>
                </a:solidFill>
                <a:effectLst/>
                <a:latin typeface="American Typewriter" panose="02090604020004020304" pitchFamily="18" charset="77"/>
                <a:hlinkClick r:id="rId7"/>
              </a:rPr>
              <a:t>the carrier</a:t>
            </a:r>
            <a:r>
              <a:rPr lang="en-US" sz="5000" dirty="0">
                <a:solidFill>
                  <a:srgbClr val="242424"/>
                </a:solidFill>
                <a:effectLst/>
                <a:latin typeface="American Typewriter" panose="02090604020004020304" pitchFamily="18" charset="77"/>
              </a:rPr>
              <a:t>.</a:t>
            </a:r>
          </a:p>
          <a:p>
            <a:br>
              <a:rPr lang="en-US" dirty="0"/>
            </a:br>
            <a:endParaRPr lang="en-US" dirty="0">
              <a:solidFill>
                <a:srgbClr val="242424"/>
              </a:solidFill>
              <a:highlight>
                <a:srgbClr val="FFFFFF"/>
              </a:highlight>
              <a:latin typeface="system-ui"/>
            </a:endParaRPr>
          </a:p>
        </p:txBody>
      </p:sp>
    </p:spTree>
    <p:extLst>
      <p:ext uri="{BB962C8B-B14F-4D97-AF65-F5344CB8AC3E}">
        <p14:creationId xmlns:p14="http://schemas.microsoft.com/office/powerpoint/2010/main" val="1462872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A0847-C807-E74D-7052-62822BAE0616}"/>
              </a:ext>
            </a:extLst>
          </p:cNvPr>
          <p:cNvSpPr>
            <a:spLocks noGrp="1"/>
          </p:cNvSpPr>
          <p:nvPr>
            <p:ph type="title"/>
          </p:nvPr>
        </p:nvSpPr>
        <p:spPr/>
        <p:txBody>
          <a:bodyPr/>
          <a:lstStyle/>
          <a:p>
            <a:r>
              <a:rPr lang="en-AF" b="1" dirty="0">
                <a:latin typeface="American Typewriter" panose="02090604020004020304" pitchFamily="18" charset="77"/>
              </a:rPr>
              <a:t>Air passenger transport structure</a:t>
            </a:r>
            <a:endParaRPr lang="en-AF" dirty="0"/>
          </a:p>
        </p:txBody>
      </p:sp>
      <p:sp>
        <p:nvSpPr>
          <p:cNvPr id="3" name="Content Placeholder 2">
            <a:extLst>
              <a:ext uri="{FF2B5EF4-FFF2-40B4-BE49-F238E27FC236}">
                <a16:creationId xmlns:a16="http://schemas.microsoft.com/office/drawing/2014/main" id="{324A46E0-C99A-9A12-AAA0-C1318BB10E42}"/>
              </a:ext>
            </a:extLst>
          </p:cNvPr>
          <p:cNvSpPr>
            <a:spLocks noGrp="1"/>
          </p:cNvSpPr>
          <p:nvPr>
            <p:ph idx="1"/>
          </p:nvPr>
        </p:nvSpPr>
        <p:spPr/>
        <p:txBody>
          <a:bodyPr/>
          <a:lstStyle/>
          <a:p>
            <a:pPr algn="just"/>
            <a:r>
              <a:rPr lang="en-AF" b="1" dirty="0">
                <a:latin typeface="American Typewriter" panose="02090604020004020304" pitchFamily="18" charset="77"/>
              </a:rPr>
              <a:t>Domestic passenger flights:-</a:t>
            </a:r>
            <a:r>
              <a:rPr lang="en-US" b="0" i="0" u="none" strike="noStrike" dirty="0">
                <a:solidFill>
                  <a:srgbClr val="4D5156"/>
                </a:solidFill>
                <a:effectLst/>
                <a:highlight>
                  <a:srgbClr val="FFFFFF"/>
                </a:highlight>
                <a:latin typeface="Arial" panose="020B0604020202020204" pitchFamily="34" charset="0"/>
              </a:rPr>
              <a:t> </a:t>
            </a:r>
            <a:r>
              <a:rPr lang="en-US" i="0" u="none" strike="noStrike" dirty="0">
                <a:effectLst/>
                <a:highlight>
                  <a:srgbClr val="FFFFFF"/>
                </a:highlight>
                <a:latin typeface="American Typewriter" panose="02090604020004020304" pitchFamily="18" charset="77"/>
              </a:rPr>
              <a:t>is a </a:t>
            </a:r>
            <a:r>
              <a:rPr lang="en-US" i="0" u="none" strike="noStrike" dirty="0">
                <a:effectLst/>
                <a:latin typeface="American Typewriter" panose="02090604020004020304" pitchFamily="18" charset="77"/>
              </a:rPr>
              <a:t>form of commercial flight within civil aviation where the departure and the</a:t>
            </a:r>
            <a:r>
              <a:rPr lang="en-US" i="0" u="none" strike="noStrike" dirty="0">
                <a:effectLst/>
                <a:highlight>
                  <a:srgbClr val="FFFFFF"/>
                </a:highlight>
                <a:latin typeface="American Typewriter" panose="02090604020004020304" pitchFamily="18" charset="77"/>
              </a:rPr>
              <a:t> arrival take place in the same country.</a:t>
            </a:r>
            <a:endParaRPr lang="en-AF" dirty="0">
              <a:latin typeface="American Typewriter" panose="02090604020004020304" pitchFamily="18" charset="77"/>
            </a:endParaRPr>
          </a:p>
          <a:p>
            <a:pPr marL="0" indent="0">
              <a:buNone/>
            </a:pPr>
            <a:endParaRPr lang="en-AF" dirty="0">
              <a:latin typeface="American Typewriter" panose="02090604020004020304" pitchFamily="18" charset="77"/>
            </a:endParaRPr>
          </a:p>
          <a:p>
            <a:pPr algn="just"/>
            <a:r>
              <a:rPr lang="en-AF" b="1" dirty="0">
                <a:latin typeface="American Typewriter" panose="02090604020004020304" pitchFamily="18" charset="77"/>
              </a:rPr>
              <a:t>International passenger flights</a:t>
            </a:r>
            <a:r>
              <a:rPr lang="en-AF" dirty="0">
                <a:latin typeface="American Typewriter" panose="02090604020004020304" pitchFamily="18" charset="77"/>
              </a:rPr>
              <a:t>:-</a:t>
            </a:r>
            <a:r>
              <a:rPr lang="en-US" i="0" u="none" strike="noStrike" dirty="0">
                <a:effectLst/>
                <a:highlight>
                  <a:srgbClr val="FFFFFF"/>
                </a:highlight>
                <a:latin typeface="American Typewriter" panose="02090604020004020304" pitchFamily="18" charset="77"/>
              </a:rPr>
              <a:t> is a </a:t>
            </a:r>
            <a:r>
              <a:rPr lang="en-US" i="0" u="none" strike="noStrike" dirty="0">
                <a:effectLst/>
                <a:latin typeface="American Typewriter" panose="02090604020004020304" pitchFamily="18" charset="77"/>
              </a:rPr>
              <a:t>form of commercial flight within civil aviation where the departure and the arrival take</a:t>
            </a:r>
            <a:r>
              <a:rPr lang="en-US" i="0" u="none" strike="noStrike" dirty="0">
                <a:effectLst/>
                <a:highlight>
                  <a:srgbClr val="FFFFFF"/>
                </a:highlight>
                <a:latin typeface="American Typewriter" panose="02090604020004020304" pitchFamily="18" charset="77"/>
              </a:rPr>
              <a:t> place in different countries.</a:t>
            </a:r>
            <a:endParaRPr lang="en-AF" dirty="0">
              <a:latin typeface="American Typewriter" panose="02090604020004020304" pitchFamily="18" charset="77"/>
            </a:endParaRPr>
          </a:p>
        </p:txBody>
      </p:sp>
    </p:spTree>
    <p:extLst>
      <p:ext uri="{BB962C8B-B14F-4D97-AF65-F5344CB8AC3E}">
        <p14:creationId xmlns:p14="http://schemas.microsoft.com/office/powerpoint/2010/main" val="4143459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8EE4-9A37-2D41-E9ED-59DE929668A0}"/>
              </a:ext>
            </a:extLst>
          </p:cNvPr>
          <p:cNvSpPr>
            <a:spLocks noGrp="1"/>
          </p:cNvSpPr>
          <p:nvPr>
            <p:ph type="title"/>
          </p:nvPr>
        </p:nvSpPr>
        <p:spPr/>
        <p:txBody>
          <a:bodyPr/>
          <a:lstStyle/>
          <a:p>
            <a:pPr algn="ctr"/>
            <a:r>
              <a:rPr lang="en-AF" b="1" dirty="0">
                <a:latin typeface="American Typewriter" panose="02090604020004020304" pitchFamily="18" charset="77"/>
              </a:rPr>
              <a:t>Air passenger transport structure discussion continued</a:t>
            </a:r>
          </a:p>
        </p:txBody>
      </p:sp>
      <p:sp>
        <p:nvSpPr>
          <p:cNvPr id="3" name="Content Placeholder 2">
            <a:extLst>
              <a:ext uri="{FF2B5EF4-FFF2-40B4-BE49-F238E27FC236}">
                <a16:creationId xmlns:a16="http://schemas.microsoft.com/office/drawing/2014/main" id="{40FBC5E2-4315-C988-11A6-9FBDFB7F3A93}"/>
              </a:ext>
            </a:extLst>
          </p:cNvPr>
          <p:cNvSpPr>
            <a:spLocks noGrp="1"/>
          </p:cNvSpPr>
          <p:nvPr>
            <p:ph idx="1"/>
          </p:nvPr>
        </p:nvSpPr>
        <p:spPr>
          <a:xfrm>
            <a:off x="968829" y="1849376"/>
            <a:ext cx="6667006" cy="4351338"/>
          </a:xfrm>
        </p:spPr>
        <p:txBody>
          <a:bodyPr>
            <a:normAutofit fontScale="92500" lnSpcReduction="10000"/>
          </a:bodyPr>
          <a:lstStyle/>
          <a:p>
            <a:pPr marL="0" indent="0" algn="just">
              <a:buNone/>
            </a:pPr>
            <a:r>
              <a:rPr lang="en-US" b="1" dirty="0">
                <a:highlight>
                  <a:srgbClr val="FFFFFF"/>
                </a:highlight>
                <a:latin typeface="American Typewriter" panose="02090604020004020304" pitchFamily="18" charset="77"/>
              </a:rPr>
              <a:t>C</a:t>
            </a:r>
            <a:r>
              <a:rPr lang="en-US" b="1" i="0" u="none" strike="noStrike" dirty="0">
                <a:effectLst/>
                <a:highlight>
                  <a:srgbClr val="FFFFFF"/>
                </a:highlight>
                <a:latin typeface="American Typewriter" panose="02090604020004020304" pitchFamily="18" charset="77"/>
              </a:rPr>
              <a:t>ommercial flight</a:t>
            </a:r>
            <a:r>
              <a:rPr lang="en-US" b="1" i="0" u="none" strike="noStrike" dirty="0">
                <a:solidFill>
                  <a:srgbClr val="4D5156"/>
                </a:solidFill>
                <a:effectLst/>
                <a:highlight>
                  <a:srgbClr val="FFFFFF"/>
                </a:highlight>
                <a:latin typeface="American Typewriter" panose="02090604020004020304" pitchFamily="18" charset="77"/>
              </a:rPr>
              <a:t>s</a:t>
            </a:r>
            <a:r>
              <a:rPr lang="en-US" b="0" i="0" u="none" strike="noStrike" dirty="0">
                <a:solidFill>
                  <a:srgbClr val="4D5156"/>
                </a:solidFill>
                <a:effectLst/>
                <a:highlight>
                  <a:srgbClr val="FFFFFF"/>
                </a:highlight>
                <a:latin typeface="American Typewriter" panose="02090604020004020304" pitchFamily="18" charset="77"/>
              </a:rPr>
              <a:t>:-</a:t>
            </a:r>
            <a:r>
              <a:rPr lang="en-US" b="0" i="0" u="none" strike="noStrike" dirty="0">
                <a:solidFill>
                  <a:srgbClr val="000000"/>
                </a:solidFill>
                <a:effectLst/>
                <a:latin typeface="American Typewriter" panose="02090604020004020304" pitchFamily="18" charset="77"/>
              </a:rPr>
              <a:t>A commercial flight is a flight that is</a:t>
            </a:r>
            <a:r>
              <a:rPr lang="en-US" b="0" i="0" u="none" strike="noStrike" dirty="0">
                <a:effectLst/>
                <a:latin typeface="American Typewriter" panose="02090604020004020304" pitchFamily="18" charset="77"/>
              </a:rPr>
              <a:t> operated by an airline and is open to the general public</a:t>
            </a:r>
            <a:r>
              <a:rPr lang="en-US" b="0" i="0" u="none" strike="noStrike" dirty="0">
                <a:solidFill>
                  <a:srgbClr val="000000"/>
                </a:solidFill>
                <a:effectLst/>
                <a:latin typeface="American Typewriter" panose="02090604020004020304" pitchFamily="18" charset="77"/>
              </a:rPr>
              <a:t>, with passengers able to purchase tickets in advance. </a:t>
            </a:r>
          </a:p>
          <a:p>
            <a:pPr marL="0" indent="0" algn="just">
              <a:buNone/>
            </a:pPr>
            <a:endParaRPr lang="en-US" b="0" i="0" u="none" strike="noStrike" dirty="0">
              <a:solidFill>
                <a:srgbClr val="000000"/>
              </a:solidFill>
              <a:effectLst/>
              <a:latin typeface="American Typewriter" panose="02090604020004020304" pitchFamily="18" charset="77"/>
            </a:endParaRPr>
          </a:p>
          <a:p>
            <a:pPr marL="0" indent="0" algn="just">
              <a:buNone/>
            </a:pPr>
            <a:r>
              <a:rPr lang="en-US" b="0" i="0" u="none" strike="noStrike" dirty="0">
                <a:solidFill>
                  <a:srgbClr val="000000"/>
                </a:solidFill>
                <a:effectLst/>
                <a:latin typeface="American Typewriter" panose="02090604020004020304" pitchFamily="18" charset="77"/>
              </a:rPr>
              <a:t>These flights follow </a:t>
            </a:r>
            <a:r>
              <a:rPr lang="en-US" b="0" i="0" u="none" strike="noStrike" dirty="0">
                <a:solidFill>
                  <a:srgbClr val="92D050"/>
                </a:solidFill>
                <a:effectLst/>
                <a:latin typeface="American Typewriter" panose="02090604020004020304" pitchFamily="18" charset="77"/>
              </a:rPr>
              <a:t>a regular schedule </a:t>
            </a:r>
            <a:r>
              <a:rPr lang="en-US" b="0" i="0" u="none" strike="noStrike" dirty="0">
                <a:solidFill>
                  <a:srgbClr val="000000"/>
                </a:solidFill>
                <a:effectLst/>
                <a:latin typeface="American Typewriter" panose="02090604020004020304" pitchFamily="18" charset="77"/>
              </a:rPr>
              <a:t>and </a:t>
            </a:r>
            <a:r>
              <a:rPr lang="en-US" b="0" i="0" u="none" strike="noStrike" dirty="0">
                <a:solidFill>
                  <a:schemeClr val="accent2"/>
                </a:solidFill>
                <a:effectLst/>
                <a:latin typeface="American Typewriter" panose="02090604020004020304" pitchFamily="18" charset="77"/>
              </a:rPr>
              <a:t>a set route</a:t>
            </a:r>
            <a:r>
              <a:rPr lang="en-US" b="0" i="0" u="none" strike="noStrike" dirty="0">
                <a:solidFill>
                  <a:srgbClr val="000000"/>
                </a:solidFill>
                <a:effectLst/>
                <a:latin typeface="American Typewriter" panose="02090604020004020304" pitchFamily="18" charset="77"/>
              </a:rPr>
              <a:t>, and are usually operated using larger commercial airliners. Commercial flights </a:t>
            </a:r>
            <a:r>
              <a:rPr lang="en-US" b="0" i="0" u="none" strike="noStrike" dirty="0">
                <a:solidFill>
                  <a:srgbClr val="0070C0"/>
                </a:solidFill>
                <a:effectLst/>
                <a:latin typeface="American Typewriter" panose="02090604020004020304" pitchFamily="18" charset="77"/>
              </a:rPr>
              <a:t>are designed for mass transportation </a:t>
            </a:r>
            <a:r>
              <a:rPr lang="en-US" b="0" i="0" u="none" strike="noStrike" dirty="0">
                <a:solidFill>
                  <a:srgbClr val="000000"/>
                </a:solidFill>
                <a:effectLst/>
                <a:latin typeface="American Typewriter" panose="02090604020004020304" pitchFamily="18" charset="77"/>
              </a:rPr>
              <a:t>and </a:t>
            </a:r>
            <a:r>
              <a:rPr lang="en-US" b="0" i="0" u="none" strike="noStrike" dirty="0">
                <a:solidFill>
                  <a:schemeClr val="accent6">
                    <a:lumMod val="75000"/>
                  </a:schemeClr>
                </a:solidFill>
                <a:effectLst/>
                <a:latin typeface="American Typewriter" panose="02090604020004020304" pitchFamily="18" charset="77"/>
              </a:rPr>
              <a:t>can carry hundreds of passengers. </a:t>
            </a:r>
            <a:endParaRPr lang="en-US" dirty="0">
              <a:solidFill>
                <a:schemeClr val="accent6">
                  <a:lumMod val="75000"/>
                </a:schemeClr>
              </a:solidFill>
              <a:latin typeface="__gilroy_8a9e82"/>
            </a:endParaRPr>
          </a:p>
        </p:txBody>
      </p:sp>
      <p:pic>
        <p:nvPicPr>
          <p:cNvPr id="4" name="Picture 3">
            <a:extLst>
              <a:ext uri="{FF2B5EF4-FFF2-40B4-BE49-F238E27FC236}">
                <a16:creationId xmlns:a16="http://schemas.microsoft.com/office/drawing/2014/main" id="{16912DE7-3291-96E0-8BA0-326292F5621B}"/>
              </a:ext>
            </a:extLst>
          </p:cNvPr>
          <p:cNvPicPr>
            <a:picLocks noChangeAspect="1"/>
          </p:cNvPicPr>
          <p:nvPr/>
        </p:nvPicPr>
        <p:blipFill>
          <a:blip r:embed="rId2"/>
          <a:stretch>
            <a:fillRect/>
          </a:stretch>
        </p:blipFill>
        <p:spPr>
          <a:xfrm>
            <a:off x="7635835" y="1564408"/>
            <a:ext cx="4239490" cy="4636305"/>
          </a:xfrm>
          <a:prstGeom prst="rect">
            <a:avLst/>
          </a:prstGeom>
        </p:spPr>
      </p:pic>
    </p:spTree>
    <p:extLst>
      <p:ext uri="{BB962C8B-B14F-4D97-AF65-F5344CB8AC3E}">
        <p14:creationId xmlns:p14="http://schemas.microsoft.com/office/powerpoint/2010/main" val="1233135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B2F866-C40C-8E3D-FA62-5A0526885926}"/>
              </a:ext>
            </a:extLst>
          </p:cNvPr>
          <p:cNvSpPr>
            <a:spLocks noGrp="1"/>
          </p:cNvSpPr>
          <p:nvPr>
            <p:ph idx="1"/>
          </p:nvPr>
        </p:nvSpPr>
        <p:spPr>
          <a:xfrm>
            <a:off x="838200" y="680484"/>
            <a:ext cx="6158023" cy="5496479"/>
          </a:xfrm>
        </p:spPr>
        <p:txBody>
          <a:bodyPr>
            <a:normAutofit fontScale="77500" lnSpcReduction="20000"/>
          </a:bodyPr>
          <a:lstStyle/>
          <a:p>
            <a:pPr marL="0" indent="0" algn="just">
              <a:lnSpc>
                <a:spcPct val="150000"/>
              </a:lnSpc>
              <a:buNone/>
            </a:pPr>
            <a:r>
              <a:rPr lang="en-US" b="1" i="0" u="none" strike="noStrike" dirty="0">
                <a:solidFill>
                  <a:srgbClr val="000000"/>
                </a:solidFill>
                <a:effectLst/>
                <a:latin typeface="American Typewriter" panose="02090604020004020304" pitchFamily="18" charset="77"/>
              </a:rPr>
              <a:t>Charter flights</a:t>
            </a:r>
            <a:r>
              <a:rPr lang="en-AF" dirty="0">
                <a:latin typeface="American Typewriter" panose="02090604020004020304" pitchFamily="18" charset="77"/>
              </a:rPr>
              <a:t>:-</a:t>
            </a:r>
            <a:r>
              <a:rPr lang="en-US" b="0" i="0" u="none" strike="noStrike" dirty="0">
                <a:solidFill>
                  <a:srgbClr val="000000"/>
                </a:solidFill>
                <a:effectLst/>
                <a:latin typeface="American Typewriter" panose="02090604020004020304" pitchFamily="18" charset="77"/>
              </a:rPr>
              <a:t> </a:t>
            </a:r>
            <a:r>
              <a:rPr lang="en-US" b="0" i="0" u="none" strike="noStrike" dirty="0">
                <a:solidFill>
                  <a:srgbClr val="000000"/>
                </a:solidFill>
                <a:effectLst/>
                <a:highlight>
                  <a:srgbClr val="FFFFFF"/>
                </a:highlight>
                <a:latin typeface="American Typewriter" panose="02090604020004020304" pitchFamily="18" charset="77"/>
              </a:rPr>
              <a:t>A charter flight is a type of private flight in which an entire aircraft is rented for a specific group of passengers, rather than purchasing individual tickets on a scheduled flight. </a:t>
            </a:r>
            <a:r>
              <a:rPr lang="en-US" b="1" i="0" u="none" strike="noStrike" dirty="0">
                <a:solidFill>
                  <a:srgbClr val="000000"/>
                </a:solidFill>
                <a:effectLst/>
                <a:latin typeface="American Typewriter" panose="02090604020004020304" pitchFamily="18" charset="77"/>
              </a:rPr>
              <a:t>Unlike commercial flights, which operate on fixed schedules and predetermined routes, charter flights offer greater flexibility, </a:t>
            </a:r>
            <a:r>
              <a:rPr lang="en-US" b="0" i="0" u="none" strike="noStrike" dirty="0">
                <a:solidFill>
                  <a:srgbClr val="000000"/>
                </a:solidFill>
                <a:effectLst/>
                <a:highlight>
                  <a:srgbClr val="FFFFFF"/>
                </a:highlight>
                <a:latin typeface="American Typewriter" panose="02090604020004020304" pitchFamily="18" charset="77"/>
              </a:rPr>
              <a:t>allowing passengers to choose the times and destinations that best suit their needs.</a:t>
            </a:r>
            <a:endParaRPr lang="en-US" b="0" i="0" u="none" strike="noStrike" dirty="0">
              <a:solidFill>
                <a:srgbClr val="000000"/>
              </a:solidFill>
              <a:effectLst/>
              <a:latin typeface="American Typewriter" panose="02090604020004020304" pitchFamily="18" charset="77"/>
            </a:endParaRPr>
          </a:p>
          <a:p>
            <a:pPr marL="0" indent="0">
              <a:buNone/>
            </a:pPr>
            <a:br>
              <a:rPr lang="en-US" dirty="0">
                <a:latin typeface="American Typewriter" panose="02090604020004020304" pitchFamily="18" charset="77"/>
              </a:rPr>
            </a:br>
            <a:endParaRPr lang="en-AF" dirty="0">
              <a:latin typeface="American Typewriter" panose="02090604020004020304" pitchFamily="18" charset="77"/>
            </a:endParaRPr>
          </a:p>
          <a:p>
            <a:endParaRPr lang="en-AF" dirty="0"/>
          </a:p>
        </p:txBody>
      </p:sp>
      <p:pic>
        <p:nvPicPr>
          <p:cNvPr id="5" name="Picture 4">
            <a:extLst>
              <a:ext uri="{FF2B5EF4-FFF2-40B4-BE49-F238E27FC236}">
                <a16:creationId xmlns:a16="http://schemas.microsoft.com/office/drawing/2014/main" id="{CCAC8B7B-4AAA-CE4D-C807-485D37C2CF94}"/>
              </a:ext>
            </a:extLst>
          </p:cNvPr>
          <p:cNvPicPr>
            <a:picLocks noChangeAspect="1"/>
          </p:cNvPicPr>
          <p:nvPr/>
        </p:nvPicPr>
        <p:blipFill>
          <a:blip r:embed="rId2"/>
          <a:stretch>
            <a:fillRect/>
          </a:stretch>
        </p:blipFill>
        <p:spPr>
          <a:xfrm>
            <a:off x="7223578" y="783770"/>
            <a:ext cx="4130221" cy="4168239"/>
          </a:xfrm>
          <a:prstGeom prst="rect">
            <a:avLst/>
          </a:prstGeom>
        </p:spPr>
      </p:pic>
    </p:spTree>
    <p:extLst>
      <p:ext uri="{BB962C8B-B14F-4D97-AF65-F5344CB8AC3E}">
        <p14:creationId xmlns:p14="http://schemas.microsoft.com/office/powerpoint/2010/main" val="131786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40DB1B-B424-32BF-1B14-A0A752DC9C6B}"/>
              </a:ext>
            </a:extLst>
          </p:cNvPr>
          <p:cNvSpPr>
            <a:spLocks noGrp="1"/>
          </p:cNvSpPr>
          <p:nvPr>
            <p:ph idx="1"/>
          </p:nvPr>
        </p:nvSpPr>
        <p:spPr>
          <a:xfrm>
            <a:off x="838200" y="368135"/>
            <a:ext cx="10515600" cy="5808828"/>
          </a:xfrm>
        </p:spPr>
        <p:txBody>
          <a:bodyPr/>
          <a:lstStyle/>
          <a:p>
            <a:pPr algn="just" fontAlgn="base">
              <a:buFont typeface="Arial" panose="020B0604020202020204" pitchFamily="34" charset="0"/>
              <a:buChar char="•"/>
            </a:pPr>
            <a:r>
              <a:rPr lang="en-US" b="1" i="0" u="none" strike="noStrike" dirty="0">
                <a:solidFill>
                  <a:srgbClr val="000000"/>
                </a:solidFill>
                <a:effectLst/>
                <a:latin typeface="American Typewriter" panose="02090604020004020304" pitchFamily="18" charset="77"/>
              </a:rPr>
              <a:t>Private Jet Charter :-</a:t>
            </a:r>
            <a:r>
              <a:rPr lang="en-US" i="0" u="none" strike="noStrike" dirty="0">
                <a:solidFill>
                  <a:srgbClr val="000000"/>
                </a:solidFill>
                <a:effectLst/>
                <a:latin typeface="American Typewriter" panose="02090604020004020304" pitchFamily="18" charset="77"/>
              </a:rPr>
              <a:t>This involves </a:t>
            </a:r>
            <a:r>
              <a:rPr lang="en-US" b="0" i="0" u="none" strike="noStrike" dirty="0">
                <a:solidFill>
                  <a:srgbClr val="000000"/>
                </a:solidFill>
                <a:effectLst/>
                <a:latin typeface="American Typewriter" panose="02090604020004020304" pitchFamily="18" charset="77"/>
              </a:rPr>
              <a:t>renting an entire aircraft instead of just a seat on a commercial plane. </a:t>
            </a:r>
          </a:p>
          <a:p>
            <a:pPr marL="0" indent="0" algn="just" fontAlgn="base">
              <a:buNone/>
            </a:pPr>
            <a:endParaRPr lang="en-US" b="0" i="0" u="none" strike="noStrike" dirty="0">
              <a:solidFill>
                <a:srgbClr val="000000"/>
              </a:solidFill>
              <a:effectLst/>
              <a:latin typeface="American Typewriter" panose="02090604020004020304" pitchFamily="18" charset="77"/>
            </a:endParaRPr>
          </a:p>
          <a:p>
            <a:pPr algn="just" fontAlgn="base">
              <a:buFont typeface="Arial" panose="020B0604020202020204" pitchFamily="34" charset="0"/>
              <a:buChar char="•"/>
            </a:pPr>
            <a:r>
              <a:rPr lang="en-US" b="1" i="0" u="none" strike="noStrike" dirty="0">
                <a:solidFill>
                  <a:srgbClr val="000000"/>
                </a:solidFill>
                <a:effectLst/>
                <a:latin typeface="American Typewriter" panose="02090604020004020304" pitchFamily="18" charset="77"/>
              </a:rPr>
              <a:t>Public Charter :-</a:t>
            </a:r>
            <a:r>
              <a:rPr lang="en-US" b="0" i="0" u="none" strike="noStrike" dirty="0">
                <a:solidFill>
                  <a:srgbClr val="000000"/>
                </a:solidFill>
                <a:effectLst/>
                <a:latin typeface="American Typewriter" panose="02090604020004020304" pitchFamily="18" charset="77"/>
              </a:rPr>
              <a:t>Usually operated by tour operators who rent aircraft and are offered on a seasonal basis to popular destinations.</a:t>
            </a:r>
          </a:p>
          <a:p>
            <a:endParaRPr lang="en-AF" dirty="0"/>
          </a:p>
        </p:txBody>
      </p:sp>
    </p:spTree>
    <p:extLst>
      <p:ext uri="{BB962C8B-B14F-4D97-AF65-F5344CB8AC3E}">
        <p14:creationId xmlns:p14="http://schemas.microsoft.com/office/powerpoint/2010/main" val="327004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ADE5D-7386-E061-177A-E34CB2770D0D}"/>
              </a:ext>
            </a:extLst>
          </p:cNvPr>
          <p:cNvSpPr>
            <a:spLocks noGrp="1"/>
          </p:cNvSpPr>
          <p:nvPr>
            <p:ph type="title"/>
          </p:nvPr>
        </p:nvSpPr>
        <p:spPr/>
        <p:txBody>
          <a:bodyPr/>
          <a:lstStyle/>
          <a:p>
            <a:pPr algn="just"/>
            <a:r>
              <a:rPr lang="en-AF" b="1" dirty="0">
                <a:latin typeface="American Typewriter" panose="02090604020004020304" pitchFamily="18" charset="77"/>
              </a:rPr>
              <a:t>Characteristics of passenger air transport</a:t>
            </a:r>
          </a:p>
        </p:txBody>
      </p:sp>
      <p:sp>
        <p:nvSpPr>
          <p:cNvPr id="3" name="Content Placeholder 2">
            <a:extLst>
              <a:ext uri="{FF2B5EF4-FFF2-40B4-BE49-F238E27FC236}">
                <a16:creationId xmlns:a16="http://schemas.microsoft.com/office/drawing/2014/main" id="{6460377B-0905-D97F-AE52-BB02E2836F2B}"/>
              </a:ext>
            </a:extLst>
          </p:cNvPr>
          <p:cNvSpPr>
            <a:spLocks noGrp="1"/>
          </p:cNvSpPr>
          <p:nvPr>
            <p:ph idx="1"/>
          </p:nvPr>
        </p:nvSpPr>
        <p:spPr/>
        <p:txBody>
          <a:bodyPr>
            <a:normAutofit fontScale="92500"/>
          </a:bodyPr>
          <a:lstStyle/>
          <a:p>
            <a:pPr algn="just"/>
            <a:r>
              <a:rPr lang="en-US" b="1" i="0" u="none" strike="noStrike" dirty="0">
                <a:effectLst/>
                <a:latin typeface="American Typewriter" panose="02090604020004020304" pitchFamily="18" charset="77"/>
              </a:rPr>
              <a:t>Speed: </a:t>
            </a:r>
            <a:r>
              <a:rPr lang="en-US" b="0" i="0" u="none" strike="noStrike" dirty="0">
                <a:solidFill>
                  <a:srgbClr val="1C1D29"/>
                </a:solidFill>
                <a:effectLst/>
                <a:highlight>
                  <a:srgbClr val="FFFFFF"/>
                </a:highlight>
                <a:latin typeface="American Typewriter" panose="02090604020004020304" pitchFamily="18" charset="77"/>
              </a:rPr>
              <a:t>Air travel is renowned for its remarkable speed. Airplanes can cover long distances in a fraction of the time it takes other modes of transportation. This characteristic makes air travel particularly appealing for time-sensitive journeys, such as business trips or emergencies</a:t>
            </a:r>
          </a:p>
          <a:p>
            <a:pPr algn="just"/>
            <a:endParaRPr lang="en-US" dirty="0">
              <a:solidFill>
                <a:srgbClr val="1C1D29"/>
              </a:solidFill>
              <a:highlight>
                <a:srgbClr val="FFFFFF"/>
              </a:highlight>
              <a:latin typeface="American Typewriter" panose="02090604020004020304" pitchFamily="18" charset="77"/>
            </a:endParaRPr>
          </a:p>
          <a:p>
            <a:pPr algn="just"/>
            <a:r>
              <a:rPr lang="en-US" b="1" i="0" u="none" strike="noStrike" dirty="0">
                <a:effectLst/>
                <a:latin typeface="American Typewriter" panose="02090604020004020304" pitchFamily="18" charset="77"/>
              </a:rPr>
              <a:t>Accessibility: </a:t>
            </a:r>
            <a:r>
              <a:rPr lang="en-US" b="0" i="0" u="none" strike="noStrike" dirty="0">
                <a:effectLst/>
                <a:highlight>
                  <a:srgbClr val="FFFFFF"/>
                </a:highlight>
                <a:latin typeface="American Typewriter" panose="02090604020004020304" pitchFamily="18" charset="77"/>
              </a:rPr>
              <a:t>With thousands of airports worldwide, air transportation provides accessibility to even the most remote locations. It allows individuals to reach destinations that would otherwise be difficult or impossible to access by other means of transportation, such as remote islands or mountainous regions.</a:t>
            </a:r>
          </a:p>
        </p:txBody>
      </p:sp>
    </p:spTree>
    <p:extLst>
      <p:ext uri="{BB962C8B-B14F-4D97-AF65-F5344CB8AC3E}">
        <p14:creationId xmlns:p14="http://schemas.microsoft.com/office/powerpoint/2010/main" val="3942632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FE547D-93AC-5409-1CEB-A3BFB7E46AB7}"/>
              </a:ext>
            </a:extLst>
          </p:cNvPr>
          <p:cNvSpPr>
            <a:spLocks noGrp="1"/>
          </p:cNvSpPr>
          <p:nvPr>
            <p:ph idx="1"/>
          </p:nvPr>
        </p:nvSpPr>
        <p:spPr>
          <a:xfrm>
            <a:off x="838200" y="486888"/>
            <a:ext cx="10515600" cy="5690075"/>
          </a:xfrm>
        </p:spPr>
        <p:txBody>
          <a:bodyPr>
            <a:normAutofit lnSpcReduction="10000"/>
          </a:bodyPr>
          <a:lstStyle/>
          <a:p>
            <a:pPr algn="just"/>
            <a:r>
              <a:rPr lang="en-US" b="1" i="0" u="none" strike="noStrike" dirty="0">
                <a:effectLst/>
                <a:latin typeface="American Typewriter" panose="02090604020004020304" pitchFamily="18" charset="77"/>
              </a:rPr>
              <a:t>Safety:</a:t>
            </a:r>
            <a:r>
              <a:rPr lang="en-US" b="0" i="0" u="none" strike="noStrike" dirty="0">
                <a:effectLst/>
                <a:highlight>
                  <a:srgbClr val="FFFFFF"/>
                </a:highlight>
                <a:latin typeface="American Typewriter" panose="02090604020004020304" pitchFamily="18" charset="77"/>
              </a:rPr>
              <a:t> </a:t>
            </a:r>
            <a:r>
              <a:rPr lang="en-US" b="0" i="0" u="none" strike="noStrike" dirty="0">
                <a:solidFill>
                  <a:srgbClr val="1C1D29"/>
                </a:solidFill>
                <a:effectLst/>
                <a:highlight>
                  <a:srgbClr val="FFFFFF"/>
                </a:highlight>
                <a:latin typeface="American Typewriter" panose="02090604020004020304" pitchFamily="18" charset="77"/>
              </a:rPr>
              <a:t>Despite occasional high-profile incidents </a:t>
            </a:r>
            <a:r>
              <a:rPr lang="en-US" b="0" i="0" u="none" strike="noStrike" dirty="0" err="1">
                <a:solidFill>
                  <a:srgbClr val="1C1D29"/>
                </a:solidFill>
                <a:effectLst/>
                <a:highlight>
                  <a:srgbClr val="FFFFFF"/>
                </a:highlight>
                <a:latin typeface="American Typewriter" panose="02090604020004020304" pitchFamily="18" charset="77"/>
              </a:rPr>
              <a:t>e.g</a:t>
            </a:r>
            <a:r>
              <a:rPr lang="en-US" b="0" i="0" u="none" strike="noStrike" dirty="0">
                <a:solidFill>
                  <a:srgbClr val="1C1D29"/>
                </a:solidFill>
                <a:effectLst/>
                <a:highlight>
                  <a:srgbClr val="FFFFFF"/>
                </a:highlight>
                <a:latin typeface="American Typewriter" panose="02090604020004020304" pitchFamily="18" charset="77"/>
              </a:rPr>
              <a:t> plain crashes, air transportation is considered one of the safest modes of travel. </a:t>
            </a:r>
            <a:r>
              <a:rPr lang="en-US" b="1" i="0" u="none" strike="noStrike" dirty="0">
                <a:solidFill>
                  <a:schemeClr val="accent6">
                    <a:lumMod val="75000"/>
                  </a:schemeClr>
                </a:solidFill>
                <a:effectLst/>
                <a:highlight>
                  <a:srgbClr val="FFFFFF"/>
                </a:highlight>
                <a:latin typeface="American Typewriter" panose="02090604020004020304" pitchFamily="18" charset="77"/>
              </a:rPr>
              <a:t>Stringent safety regulations</a:t>
            </a:r>
            <a:r>
              <a:rPr lang="en-US" b="1" i="0" u="none" strike="noStrike" dirty="0">
                <a:solidFill>
                  <a:srgbClr val="1C1D29"/>
                </a:solidFill>
                <a:effectLst/>
                <a:highlight>
                  <a:srgbClr val="FFFFFF"/>
                </a:highlight>
                <a:latin typeface="American Typewriter" panose="02090604020004020304" pitchFamily="18" charset="77"/>
              </a:rPr>
              <a:t>, </a:t>
            </a:r>
            <a:r>
              <a:rPr lang="en-US" b="1" i="0" u="none" strike="noStrike" dirty="0">
                <a:solidFill>
                  <a:schemeClr val="accent1">
                    <a:lumMod val="75000"/>
                  </a:schemeClr>
                </a:solidFill>
                <a:effectLst/>
                <a:highlight>
                  <a:srgbClr val="FFFFFF"/>
                </a:highlight>
                <a:latin typeface="American Typewriter" panose="02090604020004020304" pitchFamily="18" charset="77"/>
              </a:rPr>
              <a:t>robust maintenance procedures</a:t>
            </a:r>
            <a:r>
              <a:rPr lang="en-US" b="0" i="0" u="none" strike="noStrike" dirty="0">
                <a:solidFill>
                  <a:srgbClr val="1C1D29"/>
                </a:solidFill>
                <a:effectLst/>
                <a:highlight>
                  <a:srgbClr val="FFFFFF"/>
                </a:highlight>
                <a:latin typeface="American Typewriter" panose="02090604020004020304" pitchFamily="18" charset="77"/>
              </a:rPr>
              <a:t>, and </a:t>
            </a:r>
            <a:r>
              <a:rPr lang="en-US" b="1" i="0" u="none" strike="noStrike" dirty="0">
                <a:solidFill>
                  <a:srgbClr val="7030A0"/>
                </a:solidFill>
                <a:effectLst/>
                <a:highlight>
                  <a:srgbClr val="FFFFFF"/>
                </a:highlight>
                <a:latin typeface="American Typewriter" panose="02090604020004020304" pitchFamily="18" charset="77"/>
              </a:rPr>
              <a:t>continuous advancements in aircraft design and technology</a:t>
            </a:r>
            <a:r>
              <a:rPr lang="en-US" b="1" i="0" u="none" strike="noStrike" dirty="0">
                <a:solidFill>
                  <a:srgbClr val="1C1D29"/>
                </a:solidFill>
                <a:effectLst/>
                <a:highlight>
                  <a:srgbClr val="FFFFFF"/>
                </a:highlight>
                <a:latin typeface="American Typewriter" panose="02090604020004020304" pitchFamily="18" charset="77"/>
              </a:rPr>
              <a:t> </a:t>
            </a:r>
            <a:r>
              <a:rPr lang="en-US" b="0" i="0" u="none" strike="noStrike" dirty="0">
                <a:solidFill>
                  <a:srgbClr val="1C1D29"/>
                </a:solidFill>
                <a:effectLst/>
                <a:highlight>
                  <a:srgbClr val="FFFFFF"/>
                </a:highlight>
                <a:latin typeface="American Typewriter" panose="02090604020004020304" pitchFamily="18" charset="77"/>
              </a:rPr>
              <a:t>contribute to the high safety standards of the aviation industry.</a:t>
            </a:r>
          </a:p>
          <a:p>
            <a:pPr marL="0" indent="0" algn="just">
              <a:buNone/>
            </a:pPr>
            <a:endParaRPr lang="en-US" dirty="0">
              <a:solidFill>
                <a:srgbClr val="1C1D29"/>
              </a:solidFill>
              <a:highlight>
                <a:srgbClr val="FFFFFF"/>
              </a:highlight>
              <a:latin typeface="American Typewriter" panose="02090604020004020304" pitchFamily="18" charset="77"/>
            </a:endParaRPr>
          </a:p>
          <a:p>
            <a:pPr algn="just"/>
            <a:r>
              <a:rPr lang="en-US" b="1" i="0" u="none" strike="noStrike" dirty="0">
                <a:effectLst/>
                <a:latin typeface="American Typewriter" panose="02090604020004020304" pitchFamily="18" charset="77"/>
              </a:rPr>
              <a:t>Capacity:</a:t>
            </a:r>
            <a:r>
              <a:rPr lang="en-US" b="0" i="0" u="none" strike="noStrike" dirty="0">
                <a:effectLst/>
                <a:latin typeface="American Typewriter" panose="02090604020004020304" pitchFamily="18" charset="77"/>
              </a:rPr>
              <a:t> Airplanes have the ability to </a:t>
            </a:r>
            <a:r>
              <a:rPr lang="en-US" b="1" i="0" u="none" strike="noStrike" dirty="0">
                <a:solidFill>
                  <a:srgbClr val="0070C0"/>
                </a:solidFill>
                <a:effectLst/>
                <a:latin typeface="American Typewriter" panose="02090604020004020304" pitchFamily="18" charset="77"/>
              </a:rPr>
              <a:t>transport a large number of passengers</a:t>
            </a:r>
            <a:r>
              <a:rPr lang="en-US" b="0" i="0" u="none" strike="noStrike" dirty="0">
                <a:effectLst/>
                <a:latin typeface="American Typewriter" panose="02090604020004020304" pitchFamily="18" charset="77"/>
              </a:rPr>
              <a:t>. This capacity makes air transportation an efficient mode for transporting large groups of people over long distances, contributing to the global economy and facilitating tourism.</a:t>
            </a:r>
          </a:p>
          <a:p>
            <a:pPr marL="0" indent="0">
              <a:buNone/>
            </a:pPr>
            <a:br>
              <a:rPr lang="en-US" dirty="0"/>
            </a:br>
            <a:endParaRPr lang="en-AF" dirty="0">
              <a:latin typeface="American Typewriter" panose="02090604020004020304" pitchFamily="18" charset="77"/>
            </a:endParaRPr>
          </a:p>
        </p:txBody>
      </p:sp>
    </p:spTree>
    <p:extLst>
      <p:ext uri="{BB962C8B-B14F-4D97-AF65-F5344CB8AC3E}">
        <p14:creationId xmlns:p14="http://schemas.microsoft.com/office/powerpoint/2010/main" val="1042027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6145E0-D526-A50F-FC07-489C81B3DE2A}"/>
              </a:ext>
            </a:extLst>
          </p:cNvPr>
          <p:cNvSpPr>
            <a:spLocks noGrp="1"/>
          </p:cNvSpPr>
          <p:nvPr>
            <p:ph idx="1"/>
          </p:nvPr>
        </p:nvSpPr>
        <p:spPr>
          <a:xfrm>
            <a:off x="185057" y="714591"/>
            <a:ext cx="7427026" cy="5428818"/>
          </a:xfrm>
        </p:spPr>
        <p:txBody>
          <a:bodyPr>
            <a:normAutofit fontScale="85000" lnSpcReduction="10000"/>
          </a:bodyPr>
          <a:lstStyle/>
          <a:p>
            <a:pPr algn="just"/>
            <a:r>
              <a:rPr lang="en-US" b="1" i="0" u="none" strike="noStrike" dirty="0">
                <a:effectLst/>
                <a:latin typeface="American Typewriter" panose="02090604020004020304" pitchFamily="18" charset="77"/>
              </a:rPr>
              <a:t>Connectivity: </a:t>
            </a:r>
            <a:r>
              <a:rPr lang="en-US" b="0" i="0" u="none" strike="noStrike" dirty="0">
                <a:effectLst/>
                <a:highlight>
                  <a:srgbClr val="FFFFFF"/>
                </a:highlight>
                <a:latin typeface="American Typewriter" panose="02090604020004020304" pitchFamily="18" charset="77"/>
              </a:rPr>
              <a:t>Air transportation facilitates connectivity by providing extensive flight networks and connecting routes. Passengers can easily transfer from one flight to another, reaching their final destinations even if they require multiple connections. This characteristic enhances travel options and improves overall connectivity.</a:t>
            </a:r>
          </a:p>
          <a:p>
            <a:pPr marL="0" indent="0" algn="just">
              <a:buNone/>
            </a:pPr>
            <a:endParaRPr lang="en-US" b="0" i="0" u="none" strike="noStrike" dirty="0">
              <a:effectLst/>
              <a:highlight>
                <a:srgbClr val="FFFFFF"/>
              </a:highlight>
              <a:latin typeface="American Typewriter" panose="02090604020004020304" pitchFamily="18" charset="77"/>
            </a:endParaRPr>
          </a:p>
          <a:p>
            <a:pPr algn="just"/>
            <a:r>
              <a:rPr lang="en-US" b="1" i="0" u="none" strike="noStrike" dirty="0">
                <a:effectLst/>
                <a:latin typeface="American Typewriter" panose="02090604020004020304" pitchFamily="18" charset="77"/>
              </a:rPr>
              <a:t>Prestige and Comfort:</a:t>
            </a:r>
            <a:r>
              <a:rPr lang="en-US" b="0" i="0" u="none" strike="noStrike" dirty="0">
                <a:effectLst/>
                <a:highlight>
                  <a:srgbClr val="FFFFFF"/>
                </a:highlight>
                <a:latin typeface="American Typewriter" panose="02090604020004020304" pitchFamily="18" charset="77"/>
              </a:rPr>
              <a:t> Air travel is often associated with a sense of prestige and luxury. Airlines strive </a:t>
            </a:r>
            <a:r>
              <a:rPr lang="en-US" b="1" i="0" u="none" strike="noStrike" dirty="0">
                <a:solidFill>
                  <a:srgbClr val="0070C0"/>
                </a:solidFill>
                <a:effectLst/>
                <a:highlight>
                  <a:srgbClr val="FFFFFF"/>
                </a:highlight>
                <a:latin typeface="American Typewriter" panose="02090604020004020304" pitchFamily="18" charset="77"/>
              </a:rPr>
              <a:t>to provide comfortable cabins</a:t>
            </a:r>
            <a:r>
              <a:rPr lang="en-US" b="0" i="0" u="none" strike="noStrike" dirty="0">
                <a:effectLst/>
                <a:highlight>
                  <a:srgbClr val="FFFFFF"/>
                </a:highlight>
                <a:latin typeface="American Typewriter" panose="02090604020004020304" pitchFamily="18" charset="77"/>
              </a:rPr>
              <a:t>, </a:t>
            </a:r>
            <a:r>
              <a:rPr lang="en-US" b="1" i="0" u="none" strike="noStrike" dirty="0">
                <a:solidFill>
                  <a:srgbClr val="C00000"/>
                </a:solidFill>
                <a:effectLst/>
                <a:highlight>
                  <a:srgbClr val="FFFFFF"/>
                </a:highlight>
                <a:latin typeface="American Typewriter" panose="02090604020004020304" pitchFamily="18" charset="77"/>
              </a:rPr>
              <a:t>in-flight entertainment</a:t>
            </a:r>
            <a:r>
              <a:rPr lang="en-US" b="0" i="0" u="none" strike="noStrike" dirty="0">
                <a:effectLst/>
                <a:highlight>
                  <a:srgbClr val="FFFFFF"/>
                </a:highlight>
                <a:latin typeface="American Typewriter" panose="02090604020004020304" pitchFamily="18" charset="77"/>
              </a:rPr>
              <a:t>, and </a:t>
            </a:r>
            <a:r>
              <a:rPr lang="en-US" b="1" i="0" u="none" strike="noStrike" dirty="0">
                <a:solidFill>
                  <a:srgbClr val="00B050"/>
                </a:solidFill>
                <a:effectLst/>
                <a:highlight>
                  <a:srgbClr val="FFFFFF"/>
                </a:highlight>
                <a:latin typeface="American Typewriter" panose="02090604020004020304" pitchFamily="18" charset="77"/>
              </a:rPr>
              <a:t>quality services </a:t>
            </a:r>
            <a:r>
              <a:rPr lang="en-US" b="0" i="0" u="none" strike="noStrike" dirty="0">
                <a:effectLst/>
                <a:highlight>
                  <a:srgbClr val="FFFFFF"/>
                </a:highlight>
                <a:latin typeface="American Typewriter" panose="02090604020004020304" pitchFamily="18" charset="77"/>
              </a:rPr>
              <a:t>to enhance the passenger experience. The characteristics appeal to those seeking a more comfortable and enjoyable mode of travel.</a:t>
            </a:r>
            <a:endParaRPr lang="en-AF" dirty="0">
              <a:latin typeface="American Typewriter" panose="02090604020004020304" pitchFamily="18" charset="77"/>
            </a:endParaRPr>
          </a:p>
        </p:txBody>
      </p:sp>
      <p:pic>
        <p:nvPicPr>
          <p:cNvPr id="7" name="Picture 6">
            <a:extLst>
              <a:ext uri="{FF2B5EF4-FFF2-40B4-BE49-F238E27FC236}">
                <a16:creationId xmlns:a16="http://schemas.microsoft.com/office/drawing/2014/main" id="{3EF71D5D-F5DF-EC2E-3E08-F90E5EBCD706}"/>
              </a:ext>
            </a:extLst>
          </p:cNvPr>
          <p:cNvPicPr>
            <a:picLocks noChangeAspect="1"/>
          </p:cNvPicPr>
          <p:nvPr/>
        </p:nvPicPr>
        <p:blipFill>
          <a:blip r:embed="rId2"/>
          <a:stretch>
            <a:fillRect/>
          </a:stretch>
        </p:blipFill>
        <p:spPr>
          <a:xfrm>
            <a:off x="7912346" y="714591"/>
            <a:ext cx="3867975" cy="2714409"/>
          </a:xfrm>
          <a:prstGeom prst="rect">
            <a:avLst/>
          </a:prstGeom>
        </p:spPr>
      </p:pic>
      <p:pic>
        <p:nvPicPr>
          <p:cNvPr id="8" name="Picture 7">
            <a:extLst>
              <a:ext uri="{FF2B5EF4-FFF2-40B4-BE49-F238E27FC236}">
                <a16:creationId xmlns:a16="http://schemas.microsoft.com/office/drawing/2014/main" id="{8BC3FCEC-CE98-8BD0-AD6C-C38E50E1468C}"/>
              </a:ext>
            </a:extLst>
          </p:cNvPr>
          <p:cNvPicPr>
            <a:picLocks noChangeAspect="1"/>
          </p:cNvPicPr>
          <p:nvPr/>
        </p:nvPicPr>
        <p:blipFill>
          <a:blip r:embed="rId3"/>
          <a:stretch>
            <a:fillRect/>
          </a:stretch>
        </p:blipFill>
        <p:spPr>
          <a:xfrm>
            <a:off x="8025823" y="3574473"/>
            <a:ext cx="3981120" cy="2568936"/>
          </a:xfrm>
          <a:prstGeom prst="rect">
            <a:avLst/>
          </a:prstGeom>
        </p:spPr>
      </p:pic>
    </p:spTree>
    <p:extLst>
      <p:ext uri="{BB962C8B-B14F-4D97-AF65-F5344CB8AC3E}">
        <p14:creationId xmlns:p14="http://schemas.microsoft.com/office/powerpoint/2010/main" val="3923587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3D0AB1-9E58-E83B-55C5-A899DE15FA05}"/>
              </a:ext>
            </a:extLst>
          </p:cNvPr>
          <p:cNvSpPr>
            <a:spLocks noGrp="1"/>
          </p:cNvSpPr>
          <p:nvPr>
            <p:ph idx="1"/>
          </p:nvPr>
        </p:nvSpPr>
        <p:spPr>
          <a:xfrm>
            <a:off x="308758" y="249382"/>
            <a:ext cx="5787242" cy="5927581"/>
          </a:xfrm>
        </p:spPr>
        <p:txBody>
          <a:bodyPr>
            <a:normAutofit fontScale="25000" lnSpcReduction="20000"/>
          </a:bodyPr>
          <a:lstStyle/>
          <a:p>
            <a:pPr algn="l"/>
            <a:r>
              <a:rPr lang="en-AF" sz="9600" b="1" dirty="0">
                <a:latin typeface="American Typewriter" panose="02090604020004020304" pitchFamily="18" charset="77"/>
              </a:rPr>
              <a:t>Self check in using airport kioks.</a:t>
            </a:r>
            <a:r>
              <a:rPr lang="en-US" sz="9600" b="1" i="0" u="none" strike="noStrike" dirty="0">
                <a:effectLst/>
                <a:latin typeface="American Typewriter" panose="02090604020004020304" pitchFamily="18" charset="77"/>
              </a:rPr>
              <a:t> </a:t>
            </a:r>
          </a:p>
          <a:p>
            <a:pPr marL="0" indent="0" algn="just">
              <a:buNone/>
            </a:pPr>
            <a:r>
              <a:rPr lang="en-US" sz="9800" b="0" i="0" u="none" strike="noStrike" dirty="0">
                <a:effectLst/>
                <a:latin typeface="American Typewriter" panose="02090604020004020304" pitchFamily="18" charset="77"/>
              </a:rPr>
              <a:t>An airport self-check-in kiosk is a stand-alone machine that allows passengers to perform the processes that they would normally perform at a TSA(ticketing service area) check-in counter. These processes include </a:t>
            </a:r>
            <a:r>
              <a:rPr lang="en-US" sz="9800" b="1" i="0" u="none" strike="noStrike" dirty="0">
                <a:effectLst/>
                <a:latin typeface="American Typewriter" panose="02090604020004020304" pitchFamily="18" charset="77"/>
              </a:rPr>
              <a:t>bag check</a:t>
            </a:r>
            <a:r>
              <a:rPr lang="en-US" sz="9800" b="0" i="0" u="none" strike="noStrike" dirty="0">
                <a:effectLst/>
                <a:latin typeface="American Typewriter" panose="02090604020004020304" pitchFamily="18" charset="77"/>
              </a:rPr>
              <a:t>, </a:t>
            </a:r>
            <a:r>
              <a:rPr lang="en-US" sz="9800" b="1" i="0" u="none" strike="noStrike" dirty="0">
                <a:effectLst/>
                <a:latin typeface="American Typewriter" panose="02090604020004020304" pitchFamily="18" charset="77"/>
              </a:rPr>
              <a:t>boarding pass printing</a:t>
            </a:r>
            <a:r>
              <a:rPr lang="en-US" sz="9800" b="0" i="0" u="none" strike="noStrike" dirty="0">
                <a:effectLst/>
                <a:latin typeface="American Typewriter" panose="02090604020004020304" pitchFamily="18" charset="77"/>
              </a:rPr>
              <a:t>, </a:t>
            </a:r>
            <a:r>
              <a:rPr lang="en-US" sz="9800" b="1" i="0" u="none" strike="noStrike" dirty="0">
                <a:effectLst/>
                <a:latin typeface="American Typewriter" panose="02090604020004020304" pitchFamily="18" charset="77"/>
              </a:rPr>
              <a:t>capturing a traveler's face </a:t>
            </a:r>
            <a:r>
              <a:rPr lang="en-US" sz="9800" b="0" i="0" u="none" strike="noStrike" dirty="0">
                <a:effectLst/>
                <a:latin typeface="American Typewriter" panose="02090604020004020304" pitchFamily="18" charset="77"/>
              </a:rPr>
              <a:t>or f</a:t>
            </a:r>
            <a:r>
              <a:rPr lang="en-US" sz="9800" b="1" i="0" u="none" strike="noStrike" dirty="0">
                <a:effectLst/>
                <a:latin typeface="American Typewriter" panose="02090604020004020304" pitchFamily="18" charset="77"/>
              </a:rPr>
              <a:t>ingerprint</a:t>
            </a:r>
            <a:r>
              <a:rPr lang="en-US" sz="9800" b="0" i="0" u="none" strike="noStrike" dirty="0">
                <a:effectLst/>
                <a:latin typeface="American Typewriter" panose="02090604020004020304" pitchFamily="18" charset="77"/>
              </a:rPr>
              <a:t>, and </a:t>
            </a:r>
            <a:r>
              <a:rPr lang="en-US" sz="9800" b="1" i="0" u="none" strike="noStrike" dirty="0">
                <a:effectLst/>
                <a:latin typeface="American Typewriter" panose="02090604020004020304" pitchFamily="18" charset="77"/>
              </a:rPr>
              <a:t>verifying the traveler's ID</a:t>
            </a:r>
            <a:r>
              <a:rPr lang="en-US" sz="9800" b="0" i="0" u="none" strike="noStrike" dirty="0">
                <a:effectLst/>
                <a:latin typeface="American Typewriter" panose="02090604020004020304" pitchFamily="18" charset="77"/>
              </a:rPr>
              <a:t>. Self-check kiosks at airports are typically located near the entrance to an airline's ticketing area, near where passengers drop off their bags. It is the frontline device of a border control management system that ensures a smooth immigration pre-check process.</a:t>
            </a:r>
          </a:p>
          <a:p>
            <a:pPr marL="0" indent="0">
              <a:buNone/>
            </a:pPr>
            <a:br>
              <a:rPr lang="en-US" sz="9800" dirty="0"/>
            </a:br>
            <a:endParaRPr lang="en-AF" sz="9800" dirty="0"/>
          </a:p>
        </p:txBody>
      </p:sp>
      <p:pic>
        <p:nvPicPr>
          <p:cNvPr id="6" name="Picture 5">
            <a:extLst>
              <a:ext uri="{FF2B5EF4-FFF2-40B4-BE49-F238E27FC236}">
                <a16:creationId xmlns:a16="http://schemas.microsoft.com/office/drawing/2014/main" id="{D1549BC8-1FF3-9B73-54E9-9CBACD0F51E1}"/>
              </a:ext>
            </a:extLst>
          </p:cNvPr>
          <p:cNvPicPr>
            <a:picLocks noChangeAspect="1"/>
          </p:cNvPicPr>
          <p:nvPr/>
        </p:nvPicPr>
        <p:blipFill>
          <a:blip r:embed="rId2"/>
          <a:stretch>
            <a:fillRect/>
          </a:stretch>
        </p:blipFill>
        <p:spPr>
          <a:xfrm>
            <a:off x="6685807" y="803563"/>
            <a:ext cx="4298867" cy="2324101"/>
          </a:xfrm>
          <a:prstGeom prst="rect">
            <a:avLst/>
          </a:prstGeom>
        </p:spPr>
      </p:pic>
      <p:pic>
        <p:nvPicPr>
          <p:cNvPr id="7" name="Picture 6">
            <a:extLst>
              <a:ext uri="{FF2B5EF4-FFF2-40B4-BE49-F238E27FC236}">
                <a16:creationId xmlns:a16="http://schemas.microsoft.com/office/drawing/2014/main" id="{0AA0DF81-6D4F-2B8F-A3CF-756FB661E950}"/>
              </a:ext>
            </a:extLst>
          </p:cNvPr>
          <p:cNvPicPr>
            <a:picLocks noChangeAspect="1"/>
          </p:cNvPicPr>
          <p:nvPr/>
        </p:nvPicPr>
        <p:blipFill>
          <a:blip r:embed="rId3"/>
          <a:stretch>
            <a:fillRect/>
          </a:stretch>
        </p:blipFill>
        <p:spPr>
          <a:xfrm>
            <a:off x="6685806" y="3543300"/>
            <a:ext cx="4298867" cy="2324100"/>
          </a:xfrm>
          <a:prstGeom prst="rect">
            <a:avLst/>
          </a:prstGeom>
        </p:spPr>
      </p:pic>
    </p:spTree>
    <p:extLst>
      <p:ext uri="{BB962C8B-B14F-4D97-AF65-F5344CB8AC3E}">
        <p14:creationId xmlns:p14="http://schemas.microsoft.com/office/powerpoint/2010/main" val="2241286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15CAA-71C7-EEDD-28E7-EABECE79E5B0}"/>
              </a:ext>
            </a:extLst>
          </p:cNvPr>
          <p:cNvSpPr>
            <a:spLocks noGrp="1"/>
          </p:cNvSpPr>
          <p:nvPr>
            <p:ph type="title"/>
          </p:nvPr>
        </p:nvSpPr>
        <p:spPr/>
        <p:txBody>
          <a:bodyPr/>
          <a:lstStyle/>
          <a:p>
            <a:pPr algn="ctr"/>
            <a:r>
              <a:rPr lang="en-AF" b="1" dirty="0">
                <a:latin typeface="American Typewriter" panose="02090604020004020304" pitchFamily="18" charset="77"/>
              </a:rPr>
              <a:t>Road passenger transport</a:t>
            </a:r>
            <a:endParaRPr lang="en-AF" dirty="0"/>
          </a:p>
        </p:txBody>
      </p:sp>
      <p:sp>
        <p:nvSpPr>
          <p:cNvPr id="3" name="Content Placeholder 2">
            <a:extLst>
              <a:ext uri="{FF2B5EF4-FFF2-40B4-BE49-F238E27FC236}">
                <a16:creationId xmlns:a16="http://schemas.microsoft.com/office/drawing/2014/main" id="{863D6659-7512-0213-D76B-E0F85346555B}"/>
              </a:ext>
            </a:extLst>
          </p:cNvPr>
          <p:cNvSpPr>
            <a:spLocks noGrp="1"/>
          </p:cNvSpPr>
          <p:nvPr>
            <p:ph idx="1"/>
          </p:nvPr>
        </p:nvSpPr>
        <p:spPr>
          <a:xfrm>
            <a:off x="838200" y="1825625"/>
            <a:ext cx="5431971" cy="4351338"/>
          </a:xfrm>
        </p:spPr>
        <p:txBody>
          <a:bodyPr/>
          <a:lstStyle/>
          <a:p>
            <a:pPr marL="0" indent="0">
              <a:lnSpc>
                <a:spcPct val="150000"/>
              </a:lnSpc>
              <a:buNone/>
            </a:pPr>
            <a:r>
              <a:rPr lang="en-US" b="1" i="0" u="none" strike="noStrike" dirty="0">
                <a:effectLst/>
                <a:latin typeface="American Typewriter" panose="02090604020004020304" pitchFamily="18" charset="77"/>
              </a:rPr>
              <a:t>Passenger transport</a:t>
            </a:r>
            <a:r>
              <a:rPr lang="en-US" b="0" i="0" u="none" strike="noStrike" dirty="0">
                <a:effectLst/>
                <a:highlight>
                  <a:srgbClr val="FFFFFF"/>
                </a:highlight>
                <a:latin typeface="American Typewriter" panose="02090604020004020304" pitchFamily="18" charset="77"/>
              </a:rPr>
              <a:t>  refers to the total movement of </a:t>
            </a:r>
            <a:r>
              <a:rPr lang="en-US" b="1" i="0" u="none" strike="noStrike" dirty="0">
                <a:effectLst/>
                <a:latin typeface="American Typewriter" panose="02090604020004020304" pitchFamily="18" charset="77"/>
              </a:rPr>
              <a:t>passengers</a:t>
            </a:r>
            <a:r>
              <a:rPr lang="en-US" b="0" i="0" u="none" strike="noStrike" dirty="0">
                <a:effectLst/>
                <a:highlight>
                  <a:srgbClr val="FFFFFF"/>
                </a:highlight>
                <a:latin typeface="American Typewriter" panose="02090604020004020304" pitchFamily="18" charset="77"/>
              </a:rPr>
              <a:t> using </a:t>
            </a:r>
            <a:r>
              <a:rPr lang="en-US" b="1" i="0" u="none" strike="noStrike" dirty="0">
                <a:effectLst/>
                <a:latin typeface="American Typewriter" panose="02090604020004020304" pitchFamily="18" charset="77"/>
              </a:rPr>
              <a:t>road</a:t>
            </a:r>
            <a:r>
              <a:rPr lang="en-US" b="0" i="0" u="none" strike="noStrike" dirty="0">
                <a:effectLst/>
                <a:highlight>
                  <a:srgbClr val="FFFFFF"/>
                </a:highlight>
                <a:latin typeface="American Typewriter" panose="02090604020004020304" pitchFamily="18" charset="77"/>
              </a:rPr>
              <a:t>(</a:t>
            </a:r>
            <a:r>
              <a:rPr lang="en-US" b="1" i="0" u="none" strike="noStrike" dirty="0">
                <a:effectLst/>
                <a:latin typeface="American Typewriter" panose="02090604020004020304" pitchFamily="18" charset="77"/>
              </a:rPr>
              <a:t>passenger</a:t>
            </a:r>
            <a:r>
              <a:rPr lang="en-US" b="0" i="0" u="none" strike="noStrike" dirty="0">
                <a:effectLst/>
                <a:highlight>
                  <a:srgbClr val="FFFFFF"/>
                </a:highlight>
                <a:latin typeface="American Typewriter" panose="02090604020004020304" pitchFamily="18" charset="77"/>
              </a:rPr>
              <a:t> cars, taxi, buses or coaches)</a:t>
            </a:r>
            <a:endParaRPr lang="en-AF" dirty="0">
              <a:latin typeface="American Typewriter" panose="02090604020004020304" pitchFamily="18" charset="77"/>
            </a:endParaRPr>
          </a:p>
        </p:txBody>
      </p:sp>
      <p:pic>
        <p:nvPicPr>
          <p:cNvPr id="4" name="Picture 3">
            <a:extLst>
              <a:ext uri="{FF2B5EF4-FFF2-40B4-BE49-F238E27FC236}">
                <a16:creationId xmlns:a16="http://schemas.microsoft.com/office/drawing/2014/main" id="{53E20779-8506-05C3-C526-77704381F4C8}"/>
              </a:ext>
            </a:extLst>
          </p:cNvPr>
          <p:cNvPicPr>
            <a:picLocks noChangeAspect="1"/>
          </p:cNvPicPr>
          <p:nvPr/>
        </p:nvPicPr>
        <p:blipFill>
          <a:blip r:embed="rId2"/>
          <a:stretch>
            <a:fillRect/>
          </a:stretch>
        </p:blipFill>
        <p:spPr>
          <a:xfrm>
            <a:off x="6518562" y="1867694"/>
            <a:ext cx="4835237" cy="2133600"/>
          </a:xfrm>
          <a:prstGeom prst="rect">
            <a:avLst/>
          </a:prstGeom>
        </p:spPr>
      </p:pic>
      <p:pic>
        <p:nvPicPr>
          <p:cNvPr id="5" name="Picture 4">
            <a:extLst>
              <a:ext uri="{FF2B5EF4-FFF2-40B4-BE49-F238E27FC236}">
                <a16:creationId xmlns:a16="http://schemas.microsoft.com/office/drawing/2014/main" id="{98CCA2B8-3391-41BF-5F4E-B713B6E9695A}"/>
              </a:ext>
            </a:extLst>
          </p:cNvPr>
          <p:cNvPicPr>
            <a:picLocks noChangeAspect="1"/>
          </p:cNvPicPr>
          <p:nvPr/>
        </p:nvPicPr>
        <p:blipFill>
          <a:blip r:embed="rId3"/>
          <a:stretch>
            <a:fillRect/>
          </a:stretch>
        </p:blipFill>
        <p:spPr>
          <a:xfrm>
            <a:off x="6518561" y="4178300"/>
            <a:ext cx="4835237" cy="2133600"/>
          </a:xfrm>
          <a:prstGeom prst="rect">
            <a:avLst/>
          </a:prstGeom>
        </p:spPr>
      </p:pic>
    </p:spTree>
    <p:extLst>
      <p:ext uri="{BB962C8B-B14F-4D97-AF65-F5344CB8AC3E}">
        <p14:creationId xmlns:p14="http://schemas.microsoft.com/office/powerpoint/2010/main" val="256027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C8FD9-487B-617B-B0F0-E3E1FED11205}"/>
              </a:ext>
            </a:extLst>
          </p:cNvPr>
          <p:cNvSpPr>
            <a:spLocks noGrp="1"/>
          </p:cNvSpPr>
          <p:nvPr>
            <p:ph type="title"/>
          </p:nvPr>
        </p:nvSpPr>
        <p:spPr/>
        <p:txBody>
          <a:bodyPr/>
          <a:lstStyle/>
          <a:p>
            <a:r>
              <a:rPr lang="en-AF" b="1" dirty="0">
                <a:latin typeface="American Typewriter" panose="02090604020004020304" pitchFamily="18" charset="77"/>
              </a:rPr>
              <a:t>Definition of passenger transport</a:t>
            </a:r>
          </a:p>
        </p:txBody>
      </p:sp>
      <p:sp>
        <p:nvSpPr>
          <p:cNvPr id="3" name="Content Placeholder 2">
            <a:extLst>
              <a:ext uri="{FF2B5EF4-FFF2-40B4-BE49-F238E27FC236}">
                <a16:creationId xmlns:a16="http://schemas.microsoft.com/office/drawing/2014/main" id="{68DFA48A-1923-974D-7381-6CD3591939CA}"/>
              </a:ext>
            </a:extLst>
          </p:cNvPr>
          <p:cNvSpPr>
            <a:spLocks noGrp="1"/>
          </p:cNvSpPr>
          <p:nvPr>
            <p:ph idx="1"/>
          </p:nvPr>
        </p:nvSpPr>
        <p:spPr/>
        <p:txBody>
          <a:bodyPr/>
          <a:lstStyle/>
          <a:p>
            <a:r>
              <a:rPr lang="en-US" b="1" i="0" u="none" strike="noStrike" dirty="0">
                <a:effectLst/>
                <a:latin typeface="American Typewriter" panose="02090604020004020304" pitchFamily="18" charset="77"/>
              </a:rPr>
              <a:t>Passenger transport</a:t>
            </a:r>
            <a:r>
              <a:rPr lang="en-US" b="1" i="0" u="none" strike="noStrike" dirty="0">
                <a:effectLst/>
                <a:highlight>
                  <a:srgbClr val="FFFFFF"/>
                </a:highlight>
                <a:latin typeface="American Typewriter" panose="02090604020004020304" pitchFamily="18" charset="77"/>
              </a:rPr>
              <a:t>, or travel </a:t>
            </a:r>
            <a:r>
              <a:rPr lang="en-US" i="0" u="none" strike="noStrike" dirty="0">
                <a:effectLst/>
                <a:highlight>
                  <a:srgbClr val="FFFFFF"/>
                </a:highlight>
                <a:latin typeface="American Typewriter" panose="02090604020004020304" pitchFamily="18" charset="77"/>
              </a:rPr>
              <a:t>is  concerned with human mobility.</a:t>
            </a:r>
            <a:endParaRPr lang="en-AF" dirty="0">
              <a:latin typeface="American Typewriter" panose="02090604020004020304" pitchFamily="18" charset="77"/>
            </a:endParaRPr>
          </a:p>
        </p:txBody>
      </p:sp>
    </p:spTree>
    <p:extLst>
      <p:ext uri="{BB962C8B-B14F-4D97-AF65-F5344CB8AC3E}">
        <p14:creationId xmlns:p14="http://schemas.microsoft.com/office/powerpoint/2010/main" val="28699723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9C6EB-00F7-7FBB-70BA-EBF5078A6637}"/>
              </a:ext>
            </a:extLst>
          </p:cNvPr>
          <p:cNvSpPr>
            <a:spLocks noGrp="1"/>
          </p:cNvSpPr>
          <p:nvPr>
            <p:ph type="title"/>
          </p:nvPr>
        </p:nvSpPr>
        <p:spPr>
          <a:xfrm>
            <a:off x="838200" y="145427"/>
            <a:ext cx="10515600" cy="1325563"/>
          </a:xfrm>
        </p:spPr>
        <p:txBody>
          <a:bodyPr/>
          <a:lstStyle/>
          <a:p>
            <a:r>
              <a:rPr lang="en-AF" b="1" dirty="0">
                <a:latin typeface="American Typewriter" panose="02090604020004020304" pitchFamily="18" charset="77"/>
              </a:rPr>
              <a:t>Road passenger transport structure</a:t>
            </a:r>
          </a:p>
        </p:txBody>
      </p:sp>
      <p:pic>
        <p:nvPicPr>
          <p:cNvPr id="4" name="Content Placeholder 3">
            <a:extLst>
              <a:ext uri="{FF2B5EF4-FFF2-40B4-BE49-F238E27FC236}">
                <a16:creationId xmlns:a16="http://schemas.microsoft.com/office/drawing/2014/main" id="{A97A5387-4EAE-C162-27B6-2CE4F4738291}"/>
              </a:ext>
            </a:extLst>
          </p:cNvPr>
          <p:cNvPicPr>
            <a:picLocks noGrp="1" noChangeAspect="1"/>
          </p:cNvPicPr>
          <p:nvPr>
            <p:ph idx="1"/>
          </p:nvPr>
        </p:nvPicPr>
        <p:blipFill>
          <a:blip r:embed="rId3"/>
          <a:stretch>
            <a:fillRect/>
          </a:stretch>
        </p:blipFill>
        <p:spPr>
          <a:xfrm>
            <a:off x="1643271" y="1825624"/>
            <a:ext cx="9163274" cy="4416149"/>
          </a:xfrm>
          <a:prstGeom prst="rect">
            <a:avLst/>
          </a:prstGeom>
        </p:spPr>
      </p:pic>
    </p:spTree>
    <p:extLst>
      <p:ext uri="{BB962C8B-B14F-4D97-AF65-F5344CB8AC3E}">
        <p14:creationId xmlns:p14="http://schemas.microsoft.com/office/powerpoint/2010/main" val="3556323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55386-B295-4FB3-6F72-1D9C11DB31E0}"/>
              </a:ext>
            </a:extLst>
          </p:cNvPr>
          <p:cNvSpPr>
            <a:spLocks noGrp="1"/>
          </p:cNvSpPr>
          <p:nvPr>
            <p:ph type="title"/>
          </p:nvPr>
        </p:nvSpPr>
        <p:spPr/>
        <p:txBody>
          <a:bodyPr/>
          <a:lstStyle/>
          <a:p>
            <a:pPr algn="just"/>
            <a:r>
              <a:rPr lang="en-US" b="1" dirty="0">
                <a:latin typeface="American Typewriter" panose="02090604020004020304" pitchFamily="18" charset="77"/>
              </a:rPr>
              <a:t>C</a:t>
            </a:r>
            <a:r>
              <a:rPr lang="en-AF" b="1" dirty="0">
                <a:latin typeface="American Typewriter" panose="02090604020004020304" pitchFamily="18" charset="77"/>
              </a:rPr>
              <a:t>haracteristics of passenger road transport</a:t>
            </a:r>
          </a:p>
        </p:txBody>
      </p:sp>
      <p:sp>
        <p:nvSpPr>
          <p:cNvPr id="3" name="Content Placeholder 2">
            <a:extLst>
              <a:ext uri="{FF2B5EF4-FFF2-40B4-BE49-F238E27FC236}">
                <a16:creationId xmlns:a16="http://schemas.microsoft.com/office/drawing/2014/main" id="{E4E8F1B8-C5A1-91F0-4C65-DEEE36F71DCC}"/>
              </a:ext>
            </a:extLst>
          </p:cNvPr>
          <p:cNvSpPr>
            <a:spLocks noGrp="1"/>
          </p:cNvSpPr>
          <p:nvPr>
            <p:ph idx="1"/>
          </p:nvPr>
        </p:nvSpPr>
        <p:spPr/>
        <p:txBody>
          <a:bodyPr/>
          <a:lstStyle/>
          <a:p>
            <a:pPr algn="l">
              <a:buFont typeface="Arial" panose="020B0604020202020204" pitchFamily="34" charset="0"/>
              <a:buChar char="•"/>
            </a:pPr>
            <a:r>
              <a:rPr lang="en-US" b="0" i="0" u="none" strike="noStrike" dirty="0">
                <a:solidFill>
                  <a:srgbClr val="202124"/>
                </a:solidFill>
                <a:effectLst/>
                <a:latin typeface="American Typewriter" panose="02090604020004020304" pitchFamily="18" charset="77"/>
              </a:rPr>
              <a:t>Less Capital Outlay: Road transport requires much less capital Investment </a:t>
            </a:r>
          </a:p>
          <a:p>
            <a:pPr algn="l">
              <a:buFont typeface="Arial" panose="020B0604020202020204" pitchFamily="34" charset="0"/>
              <a:buChar char="•"/>
            </a:pPr>
            <a:r>
              <a:rPr lang="en-US" b="0" i="0" u="none" strike="noStrike" dirty="0">
                <a:solidFill>
                  <a:srgbClr val="202124"/>
                </a:solidFill>
                <a:effectLst/>
                <a:latin typeface="American Typewriter" panose="02090604020004020304" pitchFamily="18" charset="77"/>
              </a:rPr>
              <a:t>Door to Door Service </a:t>
            </a:r>
            <a:r>
              <a:rPr lang="en-US" b="0" i="0" u="none" strike="noStrike" dirty="0" err="1">
                <a:solidFill>
                  <a:srgbClr val="202124"/>
                </a:solidFill>
                <a:effectLst/>
                <a:latin typeface="American Typewriter" panose="02090604020004020304" pitchFamily="18" charset="77"/>
              </a:rPr>
              <a:t>e.g</a:t>
            </a:r>
            <a:r>
              <a:rPr lang="en-US" b="0" i="0" u="none" strike="noStrike" dirty="0">
                <a:solidFill>
                  <a:srgbClr val="202124"/>
                </a:solidFill>
                <a:effectLst/>
                <a:latin typeface="American Typewriter" panose="02090604020004020304" pitchFamily="18" charset="77"/>
              </a:rPr>
              <a:t> school buses</a:t>
            </a:r>
          </a:p>
          <a:p>
            <a:pPr algn="l">
              <a:buFont typeface="Arial" panose="020B0604020202020204" pitchFamily="34" charset="0"/>
              <a:buChar char="•"/>
            </a:pPr>
            <a:r>
              <a:rPr lang="en-US" b="0" i="0" u="none" strike="noStrike" dirty="0">
                <a:solidFill>
                  <a:srgbClr val="202124"/>
                </a:solidFill>
                <a:effectLst/>
                <a:latin typeface="American Typewriter" panose="02090604020004020304" pitchFamily="18" charset="77"/>
              </a:rPr>
              <a:t>Service in Rural Areas</a:t>
            </a:r>
          </a:p>
          <a:p>
            <a:pPr algn="l">
              <a:buFont typeface="Arial" panose="020B0604020202020204" pitchFamily="34" charset="0"/>
              <a:buChar char="•"/>
            </a:pPr>
            <a:r>
              <a:rPr lang="en-US" b="0" i="0" u="none" strike="noStrike" dirty="0">
                <a:solidFill>
                  <a:srgbClr val="202124"/>
                </a:solidFill>
                <a:effectLst/>
                <a:latin typeface="American Typewriter" panose="02090604020004020304" pitchFamily="18" charset="77"/>
              </a:rPr>
              <a:t>Flexible Service </a:t>
            </a:r>
            <a:r>
              <a:rPr lang="en-US" b="0" i="0" u="none" strike="noStrike" dirty="0" err="1">
                <a:solidFill>
                  <a:srgbClr val="202124"/>
                </a:solidFill>
                <a:effectLst/>
                <a:latin typeface="American Typewriter" panose="02090604020004020304" pitchFamily="18" charset="77"/>
              </a:rPr>
              <a:t>e.g</a:t>
            </a:r>
            <a:r>
              <a:rPr lang="en-US" b="0" i="0" u="none" strike="noStrike" dirty="0">
                <a:solidFill>
                  <a:srgbClr val="202124"/>
                </a:solidFill>
                <a:effectLst/>
                <a:latin typeface="American Typewriter" panose="02090604020004020304" pitchFamily="18" charset="77"/>
              </a:rPr>
              <a:t> services are provided at different times in a day</a:t>
            </a:r>
          </a:p>
          <a:p>
            <a:pPr algn="l">
              <a:buFont typeface="Arial" panose="020B0604020202020204" pitchFamily="34" charset="0"/>
              <a:buChar char="•"/>
            </a:pPr>
            <a:r>
              <a:rPr lang="en-US" b="0" i="0" u="none" strike="noStrike" dirty="0">
                <a:solidFill>
                  <a:srgbClr val="202124"/>
                </a:solidFill>
                <a:effectLst/>
                <a:latin typeface="American Typewriter" panose="02090604020004020304" pitchFamily="18" charset="77"/>
              </a:rPr>
              <a:t>Suitable for Short Distance</a:t>
            </a:r>
          </a:p>
          <a:p>
            <a:endParaRPr lang="en-AF" dirty="0"/>
          </a:p>
        </p:txBody>
      </p:sp>
    </p:spTree>
    <p:extLst>
      <p:ext uri="{BB962C8B-B14F-4D97-AF65-F5344CB8AC3E}">
        <p14:creationId xmlns:p14="http://schemas.microsoft.com/office/powerpoint/2010/main" val="437151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D8FFE-77DF-2E34-5E1A-F24A8DEF1006}"/>
              </a:ext>
            </a:extLst>
          </p:cNvPr>
          <p:cNvSpPr>
            <a:spLocks noGrp="1"/>
          </p:cNvSpPr>
          <p:nvPr>
            <p:ph type="title"/>
          </p:nvPr>
        </p:nvSpPr>
        <p:spPr/>
        <p:txBody>
          <a:bodyPr/>
          <a:lstStyle/>
          <a:p>
            <a:pPr algn="ctr"/>
            <a:r>
              <a:rPr lang="en-AF" b="1" dirty="0">
                <a:latin typeface="American Typewriter" panose="02090604020004020304" pitchFamily="18" charset="77"/>
              </a:rPr>
              <a:t>Water passenger transport</a:t>
            </a:r>
          </a:p>
        </p:txBody>
      </p:sp>
      <p:sp>
        <p:nvSpPr>
          <p:cNvPr id="3" name="Content Placeholder 2">
            <a:extLst>
              <a:ext uri="{FF2B5EF4-FFF2-40B4-BE49-F238E27FC236}">
                <a16:creationId xmlns:a16="http://schemas.microsoft.com/office/drawing/2014/main" id="{9C965EFE-3694-CDFF-0172-43D47302A7C4}"/>
              </a:ext>
            </a:extLst>
          </p:cNvPr>
          <p:cNvSpPr>
            <a:spLocks noGrp="1"/>
          </p:cNvSpPr>
          <p:nvPr>
            <p:ph idx="1"/>
          </p:nvPr>
        </p:nvSpPr>
        <p:spPr>
          <a:xfrm>
            <a:off x="838200" y="1825625"/>
            <a:ext cx="5360719" cy="4351338"/>
          </a:xfrm>
        </p:spPr>
        <p:txBody>
          <a:bodyPr/>
          <a:lstStyle/>
          <a:p>
            <a:pPr marL="0" indent="0" algn="just">
              <a:lnSpc>
                <a:spcPct val="150000"/>
              </a:lnSpc>
              <a:buNone/>
            </a:pPr>
            <a:r>
              <a:rPr lang="en-US" b="0" i="0" u="none" strike="noStrike" dirty="0">
                <a:effectLst/>
                <a:highlight>
                  <a:srgbClr val="FFFFFF"/>
                </a:highlight>
                <a:latin typeface="American Typewriter" panose="02090604020004020304" pitchFamily="18" charset="77"/>
              </a:rPr>
              <a:t>Water Transportation is the process of moving people by boat, ship or sailboat over  the sea, ocean, lake, river.</a:t>
            </a:r>
            <a:endParaRPr lang="en-AF" dirty="0">
              <a:latin typeface="American Typewriter" panose="02090604020004020304" pitchFamily="18" charset="77"/>
            </a:endParaRPr>
          </a:p>
        </p:txBody>
      </p:sp>
      <p:pic>
        <p:nvPicPr>
          <p:cNvPr id="4" name="Picture 3">
            <a:extLst>
              <a:ext uri="{FF2B5EF4-FFF2-40B4-BE49-F238E27FC236}">
                <a16:creationId xmlns:a16="http://schemas.microsoft.com/office/drawing/2014/main" id="{035031DA-5265-1B51-1EF0-42FEC7FFD247}"/>
              </a:ext>
            </a:extLst>
          </p:cNvPr>
          <p:cNvPicPr>
            <a:picLocks noChangeAspect="1"/>
          </p:cNvPicPr>
          <p:nvPr/>
        </p:nvPicPr>
        <p:blipFill>
          <a:blip r:embed="rId2"/>
          <a:stretch>
            <a:fillRect/>
          </a:stretch>
        </p:blipFill>
        <p:spPr>
          <a:xfrm>
            <a:off x="6804560" y="1934440"/>
            <a:ext cx="4549239" cy="4015097"/>
          </a:xfrm>
          <a:prstGeom prst="rect">
            <a:avLst/>
          </a:prstGeom>
        </p:spPr>
      </p:pic>
    </p:spTree>
    <p:extLst>
      <p:ext uri="{BB962C8B-B14F-4D97-AF65-F5344CB8AC3E}">
        <p14:creationId xmlns:p14="http://schemas.microsoft.com/office/powerpoint/2010/main" val="2358655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B9D82-FF76-E3A5-E159-AD11B284D695}"/>
              </a:ext>
            </a:extLst>
          </p:cNvPr>
          <p:cNvSpPr>
            <a:spLocks noGrp="1"/>
          </p:cNvSpPr>
          <p:nvPr>
            <p:ph type="title"/>
          </p:nvPr>
        </p:nvSpPr>
        <p:spPr/>
        <p:txBody>
          <a:bodyPr/>
          <a:lstStyle/>
          <a:p>
            <a:r>
              <a:rPr lang="en-AF" b="1" dirty="0">
                <a:latin typeface="American Typewriter" panose="02090604020004020304" pitchFamily="18" charset="77"/>
              </a:rPr>
              <a:t>Water passenger transport structure</a:t>
            </a:r>
            <a:endParaRPr lang="en-AF" dirty="0"/>
          </a:p>
        </p:txBody>
      </p:sp>
      <p:sp>
        <p:nvSpPr>
          <p:cNvPr id="3" name="Content Placeholder 2">
            <a:extLst>
              <a:ext uri="{FF2B5EF4-FFF2-40B4-BE49-F238E27FC236}">
                <a16:creationId xmlns:a16="http://schemas.microsoft.com/office/drawing/2014/main" id="{17C6E5A5-D170-9F70-E79E-5178DCE60C32}"/>
              </a:ext>
            </a:extLst>
          </p:cNvPr>
          <p:cNvSpPr>
            <a:spLocks noGrp="1"/>
          </p:cNvSpPr>
          <p:nvPr>
            <p:ph idx="1"/>
          </p:nvPr>
        </p:nvSpPr>
        <p:spPr>
          <a:xfrm>
            <a:off x="838200" y="1531917"/>
            <a:ext cx="6595753" cy="4645046"/>
          </a:xfrm>
        </p:spPr>
        <p:txBody>
          <a:bodyPr>
            <a:normAutofit fontScale="92500" lnSpcReduction="10000"/>
          </a:bodyPr>
          <a:lstStyle/>
          <a:p>
            <a:pPr algn="just"/>
            <a:r>
              <a:rPr lang="en-AF" b="1" dirty="0">
                <a:latin typeface="American Typewriter" panose="02090604020004020304" pitchFamily="18" charset="77"/>
              </a:rPr>
              <a:t>Inland passenger water transport: </a:t>
            </a:r>
            <a:r>
              <a:rPr lang="en-AF" dirty="0">
                <a:latin typeface="American Typewriter" panose="02090604020004020304" pitchFamily="18" charset="77"/>
              </a:rPr>
              <a:t>involves </a:t>
            </a:r>
            <a:r>
              <a:rPr lang="en-US" i="0" u="none" strike="noStrike" dirty="0">
                <a:effectLst/>
                <a:latin typeface="American Typewriter" panose="02090604020004020304" pitchFamily="18" charset="77"/>
              </a:rPr>
              <a:t>transportation </a:t>
            </a:r>
            <a:r>
              <a:rPr lang="en-US" i="0" u="none" strike="noStrike" dirty="0">
                <a:effectLst/>
                <a:highlight>
                  <a:srgbClr val="FFFFFF"/>
                </a:highlight>
                <a:latin typeface="American Typewriter" panose="02090604020004020304" pitchFamily="18" charset="77"/>
              </a:rPr>
              <a:t> of </a:t>
            </a:r>
            <a:r>
              <a:rPr lang="en-US" i="0" u="none" strike="noStrike" dirty="0">
                <a:effectLst/>
                <a:latin typeface="American Typewriter" panose="02090604020004020304" pitchFamily="18" charset="77"/>
              </a:rPr>
              <a:t>passengers</a:t>
            </a:r>
            <a:r>
              <a:rPr lang="en-US" i="0" u="none" strike="noStrike" dirty="0">
                <a:effectLst/>
                <a:highlight>
                  <a:srgbClr val="FFFFFF"/>
                </a:highlight>
                <a:latin typeface="American Typewriter" panose="02090604020004020304" pitchFamily="18" charset="77"/>
              </a:rPr>
              <a:t> via rivers, canals, lakes and other </a:t>
            </a:r>
            <a:r>
              <a:rPr lang="en-US" i="0" u="none" strike="noStrike" dirty="0">
                <a:effectLst/>
                <a:latin typeface="American Typewriter" panose="02090604020004020304" pitchFamily="18" charset="77"/>
              </a:rPr>
              <a:t>inland waterways</a:t>
            </a:r>
            <a:r>
              <a:rPr lang="en-US" i="0" u="none" strike="noStrike" dirty="0">
                <a:effectLst/>
                <a:highlight>
                  <a:srgbClr val="FFFFFF"/>
                </a:highlight>
                <a:latin typeface="American Typewriter" panose="02090604020004020304" pitchFamily="18" charset="77"/>
              </a:rPr>
              <a:t>, including inside </a:t>
            </a:r>
            <a:r>
              <a:rPr lang="en-US" i="0" u="none" strike="noStrike" dirty="0" err="1">
                <a:effectLst/>
                <a:highlight>
                  <a:srgbClr val="FFFFFF"/>
                </a:highlight>
                <a:latin typeface="American Typewriter" panose="02090604020004020304" pitchFamily="18" charset="77"/>
              </a:rPr>
              <a:t>harbours</a:t>
            </a:r>
            <a:r>
              <a:rPr lang="en-US" i="0" u="none" strike="noStrike" dirty="0">
                <a:effectLst/>
                <a:highlight>
                  <a:srgbClr val="FFFFFF"/>
                </a:highlight>
                <a:latin typeface="American Typewriter" panose="02090604020004020304" pitchFamily="18" charset="77"/>
              </a:rPr>
              <a:t> and ports</a:t>
            </a:r>
            <a:r>
              <a:rPr lang="en-US" b="0" i="0" u="none" strike="noStrike" dirty="0">
                <a:solidFill>
                  <a:srgbClr val="4D5156"/>
                </a:solidFill>
                <a:effectLst/>
                <a:highlight>
                  <a:srgbClr val="FFFFFF"/>
                </a:highlight>
                <a:latin typeface="Arial" panose="020B0604020202020204" pitchFamily="34" charset="0"/>
              </a:rPr>
              <a:t>.</a:t>
            </a:r>
          </a:p>
          <a:p>
            <a:pPr algn="just"/>
            <a:r>
              <a:rPr lang="en-US" dirty="0">
                <a:highlight>
                  <a:srgbClr val="FFFFFF"/>
                </a:highlight>
                <a:latin typeface="American Typewriter" panose="02090604020004020304" pitchFamily="18" charset="77"/>
              </a:rPr>
              <a:t>In Uganda,</a:t>
            </a:r>
            <a:r>
              <a:rPr lang="en-US" b="0" i="0" u="none" strike="noStrike" dirty="0">
                <a:effectLst/>
                <a:highlight>
                  <a:srgbClr val="FFFFFF"/>
                </a:highlight>
                <a:latin typeface="American Typewriter" panose="02090604020004020304" pitchFamily="18" charset="77"/>
              </a:rPr>
              <a:t> Passengers ferries used are operated by UNRA and are a common means of water transport used to connect to various inland destinations. They're used on Lake Victoria, River Nile, Lake Kyoga, Lake Edward, </a:t>
            </a:r>
            <a:r>
              <a:rPr lang="en-US" b="0" i="0" u="none" strike="noStrike" dirty="0">
                <a:effectLst/>
                <a:latin typeface="American Typewriter" panose="02090604020004020304" pitchFamily="18" charset="77"/>
              </a:rPr>
              <a:t>Lake Albert</a:t>
            </a:r>
            <a:r>
              <a:rPr lang="en-US" b="0" i="0" u="none" strike="noStrike" dirty="0">
                <a:effectLst/>
                <a:highlight>
                  <a:srgbClr val="FFFFFF"/>
                </a:highlight>
                <a:latin typeface="American Typewriter" panose="02090604020004020304" pitchFamily="18" charset="77"/>
              </a:rPr>
              <a:t> and River </a:t>
            </a:r>
            <a:r>
              <a:rPr lang="en-US" b="0" i="0" u="none" strike="noStrike" dirty="0" err="1">
                <a:effectLst/>
                <a:highlight>
                  <a:srgbClr val="FFFFFF"/>
                </a:highlight>
                <a:latin typeface="American Typewriter" panose="02090604020004020304" pitchFamily="18" charset="77"/>
              </a:rPr>
              <a:t>Sezibwa</a:t>
            </a:r>
            <a:r>
              <a:rPr lang="en-US" b="0" i="0" u="none" strike="noStrike" dirty="0">
                <a:effectLst/>
                <a:highlight>
                  <a:srgbClr val="FFFFFF"/>
                </a:highlight>
                <a:latin typeface="American Typewriter" panose="02090604020004020304" pitchFamily="18" charset="77"/>
              </a:rPr>
              <a:t>.</a:t>
            </a:r>
            <a:endParaRPr lang="en-AF" b="1" dirty="0">
              <a:latin typeface="American Typewriter" panose="02090604020004020304" pitchFamily="18" charset="77"/>
            </a:endParaRPr>
          </a:p>
        </p:txBody>
      </p:sp>
      <p:pic>
        <p:nvPicPr>
          <p:cNvPr id="4" name="Picture 3">
            <a:extLst>
              <a:ext uri="{FF2B5EF4-FFF2-40B4-BE49-F238E27FC236}">
                <a16:creationId xmlns:a16="http://schemas.microsoft.com/office/drawing/2014/main" id="{BCEDEB39-6914-8908-5F8A-12202802F70C}"/>
              </a:ext>
            </a:extLst>
          </p:cNvPr>
          <p:cNvPicPr>
            <a:picLocks noChangeAspect="1"/>
          </p:cNvPicPr>
          <p:nvPr/>
        </p:nvPicPr>
        <p:blipFill>
          <a:blip r:embed="rId2"/>
          <a:stretch>
            <a:fillRect/>
          </a:stretch>
        </p:blipFill>
        <p:spPr>
          <a:xfrm>
            <a:off x="7683334" y="1690688"/>
            <a:ext cx="3649189" cy="2156917"/>
          </a:xfrm>
          <a:prstGeom prst="rect">
            <a:avLst/>
          </a:prstGeom>
        </p:spPr>
      </p:pic>
      <p:pic>
        <p:nvPicPr>
          <p:cNvPr id="5" name="Picture 4">
            <a:extLst>
              <a:ext uri="{FF2B5EF4-FFF2-40B4-BE49-F238E27FC236}">
                <a16:creationId xmlns:a16="http://schemas.microsoft.com/office/drawing/2014/main" id="{F539D6D9-0609-1FB7-D4FD-761D05BC4CB5}"/>
              </a:ext>
            </a:extLst>
          </p:cNvPr>
          <p:cNvPicPr>
            <a:picLocks noChangeAspect="1"/>
          </p:cNvPicPr>
          <p:nvPr/>
        </p:nvPicPr>
        <p:blipFill>
          <a:blip r:embed="rId3"/>
          <a:stretch>
            <a:fillRect/>
          </a:stretch>
        </p:blipFill>
        <p:spPr>
          <a:xfrm>
            <a:off x="7683334" y="4043362"/>
            <a:ext cx="3619500" cy="2247900"/>
          </a:xfrm>
          <a:prstGeom prst="rect">
            <a:avLst/>
          </a:prstGeom>
        </p:spPr>
      </p:pic>
    </p:spTree>
    <p:extLst>
      <p:ext uri="{BB962C8B-B14F-4D97-AF65-F5344CB8AC3E}">
        <p14:creationId xmlns:p14="http://schemas.microsoft.com/office/powerpoint/2010/main" val="1439633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883202-725C-A455-49F9-24599E4CB617}"/>
              </a:ext>
            </a:extLst>
          </p:cNvPr>
          <p:cNvSpPr>
            <a:spLocks noGrp="1"/>
          </p:cNvSpPr>
          <p:nvPr>
            <p:ph idx="1"/>
          </p:nvPr>
        </p:nvSpPr>
        <p:spPr>
          <a:xfrm>
            <a:off x="838200" y="997527"/>
            <a:ext cx="10515600" cy="5179436"/>
          </a:xfrm>
        </p:spPr>
        <p:txBody>
          <a:bodyPr/>
          <a:lstStyle/>
          <a:p>
            <a:pPr algn="just"/>
            <a:r>
              <a:rPr lang="en-AF" b="1" dirty="0">
                <a:latin typeface="American Typewriter" panose="02090604020004020304" pitchFamily="18" charset="77"/>
              </a:rPr>
              <a:t>Overseas/Ocean passenger transport</a:t>
            </a:r>
            <a:r>
              <a:rPr lang="en-AF" dirty="0">
                <a:latin typeface="American Typewriter" panose="02090604020004020304" pitchFamily="18" charset="77"/>
              </a:rPr>
              <a:t>:- Involves movement of passengers across seas or oceans using passenger ships.</a:t>
            </a:r>
          </a:p>
          <a:p>
            <a:pPr marL="0" indent="0" algn="just">
              <a:buNone/>
            </a:pPr>
            <a:endParaRPr lang="en-AF" dirty="0">
              <a:latin typeface="American Typewriter" panose="02090604020004020304" pitchFamily="18" charset="77"/>
            </a:endParaRPr>
          </a:p>
          <a:p>
            <a:pPr algn="just"/>
            <a:r>
              <a:rPr lang="en-US" b="1" i="0" u="none" strike="noStrike" dirty="0">
                <a:solidFill>
                  <a:srgbClr val="202124"/>
                </a:solidFill>
                <a:effectLst/>
                <a:highlight>
                  <a:srgbClr val="FFFFFF"/>
                </a:highlight>
                <a:latin typeface="American Typewriter" panose="02090604020004020304" pitchFamily="18" charset="77"/>
              </a:rPr>
              <a:t>Chartering</a:t>
            </a:r>
            <a:r>
              <a:rPr lang="en-US" b="0" i="0" u="none" strike="noStrike" dirty="0">
                <a:solidFill>
                  <a:srgbClr val="202124"/>
                </a:solidFill>
                <a:effectLst/>
                <a:highlight>
                  <a:srgbClr val="FFFFFF"/>
                </a:highlight>
                <a:latin typeface="American Typewriter" panose="02090604020004020304" pitchFamily="18" charset="77"/>
              </a:rPr>
              <a:t> </a:t>
            </a:r>
            <a:r>
              <a:rPr lang="en-US" b="1" i="0" u="none" strike="noStrike" dirty="0">
                <a:solidFill>
                  <a:srgbClr val="202124"/>
                </a:solidFill>
                <a:effectLst/>
                <a:highlight>
                  <a:srgbClr val="FFFFFF"/>
                </a:highlight>
                <a:latin typeface="American Typewriter" panose="02090604020004020304" pitchFamily="18" charset="77"/>
              </a:rPr>
              <a:t>passenger</a:t>
            </a:r>
            <a:r>
              <a:rPr lang="en-US" b="0" i="0" u="none" strike="noStrike" dirty="0">
                <a:solidFill>
                  <a:srgbClr val="202124"/>
                </a:solidFill>
                <a:effectLst/>
                <a:highlight>
                  <a:srgbClr val="FFFFFF"/>
                </a:highlight>
                <a:latin typeface="American Typewriter" panose="02090604020004020304" pitchFamily="18" charset="77"/>
              </a:rPr>
              <a:t> </a:t>
            </a:r>
            <a:r>
              <a:rPr lang="en-US" b="1" i="0" u="none" strike="noStrike" dirty="0">
                <a:solidFill>
                  <a:srgbClr val="202124"/>
                </a:solidFill>
                <a:effectLst/>
                <a:highlight>
                  <a:srgbClr val="FFFFFF"/>
                </a:highlight>
                <a:latin typeface="American Typewriter" panose="02090604020004020304" pitchFamily="18" charset="77"/>
              </a:rPr>
              <a:t>services</a:t>
            </a:r>
            <a:r>
              <a:rPr lang="en-US" b="0" i="0" u="none" strike="noStrike" dirty="0">
                <a:solidFill>
                  <a:srgbClr val="202124"/>
                </a:solidFill>
                <a:effectLst/>
                <a:highlight>
                  <a:srgbClr val="FFFFFF"/>
                </a:highlight>
                <a:latin typeface="American Typewriter" panose="02090604020004020304" pitchFamily="18" charset="77"/>
              </a:rPr>
              <a:t>:-involves </a:t>
            </a:r>
            <a:r>
              <a:rPr lang="en-US" b="0" i="0" u="none" strike="noStrike" dirty="0">
                <a:solidFill>
                  <a:srgbClr val="040C28"/>
                </a:solidFill>
                <a:effectLst/>
                <a:latin typeface="American Typewriter" panose="02090604020004020304" pitchFamily="18" charset="77"/>
              </a:rPr>
              <a:t>shipping </a:t>
            </a:r>
            <a:r>
              <a:rPr lang="en-US" dirty="0">
                <a:solidFill>
                  <a:srgbClr val="040C28"/>
                </a:solidFill>
                <a:latin typeface="American Typewriter" panose="02090604020004020304" pitchFamily="18" charset="77"/>
              </a:rPr>
              <a:t>services where</a:t>
            </a:r>
            <a:r>
              <a:rPr lang="en-US" b="0" i="0" u="none" strike="noStrike" dirty="0">
                <a:solidFill>
                  <a:srgbClr val="040C28"/>
                </a:solidFill>
                <a:effectLst/>
                <a:latin typeface="American Typewriter" panose="02090604020004020304" pitchFamily="18" charset="77"/>
              </a:rPr>
              <a:t> a shipowner hires out the use of their vessel to a charterer</a:t>
            </a:r>
            <a:r>
              <a:rPr lang="en-US" b="0" i="0" u="none" strike="noStrike" dirty="0">
                <a:solidFill>
                  <a:srgbClr val="202124"/>
                </a:solidFill>
                <a:effectLst/>
                <a:highlight>
                  <a:srgbClr val="FFFFFF"/>
                </a:highlight>
                <a:latin typeface="American Typewriter" panose="02090604020004020304" pitchFamily="18" charset="77"/>
              </a:rPr>
              <a:t>. The contract between the parties is called a charterparty (from the French "</a:t>
            </a:r>
            <a:r>
              <a:rPr lang="en-US" b="0" i="0" u="none" strike="noStrike" dirty="0" err="1">
                <a:solidFill>
                  <a:srgbClr val="202124"/>
                </a:solidFill>
                <a:effectLst/>
                <a:highlight>
                  <a:srgbClr val="FFFFFF"/>
                </a:highlight>
                <a:latin typeface="American Typewriter" panose="02090604020004020304" pitchFamily="18" charset="77"/>
              </a:rPr>
              <a:t>charte</a:t>
            </a:r>
            <a:r>
              <a:rPr lang="en-US" b="0" i="0" u="none" strike="noStrike" dirty="0">
                <a:solidFill>
                  <a:srgbClr val="202124"/>
                </a:solidFill>
                <a:effectLst/>
                <a:highlight>
                  <a:srgbClr val="FFFFFF"/>
                </a:highlight>
                <a:latin typeface="American Typewriter" panose="02090604020004020304" pitchFamily="18" charset="77"/>
              </a:rPr>
              <a:t> </a:t>
            </a:r>
            <a:r>
              <a:rPr lang="en-US" b="0" i="0" u="none" strike="noStrike" dirty="0" err="1">
                <a:solidFill>
                  <a:srgbClr val="202124"/>
                </a:solidFill>
                <a:effectLst/>
                <a:highlight>
                  <a:srgbClr val="FFFFFF"/>
                </a:highlight>
                <a:latin typeface="American Typewriter" panose="02090604020004020304" pitchFamily="18" charset="77"/>
              </a:rPr>
              <a:t>partie</a:t>
            </a:r>
            <a:r>
              <a:rPr lang="en-US" b="0" i="0" u="none" strike="noStrike" dirty="0">
                <a:solidFill>
                  <a:srgbClr val="202124"/>
                </a:solidFill>
                <a:effectLst/>
                <a:highlight>
                  <a:srgbClr val="FFFFFF"/>
                </a:highlight>
                <a:latin typeface="American Typewriter" panose="02090604020004020304" pitchFamily="18" charset="77"/>
              </a:rPr>
              <a:t>", or "parted document").</a:t>
            </a:r>
            <a:endParaRPr lang="en-AF" dirty="0">
              <a:latin typeface="American Typewriter" panose="02090604020004020304" pitchFamily="18" charset="77"/>
            </a:endParaRPr>
          </a:p>
        </p:txBody>
      </p:sp>
    </p:spTree>
    <p:extLst>
      <p:ext uri="{BB962C8B-B14F-4D97-AF65-F5344CB8AC3E}">
        <p14:creationId xmlns:p14="http://schemas.microsoft.com/office/powerpoint/2010/main" val="2768528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0272F-C917-8C49-0999-487C516EE24F}"/>
              </a:ext>
            </a:extLst>
          </p:cNvPr>
          <p:cNvSpPr>
            <a:spLocks noGrp="1"/>
          </p:cNvSpPr>
          <p:nvPr>
            <p:ph type="title"/>
          </p:nvPr>
        </p:nvSpPr>
        <p:spPr/>
        <p:txBody>
          <a:bodyPr/>
          <a:lstStyle/>
          <a:p>
            <a:pPr algn="just"/>
            <a:r>
              <a:rPr lang="en-AF" b="1" dirty="0">
                <a:latin typeface="American Typewriter" panose="02090604020004020304" pitchFamily="18" charset="77"/>
              </a:rPr>
              <a:t>Passenger water transport characteristics</a:t>
            </a:r>
          </a:p>
        </p:txBody>
      </p:sp>
      <p:sp>
        <p:nvSpPr>
          <p:cNvPr id="3" name="Content Placeholder 2">
            <a:extLst>
              <a:ext uri="{FF2B5EF4-FFF2-40B4-BE49-F238E27FC236}">
                <a16:creationId xmlns:a16="http://schemas.microsoft.com/office/drawing/2014/main" id="{6075B3CF-A402-4EAE-A811-8D81C4ACE57A}"/>
              </a:ext>
            </a:extLst>
          </p:cNvPr>
          <p:cNvSpPr>
            <a:spLocks noGrp="1"/>
          </p:cNvSpPr>
          <p:nvPr>
            <p:ph idx="1"/>
          </p:nvPr>
        </p:nvSpPr>
        <p:spPr/>
        <p:txBody>
          <a:bodyPr/>
          <a:lstStyle/>
          <a:p>
            <a:pPr algn="just"/>
            <a:r>
              <a:rPr lang="en-AF" dirty="0">
                <a:latin typeface="American Typewriter" panose="02090604020004020304" pitchFamily="18" charset="77"/>
              </a:rPr>
              <a:t>Carries a bigger number of passengers</a:t>
            </a:r>
          </a:p>
          <a:p>
            <a:pPr algn="just"/>
            <a:r>
              <a:rPr lang="en-AF" dirty="0">
                <a:latin typeface="American Typewriter" panose="02090604020004020304" pitchFamily="18" charset="77"/>
              </a:rPr>
              <a:t>Low cost transport services(Cost effective)</a:t>
            </a:r>
          </a:p>
          <a:p>
            <a:pPr algn="just"/>
            <a:r>
              <a:rPr lang="en-US" i="0" u="none" strike="noStrike" dirty="0">
                <a:effectLst/>
                <a:latin typeface="American Typewriter" panose="02090604020004020304" pitchFamily="18" charset="77"/>
              </a:rPr>
              <a:t>Global Reach</a:t>
            </a:r>
            <a:r>
              <a:rPr lang="en-US" b="1" i="0" u="none" strike="noStrike" dirty="0">
                <a:effectLst/>
                <a:latin typeface="American Typewriter" panose="02090604020004020304" pitchFamily="18" charset="77"/>
              </a:rPr>
              <a:t>: </a:t>
            </a:r>
            <a:r>
              <a:rPr lang="en-US" b="0" i="0" u="none" strike="noStrike" dirty="0">
                <a:solidFill>
                  <a:srgbClr val="1C1D29"/>
                </a:solidFill>
                <a:effectLst/>
                <a:highlight>
                  <a:srgbClr val="FFFFFF"/>
                </a:highlight>
                <a:latin typeface="American Typewriter" panose="02090604020004020304" pitchFamily="18" charset="77"/>
              </a:rPr>
              <a:t>Water transportation provides a global reach, connecting continents and enabling international trade. </a:t>
            </a:r>
          </a:p>
          <a:p>
            <a:pPr algn="just"/>
            <a:r>
              <a:rPr lang="en-US" dirty="0">
                <a:solidFill>
                  <a:srgbClr val="1C1D29"/>
                </a:solidFill>
                <a:highlight>
                  <a:srgbClr val="FFFFFF"/>
                </a:highlight>
                <a:latin typeface="American Typewriter" panose="02090604020004020304" pitchFamily="18" charset="77"/>
              </a:rPr>
              <a:t>Provides access to hard to reach areas such as Island districts.</a:t>
            </a:r>
          </a:p>
          <a:p>
            <a:pPr algn="just"/>
            <a:r>
              <a:rPr lang="en-US" b="0" i="0" u="none" strike="noStrike" dirty="0">
                <a:solidFill>
                  <a:srgbClr val="333333"/>
                </a:solidFill>
                <a:effectLst/>
                <a:highlight>
                  <a:srgbClr val="FFFFFF"/>
                </a:highlight>
                <a:latin typeface="American Typewriter" panose="02090604020004020304" pitchFamily="18" charset="77"/>
              </a:rPr>
              <a:t>There is lesser pollution in water transport.</a:t>
            </a:r>
            <a:endParaRPr lang="en-AF" dirty="0">
              <a:latin typeface="American Typewriter" panose="02090604020004020304" pitchFamily="18" charset="77"/>
            </a:endParaRPr>
          </a:p>
        </p:txBody>
      </p:sp>
    </p:spTree>
    <p:extLst>
      <p:ext uri="{BB962C8B-B14F-4D97-AF65-F5344CB8AC3E}">
        <p14:creationId xmlns:p14="http://schemas.microsoft.com/office/powerpoint/2010/main" val="2770406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86CA18-B63B-00D6-37C3-661152CE7259}"/>
              </a:ext>
            </a:extLst>
          </p:cNvPr>
          <p:cNvSpPr>
            <a:spLocks noGrp="1"/>
          </p:cNvSpPr>
          <p:nvPr>
            <p:ph idx="1"/>
          </p:nvPr>
        </p:nvSpPr>
        <p:spPr/>
        <p:txBody>
          <a:bodyPr/>
          <a:lstStyle/>
          <a:p>
            <a:pPr algn="just"/>
            <a:r>
              <a:rPr lang="en-US" b="0" i="0" u="none" strike="noStrike" dirty="0">
                <a:effectLst/>
                <a:highlight>
                  <a:srgbClr val="FFFFFF"/>
                </a:highlight>
                <a:latin typeface="American Typewriter" panose="02090604020004020304" pitchFamily="18" charset="77"/>
              </a:rPr>
              <a:t>Initial investment on river services as well as expenditure on their maintenance is much lesser as compared to road and rail transport.</a:t>
            </a:r>
            <a:endParaRPr lang="en-AF" dirty="0">
              <a:latin typeface="American Typewriter" panose="02090604020004020304" pitchFamily="18" charset="77"/>
            </a:endParaRPr>
          </a:p>
        </p:txBody>
      </p:sp>
    </p:spTree>
    <p:extLst>
      <p:ext uri="{BB962C8B-B14F-4D97-AF65-F5344CB8AC3E}">
        <p14:creationId xmlns:p14="http://schemas.microsoft.com/office/powerpoint/2010/main" val="32452274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355CB-FD65-6595-BFCE-03DA2B7654C7}"/>
              </a:ext>
            </a:extLst>
          </p:cNvPr>
          <p:cNvSpPr>
            <a:spLocks noGrp="1"/>
          </p:cNvSpPr>
          <p:nvPr>
            <p:ph type="title"/>
          </p:nvPr>
        </p:nvSpPr>
        <p:spPr>
          <a:xfrm>
            <a:off x="838200" y="365125"/>
            <a:ext cx="10515600" cy="5532092"/>
          </a:xfrm>
        </p:spPr>
        <p:txBody>
          <a:bodyPr/>
          <a:lstStyle/>
          <a:p>
            <a:pPr algn="ctr"/>
            <a:r>
              <a:rPr lang="en-AF" b="1" dirty="0">
                <a:latin typeface="American Typewriter" panose="02090604020004020304" pitchFamily="18" charset="77"/>
              </a:rPr>
              <a:t>THE END</a:t>
            </a:r>
          </a:p>
        </p:txBody>
      </p:sp>
    </p:spTree>
    <p:extLst>
      <p:ext uri="{BB962C8B-B14F-4D97-AF65-F5344CB8AC3E}">
        <p14:creationId xmlns:p14="http://schemas.microsoft.com/office/powerpoint/2010/main" val="3493215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9F7A7-B32C-C609-44E0-C9E6A68C44C7}"/>
              </a:ext>
            </a:extLst>
          </p:cNvPr>
          <p:cNvSpPr>
            <a:spLocks noGrp="1"/>
          </p:cNvSpPr>
          <p:nvPr>
            <p:ph type="title"/>
          </p:nvPr>
        </p:nvSpPr>
        <p:spPr>
          <a:xfrm>
            <a:off x="838200" y="365125"/>
            <a:ext cx="10515600" cy="5287530"/>
          </a:xfrm>
        </p:spPr>
        <p:txBody>
          <a:bodyPr>
            <a:normAutofit/>
          </a:bodyPr>
          <a:lstStyle/>
          <a:p>
            <a:pPr algn="ctr"/>
            <a:r>
              <a:rPr lang="en-US" sz="3200" b="1" dirty="0">
                <a:solidFill>
                  <a:srgbClr val="000000"/>
                </a:solidFill>
                <a:effectLst/>
                <a:latin typeface="American Typewriter" panose="02090604020004020304" pitchFamily="18" charset="77"/>
                <a:ea typeface="Times New Roman" panose="02020603050405020304" pitchFamily="18" charset="0"/>
              </a:rPr>
              <a:t>PASSENGER TRANSPORT STRUCTURE AND CHARACTERISTICS</a:t>
            </a:r>
            <a:br>
              <a:rPr lang="en-AF" sz="3200" b="1" dirty="0">
                <a:effectLst/>
                <a:latin typeface="American Typewriter" panose="02090604020004020304" pitchFamily="18" charset="77"/>
                <a:ea typeface="Times New Roman" panose="02020603050405020304" pitchFamily="18" charset="0"/>
              </a:rPr>
            </a:br>
            <a:endParaRPr lang="en-AF" sz="3200" b="1" dirty="0">
              <a:latin typeface="American Typewriter" panose="02090604020004020304" pitchFamily="18" charset="77"/>
            </a:endParaRPr>
          </a:p>
        </p:txBody>
      </p:sp>
    </p:spTree>
    <p:extLst>
      <p:ext uri="{BB962C8B-B14F-4D97-AF65-F5344CB8AC3E}">
        <p14:creationId xmlns:p14="http://schemas.microsoft.com/office/powerpoint/2010/main" val="1112539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7970C-2159-06D9-FF12-369975509467}"/>
              </a:ext>
            </a:extLst>
          </p:cNvPr>
          <p:cNvSpPr>
            <a:spLocks noGrp="1"/>
          </p:cNvSpPr>
          <p:nvPr>
            <p:ph type="title"/>
          </p:nvPr>
        </p:nvSpPr>
        <p:spPr/>
        <p:txBody>
          <a:bodyPr/>
          <a:lstStyle/>
          <a:p>
            <a:pPr algn="ctr"/>
            <a:r>
              <a:rPr lang="en-AF" b="1" dirty="0">
                <a:latin typeface="American Typewriter" panose="02090604020004020304" pitchFamily="18" charset="77"/>
              </a:rPr>
              <a:t>Rail passenger transport</a:t>
            </a:r>
          </a:p>
        </p:txBody>
      </p:sp>
      <p:sp>
        <p:nvSpPr>
          <p:cNvPr id="3" name="Content Placeholder 2">
            <a:extLst>
              <a:ext uri="{FF2B5EF4-FFF2-40B4-BE49-F238E27FC236}">
                <a16:creationId xmlns:a16="http://schemas.microsoft.com/office/drawing/2014/main" id="{6F8F541E-9AA6-448C-B4C2-B63C6141C523}"/>
              </a:ext>
            </a:extLst>
          </p:cNvPr>
          <p:cNvSpPr>
            <a:spLocks noGrp="1"/>
          </p:cNvSpPr>
          <p:nvPr>
            <p:ph idx="1"/>
          </p:nvPr>
        </p:nvSpPr>
        <p:spPr>
          <a:xfrm>
            <a:off x="838200" y="1825625"/>
            <a:ext cx="5040086" cy="4351338"/>
          </a:xfrm>
        </p:spPr>
        <p:txBody>
          <a:bodyPr/>
          <a:lstStyle/>
          <a:p>
            <a:pPr algn="just"/>
            <a:r>
              <a:rPr lang="en-AF" dirty="0">
                <a:latin typeface="American Typewriter" panose="02090604020004020304" pitchFamily="18" charset="77"/>
              </a:rPr>
              <a:t>Involves the movement of people by train.</a:t>
            </a:r>
          </a:p>
        </p:txBody>
      </p:sp>
      <p:pic>
        <p:nvPicPr>
          <p:cNvPr id="4" name="Picture 3">
            <a:extLst>
              <a:ext uri="{FF2B5EF4-FFF2-40B4-BE49-F238E27FC236}">
                <a16:creationId xmlns:a16="http://schemas.microsoft.com/office/drawing/2014/main" id="{17AAE699-6190-E2E3-E116-33ED2B000A7E}"/>
              </a:ext>
            </a:extLst>
          </p:cNvPr>
          <p:cNvPicPr>
            <a:picLocks noChangeAspect="1"/>
          </p:cNvPicPr>
          <p:nvPr/>
        </p:nvPicPr>
        <p:blipFill>
          <a:blip r:embed="rId2"/>
          <a:stretch>
            <a:fillRect/>
          </a:stretch>
        </p:blipFill>
        <p:spPr>
          <a:xfrm>
            <a:off x="7075796" y="1690688"/>
            <a:ext cx="4278003" cy="3938216"/>
          </a:xfrm>
          <a:prstGeom prst="rect">
            <a:avLst/>
          </a:prstGeom>
        </p:spPr>
      </p:pic>
    </p:spTree>
    <p:extLst>
      <p:ext uri="{BB962C8B-B14F-4D97-AF65-F5344CB8AC3E}">
        <p14:creationId xmlns:p14="http://schemas.microsoft.com/office/powerpoint/2010/main" val="3599104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0C51-FDA0-16B3-AFF1-9765E6664D85}"/>
              </a:ext>
            </a:extLst>
          </p:cNvPr>
          <p:cNvSpPr>
            <a:spLocks noGrp="1"/>
          </p:cNvSpPr>
          <p:nvPr>
            <p:ph type="title"/>
          </p:nvPr>
        </p:nvSpPr>
        <p:spPr/>
        <p:txBody>
          <a:bodyPr/>
          <a:lstStyle/>
          <a:p>
            <a:r>
              <a:rPr lang="en-AF" b="1" dirty="0">
                <a:latin typeface="American Typewriter" panose="02090604020004020304" pitchFamily="18" charset="77"/>
              </a:rPr>
              <a:t>Characteristics of rail transport</a:t>
            </a:r>
          </a:p>
        </p:txBody>
      </p:sp>
      <p:sp>
        <p:nvSpPr>
          <p:cNvPr id="3" name="Content Placeholder 2">
            <a:extLst>
              <a:ext uri="{FF2B5EF4-FFF2-40B4-BE49-F238E27FC236}">
                <a16:creationId xmlns:a16="http://schemas.microsoft.com/office/drawing/2014/main" id="{165128C6-8994-D17C-9643-FB8CA0B47E19}"/>
              </a:ext>
            </a:extLst>
          </p:cNvPr>
          <p:cNvSpPr>
            <a:spLocks noGrp="1"/>
          </p:cNvSpPr>
          <p:nvPr>
            <p:ph idx="1"/>
          </p:nvPr>
        </p:nvSpPr>
        <p:spPr>
          <a:xfrm>
            <a:off x="838200" y="1825625"/>
            <a:ext cx="6834809" cy="4351338"/>
          </a:xfrm>
        </p:spPr>
        <p:txBody>
          <a:bodyPr/>
          <a:lstStyle/>
          <a:p>
            <a:r>
              <a:rPr lang="en-AF" dirty="0">
                <a:latin typeface="American Typewriter" panose="02090604020004020304" pitchFamily="18" charset="77"/>
              </a:rPr>
              <a:t>High carrying capacity</a:t>
            </a:r>
          </a:p>
          <a:p>
            <a:r>
              <a:rPr lang="en-AF" dirty="0">
                <a:latin typeface="American Typewriter" panose="02090604020004020304" pitchFamily="18" charset="77"/>
              </a:rPr>
              <a:t>Cost effective</a:t>
            </a:r>
          </a:p>
          <a:p>
            <a:r>
              <a:rPr lang="en-AF" dirty="0">
                <a:latin typeface="American Typewriter" panose="02090604020004020304" pitchFamily="18" charset="77"/>
              </a:rPr>
              <a:t>Safety</a:t>
            </a:r>
          </a:p>
          <a:p>
            <a:r>
              <a:rPr lang="en-AF" dirty="0">
                <a:latin typeface="American Typewriter" panose="02090604020004020304" pitchFamily="18" charset="77"/>
              </a:rPr>
              <a:t>Speed and time(they are fast)</a:t>
            </a:r>
          </a:p>
          <a:p>
            <a:r>
              <a:rPr lang="en-US" dirty="0">
                <a:latin typeface="American Typewriter" panose="02090604020004020304" pitchFamily="18" charset="77"/>
              </a:rPr>
              <a:t>R</a:t>
            </a:r>
            <a:r>
              <a:rPr lang="en-AF" dirty="0">
                <a:latin typeface="American Typewriter" panose="02090604020004020304" pitchFamily="18" charset="77"/>
              </a:rPr>
              <a:t>eliable e.g trains arriving and departing within the scheduled time frames</a:t>
            </a:r>
          </a:p>
          <a:p>
            <a:r>
              <a:rPr lang="en-US" dirty="0">
                <a:latin typeface="American Typewriter" panose="02090604020004020304" pitchFamily="18" charset="77"/>
              </a:rPr>
              <a:t>O</a:t>
            </a:r>
            <a:r>
              <a:rPr lang="en-AF" dirty="0">
                <a:latin typeface="American Typewriter" panose="02090604020004020304" pitchFamily="18" charset="77"/>
              </a:rPr>
              <a:t>ffer self service when obtaining a travel ticket</a:t>
            </a:r>
          </a:p>
        </p:txBody>
      </p:sp>
      <p:pic>
        <p:nvPicPr>
          <p:cNvPr id="4" name="Picture 3">
            <a:extLst>
              <a:ext uri="{FF2B5EF4-FFF2-40B4-BE49-F238E27FC236}">
                <a16:creationId xmlns:a16="http://schemas.microsoft.com/office/drawing/2014/main" id="{AC33CE34-9580-EFED-AC59-E1B6BCC45A6C}"/>
              </a:ext>
            </a:extLst>
          </p:cNvPr>
          <p:cNvPicPr>
            <a:picLocks noChangeAspect="1"/>
          </p:cNvPicPr>
          <p:nvPr/>
        </p:nvPicPr>
        <p:blipFill>
          <a:blip r:embed="rId2"/>
          <a:stretch>
            <a:fillRect/>
          </a:stretch>
        </p:blipFill>
        <p:spPr>
          <a:xfrm>
            <a:off x="7344741" y="1825625"/>
            <a:ext cx="3853345" cy="2324100"/>
          </a:xfrm>
          <a:prstGeom prst="rect">
            <a:avLst/>
          </a:prstGeom>
        </p:spPr>
      </p:pic>
      <p:pic>
        <p:nvPicPr>
          <p:cNvPr id="5" name="Picture 4">
            <a:extLst>
              <a:ext uri="{FF2B5EF4-FFF2-40B4-BE49-F238E27FC236}">
                <a16:creationId xmlns:a16="http://schemas.microsoft.com/office/drawing/2014/main" id="{FC2CFA78-AF20-CC93-01F3-EC1FD87FCDDA}"/>
              </a:ext>
            </a:extLst>
          </p:cNvPr>
          <p:cNvPicPr>
            <a:picLocks noChangeAspect="1"/>
          </p:cNvPicPr>
          <p:nvPr/>
        </p:nvPicPr>
        <p:blipFill>
          <a:blip r:embed="rId3"/>
          <a:stretch>
            <a:fillRect/>
          </a:stretch>
        </p:blipFill>
        <p:spPr>
          <a:xfrm>
            <a:off x="7344740" y="4149725"/>
            <a:ext cx="3853345" cy="2628900"/>
          </a:xfrm>
          <a:prstGeom prst="rect">
            <a:avLst/>
          </a:prstGeom>
        </p:spPr>
      </p:pic>
    </p:spTree>
    <p:extLst>
      <p:ext uri="{BB962C8B-B14F-4D97-AF65-F5344CB8AC3E}">
        <p14:creationId xmlns:p14="http://schemas.microsoft.com/office/powerpoint/2010/main" val="240336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2119E-FE5E-4E43-A3D1-82A59367C577}"/>
              </a:ext>
            </a:extLst>
          </p:cNvPr>
          <p:cNvSpPr>
            <a:spLocks noGrp="1"/>
          </p:cNvSpPr>
          <p:nvPr>
            <p:ph type="title"/>
          </p:nvPr>
        </p:nvSpPr>
        <p:spPr/>
        <p:txBody>
          <a:bodyPr/>
          <a:lstStyle/>
          <a:p>
            <a:r>
              <a:rPr lang="en-AF" b="1" dirty="0">
                <a:latin typeface="American Typewriter" panose="02090604020004020304" pitchFamily="18" charset="77"/>
              </a:rPr>
              <a:t>Passenger rail way structure</a:t>
            </a:r>
            <a:endParaRPr lang="en-AF" dirty="0"/>
          </a:p>
        </p:txBody>
      </p:sp>
      <p:sp>
        <p:nvSpPr>
          <p:cNvPr id="3" name="Content Placeholder 2">
            <a:extLst>
              <a:ext uri="{FF2B5EF4-FFF2-40B4-BE49-F238E27FC236}">
                <a16:creationId xmlns:a16="http://schemas.microsoft.com/office/drawing/2014/main" id="{FA13A5AB-51B0-330D-0E56-21E243000CB1}"/>
              </a:ext>
            </a:extLst>
          </p:cNvPr>
          <p:cNvSpPr>
            <a:spLocks noGrp="1"/>
          </p:cNvSpPr>
          <p:nvPr>
            <p:ph idx="1"/>
          </p:nvPr>
        </p:nvSpPr>
        <p:spPr>
          <a:xfrm>
            <a:off x="838201" y="1455821"/>
            <a:ext cx="6200274" cy="5037054"/>
          </a:xfrm>
        </p:spPr>
        <p:txBody>
          <a:bodyPr/>
          <a:lstStyle/>
          <a:p>
            <a:pPr marL="0" indent="0" algn="just">
              <a:lnSpc>
                <a:spcPct val="150000"/>
              </a:lnSpc>
              <a:buNone/>
            </a:pPr>
            <a:r>
              <a:rPr lang="en-AF" b="1" dirty="0">
                <a:latin typeface="American Typewriter" panose="02090604020004020304" pitchFamily="18" charset="77"/>
              </a:rPr>
              <a:t>Intercity rail services</a:t>
            </a:r>
            <a:r>
              <a:rPr lang="en-AF" dirty="0">
                <a:latin typeface="American Typewriter" panose="02090604020004020304" pitchFamily="18" charset="77"/>
              </a:rPr>
              <a:t>:-</a:t>
            </a:r>
            <a:r>
              <a:rPr lang="en-US" b="0" i="0" u="none" strike="noStrike" dirty="0">
                <a:solidFill>
                  <a:srgbClr val="4D5156"/>
                </a:solidFill>
                <a:effectLst/>
                <a:highlight>
                  <a:srgbClr val="FFFFFF"/>
                </a:highlight>
                <a:latin typeface="Google Sans"/>
              </a:rPr>
              <a:t> </a:t>
            </a:r>
            <a:r>
              <a:rPr lang="en-US" dirty="0">
                <a:latin typeface="American Typewriter" panose="02090604020004020304" pitchFamily="18" charset="77"/>
              </a:rPr>
              <a:t>express passenger train services covering much longer distances than commuter or regional trains </a:t>
            </a:r>
            <a:r>
              <a:rPr lang="en-US" dirty="0" err="1">
                <a:latin typeface="American Typewriter" panose="02090604020004020304" pitchFamily="18" charset="77"/>
              </a:rPr>
              <a:t>e.g</a:t>
            </a:r>
            <a:r>
              <a:rPr lang="en-US" dirty="0">
                <a:latin typeface="American Typewriter" panose="02090604020004020304" pitchFamily="18" charset="77"/>
              </a:rPr>
              <a:t> </a:t>
            </a:r>
            <a:r>
              <a:rPr lang="en-US" dirty="0">
                <a:solidFill>
                  <a:srgbClr val="7030A0"/>
                </a:solidFill>
                <a:latin typeface="American Typewriter" panose="02090604020004020304" pitchFamily="18" charset="77"/>
              </a:rPr>
              <a:t>moving from Sydney to Brisbane or </a:t>
            </a:r>
            <a:r>
              <a:rPr lang="en-US" dirty="0" err="1">
                <a:solidFill>
                  <a:srgbClr val="7030A0"/>
                </a:solidFill>
                <a:latin typeface="American Typewriter" panose="02090604020004020304" pitchFamily="18" charset="77"/>
              </a:rPr>
              <a:t>Melbone</a:t>
            </a:r>
            <a:r>
              <a:rPr lang="en-US" dirty="0">
                <a:solidFill>
                  <a:srgbClr val="7030A0"/>
                </a:solidFill>
                <a:latin typeface="American Typewriter" panose="02090604020004020304" pitchFamily="18" charset="77"/>
              </a:rPr>
              <a:t> </a:t>
            </a:r>
            <a:r>
              <a:rPr lang="en-US" dirty="0">
                <a:latin typeface="American Typewriter" panose="02090604020004020304" pitchFamily="18" charset="77"/>
              </a:rPr>
              <a:t>or </a:t>
            </a:r>
            <a:r>
              <a:rPr lang="en-US" dirty="0">
                <a:solidFill>
                  <a:srgbClr val="92D050"/>
                </a:solidFill>
                <a:latin typeface="American Typewriter" panose="02090604020004020304" pitchFamily="18" charset="77"/>
              </a:rPr>
              <a:t>from Kampala to Jinja, </a:t>
            </a:r>
            <a:r>
              <a:rPr lang="en-US" dirty="0" err="1">
                <a:solidFill>
                  <a:srgbClr val="92D050"/>
                </a:solidFill>
                <a:latin typeface="American Typewriter" panose="02090604020004020304" pitchFamily="18" charset="77"/>
              </a:rPr>
              <a:t>Masaka</a:t>
            </a:r>
            <a:r>
              <a:rPr lang="en-US" dirty="0">
                <a:solidFill>
                  <a:srgbClr val="92D050"/>
                </a:solidFill>
                <a:latin typeface="American Typewriter" panose="02090604020004020304" pitchFamily="18" charset="77"/>
              </a:rPr>
              <a:t>, </a:t>
            </a:r>
            <a:r>
              <a:rPr lang="en-US" dirty="0" err="1">
                <a:solidFill>
                  <a:srgbClr val="92D050"/>
                </a:solidFill>
                <a:latin typeface="American Typewriter" panose="02090604020004020304" pitchFamily="18" charset="77"/>
              </a:rPr>
              <a:t>Arua</a:t>
            </a:r>
            <a:r>
              <a:rPr lang="en-US" dirty="0">
                <a:solidFill>
                  <a:srgbClr val="92D050"/>
                </a:solidFill>
                <a:latin typeface="American Typewriter" panose="02090604020004020304" pitchFamily="18" charset="77"/>
              </a:rPr>
              <a:t>, Mbarara </a:t>
            </a:r>
            <a:r>
              <a:rPr lang="en-US" dirty="0" err="1">
                <a:latin typeface="American Typewriter" panose="02090604020004020304" pitchFamily="18" charset="77"/>
              </a:rPr>
              <a:t>e.t.c</a:t>
            </a:r>
            <a:r>
              <a:rPr lang="en-US" dirty="0">
                <a:latin typeface="American Typewriter" panose="02090604020004020304" pitchFamily="18" charset="77"/>
              </a:rPr>
              <a:t>.</a:t>
            </a:r>
            <a:endParaRPr lang="en-AF" dirty="0">
              <a:latin typeface="American Typewriter" panose="02090604020004020304" pitchFamily="18" charset="77"/>
            </a:endParaRPr>
          </a:p>
          <a:p>
            <a:endParaRPr lang="en-AF" dirty="0"/>
          </a:p>
        </p:txBody>
      </p:sp>
      <p:pic>
        <p:nvPicPr>
          <p:cNvPr id="5" name="Picture 4">
            <a:extLst>
              <a:ext uri="{FF2B5EF4-FFF2-40B4-BE49-F238E27FC236}">
                <a16:creationId xmlns:a16="http://schemas.microsoft.com/office/drawing/2014/main" id="{72568C92-BAD3-C7CA-66E8-55AB50828BE6}"/>
              </a:ext>
            </a:extLst>
          </p:cNvPr>
          <p:cNvPicPr>
            <a:picLocks noChangeAspect="1"/>
          </p:cNvPicPr>
          <p:nvPr/>
        </p:nvPicPr>
        <p:blipFill>
          <a:blip r:embed="rId2"/>
          <a:stretch>
            <a:fillRect/>
          </a:stretch>
        </p:blipFill>
        <p:spPr>
          <a:xfrm>
            <a:off x="7495674" y="2116220"/>
            <a:ext cx="3731794" cy="3370179"/>
          </a:xfrm>
          <a:prstGeom prst="rect">
            <a:avLst/>
          </a:prstGeom>
        </p:spPr>
      </p:pic>
    </p:spTree>
    <p:extLst>
      <p:ext uri="{BB962C8B-B14F-4D97-AF65-F5344CB8AC3E}">
        <p14:creationId xmlns:p14="http://schemas.microsoft.com/office/powerpoint/2010/main" val="525806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05BE4-7A70-D5EE-6D4A-D484EF7BBDE6}"/>
              </a:ext>
            </a:extLst>
          </p:cNvPr>
          <p:cNvSpPr>
            <a:spLocks noGrp="1"/>
          </p:cNvSpPr>
          <p:nvPr>
            <p:ph type="title"/>
          </p:nvPr>
        </p:nvSpPr>
        <p:spPr/>
        <p:txBody>
          <a:bodyPr/>
          <a:lstStyle/>
          <a:p>
            <a:pPr algn="just"/>
            <a:r>
              <a:rPr lang="en-AF" b="1" dirty="0">
                <a:latin typeface="American Typewriter" panose="02090604020004020304" pitchFamily="18" charset="77"/>
              </a:rPr>
              <a:t>Passenger rail way structure discussion continued</a:t>
            </a:r>
          </a:p>
        </p:txBody>
      </p:sp>
      <p:sp>
        <p:nvSpPr>
          <p:cNvPr id="3" name="Content Placeholder 2">
            <a:extLst>
              <a:ext uri="{FF2B5EF4-FFF2-40B4-BE49-F238E27FC236}">
                <a16:creationId xmlns:a16="http://schemas.microsoft.com/office/drawing/2014/main" id="{9025FAF5-2379-E077-CF21-D87AA0AC769C}"/>
              </a:ext>
            </a:extLst>
          </p:cNvPr>
          <p:cNvSpPr>
            <a:spLocks noGrp="1"/>
          </p:cNvSpPr>
          <p:nvPr>
            <p:ph idx="1"/>
          </p:nvPr>
        </p:nvSpPr>
        <p:spPr>
          <a:xfrm>
            <a:off x="838200" y="1825625"/>
            <a:ext cx="6393873" cy="4351338"/>
          </a:xfrm>
        </p:spPr>
        <p:txBody>
          <a:bodyPr/>
          <a:lstStyle/>
          <a:p>
            <a:pPr algn="just"/>
            <a:r>
              <a:rPr lang="en-US" b="1" dirty="0">
                <a:latin typeface="American Typewriter" panose="02090604020004020304" pitchFamily="18" charset="77"/>
              </a:rPr>
              <a:t>Commuter Rail-Services </a:t>
            </a:r>
            <a:r>
              <a:rPr lang="en-US" dirty="0">
                <a:latin typeface="American Typewriter" panose="02090604020004020304" pitchFamily="18" charset="77"/>
              </a:rPr>
              <a:t>designed for short-distance travel, </a:t>
            </a:r>
            <a:r>
              <a:rPr lang="en-US" dirty="0">
                <a:solidFill>
                  <a:srgbClr val="C00000"/>
                </a:solidFill>
                <a:latin typeface="American Typewriter" panose="02090604020004020304" pitchFamily="18" charset="77"/>
              </a:rPr>
              <a:t>often connecting suburban areas </a:t>
            </a:r>
            <a:r>
              <a:rPr lang="en-US" dirty="0">
                <a:latin typeface="American Typewriter" panose="02090604020004020304" pitchFamily="18" charset="77"/>
              </a:rPr>
              <a:t>to </a:t>
            </a:r>
            <a:r>
              <a:rPr lang="en-US" dirty="0">
                <a:solidFill>
                  <a:srgbClr val="00B050"/>
                </a:solidFill>
                <a:latin typeface="American Typewriter" panose="02090604020004020304" pitchFamily="18" charset="77"/>
              </a:rPr>
              <a:t>urban centers</a:t>
            </a:r>
            <a:r>
              <a:rPr lang="en-US" dirty="0">
                <a:latin typeface="American Typewriter" panose="02090604020004020304" pitchFamily="18" charset="77"/>
              </a:rPr>
              <a:t>. Examples include the New York City Subway and the London Overground.</a:t>
            </a:r>
            <a:endParaRPr lang="en-AF" dirty="0">
              <a:latin typeface="American Typewriter" panose="02090604020004020304" pitchFamily="18" charset="77"/>
            </a:endParaRPr>
          </a:p>
        </p:txBody>
      </p:sp>
      <p:pic>
        <p:nvPicPr>
          <p:cNvPr id="4" name="Picture 3">
            <a:extLst>
              <a:ext uri="{FF2B5EF4-FFF2-40B4-BE49-F238E27FC236}">
                <a16:creationId xmlns:a16="http://schemas.microsoft.com/office/drawing/2014/main" id="{E8B67D79-8638-033F-38B9-A1D8F970484C}"/>
              </a:ext>
            </a:extLst>
          </p:cNvPr>
          <p:cNvPicPr>
            <a:picLocks noChangeAspect="1"/>
          </p:cNvPicPr>
          <p:nvPr/>
        </p:nvPicPr>
        <p:blipFill>
          <a:blip r:embed="rId2"/>
          <a:stretch>
            <a:fillRect/>
          </a:stretch>
        </p:blipFill>
        <p:spPr>
          <a:xfrm>
            <a:off x="7408306" y="1690688"/>
            <a:ext cx="3945494" cy="2463800"/>
          </a:xfrm>
          <a:prstGeom prst="rect">
            <a:avLst/>
          </a:prstGeom>
        </p:spPr>
      </p:pic>
      <p:pic>
        <p:nvPicPr>
          <p:cNvPr id="5" name="Picture 4">
            <a:extLst>
              <a:ext uri="{FF2B5EF4-FFF2-40B4-BE49-F238E27FC236}">
                <a16:creationId xmlns:a16="http://schemas.microsoft.com/office/drawing/2014/main" id="{6F9D1D33-290F-6F1A-AA08-69BAA2690C54}"/>
              </a:ext>
            </a:extLst>
          </p:cNvPr>
          <p:cNvPicPr>
            <a:picLocks noChangeAspect="1"/>
          </p:cNvPicPr>
          <p:nvPr/>
        </p:nvPicPr>
        <p:blipFill>
          <a:blip r:embed="rId3"/>
          <a:stretch>
            <a:fillRect/>
          </a:stretch>
        </p:blipFill>
        <p:spPr>
          <a:xfrm>
            <a:off x="7543800" y="4310784"/>
            <a:ext cx="3810000" cy="2133600"/>
          </a:xfrm>
          <a:prstGeom prst="rect">
            <a:avLst/>
          </a:prstGeom>
        </p:spPr>
      </p:pic>
    </p:spTree>
    <p:extLst>
      <p:ext uri="{BB962C8B-B14F-4D97-AF65-F5344CB8AC3E}">
        <p14:creationId xmlns:p14="http://schemas.microsoft.com/office/powerpoint/2010/main" val="2958951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9A6EFF-CE93-40DE-47D7-DB9494FA28E1}"/>
              </a:ext>
            </a:extLst>
          </p:cNvPr>
          <p:cNvSpPr>
            <a:spLocks noGrp="1"/>
          </p:cNvSpPr>
          <p:nvPr>
            <p:ph idx="1"/>
          </p:nvPr>
        </p:nvSpPr>
        <p:spPr>
          <a:xfrm>
            <a:off x="838200" y="1825625"/>
            <a:ext cx="5669478" cy="4351338"/>
          </a:xfrm>
        </p:spPr>
        <p:txBody>
          <a:bodyPr/>
          <a:lstStyle/>
          <a:p>
            <a:pPr algn="just"/>
            <a:r>
              <a:rPr lang="en-US" b="1" dirty="0">
                <a:latin typeface="American Typewriter" panose="02090604020004020304" pitchFamily="18" charset="77"/>
              </a:rPr>
              <a:t>Tourist Railways- </a:t>
            </a:r>
            <a:r>
              <a:rPr lang="en-US" dirty="0">
                <a:latin typeface="American Typewriter" panose="02090604020004020304" pitchFamily="18" charset="77"/>
              </a:rPr>
              <a:t>Operate in scenic areas or tourist destinations, offering leisurely travel experiences. Examples include the Flam Railway in Norway and the Blue Train in South Africa.</a:t>
            </a:r>
            <a:endParaRPr lang="en-AF" dirty="0">
              <a:latin typeface="American Typewriter" panose="02090604020004020304" pitchFamily="18" charset="77"/>
            </a:endParaRPr>
          </a:p>
        </p:txBody>
      </p:sp>
      <p:pic>
        <p:nvPicPr>
          <p:cNvPr id="4" name="Picture 3">
            <a:extLst>
              <a:ext uri="{FF2B5EF4-FFF2-40B4-BE49-F238E27FC236}">
                <a16:creationId xmlns:a16="http://schemas.microsoft.com/office/drawing/2014/main" id="{566E94B8-5986-BE87-5DC8-4A26E2E051C4}"/>
              </a:ext>
            </a:extLst>
          </p:cNvPr>
          <p:cNvPicPr>
            <a:picLocks noChangeAspect="1"/>
          </p:cNvPicPr>
          <p:nvPr/>
        </p:nvPicPr>
        <p:blipFill>
          <a:blip r:embed="rId2"/>
          <a:stretch>
            <a:fillRect/>
          </a:stretch>
        </p:blipFill>
        <p:spPr>
          <a:xfrm>
            <a:off x="7422078" y="1638134"/>
            <a:ext cx="4093028" cy="2613231"/>
          </a:xfrm>
          <a:prstGeom prst="rect">
            <a:avLst/>
          </a:prstGeom>
        </p:spPr>
      </p:pic>
      <p:pic>
        <p:nvPicPr>
          <p:cNvPr id="5" name="Picture 4">
            <a:extLst>
              <a:ext uri="{FF2B5EF4-FFF2-40B4-BE49-F238E27FC236}">
                <a16:creationId xmlns:a16="http://schemas.microsoft.com/office/drawing/2014/main" id="{13A9CDBC-23E5-71B6-744C-EBE054220CF9}"/>
              </a:ext>
            </a:extLst>
          </p:cNvPr>
          <p:cNvPicPr>
            <a:picLocks noChangeAspect="1"/>
          </p:cNvPicPr>
          <p:nvPr/>
        </p:nvPicPr>
        <p:blipFill>
          <a:blip r:embed="rId3"/>
          <a:stretch>
            <a:fillRect/>
          </a:stretch>
        </p:blipFill>
        <p:spPr>
          <a:xfrm>
            <a:off x="7422078" y="4251365"/>
            <a:ext cx="4093028" cy="2133600"/>
          </a:xfrm>
          <a:prstGeom prst="rect">
            <a:avLst/>
          </a:prstGeom>
        </p:spPr>
      </p:pic>
    </p:spTree>
    <p:extLst>
      <p:ext uri="{BB962C8B-B14F-4D97-AF65-F5344CB8AC3E}">
        <p14:creationId xmlns:p14="http://schemas.microsoft.com/office/powerpoint/2010/main" val="4125465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84AFF0-4D66-2174-CF8D-EA4D213F1D7A}"/>
              </a:ext>
            </a:extLst>
          </p:cNvPr>
          <p:cNvSpPr>
            <a:spLocks noGrp="1"/>
          </p:cNvSpPr>
          <p:nvPr>
            <p:ph idx="1"/>
          </p:nvPr>
        </p:nvSpPr>
        <p:spPr>
          <a:xfrm>
            <a:off x="838200" y="1022684"/>
            <a:ext cx="5740730" cy="5154279"/>
          </a:xfrm>
        </p:spPr>
        <p:txBody>
          <a:bodyPr/>
          <a:lstStyle/>
          <a:p>
            <a:pPr algn="just">
              <a:lnSpc>
                <a:spcPct val="150000"/>
              </a:lnSpc>
            </a:pPr>
            <a:r>
              <a:rPr lang="en-AF" b="1" dirty="0">
                <a:latin typeface="American Typewriter" panose="02090604020004020304" pitchFamily="18" charset="77"/>
              </a:rPr>
              <a:t>Interstate passenger/</a:t>
            </a:r>
            <a:r>
              <a:rPr lang="en-US" b="1" dirty="0">
                <a:latin typeface="American Typewriter" panose="02090604020004020304" pitchFamily="18" charset="77"/>
              </a:rPr>
              <a:t>Cross-Border Railways</a:t>
            </a:r>
            <a:r>
              <a:rPr lang="en-US" dirty="0">
                <a:latin typeface="American Typewriter" panose="02090604020004020304" pitchFamily="18" charset="77"/>
              </a:rPr>
              <a:t>-Connect different countries, facilitating international trade and travel. </a:t>
            </a:r>
          </a:p>
          <a:p>
            <a:pPr algn="just"/>
            <a:endParaRPr lang="en-AF" dirty="0">
              <a:latin typeface="American Typewriter" panose="02090604020004020304" pitchFamily="18" charset="77"/>
            </a:endParaRPr>
          </a:p>
        </p:txBody>
      </p:sp>
      <p:pic>
        <p:nvPicPr>
          <p:cNvPr id="4" name="Picture 3">
            <a:extLst>
              <a:ext uri="{FF2B5EF4-FFF2-40B4-BE49-F238E27FC236}">
                <a16:creationId xmlns:a16="http://schemas.microsoft.com/office/drawing/2014/main" id="{319BFDA5-2435-C300-4967-16A8245F7E2A}"/>
              </a:ext>
            </a:extLst>
          </p:cNvPr>
          <p:cNvPicPr>
            <a:picLocks noChangeAspect="1"/>
          </p:cNvPicPr>
          <p:nvPr/>
        </p:nvPicPr>
        <p:blipFill>
          <a:blip r:embed="rId2"/>
          <a:stretch>
            <a:fillRect/>
          </a:stretch>
        </p:blipFill>
        <p:spPr>
          <a:xfrm>
            <a:off x="7315200" y="860805"/>
            <a:ext cx="4287930" cy="3133679"/>
          </a:xfrm>
          <a:prstGeom prst="rect">
            <a:avLst/>
          </a:prstGeom>
        </p:spPr>
      </p:pic>
      <p:pic>
        <p:nvPicPr>
          <p:cNvPr id="2" name="Picture 1">
            <a:extLst>
              <a:ext uri="{FF2B5EF4-FFF2-40B4-BE49-F238E27FC236}">
                <a16:creationId xmlns:a16="http://schemas.microsoft.com/office/drawing/2014/main" id="{D8CE2C58-9A11-DF11-FF24-CE993972C7F7}"/>
              </a:ext>
            </a:extLst>
          </p:cNvPr>
          <p:cNvPicPr>
            <a:picLocks noChangeAspect="1"/>
          </p:cNvPicPr>
          <p:nvPr/>
        </p:nvPicPr>
        <p:blipFill>
          <a:blip r:embed="rId3"/>
          <a:stretch>
            <a:fillRect/>
          </a:stretch>
        </p:blipFill>
        <p:spPr>
          <a:xfrm>
            <a:off x="7315200" y="3994484"/>
            <a:ext cx="4287930" cy="2646948"/>
          </a:xfrm>
          <a:prstGeom prst="rect">
            <a:avLst/>
          </a:prstGeom>
        </p:spPr>
      </p:pic>
    </p:spTree>
    <p:extLst>
      <p:ext uri="{BB962C8B-B14F-4D97-AF65-F5344CB8AC3E}">
        <p14:creationId xmlns:p14="http://schemas.microsoft.com/office/powerpoint/2010/main" val="1439217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770</TotalTime>
  <Words>1221</Words>
  <Application>Microsoft Macintosh PowerPoint</Application>
  <PresentationFormat>Widescreen</PresentationFormat>
  <Paragraphs>82</Paragraphs>
  <Slides>27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__gilroy_8a9e82</vt:lpstr>
      <vt:lpstr>American Typewriter</vt:lpstr>
      <vt:lpstr>Arial</vt:lpstr>
      <vt:lpstr>Calibri</vt:lpstr>
      <vt:lpstr>Calibri Light</vt:lpstr>
      <vt:lpstr>Google Sans</vt:lpstr>
      <vt:lpstr>system-ui</vt:lpstr>
      <vt:lpstr>Office Theme</vt:lpstr>
      <vt:lpstr>INTRODUCTION TO PASSENGER TRANSPORTATION </vt:lpstr>
      <vt:lpstr>Definition of passenger transport</vt:lpstr>
      <vt:lpstr>PASSENGER TRANSPORT STRUCTURE AND CHARACTERISTICS </vt:lpstr>
      <vt:lpstr>Rail passenger transport</vt:lpstr>
      <vt:lpstr>Characteristics of rail transport</vt:lpstr>
      <vt:lpstr>Passenger rail way structure</vt:lpstr>
      <vt:lpstr>Passenger rail way structure discussion continued</vt:lpstr>
      <vt:lpstr>PowerPoint Presentation</vt:lpstr>
      <vt:lpstr>PowerPoint Presentation</vt:lpstr>
      <vt:lpstr>AIR PASSENGER TRANSPORT</vt:lpstr>
      <vt:lpstr>Air passenger transport structure</vt:lpstr>
      <vt:lpstr>Air passenger transport structure discussion continued</vt:lpstr>
      <vt:lpstr>PowerPoint Presentation</vt:lpstr>
      <vt:lpstr>PowerPoint Presentation</vt:lpstr>
      <vt:lpstr>Characteristics of passenger air transport</vt:lpstr>
      <vt:lpstr>PowerPoint Presentation</vt:lpstr>
      <vt:lpstr>PowerPoint Presentation</vt:lpstr>
      <vt:lpstr>PowerPoint Presentation</vt:lpstr>
      <vt:lpstr>Road passenger transport</vt:lpstr>
      <vt:lpstr>Road passenger transport structure</vt:lpstr>
      <vt:lpstr>Characteristics of passenger road transport</vt:lpstr>
      <vt:lpstr>Water passenger transport</vt:lpstr>
      <vt:lpstr>Water passenger transport structure</vt:lpstr>
      <vt:lpstr>PowerPoint Presentation</vt:lpstr>
      <vt:lpstr>Passenger water transport characteristics</vt:lpstr>
      <vt:lpstr>PowerPoint Presentation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sheila namagembe</dc:creator>
  <cp:lastModifiedBy>sheila namagembe</cp:lastModifiedBy>
  <cp:revision>145</cp:revision>
  <dcterms:created xsi:type="dcterms:W3CDTF">2024-07-06T14:53:10Z</dcterms:created>
  <dcterms:modified xsi:type="dcterms:W3CDTF">2024-08-11T08:02:47Z</dcterms:modified>
</cp:coreProperties>
</file>