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2.xml" ContentType="application/inkml+xml"/>
  <Override PartName="/ppt/ink/ink3.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Lst>
  <p:notesMasterIdLst>
    <p:notesMasterId r:id="rId49"/>
  </p:notesMasterIdLst>
  <p:handoutMasterIdLst>
    <p:handoutMasterId r:id="rId50"/>
  </p:handoutMasterIdLst>
  <p:sldIdLst>
    <p:sldId id="257" r:id="rId2"/>
    <p:sldId id="309" r:id="rId3"/>
    <p:sldId id="291" r:id="rId4"/>
    <p:sldId id="292" r:id="rId5"/>
    <p:sldId id="284" r:id="rId6"/>
    <p:sldId id="305" r:id="rId7"/>
    <p:sldId id="285" r:id="rId8"/>
    <p:sldId id="308" r:id="rId9"/>
    <p:sldId id="258" r:id="rId10"/>
    <p:sldId id="293" r:id="rId11"/>
    <p:sldId id="259" r:id="rId12"/>
    <p:sldId id="260" r:id="rId13"/>
    <p:sldId id="261" r:id="rId14"/>
    <p:sldId id="294" r:id="rId15"/>
    <p:sldId id="262" r:id="rId16"/>
    <p:sldId id="263" r:id="rId17"/>
    <p:sldId id="264" r:id="rId18"/>
    <p:sldId id="286" r:id="rId19"/>
    <p:sldId id="265" r:id="rId20"/>
    <p:sldId id="266" r:id="rId21"/>
    <p:sldId id="290" r:id="rId22"/>
    <p:sldId id="268" r:id="rId23"/>
    <p:sldId id="302" r:id="rId24"/>
    <p:sldId id="269" r:id="rId25"/>
    <p:sldId id="270" r:id="rId26"/>
    <p:sldId id="287" r:id="rId27"/>
    <p:sldId id="271" r:id="rId28"/>
    <p:sldId id="303" r:id="rId29"/>
    <p:sldId id="272" r:id="rId30"/>
    <p:sldId id="304" r:id="rId31"/>
    <p:sldId id="273" r:id="rId32"/>
    <p:sldId id="274" r:id="rId33"/>
    <p:sldId id="275" r:id="rId34"/>
    <p:sldId id="276" r:id="rId35"/>
    <p:sldId id="277" r:id="rId36"/>
    <p:sldId id="296" r:id="rId37"/>
    <p:sldId id="297" r:id="rId38"/>
    <p:sldId id="298" r:id="rId39"/>
    <p:sldId id="299" r:id="rId40"/>
    <p:sldId id="300" r:id="rId41"/>
    <p:sldId id="301" r:id="rId42"/>
    <p:sldId id="278" r:id="rId43"/>
    <p:sldId id="279" r:id="rId44"/>
    <p:sldId id="307" r:id="rId45"/>
    <p:sldId id="281" r:id="rId46"/>
    <p:sldId id="282" r:id="rId47"/>
    <p:sldId id="306" r:id="rId48"/>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89744" autoAdjust="0"/>
  </p:normalViewPr>
  <p:slideViewPr>
    <p:cSldViewPr>
      <p:cViewPr varScale="1">
        <p:scale>
          <a:sx n="68" d="100"/>
          <a:sy n="68" d="100"/>
        </p:scale>
        <p:origin x="1604" y="5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3762"/>
    </p:cViewPr>
  </p:sorterViewPr>
  <p:notesViewPr>
    <p:cSldViewPr>
      <p:cViewPr varScale="1">
        <p:scale>
          <a:sx n="53" d="100"/>
          <a:sy n="53" d="100"/>
        </p:scale>
        <p:origin x="2648" y="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78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US" smtClean="0"/>
              <a:t>Mr. Francis Kenneth Kimbugwe, fkimbugwe@mubs.ac.ug, +256702275379</a:t>
            </a:r>
            <a:endParaRPr lang="en-US"/>
          </a:p>
        </p:txBody>
      </p:sp>
      <p:sp>
        <p:nvSpPr>
          <p:cNvPr id="104878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4879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04879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41C1F3B-F875-4C5C-B3DD-C2A50772E061}" type="slidenum">
              <a:rPr lang="en-US"/>
              <a:t>‹#›</a:t>
            </a:fld>
            <a:endParaRPr lang="en-US"/>
          </a:p>
        </p:txBody>
      </p:sp>
    </p:spTree>
    <p:extLst>
      <p:ext uri="{BB962C8B-B14F-4D97-AF65-F5344CB8AC3E}">
        <p14:creationId xmlns:p14="http://schemas.microsoft.com/office/powerpoint/2010/main" val="2964705113"/>
      </p:ext>
    </p:extLst>
  </p:cSld>
  <p:clrMap bg1="lt1" tx1="dk1" bg2="lt2" tx2="dk2" accent1="accent1" accent2="accent2" accent3="accent3" accent4="accent4" accent5="accent5" accent6="accent6" hlink="hlink" folHlink="folHlink"/>
  <p:hf ft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33766" units="1/cm"/>
          <inkml:channelProperty channel="Y" name="resolution" value="62.42775" units="1/cm"/>
          <inkml:channelProperty channel="T" name="resolution" value="1" units="1/dev"/>
        </inkml:channelProperties>
      </inkml:inkSource>
      <inkml:timestamp xml:id="ts0" timeString="2026-08-19T17:34:30.099"/>
    </inkml:context>
    <inkml:brush xml:id="br0">
      <inkml:brushProperty name="width" value="0.05292" units="cm"/>
      <inkml:brushProperty name="height" value="0.05292" units="cm"/>
      <inkml:brushProperty name="color" value="#FF0000"/>
    </inkml:brush>
  </inkml:definitions>
  <inkml:trace contextRef="#ctx0" brushRef="#br0">20431 10812 0</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33766" units="1/cm"/>
          <inkml:channelProperty channel="Y" name="resolution" value="62.42775" units="1/cm"/>
          <inkml:channelProperty channel="T" name="resolution" value="1" units="1/dev"/>
        </inkml:channelProperties>
      </inkml:inkSource>
      <inkml:timestamp xml:id="ts0" timeString="2026-08-19T18:27:10.517"/>
    </inkml:context>
    <inkml:brush xml:id="br0">
      <inkml:brushProperty name="width" value="0.05292" units="cm"/>
      <inkml:brushProperty name="height" value="0.05292" units="cm"/>
      <inkml:brushProperty name="color" value="#FF0000"/>
    </inkml:brush>
  </inkml:definitions>
  <inkml:trace contextRef="#ctx0" brushRef="#br0">6271 11101 0</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33766" units="1/cm"/>
          <inkml:channelProperty channel="Y" name="resolution" value="62.42775" units="1/cm"/>
          <inkml:channelProperty channel="T" name="resolution" value="1" units="1/dev"/>
        </inkml:channelProperties>
      </inkml:inkSource>
      <inkml:timestamp xml:id="ts0" timeString="2026-08-19T18:23:41.195"/>
    </inkml:context>
    <inkml:brush xml:id="br0">
      <inkml:brushProperty name="width" value="0.05292" units="cm"/>
      <inkml:brushProperty name="height" value="0.05292" units="cm"/>
      <inkml:brushProperty name="color" value="#FF0000"/>
    </inkml:brush>
  </inkml:definitions>
  <inkml:trace contextRef="#ctx0" brushRef="#br0">9016 6533 0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7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US" smtClean="0"/>
              <a:t>Mr. Francis Kenneth Kimbugwe, fkimbugwe@mubs.ac.ug, +256702275379</a:t>
            </a:r>
            <a:endParaRPr lang="en-US"/>
          </a:p>
        </p:txBody>
      </p:sp>
      <p:sp>
        <p:nvSpPr>
          <p:cNvPr id="104878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487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04878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78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04878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BDB3BA2-A8AC-42EA-9F5E-0A559C0A6B0F}" type="slidenum">
              <a:rPr lang="en-US"/>
              <a:t>‹#›</a:t>
            </a:fld>
            <a:endParaRPr lang="en-US"/>
          </a:p>
        </p:txBody>
      </p:sp>
    </p:spTree>
    <p:extLst>
      <p:ext uri="{BB962C8B-B14F-4D97-AF65-F5344CB8AC3E}">
        <p14:creationId xmlns:p14="http://schemas.microsoft.com/office/powerpoint/2010/main" val="4164142799"/>
      </p:ext>
    </p:extLst>
  </p:cSld>
  <p:clrMap bg1="lt1" tx1="dk1" bg2="lt2" tx2="dk2" accent1="accent1" accent2="accent2" accent3="accent3" accent4="accent4" accent5="accent5" accent6="accent6" hlink="hlink" folHlink="folHlink"/>
  <p:hf ftr="0" dt="0"/>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DB3BA2-A8AC-42EA-9F5E-0A559C0A6B0F}" type="slidenum">
              <a:rPr lang="en-US" smtClean="0"/>
              <a:t>1</a:t>
            </a:fld>
            <a:endParaRPr lang="en-US"/>
          </a:p>
        </p:txBody>
      </p:sp>
      <p:sp>
        <p:nvSpPr>
          <p:cNvPr id="5" name="Header Placeholder 4"/>
          <p:cNvSpPr>
            <a:spLocks noGrp="1"/>
          </p:cNvSpPr>
          <p:nvPr>
            <p:ph type="hdr" sz="quarter" idx="11"/>
          </p:nvPr>
        </p:nvSpPr>
        <p:spPr/>
        <p:txBody>
          <a:bodyPr/>
          <a:lstStyle/>
          <a:p>
            <a:r>
              <a:rPr lang="en-US" smtClean="0"/>
              <a:t>Mr. Francis Kenneth Kimbugwe, fkimbugwe@mubs.ac.ug, +256702275379</a:t>
            </a:r>
            <a:endParaRPr lang="en-US"/>
          </a:p>
        </p:txBody>
      </p:sp>
    </p:spTree>
    <p:extLst>
      <p:ext uri="{BB962C8B-B14F-4D97-AF65-F5344CB8AC3E}">
        <p14:creationId xmlns:p14="http://schemas.microsoft.com/office/powerpoint/2010/main" val="3217770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16</a:t>
            </a:fld>
            <a:endParaRPr lang="en-US"/>
          </a:p>
        </p:txBody>
      </p:sp>
    </p:spTree>
    <p:extLst>
      <p:ext uri="{BB962C8B-B14F-4D97-AF65-F5344CB8AC3E}">
        <p14:creationId xmlns:p14="http://schemas.microsoft.com/office/powerpoint/2010/main" val="10806266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17</a:t>
            </a:fld>
            <a:endParaRPr lang="en-US"/>
          </a:p>
        </p:txBody>
      </p:sp>
    </p:spTree>
    <p:extLst>
      <p:ext uri="{BB962C8B-B14F-4D97-AF65-F5344CB8AC3E}">
        <p14:creationId xmlns:p14="http://schemas.microsoft.com/office/powerpoint/2010/main" val="707821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18</a:t>
            </a:fld>
            <a:endParaRPr lang="en-US"/>
          </a:p>
        </p:txBody>
      </p:sp>
    </p:spTree>
    <p:extLst>
      <p:ext uri="{BB962C8B-B14F-4D97-AF65-F5344CB8AC3E}">
        <p14:creationId xmlns:p14="http://schemas.microsoft.com/office/powerpoint/2010/main" val="2342100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Based on when they are conducted</a:t>
            </a:r>
            <a:r>
              <a:rPr lang="en-US" dirty="0" smtClean="0"/>
              <a:t>: Ex-ante evaluation: An ex-ante evaluation is made to assess the potential impact of a project, program or policy intervention before implementation. Ex-ante evaluation is a process that supports the preparation of proposals for new interventions. Its purpose is to gather information and carry out analyses that help to ensure that the objectives can be met and that the method used is cost-effective. It is done to estimate costs and benefits and assesses the potential impact of an intervention before it is implemented. Ex-ante evaluations are done by peer or expert reviews using checklists, scoring models, or cost–benefit analysis. Ex-ante evaluation can provide an idea of what range of impact to expect after the project/program/ policy is implemented. It can also assist in setting up an appropriate M&amp;E system for ex-post impact assessment. Moreover ex-ante evaluation methods can be used to identify how the impacts would change if some parameters of the program were changed. Ex-ante evaluation is a tool for improving </a:t>
            </a:r>
          </a:p>
          <a:p>
            <a:r>
              <a:rPr lang="en-US" dirty="0" smtClean="0"/>
              <a:t>the quality of new or renewed projects/programs and for providing information on the basis of which decision-makers can judge the value of a proposal. Therefore, it is important to start ex-ante evaluation work early on in the process when options for project/program formulation are still open. Ongoing evaluation: Ongoing evaluations review ongoing activities to provide guides for corrective implementation measures in order to achieve intended results better. As such, ongoing evaluation is conducted during the implementation stage. Periodic evaluation of ongoing interventions is conducted to </a:t>
            </a:r>
            <a:r>
              <a:rPr lang="en-US" dirty="0" err="1" smtClean="0"/>
              <a:t>analyse</a:t>
            </a:r>
            <a:r>
              <a:rPr lang="en-US" dirty="0" smtClean="0"/>
              <a:t> the use of resources, the quality of work, and the continuing relevance of the intervention. It is also used to review implementation progress and predict likely effects of interventions and highlight necessary adjustments in work design. Mid-term evaluation which is conducted at the middle of a project/program life, serve as a means of validating the results of initial assessments obtained from monitoring activities. Ongoing evaluations address problems associated with the day-to-day management of interventions and also can indicate the need for changes in project, program or policy objectives and targets. Ex-post evaluation: An ex-post evaluation assesses the interventions performance, quality, relevance, efficiency and impact immediately after implementation is completed. An ex-post evaluation is linked to an ex-ante evaluation, and is best conducted where a baseline has been originally defined, targets have been projected, and data has been collected on important indicators. Information collected through monitoring is also fundamental for the success of ex-post evaluation. This kind of evaluation provides an overall assessment of the intervention’s performance, cost effectiveness, its relevance to development goals, and acceptance of the results by end users and/ or its impacts. Ex-post evaluation also assesses the extent to which an intervention has succeeded in meeting its objectives. Moreover, in addition to providing information about potential sustainability of an intervention, ex-post evaluation helps to obtain feedback from the target group. Most of the time ex post evaluation is carried out through participatory meetings at the site with peers, farmers, extension staff, NGOs and other relevant stakeholders. Impact evaluation is a form of ex-post evaluation and attempts to determine the extent to which the intervention has contributed to the achievement of the larger development goal (see next section for more on impact evaluation)</a:t>
            </a:r>
          </a:p>
          <a:p>
            <a:endParaRPr lang="en-US" b="1" dirty="0" smtClean="0"/>
          </a:p>
          <a:p>
            <a:r>
              <a:rPr lang="en-US" b="1" dirty="0" smtClean="0"/>
              <a:t>Based</a:t>
            </a:r>
            <a:r>
              <a:rPr lang="en-US" b="1" baseline="0" dirty="0" smtClean="0"/>
              <a:t> on agent</a:t>
            </a:r>
            <a:endParaRPr lang="en-US" b="1" dirty="0" smtClean="0"/>
          </a:p>
          <a:p>
            <a:r>
              <a:rPr lang="en-US" dirty="0" smtClean="0"/>
              <a:t>Internal evaluation In internal evaluation, sometimes called self-evaluation, a unit and/or individuals reporting to the management of the donor, partner or implementing organization conduct the evaluation. The advantage of using internal evaluator is that insiders know the organization and therefore may be able to interpret the results better than an external body. The disadvantage of using internal evaluator is that internal evaluator may avoid negative conclusions. In other words, strengths and weaknesses might not be interpreted fairly when data and results are </a:t>
            </a:r>
            <a:r>
              <a:rPr lang="en-US" dirty="0" err="1" smtClean="0"/>
              <a:t>analysed</a:t>
            </a:r>
            <a:r>
              <a:rPr lang="en-US" dirty="0" smtClean="0"/>
              <a:t> by internal staff members. External evaluation This is a type of evaluation in which the evaluation of a development intervention is conducted by entities and/or individuals outside the implementing or donor agency. Many organizations may not have the resources to carry out the ideal evaluation. In such cases external evaluation consultant is recruited to lead the evaluation process. An external evaluator may be more objective, free from organizational bias and may contribute fresh perspectives. Joint evaluation In joint evaluation different implementing and donor agencies as well as partners participate in the evaluation. The degree of ‘</a:t>
            </a:r>
            <a:r>
              <a:rPr lang="en-US" dirty="0" err="1" smtClean="0"/>
              <a:t>jointness</a:t>
            </a:r>
            <a:r>
              <a:rPr lang="en-US" dirty="0" smtClean="0"/>
              <a:t>’ may vary depending on the extent to which individual partners cooperate in the evaluation process, contribute resources for the evaluation and combine their evaluation reporting. Joint evaluation can help overcome the problem of attribution problems in assessing the effectiveness of programs and strategies and the complementarity of efforts supported by different partners etc.</a:t>
            </a:r>
          </a:p>
          <a:p>
            <a:endParaRPr lang="en-US" dirty="0" smtClean="0"/>
          </a:p>
          <a:p>
            <a:r>
              <a:rPr lang="en-US" dirty="0" smtClean="0"/>
              <a:t>Based on the types of questions they are expected to answer Different types of evaluations are required for different types of questions. It is important for decision makers to know what type of evaluative information they need to have. Performance logic chain assessment evaluation The performance logic chain assessment evaluation is used to evaluate the strength and logic of the causal model underlying the project/program/policy. The causal model addresses the deployment and sequencing of the resources, activities or policy strategies that can be used to achieve a desired change in an existing situation. The purpose of a performance logic chain assessment evaluation is to avoid failure from a weak or inappropriate design of an intervention. Pre-implementation assessment evaluation</a:t>
            </a:r>
            <a:endParaRPr lang="en-US" dirty="0"/>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35</a:t>
            </a:fld>
            <a:endParaRPr lang="en-US"/>
          </a:p>
        </p:txBody>
      </p:sp>
    </p:spTree>
    <p:extLst>
      <p:ext uri="{BB962C8B-B14F-4D97-AF65-F5344CB8AC3E}">
        <p14:creationId xmlns:p14="http://schemas.microsoft.com/office/powerpoint/2010/main" val="1931502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Assessing service utilization consists of examining the extent to which the intended target population receives the intended services.</a:t>
            </a:r>
          </a:p>
          <a:p>
            <a:pPr lvl="1"/>
            <a:r>
              <a:rPr lang="en-US" dirty="0" smtClean="0"/>
              <a:t> On the other hand assessing the organization of the intervention requires comparing the plan for what the intervention should be doing with what is actually done, especially with regard to providing services. </a:t>
            </a:r>
          </a:p>
          <a:p>
            <a:endParaRPr lang="en-US" dirty="0"/>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38</a:t>
            </a:fld>
            <a:endParaRPr lang="en-US"/>
          </a:p>
        </p:txBody>
      </p:sp>
    </p:spTree>
    <p:extLst>
      <p:ext uri="{BB962C8B-B14F-4D97-AF65-F5344CB8AC3E}">
        <p14:creationId xmlns:p14="http://schemas.microsoft.com/office/powerpoint/2010/main" val="2183206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46</a:t>
            </a:fld>
            <a:endParaRPr lang="en-US"/>
          </a:p>
        </p:txBody>
      </p:sp>
    </p:spTree>
    <p:extLst>
      <p:ext uri="{BB962C8B-B14F-4D97-AF65-F5344CB8AC3E}">
        <p14:creationId xmlns:p14="http://schemas.microsoft.com/office/powerpoint/2010/main" val="627927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Times New Roman" pitchFamily="18" charset="0"/>
                <a:ea typeface="+mn-ea"/>
                <a:cs typeface="+mn-cs"/>
              </a:rPr>
              <a:t>Even projects with exceptional planning, optimal resources and rigorous implementation will not automatically achieve their desired results.  Throughout the project life cycle, challenges/problems/issues will arise and it is the responsibility of the project manager to keep control of the project to the end.  Fortunately, there are </a:t>
            </a:r>
            <a:r>
              <a:rPr lang="en-US" sz="1200" kern="1200" dirty="0" err="1" smtClean="0">
                <a:solidFill>
                  <a:schemeClr val="tx1"/>
                </a:solidFill>
                <a:effectLst/>
                <a:latin typeface="Times New Roman" pitchFamily="18" charset="0"/>
                <a:ea typeface="+mn-ea"/>
                <a:cs typeface="+mn-cs"/>
              </a:rPr>
              <a:t>indispensible</a:t>
            </a:r>
            <a:r>
              <a:rPr lang="en-US" sz="1200" kern="1200" dirty="0" smtClean="0">
                <a:solidFill>
                  <a:schemeClr val="tx1"/>
                </a:solidFill>
                <a:effectLst/>
                <a:latin typeface="Times New Roman" pitchFamily="18" charset="0"/>
                <a:ea typeface="+mn-ea"/>
                <a:cs typeface="+mn-cs"/>
              </a:rPr>
              <a:t> tools that assist the project manager’s efforts to ensure that the project are tracked, measured and controlled.  </a:t>
            </a:r>
          </a:p>
          <a:p>
            <a:r>
              <a:rPr lang="en-US" sz="1200" kern="1200" dirty="0" smtClean="0">
                <a:solidFill>
                  <a:schemeClr val="tx1"/>
                </a:solidFill>
                <a:effectLst/>
                <a:latin typeface="Times New Roman" pitchFamily="18" charset="0"/>
                <a:ea typeface="+mn-ea"/>
                <a:cs typeface="+mn-cs"/>
              </a:rPr>
              <a:t>These tools can generally be organized into four categories:</a:t>
            </a:r>
          </a:p>
          <a:p>
            <a:pPr lvl="0"/>
            <a:r>
              <a:rPr lang="en-US" sz="1200" b="1" kern="1200" dirty="0" smtClean="0">
                <a:solidFill>
                  <a:schemeClr val="tx1"/>
                </a:solidFill>
                <a:effectLst/>
                <a:latin typeface="Times New Roman" pitchFamily="18" charset="0"/>
                <a:ea typeface="+mn-ea"/>
                <a:cs typeface="+mn-cs"/>
              </a:rPr>
              <a:t>Project Monitoring:</a:t>
            </a:r>
            <a:r>
              <a:rPr lang="en-US" sz="1200" kern="1200" dirty="0" smtClean="0">
                <a:solidFill>
                  <a:schemeClr val="tx1"/>
                </a:solidFill>
                <a:effectLst/>
                <a:latin typeface="Times New Roman" pitchFamily="18" charset="0"/>
                <a:ea typeface="+mn-ea"/>
                <a:cs typeface="+mn-cs"/>
              </a:rPr>
              <a:t>  Constantly checking to ensure that the implementation is progressing as planned.</a:t>
            </a:r>
          </a:p>
          <a:p>
            <a:pPr lvl="0"/>
            <a:r>
              <a:rPr lang="en-US" sz="1200" b="1" kern="1200" dirty="0" smtClean="0">
                <a:solidFill>
                  <a:schemeClr val="tx1"/>
                </a:solidFill>
                <a:effectLst/>
                <a:latin typeface="Times New Roman" pitchFamily="18" charset="0"/>
                <a:ea typeface="+mn-ea"/>
                <a:cs typeface="+mn-cs"/>
              </a:rPr>
              <a:t>Project Evaluation:</a:t>
            </a:r>
            <a:r>
              <a:rPr lang="en-US" sz="1200" kern="1200" dirty="0" smtClean="0">
                <a:solidFill>
                  <a:schemeClr val="tx1"/>
                </a:solidFill>
                <a:effectLst/>
                <a:latin typeface="Times New Roman" pitchFamily="18" charset="0"/>
                <a:ea typeface="+mn-ea"/>
                <a:cs typeface="+mn-cs"/>
              </a:rPr>
              <a:t>  Assessing whether the expected benefits will be delivered and are still valid. </a:t>
            </a:r>
          </a:p>
          <a:p>
            <a:pPr lvl="0"/>
            <a:r>
              <a:rPr lang="en-US" sz="1200" b="1" kern="1200" dirty="0" smtClean="0">
                <a:solidFill>
                  <a:schemeClr val="tx1"/>
                </a:solidFill>
                <a:effectLst/>
                <a:latin typeface="Times New Roman" pitchFamily="18" charset="0"/>
                <a:ea typeface="+mn-ea"/>
                <a:cs typeface="+mn-cs"/>
              </a:rPr>
              <a:t>Project Risk Management:</a:t>
            </a:r>
            <a:r>
              <a:rPr lang="en-US" sz="1200" kern="1200" dirty="0" smtClean="0">
                <a:solidFill>
                  <a:schemeClr val="tx1"/>
                </a:solidFill>
                <a:effectLst/>
                <a:latin typeface="Times New Roman" pitchFamily="18" charset="0"/>
                <a:ea typeface="+mn-ea"/>
                <a:cs typeface="+mn-cs"/>
              </a:rPr>
              <a:t>  Actively identifying and managing project risks that may influence the capacity of the project to achieve its results for the end population to take advantage of the project benefits.</a:t>
            </a:r>
          </a:p>
          <a:p>
            <a:r>
              <a:rPr lang="en-US" sz="1200" b="1" kern="1200" dirty="0" smtClean="0">
                <a:solidFill>
                  <a:schemeClr val="tx1"/>
                </a:solidFill>
                <a:effectLst/>
                <a:latin typeface="Times New Roman" pitchFamily="18" charset="0"/>
                <a:ea typeface="+mn-ea"/>
                <a:cs typeface="+mn-cs"/>
              </a:rPr>
              <a:t>Integrated Change Management:</a:t>
            </a:r>
            <a:r>
              <a:rPr lang="en-US" sz="1200" kern="1200" dirty="0" smtClean="0">
                <a:solidFill>
                  <a:schemeClr val="tx1"/>
                </a:solidFill>
                <a:effectLst/>
                <a:latin typeface="Times New Roman" pitchFamily="18" charset="0"/>
                <a:ea typeface="+mn-ea"/>
                <a:cs typeface="+mn-cs"/>
              </a:rPr>
              <a:t>  Ensuring that all proposed project changes (scope, budget, schedule, quality, procurement, monitoring and evaluation, procurement, transition, etc.) are assessed and logged, and appropriate action is taken.</a:t>
            </a:r>
            <a:endParaRPr lang="en-US" dirty="0" smtClean="0"/>
          </a:p>
          <a:p>
            <a:endParaRPr lang="en-US" dirty="0"/>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2</a:t>
            </a:fld>
            <a:endParaRPr lang="en-US"/>
          </a:p>
        </p:txBody>
      </p:sp>
    </p:spTree>
    <p:extLst>
      <p:ext uri="{BB962C8B-B14F-4D97-AF65-F5344CB8AC3E}">
        <p14:creationId xmlns:p14="http://schemas.microsoft.com/office/powerpoint/2010/main" val="240003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BDB3BA2-A8AC-42EA-9F5E-0A559C0A6B0F}" type="slidenum">
              <a:rPr lang="en-US" smtClean="0"/>
              <a:t>5</a:t>
            </a:fld>
            <a:endParaRPr lang="en-US"/>
          </a:p>
        </p:txBody>
      </p:sp>
      <p:sp>
        <p:nvSpPr>
          <p:cNvPr id="5" name="Header Placeholder 4"/>
          <p:cNvSpPr>
            <a:spLocks noGrp="1"/>
          </p:cNvSpPr>
          <p:nvPr>
            <p:ph type="hdr" sz="quarter" idx="11"/>
          </p:nvPr>
        </p:nvSpPr>
        <p:spPr/>
        <p:txBody>
          <a:bodyPr/>
          <a:lstStyle/>
          <a:p>
            <a:r>
              <a:rPr lang="en-US" smtClean="0"/>
              <a:t>Mr. Francis Kenneth Kimbugwe, fkimbugwe@mubs.ac.ug, +256702275379</a:t>
            </a:r>
            <a:endParaRPr lang="en-US"/>
          </a:p>
        </p:txBody>
      </p:sp>
    </p:spTree>
    <p:extLst>
      <p:ext uri="{BB962C8B-B14F-4D97-AF65-F5344CB8AC3E}">
        <p14:creationId xmlns:p14="http://schemas.microsoft.com/office/powerpoint/2010/main" val="3626804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7</a:t>
            </a:fld>
            <a:endParaRPr lang="en-US"/>
          </a:p>
        </p:txBody>
      </p:sp>
    </p:spTree>
    <p:extLst>
      <p:ext uri="{BB962C8B-B14F-4D97-AF65-F5344CB8AC3E}">
        <p14:creationId xmlns:p14="http://schemas.microsoft.com/office/powerpoint/2010/main" val="907903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kern="1200" dirty="0" smtClean="0">
              <a:solidFill>
                <a:schemeClr val="tx1"/>
              </a:solidFill>
              <a:effectLst/>
              <a:latin typeface="Times New Roman" pitchFamily="18" charset="0"/>
              <a:ea typeface="+mn-ea"/>
              <a:cs typeface="+mn-cs"/>
            </a:endParaRPr>
          </a:p>
          <a:p>
            <a:endParaRPr lang="en-US" dirty="0"/>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9</a:t>
            </a:fld>
            <a:endParaRPr lang="en-US"/>
          </a:p>
        </p:txBody>
      </p:sp>
    </p:spTree>
    <p:extLst>
      <p:ext uri="{BB962C8B-B14F-4D97-AF65-F5344CB8AC3E}">
        <p14:creationId xmlns:p14="http://schemas.microsoft.com/office/powerpoint/2010/main" val="2441515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10</a:t>
            </a:fld>
            <a:endParaRPr lang="en-US"/>
          </a:p>
        </p:txBody>
      </p:sp>
    </p:spTree>
    <p:extLst>
      <p:ext uri="{BB962C8B-B14F-4D97-AF65-F5344CB8AC3E}">
        <p14:creationId xmlns:p14="http://schemas.microsoft.com/office/powerpoint/2010/main" val="3639289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11</a:t>
            </a:fld>
            <a:endParaRPr lang="en-US"/>
          </a:p>
        </p:txBody>
      </p:sp>
    </p:spTree>
    <p:extLst>
      <p:ext uri="{BB962C8B-B14F-4D97-AF65-F5344CB8AC3E}">
        <p14:creationId xmlns:p14="http://schemas.microsoft.com/office/powerpoint/2010/main" val="1377883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kern="1200" dirty="0" smtClean="0">
              <a:solidFill>
                <a:schemeClr val="tx1"/>
              </a:solidFill>
              <a:effectLst/>
              <a:latin typeface="Times New Roman" pitchFamily="18" charset="0"/>
              <a:ea typeface="+mn-ea"/>
              <a:cs typeface="+mn-cs"/>
            </a:endParaRPr>
          </a:p>
        </p:txBody>
      </p:sp>
      <p:sp>
        <p:nvSpPr>
          <p:cNvPr id="4" name="Header Placeholder 3"/>
          <p:cNvSpPr>
            <a:spLocks noGrp="1"/>
          </p:cNvSpPr>
          <p:nvPr>
            <p:ph type="hdr" sz="quarter" idx="10"/>
          </p:nvPr>
        </p:nvSpPr>
        <p:spPr/>
        <p:txBody>
          <a:bodyPr/>
          <a:lstStyle/>
          <a:p>
            <a:r>
              <a:rPr lang="en-US" smtClean="0"/>
              <a:t>Mr. Francis Kenneth Kimbugwe, fkimbugwe@mubs.ac.ug, +256702275379</a:t>
            </a:r>
            <a:endParaRPr lang="en-US"/>
          </a:p>
        </p:txBody>
      </p:sp>
      <p:sp>
        <p:nvSpPr>
          <p:cNvPr id="5" name="Slide Number Placeholder 4"/>
          <p:cNvSpPr>
            <a:spLocks noGrp="1"/>
          </p:cNvSpPr>
          <p:nvPr>
            <p:ph type="sldNum" sz="quarter" idx="11"/>
          </p:nvPr>
        </p:nvSpPr>
        <p:spPr/>
        <p:txBody>
          <a:bodyPr/>
          <a:lstStyle/>
          <a:p>
            <a:fld id="{0BDB3BA2-A8AC-42EA-9F5E-0A559C0A6B0F}" type="slidenum">
              <a:rPr lang="en-US" smtClean="0"/>
              <a:t>12</a:t>
            </a:fld>
            <a:endParaRPr lang="en-US"/>
          </a:p>
        </p:txBody>
      </p:sp>
    </p:spTree>
    <p:extLst>
      <p:ext uri="{BB962C8B-B14F-4D97-AF65-F5344CB8AC3E}">
        <p14:creationId xmlns:p14="http://schemas.microsoft.com/office/powerpoint/2010/main" val="923979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0BDB3BA2-A8AC-42EA-9F5E-0A559C0A6B0F}" type="slidenum">
              <a:rPr lang="en-US" smtClean="0"/>
              <a:t>15</a:t>
            </a:fld>
            <a:endParaRPr lang="en-US"/>
          </a:p>
        </p:txBody>
      </p:sp>
      <p:sp>
        <p:nvSpPr>
          <p:cNvPr id="5" name="Header Placeholder 4"/>
          <p:cNvSpPr>
            <a:spLocks noGrp="1"/>
          </p:cNvSpPr>
          <p:nvPr>
            <p:ph type="hdr" sz="quarter" idx="11"/>
          </p:nvPr>
        </p:nvSpPr>
        <p:spPr/>
        <p:txBody>
          <a:bodyPr/>
          <a:lstStyle/>
          <a:p>
            <a:r>
              <a:rPr lang="en-US" smtClean="0"/>
              <a:t>Mr. Francis Kenneth Kimbugwe, fkimbugwe@mubs.ac.ug, +256702275379</a:t>
            </a:r>
            <a:endParaRPr lang="en-US"/>
          </a:p>
        </p:txBody>
      </p:sp>
    </p:spTree>
    <p:extLst>
      <p:ext uri="{BB962C8B-B14F-4D97-AF65-F5344CB8AC3E}">
        <p14:creationId xmlns:p14="http://schemas.microsoft.com/office/powerpoint/2010/main" val="3008309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F85841-25E0-43C8-8690-2E453C7866E1}"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C74FDB03-BE82-41D3-BBBA-7C716AD28CDD}" type="slidenum">
              <a:rPr lang="en-US" smtClean="0"/>
              <a:t>‹#›</a:t>
            </a:fld>
            <a:endParaRPr lang="en-US"/>
          </a:p>
        </p:txBody>
      </p:sp>
    </p:spTree>
    <p:extLst>
      <p:ext uri="{BB962C8B-B14F-4D97-AF65-F5344CB8AC3E}">
        <p14:creationId xmlns:p14="http://schemas.microsoft.com/office/powerpoint/2010/main" val="1710736686"/>
      </p:ext>
    </p:extLst>
  </p:cSld>
  <p:clrMapOvr>
    <a:masterClrMapping/>
  </p:clrMapOvr>
  <p:transition>
    <p:comb/>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0B1E98-1225-43B6-A07B-FF644F82B9DC}"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790DC881-2D1D-4BC3-B416-2DDD2879E3DA}" type="slidenum">
              <a:rPr lang="en-US" smtClean="0"/>
              <a:t>‹#›</a:t>
            </a:fld>
            <a:endParaRPr lang="en-US"/>
          </a:p>
        </p:txBody>
      </p:sp>
    </p:spTree>
    <p:extLst>
      <p:ext uri="{BB962C8B-B14F-4D97-AF65-F5344CB8AC3E}">
        <p14:creationId xmlns:p14="http://schemas.microsoft.com/office/powerpoint/2010/main" val="823345655"/>
      </p:ext>
    </p:extLst>
  </p:cSld>
  <p:clrMapOvr>
    <a:masterClrMapping/>
  </p:clrMapOvr>
  <p:transition>
    <p:comb/>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E8A889-B185-4569-A608-908D71BE0A39}"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6CD9B611-0093-4161-9B5E-70658DA6FB20}" type="slidenum">
              <a:rPr lang="en-US" smtClean="0"/>
              <a:t>‹#›</a:t>
            </a:fld>
            <a:endParaRPr lang="en-US"/>
          </a:p>
        </p:txBody>
      </p:sp>
    </p:spTree>
    <p:extLst>
      <p:ext uri="{BB962C8B-B14F-4D97-AF65-F5344CB8AC3E}">
        <p14:creationId xmlns:p14="http://schemas.microsoft.com/office/powerpoint/2010/main" val="772195807"/>
      </p:ext>
    </p:extLst>
  </p:cSld>
  <p:clrMapOvr>
    <a:masterClrMapping/>
  </p:clrMapOvr>
  <p:transition>
    <p:comb/>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61B4BD-6312-4773-A036-DA2FEC07B265}"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a:t>
            </a:fld>
            <a:endParaRPr lang="en-US"/>
          </a:p>
        </p:txBody>
      </p:sp>
    </p:spTree>
    <p:extLst>
      <p:ext uri="{BB962C8B-B14F-4D97-AF65-F5344CB8AC3E}">
        <p14:creationId xmlns:p14="http://schemas.microsoft.com/office/powerpoint/2010/main" val="1933430073"/>
      </p:ext>
    </p:extLst>
  </p:cSld>
  <p:clrMapOvr>
    <a:masterClrMapping/>
  </p:clrMapOvr>
  <p:transition>
    <p:comb/>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7257F2-891D-40EB-A686-4BBD9C95AFDB}"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102C4441-9AF4-448D-B51E-B504B111571A}" type="slidenum">
              <a:rPr lang="en-US" smtClean="0"/>
              <a:t>‹#›</a:t>
            </a:fld>
            <a:endParaRPr lang="en-US"/>
          </a:p>
        </p:txBody>
      </p:sp>
    </p:spTree>
    <p:extLst>
      <p:ext uri="{BB962C8B-B14F-4D97-AF65-F5344CB8AC3E}">
        <p14:creationId xmlns:p14="http://schemas.microsoft.com/office/powerpoint/2010/main" val="2767193778"/>
      </p:ext>
    </p:extLst>
  </p:cSld>
  <p:clrMapOvr>
    <a:masterClrMapping/>
  </p:clrMapOvr>
  <p:transition>
    <p:comb/>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6A624F0-7033-4925-805A-52801CB18CAD}" type="datetime1">
              <a:rPr lang="en-US" smtClean="0"/>
              <a:t>8/19/2026</a:t>
            </a:fld>
            <a:endParaRPr lang="en-US"/>
          </a:p>
        </p:txBody>
      </p:sp>
      <p:sp>
        <p:nvSpPr>
          <p:cNvPr id="6" name="Footer Placeholder 5"/>
          <p:cNvSpPr>
            <a:spLocks noGrp="1"/>
          </p:cNvSpPr>
          <p:nvPr>
            <p:ph type="ftr" sz="quarter" idx="11"/>
          </p:nvPr>
        </p:nvSpPr>
        <p:spPr/>
        <p:txBody>
          <a:bodyPr/>
          <a:lstStyle/>
          <a:p>
            <a:r>
              <a:rPr lang="pt-BR" smtClean="0"/>
              <a:t>MBA 2026 M &amp; E SEM 1</a:t>
            </a:r>
            <a:endParaRPr lang="en-US"/>
          </a:p>
        </p:txBody>
      </p:sp>
      <p:sp>
        <p:nvSpPr>
          <p:cNvPr id="7" name="Slide Number Placeholder 6"/>
          <p:cNvSpPr>
            <a:spLocks noGrp="1"/>
          </p:cNvSpPr>
          <p:nvPr>
            <p:ph type="sldNum" sz="quarter" idx="12"/>
          </p:nvPr>
        </p:nvSpPr>
        <p:spPr/>
        <p:txBody>
          <a:bodyPr/>
          <a:lstStyle/>
          <a:p>
            <a:fld id="{B2471F2A-C633-4BCE-911E-5533233E1016}" type="slidenum">
              <a:rPr lang="en-US" smtClean="0"/>
              <a:t>‹#›</a:t>
            </a:fld>
            <a:endParaRPr lang="en-US"/>
          </a:p>
        </p:txBody>
      </p:sp>
    </p:spTree>
    <p:extLst>
      <p:ext uri="{BB962C8B-B14F-4D97-AF65-F5344CB8AC3E}">
        <p14:creationId xmlns:p14="http://schemas.microsoft.com/office/powerpoint/2010/main" val="476636894"/>
      </p:ext>
    </p:extLst>
  </p:cSld>
  <p:clrMapOvr>
    <a:masterClrMapping/>
  </p:clrMapOvr>
  <p:transition>
    <p:comb/>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DCFEB9-22E5-411C-8323-B6E534CA0BAA}" type="datetime1">
              <a:rPr lang="en-US" smtClean="0"/>
              <a:t>8/19/2026</a:t>
            </a:fld>
            <a:endParaRPr lang="en-US"/>
          </a:p>
        </p:txBody>
      </p:sp>
      <p:sp>
        <p:nvSpPr>
          <p:cNvPr id="8" name="Footer Placeholder 7"/>
          <p:cNvSpPr>
            <a:spLocks noGrp="1"/>
          </p:cNvSpPr>
          <p:nvPr>
            <p:ph type="ftr" sz="quarter" idx="11"/>
          </p:nvPr>
        </p:nvSpPr>
        <p:spPr/>
        <p:txBody>
          <a:bodyPr/>
          <a:lstStyle/>
          <a:p>
            <a:r>
              <a:rPr lang="pt-BR" smtClean="0"/>
              <a:t>MBA 2026 M &amp; E SEM 1</a:t>
            </a:r>
            <a:endParaRPr lang="en-US"/>
          </a:p>
        </p:txBody>
      </p:sp>
      <p:sp>
        <p:nvSpPr>
          <p:cNvPr id="9" name="Slide Number Placeholder 8"/>
          <p:cNvSpPr>
            <a:spLocks noGrp="1"/>
          </p:cNvSpPr>
          <p:nvPr>
            <p:ph type="sldNum" sz="quarter" idx="12"/>
          </p:nvPr>
        </p:nvSpPr>
        <p:spPr/>
        <p:txBody>
          <a:bodyPr/>
          <a:lstStyle/>
          <a:p>
            <a:fld id="{7FE4200E-48DA-435C-BD9A-0225230CA27A}" type="slidenum">
              <a:rPr lang="en-US" smtClean="0"/>
              <a:t>‹#›</a:t>
            </a:fld>
            <a:endParaRPr lang="en-US"/>
          </a:p>
        </p:txBody>
      </p:sp>
    </p:spTree>
    <p:extLst>
      <p:ext uri="{BB962C8B-B14F-4D97-AF65-F5344CB8AC3E}">
        <p14:creationId xmlns:p14="http://schemas.microsoft.com/office/powerpoint/2010/main" val="2467813679"/>
      </p:ext>
    </p:extLst>
  </p:cSld>
  <p:clrMapOvr>
    <a:masterClrMapping/>
  </p:clrMapOvr>
  <p:transition>
    <p:comb/>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75694C-A3FE-4462-BE9D-B658B7BA01DA}" type="datetime1">
              <a:rPr lang="en-US" smtClean="0"/>
              <a:t>8/19/2026</a:t>
            </a:fld>
            <a:endParaRPr lang="en-US"/>
          </a:p>
        </p:txBody>
      </p:sp>
      <p:sp>
        <p:nvSpPr>
          <p:cNvPr id="4" name="Footer Placeholder 3"/>
          <p:cNvSpPr>
            <a:spLocks noGrp="1"/>
          </p:cNvSpPr>
          <p:nvPr>
            <p:ph type="ftr" sz="quarter" idx="11"/>
          </p:nvPr>
        </p:nvSpPr>
        <p:spPr/>
        <p:txBody>
          <a:bodyPr/>
          <a:lstStyle/>
          <a:p>
            <a:r>
              <a:rPr lang="pt-BR" smtClean="0"/>
              <a:t>MBA 2026 M &amp; E SEM 1</a:t>
            </a:r>
            <a:endParaRPr lang="en-US"/>
          </a:p>
        </p:txBody>
      </p:sp>
      <p:sp>
        <p:nvSpPr>
          <p:cNvPr id="5" name="Slide Number Placeholder 4"/>
          <p:cNvSpPr>
            <a:spLocks noGrp="1"/>
          </p:cNvSpPr>
          <p:nvPr>
            <p:ph type="sldNum" sz="quarter" idx="12"/>
          </p:nvPr>
        </p:nvSpPr>
        <p:spPr/>
        <p:txBody>
          <a:bodyPr/>
          <a:lstStyle/>
          <a:p>
            <a:fld id="{D347FD9A-6166-4AEC-8A17-EB8A342B56DF}" type="slidenum">
              <a:rPr lang="en-US" smtClean="0"/>
              <a:t>‹#›</a:t>
            </a:fld>
            <a:endParaRPr lang="en-US"/>
          </a:p>
        </p:txBody>
      </p:sp>
    </p:spTree>
    <p:extLst>
      <p:ext uri="{BB962C8B-B14F-4D97-AF65-F5344CB8AC3E}">
        <p14:creationId xmlns:p14="http://schemas.microsoft.com/office/powerpoint/2010/main" val="3856679829"/>
      </p:ext>
    </p:extLst>
  </p:cSld>
  <p:clrMapOvr>
    <a:masterClrMapping/>
  </p:clrMapOvr>
  <p:transition>
    <p:comb/>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B1C705-D51C-4DD6-BA3F-CBE1C18CBD00}" type="datetime1">
              <a:rPr lang="en-US" smtClean="0"/>
              <a:t>8/19/2026</a:t>
            </a:fld>
            <a:endParaRPr lang="en-US"/>
          </a:p>
        </p:txBody>
      </p:sp>
      <p:sp>
        <p:nvSpPr>
          <p:cNvPr id="3" name="Footer Placeholder 2"/>
          <p:cNvSpPr>
            <a:spLocks noGrp="1"/>
          </p:cNvSpPr>
          <p:nvPr>
            <p:ph type="ftr" sz="quarter" idx="11"/>
          </p:nvPr>
        </p:nvSpPr>
        <p:spPr/>
        <p:txBody>
          <a:bodyPr/>
          <a:lstStyle/>
          <a:p>
            <a:r>
              <a:rPr lang="pt-BR" smtClean="0"/>
              <a:t>MBA 2026 M &amp; E SEM 1</a:t>
            </a:r>
            <a:endParaRPr lang="en-US"/>
          </a:p>
        </p:txBody>
      </p:sp>
      <p:sp>
        <p:nvSpPr>
          <p:cNvPr id="4" name="Slide Number Placeholder 3"/>
          <p:cNvSpPr>
            <a:spLocks noGrp="1"/>
          </p:cNvSpPr>
          <p:nvPr>
            <p:ph type="sldNum" sz="quarter" idx="12"/>
          </p:nvPr>
        </p:nvSpPr>
        <p:spPr/>
        <p:txBody>
          <a:bodyPr/>
          <a:lstStyle/>
          <a:p>
            <a:fld id="{3ACDD487-BDD8-4457-B007-91332206657F}" type="slidenum">
              <a:rPr lang="en-US" smtClean="0"/>
              <a:t>‹#›</a:t>
            </a:fld>
            <a:endParaRPr lang="en-US"/>
          </a:p>
        </p:txBody>
      </p:sp>
    </p:spTree>
    <p:extLst>
      <p:ext uri="{BB962C8B-B14F-4D97-AF65-F5344CB8AC3E}">
        <p14:creationId xmlns:p14="http://schemas.microsoft.com/office/powerpoint/2010/main" val="2367852743"/>
      </p:ext>
    </p:extLst>
  </p:cSld>
  <p:clrMapOvr>
    <a:masterClrMapping/>
  </p:clrMapOvr>
  <p:transition>
    <p:comb/>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8127E2-0C72-4E53-9CB5-E4B3882906FB}" type="datetime1">
              <a:rPr lang="en-US" smtClean="0"/>
              <a:t>8/19/2026</a:t>
            </a:fld>
            <a:endParaRPr lang="en-US"/>
          </a:p>
        </p:txBody>
      </p:sp>
      <p:sp>
        <p:nvSpPr>
          <p:cNvPr id="6" name="Footer Placeholder 5"/>
          <p:cNvSpPr>
            <a:spLocks noGrp="1"/>
          </p:cNvSpPr>
          <p:nvPr>
            <p:ph type="ftr" sz="quarter" idx="11"/>
          </p:nvPr>
        </p:nvSpPr>
        <p:spPr/>
        <p:txBody>
          <a:bodyPr/>
          <a:lstStyle/>
          <a:p>
            <a:r>
              <a:rPr lang="pt-BR" smtClean="0"/>
              <a:t>MBA 2026 M &amp; E SEM 1</a:t>
            </a:r>
            <a:endParaRPr lang="en-US"/>
          </a:p>
        </p:txBody>
      </p:sp>
      <p:sp>
        <p:nvSpPr>
          <p:cNvPr id="7" name="Slide Number Placeholder 6"/>
          <p:cNvSpPr>
            <a:spLocks noGrp="1"/>
          </p:cNvSpPr>
          <p:nvPr>
            <p:ph type="sldNum" sz="quarter" idx="12"/>
          </p:nvPr>
        </p:nvSpPr>
        <p:spPr/>
        <p:txBody>
          <a:bodyPr/>
          <a:lstStyle/>
          <a:p>
            <a:fld id="{9C62E95C-9A87-4AB7-A097-147D6CF3B5E8}" type="slidenum">
              <a:rPr lang="en-US" smtClean="0"/>
              <a:t>‹#›</a:t>
            </a:fld>
            <a:endParaRPr lang="en-US"/>
          </a:p>
        </p:txBody>
      </p:sp>
    </p:spTree>
    <p:extLst>
      <p:ext uri="{BB962C8B-B14F-4D97-AF65-F5344CB8AC3E}">
        <p14:creationId xmlns:p14="http://schemas.microsoft.com/office/powerpoint/2010/main" val="1489896339"/>
      </p:ext>
    </p:extLst>
  </p:cSld>
  <p:clrMapOvr>
    <a:masterClrMapping/>
  </p:clrMapOvr>
  <p:transition>
    <p:comb/>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D13722-27B1-4B5C-9811-DB759164819F}" type="datetime1">
              <a:rPr lang="en-US" smtClean="0"/>
              <a:t>8/19/2026</a:t>
            </a:fld>
            <a:endParaRPr lang="en-US"/>
          </a:p>
        </p:txBody>
      </p:sp>
      <p:sp>
        <p:nvSpPr>
          <p:cNvPr id="6" name="Footer Placeholder 5"/>
          <p:cNvSpPr>
            <a:spLocks noGrp="1"/>
          </p:cNvSpPr>
          <p:nvPr>
            <p:ph type="ftr" sz="quarter" idx="11"/>
          </p:nvPr>
        </p:nvSpPr>
        <p:spPr/>
        <p:txBody>
          <a:bodyPr/>
          <a:lstStyle/>
          <a:p>
            <a:r>
              <a:rPr lang="pt-BR" smtClean="0"/>
              <a:t>MBA 2026 M &amp; E SEM 1</a:t>
            </a:r>
            <a:endParaRPr lang="en-US"/>
          </a:p>
        </p:txBody>
      </p:sp>
      <p:sp>
        <p:nvSpPr>
          <p:cNvPr id="7" name="Slide Number Placeholder 6"/>
          <p:cNvSpPr>
            <a:spLocks noGrp="1"/>
          </p:cNvSpPr>
          <p:nvPr>
            <p:ph type="sldNum" sz="quarter" idx="12"/>
          </p:nvPr>
        </p:nvSpPr>
        <p:spPr/>
        <p:txBody>
          <a:bodyPr/>
          <a:lstStyle/>
          <a:p>
            <a:fld id="{B925E1C6-B47F-4EC3-A716-9E0834C8E344}" type="slidenum">
              <a:rPr lang="en-US" smtClean="0"/>
              <a:t>‹#›</a:t>
            </a:fld>
            <a:endParaRPr lang="en-US"/>
          </a:p>
        </p:txBody>
      </p:sp>
    </p:spTree>
    <p:extLst>
      <p:ext uri="{BB962C8B-B14F-4D97-AF65-F5344CB8AC3E}">
        <p14:creationId xmlns:p14="http://schemas.microsoft.com/office/powerpoint/2010/main" val="2948523745"/>
      </p:ext>
    </p:extLst>
  </p:cSld>
  <p:clrMapOvr>
    <a:masterClrMapping/>
  </p:clrMapOvr>
  <p:transition>
    <p:comb/>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47AB03F-332C-4D0B-B907-CD72AC708D6F}" type="datetime1">
              <a:rPr lang="en-US" smtClean="0"/>
              <a:t>8/19/2026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pt-BR" smtClean="0"/>
              <a:t>MBA 2026 M &amp; E SEM 1</a:t>
            </a: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B257049-0FE1-4DC2-A4ED-180CBBE38D39}" type="slidenum">
              <a:rPr lang="en-US" smtClean="0"/>
              <a:t>‹#›</a:t>
            </a:fld>
            <a:endParaRPr lang="en-US"/>
          </a:p>
        </p:txBody>
      </p:sp>
    </p:spTree>
    <p:extLst>
      <p:ext uri="{BB962C8B-B14F-4D97-AF65-F5344CB8AC3E}">
        <p14:creationId xmlns:p14="http://schemas.microsoft.com/office/powerpoint/2010/main" val="36364884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customXml" Target="../ink/ink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customXml" Target="../ink/ink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customXml" Target="../ink/ink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1" name="Title 1"/>
          <p:cNvSpPr>
            <a:spLocks noGrp="1"/>
          </p:cNvSpPr>
          <p:nvPr>
            <p:ph type="title"/>
          </p:nvPr>
        </p:nvSpPr>
        <p:spPr>
          <a:xfrm>
            <a:off x="381000" y="228600"/>
            <a:ext cx="8382000" cy="1752600"/>
          </a:xfrm>
        </p:spPr>
        <p:txBody>
          <a:bodyPr>
            <a:normAutofit/>
          </a:bodyPr>
          <a:lstStyle/>
          <a:p>
            <a:pPr algn="ctr"/>
            <a:r>
              <a:rPr lang="en-US" sz="4400" dirty="0" smtClean="0">
                <a:latin typeface="Garamond" pitchFamily="18" charset="0"/>
              </a:rPr>
              <a:t>Project Monitoring &amp; Evaluation</a:t>
            </a:r>
            <a:endParaRPr lang="en-US" sz="4400" dirty="0">
              <a:latin typeface="Garamond" pitchFamily="18" charset="0"/>
            </a:endParaRPr>
          </a:p>
        </p:txBody>
      </p:sp>
      <p:sp>
        <p:nvSpPr>
          <p:cNvPr id="1048589" name="Content Placeholder 2"/>
          <p:cNvSpPr>
            <a:spLocks noGrp="1"/>
          </p:cNvSpPr>
          <p:nvPr>
            <p:ph idx="1"/>
          </p:nvPr>
        </p:nvSpPr>
        <p:spPr>
          <a:xfrm>
            <a:off x="381000" y="3124200"/>
            <a:ext cx="8458200" cy="2971800"/>
          </a:xfrm>
        </p:spPr>
        <p:txBody>
          <a:bodyPr>
            <a:normAutofit/>
          </a:bodyPr>
          <a:lstStyle/>
          <a:p>
            <a:pPr algn="ctr">
              <a:buNone/>
            </a:pPr>
            <a:r>
              <a:rPr lang="en-US" dirty="0" smtClean="0"/>
              <a:t> </a:t>
            </a:r>
          </a:p>
          <a:p>
            <a:pPr algn="ctr">
              <a:buNone/>
            </a:pPr>
            <a:r>
              <a:rPr lang="en-US" sz="2400" dirty="0" smtClean="0"/>
              <a:t>By Francis Kenneth </a:t>
            </a:r>
            <a:r>
              <a:rPr lang="en-US" sz="2400" dirty="0" err="1" smtClean="0"/>
              <a:t>Kimbugwe</a:t>
            </a:r>
            <a:endParaRPr lang="en-US" sz="2400" dirty="0" smtClean="0"/>
          </a:p>
        </p:txBody>
      </p:sp>
      <p:sp>
        <p:nvSpPr>
          <p:cNvPr id="1048592" name="Date Placeholder 4"/>
          <p:cNvSpPr>
            <a:spLocks noGrp="1"/>
          </p:cNvSpPr>
          <p:nvPr>
            <p:ph type="dt" sz="half" idx="10"/>
          </p:nvPr>
        </p:nvSpPr>
        <p:spPr/>
        <p:txBody>
          <a:bodyPr/>
          <a:lstStyle/>
          <a:p>
            <a:fld id="{643CB0E8-A7C8-42B6-AC44-EE2E3FF51710}" type="datetime1">
              <a:rPr lang="en-US" smtClean="0"/>
              <a:t>8/19/2026</a:t>
            </a:fld>
            <a:endParaRPr lang="en-US"/>
          </a:p>
        </p:txBody>
      </p:sp>
      <p:sp>
        <p:nvSpPr>
          <p:cNvPr id="1048593" name="Footer Placeholder 5"/>
          <p:cNvSpPr>
            <a:spLocks noGrp="1"/>
          </p:cNvSpPr>
          <p:nvPr>
            <p:ph type="ftr" sz="quarter" idx="11"/>
          </p:nvPr>
        </p:nvSpPr>
        <p:spPr/>
        <p:txBody>
          <a:bodyPr/>
          <a:lstStyle/>
          <a:p>
            <a:r>
              <a:rPr lang="pt-BR" smtClean="0"/>
              <a:t>MBA 2026 M &amp; E SEM 1</a:t>
            </a:r>
            <a:endParaRPr lang="en-US"/>
          </a:p>
        </p:txBody>
      </p:sp>
      <p:sp>
        <p:nvSpPr>
          <p:cNvPr id="1048590" name="Slide Number Placeholder 3"/>
          <p:cNvSpPr>
            <a:spLocks noGrp="1"/>
          </p:cNvSpPr>
          <p:nvPr>
            <p:ph type="sldNum" sz="quarter" idx="12"/>
          </p:nvPr>
        </p:nvSpPr>
        <p:spPr/>
        <p:txBody>
          <a:bodyPr/>
          <a:lstStyle/>
          <a:p>
            <a:fld id="{3CEF1192-6C67-4DAE-B3B4-1A7596DFC341}" type="slidenum">
              <a:rPr lang="en-US" smtClean="0"/>
              <a:t>1</a:t>
            </a:fld>
            <a:endParaRPr lang="en-US"/>
          </a:p>
        </p:txBody>
      </p:sp>
      <p:sp>
        <p:nvSpPr>
          <p:cNvPr id="2" name="Rectangle 1"/>
          <p:cNvSpPr/>
          <p:nvPr/>
        </p:nvSpPr>
        <p:spPr>
          <a:xfrm>
            <a:off x="5562600" y="838200"/>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Indispensable tools</a:t>
            </a:r>
            <a:endParaRPr lang="en-US" dirty="0"/>
          </a:p>
        </p:txBody>
      </p:sp>
      <p:sp>
        <p:nvSpPr>
          <p:cNvPr id="2" name="Content Placeholder 1"/>
          <p:cNvSpPr>
            <a:spLocks noGrp="1"/>
          </p:cNvSpPr>
          <p:nvPr>
            <p:ph idx="1"/>
          </p:nvPr>
        </p:nvSpPr>
        <p:spPr/>
        <p:txBody>
          <a:bodyPr>
            <a:normAutofit/>
          </a:bodyPr>
          <a:lstStyle/>
          <a:p>
            <a:pPr lvl="0">
              <a:spcBef>
                <a:spcPts val="1800"/>
              </a:spcBef>
              <a:spcAft>
                <a:spcPts val="1200"/>
              </a:spcAft>
            </a:pPr>
            <a:r>
              <a:rPr lang="en-US" sz="3200" b="1" dirty="0">
                <a:latin typeface="Garamond" panose="02020404030301010803" pitchFamily="18" charset="0"/>
              </a:rPr>
              <a:t>Project </a:t>
            </a:r>
            <a:r>
              <a:rPr lang="en-US" sz="3200" b="1" dirty="0" smtClean="0">
                <a:latin typeface="Garamond" panose="02020404030301010803" pitchFamily="18" charset="0"/>
              </a:rPr>
              <a:t>Monitoring</a:t>
            </a:r>
            <a:endParaRPr lang="en-US" sz="3200" dirty="0" smtClean="0">
              <a:latin typeface="Garamond" panose="02020404030301010803" pitchFamily="18" charset="0"/>
            </a:endParaRPr>
          </a:p>
          <a:p>
            <a:pPr lvl="0">
              <a:spcBef>
                <a:spcPts val="1800"/>
              </a:spcBef>
              <a:spcAft>
                <a:spcPts val="1200"/>
              </a:spcAft>
            </a:pPr>
            <a:r>
              <a:rPr lang="en-US" sz="3200" b="1" dirty="0" smtClean="0">
                <a:latin typeface="Garamond" panose="02020404030301010803" pitchFamily="18" charset="0"/>
              </a:rPr>
              <a:t>Project Evaluation</a:t>
            </a:r>
          </a:p>
          <a:p>
            <a:pPr lvl="0">
              <a:spcBef>
                <a:spcPts val="1800"/>
              </a:spcBef>
              <a:spcAft>
                <a:spcPts val="1200"/>
              </a:spcAft>
            </a:pPr>
            <a:r>
              <a:rPr lang="en-US" sz="3200" b="1" dirty="0" smtClean="0">
                <a:latin typeface="Garamond" panose="02020404030301010803" pitchFamily="18" charset="0"/>
              </a:rPr>
              <a:t>Project </a:t>
            </a:r>
            <a:r>
              <a:rPr lang="en-US" sz="3200" b="1" dirty="0">
                <a:latin typeface="Garamond" panose="02020404030301010803" pitchFamily="18" charset="0"/>
              </a:rPr>
              <a:t>Risk </a:t>
            </a:r>
            <a:r>
              <a:rPr lang="en-US" sz="3200" b="1" dirty="0" smtClean="0">
                <a:latin typeface="Garamond" panose="02020404030301010803" pitchFamily="18" charset="0"/>
              </a:rPr>
              <a:t>Management</a:t>
            </a:r>
          </a:p>
          <a:p>
            <a:pPr lvl="0">
              <a:spcBef>
                <a:spcPts val="1800"/>
              </a:spcBef>
              <a:spcAft>
                <a:spcPts val="1200"/>
              </a:spcAft>
            </a:pPr>
            <a:r>
              <a:rPr lang="en-US" sz="3200" b="1" dirty="0" smtClean="0">
                <a:latin typeface="Garamond" panose="02020404030301010803" pitchFamily="18" charset="0"/>
              </a:rPr>
              <a:t>Integrated </a:t>
            </a:r>
            <a:r>
              <a:rPr lang="en-US" sz="3200" b="1" dirty="0">
                <a:latin typeface="Garamond" panose="02020404030301010803" pitchFamily="18" charset="0"/>
              </a:rPr>
              <a:t>Change </a:t>
            </a:r>
            <a:r>
              <a:rPr lang="en-US" sz="3200" b="1" dirty="0" smtClean="0">
                <a:latin typeface="Garamond" panose="02020404030301010803" pitchFamily="18" charset="0"/>
              </a:rPr>
              <a:t>Management</a:t>
            </a:r>
            <a:endParaRPr lang="en-US" sz="3200" dirty="0">
              <a:latin typeface="Garamond" panose="02020404030301010803" pitchFamily="18" charset="0"/>
            </a:endParaRPr>
          </a:p>
        </p:txBody>
      </p:sp>
      <p:sp>
        <p:nvSpPr>
          <p:cNvPr id="3" name="Date Placeholder 2"/>
          <p:cNvSpPr>
            <a:spLocks noGrp="1"/>
          </p:cNvSpPr>
          <p:nvPr>
            <p:ph type="dt" sz="half" idx="10"/>
          </p:nvPr>
        </p:nvSpPr>
        <p:spPr/>
        <p:txBody>
          <a:bodyPr/>
          <a:lstStyle/>
          <a:p>
            <a:fld id="{852072B4-174D-48DC-A764-4C73E1585653}" type="datetime1">
              <a:rPr lang="en-US" smtClean="0"/>
              <a:t>8/19/2026</a:t>
            </a:fld>
            <a:endParaRPr lang="en-US"/>
          </a:p>
        </p:txBody>
      </p:sp>
      <p:sp>
        <p:nvSpPr>
          <p:cNvPr id="4" name="Footer Placeholder 3"/>
          <p:cNvSpPr>
            <a:spLocks noGrp="1"/>
          </p:cNvSpPr>
          <p:nvPr>
            <p:ph type="ftr" sz="quarter" idx="11"/>
          </p:nvPr>
        </p:nvSpPr>
        <p:spPr/>
        <p:txBody>
          <a:bodyPr/>
          <a:lstStyle/>
          <a:p>
            <a:r>
              <a:rPr lang="pt-BR" smtClean="0"/>
              <a:t>MBA 2026 M &amp; E SEM 1</a:t>
            </a:r>
            <a:endParaRPr lang="en-US"/>
          </a:p>
        </p:txBody>
      </p:sp>
      <p:sp>
        <p:nvSpPr>
          <p:cNvPr id="5" name="Slide Number Placeholder 4"/>
          <p:cNvSpPr>
            <a:spLocks noGrp="1"/>
          </p:cNvSpPr>
          <p:nvPr>
            <p:ph type="sldNum" sz="quarter" idx="12"/>
          </p:nvPr>
        </p:nvSpPr>
        <p:spPr/>
        <p:txBody>
          <a:bodyPr/>
          <a:lstStyle/>
          <a:p>
            <a:fld id="{F55A3AC2-3652-4300-AA6A-B41FB0D34471}" type="slidenum">
              <a:rPr lang="en-US" smtClean="0"/>
              <a:t>10</a:t>
            </a:fld>
            <a:endParaRPr lang="en-US"/>
          </a:p>
        </p:txBody>
      </p:sp>
    </p:spTree>
    <p:extLst>
      <p:ext uri="{BB962C8B-B14F-4D97-AF65-F5344CB8AC3E}">
        <p14:creationId xmlns:p14="http://schemas.microsoft.com/office/powerpoint/2010/main" val="3300557978"/>
      </p:ext>
    </p:extLst>
  </p:cSld>
  <p:clrMapOvr>
    <a:masterClrMapping/>
  </p:clrMapOvr>
  <p:transition>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Title 3"/>
          <p:cNvSpPr>
            <a:spLocks noGrp="1"/>
          </p:cNvSpPr>
          <p:nvPr>
            <p:ph type="title"/>
          </p:nvPr>
        </p:nvSpPr>
        <p:spPr>
          <a:xfrm>
            <a:off x="457200" y="274638"/>
            <a:ext cx="5791200" cy="639762"/>
          </a:xfrm>
        </p:spPr>
        <p:txBody>
          <a:bodyPr>
            <a:normAutofit/>
          </a:bodyPr>
          <a:lstStyle/>
          <a:p>
            <a:r>
              <a:rPr lang="en-US" b="0" dirty="0" smtClean="0"/>
              <a:t>Points to remember!</a:t>
            </a:r>
            <a:endParaRPr lang="en-US" b="0" dirty="0"/>
          </a:p>
        </p:txBody>
      </p:sp>
      <p:sp>
        <p:nvSpPr>
          <p:cNvPr id="1048599" name="Content Placeholder 1"/>
          <p:cNvSpPr>
            <a:spLocks noGrp="1"/>
          </p:cNvSpPr>
          <p:nvPr>
            <p:ph idx="1"/>
          </p:nvPr>
        </p:nvSpPr>
        <p:spPr>
          <a:xfrm>
            <a:off x="304800" y="990600"/>
            <a:ext cx="8610600" cy="4968241"/>
          </a:xfrm>
        </p:spPr>
        <p:txBody>
          <a:bodyPr/>
          <a:lstStyle/>
          <a:p>
            <a:r>
              <a:rPr lang="en-US" sz="2800" b="1" dirty="0" smtClean="0">
                <a:latin typeface="Garamond" pitchFamily="18" charset="0"/>
              </a:rPr>
              <a:t>Monitoring activities </a:t>
            </a:r>
            <a:r>
              <a:rPr lang="en-US" sz="2800" dirty="0" smtClean="0">
                <a:latin typeface="Garamond" pitchFamily="18" charset="0"/>
              </a:rPr>
              <a:t>primarily correspond to the two lower levels of the project logical framework (</a:t>
            </a:r>
            <a:r>
              <a:rPr lang="en-US" sz="2800" u="sng" dirty="0" smtClean="0">
                <a:solidFill>
                  <a:srgbClr val="FF0000"/>
                </a:solidFill>
                <a:latin typeface="Garamond" pitchFamily="18" charset="0"/>
              </a:rPr>
              <a:t>activities</a:t>
            </a:r>
            <a:r>
              <a:rPr lang="en-US" sz="2800" u="sng" dirty="0" smtClean="0">
                <a:latin typeface="Garamond" pitchFamily="18" charset="0"/>
              </a:rPr>
              <a:t> </a:t>
            </a:r>
            <a:r>
              <a:rPr lang="en-US" sz="2800" dirty="0" smtClean="0">
                <a:latin typeface="Garamond" pitchFamily="18" charset="0"/>
              </a:rPr>
              <a:t>&amp; </a:t>
            </a:r>
            <a:r>
              <a:rPr lang="en-US" sz="2800" u="sng" dirty="0" smtClean="0">
                <a:solidFill>
                  <a:srgbClr val="FF0000"/>
                </a:solidFill>
                <a:latin typeface="Garamond" pitchFamily="18" charset="0"/>
              </a:rPr>
              <a:t>outputs</a:t>
            </a:r>
            <a:r>
              <a:rPr lang="en-US" sz="2800" dirty="0" smtClean="0">
                <a:latin typeface="Garamond" pitchFamily="18" charset="0"/>
              </a:rPr>
              <a:t>) and </a:t>
            </a:r>
            <a:r>
              <a:rPr lang="en-US" sz="2800" u="sng" dirty="0" smtClean="0">
                <a:solidFill>
                  <a:srgbClr val="FF0000"/>
                </a:solidFill>
                <a:latin typeface="Garamond" pitchFamily="18" charset="0"/>
              </a:rPr>
              <a:t>inputs</a:t>
            </a:r>
            <a:r>
              <a:rPr lang="en-US" sz="2800" dirty="0" smtClean="0">
                <a:latin typeface="Garamond" pitchFamily="18" charset="0"/>
              </a:rPr>
              <a:t> required to execute the activities.</a:t>
            </a:r>
          </a:p>
          <a:p>
            <a:pPr marL="109728" indent="0">
              <a:buNone/>
            </a:pPr>
            <a:endParaRPr lang="en-US" sz="2800" dirty="0" smtClean="0">
              <a:latin typeface="Garamond" pitchFamily="18" charset="0"/>
            </a:endParaRPr>
          </a:p>
          <a:p>
            <a:r>
              <a:rPr lang="en-US" sz="2800" b="1" dirty="0" smtClean="0">
                <a:latin typeface="Garamond" pitchFamily="18" charset="0"/>
              </a:rPr>
              <a:t>Evaluation activities </a:t>
            </a:r>
            <a:r>
              <a:rPr lang="en-US" sz="2800" dirty="0" smtClean="0">
                <a:latin typeface="Garamond" pitchFamily="18" charset="0"/>
              </a:rPr>
              <a:t>primarily correspond with the two upper levels of the project logical framework (</a:t>
            </a:r>
            <a:r>
              <a:rPr lang="en-US" sz="2800" u="sng" dirty="0" smtClean="0">
                <a:solidFill>
                  <a:srgbClr val="0070C0"/>
                </a:solidFill>
                <a:latin typeface="Garamond" pitchFamily="18" charset="0"/>
              </a:rPr>
              <a:t>Outcomes</a:t>
            </a:r>
            <a:r>
              <a:rPr lang="en-US" sz="2800" dirty="0" smtClean="0">
                <a:latin typeface="Garamond" pitchFamily="18" charset="0"/>
              </a:rPr>
              <a:t> &amp; </a:t>
            </a:r>
            <a:r>
              <a:rPr lang="en-US" sz="2800" u="sng" dirty="0" smtClean="0">
                <a:solidFill>
                  <a:srgbClr val="0070C0"/>
                </a:solidFill>
                <a:latin typeface="Garamond" pitchFamily="18" charset="0"/>
              </a:rPr>
              <a:t>Goals</a:t>
            </a:r>
            <a:r>
              <a:rPr lang="en-US" sz="2800" dirty="0" smtClean="0">
                <a:latin typeface="Garamond" pitchFamily="18" charset="0"/>
              </a:rPr>
              <a:t>). However, it may review progress at the first two level.</a:t>
            </a:r>
          </a:p>
        </p:txBody>
      </p:sp>
      <p:sp>
        <p:nvSpPr>
          <p:cNvPr id="1048602" name="Date Placeholder 5"/>
          <p:cNvSpPr>
            <a:spLocks noGrp="1"/>
          </p:cNvSpPr>
          <p:nvPr>
            <p:ph type="dt" sz="half" idx="10"/>
          </p:nvPr>
        </p:nvSpPr>
        <p:spPr/>
        <p:txBody>
          <a:bodyPr/>
          <a:lstStyle/>
          <a:p>
            <a:fld id="{52267E0C-85D0-4581-81AD-47D3B731A54E}" type="datetime1">
              <a:rPr lang="en-US" smtClean="0"/>
              <a:t>8/19/2026</a:t>
            </a:fld>
            <a:endParaRPr lang="en-US"/>
          </a:p>
        </p:txBody>
      </p:sp>
      <p:sp>
        <p:nvSpPr>
          <p:cNvPr id="1048603" name="Footer Placeholder 6"/>
          <p:cNvSpPr>
            <a:spLocks noGrp="1"/>
          </p:cNvSpPr>
          <p:nvPr>
            <p:ph type="ftr" sz="quarter" idx="11"/>
          </p:nvPr>
        </p:nvSpPr>
        <p:spPr/>
        <p:txBody>
          <a:bodyPr/>
          <a:lstStyle/>
          <a:p>
            <a:r>
              <a:rPr lang="pt-BR" smtClean="0"/>
              <a:t>MBA 2026 M &amp; E SEM 1</a:t>
            </a:r>
            <a:endParaRPr lang="en-US"/>
          </a:p>
        </p:txBody>
      </p:sp>
      <p:sp>
        <p:nvSpPr>
          <p:cNvPr id="1048600" name="Slide Number Placeholder 2"/>
          <p:cNvSpPr>
            <a:spLocks noGrp="1"/>
          </p:cNvSpPr>
          <p:nvPr>
            <p:ph type="sldNum" sz="quarter" idx="12"/>
          </p:nvPr>
        </p:nvSpPr>
        <p:spPr/>
        <p:txBody>
          <a:bodyPr/>
          <a:lstStyle/>
          <a:p>
            <a:fld id="{F55A3AC2-3652-4300-AA6A-B41FB0D34471}" type="slidenum">
              <a:rPr lang="en-US" smtClean="0"/>
              <a:t>11</a:t>
            </a:fld>
            <a:endParaRPr lang="en-US"/>
          </a:p>
        </p:txBody>
      </p:sp>
    </p:spTree>
  </p:cSld>
  <p:clrMapOvr>
    <a:masterClrMapping/>
  </p:clrMapOvr>
  <p:transition>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Title 3"/>
          <p:cNvSpPr>
            <a:spLocks noGrp="1"/>
          </p:cNvSpPr>
          <p:nvPr>
            <p:ph type="title"/>
          </p:nvPr>
        </p:nvSpPr>
        <p:spPr>
          <a:xfrm>
            <a:off x="628650" y="152401"/>
            <a:ext cx="7886700" cy="914400"/>
          </a:xfrm>
        </p:spPr>
        <p:txBody>
          <a:bodyPr>
            <a:noAutofit/>
          </a:bodyPr>
          <a:lstStyle/>
          <a:p>
            <a:r>
              <a:rPr lang="en-US" sz="3600" b="0" dirty="0" smtClean="0">
                <a:latin typeface="Constantia" pitchFamily="18" charset="0"/>
              </a:rPr>
              <a:t>Differentiating between Project Monitoring and Project Evaluation</a:t>
            </a:r>
            <a:endParaRPr lang="en-US" sz="3600" b="0" dirty="0">
              <a:latin typeface="Constantia" pitchFamily="18"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534741"/>
              </p:ext>
            </p:extLst>
          </p:nvPr>
        </p:nvGraphicFramePr>
        <p:xfrm>
          <a:off x="228600" y="1447798"/>
          <a:ext cx="8686800" cy="4908553"/>
        </p:xfrm>
        <a:graphic>
          <a:graphicData uri="http://schemas.openxmlformats.org/drawingml/2006/table">
            <a:tbl>
              <a:tblPr firstRow="1" bandRow="1">
                <a:tableStyleId>{5C22544A-7EE6-4342-B048-85BDC9FD1C3A}</a:tableStyleId>
              </a:tblPr>
              <a:tblGrid>
                <a:gridCol w="2895600"/>
                <a:gridCol w="2895600"/>
                <a:gridCol w="2895600"/>
              </a:tblGrid>
              <a:tr h="758232">
                <a:tc>
                  <a:txBody>
                    <a:bodyPr/>
                    <a:lstStyle/>
                    <a:p>
                      <a:r>
                        <a:rPr lang="en-US" sz="3200" b="1" dirty="0" smtClean="0">
                          <a:latin typeface="Garamond" panose="02020404030301010803" pitchFamily="18" charset="0"/>
                        </a:rPr>
                        <a:t>Criteria</a:t>
                      </a:r>
                      <a:endParaRPr lang="en-US" sz="3200" b="1" dirty="0">
                        <a:latin typeface="Garamond" panose="02020404030301010803" pitchFamily="18" charset="0"/>
                      </a:endParaRPr>
                    </a:p>
                  </a:txBody>
                  <a:tcPr/>
                </a:tc>
                <a:tc>
                  <a:txBody>
                    <a:bodyPr/>
                    <a:lstStyle/>
                    <a:p>
                      <a:r>
                        <a:rPr lang="en-US" sz="3200" b="1" dirty="0" smtClean="0">
                          <a:latin typeface="Garamond" panose="02020404030301010803" pitchFamily="18" charset="0"/>
                        </a:rPr>
                        <a:t>Monitoring</a:t>
                      </a:r>
                      <a:endParaRPr lang="en-US" sz="3200" b="1" dirty="0">
                        <a:latin typeface="Garamond" panose="02020404030301010803" pitchFamily="18" charset="0"/>
                      </a:endParaRPr>
                    </a:p>
                  </a:txBody>
                  <a:tcPr/>
                </a:tc>
                <a:tc>
                  <a:txBody>
                    <a:bodyPr/>
                    <a:lstStyle/>
                    <a:p>
                      <a:r>
                        <a:rPr lang="en-US" sz="3200" b="1" dirty="0" smtClean="0">
                          <a:latin typeface="Garamond" panose="02020404030301010803" pitchFamily="18" charset="0"/>
                        </a:rPr>
                        <a:t>Evaluation</a:t>
                      </a:r>
                      <a:endParaRPr lang="en-US" sz="3200" b="1" dirty="0">
                        <a:latin typeface="Garamond" panose="02020404030301010803" pitchFamily="18" charset="0"/>
                      </a:endParaRPr>
                    </a:p>
                  </a:txBody>
                  <a:tcPr/>
                </a:tc>
              </a:tr>
              <a:tr h="1117393">
                <a:tc>
                  <a:txBody>
                    <a:bodyPr/>
                    <a:lstStyle/>
                    <a:p>
                      <a:pPr>
                        <a:buFont typeface="Wingdings" pitchFamily="2" charset="2"/>
                        <a:buNone/>
                      </a:pPr>
                      <a:r>
                        <a:rPr lang="en-US" sz="3200" b="1" dirty="0" smtClean="0">
                          <a:latin typeface="Garamond" panose="02020404030301010803" pitchFamily="18" charset="0"/>
                        </a:rPr>
                        <a:t>WHAT</a:t>
                      </a:r>
                    </a:p>
                  </a:txBody>
                  <a:tcPr/>
                </a:tc>
                <a:tc>
                  <a:txBody>
                    <a:bodyPr/>
                    <a:lstStyle/>
                    <a:p>
                      <a:endParaRPr lang="en-US" sz="3200" b="1" dirty="0">
                        <a:latin typeface="Garamond" panose="02020404030301010803" pitchFamily="18" charset="0"/>
                      </a:endParaRPr>
                    </a:p>
                  </a:txBody>
                  <a:tcPr/>
                </a:tc>
                <a:tc>
                  <a:txBody>
                    <a:bodyPr/>
                    <a:lstStyle/>
                    <a:p>
                      <a:endParaRPr lang="en-US" sz="3200" b="1" dirty="0">
                        <a:latin typeface="Garamond" panose="02020404030301010803" pitchFamily="18" charset="0"/>
                      </a:endParaRPr>
                    </a:p>
                  </a:txBody>
                  <a:tcPr/>
                </a:tc>
              </a:tr>
              <a:tr h="758232">
                <a:tc>
                  <a:txBody>
                    <a:bodyPr/>
                    <a:lstStyle/>
                    <a:p>
                      <a:r>
                        <a:rPr lang="en-US" sz="3200" b="1" dirty="0" smtClean="0">
                          <a:latin typeface="Garamond" panose="02020404030301010803" pitchFamily="18" charset="0"/>
                        </a:rPr>
                        <a:t>WHY</a:t>
                      </a:r>
                    </a:p>
                  </a:txBody>
                  <a:tcPr/>
                </a:tc>
                <a:tc>
                  <a:txBody>
                    <a:bodyPr/>
                    <a:lstStyle/>
                    <a:p>
                      <a:endParaRPr lang="en-US" sz="3200" b="1" dirty="0">
                        <a:latin typeface="Garamond" panose="02020404030301010803" pitchFamily="18" charset="0"/>
                      </a:endParaRPr>
                    </a:p>
                  </a:txBody>
                  <a:tcPr/>
                </a:tc>
                <a:tc>
                  <a:txBody>
                    <a:bodyPr/>
                    <a:lstStyle/>
                    <a:p>
                      <a:endParaRPr lang="en-US" sz="3200" b="1" dirty="0">
                        <a:latin typeface="Garamond" panose="02020404030301010803" pitchFamily="18" charset="0"/>
                      </a:endParaRPr>
                    </a:p>
                  </a:txBody>
                  <a:tcPr/>
                </a:tc>
              </a:tr>
              <a:tr h="758232">
                <a:tc>
                  <a:txBody>
                    <a:bodyPr/>
                    <a:lstStyle/>
                    <a:p>
                      <a:r>
                        <a:rPr lang="en-US" sz="3200" b="1" dirty="0" smtClean="0">
                          <a:latin typeface="Garamond" panose="02020404030301010803" pitchFamily="18" charset="0"/>
                        </a:rPr>
                        <a:t>HOW</a:t>
                      </a:r>
                    </a:p>
                  </a:txBody>
                  <a:tcPr/>
                </a:tc>
                <a:tc>
                  <a:txBody>
                    <a:bodyPr/>
                    <a:lstStyle/>
                    <a:p>
                      <a:endParaRPr lang="en-US" sz="3200" b="1" dirty="0">
                        <a:latin typeface="Garamond" panose="02020404030301010803" pitchFamily="18" charset="0"/>
                      </a:endParaRPr>
                    </a:p>
                  </a:txBody>
                  <a:tcPr/>
                </a:tc>
                <a:tc>
                  <a:txBody>
                    <a:bodyPr/>
                    <a:lstStyle/>
                    <a:p>
                      <a:endParaRPr lang="en-US" sz="3200" b="1" dirty="0">
                        <a:latin typeface="Garamond" panose="02020404030301010803" pitchFamily="18" charset="0"/>
                      </a:endParaRPr>
                    </a:p>
                  </a:txBody>
                  <a:tcPr/>
                </a:tc>
              </a:tr>
              <a:tr h="758232">
                <a:tc>
                  <a:txBody>
                    <a:bodyPr/>
                    <a:lstStyle/>
                    <a:p>
                      <a:r>
                        <a:rPr lang="en-US" sz="3200" b="1" dirty="0" smtClean="0">
                          <a:latin typeface="Garamond" panose="02020404030301010803" pitchFamily="18" charset="0"/>
                        </a:rPr>
                        <a:t>WHO</a:t>
                      </a:r>
                    </a:p>
                  </a:txBody>
                  <a:tcPr/>
                </a:tc>
                <a:tc>
                  <a:txBody>
                    <a:bodyPr/>
                    <a:lstStyle/>
                    <a:p>
                      <a:endParaRPr lang="en-US" sz="3200" b="1" dirty="0">
                        <a:latin typeface="Garamond" panose="02020404030301010803" pitchFamily="18" charset="0"/>
                      </a:endParaRPr>
                    </a:p>
                  </a:txBody>
                  <a:tcPr/>
                </a:tc>
                <a:tc>
                  <a:txBody>
                    <a:bodyPr/>
                    <a:lstStyle/>
                    <a:p>
                      <a:endParaRPr lang="en-US" sz="3200" b="1" dirty="0">
                        <a:latin typeface="Garamond" panose="02020404030301010803" pitchFamily="18" charset="0"/>
                      </a:endParaRPr>
                    </a:p>
                  </a:txBody>
                  <a:tcPr/>
                </a:tc>
              </a:tr>
              <a:tr h="758232">
                <a:tc>
                  <a:txBody>
                    <a:bodyPr/>
                    <a:lstStyle/>
                    <a:p>
                      <a:r>
                        <a:rPr lang="en-US" sz="3200" b="1" dirty="0" smtClean="0">
                          <a:latin typeface="Garamond" panose="02020404030301010803" pitchFamily="18" charset="0"/>
                        </a:rPr>
                        <a:t>WHEN</a:t>
                      </a:r>
                      <a:endParaRPr lang="en-US" sz="3200" b="1" dirty="0">
                        <a:latin typeface="Garamond" panose="02020404030301010803" pitchFamily="18" charset="0"/>
                      </a:endParaRPr>
                    </a:p>
                  </a:txBody>
                  <a:tcPr/>
                </a:tc>
                <a:tc>
                  <a:txBody>
                    <a:bodyPr/>
                    <a:lstStyle/>
                    <a:p>
                      <a:endParaRPr lang="en-US" sz="3200" b="1" dirty="0">
                        <a:latin typeface="Garamond" panose="02020404030301010803" pitchFamily="18" charset="0"/>
                      </a:endParaRPr>
                    </a:p>
                  </a:txBody>
                  <a:tcPr/>
                </a:tc>
                <a:tc>
                  <a:txBody>
                    <a:bodyPr/>
                    <a:lstStyle/>
                    <a:p>
                      <a:endParaRPr lang="en-US" sz="3200" b="1" dirty="0">
                        <a:latin typeface="Garamond" panose="02020404030301010803" pitchFamily="18" charset="0"/>
                      </a:endParaRPr>
                    </a:p>
                  </a:txBody>
                  <a:tcPr/>
                </a:tc>
              </a:tr>
            </a:tbl>
          </a:graphicData>
        </a:graphic>
      </p:graphicFrame>
      <p:sp>
        <p:nvSpPr>
          <p:cNvPr id="1048607" name="Date Placeholder 4"/>
          <p:cNvSpPr>
            <a:spLocks noGrp="1"/>
          </p:cNvSpPr>
          <p:nvPr>
            <p:ph type="dt" sz="half" idx="10"/>
          </p:nvPr>
        </p:nvSpPr>
        <p:spPr/>
        <p:txBody>
          <a:bodyPr/>
          <a:lstStyle/>
          <a:p>
            <a:fld id="{AAAE5BE7-0FD7-484F-9DDD-E3A35309BDB5}" type="datetime1">
              <a:rPr lang="en-US" smtClean="0"/>
              <a:t>8/19/2026</a:t>
            </a:fld>
            <a:endParaRPr lang="en-US"/>
          </a:p>
        </p:txBody>
      </p:sp>
      <p:sp>
        <p:nvSpPr>
          <p:cNvPr id="1048608" name="Footer Placeholder 5"/>
          <p:cNvSpPr>
            <a:spLocks noGrp="1"/>
          </p:cNvSpPr>
          <p:nvPr>
            <p:ph type="ftr" sz="quarter" idx="11"/>
          </p:nvPr>
        </p:nvSpPr>
        <p:spPr/>
        <p:txBody>
          <a:bodyPr/>
          <a:lstStyle/>
          <a:p>
            <a:r>
              <a:rPr lang="pt-BR" smtClean="0"/>
              <a:t>MBA 2026 M &amp; E SEM 1</a:t>
            </a:r>
            <a:endParaRPr lang="en-US"/>
          </a:p>
        </p:txBody>
      </p:sp>
      <p:sp>
        <p:nvSpPr>
          <p:cNvPr id="1048605" name="Slide Number Placeholder 2"/>
          <p:cNvSpPr>
            <a:spLocks noGrp="1"/>
          </p:cNvSpPr>
          <p:nvPr>
            <p:ph type="sldNum" sz="quarter" idx="12"/>
          </p:nvPr>
        </p:nvSpPr>
        <p:spPr/>
        <p:txBody>
          <a:bodyPr/>
          <a:lstStyle/>
          <a:p>
            <a:fld id="{F55A3AC2-3652-4300-AA6A-B41FB0D34471}" type="slidenum">
              <a:rPr lang="en-US" smtClean="0"/>
              <a:t>12</a:t>
            </a:fld>
            <a:endParaRPr lang="en-US"/>
          </a:p>
        </p:txBody>
      </p:sp>
    </p:spTree>
  </p:cSld>
  <p:clrMapOvr>
    <a:masterClrMapping/>
  </p:clrMapOvr>
  <p:transition>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1" name="Title 3"/>
          <p:cNvSpPr>
            <a:spLocks noGrp="1"/>
          </p:cNvSpPr>
          <p:nvPr>
            <p:ph type="title"/>
          </p:nvPr>
        </p:nvSpPr>
        <p:spPr>
          <a:xfrm>
            <a:off x="457200" y="274638"/>
            <a:ext cx="3048000" cy="715962"/>
          </a:xfrm>
        </p:spPr>
        <p:style>
          <a:lnRef idx="2">
            <a:schemeClr val="dk1"/>
          </a:lnRef>
          <a:fillRef idx="1">
            <a:schemeClr val="lt1"/>
          </a:fillRef>
          <a:effectRef idx="0">
            <a:schemeClr val="dk1"/>
          </a:effectRef>
          <a:fontRef idx="minor">
            <a:schemeClr val="dk1"/>
          </a:fontRef>
        </p:style>
        <p:txBody>
          <a:bodyPr>
            <a:normAutofit/>
          </a:bodyPr>
          <a:lstStyle/>
          <a:p>
            <a:r>
              <a:rPr lang="en-US" dirty="0" smtClean="0"/>
              <a:t>Overview </a:t>
            </a:r>
            <a:endParaRPr lang="en-US" dirty="0"/>
          </a:p>
        </p:txBody>
      </p:sp>
      <p:sp>
        <p:nvSpPr>
          <p:cNvPr id="1048609" name="Content Placeholder 1"/>
          <p:cNvSpPr>
            <a:spLocks noGrp="1"/>
          </p:cNvSpPr>
          <p:nvPr>
            <p:ph idx="1"/>
          </p:nvPr>
        </p:nvSpPr>
        <p:spPr>
          <a:xfrm>
            <a:off x="457200" y="1219200"/>
            <a:ext cx="8229600" cy="4788091"/>
          </a:xfrm>
        </p:spPr>
        <p:txBody>
          <a:bodyPr>
            <a:normAutofit fontScale="95833"/>
          </a:bodyPr>
          <a:lstStyle/>
          <a:p>
            <a:r>
              <a:rPr lang="en-US" sz="2900" dirty="0" smtClean="0">
                <a:latin typeface="Garamond" panose="02020404030301010803" pitchFamily="18" charset="0"/>
              </a:rPr>
              <a:t>Planning a project well is not and ends in itself. </a:t>
            </a:r>
          </a:p>
          <a:p>
            <a:r>
              <a:rPr lang="en-US" sz="2900" dirty="0" smtClean="0">
                <a:latin typeface="Garamond" panose="02020404030301010803" pitchFamily="18" charset="0"/>
              </a:rPr>
              <a:t>A project manager must therefore permit monitoring, evaluation and control of operations. </a:t>
            </a:r>
          </a:p>
          <a:p>
            <a:r>
              <a:rPr lang="en-US" sz="2900" dirty="0" smtClean="0">
                <a:latin typeface="Garamond" panose="02020404030301010803" pitchFamily="18" charset="0"/>
              </a:rPr>
              <a:t>Monitoring, Evaluation and Control processes continually compare actual performance to the project implementation plan (variance analysis).  </a:t>
            </a:r>
          </a:p>
          <a:p>
            <a:pPr lvl="1">
              <a:buFont typeface="Courier New" panose="02070309020205020404" pitchFamily="49" charset="0"/>
              <a:buChar char="o"/>
            </a:pPr>
            <a:r>
              <a:rPr lang="en-US" sz="2500" dirty="0" smtClean="0">
                <a:latin typeface="Garamond" panose="02020404030301010803" pitchFamily="18" charset="0"/>
              </a:rPr>
              <a:t>When variance is found, the project teams need to analyze the cause of the variance, </a:t>
            </a:r>
          </a:p>
          <a:p>
            <a:pPr lvl="1">
              <a:buFont typeface="Courier New" panose="02070309020205020404" pitchFamily="49" charset="0"/>
              <a:buChar char="o"/>
            </a:pPr>
            <a:r>
              <a:rPr lang="en-US" sz="2500" dirty="0" smtClean="0">
                <a:latin typeface="Garamond" panose="02020404030301010803" pitchFamily="18" charset="0"/>
              </a:rPr>
              <a:t>identify potential corrective actions, and </a:t>
            </a:r>
          </a:p>
          <a:p>
            <a:pPr lvl="1">
              <a:buFont typeface="Courier New" panose="02070309020205020404" pitchFamily="49" charset="0"/>
              <a:buChar char="o"/>
            </a:pPr>
            <a:r>
              <a:rPr lang="en-US" sz="2500" dirty="0" smtClean="0">
                <a:latin typeface="Garamond" panose="02020404030301010803" pitchFamily="18" charset="0"/>
              </a:rPr>
              <a:t>implement changes to realign the model (project implementation plan) with the reality of the project context.</a:t>
            </a:r>
          </a:p>
          <a:p>
            <a:pPr lvl="1" algn="just">
              <a:buFont typeface="Courier New" panose="02070309020205020404" pitchFamily="49" charset="0"/>
              <a:buChar char="o"/>
            </a:pPr>
            <a:endParaRPr lang="en-US" sz="2000" dirty="0" smtClean="0">
              <a:latin typeface="Garamond" panose="02020404030301010803" pitchFamily="18" charset="0"/>
            </a:endParaRPr>
          </a:p>
          <a:p>
            <a:endParaRPr lang="en-US" sz="2400" dirty="0" smtClean="0">
              <a:latin typeface="Garamond" panose="02020404030301010803" pitchFamily="18" charset="0"/>
            </a:endParaRPr>
          </a:p>
          <a:p>
            <a:endParaRPr lang="en-US" dirty="0"/>
          </a:p>
        </p:txBody>
      </p:sp>
      <p:sp>
        <p:nvSpPr>
          <p:cNvPr id="1048612" name="Date Placeholder 4"/>
          <p:cNvSpPr>
            <a:spLocks noGrp="1"/>
          </p:cNvSpPr>
          <p:nvPr>
            <p:ph type="dt" sz="half" idx="10"/>
          </p:nvPr>
        </p:nvSpPr>
        <p:spPr/>
        <p:txBody>
          <a:bodyPr/>
          <a:lstStyle/>
          <a:p>
            <a:fld id="{CFBCF2E9-8A8E-40D7-BCAA-15785E96FE55}" type="datetime1">
              <a:rPr lang="en-US" smtClean="0"/>
              <a:t>8/19/2026</a:t>
            </a:fld>
            <a:endParaRPr lang="en-US"/>
          </a:p>
        </p:txBody>
      </p:sp>
      <p:sp>
        <p:nvSpPr>
          <p:cNvPr id="1048613" name="Footer Placeholder 5"/>
          <p:cNvSpPr>
            <a:spLocks noGrp="1"/>
          </p:cNvSpPr>
          <p:nvPr>
            <p:ph type="ftr" sz="quarter" idx="11"/>
          </p:nvPr>
        </p:nvSpPr>
        <p:spPr/>
        <p:txBody>
          <a:bodyPr/>
          <a:lstStyle/>
          <a:p>
            <a:r>
              <a:rPr lang="pt-BR" smtClean="0"/>
              <a:t>MBA 2026 M &amp; E SEM 1</a:t>
            </a:r>
            <a:endParaRPr lang="en-US"/>
          </a:p>
        </p:txBody>
      </p:sp>
      <p:sp>
        <p:nvSpPr>
          <p:cNvPr id="1048610" name="Slide Number Placeholder 2"/>
          <p:cNvSpPr>
            <a:spLocks noGrp="1"/>
          </p:cNvSpPr>
          <p:nvPr>
            <p:ph type="sldNum" sz="quarter" idx="12"/>
          </p:nvPr>
        </p:nvSpPr>
        <p:spPr/>
        <p:txBody>
          <a:bodyPr/>
          <a:lstStyle/>
          <a:p>
            <a:fld id="{F55A3AC2-3652-4300-AA6A-B41FB0D34471}" type="slidenum">
              <a:rPr lang="en-US" smtClean="0"/>
              <a:t>13</a:t>
            </a:fld>
            <a:endParaRPr lang="en-US"/>
          </a:p>
        </p:txBody>
      </p:sp>
    </p:spTree>
  </p:cSld>
  <p:clrMapOvr>
    <a:masterClrMapping/>
  </p:clrMapOvr>
  <p:transition>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838201"/>
          </a:xfrm>
        </p:spPr>
        <p:txBody>
          <a:bodyPr>
            <a:normAutofit/>
          </a:bodyPr>
          <a:lstStyle/>
          <a:p>
            <a:r>
              <a:rPr lang="en-US" dirty="0" smtClean="0"/>
              <a:t>Illustration of Log frame</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20957072"/>
              </p:ext>
            </p:extLst>
          </p:nvPr>
        </p:nvGraphicFramePr>
        <p:xfrm>
          <a:off x="228599" y="821636"/>
          <a:ext cx="8610601" cy="5334000"/>
        </p:xfrm>
        <a:graphic>
          <a:graphicData uri="http://schemas.openxmlformats.org/drawingml/2006/table">
            <a:tbl>
              <a:tblPr firstRow="1" bandRow="1">
                <a:tableStyleId>{5C22544A-7EE6-4342-B048-85BDC9FD1C3A}</a:tableStyleId>
              </a:tblPr>
              <a:tblGrid>
                <a:gridCol w="2227525"/>
                <a:gridCol w="2227525"/>
                <a:gridCol w="2227525"/>
                <a:gridCol w="1928026"/>
              </a:tblGrid>
              <a:tr h="370840">
                <a:tc>
                  <a:txBody>
                    <a:bodyPr/>
                    <a:lstStyle/>
                    <a:p>
                      <a:r>
                        <a:rPr lang="en-US" sz="2000" dirty="0" smtClean="0">
                          <a:latin typeface="Garamond" panose="02020404030301010803" pitchFamily="18" charset="0"/>
                        </a:rPr>
                        <a:t>Narrative summary/Intervention logic/project</a:t>
                      </a:r>
                      <a:r>
                        <a:rPr lang="en-US" sz="2000" baseline="0" dirty="0" smtClean="0">
                          <a:latin typeface="Garamond" panose="02020404030301010803" pitchFamily="18" charset="0"/>
                        </a:rPr>
                        <a:t> elements</a:t>
                      </a:r>
                      <a:endParaRPr lang="en-US" sz="2000" dirty="0">
                        <a:latin typeface="Garamond" panose="02020404030301010803" pitchFamily="18" charset="0"/>
                      </a:endParaRPr>
                    </a:p>
                  </a:txBody>
                  <a:tcPr/>
                </a:tc>
                <a:tc>
                  <a:txBody>
                    <a:bodyPr/>
                    <a:lstStyle/>
                    <a:p>
                      <a:r>
                        <a:rPr lang="en-US" sz="2800" dirty="0" smtClean="0">
                          <a:latin typeface="Garamond" panose="02020404030301010803" pitchFamily="18" charset="0"/>
                        </a:rPr>
                        <a:t>OVIs</a:t>
                      </a:r>
                      <a:endParaRPr lang="en-US" sz="2800" dirty="0">
                        <a:latin typeface="Garamond" panose="02020404030301010803" pitchFamily="18" charset="0"/>
                      </a:endParaRPr>
                    </a:p>
                  </a:txBody>
                  <a:tcPr/>
                </a:tc>
                <a:tc>
                  <a:txBody>
                    <a:bodyPr/>
                    <a:lstStyle/>
                    <a:p>
                      <a:r>
                        <a:rPr lang="en-US" sz="2800" dirty="0" smtClean="0">
                          <a:latin typeface="Garamond" panose="02020404030301010803" pitchFamily="18" charset="0"/>
                        </a:rPr>
                        <a:t>MOVs/SOVs</a:t>
                      </a:r>
                      <a:endParaRPr lang="en-US" sz="2800" dirty="0">
                        <a:latin typeface="Garamond" panose="02020404030301010803" pitchFamily="18" charset="0"/>
                      </a:endParaRPr>
                    </a:p>
                  </a:txBody>
                  <a:tcPr/>
                </a:tc>
                <a:tc>
                  <a:txBody>
                    <a:bodyPr/>
                    <a:lstStyle/>
                    <a:p>
                      <a:r>
                        <a:rPr lang="en-US" sz="2800" dirty="0" smtClean="0">
                          <a:latin typeface="Garamond" panose="02020404030301010803" pitchFamily="18" charset="0"/>
                        </a:rPr>
                        <a:t>Assumptions</a:t>
                      </a:r>
                      <a:endParaRPr lang="en-US" sz="2800" dirty="0">
                        <a:latin typeface="Garamond" panose="02020404030301010803" pitchFamily="18" charset="0"/>
                      </a:endParaRPr>
                    </a:p>
                  </a:txBody>
                  <a:tcPr/>
                </a:tc>
              </a:tr>
              <a:tr h="370840">
                <a:tc>
                  <a:txBody>
                    <a:bodyPr/>
                    <a:lstStyle/>
                    <a:p>
                      <a:r>
                        <a:rPr lang="en-US" sz="2400" dirty="0" smtClean="0">
                          <a:solidFill>
                            <a:srgbClr val="FF0000"/>
                          </a:solidFill>
                          <a:latin typeface="Garamond" panose="02020404030301010803" pitchFamily="18" charset="0"/>
                        </a:rPr>
                        <a:t>Project Goal(Impact)</a:t>
                      </a:r>
                      <a:endParaRPr lang="en-US" sz="2400" dirty="0">
                        <a:solidFill>
                          <a:srgbClr val="FF0000"/>
                        </a:solidFill>
                        <a:latin typeface="Garamond" panose="02020404030301010803" pitchFamily="18" charset="0"/>
                      </a:endParaRPr>
                    </a:p>
                  </a:txBody>
                  <a:tcPr/>
                </a:tc>
                <a:tc>
                  <a:txBody>
                    <a:bodyPr/>
                    <a:lstStyle/>
                    <a:p>
                      <a:endParaRPr lang="en-US" sz="2400" dirty="0">
                        <a:latin typeface="Garamond" panose="02020404030301010803" pitchFamily="18" charset="0"/>
                      </a:endParaRPr>
                    </a:p>
                  </a:txBody>
                  <a:tcPr/>
                </a:tc>
                <a:tc>
                  <a:txBody>
                    <a:bodyPr/>
                    <a:lstStyle/>
                    <a:p>
                      <a:endParaRPr lang="en-US" sz="2400">
                        <a:latin typeface="Garamond" panose="02020404030301010803" pitchFamily="18" charset="0"/>
                      </a:endParaRPr>
                    </a:p>
                  </a:txBody>
                  <a:tcPr/>
                </a:tc>
                <a:tc>
                  <a:txBody>
                    <a:bodyPr/>
                    <a:lstStyle/>
                    <a:p>
                      <a:endParaRPr lang="en-US" sz="2400">
                        <a:latin typeface="Garamond" panose="02020404030301010803" pitchFamily="18" charset="0"/>
                      </a:endParaRPr>
                    </a:p>
                  </a:txBody>
                  <a:tcPr/>
                </a:tc>
              </a:tr>
              <a:tr h="370840">
                <a:tc>
                  <a:txBody>
                    <a:bodyPr/>
                    <a:lstStyle/>
                    <a:p>
                      <a:r>
                        <a:rPr lang="en-US" sz="2400" dirty="0" smtClean="0">
                          <a:solidFill>
                            <a:srgbClr val="FF0000"/>
                          </a:solidFill>
                          <a:latin typeface="Garamond" panose="02020404030301010803" pitchFamily="18" charset="0"/>
                        </a:rPr>
                        <a:t>Project Purpose/major</a:t>
                      </a:r>
                      <a:r>
                        <a:rPr lang="en-US" sz="2400" baseline="0" dirty="0" smtClean="0">
                          <a:solidFill>
                            <a:srgbClr val="FF0000"/>
                          </a:solidFill>
                          <a:latin typeface="Garamond" panose="02020404030301010803" pitchFamily="18" charset="0"/>
                        </a:rPr>
                        <a:t> Objective (Outcome)</a:t>
                      </a:r>
                      <a:endParaRPr lang="en-US" sz="2400" dirty="0">
                        <a:solidFill>
                          <a:srgbClr val="FF0000"/>
                        </a:solidFill>
                        <a:latin typeface="Garamond" panose="02020404030301010803" pitchFamily="18" charset="0"/>
                      </a:endParaRPr>
                    </a:p>
                  </a:txBody>
                  <a:tcPr/>
                </a:tc>
                <a:tc>
                  <a:txBody>
                    <a:bodyPr/>
                    <a:lstStyle/>
                    <a:p>
                      <a:endParaRPr lang="en-US" sz="2400" dirty="0">
                        <a:latin typeface="Garamond" panose="02020404030301010803" pitchFamily="18" charset="0"/>
                      </a:endParaRPr>
                    </a:p>
                  </a:txBody>
                  <a:tcPr/>
                </a:tc>
                <a:tc>
                  <a:txBody>
                    <a:bodyPr/>
                    <a:lstStyle/>
                    <a:p>
                      <a:endParaRPr lang="en-US" sz="2400" dirty="0">
                        <a:latin typeface="Garamond" panose="02020404030301010803" pitchFamily="18" charset="0"/>
                      </a:endParaRPr>
                    </a:p>
                  </a:txBody>
                  <a:tcPr/>
                </a:tc>
                <a:tc>
                  <a:txBody>
                    <a:bodyPr/>
                    <a:lstStyle/>
                    <a:p>
                      <a:endParaRPr lang="en-US" sz="2400" dirty="0">
                        <a:latin typeface="Garamond" panose="02020404030301010803" pitchFamily="18" charset="0"/>
                      </a:endParaRPr>
                    </a:p>
                  </a:txBody>
                  <a:tcPr/>
                </a:tc>
              </a:tr>
              <a:tr h="370840">
                <a:tc>
                  <a:txBody>
                    <a:bodyPr/>
                    <a:lstStyle/>
                    <a:p>
                      <a:r>
                        <a:rPr lang="en-US" sz="2400" dirty="0" smtClean="0">
                          <a:solidFill>
                            <a:srgbClr val="7030A0"/>
                          </a:solidFill>
                          <a:latin typeface="Garamond" panose="02020404030301010803" pitchFamily="18" charset="0"/>
                        </a:rPr>
                        <a:t>Project outputs (objectives)</a:t>
                      </a:r>
                      <a:endParaRPr lang="en-US" sz="2400" dirty="0">
                        <a:solidFill>
                          <a:srgbClr val="7030A0"/>
                        </a:solidFill>
                        <a:latin typeface="Garamond" panose="02020404030301010803" pitchFamily="18" charset="0"/>
                      </a:endParaRPr>
                    </a:p>
                  </a:txBody>
                  <a:tcPr/>
                </a:tc>
                <a:tc>
                  <a:txBody>
                    <a:bodyPr/>
                    <a:lstStyle/>
                    <a:p>
                      <a:endParaRPr lang="en-US" sz="2400">
                        <a:latin typeface="Garamond" panose="02020404030301010803" pitchFamily="18" charset="0"/>
                      </a:endParaRPr>
                    </a:p>
                  </a:txBody>
                  <a:tcPr/>
                </a:tc>
                <a:tc>
                  <a:txBody>
                    <a:bodyPr/>
                    <a:lstStyle/>
                    <a:p>
                      <a:endParaRPr lang="en-US" sz="2400" dirty="0">
                        <a:latin typeface="Garamond" panose="02020404030301010803" pitchFamily="18" charset="0"/>
                      </a:endParaRPr>
                    </a:p>
                  </a:txBody>
                  <a:tcPr/>
                </a:tc>
                <a:tc>
                  <a:txBody>
                    <a:bodyPr/>
                    <a:lstStyle/>
                    <a:p>
                      <a:endParaRPr lang="en-US" sz="2400">
                        <a:latin typeface="Garamond" panose="02020404030301010803" pitchFamily="18" charset="0"/>
                      </a:endParaRPr>
                    </a:p>
                  </a:txBody>
                  <a:tcPr/>
                </a:tc>
              </a:tr>
              <a:tr h="370840">
                <a:tc>
                  <a:txBody>
                    <a:bodyPr/>
                    <a:lstStyle/>
                    <a:p>
                      <a:r>
                        <a:rPr lang="en-US" sz="2400" dirty="0" smtClean="0">
                          <a:solidFill>
                            <a:srgbClr val="7030A0"/>
                          </a:solidFill>
                          <a:latin typeface="Garamond" panose="02020404030301010803" pitchFamily="18" charset="0"/>
                        </a:rPr>
                        <a:t>Project</a:t>
                      </a:r>
                      <a:r>
                        <a:rPr lang="en-US" sz="2400" baseline="0" dirty="0" smtClean="0">
                          <a:solidFill>
                            <a:srgbClr val="7030A0"/>
                          </a:solidFill>
                          <a:latin typeface="Garamond" panose="02020404030301010803" pitchFamily="18" charset="0"/>
                        </a:rPr>
                        <a:t> activities</a:t>
                      </a:r>
                      <a:endParaRPr lang="en-US" sz="2400" dirty="0">
                        <a:solidFill>
                          <a:srgbClr val="7030A0"/>
                        </a:solidFill>
                        <a:latin typeface="Garamond" panose="02020404030301010803" pitchFamily="18" charset="0"/>
                      </a:endParaRPr>
                    </a:p>
                  </a:txBody>
                  <a:tcPr/>
                </a:tc>
                <a:tc>
                  <a:txBody>
                    <a:bodyPr/>
                    <a:lstStyle/>
                    <a:p>
                      <a:r>
                        <a:rPr lang="en-US" sz="2400" u="sng" dirty="0" smtClean="0">
                          <a:latin typeface="Garamond" panose="02020404030301010803" pitchFamily="18" charset="0"/>
                        </a:rPr>
                        <a:t>Inputs/ Resources</a:t>
                      </a:r>
                      <a:endParaRPr lang="en-US" sz="2400" u="sng" dirty="0">
                        <a:latin typeface="Garamond" panose="02020404030301010803" pitchFamily="18" charset="0"/>
                      </a:endParaRPr>
                    </a:p>
                  </a:txBody>
                  <a:tcPr/>
                </a:tc>
                <a:tc>
                  <a:txBody>
                    <a:bodyPr/>
                    <a:lstStyle/>
                    <a:p>
                      <a:r>
                        <a:rPr lang="en-US" sz="2400" dirty="0" smtClean="0">
                          <a:latin typeface="Garamond" panose="02020404030301010803" pitchFamily="18" charset="0"/>
                        </a:rPr>
                        <a:t> </a:t>
                      </a:r>
                      <a:r>
                        <a:rPr lang="en-US" sz="2400" u="sng" dirty="0" smtClean="0">
                          <a:latin typeface="Garamond" panose="02020404030301010803" pitchFamily="18" charset="0"/>
                        </a:rPr>
                        <a:t>Costs</a:t>
                      </a:r>
                      <a:endParaRPr lang="en-US" sz="2400" u="sng" dirty="0">
                        <a:latin typeface="Garamond" panose="02020404030301010803" pitchFamily="18" charset="0"/>
                      </a:endParaRPr>
                    </a:p>
                  </a:txBody>
                  <a:tcPr/>
                </a:tc>
                <a:tc>
                  <a:txBody>
                    <a:bodyPr/>
                    <a:lstStyle/>
                    <a:p>
                      <a:r>
                        <a:rPr lang="en-US" sz="2400" u="sng" dirty="0" smtClean="0">
                          <a:latin typeface="Garamond" panose="02020404030301010803" pitchFamily="18" charset="0"/>
                        </a:rPr>
                        <a:t>Risks &amp; Preconditions</a:t>
                      </a:r>
                      <a:endParaRPr lang="en-US" sz="2400" u="sng" dirty="0">
                        <a:latin typeface="Garamond" panose="02020404030301010803" pitchFamily="18" charset="0"/>
                      </a:endParaRPr>
                    </a:p>
                  </a:txBody>
                  <a:tcPr/>
                </a:tc>
              </a:tr>
            </a:tbl>
          </a:graphicData>
        </a:graphic>
      </p:graphicFrame>
      <p:sp>
        <p:nvSpPr>
          <p:cNvPr id="4" name="Date Placeholder 3"/>
          <p:cNvSpPr>
            <a:spLocks noGrp="1"/>
          </p:cNvSpPr>
          <p:nvPr>
            <p:ph type="dt" sz="half" idx="10"/>
          </p:nvPr>
        </p:nvSpPr>
        <p:spPr/>
        <p:txBody>
          <a:bodyPr/>
          <a:lstStyle/>
          <a:p>
            <a:fld id="{F2A64FDC-FB38-43E7-AA26-BDA01827D3A5}"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14</a:t>
            </a:fld>
            <a:endParaRPr lang="en-US"/>
          </a:p>
        </p:txBody>
      </p:sp>
    </p:spTree>
    <p:extLst>
      <p:ext uri="{BB962C8B-B14F-4D97-AF65-F5344CB8AC3E}">
        <p14:creationId xmlns:p14="http://schemas.microsoft.com/office/powerpoint/2010/main" val="21709070"/>
      </p:ext>
    </p:extLst>
  </p:cSld>
  <p:clrMapOvr>
    <a:masterClrMapping/>
  </p:clrMapOvr>
  <p:transition>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6" name="Title 3"/>
          <p:cNvSpPr>
            <a:spLocks noGrp="1"/>
          </p:cNvSpPr>
          <p:nvPr>
            <p:ph type="title"/>
          </p:nvPr>
        </p:nvSpPr>
        <p:spPr>
          <a:xfrm>
            <a:off x="457200" y="274638"/>
            <a:ext cx="8229600" cy="487362"/>
          </a:xfrm>
        </p:spPr>
        <p:txBody>
          <a:bodyPr>
            <a:normAutofit fontScale="90000"/>
          </a:bodyPr>
          <a:lstStyle/>
          <a:p>
            <a:r>
              <a:rPr lang="en-US" dirty="0" smtClean="0"/>
              <a:t>Overview cont’d</a:t>
            </a:r>
            <a:endParaRPr lang="en-US" dirty="0"/>
          </a:p>
        </p:txBody>
      </p:sp>
      <p:sp>
        <p:nvSpPr>
          <p:cNvPr id="1048614" name="Content Placeholder 1"/>
          <p:cNvSpPr>
            <a:spLocks noGrp="1"/>
          </p:cNvSpPr>
          <p:nvPr>
            <p:ph idx="1"/>
          </p:nvPr>
        </p:nvSpPr>
        <p:spPr>
          <a:xfrm>
            <a:off x="457200" y="1066800"/>
            <a:ext cx="8229600" cy="4940491"/>
          </a:xfrm>
        </p:spPr>
        <p:txBody>
          <a:bodyPr>
            <a:normAutofit/>
          </a:bodyPr>
          <a:lstStyle/>
          <a:p>
            <a:pPr>
              <a:spcBef>
                <a:spcPts val="600"/>
              </a:spcBef>
              <a:spcAft>
                <a:spcPts val="600"/>
              </a:spcAft>
            </a:pPr>
            <a:r>
              <a:rPr lang="en-US" sz="2400" dirty="0" smtClean="0">
                <a:latin typeface="Constantia" pitchFamily="18" charset="0"/>
              </a:rPr>
              <a:t>Tools and procedures for performing these three factors must be designed and established at concept stage. </a:t>
            </a:r>
          </a:p>
          <a:p>
            <a:pPr>
              <a:spcBef>
                <a:spcPts val="600"/>
              </a:spcBef>
              <a:spcAft>
                <a:spcPts val="600"/>
              </a:spcAft>
            </a:pPr>
            <a:r>
              <a:rPr lang="en-US" sz="2800" dirty="0" smtClean="0">
                <a:latin typeface="Garamond" panose="02020404030301010803" pitchFamily="18" charset="0"/>
              </a:rPr>
              <a:t>The indispensible tools that assist the project manager’s efforts to ensure that the project are tracked, measured and controlled can be categorized as; </a:t>
            </a:r>
          </a:p>
          <a:p>
            <a:pPr marL="566928" lvl="0" indent="-457200" algn="just">
              <a:buFont typeface="+mj-lt"/>
              <a:buAutoNum type="arabicPeriod"/>
            </a:pPr>
            <a:r>
              <a:rPr lang="en-US" sz="2800" dirty="0" smtClean="0">
                <a:latin typeface="Garamond" panose="02020404030301010803" pitchFamily="18" charset="0"/>
              </a:rPr>
              <a:t>Project Monitoring</a:t>
            </a:r>
          </a:p>
          <a:p>
            <a:pPr marL="566928" lvl="0" indent="-457200" algn="just">
              <a:buFont typeface="+mj-lt"/>
              <a:buAutoNum type="arabicPeriod"/>
            </a:pPr>
            <a:r>
              <a:rPr lang="en-US" sz="2800" dirty="0" smtClean="0">
                <a:latin typeface="Garamond" panose="02020404030301010803" pitchFamily="18" charset="0"/>
              </a:rPr>
              <a:t>Project Evaluation:</a:t>
            </a:r>
          </a:p>
          <a:p>
            <a:pPr marL="566928" lvl="0" indent="-457200" algn="just">
              <a:buFont typeface="+mj-lt"/>
              <a:buAutoNum type="arabicPeriod"/>
            </a:pPr>
            <a:r>
              <a:rPr lang="en-US" sz="2800" dirty="0" smtClean="0">
                <a:latin typeface="Garamond" panose="02020404030301010803" pitchFamily="18" charset="0"/>
              </a:rPr>
              <a:t>Project Risk Management</a:t>
            </a:r>
          </a:p>
          <a:p>
            <a:pPr marL="566928" lvl="0" indent="-457200" algn="just">
              <a:buFont typeface="+mj-lt"/>
              <a:buAutoNum type="arabicPeriod"/>
            </a:pPr>
            <a:r>
              <a:rPr lang="en-US" sz="2800" dirty="0" smtClean="0">
                <a:latin typeface="Garamond" panose="02020404030301010803" pitchFamily="18" charset="0"/>
              </a:rPr>
              <a:t>Integrated Change Management (Control)</a:t>
            </a:r>
          </a:p>
          <a:p>
            <a:pPr marL="566928" indent="-457200">
              <a:buNone/>
            </a:pPr>
            <a:endParaRPr lang="en-US" sz="2400" dirty="0" smtClean="0"/>
          </a:p>
        </p:txBody>
      </p:sp>
      <p:sp>
        <p:nvSpPr>
          <p:cNvPr id="1048617" name="Date Placeholder 4"/>
          <p:cNvSpPr>
            <a:spLocks noGrp="1"/>
          </p:cNvSpPr>
          <p:nvPr>
            <p:ph type="dt" sz="half" idx="10"/>
          </p:nvPr>
        </p:nvSpPr>
        <p:spPr/>
        <p:txBody>
          <a:bodyPr/>
          <a:lstStyle/>
          <a:p>
            <a:fld id="{45BBE797-E57A-458C-9FA9-87E026FFB69E}" type="datetime1">
              <a:rPr lang="en-US" smtClean="0"/>
              <a:t>8/19/2026</a:t>
            </a:fld>
            <a:endParaRPr lang="en-US"/>
          </a:p>
        </p:txBody>
      </p:sp>
      <p:sp>
        <p:nvSpPr>
          <p:cNvPr id="1048618" name="Footer Placeholder 5"/>
          <p:cNvSpPr>
            <a:spLocks noGrp="1"/>
          </p:cNvSpPr>
          <p:nvPr>
            <p:ph type="ftr" sz="quarter" idx="11"/>
          </p:nvPr>
        </p:nvSpPr>
        <p:spPr/>
        <p:txBody>
          <a:bodyPr/>
          <a:lstStyle/>
          <a:p>
            <a:r>
              <a:rPr lang="pt-BR" smtClean="0"/>
              <a:t>MBA 2026 M &amp; E SEM 1</a:t>
            </a:r>
            <a:endParaRPr lang="en-US"/>
          </a:p>
        </p:txBody>
      </p:sp>
      <p:sp>
        <p:nvSpPr>
          <p:cNvPr id="1048615" name="Slide Number Placeholder 2"/>
          <p:cNvSpPr>
            <a:spLocks noGrp="1"/>
          </p:cNvSpPr>
          <p:nvPr>
            <p:ph type="sldNum" sz="quarter" idx="12"/>
          </p:nvPr>
        </p:nvSpPr>
        <p:spPr/>
        <p:txBody>
          <a:bodyPr/>
          <a:lstStyle/>
          <a:p>
            <a:fld id="{F55A3AC2-3652-4300-AA6A-B41FB0D34471}" type="slidenum">
              <a:rPr lang="en-US" smtClean="0"/>
              <a:t>15</a:t>
            </a:fld>
            <a:endParaRPr lang="en-US"/>
          </a:p>
        </p:txBody>
      </p:sp>
    </p:spTree>
  </p:cSld>
  <p:clrMapOvr>
    <a:masterClrMapping/>
  </p:clrMapOvr>
  <p:transition>
    <p:comb/>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1" name="Title 3"/>
          <p:cNvSpPr>
            <a:spLocks noGrp="1"/>
          </p:cNvSpPr>
          <p:nvPr>
            <p:ph type="title"/>
          </p:nvPr>
        </p:nvSpPr>
        <p:spPr>
          <a:xfrm>
            <a:off x="457200" y="274638"/>
            <a:ext cx="5181600" cy="806037"/>
          </a:xfrm>
        </p:spPr>
        <p:style>
          <a:lnRef idx="1">
            <a:schemeClr val="dk1"/>
          </a:lnRef>
          <a:fillRef idx="2">
            <a:schemeClr val="dk1"/>
          </a:fillRef>
          <a:effectRef idx="1">
            <a:schemeClr val="dk1"/>
          </a:effectRef>
          <a:fontRef idx="minor">
            <a:schemeClr val="dk1"/>
          </a:fontRef>
        </p:style>
        <p:txBody>
          <a:bodyPr/>
          <a:lstStyle/>
          <a:p>
            <a:r>
              <a:rPr lang="en-US" dirty="0" smtClean="0"/>
              <a:t>Project monitoring</a:t>
            </a:r>
            <a:endParaRPr lang="en-US" dirty="0"/>
          </a:p>
        </p:txBody>
      </p:sp>
      <p:sp>
        <p:nvSpPr>
          <p:cNvPr id="1048619" name="Content Placeholder 1"/>
          <p:cNvSpPr>
            <a:spLocks noGrp="1"/>
          </p:cNvSpPr>
          <p:nvPr>
            <p:ph idx="1"/>
          </p:nvPr>
        </p:nvSpPr>
        <p:spPr>
          <a:xfrm>
            <a:off x="457200" y="1219200"/>
            <a:ext cx="8229600" cy="4788091"/>
          </a:xfrm>
        </p:spPr>
        <p:txBody>
          <a:bodyPr>
            <a:normAutofit fontScale="92500" lnSpcReduction="10000"/>
          </a:bodyPr>
          <a:lstStyle/>
          <a:p>
            <a:r>
              <a:rPr lang="en-US" sz="2800" b="1" dirty="0" smtClean="0">
                <a:latin typeface="Garamond" panose="02020404030301010803" pitchFamily="18" charset="0"/>
              </a:rPr>
              <a:t>Monitoring </a:t>
            </a:r>
            <a:r>
              <a:rPr lang="en-US" sz="2800" dirty="0" smtClean="0">
                <a:latin typeface="Garamond" panose="02020404030301010803" pitchFamily="18" charset="0"/>
              </a:rPr>
              <a:t>is the process of observing progress and resource utilization, and anticipating deviations from planned performance/ expectations. </a:t>
            </a:r>
          </a:p>
          <a:p>
            <a:pPr lvl="1"/>
            <a:r>
              <a:rPr lang="en-US" sz="2800" dirty="0" smtClean="0">
                <a:latin typeface="Garamond" panose="02020404030301010803" pitchFamily="18" charset="0"/>
              </a:rPr>
              <a:t>Monitoring is carried out by project staff and it is the responsibility of the project’s management to ensure that it takes place and is used to inform how the project is managed.</a:t>
            </a:r>
          </a:p>
          <a:p>
            <a:pPr lvl="1"/>
            <a:r>
              <a:rPr lang="en-US" sz="2800" dirty="0" smtClean="0">
                <a:latin typeface="Garamond" panose="02020404030301010803" pitchFamily="18" charset="0"/>
              </a:rPr>
              <a:t>Its purpose is to bring to the attention of projects staff to any changes relevant to project implementation. They can then decided how best to respond to these changes.</a:t>
            </a:r>
          </a:p>
          <a:p>
            <a:pPr lvl="0"/>
            <a:r>
              <a:rPr lang="en-US" sz="2800" dirty="0" smtClean="0">
                <a:latin typeface="Garamond" panose="02020404030301010803" pitchFamily="18" charset="0"/>
              </a:rPr>
              <a:t>Note: </a:t>
            </a:r>
            <a:r>
              <a:rPr lang="en-US" sz="2800" b="1" dirty="0" smtClean="0">
                <a:latin typeface="Garamond" panose="02020404030301010803" pitchFamily="18" charset="0"/>
              </a:rPr>
              <a:t>As an essential aspect of good management practice, monitoring takes place throughout the entire period of the project life</a:t>
            </a:r>
            <a:endParaRPr lang="en-US" sz="2800" dirty="0" smtClean="0">
              <a:latin typeface="Garamond" panose="02020404030301010803" pitchFamily="18" charset="0"/>
            </a:endParaRPr>
          </a:p>
          <a:p>
            <a:endParaRPr lang="en-US" sz="2000" dirty="0" smtClean="0">
              <a:latin typeface="Constantia" pitchFamily="18" charset="0"/>
            </a:endParaRPr>
          </a:p>
          <a:p>
            <a:endParaRPr lang="en-US" sz="2000" dirty="0" smtClean="0">
              <a:latin typeface="Constantia" pitchFamily="18" charset="0"/>
            </a:endParaRPr>
          </a:p>
          <a:p>
            <a:endParaRPr lang="en-US" dirty="0"/>
          </a:p>
        </p:txBody>
      </p:sp>
      <p:sp>
        <p:nvSpPr>
          <p:cNvPr id="1048622" name="Date Placeholder 4"/>
          <p:cNvSpPr>
            <a:spLocks noGrp="1"/>
          </p:cNvSpPr>
          <p:nvPr>
            <p:ph type="dt" sz="half" idx="10"/>
          </p:nvPr>
        </p:nvSpPr>
        <p:spPr/>
        <p:txBody>
          <a:bodyPr/>
          <a:lstStyle/>
          <a:p>
            <a:fld id="{F13BA4FA-B1EE-4D0F-8D07-01F943697DD8}" type="datetime1">
              <a:rPr lang="en-US" smtClean="0"/>
              <a:t>8/19/2026</a:t>
            </a:fld>
            <a:endParaRPr lang="en-US"/>
          </a:p>
        </p:txBody>
      </p:sp>
      <p:sp>
        <p:nvSpPr>
          <p:cNvPr id="1048623" name="Footer Placeholder 5"/>
          <p:cNvSpPr>
            <a:spLocks noGrp="1"/>
          </p:cNvSpPr>
          <p:nvPr>
            <p:ph type="ftr" sz="quarter" idx="11"/>
          </p:nvPr>
        </p:nvSpPr>
        <p:spPr/>
        <p:txBody>
          <a:bodyPr/>
          <a:lstStyle/>
          <a:p>
            <a:r>
              <a:rPr lang="pt-BR" smtClean="0"/>
              <a:t>MBA 2026 M &amp; E SEM 1</a:t>
            </a:r>
            <a:endParaRPr lang="en-US"/>
          </a:p>
        </p:txBody>
      </p:sp>
      <p:sp>
        <p:nvSpPr>
          <p:cNvPr id="1048620" name="Slide Number Placeholder 2"/>
          <p:cNvSpPr>
            <a:spLocks noGrp="1"/>
          </p:cNvSpPr>
          <p:nvPr>
            <p:ph type="sldNum" sz="quarter" idx="12"/>
          </p:nvPr>
        </p:nvSpPr>
        <p:spPr/>
        <p:txBody>
          <a:bodyPr/>
          <a:lstStyle/>
          <a:p>
            <a:fld id="{F55A3AC2-3652-4300-AA6A-B41FB0D34471}" type="slidenum">
              <a:rPr lang="en-US" smtClean="0"/>
              <a:t>16</a:t>
            </a:fld>
            <a:endParaRPr lang="en-US"/>
          </a:p>
        </p:txBody>
      </p:sp>
    </p:spTree>
  </p:cSld>
  <p:clrMapOvr>
    <a:masterClrMapping/>
  </p:clrMapOvr>
  <p:transition>
    <p:comb/>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6" name="Title 3"/>
          <p:cNvSpPr>
            <a:spLocks noGrp="1"/>
          </p:cNvSpPr>
          <p:nvPr>
            <p:ph type="title"/>
          </p:nvPr>
        </p:nvSpPr>
        <p:spPr>
          <a:xfrm>
            <a:off x="457200" y="274638"/>
            <a:ext cx="8190072" cy="806037"/>
          </a:xfrm>
        </p:spPr>
        <p:style>
          <a:lnRef idx="1">
            <a:schemeClr val="dk1"/>
          </a:lnRef>
          <a:fillRef idx="2">
            <a:schemeClr val="dk1"/>
          </a:fillRef>
          <a:effectRef idx="1">
            <a:schemeClr val="dk1"/>
          </a:effectRef>
          <a:fontRef idx="minor">
            <a:schemeClr val="dk1"/>
          </a:fontRef>
        </p:style>
        <p:txBody>
          <a:bodyPr>
            <a:normAutofit/>
          </a:bodyPr>
          <a:lstStyle/>
          <a:p>
            <a:r>
              <a:rPr lang="en-US" sz="3200" dirty="0">
                <a:latin typeface="Constantia" pitchFamily="18" charset="0"/>
              </a:rPr>
              <a:t>Questions </a:t>
            </a:r>
            <a:r>
              <a:rPr lang="en-US" sz="3200" dirty="0" smtClean="0">
                <a:latin typeface="Constantia" pitchFamily="18" charset="0"/>
              </a:rPr>
              <a:t>monitoring </a:t>
            </a:r>
            <a:r>
              <a:rPr lang="en-US" sz="3200" dirty="0">
                <a:latin typeface="Constantia" pitchFamily="18" charset="0"/>
              </a:rPr>
              <a:t>addresses </a:t>
            </a:r>
            <a:r>
              <a:rPr lang="en-US" sz="3200" dirty="0" smtClean="0">
                <a:latin typeface="Constantia" pitchFamily="18" charset="0"/>
              </a:rPr>
              <a:t>during PI</a:t>
            </a:r>
          </a:p>
        </p:txBody>
      </p:sp>
      <p:sp>
        <p:nvSpPr>
          <p:cNvPr id="1048624" name="Content Placeholder 1"/>
          <p:cNvSpPr>
            <a:spLocks noGrp="1"/>
          </p:cNvSpPr>
          <p:nvPr>
            <p:ph idx="1"/>
          </p:nvPr>
        </p:nvSpPr>
        <p:spPr>
          <a:xfrm>
            <a:off x="445618" y="1447800"/>
            <a:ext cx="8229600" cy="4254691"/>
          </a:xfrm>
        </p:spPr>
        <p:txBody>
          <a:bodyPr>
            <a:noAutofit/>
          </a:bodyPr>
          <a:lstStyle/>
          <a:p>
            <a:pPr lvl="0">
              <a:spcBef>
                <a:spcPts val="1200"/>
              </a:spcBef>
            </a:pPr>
            <a:r>
              <a:rPr lang="en-US" sz="2800" dirty="0" smtClean="0">
                <a:latin typeface="Garamond" panose="02020404030301010803" pitchFamily="18" charset="0"/>
              </a:rPr>
              <a:t>How are the resources being used?</a:t>
            </a:r>
          </a:p>
          <a:p>
            <a:pPr lvl="0">
              <a:spcBef>
                <a:spcPts val="1200"/>
              </a:spcBef>
            </a:pPr>
            <a:r>
              <a:rPr lang="en-US" sz="2800" dirty="0" smtClean="0">
                <a:latin typeface="Garamond" panose="02020404030301010803" pitchFamily="18" charset="0"/>
              </a:rPr>
              <a:t>What progress is being made?</a:t>
            </a:r>
          </a:p>
          <a:p>
            <a:pPr lvl="0">
              <a:spcBef>
                <a:spcPts val="1200"/>
              </a:spcBef>
            </a:pPr>
            <a:r>
              <a:rPr lang="en-US" sz="2800" dirty="0" smtClean="0">
                <a:latin typeface="Garamond" panose="02020404030301010803" pitchFamily="18" charset="0"/>
              </a:rPr>
              <a:t>Are the results of the project's work being used by the target group?</a:t>
            </a:r>
          </a:p>
          <a:p>
            <a:pPr lvl="0">
              <a:spcBef>
                <a:spcPts val="1200"/>
              </a:spcBef>
            </a:pPr>
            <a:r>
              <a:rPr lang="en-US" sz="2800" dirty="0" smtClean="0">
                <a:latin typeface="Garamond" panose="02020404030301010803" pitchFamily="18" charset="0"/>
              </a:rPr>
              <a:t>Are there any important changes in the project's context?</a:t>
            </a:r>
          </a:p>
          <a:p>
            <a:pPr>
              <a:spcBef>
                <a:spcPts val="1200"/>
              </a:spcBef>
            </a:pPr>
            <a:r>
              <a:rPr lang="en-US" sz="2800" dirty="0" smtClean="0">
                <a:latin typeface="Garamond" panose="02020404030301010803" pitchFamily="18" charset="0"/>
              </a:rPr>
              <a:t>Which Activities are underway and what progress has been made (e.g. at weekly intervals)? </a:t>
            </a:r>
          </a:p>
        </p:txBody>
      </p:sp>
      <p:sp>
        <p:nvSpPr>
          <p:cNvPr id="1048627" name="Date Placeholder 4"/>
          <p:cNvSpPr>
            <a:spLocks noGrp="1"/>
          </p:cNvSpPr>
          <p:nvPr>
            <p:ph type="dt" sz="half" idx="10"/>
          </p:nvPr>
        </p:nvSpPr>
        <p:spPr/>
        <p:txBody>
          <a:bodyPr/>
          <a:lstStyle/>
          <a:p>
            <a:fld id="{C18C07C0-06B7-45F0-9EE0-C855632CEA19}" type="datetime1">
              <a:rPr lang="en-US" smtClean="0"/>
              <a:t>8/19/2026</a:t>
            </a:fld>
            <a:endParaRPr lang="en-US"/>
          </a:p>
        </p:txBody>
      </p:sp>
      <p:sp>
        <p:nvSpPr>
          <p:cNvPr id="1048628" name="Footer Placeholder 5"/>
          <p:cNvSpPr>
            <a:spLocks noGrp="1"/>
          </p:cNvSpPr>
          <p:nvPr>
            <p:ph type="ftr" sz="quarter" idx="11"/>
          </p:nvPr>
        </p:nvSpPr>
        <p:spPr/>
        <p:txBody>
          <a:bodyPr/>
          <a:lstStyle/>
          <a:p>
            <a:r>
              <a:rPr lang="pt-BR" dirty="0" smtClean="0"/>
              <a:t>MBA 2026 M &amp; E SEM 1</a:t>
            </a:r>
            <a:endParaRPr lang="en-US" dirty="0"/>
          </a:p>
        </p:txBody>
      </p:sp>
      <p:sp>
        <p:nvSpPr>
          <p:cNvPr id="1048625" name="Slide Number Placeholder 2"/>
          <p:cNvSpPr>
            <a:spLocks noGrp="1"/>
          </p:cNvSpPr>
          <p:nvPr>
            <p:ph type="sldNum" sz="quarter" idx="12"/>
          </p:nvPr>
        </p:nvSpPr>
        <p:spPr/>
        <p:txBody>
          <a:bodyPr/>
          <a:lstStyle/>
          <a:p>
            <a:fld id="{F55A3AC2-3652-4300-AA6A-B41FB0D34471}" type="slidenum">
              <a:rPr lang="en-US" smtClean="0"/>
              <a:t>17</a:t>
            </a:fld>
            <a:endParaRPr lang="en-US"/>
          </a:p>
        </p:txBody>
      </p:sp>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382000" cy="806037"/>
          </a:xfrm>
        </p:spPr>
        <p:txBody>
          <a:bodyPr>
            <a:normAutofit/>
          </a:bodyPr>
          <a:lstStyle/>
          <a:p>
            <a:r>
              <a:rPr lang="en-US" sz="3200" dirty="0">
                <a:latin typeface="Constantia" pitchFamily="18" charset="0"/>
              </a:rPr>
              <a:t>Questions monitoring addresses during PI</a:t>
            </a:r>
            <a:endParaRPr lang="en-US" sz="3200" dirty="0"/>
          </a:p>
        </p:txBody>
      </p:sp>
      <p:sp>
        <p:nvSpPr>
          <p:cNvPr id="2" name="Content Placeholder 1"/>
          <p:cNvSpPr>
            <a:spLocks noGrp="1"/>
          </p:cNvSpPr>
          <p:nvPr>
            <p:ph idx="1"/>
          </p:nvPr>
        </p:nvSpPr>
        <p:spPr>
          <a:xfrm>
            <a:off x="457200" y="1219200"/>
            <a:ext cx="8229600" cy="4788091"/>
          </a:xfrm>
        </p:spPr>
        <p:txBody>
          <a:bodyPr/>
          <a:lstStyle/>
          <a:p>
            <a:pPr>
              <a:spcBef>
                <a:spcPts val="1200"/>
              </a:spcBef>
            </a:pPr>
            <a:r>
              <a:rPr lang="en-US" sz="2800" dirty="0">
                <a:latin typeface="Garamond" panose="02020404030301010803" pitchFamily="18" charset="0"/>
              </a:rPr>
              <a:t>At what rate are means being used and cost incurred in relation to progress in implementation (e.g. monthly)? </a:t>
            </a:r>
          </a:p>
          <a:p>
            <a:pPr>
              <a:spcBef>
                <a:spcPts val="1200"/>
              </a:spcBef>
            </a:pPr>
            <a:r>
              <a:rPr lang="en-US" sz="2800" dirty="0" smtClean="0">
                <a:latin typeface="Garamond" panose="02020404030301010803" pitchFamily="18" charset="0"/>
              </a:rPr>
              <a:t>Are </a:t>
            </a:r>
            <a:r>
              <a:rPr lang="en-US" sz="2800" dirty="0">
                <a:latin typeface="Garamond" panose="02020404030301010803" pitchFamily="18" charset="0"/>
              </a:rPr>
              <a:t>the desired Results being achieved (e.g. quarterly update)? (efficiency) </a:t>
            </a:r>
          </a:p>
          <a:p>
            <a:pPr>
              <a:spcBef>
                <a:spcPts val="1200"/>
              </a:spcBef>
            </a:pPr>
            <a:r>
              <a:rPr lang="en-US" sz="2800" dirty="0">
                <a:latin typeface="Garamond" panose="02020404030301010803" pitchFamily="18" charset="0"/>
              </a:rPr>
              <a:t>To what extent are these Results furthering the Project Purpose (e.g. half-yearly analysis)? (effectiveness) </a:t>
            </a:r>
          </a:p>
          <a:p>
            <a:pPr>
              <a:spcBef>
                <a:spcPts val="1200"/>
              </a:spcBef>
            </a:pPr>
            <a:r>
              <a:rPr lang="en-US" sz="2800" dirty="0">
                <a:latin typeface="Garamond" panose="02020404030301010803" pitchFamily="18" charset="0"/>
              </a:rPr>
              <a:t>What changes in the project environment occur? Do the Assumptions hold true? </a:t>
            </a:r>
          </a:p>
          <a:p>
            <a:endParaRPr lang="en-US" sz="1800" dirty="0"/>
          </a:p>
          <a:p>
            <a:endParaRPr lang="en-US" dirty="0"/>
          </a:p>
        </p:txBody>
      </p:sp>
      <p:sp>
        <p:nvSpPr>
          <p:cNvPr id="3" name="Date Placeholder 2"/>
          <p:cNvSpPr>
            <a:spLocks noGrp="1"/>
          </p:cNvSpPr>
          <p:nvPr>
            <p:ph type="dt" sz="half" idx="10"/>
          </p:nvPr>
        </p:nvSpPr>
        <p:spPr/>
        <p:txBody>
          <a:bodyPr/>
          <a:lstStyle/>
          <a:p>
            <a:fld id="{486C8908-D974-4466-AF55-9E7A9FB01772}" type="datetime1">
              <a:rPr lang="en-US" smtClean="0"/>
              <a:t>8/19/2026</a:t>
            </a:fld>
            <a:endParaRPr lang="en-US"/>
          </a:p>
        </p:txBody>
      </p:sp>
      <p:sp>
        <p:nvSpPr>
          <p:cNvPr id="4" name="Footer Placeholder 3"/>
          <p:cNvSpPr>
            <a:spLocks noGrp="1"/>
          </p:cNvSpPr>
          <p:nvPr>
            <p:ph type="ftr" sz="quarter" idx="11"/>
          </p:nvPr>
        </p:nvSpPr>
        <p:spPr/>
        <p:txBody>
          <a:bodyPr/>
          <a:lstStyle/>
          <a:p>
            <a:r>
              <a:rPr lang="pt-BR" smtClean="0"/>
              <a:t>MBA 2026 M &amp; E SEM 1</a:t>
            </a:r>
            <a:endParaRPr lang="en-US"/>
          </a:p>
        </p:txBody>
      </p:sp>
      <p:sp>
        <p:nvSpPr>
          <p:cNvPr id="5" name="Slide Number Placeholder 4"/>
          <p:cNvSpPr>
            <a:spLocks noGrp="1"/>
          </p:cNvSpPr>
          <p:nvPr>
            <p:ph type="sldNum" sz="quarter" idx="12"/>
          </p:nvPr>
        </p:nvSpPr>
        <p:spPr/>
        <p:txBody>
          <a:bodyPr/>
          <a:lstStyle/>
          <a:p>
            <a:fld id="{F55A3AC2-3652-4300-AA6A-B41FB0D34471}" type="slidenum">
              <a:rPr lang="en-US" smtClean="0"/>
              <a:t>18</a:t>
            </a:fld>
            <a:endParaRPr lang="en-US"/>
          </a:p>
        </p:txBody>
      </p:sp>
    </p:spTree>
    <p:extLst>
      <p:ext uri="{BB962C8B-B14F-4D97-AF65-F5344CB8AC3E}">
        <p14:creationId xmlns:p14="http://schemas.microsoft.com/office/powerpoint/2010/main" val="1583694977"/>
      </p:ext>
    </p:extLst>
  </p:cSld>
  <p:clrMapOvr>
    <a:masterClrMapping/>
  </p:clrMapOvr>
  <p:transition>
    <p:comb/>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1" name="Title 3"/>
          <p:cNvSpPr>
            <a:spLocks noGrp="1"/>
          </p:cNvSpPr>
          <p:nvPr>
            <p:ph type="title"/>
          </p:nvPr>
        </p:nvSpPr>
        <p:spPr>
          <a:xfrm>
            <a:off x="304800" y="274638"/>
            <a:ext cx="8839200" cy="806037"/>
          </a:xfrm>
        </p:spPr>
        <p:style>
          <a:lnRef idx="1">
            <a:schemeClr val="dk1"/>
          </a:lnRef>
          <a:fillRef idx="2">
            <a:schemeClr val="dk1"/>
          </a:fillRef>
          <a:effectRef idx="1">
            <a:schemeClr val="dk1"/>
          </a:effectRef>
          <a:fontRef idx="minor">
            <a:schemeClr val="dk1"/>
          </a:fontRef>
        </p:style>
        <p:txBody>
          <a:bodyPr>
            <a:noAutofit/>
          </a:bodyPr>
          <a:lstStyle/>
          <a:p>
            <a:r>
              <a:rPr lang="en-US" sz="3200" b="0" dirty="0" smtClean="0">
                <a:latin typeface="Constantia" pitchFamily="18" charset="0"/>
              </a:rPr>
              <a:t>Why monitoring during project implementation?</a:t>
            </a:r>
            <a:endParaRPr lang="en-US" sz="3200" b="0" dirty="0"/>
          </a:p>
        </p:txBody>
      </p:sp>
      <p:sp>
        <p:nvSpPr>
          <p:cNvPr id="1048629" name="Content Placeholder 1"/>
          <p:cNvSpPr>
            <a:spLocks noGrp="1"/>
          </p:cNvSpPr>
          <p:nvPr>
            <p:ph idx="1"/>
          </p:nvPr>
        </p:nvSpPr>
        <p:spPr>
          <a:xfrm>
            <a:off x="457200" y="1295400"/>
            <a:ext cx="8229600" cy="4711891"/>
          </a:xfrm>
        </p:spPr>
        <p:txBody>
          <a:bodyPr>
            <a:normAutofit/>
          </a:bodyPr>
          <a:lstStyle/>
          <a:p>
            <a:pPr lvl="0"/>
            <a:r>
              <a:rPr lang="en-US" sz="2800" dirty="0" smtClean="0">
                <a:latin typeface="Garamond" panose="02020404030301010803" pitchFamily="18" charset="0"/>
              </a:rPr>
              <a:t>To determine the real start and or finish dates for each task. </a:t>
            </a:r>
          </a:p>
          <a:p>
            <a:pPr lvl="0"/>
            <a:r>
              <a:rPr lang="en-US" sz="2800" dirty="0" smtClean="0">
                <a:latin typeface="Garamond" panose="02020404030301010803" pitchFamily="18" charset="0"/>
              </a:rPr>
              <a:t>To assess the actual work done by internal resources during regular hours and overtime. </a:t>
            </a:r>
          </a:p>
          <a:p>
            <a:pPr lvl="0"/>
            <a:r>
              <a:rPr lang="en-US" sz="2800" dirty="0" smtClean="0">
                <a:latin typeface="Garamond" panose="02020404030301010803" pitchFamily="18" charset="0"/>
              </a:rPr>
              <a:t>Determination of actual internal costs. </a:t>
            </a:r>
          </a:p>
          <a:p>
            <a:pPr lvl="0"/>
            <a:r>
              <a:rPr lang="en-US" sz="2800" dirty="0" smtClean="0">
                <a:latin typeface="Garamond" panose="02020404030301010803" pitchFamily="18" charset="0"/>
              </a:rPr>
              <a:t>Determination of external cost contributions. </a:t>
            </a:r>
          </a:p>
          <a:p>
            <a:pPr lvl="0"/>
            <a:r>
              <a:rPr lang="en-US" sz="2800" dirty="0" smtClean="0">
                <a:latin typeface="Garamond" panose="02020404030301010803" pitchFamily="18" charset="0"/>
              </a:rPr>
              <a:t>Verification of performance indicators, set for project objectives during planning and design stage.</a:t>
            </a:r>
          </a:p>
          <a:p>
            <a:endParaRPr lang="en-US" dirty="0" smtClean="0"/>
          </a:p>
          <a:p>
            <a:endParaRPr lang="en-US" dirty="0"/>
          </a:p>
        </p:txBody>
      </p:sp>
      <p:sp>
        <p:nvSpPr>
          <p:cNvPr id="1048632" name="Date Placeholder 4"/>
          <p:cNvSpPr>
            <a:spLocks noGrp="1"/>
          </p:cNvSpPr>
          <p:nvPr>
            <p:ph type="dt" sz="half" idx="10"/>
          </p:nvPr>
        </p:nvSpPr>
        <p:spPr/>
        <p:txBody>
          <a:bodyPr/>
          <a:lstStyle/>
          <a:p>
            <a:fld id="{9FDF12BC-F382-4D05-9771-E4AA3C9412B3}" type="datetime1">
              <a:rPr lang="en-US" smtClean="0"/>
              <a:t>8/19/2026</a:t>
            </a:fld>
            <a:endParaRPr lang="en-US"/>
          </a:p>
        </p:txBody>
      </p:sp>
      <p:sp>
        <p:nvSpPr>
          <p:cNvPr id="1048633" name="Footer Placeholder 5"/>
          <p:cNvSpPr>
            <a:spLocks noGrp="1"/>
          </p:cNvSpPr>
          <p:nvPr>
            <p:ph type="ftr" sz="quarter" idx="11"/>
          </p:nvPr>
        </p:nvSpPr>
        <p:spPr/>
        <p:txBody>
          <a:bodyPr/>
          <a:lstStyle/>
          <a:p>
            <a:r>
              <a:rPr lang="pt-BR" smtClean="0"/>
              <a:t>MBA 2026 M &amp; E SEM 1</a:t>
            </a:r>
            <a:endParaRPr lang="en-US"/>
          </a:p>
        </p:txBody>
      </p:sp>
      <p:sp>
        <p:nvSpPr>
          <p:cNvPr id="1048630" name="Slide Number Placeholder 2"/>
          <p:cNvSpPr>
            <a:spLocks noGrp="1"/>
          </p:cNvSpPr>
          <p:nvPr>
            <p:ph type="sldNum" sz="quarter" idx="12"/>
          </p:nvPr>
        </p:nvSpPr>
        <p:spPr/>
        <p:txBody>
          <a:bodyPr/>
          <a:lstStyle/>
          <a:p>
            <a:fld id="{F55A3AC2-3652-4300-AA6A-B41FB0D34471}" type="slidenum">
              <a:rPr lang="en-US" smtClean="0"/>
              <a:t>19</a:t>
            </a:fld>
            <a:endParaRPr lang="en-US"/>
          </a:p>
        </p:txBody>
      </p:sp>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3820"/>
            <a:ext cx="7886700" cy="625474"/>
          </a:xfrm>
        </p:spPr>
        <p:txBody>
          <a:bodyPr/>
          <a:lstStyle/>
          <a:p>
            <a:endParaRPr lang="en-US" dirty="0"/>
          </a:p>
        </p:txBody>
      </p:sp>
      <p:sp>
        <p:nvSpPr>
          <p:cNvPr id="4" name="Date Placeholder 3"/>
          <p:cNvSpPr>
            <a:spLocks noGrp="1"/>
          </p:cNvSpPr>
          <p:nvPr>
            <p:ph type="dt" sz="half" idx="10"/>
          </p:nvPr>
        </p:nvSpPr>
        <p:spPr/>
        <p:txBody>
          <a:bodyPr/>
          <a:lstStyle/>
          <a:p>
            <a:fld id="{CB1C7DF3-3125-4412-8535-B618476F3446}"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dirty="0"/>
          </a:p>
        </p:txBody>
      </p:sp>
      <p:sp>
        <p:nvSpPr>
          <p:cNvPr id="6" name="Slide Number Placeholder 5"/>
          <p:cNvSpPr>
            <a:spLocks noGrp="1"/>
          </p:cNvSpPr>
          <p:nvPr>
            <p:ph type="sldNum" sz="quarter" idx="12"/>
          </p:nvPr>
        </p:nvSpPr>
        <p:spPr/>
        <p:txBody>
          <a:bodyPr/>
          <a:lstStyle/>
          <a:p>
            <a:fld id="{F55A3AC2-3652-4300-AA6A-B41FB0D34471}" type="slidenum">
              <a:rPr lang="en-US" smtClean="0"/>
              <a:t>2</a:t>
            </a:fld>
            <a:endParaRPr lang="en-US"/>
          </a:p>
        </p:txBody>
      </p:sp>
      <p:pic>
        <p:nvPicPr>
          <p:cNvPr id="7" name="Object 10"/>
          <p:cNvPicPr>
            <a:picLocks noGrp="1" noChangeArrowheads="1"/>
          </p:cNvPicPr>
          <p:nvPr>
            <p:ph idx="1"/>
          </p:nvPr>
        </p:nvPicPr>
        <p:blipFill>
          <a:blip r:embed="rId3">
            <a:extLst>
              <a:ext uri="{28A0092B-C50C-407E-A947-70E740481C1C}">
                <a14:useLocalDpi xmlns:a14="http://schemas.microsoft.com/office/drawing/2010/main" val="0"/>
              </a:ext>
            </a:extLst>
          </a:blip>
          <a:srcRect b="-227"/>
          <a:stretch>
            <a:fillRect/>
          </a:stretch>
        </p:blipFill>
        <p:spPr bwMode="auto">
          <a:xfrm>
            <a:off x="381000" y="914400"/>
            <a:ext cx="8382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3" name="Ink 2"/>
              <p14:cNvContentPartPr/>
              <p14:nvPr/>
            </p14:nvContentPartPr>
            <p14:xfrm>
              <a:off x="7355160" y="3892320"/>
              <a:ext cx="360" cy="360"/>
            </p14:xfrm>
          </p:contentPart>
        </mc:Choice>
        <mc:Fallback xmlns="">
          <p:pic>
            <p:nvPicPr>
              <p:cNvPr id="3" name="Ink 2"/>
              <p:cNvPicPr/>
              <p:nvPr/>
            </p:nvPicPr>
            <p:blipFill>
              <a:blip r:embed="rId5"/>
              <a:stretch>
                <a:fillRect/>
              </a:stretch>
            </p:blipFill>
            <p:spPr>
              <a:xfrm>
                <a:off x="7345800" y="3882960"/>
                <a:ext cx="19080" cy="19080"/>
              </a:xfrm>
              <a:prstGeom prst="rect">
                <a:avLst/>
              </a:prstGeom>
            </p:spPr>
          </p:pic>
        </mc:Fallback>
      </mc:AlternateContent>
    </p:spTree>
    <p:extLst>
      <p:ext uri="{BB962C8B-B14F-4D97-AF65-F5344CB8AC3E}">
        <p14:creationId xmlns:p14="http://schemas.microsoft.com/office/powerpoint/2010/main" val="2899511197"/>
      </p:ext>
    </p:extLst>
  </p:cSld>
  <p:clrMapOvr>
    <a:masterClrMapping/>
  </p:clrMapOvr>
  <p:transition>
    <p:comb/>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6" name="Title 3"/>
          <p:cNvSpPr>
            <a:spLocks noGrp="1"/>
          </p:cNvSpPr>
          <p:nvPr>
            <p:ph type="title"/>
          </p:nvPr>
        </p:nvSpPr>
        <p:spPr>
          <a:xfrm>
            <a:off x="457200" y="274638"/>
            <a:ext cx="7086600" cy="769790"/>
          </a:xfrm>
        </p:spPr>
        <p:style>
          <a:lnRef idx="1">
            <a:schemeClr val="dk1"/>
          </a:lnRef>
          <a:fillRef idx="2">
            <a:schemeClr val="dk1"/>
          </a:fillRef>
          <a:effectRef idx="1">
            <a:schemeClr val="dk1"/>
          </a:effectRef>
          <a:fontRef idx="minor">
            <a:schemeClr val="dk1"/>
          </a:fontRef>
        </p:style>
        <p:txBody>
          <a:bodyPr>
            <a:noAutofit/>
          </a:bodyPr>
          <a:lstStyle/>
          <a:p>
            <a:r>
              <a:rPr lang="en-US" sz="3600" b="0" dirty="0" smtClean="0">
                <a:latin typeface="Constantia" pitchFamily="18" charset="0"/>
              </a:rPr>
              <a:t>Benefits of Project Monitoring</a:t>
            </a:r>
            <a:endParaRPr lang="en-US" sz="3600" b="0" dirty="0">
              <a:latin typeface="Constantia" pitchFamily="18" charset="0"/>
            </a:endParaRPr>
          </a:p>
        </p:txBody>
      </p:sp>
      <p:sp>
        <p:nvSpPr>
          <p:cNvPr id="1048634" name="Content Placeholder 1"/>
          <p:cNvSpPr>
            <a:spLocks noGrp="1"/>
          </p:cNvSpPr>
          <p:nvPr>
            <p:ph idx="1"/>
          </p:nvPr>
        </p:nvSpPr>
        <p:spPr>
          <a:xfrm>
            <a:off x="457200" y="1295400"/>
            <a:ext cx="8229600" cy="4711892"/>
          </a:xfrm>
        </p:spPr>
        <p:txBody>
          <a:bodyPr>
            <a:normAutofit fontScale="66759" lnSpcReduction="20000"/>
          </a:bodyPr>
          <a:lstStyle/>
          <a:p>
            <a:r>
              <a:rPr lang="en-US" dirty="0" smtClean="0"/>
              <a:t> </a:t>
            </a:r>
            <a:r>
              <a:rPr lang="en-US" sz="3800" dirty="0" smtClean="0">
                <a:latin typeface="Garamond" panose="02020404030301010803" pitchFamily="18" charset="0"/>
              </a:rPr>
              <a:t>Allows mgt to give visible consistent feed back to internal and external stakeholders.</a:t>
            </a:r>
          </a:p>
          <a:p>
            <a:pPr lvl="0"/>
            <a:r>
              <a:rPr lang="en-US" sz="3800" dirty="0" smtClean="0">
                <a:latin typeface="Garamond" panose="02020404030301010803" pitchFamily="18" charset="0"/>
              </a:rPr>
              <a:t>Stimulates translation of objectives into visible performance standards.</a:t>
            </a:r>
          </a:p>
          <a:p>
            <a:pPr lvl="0"/>
            <a:r>
              <a:rPr lang="en-US" sz="3800" dirty="0" smtClean="0">
                <a:latin typeface="Garamond" panose="02020404030301010803" pitchFamily="18" charset="0"/>
              </a:rPr>
              <a:t>It assures that standards are realistic, fair and that they remain so overtime.</a:t>
            </a:r>
          </a:p>
          <a:p>
            <a:pPr lvl="0"/>
            <a:r>
              <a:rPr lang="en-US" sz="3800" dirty="0" smtClean="0">
                <a:latin typeface="Garamond" panose="02020404030301010803" pitchFamily="18" charset="0"/>
              </a:rPr>
              <a:t>Allows measurement of consumed resources in the project.</a:t>
            </a:r>
          </a:p>
          <a:p>
            <a:pPr lvl="0"/>
            <a:r>
              <a:rPr lang="en-US" sz="3800" dirty="0" smtClean="0">
                <a:latin typeface="Garamond" panose="02020404030301010803" pitchFamily="18" charset="0"/>
              </a:rPr>
              <a:t>It helps us to learn from our experiences, and to improve how we do things.</a:t>
            </a:r>
          </a:p>
          <a:p>
            <a:pPr lvl="0"/>
            <a:r>
              <a:rPr lang="en-US" sz="3800" dirty="0" smtClean="0">
                <a:latin typeface="Garamond" panose="02020404030301010803" pitchFamily="18" charset="0"/>
              </a:rPr>
              <a:t>Monitoring helps us to manage the work. </a:t>
            </a:r>
          </a:p>
          <a:p>
            <a:pPr lvl="0"/>
            <a:r>
              <a:rPr lang="en-US" sz="3800" dirty="0" smtClean="0">
                <a:latin typeface="Garamond" panose="02020404030301010803" pitchFamily="18" charset="0"/>
              </a:rPr>
              <a:t>It can draw out attention to important signs about how our work is progressing, and can inform us about significant changes in which we are carrying out this work. </a:t>
            </a:r>
          </a:p>
          <a:p>
            <a:endParaRPr lang="en-US" sz="3800" dirty="0">
              <a:latin typeface="Garamond" panose="02020404030301010803" pitchFamily="18" charset="0"/>
            </a:endParaRPr>
          </a:p>
        </p:txBody>
      </p:sp>
      <p:sp>
        <p:nvSpPr>
          <p:cNvPr id="1048637" name="Date Placeholder 4"/>
          <p:cNvSpPr>
            <a:spLocks noGrp="1"/>
          </p:cNvSpPr>
          <p:nvPr>
            <p:ph type="dt" sz="half" idx="10"/>
          </p:nvPr>
        </p:nvSpPr>
        <p:spPr/>
        <p:txBody>
          <a:bodyPr/>
          <a:lstStyle/>
          <a:p>
            <a:fld id="{13C7289E-BCFC-4C74-892A-B6341A7A5848}" type="datetime1">
              <a:rPr lang="en-US" smtClean="0"/>
              <a:t>8/19/2026</a:t>
            </a:fld>
            <a:endParaRPr lang="en-US"/>
          </a:p>
        </p:txBody>
      </p:sp>
      <p:sp>
        <p:nvSpPr>
          <p:cNvPr id="1048638" name="Footer Placeholder 5"/>
          <p:cNvSpPr>
            <a:spLocks noGrp="1"/>
          </p:cNvSpPr>
          <p:nvPr>
            <p:ph type="ftr" sz="quarter" idx="11"/>
          </p:nvPr>
        </p:nvSpPr>
        <p:spPr/>
        <p:txBody>
          <a:bodyPr/>
          <a:lstStyle/>
          <a:p>
            <a:r>
              <a:rPr lang="pt-BR" smtClean="0"/>
              <a:t>MBA 2026 M &amp; E SEM 1</a:t>
            </a:r>
            <a:endParaRPr lang="en-US"/>
          </a:p>
        </p:txBody>
      </p:sp>
      <p:sp>
        <p:nvSpPr>
          <p:cNvPr id="1048635" name="Slide Number Placeholder 2"/>
          <p:cNvSpPr>
            <a:spLocks noGrp="1"/>
          </p:cNvSpPr>
          <p:nvPr>
            <p:ph type="sldNum" sz="quarter" idx="12"/>
          </p:nvPr>
        </p:nvSpPr>
        <p:spPr/>
        <p:txBody>
          <a:bodyPr/>
          <a:lstStyle/>
          <a:p>
            <a:fld id="{F55A3AC2-3652-4300-AA6A-B41FB0D34471}" type="slidenum">
              <a:rPr lang="en-US" smtClean="0"/>
              <a:t>20</a:t>
            </a:fld>
            <a:endParaRPr lang="en-US"/>
          </a:p>
        </p:txBody>
      </p:sp>
    </p:spTree>
  </p:cSld>
  <p:clrMapOvr>
    <a:masterClrMapping/>
  </p:clrMapOvr>
  <p:transition>
    <p:comb/>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Foundations of monitoring</a:t>
            </a:r>
            <a:endParaRPr lang="en-US" dirty="0"/>
          </a:p>
        </p:txBody>
      </p:sp>
      <p:sp>
        <p:nvSpPr>
          <p:cNvPr id="2" name="Content Placeholder 1"/>
          <p:cNvSpPr>
            <a:spLocks noGrp="1"/>
          </p:cNvSpPr>
          <p:nvPr>
            <p:ph idx="1"/>
          </p:nvPr>
        </p:nvSpPr>
        <p:spPr/>
        <p:txBody>
          <a:bodyPr/>
          <a:lstStyle/>
          <a:p>
            <a:pPr>
              <a:spcBef>
                <a:spcPts val="1800"/>
              </a:spcBef>
              <a:spcAft>
                <a:spcPts val="1200"/>
              </a:spcAft>
            </a:pPr>
            <a:r>
              <a:rPr lang="en-US" altLang="en-US" sz="2400" dirty="0">
                <a:latin typeface="Calibri" panose="020F0502020204030204" pitchFamily="34" charset="0"/>
              </a:rPr>
              <a:t>A sound framework for project monitoring.</a:t>
            </a:r>
          </a:p>
          <a:p>
            <a:pPr>
              <a:spcBef>
                <a:spcPts val="1800"/>
              </a:spcBef>
              <a:spcAft>
                <a:spcPts val="1200"/>
              </a:spcAft>
            </a:pPr>
            <a:r>
              <a:rPr lang="en-US" altLang="en-US" sz="2400" dirty="0">
                <a:latin typeface="Calibri" panose="020F0502020204030204" pitchFamily="34" charset="0"/>
              </a:rPr>
              <a:t>Positive </a:t>
            </a:r>
            <a:r>
              <a:rPr lang="en-US" altLang="en-US" sz="2400" dirty="0" err="1">
                <a:latin typeface="Calibri" panose="020F0502020204030204" pitchFamily="34" charset="0"/>
              </a:rPr>
              <a:t>organisational</a:t>
            </a:r>
            <a:r>
              <a:rPr lang="en-US" altLang="en-US" sz="2400" dirty="0">
                <a:latin typeface="Calibri" panose="020F0502020204030204" pitchFamily="34" charset="0"/>
              </a:rPr>
              <a:t> culture.</a:t>
            </a:r>
          </a:p>
          <a:p>
            <a:pPr>
              <a:spcBef>
                <a:spcPts val="1800"/>
              </a:spcBef>
              <a:spcAft>
                <a:spcPts val="1200"/>
              </a:spcAft>
            </a:pPr>
            <a:r>
              <a:rPr lang="en-US" altLang="en-US" sz="2400" dirty="0">
                <a:latin typeface="Calibri" panose="020F0502020204030204" pitchFamily="34" charset="0"/>
              </a:rPr>
              <a:t>Appropriate </a:t>
            </a:r>
            <a:r>
              <a:rPr lang="en-US" altLang="en-US" sz="2400" dirty="0" err="1">
                <a:latin typeface="Calibri" panose="020F0502020204030204" pitchFamily="34" charset="0"/>
              </a:rPr>
              <a:t>organisational</a:t>
            </a:r>
            <a:r>
              <a:rPr lang="en-US" altLang="en-US" sz="2400" dirty="0">
                <a:latin typeface="Calibri" panose="020F0502020204030204" pitchFamily="34" charset="0"/>
              </a:rPr>
              <a:t> structure, procedures and policies. </a:t>
            </a:r>
          </a:p>
          <a:p>
            <a:pPr>
              <a:spcBef>
                <a:spcPts val="1800"/>
              </a:spcBef>
              <a:spcAft>
                <a:spcPts val="1200"/>
              </a:spcAft>
            </a:pPr>
            <a:r>
              <a:rPr lang="en-US" altLang="en-US" sz="2400" dirty="0">
                <a:latin typeface="Calibri" panose="020F0502020204030204" pitchFamily="34" charset="0"/>
              </a:rPr>
              <a:t>Effective information management.</a:t>
            </a:r>
          </a:p>
          <a:p>
            <a:pPr>
              <a:spcBef>
                <a:spcPts val="1800"/>
              </a:spcBef>
              <a:spcAft>
                <a:spcPts val="1200"/>
              </a:spcAft>
            </a:pPr>
            <a:r>
              <a:rPr lang="en-US" altLang="en-US" sz="2400" dirty="0">
                <a:latin typeface="Calibri" panose="020F0502020204030204" pitchFamily="34" charset="0"/>
              </a:rPr>
              <a:t>Skilled staff. </a:t>
            </a:r>
          </a:p>
          <a:p>
            <a:pPr>
              <a:spcBef>
                <a:spcPts val="1800"/>
              </a:spcBef>
              <a:spcAft>
                <a:spcPts val="1200"/>
              </a:spcAft>
            </a:pPr>
            <a:r>
              <a:rPr lang="en-US" altLang="en-US" sz="2400" dirty="0">
                <a:latin typeface="Calibri" panose="020F0502020204030204" pitchFamily="34" charset="0"/>
              </a:rPr>
              <a:t>Resource availability</a:t>
            </a:r>
          </a:p>
        </p:txBody>
      </p:sp>
      <p:sp>
        <p:nvSpPr>
          <p:cNvPr id="3" name="Date Placeholder 2"/>
          <p:cNvSpPr>
            <a:spLocks noGrp="1"/>
          </p:cNvSpPr>
          <p:nvPr>
            <p:ph type="dt" sz="half" idx="10"/>
          </p:nvPr>
        </p:nvSpPr>
        <p:spPr/>
        <p:txBody>
          <a:bodyPr/>
          <a:lstStyle/>
          <a:p>
            <a:fld id="{D77CDC44-D47D-4218-B11B-E6E18D5FC6C8}" type="datetime1">
              <a:rPr lang="en-US" smtClean="0"/>
              <a:t>8/19/2026</a:t>
            </a:fld>
            <a:endParaRPr lang="en-US"/>
          </a:p>
        </p:txBody>
      </p:sp>
      <p:sp>
        <p:nvSpPr>
          <p:cNvPr id="4" name="Footer Placeholder 3"/>
          <p:cNvSpPr>
            <a:spLocks noGrp="1"/>
          </p:cNvSpPr>
          <p:nvPr>
            <p:ph type="ftr" sz="quarter" idx="11"/>
          </p:nvPr>
        </p:nvSpPr>
        <p:spPr/>
        <p:txBody>
          <a:bodyPr/>
          <a:lstStyle/>
          <a:p>
            <a:r>
              <a:rPr lang="pt-BR" smtClean="0"/>
              <a:t>MBA 2026 M &amp; E SEM 1</a:t>
            </a:r>
            <a:endParaRPr lang="en-US"/>
          </a:p>
        </p:txBody>
      </p:sp>
      <p:sp>
        <p:nvSpPr>
          <p:cNvPr id="5" name="Slide Number Placeholder 4"/>
          <p:cNvSpPr>
            <a:spLocks noGrp="1"/>
          </p:cNvSpPr>
          <p:nvPr>
            <p:ph type="sldNum" sz="quarter" idx="12"/>
          </p:nvPr>
        </p:nvSpPr>
        <p:spPr/>
        <p:txBody>
          <a:bodyPr/>
          <a:lstStyle/>
          <a:p>
            <a:fld id="{F55A3AC2-3652-4300-AA6A-B41FB0D34471}" type="slidenum">
              <a:rPr lang="en-US" smtClean="0"/>
              <a:t>21</a:t>
            </a:fld>
            <a:endParaRPr lang="en-US"/>
          </a:p>
        </p:txBody>
      </p:sp>
      <mc:AlternateContent xmlns:mc="http://schemas.openxmlformats.org/markup-compatibility/2006" xmlns:p14="http://schemas.microsoft.com/office/powerpoint/2010/main">
        <mc:Choice Requires="p14">
          <p:contentPart p14:bwMode="auto" r:id="rId2">
            <p14:nvContentPartPr>
              <p14:cNvPr id="7" name="Ink 6"/>
              <p14:cNvContentPartPr/>
              <p14:nvPr/>
            </p14:nvContentPartPr>
            <p14:xfrm>
              <a:off x="2257560" y="3996360"/>
              <a:ext cx="360" cy="360"/>
            </p14:xfrm>
          </p:contentPart>
        </mc:Choice>
        <mc:Fallback xmlns="">
          <p:pic>
            <p:nvPicPr>
              <p:cNvPr id="7" name="Ink 6"/>
              <p:cNvPicPr/>
              <p:nvPr/>
            </p:nvPicPr>
            <p:blipFill>
              <a:blip r:embed="rId3"/>
              <a:stretch>
                <a:fillRect/>
              </a:stretch>
            </p:blipFill>
            <p:spPr>
              <a:xfrm>
                <a:off x="2248200" y="3987000"/>
                <a:ext cx="19080" cy="19080"/>
              </a:xfrm>
              <a:prstGeom prst="rect">
                <a:avLst/>
              </a:prstGeom>
            </p:spPr>
          </p:pic>
        </mc:Fallback>
      </mc:AlternateContent>
    </p:spTree>
    <p:extLst>
      <p:ext uri="{BB962C8B-B14F-4D97-AF65-F5344CB8AC3E}">
        <p14:creationId xmlns:p14="http://schemas.microsoft.com/office/powerpoint/2010/main" val="2435733372"/>
      </p:ext>
    </p:extLst>
  </p:cSld>
  <p:clrMapOvr>
    <a:masterClrMapping/>
  </p:clrMapOvr>
  <p:transition>
    <p:comb/>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6" name="Title 3"/>
          <p:cNvSpPr>
            <a:spLocks noGrp="1"/>
          </p:cNvSpPr>
          <p:nvPr>
            <p:ph type="title"/>
          </p:nvPr>
        </p:nvSpPr>
        <p:spPr>
          <a:xfrm>
            <a:off x="457200" y="274638"/>
            <a:ext cx="4953000" cy="1143000"/>
          </a:xfrm>
        </p:spPr>
        <p:style>
          <a:lnRef idx="1">
            <a:schemeClr val="dk1"/>
          </a:lnRef>
          <a:fillRef idx="2">
            <a:schemeClr val="dk1"/>
          </a:fillRef>
          <a:effectRef idx="1">
            <a:schemeClr val="dk1"/>
          </a:effectRef>
          <a:fontRef idx="minor">
            <a:schemeClr val="dk1"/>
          </a:fontRef>
        </p:style>
        <p:txBody>
          <a:bodyPr/>
          <a:lstStyle/>
          <a:p>
            <a:r>
              <a:rPr lang="en-US" dirty="0" smtClean="0"/>
              <a:t> </a:t>
            </a:r>
            <a:r>
              <a:rPr lang="en-US" sz="3600" b="0" dirty="0" smtClean="0">
                <a:latin typeface="Constantia" pitchFamily="18" charset="0"/>
              </a:rPr>
              <a:t>Project Evaluation</a:t>
            </a:r>
            <a:endParaRPr lang="en-US" sz="3600" b="0" dirty="0">
              <a:latin typeface="Constantia" pitchFamily="18" charset="0"/>
            </a:endParaRPr>
          </a:p>
        </p:txBody>
      </p:sp>
      <p:sp>
        <p:nvSpPr>
          <p:cNvPr id="1048644" name="Content Placeholder 1"/>
          <p:cNvSpPr>
            <a:spLocks noGrp="1"/>
          </p:cNvSpPr>
          <p:nvPr>
            <p:ph idx="1"/>
          </p:nvPr>
        </p:nvSpPr>
        <p:spPr/>
        <p:txBody>
          <a:bodyPr>
            <a:normAutofit/>
          </a:bodyPr>
          <a:lstStyle/>
          <a:p>
            <a:pPr>
              <a:spcBef>
                <a:spcPts val="1200"/>
              </a:spcBef>
            </a:pPr>
            <a:r>
              <a:rPr lang="en-US" sz="2800" dirty="0" smtClean="0">
                <a:latin typeface="Garamond" panose="02020404030301010803" pitchFamily="18" charset="0"/>
              </a:rPr>
              <a:t>An assessment of performance at a particular point of project implementation. </a:t>
            </a:r>
          </a:p>
          <a:p>
            <a:pPr>
              <a:spcBef>
                <a:spcPts val="1200"/>
              </a:spcBef>
            </a:pPr>
            <a:r>
              <a:rPr lang="en-US" sz="2800" dirty="0" smtClean="0">
                <a:latin typeface="Garamond" panose="02020404030301010803" pitchFamily="18" charset="0"/>
              </a:rPr>
              <a:t>It is concerned with what happens once a project has been put into operation/during its implementation. </a:t>
            </a:r>
          </a:p>
          <a:p>
            <a:pPr>
              <a:spcBef>
                <a:spcPts val="1200"/>
              </a:spcBef>
            </a:pPr>
            <a:r>
              <a:rPr lang="en-US" sz="2800" dirty="0" smtClean="0">
                <a:latin typeface="Garamond" panose="02020404030301010803" pitchFamily="18" charset="0"/>
              </a:rPr>
              <a:t>A process of judging value on what a project or </a:t>
            </a:r>
            <a:r>
              <a:rPr lang="en-US" sz="2800" dirty="0" err="1" smtClean="0">
                <a:latin typeface="Garamond" panose="02020404030301010803" pitchFamily="18" charset="0"/>
              </a:rPr>
              <a:t>programme</a:t>
            </a:r>
            <a:r>
              <a:rPr lang="en-US" sz="2800" dirty="0" smtClean="0">
                <a:latin typeface="Garamond" panose="02020404030301010803" pitchFamily="18" charset="0"/>
              </a:rPr>
              <a:t> has achieved particularly in relation to activities planned and overall objectives. </a:t>
            </a:r>
          </a:p>
          <a:p>
            <a:pPr>
              <a:buFont typeface="Wingdings" pitchFamily="2" charset="2"/>
              <a:buChar char="q"/>
            </a:pPr>
            <a:endParaRPr lang="en-US" sz="2400" dirty="0" smtClean="0">
              <a:latin typeface="Constantia" pitchFamily="18" charset="0"/>
            </a:endParaRPr>
          </a:p>
          <a:p>
            <a:pPr>
              <a:buFont typeface="Wingdings" pitchFamily="2" charset="2"/>
              <a:buChar char="q"/>
            </a:pPr>
            <a:endParaRPr lang="en-US" sz="2000" dirty="0" smtClean="0">
              <a:latin typeface="Constantia" pitchFamily="18" charset="0"/>
            </a:endParaRPr>
          </a:p>
          <a:p>
            <a:pPr marL="0" indent="0">
              <a:buNone/>
            </a:pPr>
            <a:endParaRPr lang="en-US" sz="2000" dirty="0" smtClean="0">
              <a:latin typeface="Constantia" pitchFamily="18" charset="0"/>
            </a:endParaRPr>
          </a:p>
          <a:p>
            <a:endParaRPr lang="en-US" sz="2000" dirty="0" smtClean="0">
              <a:latin typeface="Constantia" pitchFamily="18" charset="0"/>
            </a:endParaRPr>
          </a:p>
          <a:p>
            <a:endParaRPr lang="en-US" sz="2000" dirty="0" smtClean="0">
              <a:latin typeface="Constantia" pitchFamily="18" charset="0"/>
            </a:endParaRPr>
          </a:p>
          <a:p>
            <a:endParaRPr lang="en-US" sz="2800" dirty="0">
              <a:latin typeface="Garamond" pitchFamily="18" charset="0"/>
            </a:endParaRPr>
          </a:p>
        </p:txBody>
      </p:sp>
      <p:sp>
        <p:nvSpPr>
          <p:cNvPr id="1048647" name="Date Placeholder 4"/>
          <p:cNvSpPr>
            <a:spLocks noGrp="1"/>
          </p:cNvSpPr>
          <p:nvPr>
            <p:ph type="dt" sz="half" idx="10"/>
          </p:nvPr>
        </p:nvSpPr>
        <p:spPr/>
        <p:txBody>
          <a:bodyPr/>
          <a:lstStyle/>
          <a:p>
            <a:fld id="{1AE70233-CC75-4A71-9E3C-6F7C44DD42EA}" type="datetime1">
              <a:rPr lang="en-US" smtClean="0"/>
              <a:t>8/19/2026</a:t>
            </a:fld>
            <a:endParaRPr lang="en-US"/>
          </a:p>
        </p:txBody>
      </p:sp>
      <p:sp>
        <p:nvSpPr>
          <p:cNvPr id="1048648" name="Footer Placeholder 5"/>
          <p:cNvSpPr>
            <a:spLocks noGrp="1"/>
          </p:cNvSpPr>
          <p:nvPr>
            <p:ph type="ftr" sz="quarter" idx="11"/>
          </p:nvPr>
        </p:nvSpPr>
        <p:spPr/>
        <p:txBody>
          <a:bodyPr/>
          <a:lstStyle/>
          <a:p>
            <a:r>
              <a:rPr lang="pt-BR" smtClean="0"/>
              <a:t>MBA 2026 M &amp; E SEM 1</a:t>
            </a:r>
            <a:endParaRPr lang="en-US"/>
          </a:p>
        </p:txBody>
      </p:sp>
      <p:sp>
        <p:nvSpPr>
          <p:cNvPr id="1048645" name="Slide Number Placeholder 2"/>
          <p:cNvSpPr>
            <a:spLocks noGrp="1"/>
          </p:cNvSpPr>
          <p:nvPr>
            <p:ph type="sldNum" sz="quarter" idx="12"/>
          </p:nvPr>
        </p:nvSpPr>
        <p:spPr/>
        <p:txBody>
          <a:bodyPr/>
          <a:lstStyle/>
          <a:p>
            <a:fld id="{F55A3AC2-3652-4300-AA6A-B41FB0D34471}" type="slidenum">
              <a:rPr lang="en-US" smtClean="0"/>
              <a:t>22</a:t>
            </a:fld>
            <a:endParaRPr lang="en-US"/>
          </a:p>
        </p:txBody>
      </p:sp>
      <mc:AlternateContent xmlns:mc="http://schemas.openxmlformats.org/markup-compatibility/2006" xmlns:p14="http://schemas.microsoft.com/office/powerpoint/2010/main">
        <mc:Choice Requires="p14">
          <p:contentPart p14:bwMode="auto" r:id="rId2">
            <p14:nvContentPartPr>
              <p14:cNvPr id="2" name="Ink 1"/>
              <p14:cNvContentPartPr/>
              <p14:nvPr/>
            </p14:nvContentPartPr>
            <p14:xfrm>
              <a:off x="3245760" y="2351880"/>
              <a:ext cx="360" cy="360"/>
            </p14:xfrm>
          </p:contentPart>
        </mc:Choice>
        <mc:Fallback xmlns="">
          <p:pic>
            <p:nvPicPr>
              <p:cNvPr id="2" name="Ink 1"/>
              <p:cNvPicPr/>
              <p:nvPr/>
            </p:nvPicPr>
            <p:blipFill>
              <a:blip r:embed="rId3"/>
              <a:stretch>
                <a:fillRect/>
              </a:stretch>
            </p:blipFill>
            <p:spPr>
              <a:xfrm>
                <a:off x="3236400" y="2342520"/>
                <a:ext cx="19080" cy="19080"/>
              </a:xfrm>
              <a:prstGeom prst="rect">
                <a:avLst/>
              </a:prstGeom>
            </p:spPr>
          </p:pic>
        </mc:Fallback>
      </mc:AlternateContent>
    </p:spTree>
  </p:cSld>
  <p:clrMapOvr>
    <a:masterClrMapping/>
  </p:clrMapOvr>
  <p:transition>
    <p:comb/>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65127"/>
            <a:ext cx="8763000" cy="625474"/>
          </a:xfrm>
        </p:spPr>
        <p:txBody>
          <a:bodyPr>
            <a:normAutofit/>
          </a:bodyPr>
          <a:lstStyle/>
          <a:p>
            <a:r>
              <a:rPr lang="en-US" dirty="0" smtClean="0"/>
              <a:t>Project Purpose: </a:t>
            </a:r>
            <a:r>
              <a:rPr lang="en-US" b="1" dirty="0" smtClean="0"/>
              <a:t>To improve infant mortality Rate</a:t>
            </a:r>
            <a:endParaRPr lang="en-US" b="1" dirty="0"/>
          </a:p>
        </p:txBody>
      </p:sp>
      <p:sp>
        <p:nvSpPr>
          <p:cNvPr id="3" name="Content Placeholder 2"/>
          <p:cNvSpPr>
            <a:spLocks noGrp="1"/>
          </p:cNvSpPr>
          <p:nvPr>
            <p:ph idx="1"/>
          </p:nvPr>
        </p:nvSpPr>
        <p:spPr>
          <a:xfrm>
            <a:off x="228600" y="1143000"/>
            <a:ext cx="8686800" cy="5033963"/>
          </a:xfrm>
        </p:spPr>
        <p:txBody>
          <a:bodyPr>
            <a:normAutofit fontScale="92500" lnSpcReduction="10000"/>
          </a:bodyPr>
          <a:lstStyle/>
          <a:p>
            <a:pPr algn="just"/>
            <a:r>
              <a:rPr lang="en-US" sz="3200" b="1" dirty="0" smtClean="0"/>
              <a:t>Target Group</a:t>
            </a:r>
            <a:r>
              <a:rPr lang="en-US" sz="3200" dirty="0" smtClean="0"/>
              <a:t>: A group used as a vehicle to bring about the desired change. That group whose behavior the project should target to change in order to bring  about the desired change. Received the </a:t>
            </a:r>
            <a:r>
              <a:rPr lang="en-US" sz="3200" u="sng" dirty="0" smtClean="0"/>
              <a:t>products/service </a:t>
            </a:r>
            <a:r>
              <a:rPr lang="en-US" sz="3200" dirty="0" smtClean="0"/>
              <a:t>delivered by the project.</a:t>
            </a:r>
          </a:p>
          <a:p>
            <a:pPr lvl="1" algn="just"/>
            <a:r>
              <a:rPr lang="en-US" sz="2900" b="1" dirty="0" smtClean="0"/>
              <a:t>Expecting mothers</a:t>
            </a:r>
          </a:p>
          <a:p>
            <a:pPr lvl="1" algn="just"/>
            <a:r>
              <a:rPr lang="en-US" sz="2900" b="1" dirty="0" smtClean="0"/>
              <a:t>Care givers</a:t>
            </a:r>
          </a:p>
          <a:p>
            <a:pPr lvl="1" algn="just"/>
            <a:r>
              <a:rPr lang="en-US" sz="2900" b="1" dirty="0" smtClean="0"/>
              <a:t>Hospitals staff</a:t>
            </a:r>
            <a:endParaRPr lang="en-US" sz="3200" b="1" dirty="0"/>
          </a:p>
          <a:p>
            <a:pPr algn="just"/>
            <a:r>
              <a:rPr lang="en-US" sz="3200" b="1" dirty="0" smtClean="0"/>
              <a:t>Beneficiaries: </a:t>
            </a:r>
            <a:r>
              <a:rPr lang="en-US" sz="3200" dirty="0" smtClean="0"/>
              <a:t>A groups that receive the final benefits or deliverables to the project.</a:t>
            </a:r>
          </a:p>
          <a:p>
            <a:pPr lvl="1"/>
            <a:r>
              <a:rPr lang="en-US" sz="2900" b="1" dirty="0" smtClean="0"/>
              <a:t>Babies below 5</a:t>
            </a:r>
          </a:p>
          <a:p>
            <a:pPr lvl="1"/>
            <a:r>
              <a:rPr lang="en-US" sz="2900" b="1" dirty="0" smtClean="0"/>
              <a:t>Parents </a:t>
            </a:r>
            <a:endParaRPr lang="en-US" sz="2900" b="1" dirty="0"/>
          </a:p>
        </p:txBody>
      </p:sp>
      <p:sp>
        <p:nvSpPr>
          <p:cNvPr id="4" name="Date Placeholder 3"/>
          <p:cNvSpPr>
            <a:spLocks noGrp="1"/>
          </p:cNvSpPr>
          <p:nvPr>
            <p:ph type="dt" sz="half" idx="10"/>
          </p:nvPr>
        </p:nvSpPr>
        <p:spPr/>
        <p:txBody>
          <a:bodyPr/>
          <a:lstStyle/>
          <a:p>
            <a:fld id="{AB22EAD8-E80E-4970-837D-ACD09A168D14}"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23</a:t>
            </a:fld>
            <a:endParaRPr lang="en-US"/>
          </a:p>
        </p:txBody>
      </p:sp>
    </p:spTree>
    <p:extLst>
      <p:ext uri="{BB962C8B-B14F-4D97-AF65-F5344CB8AC3E}">
        <p14:creationId xmlns:p14="http://schemas.microsoft.com/office/powerpoint/2010/main" val="436542201"/>
      </p:ext>
    </p:extLst>
  </p:cSld>
  <p:clrMapOvr>
    <a:masterClrMapping/>
  </p:clrMapOvr>
  <p:transition>
    <p:comb/>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1" name="Title 3"/>
          <p:cNvSpPr>
            <a:spLocks noGrp="1"/>
          </p:cNvSpPr>
          <p:nvPr>
            <p:ph type="title"/>
          </p:nvPr>
        </p:nvSpPr>
        <p:spPr>
          <a:xfrm>
            <a:off x="457200" y="274638"/>
            <a:ext cx="8229600" cy="715962"/>
          </a:xfrm>
        </p:spPr>
        <p:txBody>
          <a:bodyPr>
            <a:normAutofit/>
          </a:bodyPr>
          <a:lstStyle/>
          <a:p>
            <a:r>
              <a:rPr lang="en-US" sz="4400" dirty="0" smtClean="0">
                <a:latin typeface="Garamond" panose="02020404030301010803" pitchFamily="18" charset="0"/>
              </a:rPr>
              <a:t>Evaluation Forms</a:t>
            </a:r>
            <a:endParaRPr lang="en-US" dirty="0"/>
          </a:p>
        </p:txBody>
      </p:sp>
      <p:sp>
        <p:nvSpPr>
          <p:cNvPr id="1048649" name="Content Placeholder 1"/>
          <p:cNvSpPr>
            <a:spLocks noGrp="1"/>
          </p:cNvSpPr>
          <p:nvPr>
            <p:ph idx="1"/>
          </p:nvPr>
        </p:nvSpPr>
        <p:spPr>
          <a:xfrm>
            <a:off x="457200" y="1143000"/>
            <a:ext cx="8229600" cy="4864291"/>
          </a:xfrm>
        </p:spPr>
        <p:txBody>
          <a:bodyPr>
            <a:noAutofit/>
          </a:bodyPr>
          <a:lstStyle/>
          <a:p>
            <a:pPr>
              <a:buFont typeface="Wingdings" pitchFamily="2" charset="2"/>
              <a:buChar char="q"/>
            </a:pPr>
            <a:r>
              <a:rPr lang="en-US" sz="2800" dirty="0" smtClean="0">
                <a:latin typeface="Garamond" panose="02020404030301010803" pitchFamily="18" charset="0"/>
              </a:rPr>
              <a:t>An evaluation can be done;</a:t>
            </a:r>
          </a:p>
          <a:p>
            <a:pPr lvl="1">
              <a:spcBef>
                <a:spcPts val="1200"/>
              </a:spcBef>
              <a:spcAft>
                <a:spcPts val="1200"/>
              </a:spcAft>
            </a:pPr>
            <a:r>
              <a:rPr lang="en-US" sz="2800" dirty="0" smtClean="0">
                <a:latin typeface="Garamond" panose="02020404030301010803" pitchFamily="18" charset="0"/>
              </a:rPr>
              <a:t>Before implementation (</a:t>
            </a:r>
            <a:r>
              <a:rPr lang="en-US" sz="2800" b="1" dirty="0" err="1" smtClean="0">
                <a:latin typeface="Garamond" panose="02020404030301010803" pitchFamily="18" charset="0"/>
              </a:rPr>
              <a:t>Exante</a:t>
            </a:r>
            <a:r>
              <a:rPr lang="en-US" sz="2800" b="1" dirty="0" smtClean="0">
                <a:latin typeface="Garamond" panose="02020404030301010803" pitchFamily="18" charset="0"/>
              </a:rPr>
              <a:t> evaluation</a:t>
            </a:r>
            <a:r>
              <a:rPr lang="en-US" sz="2800" dirty="0" smtClean="0">
                <a:latin typeface="Garamond" panose="02020404030301010803" pitchFamily="18" charset="0"/>
              </a:rPr>
              <a:t>)</a:t>
            </a:r>
          </a:p>
          <a:p>
            <a:pPr lvl="1">
              <a:spcBef>
                <a:spcPts val="1200"/>
              </a:spcBef>
              <a:spcAft>
                <a:spcPts val="1200"/>
              </a:spcAft>
            </a:pPr>
            <a:r>
              <a:rPr lang="en-US" sz="2800" dirty="0" smtClean="0">
                <a:latin typeface="Garamond" panose="02020404030301010803" pitchFamily="18" charset="0"/>
              </a:rPr>
              <a:t>during implementation </a:t>
            </a:r>
            <a:r>
              <a:rPr lang="en-US" sz="2800" b="1" dirty="0" smtClean="0">
                <a:latin typeface="Garamond" panose="02020404030301010803" pitchFamily="18" charset="0"/>
              </a:rPr>
              <a:t>(mid-term), </a:t>
            </a:r>
          </a:p>
          <a:p>
            <a:pPr lvl="1">
              <a:spcBef>
                <a:spcPts val="1200"/>
              </a:spcBef>
              <a:spcAft>
                <a:spcPts val="1200"/>
              </a:spcAft>
            </a:pPr>
            <a:r>
              <a:rPr lang="en-US" sz="2800" dirty="0" smtClean="0">
                <a:latin typeface="Garamond" panose="02020404030301010803" pitchFamily="18" charset="0"/>
              </a:rPr>
              <a:t>at its end (</a:t>
            </a:r>
            <a:r>
              <a:rPr lang="en-US" sz="2800" b="1" dirty="0" smtClean="0">
                <a:latin typeface="Garamond" panose="02020404030301010803" pitchFamily="18" charset="0"/>
              </a:rPr>
              <a:t>final evaluation</a:t>
            </a:r>
            <a:r>
              <a:rPr lang="en-US" sz="2800" dirty="0" smtClean="0">
                <a:latin typeface="Garamond" panose="02020404030301010803" pitchFamily="18" charset="0"/>
              </a:rPr>
              <a:t>) or </a:t>
            </a:r>
          </a:p>
          <a:p>
            <a:pPr lvl="1">
              <a:spcBef>
                <a:spcPts val="1200"/>
              </a:spcBef>
              <a:spcAft>
                <a:spcPts val="1200"/>
              </a:spcAft>
            </a:pPr>
            <a:r>
              <a:rPr lang="en-US" sz="2800" dirty="0" smtClean="0">
                <a:latin typeface="Garamond" panose="02020404030301010803" pitchFamily="18" charset="0"/>
              </a:rPr>
              <a:t>afterwards (</a:t>
            </a:r>
            <a:r>
              <a:rPr lang="en-US" sz="2800" b="1" dirty="0" err="1" smtClean="0">
                <a:latin typeface="Garamond" panose="02020404030301010803" pitchFamily="18" charset="0"/>
              </a:rPr>
              <a:t>expost</a:t>
            </a:r>
            <a:r>
              <a:rPr lang="en-US" sz="2800" b="1" dirty="0" smtClean="0">
                <a:latin typeface="Garamond" panose="02020404030301010803" pitchFamily="18" charset="0"/>
              </a:rPr>
              <a:t> evaluation</a:t>
            </a:r>
            <a:r>
              <a:rPr lang="en-US" sz="2800" dirty="0" smtClean="0">
                <a:latin typeface="Garamond" panose="02020404030301010803" pitchFamily="18" charset="0"/>
              </a:rPr>
              <a:t>), </a:t>
            </a:r>
          </a:p>
          <a:p>
            <a:pPr lvl="1">
              <a:spcBef>
                <a:spcPts val="1200"/>
              </a:spcBef>
              <a:spcAft>
                <a:spcPts val="1200"/>
              </a:spcAft>
            </a:pPr>
            <a:r>
              <a:rPr lang="en-US" sz="2800" dirty="0" smtClean="0">
                <a:latin typeface="Garamond" panose="02020404030301010803" pitchFamily="18" charset="0"/>
              </a:rPr>
              <a:t>either to help guide the project or to draw lessons for future projects and programming. </a:t>
            </a:r>
          </a:p>
        </p:txBody>
      </p:sp>
      <p:sp>
        <p:nvSpPr>
          <p:cNvPr id="1048652" name="Date Placeholder 4"/>
          <p:cNvSpPr>
            <a:spLocks noGrp="1"/>
          </p:cNvSpPr>
          <p:nvPr>
            <p:ph type="dt" sz="half" idx="10"/>
          </p:nvPr>
        </p:nvSpPr>
        <p:spPr/>
        <p:txBody>
          <a:bodyPr/>
          <a:lstStyle/>
          <a:p>
            <a:fld id="{FE084A81-9024-43D1-B137-762F8EDABE1F}" type="datetime1">
              <a:rPr lang="en-US" smtClean="0"/>
              <a:t>8/19/2026</a:t>
            </a:fld>
            <a:endParaRPr lang="en-US"/>
          </a:p>
        </p:txBody>
      </p:sp>
      <p:sp>
        <p:nvSpPr>
          <p:cNvPr id="1048653" name="Footer Placeholder 5"/>
          <p:cNvSpPr>
            <a:spLocks noGrp="1"/>
          </p:cNvSpPr>
          <p:nvPr>
            <p:ph type="ftr" sz="quarter" idx="11"/>
          </p:nvPr>
        </p:nvSpPr>
        <p:spPr/>
        <p:txBody>
          <a:bodyPr/>
          <a:lstStyle/>
          <a:p>
            <a:r>
              <a:rPr lang="pt-BR" smtClean="0"/>
              <a:t>MBA 2026 M &amp; E SEM 1</a:t>
            </a:r>
            <a:endParaRPr lang="en-US"/>
          </a:p>
        </p:txBody>
      </p:sp>
      <p:sp>
        <p:nvSpPr>
          <p:cNvPr id="1048650" name="Slide Number Placeholder 2"/>
          <p:cNvSpPr>
            <a:spLocks noGrp="1"/>
          </p:cNvSpPr>
          <p:nvPr>
            <p:ph type="sldNum" sz="quarter" idx="12"/>
          </p:nvPr>
        </p:nvSpPr>
        <p:spPr/>
        <p:txBody>
          <a:bodyPr/>
          <a:lstStyle/>
          <a:p>
            <a:fld id="{F55A3AC2-3652-4300-AA6A-B41FB0D34471}" type="slidenum">
              <a:rPr lang="en-US" smtClean="0"/>
              <a:t>24</a:t>
            </a:fld>
            <a:endParaRPr lang="en-US"/>
          </a:p>
        </p:txBody>
      </p:sp>
    </p:spTree>
  </p:cSld>
  <p:clrMapOvr>
    <a:masterClrMapping/>
  </p:clrMapOvr>
  <p:transition>
    <p:comb/>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6" name="Title 3"/>
          <p:cNvSpPr>
            <a:spLocks noGrp="1"/>
          </p:cNvSpPr>
          <p:nvPr>
            <p:ph type="title"/>
          </p:nvPr>
        </p:nvSpPr>
        <p:spPr>
          <a:xfrm>
            <a:off x="457200" y="274638"/>
            <a:ext cx="8229600" cy="563562"/>
          </a:xfrm>
        </p:spPr>
        <p:txBody>
          <a:bodyPr>
            <a:normAutofit fontScale="90000"/>
          </a:bodyPr>
          <a:lstStyle/>
          <a:p>
            <a:r>
              <a:rPr lang="en-US" sz="4000" dirty="0">
                <a:latin typeface="Garamond" panose="02020404030301010803" pitchFamily="18" charset="0"/>
              </a:rPr>
              <a:t>Evaluation </a:t>
            </a:r>
            <a:r>
              <a:rPr lang="en-US" sz="4000" dirty="0" smtClean="0">
                <a:latin typeface="Garamond" panose="02020404030301010803" pitchFamily="18" charset="0"/>
              </a:rPr>
              <a:t>Forms cont’d</a:t>
            </a:r>
            <a:endParaRPr lang="en-US" dirty="0"/>
          </a:p>
        </p:txBody>
      </p:sp>
      <p:sp>
        <p:nvSpPr>
          <p:cNvPr id="1048654" name="Content Placeholder 1"/>
          <p:cNvSpPr>
            <a:spLocks noGrp="1"/>
          </p:cNvSpPr>
          <p:nvPr>
            <p:ph idx="1"/>
          </p:nvPr>
        </p:nvSpPr>
        <p:spPr>
          <a:xfrm>
            <a:off x="457200" y="914400"/>
            <a:ext cx="8229600" cy="5092891"/>
          </a:xfrm>
        </p:spPr>
        <p:txBody>
          <a:bodyPr>
            <a:noAutofit/>
          </a:bodyPr>
          <a:lstStyle/>
          <a:p>
            <a:pPr lvl="0">
              <a:spcBef>
                <a:spcPts val="1200"/>
              </a:spcBef>
            </a:pPr>
            <a:r>
              <a:rPr lang="en-US" sz="2800" dirty="0" smtClean="0">
                <a:latin typeface="Garamond" panose="02020404030301010803" pitchFamily="18" charset="0"/>
              </a:rPr>
              <a:t>Looking at what the project or </a:t>
            </a:r>
            <a:r>
              <a:rPr lang="en-US" sz="2800" dirty="0" err="1" smtClean="0">
                <a:latin typeface="Garamond" panose="02020404030301010803" pitchFamily="18" charset="0"/>
              </a:rPr>
              <a:t>organisation</a:t>
            </a:r>
            <a:r>
              <a:rPr lang="en-US" sz="2800" dirty="0" smtClean="0">
                <a:latin typeface="Garamond" panose="02020404030301010803" pitchFamily="18" charset="0"/>
              </a:rPr>
              <a:t> intended to achieve – what difference did it want to make? What impact did it want to make?</a:t>
            </a:r>
          </a:p>
          <a:p>
            <a:pPr lvl="0">
              <a:spcBef>
                <a:spcPts val="1200"/>
              </a:spcBef>
            </a:pPr>
            <a:r>
              <a:rPr lang="en-US" sz="2800" dirty="0" smtClean="0">
                <a:latin typeface="Garamond" panose="02020404030301010803" pitchFamily="18" charset="0"/>
              </a:rPr>
              <a:t>Assessing its progress towards what it was to achieve, its impact targets. </a:t>
            </a:r>
          </a:p>
          <a:p>
            <a:pPr lvl="0">
              <a:spcBef>
                <a:spcPts val="1200"/>
              </a:spcBef>
            </a:pPr>
            <a:r>
              <a:rPr lang="en-US" sz="2800" dirty="0" smtClean="0">
                <a:latin typeface="Garamond" panose="02020404030301010803" pitchFamily="18" charset="0"/>
              </a:rPr>
              <a:t>Looking at the strategy of the project or </a:t>
            </a:r>
            <a:r>
              <a:rPr lang="en-US" sz="2800" dirty="0" err="1" smtClean="0">
                <a:latin typeface="Garamond" panose="02020404030301010803" pitchFamily="18" charset="0"/>
              </a:rPr>
              <a:t>organisation</a:t>
            </a:r>
            <a:r>
              <a:rPr lang="en-US" sz="2800" dirty="0" smtClean="0">
                <a:latin typeface="Garamond" panose="02020404030301010803" pitchFamily="18" charset="0"/>
              </a:rPr>
              <a:t>. Did it have a strategy? Was it effective in following its strategy? Did the strategy work? If not, why not?</a:t>
            </a:r>
          </a:p>
        </p:txBody>
      </p:sp>
      <p:sp>
        <p:nvSpPr>
          <p:cNvPr id="1048657" name="Date Placeholder 4"/>
          <p:cNvSpPr>
            <a:spLocks noGrp="1"/>
          </p:cNvSpPr>
          <p:nvPr>
            <p:ph type="dt" sz="half" idx="10"/>
          </p:nvPr>
        </p:nvSpPr>
        <p:spPr/>
        <p:txBody>
          <a:bodyPr/>
          <a:lstStyle/>
          <a:p>
            <a:fld id="{3AA8E09A-729E-401A-98B0-4F1044D2D728}" type="datetime1">
              <a:rPr lang="en-US" smtClean="0"/>
              <a:t>8/19/2026</a:t>
            </a:fld>
            <a:endParaRPr lang="en-US"/>
          </a:p>
        </p:txBody>
      </p:sp>
      <p:sp>
        <p:nvSpPr>
          <p:cNvPr id="1048658" name="Footer Placeholder 5"/>
          <p:cNvSpPr>
            <a:spLocks noGrp="1"/>
          </p:cNvSpPr>
          <p:nvPr>
            <p:ph type="ftr" sz="quarter" idx="11"/>
          </p:nvPr>
        </p:nvSpPr>
        <p:spPr/>
        <p:txBody>
          <a:bodyPr/>
          <a:lstStyle/>
          <a:p>
            <a:r>
              <a:rPr lang="pt-BR" smtClean="0"/>
              <a:t>MBA 2026 M &amp; E SEM 1</a:t>
            </a:r>
            <a:endParaRPr lang="en-US"/>
          </a:p>
        </p:txBody>
      </p:sp>
      <p:sp>
        <p:nvSpPr>
          <p:cNvPr id="1048655" name="Slide Number Placeholder 2"/>
          <p:cNvSpPr>
            <a:spLocks noGrp="1"/>
          </p:cNvSpPr>
          <p:nvPr>
            <p:ph type="sldNum" sz="quarter" idx="12"/>
          </p:nvPr>
        </p:nvSpPr>
        <p:spPr/>
        <p:txBody>
          <a:bodyPr/>
          <a:lstStyle/>
          <a:p>
            <a:fld id="{F55A3AC2-3652-4300-AA6A-B41FB0D34471}" type="slidenum">
              <a:rPr lang="en-US" smtClean="0"/>
              <a:t>25</a:t>
            </a:fld>
            <a:endParaRPr lang="en-US"/>
          </a:p>
        </p:txBody>
      </p:sp>
    </p:spTree>
  </p:cSld>
  <p:clrMapOvr>
    <a:masterClrMapping/>
  </p:clrMapOvr>
  <p:transition>
    <p:comb/>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806037"/>
          </a:xfrm>
        </p:spPr>
        <p:txBody>
          <a:bodyPr/>
          <a:lstStyle/>
          <a:p>
            <a:r>
              <a:rPr lang="en-US" sz="4400" dirty="0">
                <a:latin typeface="Garamond" panose="02020404030301010803" pitchFamily="18" charset="0"/>
              </a:rPr>
              <a:t>Evaluation Forms cont’d</a:t>
            </a:r>
            <a:endParaRPr lang="en-US" dirty="0"/>
          </a:p>
        </p:txBody>
      </p:sp>
      <p:sp>
        <p:nvSpPr>
          <p:cNvPr id="2" name="Content Placeholder 1"/>
          <p:cNvSpPr>
            <a:spLocks noGrp="1"/>
          </p:cNvSpPr>
          <p:nvPr>
            <p:ph idx="1"/>
          </p:nvPr>
        </p:nvSpPr>
        <p:spPr>
          <a:xfrm>
            <a:off x="457200" y="1295400"/>
            <a:ext cx="8229600" cy="4711891"/>
          </a:xfrm>
        </p:spPr>
        <p:txBody>
          <a:bodyPr/>
          <a:lstStyle/>
          <a:p>
            <a:pPr lvl="0">
              <a:spcBef>
                <a:spcPts val="1200"/>
              </a:spcBef>
            </a:pPr>
            <a:r>
              <a:rPr lang="en-US" sz="2800" b="1" dirty="0">
                <a:latin typeface="Garamond" panose="02020404030301010803" pitchFamily="18" charset="0"/>
              </a:rPr>
              <a:t>Looking at how it worked. </a:t>
            </a:r>
          </a:p>
          <a:p>
            <a:pPr lvl="0">
              <a:spcBef>
                <a:spcPts val="1200"/>
              </a:spcBef>
            </a:pPr>
            <a:r>
              <a:rPr lang="en-US" sz="2800" dirty="0">
                <a:latin typeface="Garamond" panose="02020404030301010803" pitchFamily="18" charset="0"/>
              </a:rPr>
              <a:t>Was there an efficient use of resources? </a:t>
            </a:r>
          </a:p>
          <a:p>
            <a:pPr lvl="0">
              <a:spcBef>
                <a:spcPts val="1200"/>
              </a:spcBef>
            </a:pPr>
            <a:r>
              <a:rPr lang="en-US" sz="2800" dirty="0">
                <a:latin typeface="Garamond" panose="02020404030301010803" pitchFamily="18" charset="0"/>
              </a:rPr>
              <a:t>What were the opportunity costs of the way it chose to work?</a:t>
            </a:r>
          </a:p>
          <a:p>
            <a:pPr lvl="0">
              <a:spcBef>
                <a:spcPts val="1200"/>
              </a:spcBef>
            </a:pPr>
            <a:r>
              <a:rPr lang="en-US" sz="2800" dirty="0">
                <a:latin typeface="Garamond" panose="02020404030301010803" pitchFamily="18" charset="0"/>
              </a:rPr>
              <a:t>How sustainable is the way in which the project or </a:t>
            </a:r>
            <a:r>
              <a:rPr lang="en-US" sz="2800" dirty="0" err="1">
                <a:latin typeface="Garamond" panose="02020404030301010803" pitchFamily="18" charset="0"/>
              </a:rPr>
              <a:t>organisation</a:t>
            </a:r>
            <a:r>
              <a:rPr lang="en-US" sz="2800" dirty="0">
                <a:latin typeface="Garamond" panose="02020404030301010803" pitchFamily="18" charset="0"/>
              </a:rPr>
              <a:t> works? </a:t>
            </a:r>
          </a:p>
          <a:p>
            <a:pPr lvl="0">
              <a:spcBef>
                <a:spcPts val="1200"/>
              </a:spcBef>
            </a:pPr>
            <a:r>
              <a:rPr lang="en-US" sz="2800" dirty="0">
                <a:latin typeface="Garamond" panose="02020404030301010803" pitchFamily="18" charset="0"/>
              </a:rPr>
              <a:t>What are the implications for the various stakeholders in the way the </a:t>
            </a:r>
            <a:r>
              <a:rPr lang="en-US" sz="2800" dirty="0" err="1">
                <a:latin typeface="Garamond" panose="02020404030301010803" pitchFamily="18" charset="0"/>
              </a:rPr>
              <a:t>organisation</a:t>
            </a:r>
            <a:r>
              <a:rPr lang="en-US" sz="2800" dirty="0">
                <a:latin typeface="Garamond" panose="02020404030301010803" pitchFamily="18" charset="0"/>
              </a:rPr>
              <a:t> works?</a:t>
            </a:r>
          </a:p>
          <a:p>
            <a:pPr marL="109728" indent="0">
              <a:buNone/>
            </a:pPr>
            <a:endParaRPr lang="en-US" sz="2000" dirty="0">
              <a:latin typeface="Constantia" pitchFamily="18" charset="0"/>
            </a:endParaRPr>
          </a:p>
          <a:p>
            <a:endParaRPr lang="en-US" sz="2000" dirty="0">
              <a:latin typeface="Constantia" pitchFamily="18" charset="0"/>
            </a:endParaRPr>
          </a:p>
        </p:txBody>
      </p:sp>
      <p:sp>
        <p:nvSpPr>
          <p:cNvPr id="3" name="Date Placeholder 2"/>
          <p:cNvSpPr>
            <a:spLocks noGrp="1"/>
          </p:cNvSpPr>
          <p:nvPr>
            <p:ph type="dt" sz="half" idx="10"/>
          </p:nvPr>
        </p:nvSpPr>
        <p:spPr/>
        <p:txBody>
          <a:bodyPr/>
          <a:lstStyle/>
          <a:p>
            <a:fld id="{0DAAB754-C87F-4F3A-A467-A66CAA8CC137}" type="datetime1">
              <a:rPr lang="en-US" smtClean="0"/>
              <a:t>8/19/2026</a:t>
            </a:fld>
            <a:endParaRPr lang="en-US"/>
          </a:p>
        </p:txBody>
      </p:sp>
      <p:sp>
        <p:nvSpPr>
          <p:cNvPr id="4" name="Footer Placeholder 3"/>
          <p:cNvSpPr>
            <a:spLocks noGrp="1"/>
          </p:cNvSpPr>
          <p:nvPr>
            <p:ph type="ftr" sz="quarter" idx="11"/>
          </p:nvPr>
        </p:nvSpPr>
        <p:spPr/>
        <p:txBody>
          <a:bodyPr/>
          <a:lstStyle/>
          <a:p>
            <a:r>
              <a:rPr lang="pt-BR" smtClean="0"/>
              <a:t>MBA 2026 M &amp; E SEM 1</a:t>
            </a:r>
            <a:endParaRPr lang="en-US"/>
          </a:p>
        </p:txBody>
      </p:sp>
      <p:sp>
        <p:nvSpPr>
          <p:cNvPr id="5" name="Slide Number Placeholder 4"/>
          <p:cNvSpPr>
            <a:spLocks noGrp="1"/>
          </p:cNvSpPr>
          <p:nvPr>
            <p:ph type="sldNum" sz="quarter" idx="12"/>
          </p:nvPr>
        </p:nvSpPr>
        <p:spPr/>
        <p:txBody>
          <a:bodyPr/>
          <a:lstStyle/>
          <a:p>
            <a:fld id="{F55A3AC2-3652-4300-AA6A-B41FB0D34471}" type="slidenum">
              <a:rPr lang="en-US" smtClean="0"/>
              <a:t>26</a:t>
            </a:fld>
            <a:endParaRPr lang="en-US"/>
          </a:p>
        </p:txBody>
      </p:sp>
    </p:spTree>
    <p:extLst>
      <p:ext uri="{BB962C8B-B14F-4D97-AF65-F5344CB8AC3E}">
        <p14:creationId xmlns:p14="http://schemas.microsoft.com/office/powerpoint/2010/main" val="800088557"/>
      </p:ext>
    </p:extLst>
  </p:cSld>
  <p:clrMapOvr>
    <a:masterClrMapping/>
  </p:clrMapOvr>
  <p:transition>
    <p:comb/>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1" name="Title 3"/>
          <p:cNvSpPr>
            <a:spLocks noGrp="1"/>
          </p:cNvSpPr>
          <p:nvPr>
            <p:ph type="title"/>
          </p:nvPr>
        </p:nvSpPr>
        <p:spPr>
          <a:xfrm>
            <a:off x="304800" y="228600"/>
            <a:ext cx="5943600" cy="1143000"/>
          </a:xfrm>
        </p:spPr>
        <p:style>
          <a:lnRef idx="1">
            <a:schemeClr val="dk1"/>
          </a:lnRef>
          <a:fillRef idx="2">
            <a:schemeClr val="dk1"/>
          </a:fillRef>
          <a:effectRef idx="1">
            <a:schemeClr val="dk1"/>
          </a:effectRef>
          <a:fontRef idx="minor">
            <a:schemeClr val="dk1"/>
          </a:fontRef>
        </p:style>
        <p:txBody>
          <a:bodyPr>
            <a:noAutofit/>
          </a:bodyPr>
          <a:lstStyle/>
          <a:p>
            <a:r>
              <a:rPr lang="en-US" sz="3600" b="0" dirty="0" smtClean="0">
                <a:latin typeface="Constantia" pitchFamily="18" charset="0"/>
              </a:rPr>
              <a:t>Stages of Project Evaluation</a:t>
            </a:r>
          </a:p>
        </p:txBody>
      </p:sp>
      <p:sp>
        <p:nvSpPr>
          <p:cNvPr id="1048659" name="Content Placeholder 1"/>
          <p:cNvSpPr>
            <a:spLocks noGrp="1"/>
          </p:cNvSpPr>
          <p:nvPr>
            <p:ph idx="1"/>
          </p:nvPr>
        </p:nvSpPr>
        <p:spPr>
          <a:xfrm>
            <a:off x="628650" y="1825625"/>
            <a:ext cx="8134350" cy="4351338"/>
          </a:xfrm>
        </p:spPr>
        <p:txBody>
          <a:bodyPr>
            <a:normAutofit/>
          </a:bodyPr>
          <a:lstStyle/>
          <a:p>
            <a:r>
              <a:rPr lang="en-US" sz="2800" dirty="0" smtClean="0">
                <a:latin typeface="Garamond" panose="02020404030301010803" pitchFamily="18" charset="0"/>
              </a:rPr>
              <a:t>Two kinds or stages are popularly talked about in literature.i.e.</a:t>
            </a:r>
          </a:p>
          <a:p>
            <a:pPr marL="566928" indent="-457200">
              <a:buFont typeface="+mj-lt"/>
              <a:buAutoNum type="arabicPeriod"/>
            </a:pPr>
            <a:r>
              <a:rPr lang="en-US" sz="2800" dirty="0" smtClean="0">
                <a:latin typeface="Garamond" panose="02020404030301010803" pitchFamily="18" charset="0"/>
              </a:rPr>
              <a:t>Formative evaluation, and </a:t>
            </a:r>
          </a:p>
          <a:p>
            <a:pPr marL="566928" indent="-457200">
              <a:buFont typeface="+mj-lt"/>
              <a:buAutoNum type="arabicPeriod"/>
            </a:pPr>
            <a:r>
              <a:rPr lang="en-US" sz="2800" dirty="0" smtClean="0">
                <a:latin typeface="Garamond" panose="02020404030301010803" pitchFamily="18" charset="0"/>
              </a:rPr>
              <a:t>Summative evaluation. </a:t>
            </a:r>
          </a:p>
          <a:p>
            <a:pPr marL="566928" indent="-457200">
              <a:buNone/>
            </a:pPr>
            <a:r>
              <a:rPr lang="en-US" sz="2800" u="sng" dirty="0" smtClean="0">
                <a:latin typeface="Garamond" panose="02020404030301010803" pitchFamily="18" charset="0"/>
              </a:rPr>
              <a:t>Illustration: </a:t>
            </a:r>
          </a:p>
          <a:p>
            <a:r>
              <a:rPr lang="en-US" sz="2800" b="1" dirty="0" smtClean="0">
                <a:latin typeface="Garamond" panose="02020404030301010803" pitchFamily="18" charset="0"/>
              </a:rPr>
              <a:t>When the cook tastes the soup. What is that?</a:t>
            </a:r>
          </a:p>
          <a:p>
            <a:pPr marL="0" indent="0">
              <a:buNone/>
            </a:pPr>
            <a:endParaRPr lang="en-US" sz="2800" dirty="0" smtClean="0">
              <a:latin typeface="Garamond" panose="02020404030301010803" pitchFamily="18" charset="0"/>
            </a:endParaRPr>
          </a:p>
          <a:p>
            <a:r>
              <a:rPr lang="en-US" sz="2800" b="1" dirty="0" smtClean="0">
                <a:latin typeface="Garamond" panose="02020404030301010803" pitchFamily="18" charset="0"/>
              </a:rPr>
              <a:t>When the guests taste the soup. What is that?</a:t>
            </a:r>
          </a:p>
          <a:p>
            <a:pPr marL="566928" indent="-457200">
              <a:buNone/>
            </a:pPr>
            <a:endParaRPr lang="en-US" sz="2000" dirty="0" smtClean="0"/>
          </a:p>
          <a:p>
            <a:endParaRPr lang="en-US" sz="2000" dirty="0" smtClean="0">
              <a:latin typeface="Constantia" pitchFamily="18" charset="0"/>
            </a:endParaRPr>
          </a:p>
          <a:p>
            <a:endParaRPr lang="en-US" sz="2000" dirty="0" smtClean="0">
              <a:latin typeface="Constantia" pitchFamily="18" charset="0"/>
            </a:endParaRPr>
          </a:p>
        </p:txBody>
      </p:sp>
      <p:sp>
        <p:nvSpPr>
          <p:cNvPr id="1048662" name="Date Placeholder 4"/>
          <p:cNvSpPr>
            <a:spLocks noGrp="1"/>
          </p:cNvSpPr>
          <p:nvPr>
            <p:ph type="dt" sz="half" idx="10"/>
          </p:nvPr>
        </p:nvSpPr>
        <p:spPr/>
        <p:txBody>
          <a:bodyPr/>
          <a:lstStyle/>
          <a:p>
            <a:fld id="{EABC942E-2A6B-4E80-B12E-812157520BD7}" type="datetime1">
              <a:rPr lang="en-US" smtClean="0"/>
              <a:t>8/19/2026</a:t>
            </a:fld>
            <a:endParaRPr lang="en-US"/>
          </a:p>
        </p:txBody>
      </p:sp>
      <p:sp>
        <p:nvSpPr>
          <p:cNvPr id="1048663" name="Footer Placeholder 5"/>
          <p:cNvSpPr>
            <a:spLocks noGrp="1"/>
          </p:cNvSpPr>
          <p:nvPr>
            <p:ph type="ftr" sz="quarter" idx="11"/>
          </p:nvPr>
        </p:nvSpPr>
        <p:spPr/>
        <p:txBody>
          <a:bodyPr/>
          <a:lstStyle/>
          <a:p>
            <a:r>
              <a:rPr lang="pt-BR" smtClean="0"/>
              <a:t>MBA 2026 M &amp; E SEM 1</a:t>
            </a:r>
            <a:endParaRPr lang="en-US"/>
          </a:p>
        </p:txBody>
      </p:sp>
      <p:sp>
        <p:nvSpPr>
          <p:cNvPr id="1048660" name="Slide Number Placeholder 2"/>
          <p:cNvSpPr>
            <a:spLocks noGrp="1"/>
          </p:cNvSpPr>
          <p:nvPr>
            <p:ph type="sldNum" sz="quarter" idx="12"/>
          </p:nvPr>
        </p:nvSpPr>
        <p:spPr/>
        <p:txBody>
          <a:bodyPr/>
          <a:lstStyle/>
          <a:p>
            <a:fld id="{F55A3AC2-3652-4300-AA6A-B41FB0D34471}" type="slidenum">
              <a:rPr lang="en-US" smtClean="0"/>
              <a:t>27</a:t>
            </a:fld>
            <a:endParaRPr lang="en-US"/>
          </a:p>
        </p:txBody>
      </p:sp>
    </p:spTree>
  </p:cSld>
  <p:clrMapOvr>
    <a:masterClrMapping/>
  </p:clrMapOvr>
  <p:transition>
    <p:comb/>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82912"/>
          </a:xfrm>
        </p:spPr>
        <p:txBody>
          <a:bodyPr/>
          <a:lstStyle/>
          <a:p>
            <a:endParaRPr lang="en-US" dirty="0"/>
          </a:p>
        </p:txBody>
      </p:sp>
      <p:sp>
        <p:nvSpPr>
          <p:cNvPr id="3" name="Content Placeholder 2"/>
          <p:cNvSpPr>
            <a:spLocks noGrp="1"/>
          </p:cNvSpPr>
          <p:nvPr>
            <p:ph idx="1"/>
          </p:nvPr>
        </p:nvSpPr>
        <p:spPr>
          <a:xfrm>
            <a:off x="304800" y="1371600"/>
            <a:ext cx="8610600" cy="4805363"/>
          </a:xfrm>
        </p:spPr>
        <p:txBody>
          <a:bodyPr/>
          <a:lstStyle/>
          <a:p>
            <a:endParaRPr lang="en-US" dirty="0"/>
          </a:p>
        </p:txBody>
      </p:sp>
      <p:sp>
        <p:nvSpPr>
          <p:cNvPr id="4" name="Date Placeholder 3"/>
          <p:cNvSpPr>
            <a:spLocks noGrp="1"/>
          </p:cNvSpPr>
          <p:nvPr>
            <p:ph type="dt" sz="half" idx="10"/>
          </p:nvPr>
        </p:nvSpPr>
        <p:spPr/>
        <p:txBody>
          <a:bodyPr/>
          <a:lstStyle/>
          <a:p>
            <a:fld id="{341B073F-C78C-46FB-8CC5-C3A5690CF6F7}"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28</a:t>
            </a:fld>
            <a:endParaRPr lang="en-US"/>
          </a:p>
        </p:txBody>
      </p:sp>
      <p:sp>
        <p:nvSpPr>
          <p:cNvPr id="7" name="Rectangle 6"/>
          <p:cNvSpPr/>
          <p:nvPr/>
        </p:nvSpPr>
        <p:spPr>
          <a:xfrm>
            <a:off x="3028950" y="2133600"/>
            <a:ext cx="2762250"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Project Evaluation</a:t>
            </a:r>
            <a:endParaRPr lang="en-US" dirty="0"/>
          </a:p>
        </p:txBody>
      </p:sp>
      <p:sp>
        <p:nvSpPr>
          <p:cNvPr id="8" name="Rectangle 7"/>
          <p:cNvSpPr/>
          <p:nvPr/>
        </p:nvSpPr>
        <p:spPr>
          <a:xfrm>
            <a:off x="1219200" y="3362601"/>
            <a:ext cx="2133600"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Formative Evaluation</a:t>
            </a:r>
            <a:endParaRPr lang="en-US" dirty="0"/>
          </a:p>
        </p:txBody>
      </p:sp>
      <p:sp>
        <p:nvSpPr>
          <p:cNvPr id="12" name="Rectangle 11"/>
          <p:cNvSpPr/>
          <p:nvPr/>
        </p:nvSpPr>
        <p:spPr>
          <a:xfrm>
            <a:off x="5410200" y="3355975"/>
            <a:ext cx="2209800" cy="9210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Summative Evaluation</a:t>
            </a:r>
            <a:endParaRPr lang="en-US" dirty="0"/>
          </a:p>
        </p:txBody>
      </p:sp>
      <p:cxnSp>
        <p:nvCxnSpPr>
          <p:cNvPr id="14" name="Straight Connector 13"/>
          <p:cNvCxnSpPr/>
          <p:nvPr/>
        </p:nvCxnSpPr>
        <p:spPr>
          <a:xfrm>
            <a:off x="2362200" y="3182936"/>
            <a:ext cx="403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438400" y="3200400"/>
            <a:ext cx="0" cy="1622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400800" y="3182936"/>
            <a:ext cx="0" cy="1730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267200" y="3182936"/>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419600" y="3048000"/>
            <a:ext cx="0" cy="134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591520"/>
      </p:ext>
    </p:extLst>
  </p:cSld>
  <p:clrMapOvr>
    <a:masterClrMapping/>
  </p:clrMapOvr>
  <p:transition>
    <p:comb/>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6" name="Title 3"/>
          <p:cNvSpPr>
            <a:spLocks noGrp="1"/>
          </p:cNvSpPr>
          <p:nvPr>
            <p:ph type="title"/>
          </p:nvPr>
        </p:nvSpPr>
        <p:spPr>
          <a:xfrm>
            <a:off x="457200" y="274638"/>
            <a:ext cx="6019800" cy="1143000"/>
          </a:xfrm>
        </p:spPr>
        <p:style>
          <a:lnRef idx="1">
            <a:schemeClr val="dk1"/>
          </a:lnRef>
          <a:fillRef idx="2">
            <a:schemeClr val="dk1"/>
          </a:fillRef>
          <a:effectRef idx="1">
            <a:schemeClr val="dk1"/>
          </a:effectRef>
          <a:fontRef idx="minor">
            <a:schemeClr val="dk1"/>
          </a:fontRef>
        </p:style>
        <p:txBody>
          <a:bodyPr/>
          <a:lstStyle/>
          <a:p>
            <a:r>
              <a:rPr lang="en-US" sz="4400" b="0" dirty="0" smtClean="0">
                <a:latin typeface="Constantia" pitchFamily="18" charset="0"/>
              </a:rPr>
              <a:t>Formative evaluation</a:t>
            </a:r>
            <a:endParaRPr lang="en-US" b="0" dirty="0"/>
          </a:p>
        </p:txBody>
      </p:sp>
      <p:sp>
        <p:nvSpPr>
          <p:cNvPr id="1048664" name="Content Placeholder 1"/>
          <p:cNvSpPr>
            <a:spLocks noGrp="1"/>
          </p:cNvSpPr>
          <p:nvPr>
            <p:ph idx="1"/>
          </p:nvPr>
        </p:nvSpPr>
        <p:spPr>
          <a:xfrm>
            <a:off x="414958" y="1598613"/>
            <a:ext cx="8500442" cy="4576763"/>
          </a:xfrm>
        </p:spPr>
        <p:txBody>
          <a:bodyPr>
            <a:normAutofit lnSpcReduction="10000"/>
          </a:bodyPr>
          <a:lstStyle/>
          <a:p>
            <a:pPr>
              <a:spcBef>
                <a:spcPts val="1200"/>
              </a:spcBef>
              <a:buFont typeface="Wingdings" pitchFamily="2" charset="2"/>
              <a:buChar char="q"/>
            </a:pPr>
            <a:r>
              <a:rPr lang="en-US" sz="2800" dirty="0" smtClean="0">
                <a:latin typeface="Garamond" panose="02020404030301010803" pitchFamily="18" charset="0"/>
              </a:rPr>
              <a:t>Formative evaluation begins during project development and continues throughout the life of the project. </a:t>
            </a:r>
          </a:p>
          <a:p>
            <a:pPr>
              <a:spcBef>
                <a:spcPts val="1200"/>
              </a:spcBef>
            </a:pPr>
            <a:r>
              <a:rPr lang="en-US" sz="2800" dirty="0" smtClean="0">
                <a:latin typeface="Garamond" panose="02020404030301010803" pitchFamily="18" charset="0"/>
              </a:rPr>
              <a:t>The purpose of a formative evaluation is to assess initial and ongoing project activities.</a:t>
            </a:r>
          </a:p>
          <a:p>
            <a:pPr>
              <a:spcBef>
                <a:spcPts val="1200"/>
              </a:spcBef>
              <a:buFont typeface="Wingdings" pitchFamily="2" charset="2"/>
              <a:buChar char="q"/>
            </a:pPr>
            <a:r>
              <a:rPr lang="en-US" sz="2800" dirty="0" smtClean="0">
                <a:latin typeface="Garamond" panose="02020404030301010803" pitchFamily="18" charset="0"/>
              </a:rPr>
              <a:t>when the project is still under way: such interim evaluation are usually under-taken at mid-term (</a:t>
            </a:r>
            <a:r>
              <a:rPr lang="en-US" sz="2800" b="1" dirty="0" smtClean="0">
                <a:latin typeface="Garamond" panose="02020404030301010803" pitchFamily="18" charset="0"/>
              </a:rPr>
              <a:t>mid-term evaluation</a:t>
            </a:r>
            <a:r>
              <a:rPr lang="en-US" sz="2800" dirty="0" smtClean="0">
                <a:latin typeface="Garamond" panose="02020404030301010803" pitchFamily="18" charset="0"/>
              </a:rPr>
              <a:t>), to review progress and propose alterations to project design during the remaining period of implementation.</a:t>
            </a:r>
          </a:p>
          <a:p>
            <a:pPr>
              <a:buFont typeface="Wingdings" pitchFamily="2" charset="2"/>
              <a:buChar char="q"/>
            </a:pPr>
            <a:r>
              <a:rPr lang="en-US" sz="3000" dirty="0" smtClean="0">
                <a:latin typeface="Garamond" panose="02020404030301010803" pitchFamily="18" charset="0"/>
              </a:rPr>
              <a:t>Formative evaluation has two components. i.e. </a:t>
            </a:r>
            <a:r>
              <a:rPr lang="en-US" sz="3000" b="1" dirty="0" smtClean="0">
                <a:latin typeface="Garamond" panose="02020404030301010803" pitchFamily="18" charset="0"/>
              </a:rPr>
              <a:t>implementation</a:t>
            </a:r>
            <a:r>
              <a:rPr lang="en-US" sz="3000" dirty="0" smtClean="0">
                <a:latin typeface="Garamond" panose="02020404030301010803" pitchFamily="18" charset="0"/>
              </a:rPr>
              <a:t> evaluation and </a:t>
            </a:r>
            <a:r>
              <a:rPr lang="en-US" sz="3000" b="1" dirty="0" smtClean="0">
                <a:latin typeface="Garamond" panose="02020404030301010803" pitchFamily="18" charset="0"/>
              </a:rPr>
              <a:t>progress </a:t>
            </a:r>
            <a:r>
              <a:rPr lang="en-US" sz="3000" dirty="0" smtClean="0">
                <a:latin typeface="Garamond" panose="02020404030301010803" pitchFamily="18" charset="0"/>
              </a:rPr>
              <a:t>evaluation.</a:t>
            </a:r>
          </a:p>
          <a:p>
            <a:endParaRPr lang="en-US" sz="2400" dirty="0" smtClean="0">
              <a:latin typeface="Constantia" pitchFamily="18" charset="0"/>
            </a:endParaRPr>
          </a:p>
          <a:p>
            <a:pPr marL="566928" indent="-457200">
              <a:buFont typeface="Wingdings" pitchFamily="2" charset="2"/>
              <a:buChar char="q"/>
            </a:pPr>
            <a:endParaRPr lang="en-US" sz="2400" dirty="0" smtClean="0">
              <a:latin typeface="Constantia" pitchFamily="18" charset="0"/>
            </a:endParaRPr>
          </a:p>
          <a:p>
            <a:endParaRPr lang="en-US" dirty="0"/>
          </a:p>
        </p:txBody>
      </p:sp>
      <p:sp>
        <p:nvSpPr>
          <p:cNvPr id="1048667" name="Date Placeholder 4"/>
          <p:cNvSpPr>
            <a:spLocks noGrp="1"/>
          </p:cNvSpPr>
          <p:nvPr>
            <p:ph type="dt" sz="half" idx="10"/>
          </p:nvPr>
        </p:nvSpPr>
        <p:spPr/>
        <p:txBody>
          <a:bodyPr/>
          <a:lstStyle/>
          <a:p>
            <a:fld id="{FF9E47AB-7D23-4643-A0B2-105444A7D5FF}" type="datetime1">
              <a:rPr lang="en-US" smtClean="0"/>
              <a:t>8/19/2026</a:t>
            </a:fld>
            <a:endParaRPr lang="en-US"/>
          </a:p>
        </p:txBody>
      </p:sp>
      <p:sp>
        <p:nvSpPr>
          <p:cNvPr id="1048668" name="Footer Placeholder 5"/>
          <p:cNvSpPr>
            <a:spLocks noGrp="1"/>
          </p:cNvSpPr>
          <p:nvPr>
            <p:ph type="ftr" sz="quarter" idx="11"/>
          </p:nvPr>
        </p:nvSpPr>
        <p:spPr/>
        <p:txBody>
          <a:bodyPr/>
          <a:lstStyle/>
          <a:p>
            <a:r>
              <a:rPr lang="pt-BR" smtClean="0"/>
              <a:t>MBA 2026 M &amp; E SEM 1</a:t>
            </a:r>
            <a:endParaRPr lang="en-US"/>
          </a:p>
        </p:txBody>
      </p:sp>
      <p:sp>
        <p:nvSpPr>
          <p:cNvPr id="1048665" name="Slide Number Placeholder 2"/>
          <p:cNvSpPr>
            <a:spLocks noGrp="1"/>
          </p:cNvSpPr>
          <p:nvPr>
            <p:ph type="sldNum" sz="quarter" idx="12"/>
          </p:nvPr>
        </p:nvSpPr>
        <p:spPr/>
        <p:txBody>
          <a:bodyPr/>
          <a:lstStyle/>
          <a:p>
            <a:fld id="{F55A3AC2-3652-4300-AA6A-B41FB0D34471}" type="slidenum">
              <a:rPr lang="en-US" smtClean="0"/>
              <a:t>29</a:t>
            </a:fld>
            <a:endParaRPr lang="en-US"/>
          </a:p>
        </p:txBody>
      </p:sp>
    </p:spTree>
  </p:cSld>
  <p:clrMapOvr>
    <a:masterClrMapping/>
  </p:clrMapOvr>
  <p:transition>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Project </a:t>
            </a:r>
            <a:r>
              <a:rPr lang="en-US" dirty="0" err="1" smtClean="0"/>
              <a:t>Mgt</a:t>
            </a:r>
            <a:r>
              <a:rPr lang="en-US" dirty="0" smtClean="0"/>
              <a:t> </a:t>
            </a:r>
            <a:endParaRPr lang="en-US" dirty="0"/>
          </a:p>
        </p:txBody>
      </p:sp>
      <p:sp>
        <p:nvSpPr>
          <p:cNvPr id="2" name="Content Placeholder 1"/>
          <p:cNvSpPr>
            <a:spLocks noGrp="1"/>
          </p:cNvSpPr>
          <p:nvPr>
            <p:ph idx="1"/>
          </p:nvPr>
        </p:nvSpPr>
        <p:spPr/>
        <p:txBody>
          <a:bodyPr/>
          <a:lstStyle/>
          <a:p>
            <a:endParaRPr lang="en-US" dirty="0"/>
          </a:p>
        </p:txBody>
      </p:sp>
      <p:sp>
        <p:nvSpPr>
          <p:cNvPr id="3" name="Date Placeholder 2"/>
          <p:cNvSpPr>
            <a:spLocks noGrp="1"/>
          </p:cNvSpPr>
          <p:nvPr>
            <p:ph type="dt" sz="half" idx="10"/>
          </p:nvPr>
        </p:nvSpPr>
        <p:spPr/>
        <p:txBody>
          <a:bodyPr/>
          <a:lstStyle/>
          <a:p>
            <a:fld id="{973D79A9-94A2-4623-83D2-FB52194BE96B}" type="datetime1">
              <a:rPr lang="en-US" smtClean="0"/>
              <a:t>8/19/2026</a:t>
            </a:fld>
            <a:endParaRPr lang="en-US"/>
          </a:p>
        </p:txBody>
      </p:sp>
      <p:sp>
        <p:nvSpPr>
          <p:cNvPr id="4" name="Footer Placeholder 3"/>
          <p:cNvSpPr>
            <a:spLocks noGrp="1"/>
          </p:cNvSpPr>
          <p:nvPr>
            <p:ph type="ftr" sz="quarter" idx="11"/>
          </p:nvPr>
        </p:nvSpPr>
        <p:spPr/>
        <p:txBody>
          <a:bodyPr/>
          <a:lstStyle/>
          <a:p>
            <a:r>
              <a:rPr lang="pt-BR" smtClean="0"/>
              <a:t>MBA 2026 M &amp; E SEM 1</a:t>
            </a:r>
            <a:endParaRPr lang="en-US"/>
          </a:p>
        </p:txBody>
      </p:sp>
      <p:sp>
        <p:nvSpPr>
          <p:cNvPr id="5" name="Slide Number Placeholder 4"/>
          <p:cNvSpPr>
            <a:spLocks noGrp="1"/>
          </p:cNvSpPr>
          <p:nvPr>
            <p:ph type="sldNum" sz="quarter" idx="12"/>
          </p:nvPr>
        </p:nvSpPr>
        <p:spPr/>
        <p:txBody>
          <a:bodyPr/>
          <a:lstStyle/>
          <a:p>
            <a:fld id="{F55A3AC2-3652-4300-AA6A-B41FB0D34471}" type="slidenum">
              <a:rPr lang="en-US" smtClean="0"/>
              <a:t>3</a:t>
            </a:fld>
            <a:endParaRPr lang="en-US"/>
          </a:p>
        </p:txBody>
      </p:sp>
      <p:cxnSp>
        <p:nvCxnSpPr>
          <p:cNvPr id="8" name="Straight Arrow Connector 7"/>
          <p:cNvCxnSpPr/>
          <p:nvPr/>
        </p:nvCxnSpPr>
        <p:spPr>
          <a:xfrm flipV="1">
            <a:off x="1828800" y="1920240"/>
            <a:ext cx="27432" cy="31851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a:off x="1828800" y="5105400"/>
            <a:ext cx="52578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140366967"/>
      </p:ext>
    </p:extLst>
  </p:cSld>
  <p:clrMapOvr>
    <a:masterClrMapping/>
  </p:clrMapOvr>
  <p:transition>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Chain/TOC</a:t>
            </a: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B68346BB-036B-456D-A99D-F7A0726A73F7}"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30</a:t>
            </a:fld>
            <a:endParaRPr lang="en-US"/>
          </a:p>
        </p:txBody>
      </p:sp>
      <p:sp>
        <p:nvSpPr>
          <p:cNvPr id="7" name="Rectangle 6"/>
          <p:cNvSpPr/>
          <p:nvPr/>
        </p:nvSpPr>
        <p:spPr>
          <a:xfrm>
            <a:off x="1066800" y="2438400"/>
            <a:ext cx="16764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Inputs</a:t>
            </a:r>
            <a:endParaRPr lang="en-US" dirty="0"/>
          </a:p>
        </p:txBody>
      </p:sp>
      <p:sp>
        <p:nvSpPr>
          <p:cNvPr id="8" name="Rectangle 7"/>
          <p:cNvSpPr/>
          <p:nvPr/>
        </p:nvSpPr>
        <p:spPr>
          <a:xfrm>
            <a:off x="4267200" y="2438400"/>
            <a:ext cx="14478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Outputs</a:t>
            </a:r>
            <a:endParaRPr lang="en-US" dirty="0"/>
          </a:p>
        </p:txBody>
      </p:sp>
      <p:cxnSp>
        <p:nvCxnSpPr>
          <p:cNvPr id="10" name="Straight Arrow Connector 9"/>
          <p:cNvCxnSpPr/>
          <p:nvPr/>
        </p:nvCxnSpPr>
        <p:spPr>
          <a:xfrm>
            <a:off x="2743200" y="3048000"/>
            <a:ext cx="1524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3505200" y="3182937"/>
            <a:ext cx="0" cy="10080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641132" y="4170112"/>
            <a:ext cx="1752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Activities</a:t>
            </a:r>
            <a:endParaRPr lang="en-US" dirty="0"/>
          </a:p>
        </p:txBody>
      </p:sp>
      <p:sp>
        <p:nvSpPr>
          <p:cNvPr id="15" name="Rectangle 14"/>
          <p:cNvSpPr/>
          <p:nvPr/>
        </p:nvSpPr>
        <p:spPr>
          <a:xfrm>
            <a:off x="6115050" y="2438400"/>
            <a:ext cx="1276350" cy="1371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Outcomes</a:t>
            </a:r>
            <a:endParaRPr lang="en-US" dirty="0"/>
          </a:p>
        </p:txBody>
      </p:sp>
      <p:sp>
        <p:nvSpPr>
          <p:cNvPr id="17" name="Rectangle 16"/>
          <p:cNvSpPr/>
          <p:nvPr/>
        </p:nvSpPr>
        <p:spPr>
          <a:xfrm>
            <a:off x="7772400" y="2438400"/>
            <a:ext cx="12192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Impact</a:t>
            </a:r>
            <a:endParaRPr lang="en-US" dirty="0"/>
          </a:p>
        </p:txBody>
      </p:sp>
      <p:cxnSp>
        <p:nvCxnSpPr>
          <p:cNvPr id="19" name="Straight Arrow Connector 18"/>
          <p:cNvCxnSpPr/>
          <p:nvPr/>
        </p:nvCxnSpPr>
        <p:spPr>
          <a:xfrm>
            <a:off x="5791200" y="3048000"/>
            <a:ext cx="3238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448550" y="3048000"/>
            <a:ext cx="3238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438446"/>
      </p:ext>
    </p:extLst>
  </p:cSld>
  <p:clrMapOvr>
    <a:masterClrMapping/>
  </p:clrMapOvr>
  <p:transition>
    <p:comb/>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1" name="Title 3"/>
          <p:cNvSpPr>
            <a:spLocks noGrp="1"/>
          </p:cNvSpPr>
          <p:nvPr>
            <p:ph type="title"/>
          </p:nvPr>
        </p:nvSpPr>
        <p:spPr>
          <a:xfrm>
            <a:off x="457200" y="274638"/>
            <a:ext cx="5791200" cy="868362"/>
          </a:xfrm>
        </p:spPr>
        <p:style>
          <a:lnRef idx="2">
            <a:schemeClr val="dk1"/>
          </a:lnRef>
          <a:fillRef idx="1">
            <a:schemeClr val="lt1"/>
          </a:fillRef>
          <a:effectRef idx="0">
            <a:schemeClr val="dk1"/>
          </a:effectRef>
          <a:fontRef idx="minor">
            <a:schemeClr val="dk1"/>
          </a:fontRef>
        </p:style>
        <p:txBody>
          <a:bodyPr>
            <a:normAutofit fontScale="94444"/>
          </a:bodyPr>
          <a:lstStyle/>
          <a:p>
            <a:r>
              <a:rPr lang="en-US" sz="3600" b="0" dirty="0" smtClean="0">
                <a:latin typeface="Constantia" pitchFamily="18" charset="0"/>
              </a:rPr>
              <a:t>1. Implementation evaluation</a:t>
            </a:r>
            <a:endParaRPr lang="en-US" sz="3600" b="0" dirty="0"/>
          </a:p>
        </p:txBody>
      </p:sp>
      <p:sp>
        <p:nvSpPr>
          <p:cNvPr id="1048669" name="Content Placeholder 1"/>
          <p:cNvSpPr>
            <a:spLocks noGrp="1"/>
          </p:cNvSpPr>
          <p:nvPr>
            <p:ph idx="1"/>
          </p:nvPr>
        </p:nvSpPr>
        <p:spPr>
          <a:xfrm>
            <a:off x="457200" y="1371600"/>
            <a:ext cx="8229600" cy="4635691"/>
          </a:xfrm>
        </p:spPr>
        <p:txBody>
          <a:bodyPr>
            <a:normAutofit/>
          </a:bodyPr>
          <a:lstStyle/>
          <a:p>
            <a:pPr>
              <a:spcBef>
                <a:spcPts val="1200"/>
              </a:spcBef>
            </a:pPr>
            <a:r>
              <a:rPr lang="en-US" sz="2800" dirty="0" smtClean="0">
                <a:latin typeface="Garamond" panose="02020404030301010803" pitchFamily="18" charset="0"/>
              </a:rPr>
              <a:t>The purpose of implementation evaluation is to assess whether the project is being conducted as planned. </a:t>
            </a:r>
          </a:p>
          <a:p>
            <a:pPr>
              <a:spcBef>
                <a:spcPts val="1200"/>
              </a:spcBef>
            </a:pPr>
            <a:r>
              <a:rPr lang="en-US" sz="2800" dirty="0" smtClean="0">
                <a:latin typeface="Garamond" panose="02020404030301010803" pitchFamily="18" charset="0"/>
              </a:rPr>
              <a:t>This type of evaluation, sometimes called “process evaluation,” may occur once or several times during the life of the project/program. </a:t>
            </a:r>
          </a:p>
          <a:p>
            <a:pPr>
              <a:spcBef>
                <a:spcPts val="1200"/>
              </a:spcBef>
            </a:pPr>
            <a:r>
              <a:rPr lang="en-US" sz="2800" dirty="0" smtClean="0">
                <a:latin typeface="Garamond" panose="02020404030301010803" pitchFamily="18" charset="0"/>
              </a:rPr>
              <a:t>The underlying principle is that before you can evaluate the outcomes or impact of a program, you must make sure the project and its components are really operating and, if they, are operating according to the proposed plan or PIP.</a:t>
            </a:r>
            <a:endParaRPr lang="en-US" sz="2800" dirty="0">
              <a:latin typeface="Garamond" panose="02020404030301010803" pitchFamily="18" charset="0"/>
            </a:endParaRPr>
          </a:p>
        </p:txBody>
      </p:sp>
      <p:sp>
        <p:nvSpPr>
          <p:cNvPr id="1048672" name="Date Placeholder 4"/>
          <p:cNvSpPr>
            <a:spLocks noGrp="1"/>
          </p:cNvSpPr>
          <p:nvPr>
            <p:ph type="dt" sz="half" idx="10"/>
          </p:nvPr>
        </p:nvSpPr>
        <p:spPr/>
        <p:txBody>
          <a:bodyPr/>
          <a:lstStyle/>
          <a:p>
            <a:fld id="{849F38F6-C9AD-4A25-920A-4F6586D69FB8}" type="datetime1">
              <a:rPr lang="en-US" smtClean="0"/>
              <a:t>8/19/2026</a:t>
            </a:fld>
            <a:endParaRPr lang="en-US"/>
          </a:p>
        </p:txBody>
      </p:sp>
      <p:sp>
        <p:nvSpPr>
          <p:cNvPr id="1048673" name="Footer Placeholder 5"/>
          <p:cNvSpPr>
            <a:spLocks noGrp="1"/>
          </p:cNvSpPr>
          <p:nvPr>
            <p:ph type="ftr" sz="quarter" idx="11"/>
          </p:nvPr>
        </p:nvSpPr>
        <p:spPr/>
        <p:txBody>
          <a:bodyPr/>
          <a:lstStyle/>
          <a:p>
            <a:r>
              <a:rPr lang="pt-BR" smtClean="0"/>
              <a:t>MBA 2026 M &amp; E SEM 1</a:t>
            </a:r>
            <a:endParaRPr lang="en-US"/>
          </a:p>
        </p:txBody>
      </p:sp>
      <p:sp>
        <p:nvSpPr>
          <p:cNvPr id="1048670" name="Slide Number Placeholder 2"/>
          <p:cNvSpPr>
            <a:spLocks noGrp="1"/>
          </p:cNvSpPr>
          <p:nvPr>
            <p:ph type="sldNum" sz="quarter" idx="12"/>
          </p:nvPr>
        </p:nvSpPr>
        <p:spPr/>
        <p:txBody>
          <a:bodyPr/>
          <a:lstStyle/>
          <a:p>
            <a:fld id="{F55A3AC2-3652-4300-AA6A-B41FB0D34471}" type="slidenum">
              <a:rPr lang="en-US" smtClean="0"/>
              <a:t>31</a:t>
            </a:fld>
            <a:endParaRPr lang="en-US"/>
          </a:p>
        </p:txBody>
      </p:sp>
    </p:spTree>
  </p:cSld>
  <p:clrMapOvr>
    <a:masterClrMapping/>
  </p:clrMapOvr>
  <p:transition>
    <p:comb/>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6" name="Title 3"/>
          <p:cNvSpPr>
            <a:spLocks noGrp="1"/>
          </p:cNvSpPr>
          <p:nvPr>
            <p:ph type="title"/>
          </p:nvPr>
        </p:nvSpPr>
        <p:spPr>
          <a:xfrm>
            <a:off x="457200" y="274638"/>
            <a:ext cx="5181600" cy="792162"/>
          </a:xfrm>
        </p:spPr>
        <p:style>
          <a:lnRef idx="2">
            <a:schemeClr val="dk1"/>
          </a:lnRef>
          <a:fillRef idx="1">
            <a:schemeClr val="lt1"/>
          </a:fillRef>
          <a:effectRef idx="0">
            <a:schemeClr val="dk1"/>
          </a:effectRef>
          <a:fontRef idx="minor">
            <a:schemeClr val="dk1"/>
          </a:fontRef>
        </p:style>
        <p:txBody>
          <a:bodyPr>
            <a:normAutofit/>
          </a:bodyPr>
          <a:lstStyle/>
          <a:p>
            <a:r>
              <a:rPr lang="en-US" sz="3600" b="0" dirty="0" smtClean="0">
                <a:latin typeface="Constantia" pitchFamily="18" charset="0"/>
              </a:rPr>
              <a:t>2. Progress Evaluation</a:t>
            </a:r>
            <a:endParaRPr lang="en-US" sz="3600" b="0" dirty="0">
              <a:latin typeface="Constantia" pitchFamily="18" charset="0"/>
            </a:endParaRPr>
          </a:p>
        </p:txBody>
      </p:sp>
      <p:sp>
        <p:nvSpPr>
          <p:cNvPr id="1048674" name="Content Placeholder 1"/>
          <p:cNvSpPr>
            <a:spLocks noGrp="1"/>
          </p:cNvSpPr>
          <p:nvPr>
            <p:ph idx="1"/>
          </p:nvPr>
        </p:nvSpPr>
        <p:spPr>
          <a:xfrm>
            <a:off x="457200" y="1219200"/>
            <a:ext cx="8229600" cy="4788091"/>
          </a:xfrm>
        </p:spPr>
        <p:txBody>
          <a:bodyPr>
            <a:noAutofit/>
          </a:bodyPr>
          <a:lstStyle/>
          <a:p>
            <a:pPr>
              <a:spcBef>
                <a:spcPts val="1200"/>
              </a:spcBef>
            </a:pPr>
            <a:r>
              <a:rPr lang="en-US" sz="2400" dirty="0" smtClean="0">
                <a:latin typeface="Garamond" panose="02020404030301010803" pitchFamily="18" charset="0"/>
              </a:rPr>
              <a:t>The purpose of a progress evaluation is to assess progress in meeting the goals of the program and the project. </a:t>
            </a:r>
          </a:p>
          <a:p>
            <a:pPr>
              <a:spcBef>
                <a:spcPts val="1200"/>
              </a:spcBef>
            </a:pPr>
            <a:r>
              <a:rPr lang="en-US" sz="2400" dirty="0" smtClean="0">
                <a:latin typeface="Garamond" panose="02020404030301010803" pitchFamily="18" charset="0"/>
              </a:rPr>
              <a:t>Progress evaluation collects information to determine what the impact of the activities and strategies is on </a:t>
            </a:r>
            <a:r>
              <a:rPr lang="en-US" sz="2400" b="1" dirty="0" smtClean="0">
                <a:latin typeface="Garamond" panose="02020404030301010803" pitchFamily="18" charset="0"/>
              </a:rPr>
              <a:t>participants </a:t>
            </a:r>
            <a:r>
              <a:rPr lang="en-US" sz="2400" dirty="0" smtClean="0">
                <a:latin typeface="Garamond" panose="02020404030301010803" pitchFamily="18" charset="0"/>
              </a:rPr>
              <a:t>at various stages of the intervention. </a:t>
            </a:r>
          </a:p>
          <a:p>
            <a:pPr>
              <a:spcBef>
                <a:spcPts val="1200"/>
              </a:spcBef>
            </a:pPr>
            <a:r>
              <a:rPr lang="en-US" sz="2400" dirty="0" smtClean="0">
                <a:latin typeface="Garamond" panose="02020404030301010803" pitchFamily="18" charset="0"/>
              </a:rPr>
              <a:t>By measuring progress, project staff can eliminate the risk of waiting until participants have experienced the entire project to assess likely outcomes. </a:t>
            </a:r>
          </a:p>
          <a:p>
            <a:pPr>
              <a:spcBef>
                <a:spcPts val="1200"/>
              </a:spcBef>
              <a:buNone/>
            </a:pPr>
            <a:r>
              <a:rPr lang="en-US" sz="2400" b="1" dirty="0" smtClean="0">
                <a:latin typeface="Garamond" panose="02020404030301010803" pitchFamily="18" charset="0"/>
              </a:rPr>
              <a:t>Note: </a:t>
            </a:r>
            <a:r>
              <a:rPr lang="en-US" sz="2400" dirty="0" smtClean="0">
                <a:latin typeface="Garamond" panose="02020404030301010803" pitchFamily="18" charset="0"/>
              </a:rPr>
              <a:t>Progress evaluation is useful throughout the life of the project, but is most vital during the early stages when activities are piloted and their individual effectiveness or articulation with other project components is unknown.</a:t>
            </a:r>
            <a:endParaRPr lang="en-US" sz="2400" dirty="0">
              <a:latin typeface="Garamond" panose="02020404030301010803" pitchFamily="18" charset="0"/>
            </a:endParaRPr>
          </a:p>
        </p:txBody>
      </p:sp>
      <p:sp>
        <p:nvSpPr>
          <p:cNvPr id="1048677" name="Date Placeholder 4"/>
          <p:cNvSpPr>
            <a:spLocks noGrp="1"/>
          </p:cNvSpPr>
          <p:nvPr>
            <p:ph type="dt" sz="half" idx="10"/>
          </p:nvPr>
        </p:nvSpPr>
        <p:spPr/>
        <p:txBody>
          <a:bodyPr/>
          <a:lstStyle/>
          <a:p>
            <a:fld id="{A49D160E-F67F-4DF0-B8E4-046E8A80E02B}" type="datetime1">
              <a:rPr lang="en-US" smtClean="0"/>
              <a:t>8/19/2026</a:t>
            </a:fld>
            <a:endParaRPr lang="en-US"/>
          </a:p>
        </p:txBody>
      </p:sp>
      <p:sp>
        <p:nvSpPr>
          <p:cNvPr id="1048678" name="Footer Placeholder 5"/>
          <p:cNvSpPr>
            <a:spLocks noGrp="1"/>
          </p:cNvSpPr>
          <p:nvPr>
            <p:ph type="ftr" sz="quarter" idx="11"/>
          </p:nvPr>
        </p:nvSpPr>
        <p:spPr/>
        <p:txBody>
          <a:bodyPr/>
          <a:lstStyle/>
          <a:p>
            <a:r>
              <a:rPr lang="pt-BR" smtClean="0"/>
              <a:t>MBA 2026 M &amp; E SEM 1</a:t>
            </a:r>
            <a:endParaRPr lang="en-US"/>
          </a:p>
        </p:txBody>
      </p:sp>
      <p:sp>
        <p:nvSpPr>
          <p:cNvPr id="1048675" name="Slide Number Placeholder 2"/>
          <p:cNvSpPr>
            <a:spLocks noGrp="1"/>
          </p:cNvSpPr>
          <p:nvPr>
            <p:ph type="sldNum" sz="quarter" idx="12"/>
          </p:nvPr>
        </p:nvSpPr>
        <p:spPr/>
        <p:txBody>
          <a:bodyPr/>
          <a:lstStyle/>
          <a:p>
            <a:fld id="{F55A3AC2-3652-4300-AA6A-B41FB0D34471}" type="slidenum">
              <a:rPr lang="en-US" smtClean="0"/>
              <a:t>32</a:t>
            </a:fld>
            <a:endParaRPr lang="en-US"/>
          </a:p>
        </p:txBody>
      </p:sp>
    </p:spTree>
  </p:cSld>
  <p:clrMapOvr>
    <a:masterClrMapping/>
  </p:clrMapOvr>
  <p:transition>
    <p:comb/>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1" name="Title 3"/>
          <p:cNvSpPr>
            <a:spLocks noGrp="1"/>
          </p:cNvSpPr>
          <p:nvPr>
            <p:ph type="title"/>
          </p:nvPr>
        </p:nvSpPr>
        <p:spPr>
          <a:xfrm>
            <a:off x="457200" y="274638"/>
            <a:ext cx="6324600" cy="1020762"/>
          </a:xfrm>
        </p:spPr>
        <p:style>
          <a:lnRef idx="1">
            <a:schemeClr val="dk1"/>
          </a:lnRef>
          <a:fillRef idx="2">
            <a:schemeClr val="dk1"/>
          </a:fillRef>
          <a:effectRef idx="1">
            <a:schemeClr val="dk1"/>
          </a:effectRef>
          <a:fontRef idx="minor">
            <a:schemeClr val="dk1"/>
          </a:fontRef>
        </p:style>
        <p:txBody>
          <a:bodyPr>
            <a:normAutofit/>
          </a:bodyPr>
          <a:lstStyle/>
          <a:p>
            <a:pPr marL="566928" indent="-457200"/>
            <a:r>
              <a:rPr lang="en-US" sz="4400" b="0" dirty="0" smtClean="0">
                <a:latin typeface="Constantia" pitchFamily="18" charset="0"/>
              </a:rPr>
              <a:t>Summative evaluation. </a:t>
            </a:r>
          </a:p>
        </p:txBody>
      </p:sp>
      <p:sp>
        <p:nvSpPr>
          <p:cNvPr id="1048679" name="Content Placeholder 1"/>
          <p:cNvSpPr>
            <a:spLocks noGrp="1"/>
          </p:cNvSpPr>
          <p:nvPr>
            <p:ph idx="1"/>
          </p:nvPr>
        </p:nvSpPr>
        <p:spPr/>
        <p:txBody>
          <a:bodyPr>
            <a:normAutofit fontScale="77500" lnSpcReduction="20000"/>
          </a:bodyPr>
          <a:lstStyle/>
          <a:p>
            <a:pPr>
              <a:spcBef>
                <a:spcPts val="1200"/>
              </a:spcBef>
              <a:buFont typeface="Wingdings" pitchFamily="2" charset="2"/>
              <a:buChar char="q"/>
            </a:pPr>
            <a:r>
              <a:rPr lang="en-US" sz="2800" dirty="0" smtClean="0">
                <a:latin typeface="Garamond" panose="02020404030301010803" pitchFamily="18" charset="0"/>
              </a:rPr>
              <a:t>Sometimes referred to as </a:t>
            </a:r>
            <a:r>
              <a:rPr lang="en-US" sz="2800" b="1" dirty="0" smtClean="0">
                <a:latin typeface="Garamond" panose="02020404030301010803" pitchFamily="18" charset="0"/>
              </a:rPr>
              <a:t>impact</a:t>
            </a:r>
            <a:r>
              <a:rPr lang="en-US" sz="2800" dirty="0" smtClean="0">
                <a:latin typeface="Garamond" panose="02020404030301010803" pitchFamily="18" charset="0"/>
              </a:rPr>
              <a:t> or </a:t>
            </a:r>
            <a:r>
              <a:rPr lang="en-US" sz="2800" b="1" dirty="0" smtClean="0">
                <a:latin typeface="Garamond" panose="02020404030301010803" pitchFamily="18" charset="0"/>
              </a:rPr>
              <a:t>outcome</a:t>
            </a:r>
            <a:r>
              <a:rPr lang="en-US" sz="2800" dirty="0" smtClean="0">
                <a:latin typeface="Garamond" panose="02020404030301010803" pitchFamily="18" charset="0"/>
              </a:rPr>
              <a:t> evaluation.</a:t>
            </a:r>
          </a:p>
          <a:p>
            <a:pPr>
              <a:spcBef>
                <a:spcPts val="1200"/>
              </a:spcBef>
              <a:buFont typeface="Wingdings" pitchFamily="2" charset="2"/>
              <a:buChar char="q"/>
            </a:pPr>
            <a:r>
              <a:rPr lang="en-US" sz="2800" dirty="0" smtClean="0">
                <a:latin typeface="Garamond" panose="02020404030301010803" pitchFamily="18" charset="0"/>
              </a:rPr>
              <a:t>The purpose of a summative evaluation is to assess the quality and impact of a fully implemented project.</a:t>
            </a:r>
          </a:p>
          <a:p>
            <a:pPr>
              <a:spcBef>
                <a:spcPts val="1200"/>
              </a:spcBef>
              <a:buFont typeface="Wingdings" pitchFamily="2" charset="2"/>
              <a:buChar char="ü"/>
            </a:pPr>
            <a:r>
              <a:rPr lang="en-US" sz="2800" dirty="0" smtClean="0">
                <a:latin typeface="Garamond" panose="02020404030301010803" pitchFamily="18" charset="0"/>
              </a:rPr>
              <a:t>Assesses a mature project’s success in reaching its stated goals. It can be carried out at:</a:t>
            </a:r>
          </a:p>
          <a:p>
            <a:pPr marL="624078" indent="-514350">
              <a:spcBef>
                <a:spcPts val="1200"/>
              </a:spcBef>
              <a:buFont typeface="+mj-lt"/>
              <a:buAutoNum type="arabicPeriod"/>
            </a:pPr>
            <a:r>
              <a:rPr lang="en-US" sz="2800" dirty="0" smtClean="0">
                <a:latin typeface="Garamond" panose="02020404030301010803" pitchFamily="18" charset="0"/>
              </a:rPr>
              <a:t>At the end of a project to document the </a:t>
            </a:r>
            <a:r>
              <a:rPr lang="en-US" sz="2800" b="1" dirty="0" smtClean="0">
                <a:latin typeface="Garamond" panose="02020404030301010803" pitchFamily="18" charset="0"/>
              </a:rPr>
              <a:t>resources used</a:t>
            </a:r>
            <a:r>
              <a:rPr lang="en-US" sz="2800" dirty="0" smtClean="0">
                <a:latin typeface="Garamond" panose="02020404030301010803" pitchFamily="18" charset="0"/>
              </a:rPr>
              <a:t>, </a:t>
            </a:r>
            <a:r>
              <a:rPr lang="en-US" sz="2800" b="1" dirty="0" smtClean="0">
                <a:latin typeface="Garamond" panose="02020404030301010803" pitchFamily="18" charset="0"/>
              </a:rPr>
              <a:t>results</a:t>
            </a:r>
            <a:r>
              <a:rPr lang="en-US" sz="2800" dirty="0" smtClean="0">
                <a:latin typeface="Garamond" panose="02020404030301010803" pitchFamily="18" charset="0"/>
              </a:rPr>
              <a:t> and </a:t>
            </a:r>
            <a:r>
              <a:rPr lang="en-US" sz="2800" b="1" dirty="0" smtClean="0">
                <a:latin typeface="Garamond" panose="02020404030301010803" pitchFamily="18" charset="0"/>
              </a:rPr>
              <a:t>progress </a:t>
            </a:r>
            <a:r>
              <a:rPr lang="en-US" sz="2800" dirty="0" smtClean="0">
                <a:latin typeface="Garamond" panose="02020404030301010803" pitchFamily="18" charset="0"/>
              </a:rPr>
              <a:t>towards objectives. </a:t>
            </a:r>
          </a:p>
          <a:p>
            <a:pPr marL="624078" indent="-514350">
              <a:spcBef>
                <a:spcPts val="1200"/>
              </a:spcBef>
              <a:buFont typeface="Wingdings" pitchFamily="2" charset="2"/>
              <a:buChar char="ü"/>
            </a:pPr>
            <a:r>
              <a:rPr lang="en-US" sz="2800" dirty="0" smtClean="0">
                <a:latin typeface="Garamond" panose="02020404030301010803" pitchFamily="18" charset="0"/>
              </a:rPr>
              <a:t>The objective is to generate lessons about the project which can be used to improve future designs.</a:t>
            </a:r>
          </a:p>
          <a:p>
            <a:pPr marL="109728" indent="0">
              <a:spcBef>
                <a:spcPts val="1200"/>
              </a:spcBef>
              <a:buNone/>
            </a:pPr>
            <a:r>
              <a:rPr lang="en-US" sz="2800" dirty="0" smtClean="0">
                <a:latin typeface="Garamond" panose="02020404030301010803" pitchFamily="18" charset="0"/>
              </a:rPr>
              <a:t>2. A number of years after completion (</a:t>
            </a:r>
            <a:r>
              <a:rPr lang="en-US" sz="2800" b="1" dirty="0" smtClean="0">
                <a:latin typeface="Garamond" panose="02020404030301010803" pitchFamily="18" charset="0"/>
              </a:rPr>
              <a:t>ex post evaluation</a:t>
            </a:r>
            <a:r>
              <a:rPr lang="en-US" sz="2800" dirty="0" smtClean="0">
                <a:latin typeface="Garamond" panose="02020404030301010803" pitchFamily="18" charset="0"/>
              </a:rPr>
              <a:t>), often focusing on impact. </a:t>
            </a:r>
          </a:p>
          <a:p>
            <a:pPr>
              <a:spcBef>
                <a:spcPts val="1200"/>
              </a:spcBef>
              <a:buFont typeface="Wingdings" pitchFamily="2" charset="2"/>
              <a:buChar char="q"/>
            </a:pPr>
            <a:r>
              <a:rPr lang="en-US" sz="2800" dirty="0" smtClean="0">
                <a:latin typeface="Garamond" panose="02020404030301010803" pitchFamily="18" charset="0"/>
              </a:rPr>
              <a:t>Summative evaluation collects information about </a:t>
            </a:r>
            <a:r>
              <a:rPr lang="en-US" sz="2800" b="1" dirty="0" smtClean="0">
                <a:latin typeface="Garamond" panose="02020404030301010803" pitchFamily="18" charset="0"/>
              </a:rPr>
              <a:t>outcomes </a:t>
            </a:r>
            <a:r>
              <a:rPr lang="en-US" sz="2800" dirty="0" smtClean="0">
                <a:latin typeface="Garamond" panose="02020404030301010803" pitchFamily="18" charset="0"/>
              </a:rPr>
              <a:t>and related processes, strategies, and activities that have led to them.</a:t>
            </a:r>
          </a:p>
          <a:p>
            <a:pPr>
              <a:buNone/>
            </a:pPr>
            <a:endParaRPr lang="en-US" dirty="0"/>
          </a:p>
        </p:txBody>
      </p:sp>
      <p:sp>
        <p:nvSpPr>
          <p:cNvPr id="1048682" name="Date Placeholder 4"/>
          <p:cNvSpPr>
            <a:spLocks noGrp="1"/>
          </p:cNvSpPr>
          <p:nvPr>
            <p:ph type="dt" sz="half" idx="10"/>
          </p:nvPr>
        </p:nvSpPr>
        <p:spPr/>
        <p:txBody>
          <a:bodyPr/>
          <a:lstStyle/>
          <a:p>
            <a:fld id="{5810B8EB-6413-4B6A-841E-8089E1C571E1}" type="datetime1">
              <a:rPr lang="en-US" smtClean="0"/>
              <a:t>8/19/2026</a:t>
            </a:fld>
            <a:endParaRPr lang="en-US"/>
          </a:p>
        </p:txBody>
      </p:sp>
      <p:sp>
        <p:nvSpPr>
          <p:cNvPr id="1048683" name="Footer Placeholder 5"/>
          <p:cNvSpPr>
            <a:spLocks noGrp="1"/>
          </p:cNvSpPr>
          <p:nvPr>
            <p:ph type="ftr" sz="quarter" idx="11"/>
          </p:nvPr>
        </p:nvSpPr>
        <p:spPr/>
        <p:txBody>
          <a:bodyPr/>
          <a:lstStyle/>
          <a:p>
            <a:r>
              <a:rPr lang="pt-BR" smtClean="0"/>
              <a:t>MBA 2026 M &amp; E SEM 1</a:t>
            </a:r>
            <a:endParaRPr lang="en-US"/>
          </a:p>
        </p:txBody>
      </p:sp>
      <p:sp>
        <p:nvSpPr>
          <p:cNvPr id="1048680" name="Slide Number Placeholder 2"/>
          <p:cNvSpPr>
            <a:spLocks noGrp="1"/>
          </p:cNvSpPr>
          <p:nvPr>
            <p:ph type="sldNum" sz="quarter" idx="12"/>
          </p:nvPr>
        </p:nvSpPr>
        <p:spPr/>
        <p:txBody>
          <a:bodyPr/>
          <a:lstStyle/>
          <a:p>
            <a:fld id="{F55A3AC2-3652-4300-AA6A-B41FB0D34471}" type="slidenum">
              <a:rPr lang="en-US" smtClean="0"/>
              <a:t>33</a:t>
            </a:fld>
            <a:endParaRPr lang="en-US"/>
          </a:p>
        </p:txBody>
      </p:sp>
    </p:spTree>
  </p:cSld>
  <p:clrMapOvr>
    <a:masterClrMapping/>
  </p:clrMapOvr>
  <p:transition>
    <p:comb/>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6" name="Title 3"/>
          <p:cNvSpPr>
            <a:spLocks noGrp="1"/>
          </p:cNvSpPr>
          <p:nvPr>
            <p:ph type="title"/>
          </p:nvPr>
        </p:nvSpPr>
        <p:spPr/>
        <p:txBody>
          <a:bodyPr/>
          <a:lstStyle/>
          <a:p>
            <a:r>
              <a:rPr lang="en-US" dirty="0" smtClean="0"/>
              <a:t>Key questions</a:t>
            </a:r>
            <a:endParaRPr lang="en-US" dirty="0"/>
          </a:p>
        </p:txBody>
      </p:sp>
      <p:sp>
        <p:nvSpPr>
          <p:cNvPr id="1048684" name="Content Placeholder 1"/>
          <p:cNvSpPr>
            <a:spLocks noGrp="1"/>
          </p:cNvSpPr>
          <p:nvPr>
            <p:ph idx="1"/>
          </p:nvPr>
        </p:nvSpPr>
        <p:spPr>
          <a:xfrm>
            <a:off x="457200" y="1295400"/>
            <a:ext cx="8229600" cy="4711891"/>
          </a:xfrm>
        </p:spPr>
        <p:txBody>
          <a:bodyPr>
            <a:normAutofit/>
          </a:bodyPr>
          <a:lstStyle/>
          <a:p>
            <a:pPr marL="624078" indent="-514350">
              <a:buFont typeface="+mj-lt"/>
              <a:buAutoNum type="arabicPeriod"/>
            </a:pPr>
            <a:r>
              <a:rPr lang="en-US" sz="2800" dirty="0" smtClean="0">
                <a:latin typeface="Garamond" panose="02020404030301010803" pitchFamily="18" charset="0"/>
              </a:rPr>
              <a:t>To what extent does the project meet the stated goals for change or impact?</a:t>
            </a:r>
          </a:p>
          <a:p>
            <a:pPr marL="624078" indent="-514350">
              <a:buFont typeface="+mj-lt"/>
              <a:buAutoNum type="arabicPeriod"/>
            </a:pPr>
            <a:r>
              <a:rPr lang="en-US" sz="2800" dirty="0" smtClean="0">
                <a:latin typeface="Garamond" panose="02020404030301010803" pitchFamily="18" charset="0"/>
              </a:rPr>
              <a:t>Are there any impacts on the participants ? </a:t>
            </a:r>
          </a:p>
          <a:p>
            <a:pPr marL="624078" indent="-514350">
              <a:buFont typeface="+mj-lt"/>
              <a:buAutoNum type="arabicPeriod"/>
            </a:pPr>
            <a:r>
              <a:rPr lang="en-US" sz="2800" dirty="0" smtClean="0">
                <a:latin typeface="Garamond" panose="02020404030301010803" pitchFamily="18" charset="0"/>
              </a:rPr>
              <a:t>Are there any changes taking place? </a:t>
            </a:r>
          </a:p>
          <a:p>
            <a:pPr marL="624078" indent="-514350">
              <a:buFont typeface="+mj-lt"/>
              <a:buAutoNum type="arabicPeriod"/>
            </a:pPr>
            <a:r>
              <a:rPr lang="en-US" sz="2800" dirty="0" smtClean="0">
                <a:latin typeface="Garamond" panose="02020404030301010803" pitchFamily="18" charset="0"/>
              </a:rPr>
              <a:t>Which components are the most effective? </a:t>
            </a:r>
          </a:p>
          <a:p>
            <a:pPr marL="624078" indent="-514350">
              <a:buFont typeface="+mj-lt"/>
              <a:buAutoNum type="arabicPeriod"/>
            </a:pPr>
            <a:r>
              <a:rPr lang="en-US" sz="2800" dirty="0" smtClean="0">
                <a:latin typeface="Garamond" panose="02020404030301010803" pitchFamily="18" charset="0"/>
              </a:rPr>
              <a:t>Which components are in need of improvement?</a:t>
            </a:r>
          </a:p>
          <a:p>
            <a:pPr marL="624078" indent="-514350">
              <a:buFont typeface="+mj-lt"/>
              <a:buAutoNum type="arabicPeriod"/>
            </a:pPr>
            <a:r>
              <a:rPr lang="en-US" sz="2800" dirty="0" smtClean="0">
                <a:latin typeface="Garamond" panose="02020404030301010803" pitchFamily="18" charset="0"/>
              </a:rPr>
              <a:t>Were the results worth the project’s cost?</a:t>
            </a:r>
          </a:p>
          <a:p>
            <a:pPr marL="624078" indent="-514350">
              <a:buFont typeface="+mj-lt"/>
              <a:buAutoNum type="arabicPeriod"/>
            </a:pPr>
            <a:r>
              <a:rPr lang="en-US" sz="2800" dirty="0" smtClean="0">
                <a:latin typeface="Garamond" panose="02020404030301010803" pitchFamily="18" charset="0"/>
              </a:rPr>
              <a:t>Can the project be sustained?</a:t>
            </a:r>
          </a:p>
          <a:p>
            <a:pPr marL="624078" indent="-514350">
              <a:buFont typeface="+mj-lt"/>
              <a:buAutoNum type="arabicPeriod"/>
            </a:pPr>
            <a:r>
              <a:rPr lang="en-US" sz="2800" dirty="0" smtClean="0">
                <a:latin typeface="Garamond" panose="02020404030301010803" pitchFamily="18" charset="0"/>
              </a:rPr>
              <a:t>Is the program replicable and transportable?</a:t>
            </a:r>
            <a:endParaRPr lang="en-US" sz="2800" dirty="0">
              <a:latin typeface="Garamond" panose="02020404030301010803" pitchFamily="18" charset="0"/>
            </a:endParaRPr>
          </a:p>
        </p:txBody>
      </p:sp>
      <p:sp>
        <p:nvSpPr>
          <p:cNvPr id="1048687" name="Date Placeholder 4"/>
          <p:cNvSpPr>
            <a:spLocks noGrp="1"/>
          </p:cNvSpPr>
          <p:nvPr>
            <p:ph type="dt" sz="half" idx="10"/>
          </p:nvPr>
        </p:nvSpPr>
        <p:spPr/>
        <p:txBody>
          <a:bodyPr/>
          <a:lstStyle/>
          <a:p>
            <a:fld id="{05B4E45A-12B9-47DF-88D0-DC272AAC84F2}" type="datetime1">
              <a:rPr lang="en-US" smtClean="0"/>
              <a:t>8/19/2026</a:t>
            </a:fld>
            <a:endParaRPr lang="en-US"/>
          </a:p>
        </p:txBody>
      </p:sp>
      <p:sp>
        <p:nvSpPr>
          <p:cNvPr id="1048688" name="Footer Placeholder 5"/>
          <p:cNvSpPr>
            <a:spLocks noGrp="1"/>
          </p:cNvSpPr>
          <p:nvPr>
            <p:ph type="ftr" sz="quarter" idx="11"/>
          </p:nvPr>
        </p:nvSpPr>
        <p:spPr/>
        <p:txBody>
          <a:bodyPr/>
          <a:lstStyle/>
          <a:p>
            <a:r>
              <a:rPr lang="pt-BR" smtClean="0"/>
              <a:t>MBA 2026 M &amp; E SEM 1</a:t>
            </a:r>
            <a:endParaRPr lang="en-US"/>
          </a:p>
        </p:txBody>
      </p:sp>
      <p:sp>
        <p:nvSpPr>
          <p:cNvPr id="1048685" name="Slide Number Placeholder 2"/>
          <p:cNvSpPr>
            <a:spLocks noGrp="1"/>
          </p:cNvSpPr>
          <p:nvPr>
            <p:ph type="sldNum" sz="quarter" idx="12"/>
          </p:nvPr>
        </p:nvSpPr>
        <p:spPr/>
        <p:txBody>
          <a:bodyPr/>
          <a:lstStyle/>
          <a:p>
            <a:fld id="{F55A3AC2-3652-4300-AA6A-B41FB0D34471}" type="slidenum">
              <a:rPr lang="en-US" smtClean="0"/>
              <a:t>34</a:t>
            </a:fld>
            <a:endParaRPr lang="en-US"/>
          </a:p>
        </p:txBody>
      </p:sp>
    </p:spTree>
  </p:cSld>
  <p:clrMapOvr>
    <a:masterClrMapping/>
  </p:clrMapOvr>
  <p:transition>
    <p:comb/>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3" name="Title 5"/>
          <p:cNvSpPr>
            <a:spLocks noGrp="1"/>
          </p:cNvSpPr>
          <p:nvPr>
            <p:ph type="title"/>
          </p:nvPr>
        </p:nvSpPr>
        <p:spPr>
          <a:xfrm>
            <a:off x="457200" y="152400"/>
            <a:ext cx="8229600" cy="838200"/>
          </a:xfrm>
        </p:spPr>
        <p:txBody>
          <a:bodyPr>
            <a:normAutofit/>
          </a:bodyPr>
          <a:lstStyle/>
          <a:p>
            <a:pPr lvl="0"/>
            <a:r>
              <a:rPr lang="en-US" b="0" dirty="0" smtClean="0"/>
              <a:t>Other types of Evaluation</a:t>
            </a:r>
            <a:endParaRPr lang="en-US" b="0" dirty="0"/>
          </a:p>
        </p:txBody>
      </p:sp>
      <p:sp>
        <p:nvSpPr>
          <p:cNvPr id="1048689" name="Content Placeholder 1"/>
          <p:cNvSpPr>
            <a:spLocks noGrp="1"/>
          </p:cNvSpPr>
          <p:nvPr>
            <p:ph idx="1"/>
          </p:nvPr>
        </p:nvSpPr>
        <p:spPr>
          <a:xfrm>
            <a:off x="457200" y="990600"/>
            <a:ext cx="8229600" cy="5016691"/>
          </a:xfrm>
        </p:spPr>
        <p:txBody>
          <a:bodyPr>
            <a:normAutofit/>
          </a:bodyPr>
          <a:lstStyle/>
          <a:p>
            <a:pPr>
              <a:buFont typeface="Wingdings" pitchFamily="2" charset="2"/>
              <a:buChar char="q"/>
            </a:pPr>
            <a:r>
              <a:rPr lang="en-US" sz="2800" dirty="0" smtClean="0">
                <a:latin typeface="Garamond" panose="02020404030301010803" pitchFamily="18" charset="0"/>
              </a:rPr>
              <a:t>Evaluation can be classified in terms of timing, scope, and  agent.</a:t>
            </a:r>
          </a:p>
          <a:p>
            <a:pPr>
              <a:buNone/>
            </a:pPr>
            <a:r>
              <a:rPr lang="en-US" sz="2800" dirty="0" smtClean="0">
                <a:latin typeface="Garamond" panose="02020404030301010803" pitchFamily="18" charset="0"/>
              </a:rPr>
              <a:t> </a:t>
            </a:r>
          </a:p>
          <a:p>
            <a:pPr lvl="0"/>
            <a:r>
              <a:rPr lang="en-US" sz="2800" b="1" dirty="0" smtClean="0">
                <a:latin typeface="Garamond" panose="02020404030301010803" pitchFamily="18" charset="0"/>
              </a:rPr>
              <a:t>By timing: </a:t>
            </a:r>
            <a:r>
              <a:rPr lang="en-US" sz="2800" i="1" dirty="0" smtClean="0">
                <a:latin typeface="Garamond" panose="02020404030301010803" pitchFamily="18" charset="0"/>
              </a:rPr>
              <a:t>Mid term Evaluation, Terminal evaluation, Ex-post evaluation.</a:t>
            </a:r>
            <a:endParaRPr lang="en-US" sz="2800" b="1" i="1" dirty="0" smtClean="0">
              <a:latin typeface="Garamond" panose="02020404030301010803" pitchFamily="18" charset="0"/>
            </a:endParaRPr>
          </a:p>
          <a:p>
            <a:pPr lvl="0"/>
            <a:r>
              <a:rPr lang="en-US" sz="2800" b="1" dirty="0" smtClean="0">
                <a:latin typeface="Garamond" panose="02020404030301010803" pitchFamily="18" charset="0"/>
              </a:rPr>
              <a:t>By scope: </a:t>
            </a:r>
            <a:r>
              <a:rPr lang="en-US" sz="2800" i="1" dirty="0" smtClean="0">
                <a:latin typeface="Garamond" panose="02020404030301010803" pitchFamily="18" charset="0"/>
              </a:rPr>
              <a:t>Project /</a:t>
            </a:r>
            <a:r>
              <a:rPr lang="en-US" sz="2800" i="1" dirty="0" err="1" smtClean="0">
                <a:latin typeface="Garamond" panose="02020404030301010803" pitchFamily="18" charset="0"/>
              </a:rPr>
              <a:t>programme</a:t>
            </a:r>
            <a:r>
              <a:rPr lang="en-US" sz="2800" i="1" dirty="0" smtClean="0">
                <a:latin typeface="Garamond" panose="02020404030301010803" pitchFamily="18" charset="0"/>
              </a:rPr>
              <a:t> evaluation, Sectoral evaluation, Thematic evaluation.</a:t>
            </a:r>
          </a:p>
          <a:p>
            <a:r>
              <a:rPr lang="en-US" sz="2800" dirty="0" smtClean="0">
                <a:latin typeface="Garamond" panose="02020404030301010803" pitchFamily="18" charset="0"/>
              </a:rPr>
              <a:t> </a:t>
            </a:r>
            <a:r>
              <a:rPr lang="en-US" sz="2800" b="1" dirty="0" smtClean="0">
                <a:latin typeface="Garamond" panose="02020404030301010803" pitchFamily="18" charset="0"/>
              </a:rPr>
              <a:t>By agent: </a:t>
            </a:r>
            <a:r>
              <a:rPr lang="en-US" sz="2800" i="1" dirty="0" smtClean="0">
                <a:latin typeface="Garamond" panose="02020404030301010803" pitchFamily="18" charset="0"/>
              </a:rPr>
              <a:t>Internal or self evaluation, External evaluation</a:t>
            </a:r>
            <a:r>
              <a:rPr lang="en-US" sz="2800" dirty="0">
                <a:latin typeface="Garamond" panose="02020404030301010803" pitchFamily="18" charset="0"/>
              </a:rPr>
              <a:t> </a:t>
            </a:r>
            <a:r>
              <a:rPr lang="en-US" sz="2800" dirty="0" smtClean="0">
                <a:latin typeface="Garamond" panose="02020404030301010803" pitchFamily="18" charset="0"/>
              </a:rPr>
              <a:t>or Joint evaluation.</a:t>
            </a:r>
          </a:p>
          <a:p>
            <a:pPr marL="109728" indent="0">
              <a:buNone/>
            </a:pPr>
            <a:endParaRPr lang="en-US" dirty="0"/>
          </a:p>
        </p:txBody>
      </p:sp>
      <p:sp>
        <p:nvSpPr>
          <p:cNvPr id="1048690" name="Date Placeholder 2"/>
          <p:cNvSpPr>
            <a:spLocks noGrp="1"/>
          </p:cNvSpPr>
          <p:nvPr>
            <p:ph type="dt" sz="half" idx="10"/>
          </p:nvPr>
        </p:nvSpPr>
        <p:spPr/>
        <p:txBody>
          <a:bodyPr/>
          <a:lstStyle/>
          <a:p>
            <a:fld id="{332875E3-8A45-4C7D-81BB-199F65AB9C28}" type="datetime1">
              <a:rPr lang="en-US" smtClean="0"/>
              <a:t>8/19/2026</a:t>
            </a:fld>
            <a:endParaRPr lang="en-US"/>
          </a:p>
        </p:txBody>
      </p:sp>
      <p:sp>
        <p:nvSpPr>
          <p:cNvPr id="1048691" name="Footer Placeholder 3"/>
          <p:cNvSpPr>
            <a:spLocks noGrp="1"/>
          </p:cNvSpPr>
          <p:nvPr>
            <p:ph type="ftr" sz="quarter" idx="11"/>
          </p:nvPr>
        </p:nvSpPr>
        <p:spPr/>
        <p:txBody>
          <a:bodyPr/>
          <a:lstStyle/>
          <a:p>
            <a:r>
              <a:rPr lang="pt-BR" smtClean="0"/>
              <a:t>MBA 2026 M &amp; E SEM 1</a:t>
            </a:r>
            <a:endParaRPr lang="en-US"/>
          </a:p>
        </p:txBody>
      </p:sp>
      <p:sp>
        <p:nvSpPr>
          <p:cNvPr id="1048692" name="Slide Number Placeholder 4"/>
          <p:cNvSpPr>
            <a:spLocks noGrp="1"/>
          </p:cNvSpPr>
          <p:nvPr>
            <p:ph type="sldNum" sz="quarter" idx="12"/>
          </p:nvPr>
        </p:nvSpPr>
        <p:spPr/>
        <p:txBody>
          <a:bodyPr/>
          <a:lstStyle/>
          <a:p>
            <a:fld id="{F55A3AC2-3652-4300-AA6A-B41FB0D34471}" type="slidenum">
              <a:rPr lang="en-US" smtClean="0"/>
              <a:t>35</a:t>
            </a:fld>
            <a:endParaRPr lang="en-US"/>
          </a:p>
        </p:txBody>
      </p:sp>
    </p:spTree>
  </p:cSld>
  <p:clrMapOvr>
    <a:masterClrMapping/>
  </p:clrMapOvr>
  <p:transition>
    <p:comb/>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lstStyle/>
          <a:p>
            <a:r>
              <a:rPr lang="en-US" b="1" dirty="0"/>
              <a:t>Based on the types of questions they are expected to answer</a:t>
            </a:r>
          </a:p>
        </p:txBody>
      </p:sp>
      <p:sp>
        <p:nvSpPr>
          <p:cNvPr id="3" name="Content Placeholder 2"/>
          <p:cNvSpPr>
            <a:spLocks noGrp="1"/>
          </p:cNvSpPr>
          <p:nvPr>
            <p:ph idx="1"/>
          </p:nvPr>
        </p:nvSpPr>
        <p:spPr>
          <a:xfrm>
            <a:off x="304800" y="1600200"/>
            <a:ext cx="8210550" cy="4576763"/>
          </a:xfrm>
        </p:spPr>
        <p:txBody>
          <a:bodyPr>
            <a:normAutofit lnSpcReduction="10000"/>
          </a:bodyPr>
          <a:lstStyle/>
          <a:p>
            <a:r>
              <a:rPr lang="en-US" sz="3200" b="1" dirty="0" smtClean="0"/>
              <a:t>Performance </a:t>
            </a:r>
            <a:r>
              <a:rPr lang="en-US" sz="3200" b="1" dirty="0"/>
              <a:t>logic chain assessment evaluation </a:t>
            </a:r>
            <a:endParaRPr lang="en-US" sz="3200" b="1" dirty="0" smtClean="0"/>
          </a:p>
          <a:p>
            <a:pPr lvl="1"/>
            <a:r>
              <a:rPr lang="en-US" sz="2800" dirty="0" smtClean="0"/>
              <a:t>used </a:t>
            </a:r>
            <a:r>
              <a:rPr lang="en-US" sz="2800" dirty="0"/>
              <a:t>to evaluate the strength and logic of the causal model underlying the project/program/policy. </a:t>
            </a:r>
            <a:endParaRPr lang="en-US" sz="2800" dirty="0" smtClean="0"/>
          </a:p>
          <a:p>
            <a:pPr lvl="1"/>
            <a:r>
              <a:rPr lang="en-US" sz="2800" dirty="0" smtClean="0"/>
              <a:t>The </a:t>
            </a:r>
            <a:r>
              <a:rPr lang="en-US" sz="2800" dirty="0"/>
              <a:t>causal model addresses the deployment and sequencing of the resources, activities or policy strategies that can be used to achieve a desired change in an existing situation. </a:t>
            </a:r>
            <a:endParaRPr lang="en-US" sz="2800" dirty="0" smtClean="0"/>
          </a:p>
          <a:p>
            <a:pPr lvl="1"/>
            <a:r>
              <a:rPr lang="en-US" sz="2800" dirty="0" smtClean="0"/>
              <a:t>The </a:t>
            </a:r>
            <a:r>
              <a:rPr lang="en-US" sz="2800" dirty="0"/>
              <a:t>purpose of a performance logic chain assessment evaluation is to avoid failure from a weak or inappropriate design of an intervention. </a:t>
            </a:r>
          </a:p>
        </p:txBody>
      </p:sp>
      <p:sp>
        <p:nvSpPr>
          <p:cNvPr id="4" name="Date Placeholder 3"/>
          <p:cNvSpPr>
            <a:spLocks noGrp="1"/>
          </p:cNvSpPr>
          <p:nvPr>
            <p:ph type="dt" sz="half" idx="10"/>
          </p:nvPr>
        </p:nvSpPr>
        <p:spPr/>
        <p:txBody>
          <a:bodyPr/>
          <a:lstStyle/>
          <a:p>
            <a:fld id="{846EE0B7-366E-4D2B-B207-1D11AB75A15D}"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36</a:t>
            </a:fld>
            <a:endParaRPr lang="en-US"/>
          </a:p>
        </p:txBody>
      </p:sp>
    </p:spTree>
    <p:extLst>
      <p:ext uri="{BB962C8B-B14F-4D97-AF65-F5344CB8AC3E}">
        <p14:creationId xmlns:p14="http://schemas.microsoft.com/office/powerpoint/2010/main" val="1524593041"/>
      </p:ext>
    </p:extLst>
  </p:cSld>
  <p:clrMapOvr>
    <a:masterClrMapping/>
  </p:clrMapOvr>
  <p:transition>
    <p:comb/>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4"/>
          </a:xfrm>
        </p:spPr>
        <p:txBody>
          <a:bodyPr>
            <a:normAutofit fontScale="90000"/>
          </a:bodyPr>
          <a:lstStyle/>
          <a:p>
            <a:r>
              <a:rPr lang="en-US" b="1" dirty="0"/>
              <a:t>Based on the types of questions they are expected to answer</a:t>
            </a:r>
            <a:endParaRPr lang="en-US" dirty="0"/>
          </a:p>
        </p:txBody>
      </p:sp>
      <p:sp>
        <p:nvSpPr>
          <p:cNvPr id="3" name="Content Placeholder 2"/>
          <p:cNvSpPr>
            <a:spLocks noGrp="1"/>
          </p:cNvSpPr>
          <p:nvPr>
            <p:ph idx="1"/>
          </p:nvPr>
        </p:nvSpPr>
        <p:spPr>
          <a:xfrm>
            <a:off x="381000" y="1447800"/>
            <a:ext cx="8534400" cy="4953000"/>
          </a:xfrm>
        </p:spPr>
        <p:txBody>
          <a:bodyPr>
            <a:normAutofit fontScale="92500" lnSpcReduction="20000"/>
          </a:bodyPr>
          <a:lstStyle/>
          <a:p>
            <a:r>
              <a:rPr lang="en-US" sz="2800" b="1" dirty="0"/>
              <a:t>Pre-implementation assessment </a:t>
            </a:r>
            <a:r>
              <a:rPr lang="en-US" sz="2800" b="1" dirty="0" smtClean="0"/>
              <a:t>evaluation.</a:t>
            </a:r>
          </a:p>
          <a:p>
            <a:r>
              <a:rPr lang="en-US" sz="2800" dirty="0" smtClean="0"/>
              <a:t>Conducted </a:t>
            </a:r>
            <a:r>
              <a:rPr lang="en-US" sz="2800" dirty="0"/>
              <a:t>just before the implementation phase. </a:t>
            </a:r>
            <a:endParaRPr lang="en-US" sz="2800" dirty="0" smtClean="0"/>
          </a:p>
          <a:p>
            <a:r>
              <a:rPr lang="en-US" sz="2800" dirty="0" smtClean="0"/>
              <a:t>The </a:t>
            </a:r>
            <a:r>
              <a:rPr lang="en-US" sz="2800" dirty="0"/>
              <a:t>pre-implementation assessment evaluation attempts to answer three fundamental questions that underlie an intervention</a:t>
            </a:r>
            <a:r>
              <a:rPr lang="en-US" dirty="0"/>
              <a:t>: </a:t>
            </a:r>
            <a:endParaRPr lang="en-US" dirty="0" smtClean="0"/>
          </a:p>
          <a:p>
            <a:pPr marL="685800" lvl="1" indent="-342900">
              <a:buFont typeface="+mj-lt"/>
              <a:buAutoNum type="arabicPeriod"/>
            </a:pPr>
            <a:r>
              <a:rPr lang="en-US" sz="2400" dirty="0" smtClean="0"/>
              <a:t>Are </a:t>
            </a:r>
            <a:r>
              <a:rPr lang="en-US" sz="2400" dirty="0"/>
              <a:t>the objectives well defined so that outcomes can be stated in measurable terms? </a:t>
            </a:r>
          </a:p>
          <a:p>
            <a:pPr marL="685800" lvl="1" indent="-342900">
              <a:buFont typeface="+mj-lt"/>
              <a:buAutoNum type="arabicPeriod"/>
            </a:pPr>
            <a:r>
              <a:rPr lang="en-US" sz="2400" dirty="0" smtClean="0"/>
              <a:t>Is </a:t>
            </a:r>
            <a:r>
              <a:rPr lang="en-US" sz="2400" dirty="0"/>
              <a:t>there a coherent and credible implementation plan that provides clear evidence of how implementation is to proceed, and how successful implementation can be distinguished from poor </a:t>
            </a:r>
            <a:r>
              <a:rPr lang="en-US" sz="2400" dirty="0" smtClean="0"/>
              <a:t>implementation.</a:t>
            </a:r>
          </a:p>
          <a:p>
            <a:pPr marL="685800" lvl="1" indent="-342900">
              <a:buFont typeface="+mj-lt"/>
              <a:buAutoNum type="arabicPeriod"/>
            </a:pPr>
            <a:r>
              <a:rPr lang="en-US" sz="2400" dirty="0" smtClean="0"/>
              <a:t>Is </a:t>
            </a:r>
            <a:r>
              <a:rPr lang="en-US" sz="2400" dirty="0"/>
              <a:t>the rationale for the deployment of resources clear and commensurate with the requirements for achieving the stated outcomes? </a:t>
            </a:r>
            <a:endParaRPr lang="en-US" sz="2400" dirty="0" smtClean="0"/>
          </a:p>
          <a:p>
            <a:r>
              <a:rPr lang="en-US" sz="3000" dirty="0" smtClean="0"/>
              <a:t>The </a:t>
            </a:r>
            <a:r>
              <a:rPr lang="en-US" sz="3000" dirty="0"/>
              <a:t>purpose of such evaluation is to ensure that failure is not programmed in from the beginning of implementation</a:t>
            </a:r>
          </a:p>
        </p:txBody>
      </p:sp>
      <p:sp>
        <p:nvSpPr>
          <p:cNvPr id="4" name="Date Placeholder 3"/>
          <p:cNvSpPr>
            <a:spLocks noGrp="1"/>
          </p:cNvSpPr>
          <p:nvPr>
            <p:ph type="dt" sz="half" idx="10"/>
          </p:nvPr>
        </p:nvSpPr>
        <p:spPr/>
        <p:txBody>
          <a:bodyPr/>
          <a:lstStyle/>
          <a:p>
            <a:fld id="{9345EFD2-5EC4-4EB5-86E3-713AC35B5C0D}"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37</a:t>
            </a:fld>
            <a:endParaRPr lang="en-US"/>
          </a:p>
        </p:txBody>
      </p:sp>
    </p:spTree>
    <p:extLst>
      <p:ext uri="{BB962C8B-B14F-4D97-AF65-F5344CB8AC3E}">
        <p14:creationId xmlns:p14="http://schemas.microsoft.com/office/powerpoint/2010/main" val="4156730810"/>
      </p:ext>
    </p:extLst>
  </p:cSld>
  <p:clrMapOvr>
    <a:masterClrMapping/>
  </p:clrMapOvr>
  <p:transition>
    <p:comb/>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1674"/>
          </a:xfrm>
        </p:spPr>
        <p:txBody>
          <a:bodyPr>
            <a:normAutofit fontScale="90000"/>
          </a:bodyPr>
          <a:lstStyle/>
          <a:p>
            <a:r>
              <a:rPr lang="en-US" b="1" dirty="0"/>
              <a:t>Based on the types of questions they are expected to answer</a:t>
            </a:r>
            <a:endParaRPr lang="en-US" dirty="0"/>
          </a:p>
        </p:txBody>
      </p:sp>
      <p:sp>
        <p:nvSpPr>
          <p:cNvPr id="3" name="Content Placeholder 2"/>
          <p:cNvSpPr>
            <a:spLocks noGrp="1"/>
          </p:cNvSpPr>
          <p:nvPr>
            <p:ph idx="1"/>
          </p:nvPr>
        </p:nvSpPr>
        <p:spPr>
          <a:xfrm>
            <a:off x="304800" y="1066801"/>
            <a:ext cx="8610600" cy="4652962"/>
          </a:xfrm>
        </p:spPr>
        <p:txBody>
          <a:bodyPr>
            <a:noAutofit/>
          </a:bodyPr>
          <a:lstStyle/>
          <a:p>
            <a:r>
              <a:rPr lang="en-US" sz="2800" b="1" dirty="0"/>
              <a:t>Process implementation evaluation </a:t>
            </a:r>
            <a:endParaRPr lang="en-US" sz="2800" b="1" dirty="0" smtClean="0"/>
          </a:p>
          <a:p>
            <a:r>
              <a:rPr lang="en-US" sz="2400" dirty="0" smtClean="0"/>
              <a:t>Focus </a:t>
            </a:r>
            <a:r>
              <a:rPr lang="en-US" sz="2400" dirty="0"/>
              <a:t>on the intervention itself, i.e. its operation, activities, functions, performance, component parts, resources etc. </a:t>
            </a:r>
            <a:endParaRPr lang="en-US" sz="2400" dirty="0" smtClean="0"/>
          </a:p>
          <a:p>
            <a:r>
              <a:rPr lang="en-US" sz="2400" dirty="0" smtClean="0"/>
              <a:t>Involves </a:t>
            </a:r>
            <a:r>
              <a:rPr lang="en-US" sz="2400" dirty="0"/>
              <a:t>assessment of the performance of an intervention with regard to service utilization and organization of the intervention. </a:t>
            </a:r>
            <a:endParaRPr lang="en-US" sz="2400" dirty="0" smtClean="0"/>
          </a:p>
          <a:p>
            <a:r>
              <a:rPr lang="en-US" sz="2400" dirty="0" smtClean="0"/>
              <a:t>Specifically </a:t>
            </a:r>
            <a:r>
              <a:rPr lang="en-US" sz="2400" dirty="0"/>
              <a:t>it attempts to answer questions such </a:t>
            </a:r>
            <a:r>
              <a:rPr lang="en-US" sz="2400" dirty="0" smtClean="0"/>
              <a:t>as:</a:t>
            </a:r>
          </a:p>
          <a:p>
            <a:pPr lvl="1"/>
            <a:r>
              <a:rPr lang="en-US" sz="2400" dirty="0" smtClean="0"/>
              <a:t>What </a:t>
            </a:r>
            <a:r>
              <a:rPr lang="en-US" sz="2400" dirty="0"/>
              <a:t>did or did not get implemented that were planned? </a:t>
            </a:r>
            <a:endParaRPr lang="en-US" sz="2400" dirty="0" smtClean="0"/>
          </a:p>
          <a:p>
            <a:pPr lvl="1"/>
            <a:r>
              <a:rPr lang="en-US" sz="2400" dirty="0" smtClean="0"/>
              <a:t>What </a:t>
            </a:r>
            <a:r>
              <a:rPr lang="en-US" sz="2400" dirty="0"/>
              <a:t>congruence was there between what was intended to be implemented and what actually happened? </a:t>
            </a:r>
            <a:endParaRPr lang="en-US" sz="2400" dirty="0" smtClean="0"/>
          </a:p>
          <a:p>
            <a:pPr lvl="1"/>
            <a:r>
              <a:rPr lang="en-US" sz="2400" dirty="0" smtClean="0"/>
              <a:t>How </a:t>
            </a:r>
            <a:r>
              <a:rPr lang="en-US" sz="2400" dirty="0"/>
              <a:t>appropriate and close to plan were the costs; the time requirements; the staffing capacity, and capability; the availability of required f </a:t>
            </a:r>
            <a:r>
              <a:rPr lang="en-US" sz="2400" dirty="0" err="1"/>
              <a:t>inancial</a:t>
            </a:r>
            <a:r>
              <a:rPr lang="en-US" sz="2400" dirty="0"/>
              <a:t> resources, facilities and staff; and political support? </a:t>
            </a:r>
            <a:endParaRPr lang="en-US" sz="2400" dirty="0" smtClean="0"/>
          </a:p>
        </p:txBody>
      </p:sp>
      <p:sp>
        <p:nvSpPr>
          <p:cNvPr id="4" name="Date Placeholder 3"/>
          <p:cNvSpPr>
            <a:spLocks noGrp="1"/>
          </p:cNvSpPr>
          <p:nvPr>
            <p:ph type="dt" sz="half" idx="10"/>
          </p:nvPr>
        </p:nvSpPr>
        <p:spPr/>
        <p:txBody>
          <a:bodyPr/>
          <a:lstStyle/>
          <a:p>
            <a:fld id="{59C36D2F-C8A0-4D76-82A4-45CEEAD89D2E}"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38</a:t>
            </a:fld>
            <a:endParaRPr lang="en-US"/>
          </a:p>
        </p:txBody>
      </p:sp>
    </p:spTree>
    <p:extLst>
      <p:ext uri="{BB962C8B-B14F-4D97-AF65-F5344CB8AC3E}">
        <p14:creationId xmlns:p14="http://schemas.microsoft.com/office/powerpoint/2010/main" val="3806258117"/>
      </p:ext>
    </p:extLst>
  </p:cSld>
  <p:clrMapOvr>
    <a:masterClrMapping/>
  </p:clrMapOvr>
  <p:transition>
    <p:comb/>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Based on the types of questions they are expected to answer</a:t>
            </a:r>
            <a:endParaRPr lang="en-US" dirty="0"/>
          </a:p>
        </p:txBody>
      </p:sp>
      <p:sp>
        <p:nvSpPr>
          <p:cNvPr id="3" name="Content Placeholder 2"/>
          <p:cNvSpPr>
            <a:spLocks noGrp="1"/>
          </p:cNvSpPr>
          <p:nvPr>
            <p:ph idx="1"/>
          </p:nvPr>
        </p:nvSpPr>
        <p:spPr/>
        <p:txBody>
          <a:bodyPr>
            <a:normAutofit/>
          </a:bodyPr>
          <a:lstStyle/>
          <a:p>
            <a:pPr lvl="1"/>
            <a:r>
              <a:rPr lang="en-US" sz="2800" dirty="0"/>
              <a:t>What unanticipated and unintended outputs or outcomes emerged from the implementation phase? </a:t>
            </a:r>
          </a:p>
          <a:p>
            <a:pPr lvl="1"/>
            <a:r>
              <a:rPr lang="en-US" sz="2800" dirty="0"/>
              <a:t>Whether the intervention is reaching the target population (e.g. how many persons are receiving services? Are the intended targets receiving proper amount, type, and quality of services, are the target population aware of the project/program</a:t>
            </a:r>
          </a:p>
          <a:p>
            <a:endParaRPr lang="en-US" sz="2800" dirty="0"/>
          </a:p>
        </p:txBody>
      </p:sp>
      <p:sp>
        <p:nvSpPr>
          <p:cNvPr id="4" name="Date Placeholder 3"/>
          <p:cNvSpPr>
            <a:spLocks noGrp="1"/>
          </p:cNvSpPr>
          <p:nvPr>
            <p:ph type="dt" sz="half" idx="10"/>
          </p:nvPr>
        </p:nvSpPr>
        <p:spPr/>
        <p:txBody>
          <a:bodyPr/>
          <a:lstStyle/>
          <a:p>
            <a:fld id="{F5BF308E-2DBE-4AD9-B8FF-47279B640555}"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39</a:t>
            </a:fld>
            <a:endParaRPr lang="en-US"/>
          </a:p>
        </p:txBody>
      </p:sp>
    </p:spTree>
    <p:extLst>
      <p:ext uri="{BB962C8B-B14F-4D97-AF65-F5344CB8AC3E}">
        <p14:creationId xmlns:p14="http://schemas.microsoft.com/office/powerpoint/2010/main" val="3838008466"/>
      </p:ext>
    </p:extLst>
  </p:cSld>
  <p:clrMapOvr>
    <a:masterClrMapping/>
  </p:clrMapOvr>
  <p:transition>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Looking as a process</a:t>
            </a:r>
            <a:endParaRPr lang="en-US" dirty="0"/>
          </a:p>
        </p:txBody>
      </p:sp>
      <p:sp>
        <p:nvSpPr>
          <p:cNvPr id="2" name="Content Placeholder 1"/>
          <p:cNvSpPr>
            <a:spLocks noGrp="1"/>
          </p:cNvSpPr>
          <p:nvPr>
            <p:ph idx="1"/>
          </p:nvPr>
        </p:nvSpPr>
        <p:spPr/>
        <p:txBody>
          <a:bodyPr/>
          <a:lstStyle/>
          <a:p>
            <a:r>
              <a:rPr lang="en-US" u="sng" dirty="0" smtClean="0"/>
              <a:t>Series of actions or activities processes</a:t>
            </a:r>
            <a:r>
              <a:rPr lang="en-US" dirty="0" smtClean="0"/>
              <a:t>, to generate a </a:t>
            </a:r>
            <a:r>
              <a:rPr lang="en-US" b="1" u="sng" dirty="0" smtClean="0"/>
              <a:t>deliverable</a:t>
            </a:r>
            <a:r>
              <a:rPr lang="en-US" dirty="0" smtClean="0"/>
              <a:t>.</a:t>
            </a:r>
          </a:p>
          <a:p>
            <a:endParaRPr lang="en-US" dirty="0"/>
          </a:p>
          <a:p>
            <a:pPr marL="109728" indent="0">
              <a:buNone/>
            </a:pPr>
            <a:r>
              <a:rPr lang="en-US" dirty="0" smtClean="0"/>
              <a:t>Input(resources)                           Outputs – Outcomes</a:t>
            </a:r>
            <a:r>
              <a:rPr lang="en-US" dirty="0"/>
              <a:t> </a:t>
            </a:r>
            <a:r>
              <a:rPr lang="en-US" dirty="0" smtClean="0"/>
              <a:t>- Impact.</a:t>
            </a:r>
          </a:p>
          <a:p>
            <a:pPr marL="109728" indent="0">
              <a:buNone/>
            </a:pPr>
            <a:endParaRPr lang="en-US" dirty="0"/>
          </a:p>
          <a:p>
            <a:pPr marL="109728" indent="0">
              <a:buNone/>
            </a:pPr>
            <a:r>
              <a:rPr lang="en-US" dirty="0" smtClean="0"/>
              <a:t>                                Activities </a:t>
            </a:r>
          </a:p>
          <a:p>
            <a:pPr marL="109728" indent="0">
              <a:buNone/>
            </a:pPr>
            <a:r>
              <a:rPr lang="en-US" dirty="0" smtClean="0">
                <a:solidFill>
                  <a:srgbClr val="FF0000"/>
                </a:solidFill>
              </a:rPr>
              <a:t>XXXX</a:t>
            </a:r>
            <a:r>
              <a:rPr lang="en-US" dirty="0" smtClean="0"/>
              <a:t>                                           </a:t>
            </a:r>
            <a:r>
              <a:rPr lang="en-US" dirty="0" smtClean="0">
                <a:solidFill>
                  <a:srgbClr val="FF0000"/>
                </a:solidFill>
              </a:rPr>
              <a:t>++++</a:t>
            </a:r>
            <a:endParaRPr lang="en-US" dirty="0">
              <a:solidFill>
                <a:srgbClr val="FF0000"/>
              </a:solidFill>
            </a:endParaRPr>
          </a:p>
        </p:txBody>
      </p:sp>
      <p:sp>
        <p:nvSpPr>
          <p:cNvPr id="3" name="Date Placeholder 2"/>
          <p:cNvSpPr>
            <a:spLocks noGrp="1"/>
          </p:cNvSpPr>
          <p:nvPr>
            <p:ph type="dt" sz="half" idx="10"/>
          </p:nvPr>
        </p:nvSpPr>
        <p:spPr/>
        <p:txBody>
          <a:bodyPr/>
          <a:lstStyle/>
          <a:p>
            <a:fld id="{EAEAAFF1-EE59-4979-9A42-C6767DA09A38}" type="datetime1">
              <a:rPr lang="en-US" smtClean="0"/>
              <a:t>8/19/2026</a:t>
            </a:fld>
            <a:endParaRPr lang="en-US"/>
          </a:p>
        </p:txBody>
      </p:sp>
      <p:sp>
        <p:nvSpPr>
          <p:cNvPr id="4" name="Footer Placeholder 3"/>
          <p:cNvSpPr>
            <a:spLocks noGrp="1"/>
          </p:cNvSpPr>
          <p:nvPr>
            <p:ph type="ftr" sz="quarter" idx="11"/>
          </p:nvPr>
        </p:nvSpPr>
        <p:spPr/>
        <p:txBody>
          <a:bodyPr/>
          <a:lstStyle/>
          <a:p>
            <a:r>
              <a:rPr lang="pt-BR" smtClean="0"/>
              <a:t>MBA 2026 M &amp; E SEM 1</a:t>
            </a:r>
            <a:endParaRPr lang="en-US"/>
          </a:p>
        </p:txBody>
      </p:sp>
      <p:sp>
        <p:nvSpPr>
          <p:cNvPr id="5" name="Slide Number Placeholder 4"/>
          <p:cNvSpPr>
            <a:spLocks noGrp="1"/>
          </p:cNvSpPr>
          <p:nvPr>
            <p:ph type="sldNum" sz="quarter" idx="12"/>
          </p:nvPr>
        </p:nvSpPr>
        <p:spPr/>
        <p:txBody>
          <a:bodyPr/>
          <a:lstStyle/>
          <a:p>
            <a:fld id="{F55A3AC2-3652-4300-AA6A-B41FB0D34471}" type="slidenum">
              <a:rPr lang="en-US" smtClean="0"/>
              <a:t>4</a:t>
            </a:fld>
            <a:endParaRPr lang="en-US"/>
          </a:p>
        </p:txBody>
      </p:sp>
      <p:cxnSp>
        <p:nvCxnSpPr>
          <p:cNvPr id="8" name="Straight Arrow Connector 7"/>
          <p:cNvCxnSpPr/>
          <p:nvPr/>
        </p:nvCxnSpPr>
        <p:spPr>
          <a:xfrm>
            <a:off x="1752600" y="3048000"/>
            <a:ext cx="4495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495800" y="3124200"/>
            <a:ext cx="0" cy="838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476348"/>
      </p:ext>
    </p:extLst>
  </p:cSld>
  <p:clrMapOvr>
    <a:masterClrMapping/>
  </p:clrMapOvr>
  <p:transition>
    <p:comb/>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Based on the types of questions they are expected to answer</a:t>
            </a:r>
            <a:endParaRPr lang="en-US" dirty="0"/>
          </a:p>
        </p:txBody>
      </p:sp>
      <p:sp>
        <p:nvSpPr>
          <p:cNvPr id="3" name="Content Placeholder 2"/>
          <p:cNvSpPr>
            <a:spLocks noGrp="1"/>
          </p:cNvSpPr>
          <p:nvPr>
            <p:ph idx="1"/>
          </p:nvPr>
        </p:nvSpPr>
        <p:spPr/>
        <p:txBody>
          <a:bodyPr>
            <a:normAutofit/>
          </a:bodyPr>
          <a:lstStyle/>
          <a:p>
            <a:r>
              <a:rPr lang="en-US" sz="2800" b="1" dirty="0"/>
              <a:t>Impact evaluation </a:t>
            </a:r>
            <a:endParaRPr lang="en-US" sz="2800" b="1" dirty="0" smtClean="0"/>
          </a:p>
          <a:p>
            <a:r>
              <a:rPr lang="en-US" sz="2800" dirty="0" smtClean="0"/>
              <a:t>conducted </a:t>
            </a:r>
            <a:r>
              <a:rPr lang="en-US" sz="2800" dirty="0"/>
              <a:t>some time after the completion of an intervention and their objective is to determine the effect of interventions on beneficiaries. </a:t>
            </a:r>
            <a:endParaRPr lang="en-US" sz="2800" dirty="0" smtClean="0"/>
          </a:p>
          <a:p>
            <a:r>
              <a:rPr lang="en-US" sz="2800" dirty="0" smtClean="0"/>
              <a:t>Impact </a:t>
            </a:r>
            <a:r>
              <a:rPr lang="en-US" sz="2800" dirty="0"/>
              <a:t>evaluation goes beyond the direct result of an intervention and tries to study the effects of the intervention on the ultimate users.</a:t>
            </a:r>
          </a:p>
        </p:txBody>
      </p:sp>
      <p:sp>
        <p:nvSpPr>
          <p:cNvPr id="4" name="Date Placeholder 3"/>
          <p:cNvSpPr>
            <a:spLocks noGrp="1"/>
          </p:cNvSpPr>
          <p:nvPr>
            <p:ph type="dt" sz="half" idx="10"/>
          </p:nvPr>
        </p:nvSpPr>
        <p:spPr/>
        <p:txBody>
          <a:bodyPr/>
          <a:lstStyle/>
          <a:p>
            <a:fld id="{AF42E71F-007C-4A19-AB04-3DB1A5AE4CA8}"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40</a:t>
            </a:fld>
            <a:endParaRPr lang="en-US"/>
          </a:p>
        </p:txBody>
      </p:sp>
    </p:spTree>
    <p:extLst>
      <p:ext uri="{BB962C8B-B14F-4D97-AF65-F5344CB8AC3E}">
        <p14:creationId xmlns:p14="http://schemas.microsoft.com/office/powerpoint/2010/main" val="1727144996"/>
      </p:ext>
    </p:extLst>
  </p:cSld>
  <p:clrMapOvr>
    <a:masterClrMapping/>
  </p:clrMapOvr>
  <p:transition>
    <p:comb/>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600950" cy="854074"/>
          </a:xfrm>
        </p:spPr>
        <p:txBody>
          <a:bodyPr>
            <a:normAutofit fontScale="90000"/>
          </a:bodyPr>
          <a:lstStyle/>
          <a:p>
            <a:r>
              <a:rPr lang="en-US" b="1" dirty="0"/>
              <a:t>Based on the types of questions they are expected to answer</a:t>
            </a:r>
            <a:endParaRPr lang="en-US" dirty="0"/>
          </a:p>
        </p:txBody>
      </p:sp>
      <p:sp>
        <p:nvSpPr>
          <p:cNvPr id="3" name="Content Placeholder 2"/>
          <p:cNvSpPr>
            <a:spLocks noGrp="1"/>
          </p:cNvSpPr>
          <p:nvPr>
            <p:ph idx="1"/>
          </p:nvPr>
        </p:nvSpPr>
        <p:spPr>
          <a:xfrm>
            <a:off x="304800" y="1295400"/>
            <a:ext cx="8534400" cy="4881563"/>
          </a:xfrm>
        </p:spPr>
        <p:txBody>
          <a:bodyPr>
            <a:noAutofit/>
          </a:bodyPr>
          <a:lstStyle/>
          <a:p>
            <a:r>
              <a:rPr lang="en-US" sz="2800" b="1" dirty="0"/>
              <a:t>Meta evaluation </a:t>
            </a:r>
            <a:endParaRPr lang="en-US" sz="2800" b="1" dirty="0" smtClean="0"/>
          </a:p>
          <a:p>
            <a:r>
              <a:rPr lang="en-US" sz="2600" dirty="0" smtClean="0"/>
              <a:t>Evaluations </a:t>
            </a:r>
            <a:r>
              <a:rPr lang="en-US" sz="2600" dirty="0"/>
              <a:t>designed to aggregate findings from different </a:t>
            </a:r>
            <a:r>
              <a:rPr lang="en-US" sz="2600" dirty="0" smtClean="0"/>
              <a:t>evaluations</a:t>
            </a:r>
          </a:p>
          <a:p>
            <a:r>
              <a:rPr lang="en-US" sz="2600" dirty="0" smtClean="0"/>
              <a:t>Given </a:t>
            </a:r>
            <a:r>
              <a:rPr lang="en-US" sz="2600" dirty="0"/>
              <a:t>a number of evaluations that are available on one or similar interventions, a meta-evaluation is used to establish the criteria and procedures for systematically looking across those existing evaluations to summarize trends and to generate confidence (or caution) in the cross-study f </a:t>
            </a:r>
            <a:r>
              <a:rPr lang="en-US" sz="2600" dirty="0" err="1"/>
              <a:t>indings</a:t>
            </a:r>
            <a:r>
              <a:rPr lang="en-US" sz="2600" dirty="0"/>
              <a:t>. </a:t>
            </a:r>
            <a:endParaRPr lang="en-US" sz="2600" dirty="0" smtClean="0"/>
          </a:p>
          <a:p>
            <a:r>
              <a:rPr lang="en-US" sz="2600" dirty="0" smtClean="0"/>
              <a:t>Meta </a:t>
            </a:r>
            <a:r>
              <a:rPr lang="en-US" sz="2600" dirty="0"/>
              <a:t>evaluations attempt to answer questions like ‘what do we know at present on this issue and what is the level of confidence with which we know?’ </a:t>
            </a:r>
            <a:endParaRPr lang="en-US" sz="2600" dirty="0" smtClean="0"/>
          </a:p>
          <a:p>
            <a:r>
              <a:rPr lang="en-US" sz="2600" dirty="0" smtClean="0"/>
              <a:t>Meta </a:t>
            </a:r>
            <a:r>
              <a:rPr lang="en-US" sz="2600" dirty="0"/>
              <a:t>evaluations are quick way of learning from previously conducted evaluations.</a:t>
            </a:r>
          </a:p>
        </p:txBody>
      </p:sp>
      <p:sp>
        <p:nvSpPr>
          <p:cNvPr id="4" name="Date Placeholder 3"/>
          <p:cNvSpPr>
            <a:spLocks noGrp="1"/>
          </p:cNvSpPr>
          <p:nvPr>
            <p:ph type="dt" sz="half" idx="10"/>
          </p:nvPr>
        </p:nvSpPr>
        <p:spPr/>
        <p:txBody>
          <a:bodyPr/>
          <a:lstStyle/>
          <a:p>
            <a:fld id="{0D0E7B76-2264-4D52-97A2-F372F0034575}"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41</a:t>
            </a:fld>
            <a:endParaRPr lang="en-US"/>
          </a:p>
        </p:txBody>
      </p:sp>
    </p:spTree>
    <p:extLst>
      <p:ext uri="{BB962C8B-B14F-4D97-AF65-F5344CB8AC3E}">
        <p14:creationId xmlns:p14="http://schemas.microsoft.com/office/powerpoint/2010/main" val="2318628272"/>
      </p:ext>
    </p:extLst>
  </p:cSld>
  <p:clrMapOvr>
    <a:masterClrMapping/>
  </p:clrMapOvr>
  <p:transition>
    <p:comb/>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6" name="Title 3"/>
          <p:cNvSpPr>
            <a:spLocks noGrp="1"/>
          </p:cNvSpPr>
          <p:nvPr>
            <p:ph type="title"/>
          </p:nvPr>
        </p:nvSpPr>
        <p:spPr>
          <a:xfrm>
            <a:off x="457200" y="274638"/>
            <a:ext cx="8229600" cy="620109"/>
          </a:xfrm>
        </p:spPr>
        <p:txBody>
          <a:bodyPr>
            <a:normAutofit/>
          </a:bodyPr>
          <a:lstStyle/>
          <a:p>
            <a:r>
              <a:rPr lang="en-US" sz="3200" dirty="0" smtClean="0"/>
              <a:t>Major Principles of Evaluation</a:t>
            </a:r>
            <a:endParaRPr lang="en-US" sz="3200" dirty="0"/>
          </a:p>
        </p:txBody>
      </p:sp>
      <p:sp>
        <p:nvSpPr>
          <p:cNvPr id="1048694" name="Content Placeholder 1"/>
          <p:cNvSpPr>
            <a:spLocks noGrp="1"/>
          </p:cNvSpPr>
          <p:nvPr>
            <p:ph idx="1"/>
          </p:nvPr>
        </p:nvSpPr>
        <p:spPr>
          <a:xfrm>
            <a:off x="457200" y="1066800"/>
            <a:ext cx="8229600" cy="4940491"/>
          </a:xfrm>
        </p:spPr>
        <p:txBody>
          <a:bodyPr>
            <a:noAutofit/>
          </a:bodyPr>
          <a:lstStyle/>
          <a:p>
            <a:pPr>
              <a:spcBef>
                <a:spcPts val="1200"/>
              </a:spcBef>
            </a:pPr>
            <a:r>
              <a:rPr lang="en-US" sz="2800" dirty="0" smtClean="0">
                <a:latin typeface="Arial" panose="020B0604020202020204" pitchFamily="34" charset="0"/>
                <a:cs typeface="Arial" panose="020B0604020202020204" pitchFamily="34" charset="0"/>
              </a:rPr>
              <a:t>Impartiality &amp; independence. </a:t>
            </a:r>
          </a:p>
          <a:p>
            <a:pPr>
              <a:spcBef>
                <a:spcPts val="1200"/>
              </a:spcBef>
            </a:pPr>
            <a:r>
              <a:rPr lang="en-US" sz="2800" dirty="0" smtClean="0">
                <a:latin typeface="Arial" panose="020B0604020202020204" pitchFamily="34" charset="0"/>
                <a:cs typeface="Arial" panose="020B0604020202020204" pitchFamily="34" charset="0"/>
              </a:rPr>
              <a:t>Credibility depending on expertise and independence of the evaluators.  </a:t>
            </a:r>
          </a:p>
          <a:p>
            <a:pPr>
              <a:spcBef>
                <a:spcPts val="1200"/>
              </a:spcBef>
            </a:pPr>
            <a:r>
              <a:rPr lang="en-US" sz="2800" dirty="0" smtClean="0">
                <a:latin typeface="Arial" panose="020B0604020202020204" pitchFamily="34" charset="0"/>
                <a:cs typeface="Arial" panose="020B0604020202020204" pitchFamily="34" charset="0"/>
              </a:rPr>
              <a:t>Usefulness- relevant, presented in a clear and concise way, reflecting the interests and needs of the parties involved, easily accessible, timely and at the right moment.</a:t>
            </a:r>
          </a:p>
          <a:p>
            <a:pPr>
              <a:spcBef>
                <a:spcPts val="1200"/>
              </a:spcBef>
            </a:pPr>
            <a:r>
              <a:rPr lang="en-US" sz="2800" dirty="0" smtClean="0">
                <a:latin typeface="Arial" panose="020B0604020202020204" pitchFamily="34" charset="0"/>
                <a:cs typeface="Arial" panose="020B0604020202020204" pitchFamily="34" charset="0"/>
              </a:rPr>
              <a:t>Participation of stakeholders.  </a:t>
            </a:r>
            <a:endParaRPr lang="en-US" sz="2800" dirty="0">
              <a:latin typeface="Arial" panose="020B0604020202020204" pitchFamily="34" charset="0"/>
              <a:cs typeface="Arial" panose="020B0604020202020204" pitchFamily="34" charset="0"/>
            </a:endParaRPr>
          </a:p>
        </p:txBody>
      </p:sp>
      <p:sp>
        <p:nvSpPr>
          <p:cNvPr id="1048697" name="Date Placeholder 4"/>
          <p:cNvSpPr>
            <a:spLocks noGrp="1"/>
          </p:cNvSpPr>
          <p:nvPr>
            <p:ph type="dt" sz="half" idx="10"/>
          </p:nvPr>
        </p:nvSpPr>
        <p:spPr/>
        <p:txBody>
          <a:bodyPr/>
          <a:lstStyle/>
          <a:p>
            <a:fld id="{46741083-B92C-471F-9645-C42202132B10}" type="datetime1">
              <a:rPr lang="en-US" smtClean="0"/>
              <a:t>8/19/2026</a:t>
            </a:fld>
            <a:endParaRPr lang="en-US"/>
          </a:p>
        </p:txBody>
      </p:sp>
      <p:sp>
        <p:nvSpPr>
          <p:cNvPr id="1048698" name="Footer Placeholder 5"/>
          <p:cNvSpPr>
            <a:spLocks noGrp="1"/>
          </p:cNvSpPr>
          <p:nvPr>
            <p:ph type="ftr" sz="quarter" idx="11"/>
          </p:nvPr>
        </p:nvSpPr>
        <p:spPr/>
        <p:txBody>
          <a:bodyPr/>
          <a:lstStyle/>
          <a:p>
            <a:r>
              <a:rPr lang="pt-BR" smtClean="0"/>
              <a:t>MBA 2026 M &amp; E SEM 1</a:t>
            </a:r>
            <a:endParaRPr lang="en-US"/>
          </a:p>
        </p:txBody>
      </p:sp>
      <p:sp>
        <p:nvSpPr>
          <p:cNvPr id="1048695" name="Slide Number Placeholder 2"/>
          <p:cNvSpPr>
            <a:spLocks noGrp="1"/>
          </p:cNvSpPr>
          <p:nvPr>
            <p:ph type="sldNum" sz="quarter" idx="12"/>
          </p:nvPr>
        </p:nvSpPr>
        <p:spPr/>
        <p:txBody>
          <a:bodyPr/>
          <a:lstStyle/>
          <a:p>
            <a:fld id="{F55A3AC2-3652-4300-AA6A-B41FB0D34471}" type="slidenum">
              <a:rPr lang="en-US" smtClean="0"/>
              <a:t>42</a:t>
            </a:fld>
            <a:endParaRPr lang="en-US"/>
          </a:p>
        </p:txBody>
      </p:sp>
    </p:spTree>
  </p:cSld>
  <p:clrMapOvr>
    <a:masterClrMapping/>
  </p:clrMapOvr>
  <p:transition>
    <p:comb/>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01" name="Title 3"/>
          <p:cNvSpPr>
            <a:spLocks noGrp="1"/>
          </p:cNvSpPr>
          <p:nvPr>
            <p:ph type="title"/>
          </p:nvPr>
        </p:nvSpPr>
        <p:spPr>
          <a:xfrm>
            <a:off x="457200" y="274638"/>
            <a:ext cx="7620000" cy="868362"/>
          </a:xfrm>
        </p:spPr>
        <p:style>
          <a:lnRef idx="2">
            <a:schemeClr val="dk1"/>
          </a:lnRef>
          <a:fillRef idx="1">
            <a:schemeClr val="lt1"/>
          </a:fillRef>
          <a:effectRef idx="0">
            <a:schemeClr val="dk1"/>
          </a:effectRef>
          <a:fontRef idx="minor">
            <a:schemeClr val="dk1"/>
          </a:fontRef>
        </p:style>
        <p:txBody>
          <a:bodyPr>
            <a:noAutofit/>
          </a:bodyPr>
          <a:lstStyle/>
          <a:p>
            <a:r>
              <a:rPr lang="en-US" sz="3600" b="0" dirty="0" smtClean="0">
                <a:latin typeface="Constantia" pitchFamily="18" charset="0"/>
              </a:rPr>
              <a:t>In order to get the best out of project evaluation</a:t>
            </a:r>
            <a:endParaRPr lang="en-US" sz="3600" b="0" dirty="0"/>
          </a:p>
        </p:txBody>
      </p:sp>
      <p:sp>
        <p:nvSpPr>
          <p:cNvPr id="1048699" name="Content Placeholder 1"/>
          <p:cNvSpPr>
            <a:spLocks noGrp="1"/>
          </p:cNvSpPr>
          <p:nvPr>
            <p:ph idx="1"/>
          </p:nvPr>
        </p:nvSpPr>
        <p:spPr>
          <a:xfrm>
            <a:off x="457200" y="1295400"/>
            <a:ext cx="8229600" cy="4711891"/>
          </a:xfrm>
        </p:spPr>
        <p:txBody>
          <a:bodyPr>
            <a:normAutofit fontScale="70370" lnSpcReduction="20000"/>
          </a:bodyPr>
          <a:lstStyle/>
          <a:p>
            <a:pPr lvl="0">
              <a:spcBef>
                <a:spcPts val="1200"/>
              </a:spcBef>
              <a:spcAft>
                <a:spcPts val="600"/>
              </a:spcAft>
            </a:pPr>
            <a:r>
              <a:rPr lang="en-US" sz="3100" dirty="0" smtClean="0">
                <a:latin typeface="Arial" panose="020B0604020202020204" pitchFamily="34" charset="0"/>
                <a:cs typeface="Arial" panose="020B0604020202020204" pitchFamily="34" charset="0"/>
              </a:rPr>
              <a:t>It should be carried out by an external a private party preferably external.</a:t>
            </a:r>
          </a:p>
          <a:p>
            <a:pPr lvl="0">
              <a:spcBef>
                <a:spcPts val="1200"/>
              </a:spcBef>
              <a:spcAft>
                <a:spcPts val="600"/>
              </a:spcAft>
            </a:pPr>
            <a:r>
              <a:rPr lang="en-US" sz="3100" dirty="0" smtClean="0">
                <a:latin typeface="Arial" panose="020B0604020202020204" pitchFamily="34" charset="0"/>
                <a:cs typeface="Arial" panose="020B0604020202020204" pitchFamily="34" charset="0"/>
              </a:rPr>
              <a:t>The external party should be qualified and with no vested interests whether directly and indirectly. </a:t>
            </a:r>
          </a:p>
          <a:p>
            <a:pPr lvl="0">
              <a:spcBef>
                <a:spcPts val="1200"/>
              </a:spcBef>
              <a:spcAft>
                <a:spcPts val="600"/>
              </a:spcAft>
            </a:pPr>
            <a:r>
              <a:rPr lang="en-US" sz="3100" dirty="0" smtClean="0">
                <a:latin typeface="Arial" panose="020B0604020202020204" pitchFamily="34" charset="0"/>
                <a:cs typeface="Arial" panose="020B0604020202020204" pitchFamily="34" charset="0"/>
              </a:rPr>
              <a:t>The TOR (Terms of Reference) must be exhausted, incorporating materials for involvement, specifics for emphasis and the need for recommendation.</a:t>
            </a:r>
          </a:p>
          <a:p>
            <a:pPr lvl="0">
              <a:spcBef>
                <a:spcPts val="1200"/>
              </a:spcBef>
              <a:spcAft>
                <a:spcPts val="600"/>
              </a:spcAft>
            </a:pPr>
            <a:r>
              <a:rPr lang="en-US" sz="3100" dirty="0" smtClean="0">
                <a:latin typeface="Arial" panose="020B0604020202020204" pitchFamily="34" charset="0"/>
                <a:cs typeface="Arial" panose="020B0604020202020204" pitchFamily="34" charset="0"/>
              </a:rPr>
              <a:t>Management has to be willing and ready to facility the exercise. </a:t>
            </a:r>
          </a:p>
          <a:p>
            <a:pPr lvl="0">
              <a:spcBef>
                <a:spcPts val="1200"/>
              </a:spcBef>
              <a:spcAft>
                <a:spcPts val="600"/>
              </a:spcAft>
            </a:pPr>
            <a:r>
              <a:rPr lang="en-US" sz="3100" dirty="0" smtClean="0">
                <a:latin typeface="Arial" panose="020B0604020202020204" pitchFamily="34" charset="0"/>
                <a:cs typeface="Arial" panose="020B0604020202020204" pitchFamily="34" charset="0"/>
              </a:rPr>
              <a:t>Management should also arrange interviews with other relevant parties and budget for logistical support to this cause. </a:t>
            </a:r>
          </a:p>
          <a:p>
            <a:pPr lvl="0">
              <a:spcBef>
                <a:spcPts val="1200"/>
              </a:spcBef>
              <a:spcAft>
                <a:spcPts val="600"/>
              </a:spcAft>
            </a:pPr>
            <a:r>
              <a:rPr lang="en-US" sz="3100" dirty="0" smtClean="0">
                <a:latin typeface="Arial" panose="020B0604020202020204" pitchFamily="34" charset="0"/>
                <a:cs typeface="Arial" panose="020B0604020202020204" pitchFamily="34" charset="0"/>
              </a:rPr>
              <a:t>The exercise must be executed in a timely and effective manner, since many activities of the project tend to be withheld until after the outcome of the project evaluation. </a:t>
            </a:r>
          </a:p>
          <a:p>
            <a:pPr marL="109728" indent="0">
              <a:buNone/>
            </a:pPr>
            <a:endParaRPr lang="en-US" dirty="0"/>
          </a:p>
        </p:txBody>
      </p:sp>
      <p:sp>
        <p:nvSpPr>
          <p:cNvPr id="1048702" name="Date Placeholder 4"/>
          <p:cNvSpPr>
            <a:spLocks noGrp="1"/>
          </p:cNvSpPr>
          <p:nvPr>
            <p:ph type="dt" sz="half" idx="10"/>
          </p:nvPr>
        </p:nvSpPr>
        <p:spPr/>
        <p:txBody>
          <a:bodyPr/>
          <a:lstStyle/>
          <a:p>
            <a:fld id="{F3B347F1-4F33-4446-B9CF-A2D172CF1002}" type="datetime1">
              <a:rPr lang="en-US" smtClean="0"/>
              <a:t>8/19/2026</a:t>
            </a:fld>
            <a:endParaRPr lang="en-US"/>
          </a:p>
        </p:txBody>
      </p:sp>
      <p:sp>
        <p:nvSpPr>
          <p:cNvPr id="1048703" name="Footer Placeholder 5"/>
          <p:cNvSpPr>
            <a:spLocks noGrp="1"/>
          </p:cNvSpPr>
          <p:nvPr>
            <p:ph type="ftr" sz="quarter" idx="11"/>
          </p:nvPr>
        </p:nvSpPr>
        <p:spPr/>
        <p:txBody>
          <a:bodyPr/>
          <a:lstStyle/>
          <a:p>
            <a:r>
              <a:rPr lang="pt-BR" smtClean="0"/>
              <a:t>MBA 2026 M &amp; E SEM 1</a:t>
            </a:r>
            <a:endParaRPr lang="en-US"/>
          </a:p>
        </p:txBody>
      </p:sp>
      <p:sp>
        <p:nvSpPr>
          <p:cNvPr id="1048700" name="Slide Number Placeholder 2"/>
          <p:cNvSpPr>
            <a:spLocks noGrp="1"/>
          </p:cNvSpPr>
          <p:nvPr>
            <p:ph type="sldNum" sz="quarter" idx="12"/>
          </p:nvPr>
        </p:nvSpPr>
        <p:spPr/>
        <p:txBody>
          <a:bodyPr/>
          <a:lstStyle/>
          <a:p>
            <a:fld id="{F55A3AC2-3652-4300-AA6A-B41FB0D34471}" type="slidenum">
              <a:rPr lang="en-US" smtClean="0"/>
              <a:t>43</a:t>
            </a:fld>
            <a:endParaRPr lang="en-US"/>
          </a:p>
        </p:txBody>
      </p:sp>
    </p:spTree>
  </p:cSld>
  <p:clrMapOvr>
    <a:masterClrMapping/>
  </p:clrMapOvr>
  <p:transition>
    <p:comb/>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1674"/>
          </a:xfrm>
        </p:spPr>
        <p:txBody>
          <a:bodyPr/>
          <a:lstStyle/>
          <a:p>
            <a:r>
              <a:rPr lang="en-US" dirty="0" smtClean="0"/>
              <a:t>Reference Material</a:t>
            </a:r>
            <a:endParaRPr lang="en-US" dirty="0"/>
          </a:p>
        </p:txBody>
      </p:sp>
      <p:sp>
        <p:nvSpPr>
          <p:cNvPr id="3" name="Content Placeholder 2"/>
          <p:cNvSpPr>
            <a:spLocks noGrp="1"/>
          </p:cNvSpPr>
          <p:nvPr>
            <p:ph idx="1"/>
          </p:nvPr>
        </p:nvSpPr>
        <p:spPr>
          <a:xfrm>
            <a:off x="152400" y="1295400"/>
            <a:ext cx="8686800" cy="4881563"/>
          </a:xfrm>
        </p:spPr>
        <p:txBody>
          <a:bodyPr>
            <a:normAutofit/>
          </a:bodyPr>
          <a:lstStyle/>
          <a:p>
            <a:pPr marL="0" indent="0">
              <a:buNone/>
            </a:pPr>
            <a:r>
              <a:rPr lang="en-US" sz="3200" b="1" dirty="0" smtClean="0"/>
              <a:t>Development Projects Observed by </a:t>
            </a:r>
            <a:r>
              <a:rPr lang="en-US" sz="3200" b="1" dirty="0" err="1" smtClean="0"/>
              <a:t>Hirsman</a:t>
            </a:r>
            <a:r>
              <a:rPr lang="en-US" sz="3200" b="1" dirty="0" smtClean="0"/>
              <a:t> (1967).</a:t>
            </a:r>
            <a:endParaRPr lang="en-US" sz="3200" b="1" dirty="0"/>
          </a:p>
        </p:txBody>
      </p:sp>
      <p:sp>
        <p:nvSpPr>
          <p:cNvPr id="4" name="Date Placeholder 3"/>
          <p:cNvSpPr>
            <a:spLocks noGrp="1"/>
          </p:cNvSpPr>
          <p:nvPr>
            <p:ph type="dt" sz="half" idx="10"/>
          </p:nvPr>
        </p:nvSpPr>
        <p:spPr/>
        <p:txBody>
          <a:bodyPr/>
          <a:lstStyle/>
          <a:p>
            <a:fld id="{DBA770AF-1DAB-4756-9D78-027BF39A2DBA}"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44</a:t>
            </a:fld>
            <a:endParaRPr lang="en-US"/>
          </a:p>
        </p:txBody>
      </p:sp>
    </p:spTree>
    <p:extLst>
      <p:ext uri="{BB962C8B-B14F-4D97-AF65-F5344CB8AC3E}">
        <p14:creationId xmlns:p14="http://schemas.microsoft.com/office/powerpoint/2010/main" val="3559849002"/>
      </p:ext>
    </p:extLst>
  </p:cSld>
  <p:clrMapOvr>
    <a:masterClrMapping/>
  </p:clrMapOvr>
  <p:transition>
    <p:comb/>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11" name="Title 3"/>
          <p:cNvSpPr>
            <a:spLocks noGrp="1"/>
          </p:cNvSpPr>
          <p:nvPr>
            <p:ph type="title"/>
          </p:nvPr>
        </p:nvSpPr>
        <p:spPr>
          <a:xfrm>
            <a:off x="457200" y="274638"/>
            <a:ext cx="6172200" cy="1143000"/>
          </a:xfrm>
        </p:spPr>
        <p:style>
          <a:lnRef idx="1">
            <a:schemeClr val="dk1"/>
          </a:lnRef>
          <a:fillRef idx="2">
            <a:schemeClr val="dk1"/>
          </a:fillRef>
          <a:effectRef idx="1">
            <a:schemeClr val="dk1"/>
          </a:effectRef>
          <a:fontRef idx="minor">
            <a:schemeClr val="dk1"/>
          </a:fontRef>
        </p:style>
        <p:txBody>
          <a:bodyPr>
            <a:normAutofit/>
          </a:bodyPr>
          <a:lstStyle/>
          <a:p>
            <a:r>
              <a:rPr lang="en-US" sz="3600" b="0" dirty="0" smtClean="0">
                <a:latin typeface="Constantia" pitchFamily="18" charset="0"/>
              </a:rPr>
              <a:t>Benefits of Project Evaluation</a:t>
            </a:r>
            <a:endParaRPr lang="en-US" sz="3600" b="0" dirty="0">
              <a:latin typeface="Constantia" pitchFamily="18" charset="0"/>
            </a:endParaRPr>
          </a:p>
        </p:txBody>
      </p:sp>
      <p:sp>
        <p:nvSpPr>
          <p:cNvPr id="1048709" name="Content Placeholder 1"/>
          <p:cNvSpPr>
            <a:spLocks noGrp="1"/>
          </p:cNvSpPr>
          <p:nvPr>
            <p:ph idx="1"/>
          </p:nvPr>
        </p:nvSpPr>
        <p:spPr/>
        <p:txBody>
          <a:bodyPr>
            <a:normAutofit/>
          </a:bodyPr>
          <a:lstStyle/>
          <a:p>
            <a:pPr marL="566928" indent="-457200">
              <a:buNone/>
            </a:pPr>
            <a:r>
              <a:rPr lang="en-US" sz="2400" b="1" u="sng" dirty="0" smtClean="0">
                <a:latin typeface="Constantia" pitchFamily="18" charset="0"/>
              </a:rPr>
              <a:t>Class discussion</a:t>
            </a:r>
          </a:p>
          <a:p>
            <a:pPr marL="566928" indent="-457200">
              <a:buFont typeface="+mj-lt"/>
              <a:buAutoNum type="arabicPeriod"/>
            </a:pPr>
            <a:r>
              <a:rPr lang="en-US" sz="2400" dirty="0" smtClean="0">
                <a:latin typeface="Constantia" pitchFamily="18" charset="0"/>
              </a:rPr>
              <a:t>What is the foundations for project monitoring in an organization?</a:t>
            </a:r>
          </a:p>
          <a:p>
            <a:pPr marL="566928" indent="-457200">
              <a:buFont typeface="+mj-lt"/>
              <a:buAutoNum type="arabicPeriod"/>
            </a:pPr>
            <a:r>
              <a:rPr lang="en-US" sz="2400" dirty="0" smtClean="0">
                <a:latin typeface="Constantia" pitchFamily="18" charset="0"/>
              </a:rPr>
              <a:t>What are the benefits of Project Evaluation during implementation  of a Project?</a:t>
            </a:r>
          </a:p>
          <a:p>
            <a:pPr marL="566928" indent="-457200">
              <a:buNone/>
            </a:pPr>
            <a:r>
              <a:rPr lang="en-US" sz="2400" dirty="0" smtClean="0">
                <a:latin typeface="Constantia" pitchFamily="18" charset="0"/>
              </a:rPr>
              <a:t>3. What is the difference between </a:t>
            </a:r>
            <a:r>
              <a:rPr lang="en-US" sz="2400" b="1" dirty="0" smtClean="0">
                <a:latin typeface="Constantia" pitchFamily="18" charset="0"/>
              </a:rPr>
              <a:t>Monitoring, Evalua</a:t>
            </a:r>
            <a:r>
              <a:rPr lang="en-US" sz="2400" dirty="0" smtClean="0">
                <a:latin typeface="Constantia" pitchFamily="18" charset="0"/>
              </a:rPr>
              <a:t>tion, Control and Audit? </a:t>
            </a:r>
            <a:endParaRPr lang="en-US" sz="2400" dirty="0">
              <a:latin typeface="Constantia" pitchFamily="18" charset="0"/>
            </a:endParaRPr>
          </a:p>
        </p:txBody>
      </p:sp>
      <p:sp>
        <p:nvSpPr>
          <p:cNvPr id="1048712" name="Date Placeholder 4"/>
          <p:cNvSpPr>
            <a:spLocks noGrp="1"/>
          </p:cNvSpPr>
          <p:nvPr>
            <p:ph type="dt" sz="half" idx="10"/>
          </p:nvPr>
        </p:nvSpPr>
        <p:spPr/>
        <p:txBody>
          <a:bodyPr/>
          <a:lstStyle/>
          <a:p>
            <a:fld id="{248AEFD8-DD79-44D2-9AAD-A5AE4B88A289}" type="datetime1">
              <a:rPr lang="en-US" smtClean="0"/>
              <a:t>8/19/2026</a:t>
            </a:fld>
            <a:endParaRPr lang="en-US"/>
          </a:p>
        </p:txBody>
      </p:sp>
      <p:sp>
        <p:nvSpPr>
          <p:cNvPr id="1048713" name="Footer Placeholder 5"/>
          <p:cNvSpPr>
            <a:spLocks noGrp="1"/>
          </p:cNvSpPr>
          <p:nvPr>
            <p:ph type="ftr" sz="quarter" idx="11"/>
          </p:nvPr>
        </p:nvSpPr>
        <p:spPr/>
        <p:txBody>
          <a:bodyPr/>
          <a:lstStyle/>
          <a:p>
            <a:r>
              <a:rPr lang="pt-BR" smtClean="0"/>
              <a:t>MBA 2026 M &amp; E SEM 1</a:t>
            </a:r>
            <a:endParaRPr lang="en-US"/>
          </a:p>
        </p:txBody>
      </p:sp>
      <p:sp>
        <p:nvSpPr>
          <p:cNvPr id="1048710" name="Slide Number Placeholder 2"/>
          <p:cNvSpPr>
            <a:spLocks noGrp="1"/>
          </p:cNvSpPr>
          <p:nvPr>
            <p:ph type="sldNum" sz="quarter" idx="12"/>
          </p:nvPr>
        </p:nvSpPr>
        <p:spPr/>
        <p:txBody>
          <a:bodyPr/>
          <a:lstStyle/>
          <a:p>
            <a:fld id="{F55A3AC2-3652-4300-AA6A-B41FB0D34471}" type="slidenum">
              <a:rPr lang="en-US" smtClean="0"/>
              <a:t>45</a:t>
            </a:fld>
            <a:endParaRPr lang="en-US"/>
          </a:p>
        </p:txBody>
      </p:sp>
    </p:spTree>
  </p:cSld>
  <p:clrMapOvr>
    <a:masterClrMapping/>
  </p:clrMapOvr>
  <p:transition>
    <p:comb/>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15" name="Title 3"/>
          <p:cNvSpPr>
            <a:spLocks noGrp="1"/>
          </p:cNvSpPr>
          <p:nvPr>
            <p:ph type="title"/>
          </p:nvPr>
        </p:nvSpPr>
        <p:spPr/>
        <p:txBody>
          <a:bodyPr/>
          <a:lstStyle/>
          <a:p>
            <a:pPr algn="ctr"/>
            <a:r>
              <a:rPr lang="en-US" dirty="0" smtClean="0"/>
              <a:t>Thank you</a:t>
            </a:r>
            <a:endParaRPr lang="en-US" dirty="0"/>
          </a:p>
        </p:txBody>
      </p:sp>
      <p:sp>
        <p:nvSpPr>
          <p:cNvPr id="1048716" name="Date Placeholder 5"/>
          <p:cNvSpPr>
            <a:spLocks noGrp="1"/>
          </p:cNvSpPr>
          <p:nvPr>
            <p:ph type="dt" sz="half" idx="10"/>
          </p:nvPr>
        </p:nvSpPr>
        <p:spPr/>
        <p:txBody>
          <a:bodyPr/>
          <a:lstStyle/>
          <a:p>
            <a:fld id="{CC6F8232-CA00-4973-B465-D58807236AD8}" type="datetime1">
              <a:rPr lang="en-US" smtClean="0"/>
              <a:t>8/19/2026</a:t>
            </a:fld>
            <a:endParaRPr lang="en-US"/>
          </a:p>
        </p:txBody>
      </p:sp>
      <p:sp>
        <p:nvSpPr>
          <p:cNvPr id="1048717" name="Footer Placeholder 6"/>
          <p:cNvSpPr>
            <a:spLocks noGrp="1"/>
          </p:cNvSpPr>
          <p:nvPr>
            <p:ph type="ftr" sz="quarter" idx="11"/>
          </p:nvPr>
        </p:nvSpPr>
        <p:spPr/>
        <p:txBody>
          <a:bodyPr/>
          <a:lstStyle/>
          <a:p>
            <a:r>
              <a:rPr lang="pt-BR" smtClean="0"/>
              <a:t>MBA 2026 M &amp; E SEM 1</a:t>
            </a:r>
            <a:endParaRPr lang="en-US"/>
          </a:p>
        </p:txBody>
      </p:sp>
      <p:sp>
        <p:nvSpPr>
          <p:cNvPr id="1048714" name="Slide Number Placeholder 2"/>
          <p:cNvSpPr>
            <a:spLocks noGrp="1"/>
          </p:cNvSpPr>
          <p:nvPr>
            <p:ph type="sldNum" sz="quarter" idx="12"/>
          </p:nvPr>
        </p:nvSpPr>
        <p:spPr/>
        <p:txBody>
          <a:bodyPr/>
          <a:lstStyle/>
          <a:p>
            <a:fld id="{F55A3AC2-3652-4300-AA6A-B41FB0D34471}" type="slidenum">
              <a:rPr lang="en-US" smtClean="0"/>
              <a:t>46</a:t>
            </a:fld>
            <a:endParaRPr lang="en-US"/>
          </a:p>
        </p:txBody>
      </p:sp>
      <p:sp>
        <p:nvSpPr>
          <p:cNvPr id="2" name="Content Placeholder 1"/>
          <p:cNvSpPr>
            <a:spLocks noGrp="1"/>
          </p:cNvSpPr>
          <p:nvPr>
            <p:ph idx="1"/>
          </p:nvPr>
        </p:nvSpPr>
        <p:spPr/>
        <p:txBody>
          <a:bodyPr/>
          <a:lstStyle/>
          <a:p>
            <a:endParaRPr lang="en-US" dirty="0"/>
          </a:p>
        </p:txBody>
      </p:sp>
    </p:spTree>
  </p:cSld>
  <p:clrMapOvr>
    <a:masterClrMapping/>
  </p:clrMapOvr>
  <p:transition>
    <p:comb/>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65126"/>
            <a:ext cx="7886700" cy="1616073"/>
          </a:xfrm>
        </p:spPr>
        <p:txBody>
          <a:bodyPr>
            <a:normAutofit fontScale="90000"/>
          </a:bodyPr>
          <a:lstStyle/>
          <a:p>
            <a:pPr algn="ctr"/>
            <a:r>
              <a:rPr lang="en-US" b="1" dirty="0" smtClean="0">
                <a:latin typeface="Arial" panose="020B0604020202020204" pitchFamily="34" charset="0"/>
                <a:cs typeface="Arial" panose="020B0604020202020204" pitchFamily="34" charset="0"/>
              </a:rPr>
              <a:t>COURSE WORK ASSIGNMENT FOR MOINTORING AND EVALUATION</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Submission date:…………SEPTEMBER 2026</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981199"/>
            <a:ext cx="8058150" cy="4195763"/>
          </a:xfrm>
        </p:spPr>
        <p:txBody>
          <a:bodyPr>
            <a:normAutofit lnSpcReduction="10000"/>
          </a:bodyPr>
          <a:lstStyle/>
          <a:p>
            <a:pPr marL="0" lvl="0" indent="0" algn="just">
              <a:buNone/>
            </a:pPr>
            <a:r>
              <a:rPr lang="en-US" sz="2800" dirty="0" smtClean="0">
                <a:latin typeface="Arial" panose="020B0604020202020204" pitchFamily="34" charset="0"/>
                <a:ea typeface="Cambria" panose="02040503050406030204" pitchFamily="18" charset="0"/>
                <a:cs typeface="Arial" panose="020B0604020202020204" pitchFamily="34" charset="0"/>
              </a:rPr>
              <a:t>Describe each of the following monitoring and Evaluation tools and show how it works and its benefits in  M &amp; E.</a:t>
            </a:r>
          </a:p>
          <a:p>
            <a:pPr marL="857250" lvl="1" indent="-514350">
              <a:buFont typeface="+mj-lt"/>
              <a:buAutoNum type="arabicPeriod"/>
            </a:pPr>
            <a:r>
              <a:rPr lang="en-UG" sz="2800" dirty="0" smtClean="0">
                <a:latin typeface="Arial" panose="020B0604020202020204" pitchFamily="34" charset="0"/>
                <a:cs typeface="Arial" panose="020B0604020202020204" pitchFamily="34" charset="0"/>
              </a:rPr>
              <a:t>Theory </a:t>
            </a:r>
            <a:r>
              <a:rPr lang="en-UG" sz="2800" dirty="0">
                <a:latin typeface="Arial" panose="020B0604020202020204" pitchFamily="34" charset="0"/>
                <a:cs typeface="Arial" panose="020B0604020202020204" pitchFamily="34" charset="0"/>
              </a:rPr>
              <a:t>of Change</a:t>
            </a:r>
            <a:endParaRPr lang="en-US" sz="2800" dirty="0">
              <a:latin typeface="Arial" panose="020B0604020202020204" pitchFamily="34" charset="0"/>
              <a:cs typeface="Arial" panose="020B0604020202020204" pitchFamily="34" charset="0"/>
            </a:endParaRPr>
          </a:p>
          <a:p>
            <a:pPr marL="857250" lvl="1" indent="-514350">
              <a:buFont typeface="+mj-lt"/>
              <a:buAutoNum type="arabicPeriod"/>
            </a:pPr>
            <a:r>
              <a:rPr lang="en-UG" sz="2800" dirty="0">
                <a:latin typeface="Arial" panose="020B0604020202020204" pitchFamily="34" charset="0"/>
                <a:cs typeface="Arial" panose="020B0604020202020204" pitchFamily="34" charset="0"/>
              </a:rPr>
              <a:t>Logframe</a:t>
            </a:r>
            <a:endParaRPr lang="en-US" sz="2800" dirty="0">
              <a:latin typeface="Arial" panose="020B0604020202020204" pitchFamily="34" charset="0"/>
              <a:cs typeface="Arial" panose="020B0604020202020204" pitchFamily="34" charset="0"/>
            </a:endParaRPr>
          </a:p>
          <a:p>
            <a:pPr marL="800100" lvl="1" indent="-457200">
              <a:buFont typeface="+mj-lt"/>
              <a:buAutoNum type="arabicPeriod"/>
            </a:pPr>
            <a:r>
              <a:rPr lang="en-US" sz="2500" dirty="0" smtClean="0">
                <a:latin typeface="Arial" panose="020B0604020202020204" pitchFamily="34" charset="0"/>
                <a:ea typeface="Cambria" panose="02040503050406030204" pitchFamily="18" charset="0"/>
                <a:cs typeface="Arial" panose="020B0604020202020204" pitchFamily="34" charset="0"/>
              </a:rPr>
              <a:t>Performance </a:t>
            </a:r>
            <a:r>
              <a:rPr lang="en-US" sz="2500" dirty="0">
                <a:latin typeface="Arial" panose="020B0604020202020204" pitchFamily="34" charset="0"/>
                <a:ea typeface="Cambria" panose="02040503050406030204" pitchFamily="18" charset="0"/>
                <a:cs typeface="Arial" panose="020B0604020202020204" pitchFamily="34" charset="0"/>
              </a:rPr>
              <a:t>Indicators, </a:t>
            </a:r>
          </a:p>
          <a:p>
            <a:pPr marL="800100" lvl="1" indent="-457200">
              <a:buFont typeface="+mj-lt"/>
              <a:buAutoNum type="arabicPeriod"/>
            </a:pPr>
            <a:r>
              <a:rPr lang="en-US" sz="2500" dirty="0" smtClean="0">
                <a:latin typeface="Arial" panose="020B0604020202020204" pitchFamily="34" charset="0"/>
                <a:ea typeface="Cambria" panose="02040503050406030204" pitchFamily="18" charset="0"/>
                <a:cs typeface="Arial" panose="020B0604020202020204" pitchFamily="34" charset="0"/>
              </a:rPr>
              <a:t>Rapid </a:t>
            </a:r>
            <a:r>
              <a:rPr lang="en-US" sz="2500" dirty="0">
                <a:latin typeface="Arial" panose="020B0604020202020204" pitchFamily="34" charset="0"/>
                <a:ea typeface="Cambria" panose="02040503050406030204" pitchFamily="18" charset="0"/>
                <a:cs typeface="Arial" panose="020B0604020202020204" pitchFamily="34" charset="0"/>
              </a:rPr>
              <a:t>appraisal methods</a:t>
            </a:r>
          </a:p>
          <a:p>
            <a:pPr marL="800100" lvl="1" indent="-457200">
              <a:buFont typeface="+mj-lt"/>
              <a:buAutoNum type="arabicPeriod"/>
            </a:pPr>
            <a:r>
              <a:rPr lang="en-US" sz="2500" dirty="0" smtClean="0">
                <a:latin typeface="Arial" panose="020B0604020202020204" pitchFamily="34" charset="0"/>
                <a:ea typeface="Cambria" panose="02040503050406030204" pitchFamily="18" charset="0"/>
                <a:cs typeface="Arial" panose="020B0604020202020204" pitchFamily="34" charset="0"/>
              </a:rPr>
              <a:t>Impact </a:t>
            </a:r>
            <a:r>
              <a:rPr lang="en-US" sz="2500" dirty="0">
                <a:latin typeface="Arial" panose="020B0604020202020204" pitchFamily="34" charset="0"/>
                <a:ea typeface="Cambria" panose="02040503050406030204" pitchFamily="18" charset="0"/>
                <a:cs typeface="Arial" panose="020B0604020202020204" pitchFamily="34" charset="0"/>
              </a:rPr>
              <a:t>evaluation </a:t>
            </a:r>
          </a:p>
          <a:p>
            <a:pPr marL="800100" lvl="1" indent="-457200">
              <a:buFont typeface="+mj-lt"/>
              <a:buAutoNum type="arabicPeriod"/>
            </a:pPr>
            <a:r>
              <a:rPr lang="en-US" sz="2500" dirty="0">
                <a:latin typeface="Arial" panose="020B0604020202020204" pitchFamily="34" charset="0"/>
                <a:ea typeface="Cambria" panose="02040503050406030204" pitchFamily="18" charset="0"/>
                <a:cs typeface="Arial" panose="020B0604020202020204" pitchFamily="34" charset="0"/>
              </a:rPr>
              <a:t>Results-Based M &amp; </a:t>
            </a:r>
            <a:r>
              <a:rPr lang="en-US" sz="2500" dirty="0" smtClean="0">
                <a:latin typeface="Arial" panose="020B0604020202020204" pitchFamily="34" charset="0"/>
                <a:ea typeface="Cambria" panose="02040503050406030204" pitchFamily="18" charset="0"/>
                <a:cs typeface="Arial" panose="020B0604020202020204" pitchFamily="34" charset="0"/>
              </a:rPr>
              <a:t>E</a:t>
            </a:r>
          </a:p>
          <a:p>
            <a:pPr marL="800100" lvl="1" indent="-457200">
              <a:buFont typeface="+mj-lt"/>
              <a:buAutoNum type="arabicPeriod"/>
            </a:pPr>
            <a:r>
              <a:rPr lang="en-US" sz="2400" dirty="0" smtClean="0">
                <a:latin typeface="Arial" panose="020B0604020202020204" pitchFamily="34" charset="0"/>
                <a:cs typeface="Arial" panose="020B0604020202020204" pitchFamily="34" charset="0"/>
              </a:rPr>
              <a:t>Theory-based evaluation</a:t>
            </a:r>
            <a:endParaRPr lang="en-US" dirty="0" smtClean="0">
              <a:latin typeface="Arial" panose="020B0604020202020204" pitchFamily="34" charset="0"/>
              <a:cs typeface="Arial" panose="020B0604020202020204" pitchFamily="34" charset="0"/>
            </a:endParaRPr>
          </a:p>
          <a:p>
            <a:pPr marL="800100" lvl="1" indent="-457200">
              <a:buFont typeface="+mj-lt"/>
              <a:buAutoNum type="arabicPeriod"/>
            </a:pPr>
            <a:r>
              <a:rPr lang="en-US" sz="2400" dirty="0" smtClean="0">
                <a:latin typeface="Arial" panose="020B0604020202020204" pitchFamily="34" charset="0"/>
                <a:cs typeface="Arial" panose="020B0604020202020204" pitchFamily="34" charset="0"/>
              </a:rPr>
              <a:t>Formal </a:t>
            </a:r>
            <a:r>
              <a:rPr lang="en-US" sz="2400" dirty="0">
                <a:latin typeface="Arial" panose="020B0604020202020204" pitchFamily="34" charset="0"/>
                <a:cs typeface="Arial" panose="020B0604020202020204" pitchFamily="34" charset="0"/>
              </a:rPr>
              <a:t>surveys</a:t>
            </a:r>
            <a:endParaRPr lang="en-US" dirty="0">
              <a:latin typeface="Arial" panose="020B0604020202020204" pitchFamily="34" charset="0"/>
              <a:cs typeface="Arial" panose="020B0604020202020204" pitchFamily="34" charset="0"/>
            </a:endParaRPr>
          </a:p>
          <a:p>
            <a:pPr marL="800100" lvl="1" indent="-457200">
              <a:buFont typeface="+mj-lt"/>
              <a:buAutoNum type="alphaLcPeriod"/>
            </a:pPr>
            <a:endParaRPr lang="en-US" sz="2500" dirty="0">
              <a:latin typeface="Cambria" panose="02040503050406030204" pitchFamily="18" charset="0"/>
              <a:ea typeface="Cambria" panose="02040503050406030204" pitchFamily="18" charset="0"/>
            </a:endParaRPr>
          </a:p>
        </p:txBody>
      </p:sp>
      <p:sp>
        <p:nvSpPr>
          <p:cNvPr id="4" name="Date Placeholder 3"/>
          <p:cNvSpPr>
            <a:spLocks noGrp="1"/>
          </p:cNvSpPr>
          <p:nvPr>
            <p:ph type="dt" sz="half" idx="10"/>
          </p:nvPr>
        </p:nvSpPr>
        <p:spPr/>
        <p:txBody>
          <a:bodyPr/>
          <a:lstStyle/>
          <a:p>
            <a:fld id="{F2AF4CBC-71B9-4E5D-AE36-99076DEA18A9}"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47</a:t>
            </a:fld>
            <a:endParaRPr lang="en-US"/>
          </a:p>
        </p:txBody>
      </p:sp>
    </p:spTree>
    <p:extLst>
      <p:ext uri="{BB962C8B-B14F-4D97-AF65-F5344CB8AC3E}">
        <p14:creationId xmlns:p14="http://schemas.microsoft.com/office/powerpoint/2010/main" val="4200666523"/>
      </p:ext>
    </p:extLst>
  </p:cSld>
  <p:clrMapOvr>
    <a:masterClrMapping/>
  </p:clrMapOvr>
  <p:transition>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639762"/>
          </a:xfrm>
        </p:spPr>
        <p:txBody>
          <a:bodyPr>
            <a:normAutofit/>
          </a:bodyPr>
          <a:lstStyle/>
          <a:p>
            <a:r>
              <a:rPr lang="en-US" dirty="0"/>
              <a:t>A project</a:t>
            </a:r>
          </a:p>
        </p:txBody>
      </p:sp>
      <p:sp>
        <p:nvSpPr>
          <p:cNvPr id="2" name="Content Placeholder 1"/>
          <p:cNvSpPr>
            <a:spLocks noGrp="1"/>
          </p:cNvSpPr>
          <p:nvPr>
            <p:ph idx="1"/>
          </p:nvPr>
        </p:nvSpPr>
        <p:spPr>
          <a:xfrm>
            <a:off x="457200" y="1066800"/>
            <a:ext cx="8229600" cy="4940491"/>
          </a:xfrm>
        </p:spPr>
        <p:txBody>
          <a:bodyPr>
            <a:noAutofit/>
          </a:bodyPr>
          <a:lstStyle/>
          <a:p>
            <a:pPr>
              <a:spcBef>
                <a:spcPts val="600"/>
              </a:spcBef>
              <a:buFont typeface="Arial" panose="020B0604020202020204" pitchFamily="34" charset="0"/>
              <a:buChar char="•"/>
            </a:pPr>
            <a:r>
              <a:rPr lang="en-US" sz="2800" dirty="0" smtClean="0">
                <a:latin typeface="Garamond" panose="02020404030301010803" pitchFamily="18" charset="0"/>
              </a:rPr>
              <a:t>A </a:t>
            </a:r>
            <a:r>
              <a:rPr lang="en-US" sz="2800" dirty="0">
                <a:latin typeface="Garamond" panose="02020404030301010803" pitchFamily="18" charset="0"/>
              </a:rPr>
              <a:t>project is a temporary endeavor undertaken to create a unique product, service, or result. </a:t>
            </a:r>
            <a:endParaRPr lang="en-US" sz="2800" dirty="0" smtClean="0">
              <a:latin typeface="Garamond" panose="02020404030301010803" pitchFamily="18" charset="0"/>
            </a:endParaRPr>
          </a:p>
          <a:p>
            <a:pPr lvl="1">
              <a:spcBef>
                <a:spcPts val="600"/>
              </a:spcBef>
              <a:buFont typeface="Courier New" panose="02070309020205020404" pitchFamily="49" charset="0"/>
              <a:buChar char="o"/>
            </a:pPr>
            <a:r>
              <a:rPr lang="en-US" sz="2800" b="1" dirty="0" smtClean="0">
                <a:latin typeface="Garamond" panose="02020404030301010803" pitchFamily="18" charset="0"/>
              </a:rPr>
              <a:t>Unique </a:t>
            </a:r>
            <a:r>
              <a:rPr lang="en-US" sz="2800" b="1" dirty="0">
                <a:latin typeface="Garamond" panose="02020404030301010803" pitchFamily="18" charset="0"/>
              </a:rPr>
              <a:t>product, service, or result</a:t>
            </a:r>
            <a:r>
              <a:rPr lang="en-US" sz="2800" dirty="0">
                <a:latin typeface="Garamond" panose="02020404030301010803" pitchFamily="18" charset="0"/>
              </a:rPr>
              <a:t>. Projects are undertaken to fulfill objectives by producing deliverables. </a:t>
            </a:r>
            <a:endParaRPr lang="en-US" sz="2800" dirty="0" smtClean="0">
              <a:latin typeface="Garamond" panose="02020404030301010803" pitchFamily="18" charset="0"/>
            </a:endParaRPr>
          </a:p>
          <a:p>
            <a:pPr lvl="1">
              <a:spcBef>
                <a:spcPts val="600"/>
              </a:spcBef>
              <a:buFont typeface="Courier New" panose="02070309020205020404" pitchFamily="49" charset="0"/>
              <a:buChar char="o"/>
            </a:pPr>
            <a:r>
              <a:rPr lang="en-US" sz="2800" b="1" dirty="0" smtClean="0">
                <a:latin typeface="Garamond" panose="02020404030301010803" pitchFamily="18" charset="0"/>
              </a:rPr>
              <a:t>Temporary </a:t>
            </a:r>
            <a:r>
              <a:rPr lang="en-US" sz="2800" b="1" dirty="0">
                <a:latin typeface="Garamond" panose="02020404030301010803" pitchFamily="18" charset="0"/>
              </a:rPr>
              <a:t>endeavor</a:t>
            </a:r>
            <a:r>
              <a:rPr lang="en-US" sz="2800" dirty="0">
                <a:latin typeface="Garamond" panose="02020404030301010803" pitchFamily="18" charset="0"/>
              </a:rPr>
              <a:t>. The temporary nature of projects indicates that a project has a definite beginning and end. </a:t>
            </a:r>
            <a:endParaRPr lang="en-US" sz="2800" dirty="0" smtClean="0">
              <a:latin typeface="Garamond" panose="02020404030301010803" pitchFamily="18" charset="0"/>
            </a:endParaRPr>
          </a:p>
          <a:p>
            <a:pPr lvl="1">
              <a:spcBef>
                <a:spcPts val="600"/>
              </a:spcBef>
              <a:buFont typeface="Courier New" panose="02070309020205020404" pitchFamily="49" charset="0"/>
              <a:buChar char="o"/>
            </a:pPr>
            <a:r>
              <a:rPr lang="en-US" sz="2800" b="1" dirty="0">
                <a:latin typeface="Garamond" panose="02020404030301010803" pitchFamily="18" charset="0"/>
              </a:rPr>
              <a:t>Projects drive </a:t>
            </a:r>
            <a:r>
              <a:rPr lang="en-US" sz="2800" b="1" dirty="0" smtClean="0">
                <a:latin typeface="Garamond" panose="02020404030301010803" pitchFamily="18" charset="0"/>
              </a:rPr>
              <a:t>change</a:t>
            </a:r>
            <a:r>
              <a:rPr lang="en-US" sz="2800" dirty="0">
                <a:latin typeface="Garamond" panose="02020404030301010803" pitchFamily="18" charset="0"/>
              </a:rPr>
              <a:t>. Projects drive change in </a:t>
            </a:r>
            <a:r>
              <a:rPr lang="en-US" sz="2800" dirty="0" smtClean="0">
                <a:latin typeface="Garamond" panose="02020404030301010803" pitchFamily="18" charset="0"/>
              </a:rPr>
              <a:t>organizations.</a:t>
            </a:r>
          </a:p>
        </p:txBody>
      </p:sp>
      <p:sp>
        <p:nvSpPr>
          <p:cNvPr id="3" name="Date Placeholder 2"/>
          <p:cNvSpPr>
            <a:spLocks noGrp="1"/>
          </p:cNvSpPr>
          <p:nvPr>
            <p:ph type="dt" sz="half" idx="10"/>
          </p:nvPr>
        </p:nvSpPr>
        <p:spPr/>
        <p:txBody>
          <a:bodyPr/>
          <a:lstStyle/>
          <a:p>
            <a:fld id="{2241258B-5A01-4B17-BB57-CFA18927E80C}" type="datetime1">
              <a:rPr lang="en-US" smtClean="0"/>
              <a:t>8/19/2026</a:t>
            </a:fld>
            <a:endParaRPr lang="en-US"/>
          </a:p>
        </p:txBody>
      </p:sp>
      <p:sp>
        <p:nvSpPr>
          <p:cNvPr id="4" name="Footer Placeholder 3"/>
          <p:cNvSpPr>
            <a:spLocks noGrp="1"/>
          </p:cNvSpPr>
          <p:nvPr>
            <p:ph type="ftr" sz="quarter" idx="11"/>
          </p:nvPr>
        </p:nvSpPr>
        <p:spPr/>
        <p:txBody>
          <a:bodyPr/>
          <a:lstStyle/>
          <a:p>
            <a:r>
              <a:rPr lang="pt-BR" smtClean="0"/>
              <a:t>MBA 2026 M &amp; E SEM 1</a:t>
            </a:r>
            <a:endParaRPr lang="en-US"/>
          </a:p>
        </p:txBody>
      </p:sp>
      <p:sp>
        <p:nvSpPr>
          <p:cNvPr id="5" name="Slide Number Placeholder 4"/>
          <p:cNvSpPr>
            <a:spLocks noGrp="1"/>
          </p:cNvSpPr>
          <p:nvPr>
            <p:ph type="sldNum" sz="quarter" idx="12"/>
          </p:nvPr>
        </p:nvSpPr>
        <p:spPr/>
        <p:txBody>
          <a:bodyPr/>
          <a:lstStyle/>
          <a:p>
            <a:fld id="{F55A3AC2-3652-4300-AA6A-B41FB0D34471}" type="slidenum">
              <a:rPr lang="en-US" smtClean="0"/>
              <a:t>5</a:t>
            </a:fld>
            <a:endParaRPr lang="en-US"/>
          </a:p>
        </p:txBody>
      </p:sp>
    </p:spTree>
    <p:extLst>
      <p:ext uri="{BB962C8B-B14F-4D97-AF65-F5344CB8AC3E}">
        <p14:creationId xmlns:p14="http://schemas.microsoft.com/office/powerpoint/2010/main" val="608516244"/>
      </p:ext>
    </p:extLst>
  </p:cSld>
  <p:clrMapOvr>
    <a:masterClrMapping/>
  </p:clrMapOvr>
  <p:transition>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1">
              <a:spcBef>
                <a:spcPts val="600"/>
              </a:spcBef>
              <a:buFont typeface="Courier New" panose="02070309020205020404" pitchFamily="49" charset="0"/>
              <a:buChar char="o"/>
            </a:pPr>
            <a:r>
              <a:rPr lang="en-US" sz="2800" b="1" dirty="0">
                <a:latin typeface="Garamond" panose="02020404030301010803" pitchFamily="18" charset="0"/>
              </a:rPr>
              <a:t>Projects enable business value creation</a:t>
            </a:r>
            <a:r>
              <a:rPr lang="en-US" sz="2800" dirty="0">
                <a:latin typeface="Garamond" panose="02020404030301010803" pitchFamily="18" charset="0"/>
              </a:rPr>
              <a:t>. PMI defines business value as the net quantifiable benefit derived from a business endeavor.</a:t>
            </a:r>
          </a:p>
          <a:p>
            <a:pPr lvl="1">
              <a:spcBef>
                <a:spcPts val="600"/>
              </a:spcBef>
              <a:buFont typeface="Courier New" panose="02070309020205020404" pitchFamily="49" charset="0"/>
              <a:buChar char="o"/>
            </a:pPr>
            <a:r>
              <a:rPr lang="en-US" sz="2800" b="1" dirty="0">
                <a:latin typeface="Garamond" panose="02020404030301010803" pitchFamily="18" charset="0"/>
              </a:rPr>
              <a:t>Project Initiation Context</a:t>
            </a:r>
            <a:r>
              <a:rPr lang="en-US" sz="2800" dirty="0">
                <a:latin typeface="Garamond" panose="02020404030301010803" pitchFamily="18" charset="0"/>
              </a:rPr>
              <a:t>. Organizational leaders initiate projects in response to factors acting upon their organizations.</a:t>
            </a:r>
          </a:p>
          <a:p>
            <a:pPr lvl="1">
              <a:spcBef>
                <a:spcPts val="600"/>
              </a:spcBef>
              <a:buFont typeface="Courier New" panose="02070309020205020404" pitchFamily="49" charset="0"/>
              <a:buChar char="o"/>
            </a:pPr>
            <a:r>
              <a:rPr lang="en-US" sz="2800" b="1" dirty="0">
                <a:latin typeface="Garamond" panose="02020404030301010803" pitchFamily="18" charset="0"/>
              </a:rPr>
              <a:t>Elaborative progression </a:t>
            </a:r>
            <a:r>
              <a:rPr lang="en-US" sz="2800" dirty="0">
                <a:latin typeface="Garamond" panose="02020404030301010803" pitchFamily="18" charset="0"/>
              </a:rPr>
              <a:t>- PLC</a:t>
            </a:r>
          </a:p>
          <a:p>
            <a:pPr marL="0" indent="0">
              <a:buNone/>
            </a:pPr>
            <a:endParaRPr lang="en-US" dirty="0"/>
          </a:p>
        </p:txBody>
      </p:sp>
      <p:sp>
        <p:nvSpPr>
          <p:cNvPr id="4" name="Date Placeholder 3"/>
          <p:cNvSpPr>
            <a:spLocks noGrp="1"/>
          </p:cNvSpPr>
          <p:nvPr>
            <p:ph type="dt" sz="half" idx="10"/>
          </p:nvPr>
        </p:nvSpPr>
        <p:spPr/>
        <p:txBody>
          <a:bodyPr/>
          <a:lstStyle/>
          <a:p>
            <a:fld id="{1CA897DF-42F7-4FC2-A02B-ACCA0C57F435}"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6</a:t>
            </a:fld>
            <a:endParaRPr lang="en-US"/>
          </a:p>
        </p:txBody>
      </p:sp>
    </p:spTree>
    <p:extLst>
      <p:ext uri="{BB962C8B-B14F-4D97-AF65-F5344CB8AC3E}">
        <p14:creationId xmlns:p14="http://schemas.microsoft.com/office/powerpoint/2010/main" val="835437318"/>
      </p:ext>
    </p:extLst>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563562"/>
          </a:xfrm>
        </p:spPr>
        <p:txBody>
          <a:bodyPr>
            <a:normAutofit/>
          </a:bodyPr>
          <a:lstStyle/>
          <a:p>
            <a:r>
              <a:rPr lang="en-US" dirty="0" smtClean="0"/>
              <a:t>When is a project end reached?</a:t>
            </a:r>
            <a:endParaRPr lang="en-US" dirty="0"/>
          </a:p>
        </p:txBody>
      </p:sp>
      <p:sp>
        <p:nvSpPr>
          <p:cNvPr id="2" name="Content Placeholder 1"/>
          <p:cNvSpPr>
            <a:spLocks noGrp="1"/>
          </p:cNvSpPr>
          <p:nvPr>
            <p:ph idx="1"/>
          </p:nvPr>
        </p:nvSpPr>
        <p:spPr>
          <a:xfrm>
            <a:off x="457200" y="1066800"/>
            <a:ext cx="8229600" cy="4940491"/>
          </a:xfrm>
        </p:spPr>
        <p:txBody>
          <a:bodyPr>
            <a:normAutofit/>
          </a:bodyPr>
          <a:lstStyle/>
          <a:p>
            <a:r>
              <a:rPr lang="en-US" dirty="0" smtClean="0">
                <a:latin typeface="Garamond" panose="02020404030301010803" pitchFamily="18" charset="0"/>
              </a:rPr>
              <a:t>The </a:t>
            </a:r>
            <a:r>
              <a:rPr lang="en-US" dirty="0">
                <a:latin typeface="Garamond" panose="02020404030301010803" pitchFamily="18" charset="0"/>
              </a:rPr>
              <a:t>project’s objectives have been </a:t>
            </a:r>
            <a:r>
              <a:rPr lang="en-US" dirty="0" smtClean="0">
                <a:latin typeface="Garamond" panose="02020404030301010803" pitchFamily="18" charset="0"/>
              </a:rPr>
              <a:t>achieved</a:t>
            </a:r>
          </a:p>
          <a:p>
            <a:r>
              <a:rPr lang="en-US" dirty="0" smtClean="0">
                <a:latin typeface="Garamond" panose="02020404030301010803" pitchFamily="18" charset="0"/>
              </a:rPr>
              <a:t>The </a:t>
            </a:r>
            <a:r>
              <a:rPr lang="en-US" dirty="0">
                <a:latin typeface="Garamond" panose="02020404030301010803" pitchFamily="18" charset="0"/>
              </a:rPr>
              <a:t>objectives will not or cannot be </a:t>
            </a:r>
            <a:r>
              <a:rPr lang="en-US" dirty="0" smtClean="0">
                <a:latin typeface="Garamond" panose="02020404030301010803" pitchFamily="18" charset="0"/>
              </a:rPr>
              <a:t>met</a:t>
            </a:r>
          </a:p>
          <a:p>
            <a:r>
              <a:rPr lang="en-US" dirty="0" smtClean="0">
                <a:latin typeface="Garamond" panose="02020404030301010803" pitchFamily="18" charset="0"/>
              </a:rPr>
              <a:t>Funding </a:t>
            </a:r>
            <a:r>
              <a:rPr lang="en-US" dirty="0">
                <a:latin typeface="Garamond" panose="02020404030301010803" pitchFamily="18" charset="0"/>
              </a:rPr>
              <a:t>is exhausted or no longer available for allocation to the </a:t>
            </a:r>
            <a:r>
              <a:rPr lang="en-US" dirty="0" smtClean="0">
                <a:latin typeface="Garamond" panose="02020404030301010803" pitchFamily="18" charset="0"/>
              </a:rPr>
              <a:t>project.</a:t>
            </a:r>
          </a:p>
          <a:p>
            <a:r>
              <a:rPr lang="en-US" dirty="0" smtClean="0">
                <a:latin typeface="Garamond" panose="02020404030301010803" pitchFamily="18" charset="0"/>
              </a:rPr>
              <a:t>The </a:t>
            </a:r>
            <a:r>
              <a:rPr lang="en-US" dirty="0">
                <a:latin typeface="Garamond" panose="02020404030301010803" pitchFamily="18" charset="0"/>
              </a:rPr>
              <a:t>need for the project no longer exists (e.g., the customer no longer wants the project completed, a change in strategy or priority ends the project, the organizational management provides direction to end the </a:t>
            </a:r>
            <a:r>
              <a:rPr lang="en-US" dirty="0" smtClean="0">
                <a:latin typeface="Garamond" panose="02020404030301010803" pitchFamily="18" charset="0"/>
              </a:rPr>
              <a:t>project).</a:t>
            </a:r>
          </a:p>
          <a:p>
            <a:r>
              <a:rPr lang="en-US" dirty="0" smtClean="0">
                <a:latin typeface="Garamond" panose="02020404030301010803" pitchFamily="18" charset="0"/>
              </a:rPr>
              <a:t>The </a:t>
            </a:r>
            <a:r>
              <a:rPr lang="en-US" dirty="0">
                <a:latin typeface="Garamond" panose="02020404030301010803" pitchFamily="18" charset="0"/>
              </a:rPr>
              <a:t>human or physical resources are no longer </a:t>
            </a:r>
            <a:r>
              <a:rPr lang="en-US" dirty="0" smtClean="0">
                <a:latin typeface="Garamond" panose="02020404030301010803" pitchFamily="18" charset="0"/>
              </a:rPr>
              <a:t>available</a:t>
            </a:r>
            <a:r>
              <a:rPr lang="en-US" dirty="0">
                <a:latin typeface="Garamond" panose="02020404030301010803" pitchFamily="18" charset="0"/>
              </a:rPr>
              <a:t>.</a:t>
            </a:r>
          </a:p>
          <a:p>
            <a:r>
              <a:rPr lang="en-US" dirty="0" smtClean="0">
                <a:latin typeface="Garamond" panose="02020404030301010803" pitchFamily="18" charset="0"/>
              </a:rPr>
              <a:t>The </a:t>
            </a:r>
            <a:r>
              <a:rPr lang="en-US" dirty="0">
                <a:latin typeface="Garamond" panose="02020404030301010803" pitchFamily="18" charset="0"/>
              </a:rPr>
              <a:t>project is terminated for legal cause or convenience.</a:t>
            </a:r>
          </a:p>
        </p:txBody>
      </p:sp>
      <p:sp>
        <p:nvSpPr>
          <p:cNvPr id="3" name="Date Placeholder 2"/>
          <p:cNvSpPr>
            <a:spLocks noGrp="1"/>
          </p:cNvSpPr>
          <p:nvPr>
            <p:ph type="dt" sz="half" idx="10"/>
          </p:nvPr>
        </p:nvSpPr>
        <p:spPr/>
        <p:txBody>
          <a:bodyPr/>
          <a:lstStyle/>
          <a:p>
            <a:fld id="{B55AA4A9-0062-400F-8478-E0A88F5F7899}" type="datetime1">
              <a:rPr lang="en-US" smtClean="0"/>
              <a:t>8/19/2026</a:t>
            </a:fld>
            <a:endParaRPr lang="en-US"/>
          </a:p>
        </p:txBody>
      </p:sp>
      <p:sp>
        <p:nvSpPr>
          <p:cNvPr id="4" name="Footer Placeholder 3"/>
          <p:cNvSpPr>
            <a:spLocks noGrp="1"/>
          </p:cNvSpPr>
          <p:nvPr>
            <p:ph type="ftr" sz="quarter" idx="11"/>
          </p:nvPr>
        </p:nvSpPr>
        <p:spPr/>
        <p:txBody>
          <a:bodyPr/>
          <a:lstStyle/>
          <a:p>
            <a:r>
              <a:rPr lang="pt-BR" smtClean="0"/>
              <a:t>MBA 2026 M &amp; E SEM 1</a:t>
            </a:r>
            <a:endParaRPr lang="en-US"/>
          </a:p>
        </p:txBody>
      </p:sp>
      <p:sp>
        <p:nvSpPr>
          <p:cNvPr id="5" name="Slide Number Placeholder 4"/>
          <p:cNvSpPr>
            <a:spLocks noGrp="1"/>
          </p:cNvSpPr>
          <p:nvPr>
            <p:ph type="sldNum" sz="quarter" idx="12"/>
          </p:nvPr>
        </p:nvSpPr>
        <p:spPr/>
        <p:txBody>
          <a:bodyPr/>
          <a:lstStyle/>
          <a:p>
            <a:fld id="{F55A3AC2-3652-4300-AA6A-B41FB0D34471}" type="slidenum">
              <a:rPr lang="en-US" smtClean="0"/>
              <a:t>7</a:t>
            </a:fld>
            <a:endParaRPr lang="en-US"/>
          </a:p>
        </p:txBody>
      </p:sp>
    </p:spTree>
    <p:extLst>
      <p:ext uri="{BB962C8B-B14F-4D97-AF65-F5344CB8AC3E}">
        <p14:creationId xmlns:p14="http://schemas.microsoft.com/office/powerpoint/2010/main" val="1442863003"/>
      </p:ext>
    </p:extLst>
  </p:cSld>
  <p:clrMapOvr>
    <a:masterClrMapping/>
  </p:clrMapOvr>
  <p:transition>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4800" y="1825625"/>
            <a:ext cx="8458200" cy="4351338"/>
          </a:xfrm>
        </p:spPr>
        <p:txBody>
          <a:bodyPr/>
          <a:lstStyle/>
          <a:p>
            <a:r>
              <a:rPr lang="en-US" dirty="0"/>
              <a:t>Project monitoring can be important for many stakeholders, including project funders, as it ensures that similar programs be replicated elsewhere, as seen in other financial sector operations that focus on a few locations (</a:t>
            </a:r>
            <a:r>
              <a:rPr lang="en-US" dirty="0" err="1"/>
              <a:t>Marangu</a:t>
            </a:r>
            <a:r>
              <a:rPr lang="en-US" dirty="0"/>
              <a:t>, 2012). </a:t>
            </a:r>
            <a:endParaRPr lang="en-US" dirty="0" smtClean="0"/>
          </a:p>
          <a:p>
            <a:r>
              <a:rPr lang="en-US" dirty="0" smtClean="0"/>
              <a:t>Monitoring </a:t>
            </a:r>
            <a:r>
              <a:rPr lang="en-US" dirty="0"/>
              <a:t>is the process of tracking, assessing, and regulating development in order to meet the performance objectives specified in the project management plan. </a:t>
            </a:r>
            <a:endParaRPr lang="en-US" dirty="0" smtClean="0"/>
          </a:p>
          <a:p>
            <a:r>
              <a:rPr lang="en-US" dirty="0" smtClean="0"/>
              <a:t>Monitoring </a:t>
            </a:r>
            <a:r>
              <a:rPr lang="en-US" dirty="0"/>
              <a:t>involves establishing indicators, implementing data collection techniques, collecting, documenting, and analyzing data, and using the data to inform daily project management. </a:t>
            </a:r>
            <a:endParaRPr lang="en-US" dirty="0" smtClean="0"/>
          </a:p>
          <a:p>
            <a:r>
              <a:rPr lang="en-US" dirty="0" smtClean="0"/>
              <a:t>Monitoring </a:t>
            </a:r>
            <a:r>
              <a:rPr lang="en-US" dirty="0"/>
              <a:t>is essential because it compels activities to be modified if they fail to produce the desired project performance, claim </a:t>
            </a:r>
            <a:r>
              <a:rPr lang="en-US" dirty="0" err="1"/>
              <a:t>Karanja</a:t>
            </a:r>
            <a:r>
              <a:rPr lang="en-US" dirty="0"/>
              <a:t> &amp;</a:t>
            </a:r>
            <a:r>
              <a:rPr lang="en-US" dirty="0" err="1"/>
              <a:t>Muchelul</a:t>
            </a:r>
            <a:r>
              <a:rPr lang="en-US" dirty="0"/>
              <a:t> (2018). </a:t>
            </a:r>
          </a:p>
          <a:p>
            <a:endParaRPr lang="en-US" dirty="0"/>
          </a:p>
        </p:txBody>
      </p:sp>
      <p:sp>
        <p:nvSpPr>
          <p:cNvPr id="4" name="Date Placeholder 3"/>
          <p:cNvSpPr>
            <a:spLocks noGrp="1"/>
          </p:cNvSpPr>
          <p:nvPr>
            <p:ph type="dt" sz="half" idx="10"/>
          </p:nvPr>
        </p:nvSpPr>
        <p:spPr/>
        <p:txBody>
          <a:bodyPr/>
          <a:lstStyle/>
          <a:p>
            <a:fld id="{370BE4BD-AA25-40B8-B09C-FFC0320AF2D9}" type="datetime1">
              <a:rPr lang="en-US" smtClean="0"/>
              <a:t>8/19/2026</a:t>
            </a:fld>
            <a:endParaRPr lang="en-US"/>
          </a:p>
        </p:txBody>
      </p:sp>
      <p:sp>
        <p:nvSpPr>
          <p:cNvPr id="5" name="Footer Placeholder 4"/>
          <p:cNvSpPr>
            <a:spLocks noGrp="1"/>
          </p:cNvSpPr>
          <p:nvPr>
            <p:ph type="ftr" sz="quarter" idx="11"/>
          </p:nvPr>
        </p:nvSpPr>
        <p:spPr/>
        <p:txBody>
          <a:bodyPr/>
          <a:lstStyle/>
          <a:p>
            <a:r>
              <a:rPr lang="pt-BR" smtClean="0"/>
              <a:t>MBA 2026 M &amp; E SEM 1</a:t>
            </a:r>
            <a:endParaRPr lang="en-US"/>
          </a:p>
        </p:txBody>
      </p:sp>
      <p:sp>
        <p:nvSpPr>
          <p:cNvPr id="6" name="Slide Number Placeholder 5"/>
          <p:cNvSpPr>
            <a:spLocks noGrp="1"/>
          </p:cNvSpPr>
          <p:nvPr>
            <p:ph type="sldNum" sz="quarter" idx="12"/>
          </p:nvPr>
        </p:nvSpPr>
        <p:spPr/>
        <p:txBody>
          <a:bodyPr/>
          <a:lstStyle/>
          <a:p>
            <a:fld id="{F55A3AC2-3652-4300-AA6A-B41FB0D34471}" type="slidenum">
              <a:rPr lang="en-US" smtClean="0"/>
              <a:t>8</a:t>
            </a:fld>
            <a:endParaRPr lang="en-US"/>
          </a:p>
        </p:txBody>
      </p:sp>
    </p:spTree>
    <p:extLst>
      <p:ext uri="{BB962C8B-B14F-4D97-AF65-F5344CB8AC3E}">
        <p14:creationId xmlns:p14="http://schemas.microsoft.com/office/powerpoint/2010/main" val="364962733"/>
      </p:ext>
    </p:extLst>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Title 3"/>
          <p:cNvSpPr>
            <a:spLocks noGrp="1"/>
          </p:cNvSpPr>
          <p:nvPr>
            <p:ph type="title"/>
          </p:nvPr>
        </p:nvSpPr>
        <p:spPr>
          <a:xfrm>
            <a:off x="457200" y="274638"/>
            <a:ext cx="8229600" cy="806037"/>
          </a:xfrm>
        </p:spPr>
        <p:txBody>
          <a:bodyPr>
            <a:normAutofit fontScale="90000"/>
          </a:bodyPr>
          <a:lstStyle/>
          <a:p>
            <a:r>
              <a:rPr lang="en-US" sz="3200" dirty="0" smtClean="0">
                <a:latin typeface="Garamond" pitchFamily="18" charset="0"/>
              </a:rPr>
              <a:t>By the end of this lecture participant should be able to;</a:t>
            </a:r>
            <a:endParaRPr lang="en-US" sz="3200" dirty="0">
              <a:latin typeface="Garamond" pitchFamily="18" charset="0"/>
            </a:endParaRPr>
          </a:p>
        </p:txBody>
      </p:sp>
      <p:sp>
        <p:nvSpPr>
          <p:cNvPr id="1048594" name="Content Placeholder 1"/>
          <p:cNvSpPr>
            <a:spLocks noGrp="1"/>
          </p:cNvSpPr>
          <p:nvPr>
            <p:ph idx="1"/>
          </p:nvPr>
        </p:nvSpPr>
        <p:spPr>
          <a:xfrm>
            <a:off x="457200" y="1219200"/>
            <a:ext cx="8229600" cy="4788091"/>
          </a:xfrm>
        </p:spPr>
        <p:txBody>
          <a:bodyPr>
            <a:noAutofit/>
          </a:bodyPr>
          <a:lstStyle/>
          <a:p>
            <a:pPr lvl="0"/>
            <a:r>
              <a:rPr lang="en-US" sz="3200" dirty="0" smtClean="0">
                <a:latin typeface="Garamond" pitchFamily="18" charset="0"/>
              </a:rPr>
              <a:t>Define &amp; distinguish project monitoring, evaluation and control.</a:t>
            </a:r>
          </a:p>
          <a:p>
            <a:pPr lvl="0"/>
            <a:r>
              <a:rPr lang="en-US" sz="3200" dirty="0" smtClean="0">
                <a:latin typeface="Garamond" pitchFamily="18" charset="0"/>
              </a:rPr>
              <a:t>Justify project monitoring, evaluation and control during implementation of a project.</a:t>
            </a:r>
          </a:p>
          <a:p>
            <a:pPr lvl="0"/>
            <a:r>
              <a:rPr lang="en-US" sz="3200" dirty="0" smtClean="0">
                <a:latin typeface="Garamond" pitchFamily="18" charset="0"/>
              </a:rPr>
              <a:t>Different question asked during M&amp;E</a:t>
            </a:r>
          </a:p>
          <a:p>
            <a:pPr lvl="0"/>
            <a:r>
              <a:rPr lang="en-US" sz="3200" dirty="0" smtClean="0">
                <a:latin typeface="Garamond" pitchFamily="18" charset="0"/>
              </a:rPr>
              <a:t>Different forms of Project Evaluation.</a:t>
            </a:r>
          </a:p>
          <a:p>
            <a:pPr lvl="0"/>
            <a:r>
              <a:rPr lang="en-US" sz="3200" dirty="0" smtClean="0">
                <a:latin typeface="Garamond" pitchFamily="18" charset="0"/>
              </a:rPr>
              <a:t>Identify the criteria for successful project evaluation</a:t>
            </a:r>
          </a:p>
          <a:p>
            <a:pPr lvl="0"/>
            <a:r>
              <a:rPr lang="en-US" sz="3200" dirty="0" smtClean="0">
                <a:latin typeface="Garamond" pitchFamily="18" charset="0"/>
              </a:rPr>
              <a:t>Benefits of M&amp;E</a:t>
            </a:r>
          </a:p>
          <a:p>
            <a:pPr lvl="0">
              <a:buNone/>
            </a:pPr>
            <a:endParaRPr lang="en-US" sz="3200" dirty="0"/>
          </a:p>
        </p:txBody>
      </p:sp>
      <p:sp>
        <p:nvSpPr>
          <p:cNvPr id="1048597" name="Date Placeholder 4"/>
          <p:cNvSpPr>
            <a:spLocks noGrp="1"/>
          </p:cNvSpPr>
          <p:nvPr>
            <p:ph type="dt" sz="half" idx="10"/>
          </p:nvPr>
        </p:nvSpPr>
        <p:spPr/>
        <p:txBody>
          <a:bodyPr/>
          <a:lstStyle/>
          <a:p>
            <a:fld id="{5078E03C-4255-4004-984B-6D539B42EB8E}" type="datetime1">
              <a:rPr lang="en-US" smtClean="0"/>
              <a:t>8/19/2026</a:t>
            </a:fld>
            <a:endParaRPr lang="en-US"/>
          </a:p>
        </p:txBody>
      </p:sp>
      <p:sp>
        <p:nvSpPr>
          <p:cNvPr id="1048598" name="Footer Placeholder 5"/>
          <p:cNvSpPr>
            <a:spLocks noGrp="1"/>
          </p:cNvSpPr>
          <p:nvPr>
            <p:ph type="ftr" sz="quarter" idx="11"/>
          </p:nvPr>
        </p:nvSpPr>
        <p:spPr/>
        <p:txBody>
          <a:bodyPr/>
          <a:lstStyle/>
          <a:p>
            <a:r>
              <a:rPr lang="pt-BR" smtClean="0"/>
              <a:t>MBA 2026 M &amp; E SEM 1</a:t>
            </a:r>
            <a:endParaRPr lang="en-US"/>
          </a:p>
        </p:txBody>
      </p:sp>
      <p:sp>
        <p:nvSpPr>
          <p:cNvPr id="1048595" name="Slide Number Placeholder 2"/>
          <p:cNvSpPr>
            <a:spLocks noGrp="1"/>
          </p:cNvSpPr>
          <p:nvPr>
            <p:ph type="sldNum" sz="quarter" idx="12"/>
          </p:nvPr>
        </p:nvSpPr>
        <p:spPr/>
        <p:txBody>
          <a:bodyPr/>
          <a:lstStyle/>
          <a:p>
            <a:fld id="{F55A3AC2-3652-4300-AA6A-B41FB0D34471}" type="slidenum">
              <a:rPr lang="en-US" smtClean="0"/>
              <a:t>9</a:t>
            </a:fld>
            <a:endParaRPr lang="en-US"/>
          </a:p>
        </p:txBody>
      </p:sp>
    </p:spTree>
  </p:cSld>
  <p:clrMapOvr>
    <a:masterClrMapping/>
  </p:clrMapOvr>
  <p:transition>
    <p:comb/>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1180</TotalTime>
  <Words>4545</Words>
  <Application>Microsoft Office PowerPoint</Application>
  <PresentationFormat>On-screen Show (4:3)</PresentationFormat>
  <Paragraphs>459</Paragraphs>
  <Slides>47</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Arial</vt:lpstr>
      <vt:lpstr>Calibri</vt:lpstr>
      <vt:lpstr>Calibri Light</vt:lpstr>
      <vt:lpstr>Cambria</vt:lpstr>
      <vt:lpstr>Constantia</vt:lpstr>
      <vt:lpstr>Courier New</vt:lpstr>
      <vt:lpstr>Garamond</vt:lpstr>
      <vt:lpstr>Times New Roman</vt:lpstr>
      <vt:lpstr>Wingdings</vt:lpstr>
      <vt:lpstr>Office Theme</vt:lpstr>
      <vt:lpstr>Project Monitoring &amp; Evaluation</vt:lpstr>
      <vt:lpstr>PowerPoint Presentation</vt:lpstr>
      <vt:lpstr>Project Mgt </vt:lpstr>
      <vt:lpstr>Looking as a process</vt:lpstr>
      <vt:lpstr>A project</vt:lpstr>
      <vt:lpstr>PowerPoint Presentation</vt:lpstr>
      <vt:lpstr>When is a project end reached?</vt:lpstr>
      <vt:lpstr>PowerPoint Presentation</vt:lpstr>
      <vt:lpstr>By the end of this lecture participant should be able to;</vt:lpstr>
      <vt:lpstr>Indispensable tools</vt:lpstr>
      <vt:lpstr>Points to remember!</vt:lpstr>
      <vt:lpstr>Differentiating between Project Monitoring and Project Evaluation</vt:lpstr>
      <vt:lpstr>Overview </vt:lpstr>
      <vt:lpstr>Illustration of Log frame</vt:lpstr>
      <vt:lpstr>Overview cont’d</vt:lpstr>
      <vt:lpstr>Project monitoring</vt:lpstr>
      <vt:lpstr>Questions monitoring addresses during PI</vt:lpstr>
      <vt:lpstr>Questions monitoring addresses during PI</vt:lpstr>
      <vt:lpstr>Why monitoring during project implementation?</vt:lpstr>
      <vt:lpstr>Benefits of Project Monitoring</vt:lpstr>
      <vt:lpstr>Foundations of monitoring</vt:lpstr>
      <vt:lpstr> Project Evaluation</vt:lpstr>
      <vt:lpstr>Project Purpose: To improve infant mortality Rate</vt:lpstr>
      <vt:lpstr>Evaluation Forms</vt:lpstr>
      <vt:lpstr>Evaluation Forms cont’d</vt:lpstr>
      <vt:lpstr>Evaluation Forms cont’d</vt:lpstr>
      <vt:lpstr>Stages of Project Evaluation</vt:lpstr>
      <vt:lpstr>PowerPoint Presentation</vt:lpstr>
      <vt:lpstr>Formative evaluation</vt:lpstr>
      <vt:lpstr>Results Chain/TOC</vt:lpstr>
      <vt:lpstr>1. Implementation evaluation</vt:lpstr>
      <vt:lpstr>2. Progress Evaluation</vt:lpstr>
      <vt:lpstr>Summative evaluation. </vt:lpstr>
      <vt:lpstr>Key questions</vt:lpstr>
      <vt:lpstr>Other types of Evaluation</vt:lpstr>
      <vt:lpstr>Based on the types of questions they are expected to answer</vt:lpstr>
      <vt:lpstr>Based on the types of questions they are expected to answer</vt:lpstr>
      <vt:lpstr>Based on the types of questions they are expected to answer</vt:lpstr>
      <vt:lpstr>Based on the types of questions they are expected to answer</vt:lpstr>
      <vt:lpstr>Based on the types of questions they are expected to answer</vt:lpstr>
      <vt:lpstr>Based on the types of questions they are expected to answer</vt:lpstr>
      <vt:lpstr>Major Principles of Evaluation</vt:lpstr>
      <vt:lpstr>In order to get the best out of project evaluation</vt:lpstr>
      <vt:lpstr>Reference Material</vt:lpstr>
      <vt:lpstr>Benefits of Project Evaluation</vt:lpstr>
      <vt:lpstr>Thank you</vt:lpstr>
      <vt:lpstr>COURSE WORK ASSIGNMENT FOR MOINTORING AND EVALUATION Submission date:…………SEPTEMBER 2026</vt:lpstr>
    </vt:vector>
  </TitlesOfParts>
  <Company>Augsburg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Information  Technology</dc:creator>
  <cp:lastModifiedBy>Hp</cp:lastModifiedBy>
  <cp:revision>63</cp:revision>
  <dcterms:created xsi:type="dcterms:W3CDTF">2001-07-05T17:10:12Z</dcterms:created>
  <dcterms:modified xsi:type="dcterms:W3CDTF">2026-08-19T18:33:03Z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7a59dc0cf2024a5ea7578f1f888ac336</vt:lpwstr>
  </property>
</Properties>
</file>