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39338" y="861950"/>
            <a:ext cx="3150180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E-PAYMENTS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823632"/>
            <a:ext cx="1554085" cy="4316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Covering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2247140"/>
            <a:ext cx="7064570" cy="25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Types of transactions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involved</a:t>
            </a:r>
            <a:r>
              <a:rPr sz="2800" spc="-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 e-payments</a:t>
            </a:r>
          </a:p>
          <a:p>
            <a:pPr marL="0" marR="0">
              <a:lnSpc>
                <a:spcPts val="3942"/>
              </a:lnSpc>
              <a:spcBef>
                <a:spcPts val="139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Guidelines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while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choosing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Method</a:t>
            </a:r>
          </a:p>
          <a:p>
            <a:pPr marL="0" marR="0">
              <a:lnSpc>
                <a:spcPts val="3944"/>
              </a:lnSpc>
              <a:spcBef>
                <a:spcPts val="87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E-Payment</a:t>
            </a:r>
            <a:r>
              <a:rPr sz="2800" spc="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Africa</a:t>
            </a:r>
          </a:p>
          <a:p>
            <a:pPr marL="0" marR="0">
              <a:lnSpc>
                <a:spcPts val="3942"/>
              </a:lnSpc>
              <a:spcBef>
                <a:spcPts val="92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Electronic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Instruments</a:t>
            </a:r>
          </a:p>
          <a:p>
            <a:pPr marL="0" marR="0">
              <a:lnSpc>
                <a:spcPts val="3942"/>
              </a:lnSpc>
              <a:spcBef>
                <a:spcPts val="139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Electronic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billing</a:t>
            </a:r>
            <a:r>
              <a:rPr sz="2800" spc="-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03830" y="861950"/>
            <a:ext cx="4420888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e-Payment </a:t>
            </a:r>
            <a:r>
              <a:rPr sz="3600" b="1" spc="-14" dirty="0">
                <a:solidFill>
                  <a:srgbClr val="500093"/>
                </a:solidFill>
                <a:latin typeface="Arial"/>
                <a:cs typeface="Arial"/>
              </a:rPr>
              <a:t>in</a:t>
            </a:r>
            <a:r>
              <a:rPr sz="3600" b="1" spc="15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Africa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80960"/>
            <a:ext cx="8108327" cy="13036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More</a:t>
            </a:r>
            <a:r>
              <a:rPr sz="2800" b="1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and more countries in Africa are embracing</a:t>
            </a:r>
            <a:r>
              <a:rPr sz="2800" b="1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17" dirty="0">
                <a:solidFill>
                  <a:srgbClr val="000000"/>
                </a:solidFill>
                <a:latin typeface="Times New Roman"/>
                <a:cs typeface="Times New Roman"/>
              </a:rPr>
              <a:t>e-</a:t>
            </a:r>
          </a:p>
          <a:p>
            <a:pPr marL="0" marR="0">
              <a:lnSpc>
                <a:spcPts val="3025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payment</a:t>
            </a:r>
            <a:r>
              <a:rPr sz="2800" b="1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transactions.</a:t>
            </a:r>
          </a:p>
          <a:p>
            <a:pPr marL="0" marR="0">
              <a:lnSpc>
                <a:spcPts val="3696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Challenges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3017910"/>
            <a:ext cx="6526098" cy="20775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Inadequate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telecommunication</a:t>
            </a:r>
            <a:r>
              <a:rPr sz="2400" spc="5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infrastructure,</a:t>
            </a:r>
          </a:p>
          <a:p>
            <a:pPr marL="0" marR="0">
              <a:lnSpc>
                <a:spcPts val="3168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Banks are not ready,</a:t>
            </a:r>
          </a:p>
          <a:p>
            <a:pPr marL="0" marR="0">
              <a:lnSpc>
                <a:spcPts val="3170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Behavioral</a:t>
            </a:r>
            <a:r>
              <a:rPr sz="2400" spc="-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constraints,</a:t>
            </a:r>
          </a:p>
          <a:p>
            <a:pPr marL="0" marR="0">
              <a:lnSpc>
                <a:spcPts val="3168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Inexistent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proper legal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regulatory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framework,</a:t>
            </a:r>
          </a:p>
          <a:p>
            <a:pPr marL="0" marR="0">
              <a:lnSpc>
                <a:spcPts val="3167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Low level</a:t>
            </a:r>
            <a:r>
              <a:rPr sz="2400" spc="-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of credit</a:t>
            </a:r>
            <a:r>
              <a:rPr sz="2400" spc="-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access,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etc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77922" y="861950"/>
            <a:ext cx="4472410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Types of e-Payment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6325" y="1768076"/>
            <a:ext cx="7826310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Online credit and debit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 payment</a:t>
            </a:r>
            <a:r>
              <a:rPr sz="2800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system</a:t>
            </a:r>
            <a:r>
              <a:rPr sz="28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uses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19225" y="2241733"/>
            <a:ext cx="4939750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mostly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 magnetic</a:t>
            </a:r>
            <a:r>
              <a:rPr sz="2800" spc="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stripe</a:t>
            </a:r>
            <a:r>
              <a:rPr sz="28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chip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6325" y="2622044"/>
            <a:ext cx="7547393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Electronic Payments e.g.,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EFT’s,</a:t>
            </a:r>
            <a:r>
              <a:rPr sz="2800" spc="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RTGS,</a:t>
            </a:r>
            <a:r>
              <a:rPr sz="2800" spc="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URA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68" dirty="0">
                <a:solidFill>
                  <a:srgbClr val="000000"/>
                </a:solidFill>
                <a:latin typeface="Times New Roman"/>
                <a:cs typeface="Times New Roman"/>
              </a:rPr>
              <a:t>E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76325" y="3095173"/>
            <a:ext cx="3751198" cy="13888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payments, ASCYUDA</a:t>
            </a:r>
          </a:p>
          <a:p>
            <a:pPr marL="0" marR="0">
              <a:lnSpc>
                <a:spcPts val="369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Digital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Cash</a:t>
            </a:r>
          </a:p>
          <a:p>
            <a:pPr marL="0" marR="0">
              <a:lnSpc>
                <a:spcPts val="3696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M-Payment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76325" y="4414649"/>
            <a:ext cx="7788100" cy="13924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Smart</a:t>
            </a:r>
            <a:r>
              <a:rPr sz="2800" spc="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uses a chip or microprocessor to store</a:t>
            </a:r>
          </a:p>
          <a:p>
            <a:pPr marL="342900" marR="0">
              <a:lnSpc>
                <a:spcPts val="3024"/>
              </a:lnSpc>
              <a:spcBef>
                <a:spcPts val="5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information.</a:t>
            </a:r>
          </a:p>
          <a:p>
            <a:pPr marL="0" marR="0">
              <a:lnSpc>
                <a:spcPts val="369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Electronic billing</a:t>
            </a:r>
            <a:r>
              <a:rPr sz="2800" spc="-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presentment and</a:t>
            </a:r>
            <a:r>
              <a:rPr sz="28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45692" y="807087"/>
            <a:ext cx="7137572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Electronic Payment Instruments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49204"/>
            <a:ext cx="6796566" cy="8623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SWIFT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–Society for World Wide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Interbank</a:t>
            </a:r>
          </a:p>
          <a:p>
            <a:pPr marL="343204" marR="0">
              <a:lnSpc>
                <a:spcPts val="2689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Financial</a:t>
            </a:r>
            <a:r>
              <a:rPr sz="28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Telecommunication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2426598"/>
            <a:ext cx="5355666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 global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secure</a:t>
            </a:r>
            <a:r>
              <a:rPr sz="24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private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TCP/IP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network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10005" y="2792358"/>
            <a:ext cx="7196405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Internationally</a:t>
            </a:r>
            <a:r>
              <a:rPr sz="2400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recognised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Bank Identifier</a:t>
            </a:r>
            <a:r>
              <a:rPr sz="240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Codes (BIC)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10005" y="3157844"/>
            <a:ext cx="7083856" cy="4680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5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Provide a messaging service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to settle</a:t>
            </a:r>
            <a:r>
              <a:rPr sz="2400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clear</a:t>
            </a:r>
            <a:r>
              <a:rPr sz="24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foreign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596517" y="3526813"/>
            <a:ext cx="1686466" cy="375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transactions.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52525" y="3808097"/>
            <a:ext cx="7427239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Western Union Money Transfer/MoneyGram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310005" y="4243587"/>
            <a:ext cx="7249412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Used to transfer</a:t>
            </a:r>
            <a:r>
              <a:rPr sz="24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money</a:t>
            </a:r>
            <a:r>
              <a:rPr sz="2400" spc="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among</a:t>
            </a:r>
            <a:r>
              <a:rPr sz="2400" spc="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countries</a:t>
            </a:r>
            <a:r>
              <a:rPr sz="2400" spc="-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continents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52525" y="4600303"/>
            <a:ext cx="3864221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 Based Payments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310005" y="5036321"/>
            <a:ext cx="6868291" cy="8334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Mobile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Prepaid Card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Payment System</a:t>
            </a:r>
          </a:p>
          <a:p>
            <a:pPr marL="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 debit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e.g.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Visa, Master</a:t>
            </a:r>
            <a:r>
              <a:rPr sz="24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card etc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7654" y="807087"/>
            <a:ext cx="5714238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E-Payment Instruments…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49204"/>
            <a:ext cx="5530117" cy="903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ATM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Automated</a:t>
            </a:r>
            <a:r>
              <a:rPr sz="2800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Teller</a:t>
            </a:r>
            <a:r>
              <a:rPr sz="2800" spc="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Machines</a:t>
            </a:r>
          </a:p>
          <a:p>
            <a:pPr marL="457479" marR="0">
              <a:lnSpc>
                <a:spcPts val="2978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Limited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services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2450982"/>
            <a:ext cx="5330112" cy="8334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limited</a:t>
            </a:r>
            <a:r>
              <a:rPr sz="24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only to few branches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4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clients</a:t>
            </a:r>
          </a:p>
          <a:p>
            <a:pPr marL="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Demand</a:t>
            </a:r>
            <a:r>
              <a:rPr sz="2400" spc="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is higher than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service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3173457"/>
            <a:ext cx="8056778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EPOS</a:t>
            </a:r>
            <a:r>
              <a:rPr sz="2800" b="1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machines;</a:t>
            </a:r>
            <a:r>
              <a:rPr sz="2800" b="1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Electronic</a:t>
            </a:r>
            <a:r>
              <a:rPr sz="2800" spc="6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Point of Sale machines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95730" y="3604570"/>
            <a:ext cx="5892239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e.g.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at leading stores,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restaurants,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hotels.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52525" y="3942209"/>
            <a:ext cx="6875060" cy="9032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Abyssinia</a:t>
            </a:r>
            <a:r>
              <a:rPr sz="2800" b="1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Cards</a:t>
            </a:r>
            <a:r>
              <a:rPr sz="2800" b="1" spc="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e.g.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Total Fuel Card, Yaka</a:t>
            </a:r>
          </a:p>
          <a:p>
            <a:pPr marL="457479" marR="0">
              <a:lnSpc>
                <a:spcPts val="2976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Smart</a:t>
            </a:r>
            <a:r>
              <a:rPr sz="24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used for purchase</a:t>
            </a: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e.g. of fuel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10005" y="4743185"/>
            <a:ext cx="7422378" cy="8340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5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Has two options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for payment: post-invoiced</a:t>
            </a:r>
            <a:r>
              <a:rPr sz="2400" spc="-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 pre-paid</a:t>
            </a:r>
          </a:p>
          <a:p>
            <a:pPr marL="0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Limited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usage,</a:t>
            </a:r>
            <a:r>
              <a:rPr sz="24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but promising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trend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65830" y="861950"/>
            <a:ext cx="2897498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Credit Cards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7915744" cy="1051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 card entitling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its holder to buy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goods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services</a:t>
            </a:r>
          </a:p>
          <a:p>
            <a:pPr marL="0" marR="0">
              <a:lnSpc>
                <a:spcPts val="3942"/>
              </a:lnSpc>
              <a:spcBef>
                <a:spcPts val="141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Issuer of the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800" spc="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grants a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line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 credit to the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2762941"/>
            <a:ext cx="1533000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consumer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3185650"/>
            <a:ext cx="8115639" cy="14782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Unique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16-digit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number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(including</a:t>
            </a:r>
            <a:r>
              <a:rPr sz="2800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check digits) and</a:t>
            </a:r>
          </a:p>
          <a:p>
            <a:pPr marL="343204" marR="0">
              <a:lnSpc>
                <a:spcPts val="3096"/>
              </a:lnSpc>
              <a:spcBef>
                <a:spcPts val="171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 expiration</a:t>
            </a:r>
            <a:r>
              <a:rPr sz="28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date</a:t>
            </a:r>
          </a:p>
          <a:p>
            <a:pPr marL="0" marR="0">
              <a:lnSpc>
                <a:spcPts val="3942"/>
              </a:lnSpc>
              <a:spcBef>
                <a:spcPts val="234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Third party authorization</a:t>
            </a:r>
            <a:r>
              <a:rPr sz="2800" spc="-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companies verify</a:t>
            </a:r>
            <a:r>
              <a:rPr sz="28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purchases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2525" y="4636879"/>
            <a:ext cx="7609433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Examples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include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American</a:t>
            </a:r>
            <a:r>
              <a:rPr sz="28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Express, Mastercard,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95730" y="5153208"/>
            <a:ext cx="2648522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Visa, Maestro etc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93846" y="861950"/>
            <a:ext cx="2644523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Credit Card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4840" y="5712212"/>
            <a:ext cx="7862458" cy="858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Chips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are more superior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Magnetic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stripe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enable</a:t>
            </a:r>
          </a:p>
          <a:p>
            <a:pPr marL="0" marR="0">
              <a:lnSpc>
                <a:spcPts val="3099"/>
              </a:lnSpc>
              <a:spcBef>
                <a:spcPts val="261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contactless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transactions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93746" y="861950"/>
            <a:ext cx="4241666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Payment gateways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8100195" cy="46180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 online</a:t>
            </a:r>
            <a:r>
              <a:rPr sz="2800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system</a:t>
            </a:r>
            <a:r>
              <a:rPr sz="28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for processing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 card or other</a:t>
            </a:r>
          </a:p>
          <a:p>
            <a:pPr marL="343204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 transactions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 real-time.</a:t>
            </a:r>
          </a:p>
          <a:p>
            <a:pPr marL="0" marR="0">
              <a:lnSpc>
                <a:spcPts val="3942"/>
              </a:lnSpc>
              <a:spcBef>
                <a:spcPts val="234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It’s a network through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which funds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are transferred.</a:t>
            </a:r>
          </a:p>
          <a:p>
            <a:pPr marL="0" marR="0">
              <a:lnSpc>
                <a:spcPts val="3944"/>
              </a:lnSpc>
              <a:spcBef>
                <a:spcPts val="137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Typically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linked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 merchant</a:t>
            </a:r>
            <a:r>
              <a:rPr sz="2800" spc="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 and</a:t>
            </a:r>
          </a:p>
          <a:p>
            <a:pPr marL="343204" marR="0">
              <a:lnSpc>
                <a:spcPts val="3096"/>
              </a:lnSpc>
              <a:spcBef>
                <a:spcPts val="121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facilitates</a:t>
            </a:r>
            <a:r>
              <a:rPr sz="2800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coordination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 communicating a</a:t>
            </a:r>
          </a:p>
          <a:p>
            <a:pPr marL="343204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 transaction between the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various backend</a:t>
            </a:r>
          </a:p>
          <a:p>
            <a:pPr marL="343204" marR="0">
              <a:lnSpc>
                <a:spcPts val="3096"/>
              </a:lnSpc>
              <a:spcBef>
                <a:spcPts val="26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 networks or banks.</a:t>
            </a:r>
          </a:p>
          <a:p>
            <a:pPr marL="0" marR="0">
              <a:lnSpc>
                <a:spcPts val="3942"/>
              </a:lnSpc>
              <a:spcBef>
                <a:spcPts val="286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Usually provides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additional</a:t>
            </a:r>
            <a:r>
              <a:rPr sz="2800" spc="-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features such as: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online</a:t>
            </a:r>
          </a:p>
          <a:p>
            <a:pPr marL="343204" marR="0">
              <a:lnSpc>
                <a:spcPts val="3096"/>
              </a:lnSpc>
              <a:spcBef>
                <a:spcPts val="119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virtual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terminal for manually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processing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transactions;</a:t>
            </a:r>
          </a:p>
          <a:p>
            <a:pPr marL="343204" marR="0">
              <a:lnSpc>
                <a:spcPts val="3096"/>
              </a:lnSpc>
              <a:spcBef>
                <a:spcPts val="26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transaction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reports;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more.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93746" y="861950"/>
            <a:ext cx="4241666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Payment gateways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8077883" cy="3593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They protect credit card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details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by encrypting</a:t>
            </a:r>
          </a:p>
          <a:p>
            <a:pPr marL="343204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sensitive</a:t>
            </a:r>
            <a:r>
              <a:rPr sz="28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information, such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as credit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 numbers, to</a:t>
            </a:r>
          </a:p>
          <a:p>
            <a:pPr marL="343204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ensure that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information is passed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securely between</a:t>
            </a:r>
          </a:p>
          <a:p>
            <a:pPr marL="343204" marR="0">
              <a:lnSpc>
                <a:spcPts val="3096"/>
              </a:lnSpc>
              <a:spcBef>
                <a:spcPts val="26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customer and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merchant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also between</a:t>
            </a:r>
          </a:p>
          <a:p>
            <a:pPr marL="343204" marR="0">
              <a:lnSpc>
                <a:spcPts val="3096"/>
              </a:lnSpc>
              <a:spcBef>
                <a:spcPts val="216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merchant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the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 processor.</a:t>
            </a:r>
          </a:p>
          <a:p>
            <a:pPr marL="0" marR="0">
              <a:lnSpc>
                <a:spcPts val="3942"/>
              </a:lnSpc>
              <a:spcBef>
                <a:spcPts val="284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Gateway features should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include:-</a:t>
            </a:r>
            <a:r>
              <a:rPr sz="2800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E-commerce</a:t>
            </a:r>
            <a:r>
              <a:rPr sz="2800" spc="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site</a:t>
            </a:r>
          </a:p>
          <a:p>
            <a:pPr marL="343204" marR="0">
              <a:lnSpc>
                <a:spcPts val="3096"/>
              </a:lnSpc>
              <a:spcBef>
                <a:spcPts val="119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integration,</a:t>
            </a:r>
            <a:r>
              <a:rPr sz="28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Merchant Account features, Support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</a:p>
          <a:p>
            <a:pPr marL="343204" marR="0">
              <a:lnSpc>
                <a:spcPts val="3099"/>
              </a:lnSpc>
              <a:spcBef>
                <a:spcPts val="261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should</a:t>
            </a:r>
            <a:r>
              <a:rPr sz="28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be easy to use.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5320159"/>
            <a:ext cx="7762383" cy="5001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E.g. Paypal, Intuit,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MerchantPlus, Stripe, 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Alipay</a:t>
            </a:r>
            <a:endParaRPr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34438" y="861950"/>
            <a:ext cx="5359377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Why Use a Credit Card?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6384926" cy="15634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Conveniently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accepted in many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countries</a:t>
            </a:r>
          </a:p>
          <a:p>
            <a:pPr marL="0" marR="0">
              <a:lnSpc>
                <a:spcPts val="3942"/>
              </a:lnSpc>
              <a:spcBef>
                <a:spcPts val="141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Emergency</a:t>
            </a:r>
            <a:r>
              <a:rPr sz="2800" spc="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buying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power</a:t>
            </a:r>
          </a:p>
          <a:p>
            <a:pPr marL="0" marR="0">
              <a:lnSpc>
                <a:spcPts val="3942"/>
              </a:lnSpc>
              <a:spcBef>
                <a:spcPts val="89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Additional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form of identification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3270994"/>
            <a:ext cx="7243278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Proper use can help establish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good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rating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39238" y="861950"/>
            <a:ext cx="4751444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Types of credit cards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7923520" cy="335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Cash</a:t>
            </a:r>
            <a:r>
              <a:rPr sz="2800" b="1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back</a:t>
            </a:r>
            <a:r>
              <a:rPr sz="2800" b="1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800" b="1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cards</a:t>
            </a:r>
            <a:r>
              <a:rPr sz="28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may reward everyday</a:t>
            </a:r>
          </a:p>
          <a:p>
            <a:pPr marL="343204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spending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e.g.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thru gift cards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by the banker.</a:t>
            </a:r>
          </a:p>
          <a:p>
            <a:pPr marL="0" marR="0">
              <a:lnSpc>
                <a:spcPts val="3942"/>
              </a:lnSpc>
              <a:spcBef>
                <a:spcPts val="234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Travel </a:t>
            </a:r>
            <a:r>
              <a:rPr sz="2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reward</a:t>
            </a:r>
            <a:r>
              <a:rPr sz="2800" b="1" spc="5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800" b="1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cards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used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earn travel</a:t>
            </a:r>
          </a:p>
          <a:p>
            <a:pPr marL="343204" marR="0">
              <a:lnSpc>
                <a:spcPts val="3099"/>
              </a:lnSpc>
              <a:spcBef>
                <a:spcPts val="167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miles and points</a:t>
            </a:r>
            <a:r>
              <a:rPr sz="2800" spc="6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e.g.</a:t>
            </a:r>
            <a:r>
              <a:rPr sz="28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ShebaMiles,</a:t>
            </a:r>
            <a:r>
              <a:rPr sz="28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SkyMiles</a:t>
            </a:r>
          </a:p>
          <a:p>
            <a:pPr marL="0" marR="0">
              <a:lnSpc>
                <a:spcPts val="3942"/>
              </a:lnSpc>
              <a:spcBef>
                <a:spcPts val="236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Secured</a:t>
            </a:r>
            <a:r>
              <a:rPr sz="28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800" b="1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cards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you deposit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collateral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get</a:t>
            </a:r>
          </a:p>
          <a:p>
            <a:pPr marL="343204" marR="0">
              <a:lnSpc>
                <a:spcPts val="3096"/>
              </a:lnSpc>
              <a:spcBef>
                <a:spcPts val="119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 card if you don’t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have a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 score.</a:t>
            </a:r>
          </a:p>
          <a:p>
            <a:pPr marL="0" marR="0">
              <a:lnSpc>
                <a:spcPts val="3944"/>
              </a:lnSpc>
              <a:spcBef>
                <a:spcPts val="282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Student</a:t>
            </a:r>
            <a:r>
              <a:rPr sz="2800" b="1" spc="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credit cards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issued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students.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5064127"/>
            <a:ext cx="7523123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Business credit cards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–have higher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 limits.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06978" y="861950"/>
            <a:ext cx="2819174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Introduction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7518377" cy="19902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E-payments are secure,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real time payments.</a:t>
            </a:r>
          </a:p>
          <a:p>
            <a:pPr marL="0" marR="0">
              <a:lnSpc>
                <a:spcPts val="3942"/>
              </a:lnSpc>
              <a:spcBef>
                <a:spcPts val="141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Involve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transfer of funds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via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internet between</a:t>
            </a:r>
          </a:p>
          <a:p>
            <a:pPr marL="343204" marR="0">
              <a:lnSpc>
                <a:spcPts val="3096"/>
              </a:lnSpc>
              <a:spcBef>
                <a:spcPts val="119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consumer and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merchant’s</a:t>
            </a:r>
            <a:r>
              <a:rPr sz="2800" spc="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financial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institutions.</a:t>
            </a:r>
          </a:p>
          <a:p>
            <a:pPr marL="0" marR="0">
              <a:lnSpc>
                <a:spcPts val="3944"/>
              </a:lnSpc>
              <a:spcBef>
                <a:spcPts val="282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Non-cash payments e.g. use of credit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cards, debit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3702106"/>
            <a:ext cx="901595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4125089"/>
            <a:ext cx="7890702" cy="1374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Payments</a:t>
            </a:r>
            <a:r>
              <a:rPr sz="2800" spc="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are made</a:t>
            </a:r>
            <a:r>
              <a:rPr sz="28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directly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payee from bank</a:t>
            </a:r>
          </a:p>
          <a:p>
            <a:pPr marL="343204" marR="0">
              <a:lnSpc>
                <a:spcPts val="3099"/>
              </a:lnSpc>
              <a:spcBef>
                <a:spcPts val="167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accounts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using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security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features over the internet</a:t>
            </a:r>
            <a:r>
              <a:rPr sz="2800" spc="68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</a:p>
          <a:p>
            <a:pPr marL="343204" marR="0">
              <a:lnSpc>
                <a:spcPts val="3096"/>
              </a:lnSpc>
              <a:spcBef>
                <a:spcPts val="215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process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transactions.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10638" y="861950"/>
            <a:ext cx="5208574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Types of credit cards…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6928500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8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cards </a:t>
            </a:r>
            <a:r>
              <a:rPr sz="2800" b="1" spc="-12" dirty="0">
                <a:solidFill>
                  <a:srgbClr val="000000"/>
                </a:solidFill>
                <a:latin typeface="Times New Roman"/>
                <a:cs typeface="Times New Roman"/>
              </a:rPr>
              <a:t>with</a:t>
            </a:r>
            <a:r>
              <a:rPr sz="2800" b="1" spc="4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no</a:t>
            </a:r>
            <a:r>
              <a:rPr sz="2800" b="1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annual</a:t>
            </a:r>
            <a:r>
              <a:rPr sz="2800" b="1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fee</a:t>
            </a:r>
            <a:r>
              <a:rPr sz="2800" b="1" spc="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charge is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2250877"/>
            <a:ext cx="2903653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according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usage.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2673860"/>
            <a:ext cx="7686690" cy="13742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800" b="1" spc="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cards </a:t>
            </a:r>
            <a:r>
              <a:rPr sz="2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with</a:t>
            </a:r>
            <a:r>
              <a:rPr sz="2800" b="1" spc="4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low or 0% APR</a:t>
            </a:r>
            <a:r>
              <a:rPr sz="2800" b="1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introductory</a:t>
            </a:r>
          </a:p>
          <a:p>
            <a:pPr marL="343204" marR="0">
              <a:lnSpc>
                <a:spcPts val="3099"/>
              </a:lnSpc>
              <a:spcBef>
                <a:spcPts val="167"/>
              </a:spcBef>
              <a:spcAft>
                <a:spcPts val="0"/>
              </a:spcAft>
            </a:pP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rates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good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for big one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off purchases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with fast</a:t>
            </a:r>
          </a:p>
          <a:p>
            <a:pPr marL="343204" marR="0">
              <a:lnSpc>
                <a:spcPts val="3096"/>
              </a:lnSpc>
              <a:spcBef>
                <a:spcPts val="216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repayment.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2525" y="4039745"/>
            <a:ext cx="7216321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Store/Retail</a:t>
            </a:r>
            <a:r>
              <a:rPr sz="28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800" b="1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cards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give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discounts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95730" y="4555546"/>
            <a:ext cx="3851392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frequent shopper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rewards.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67738" y="861950"/>
            <a:ext cx="5894317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Where to use Credit Cards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820976"/>
            <a:ext cx="7857436" cy="897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86"/>
              </a:lnSpc>
              <a:spcBef>
                <a:spcPts val="0"/>
              </a:spcBef>
              <a:spcAft>
                <a:spcPts val="0"/>
              </a:spcAft>
            </a:pP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Cards</a:t>
            </a:r>
            <a:r>
              <a:rPr sz="26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where purchases</a:t>
            </a:r>
            <a:r>
              <a:rPr sz="2600" b="1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can</a:t>
            </a:r>
            <a:r>
              <a:rPr sz="2600" b="1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be made</a:t>
            </a:r>
            <a:r>
              <a:rPr sz="26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in many</a:t>
            </a:r>
            <a:r>
              <a:rPr sz="2600" b="1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locations</a:t>
            </a:r>
          </a:p>
          <a:p>
            <a:pPr marL="0" marR="0">
              <a:lnSpc>
                <a:spcPts val="3662"/>
              </a:lnSpc>
              <a:spcBef>
                <a:spcPts val="215"/>
              </a:spcBef>
              <a:spcAft>
                <a:spcPts val="0"/>
              </a:spcAft>
            </a:pPr>
            <a:r>
              <a:rPr sz="330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3300" spc="-67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Bank Credit</a:t>
            </a:r>
            <a:r>
              <a:rPr sz="2600" b="1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Cards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2687015"/>
            <a:ext cx="7217425" cy="1236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3"/>
              </a:lnSpc>
              <a:spcBef>
                <a:spcPts val="0"/>
              </a:spcBef>
              <a:spcAft>
                <a:spcPts val="0"/>
              </a:spcAft>
            </a:pPr>
            <a:r>
              <a:rPr sz="2800" spc="56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Card issued by financial</a:t>
            </a:r>
            <a:r>
              <a:rPr sz="22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institution</a:t>
            </a:r>
          </a:p>
          <a:p>
            <a:pPr marL="0" marR="0">
              <a:lnSpc>
                <a:spcPts val="3103"/>
              </a:lnSpc>
              <a:spcBef>
                <a:spcPts val="64"/>
              </a:spcBef>
              <a:spcAft>
                <a:spcPts val="0"/>
              </a:spcAft>
            </a:pPr>
            <a:r>
              <a:rPr sz="2800" spc="56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Credit is issued by service provider</a:t>
            </a:r>
            <a:r>
              <a:rPr sz="22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(Wells</a:t>
            </a:r>
            <a:r>
              <a:rPr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Fargo, Visa card)</a:t>
            </a:r>
          </a:p>
          <a:p>
            <a:pPr marL="0" marR="0">
              <a:lnSpc>
                <a:spcPts val="3105"/>
              </a:lnSpc>
              <a:spcBef>
                <a:spcPts val="12"/>
              </a:spcBef>
              <a:spcAft>
                <a:spcPts val="0"/>
              </a:spcAft>
            </a:pPr>
            <a:r>
              <a:rPr sz="2800" spc="56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Balance paid-off</a:t>
            </a:r>
            <a:r>
              <a:rPr sz="2200" spc="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at end of month</a:t>
            </a:r>
            <a:r>
              <a:rPr sz="2200" spc="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or extended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over period of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96517" y="3898025"/>
            <a:ext cx="717809" cy="346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time.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2525" y="4233106"/>
            <a:ext cx="7319596" cy="1709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sz="3300" spc="11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Travel</a:t>
            </a:r>
            <a:r>
              <a:rPr sz="26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600" b="1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Entertainment</a:t>
            </a:r>
            <a:r>
              <a:rPr sz="2600" b="1" spc="-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6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Cards</a:t>
            </a:r>
          </a:p>
          <a:p>
            <a:pPr marL="457479" marR="0">
              <a:lnSpc>
                <a:spcPts val="3105"/>
              </a:lnSpc>
              <a:spcBef>
                <a:spcPts val="2"/>
              </a:spcBef>
              <a:spcAft>
                <a:spcPts val="0"/>
              </a:spcAft>
            </a:pPr>
            <a:r>
              <a:rPr sz="2800" spc="56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Credit and card issued by service</a:t>
            </a:r>
            <a:r>
              <a:rPr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provider (Diner’s Club)</a:t>
            </a:r>
          </a:p>
          <a:p>
            <a:pPr marL="457479" marR="0">
              <a:lnSpc>
                <a:spcPts val="3103"/>
              </a:lnSpc>
              <a:spcBef>
                <a:spcPts val="66"/>
              </a:spcBef>
              <a:spcAft>
                <a:spcPts val="0"/>
              </a:spcAft>
            </a:pPr>
            <a:r>
              <a:rPr sz="2800" spc="56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Not accepted at as many</a:t>
            </a:r>
            <a:r>
              <a:rPr sz="2200" spc="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locations as bank cards</a:t>
            </a:r>
          </a:p>
          <a:p>
            <a:pPr marL="457479" marR="0">
              <a:lnSpc>
                <a:spcPts val="3103"/>
              </a:lnSpc>
              <a:spcBef>
                <a:spcPts val="64"/>
              </a:spcBef>
              <a:spcAft>
                <a:spcPts val="0"/>
              </a:spcAft>
            </a:pPr>
            <a:r>
              <a:rPr sz="2800" spc="56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Entire</a:t>
            </a:r>
            <a:r>
              <a:rPr sz="22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balance must</a:t>
            </a:r>
            <a:r>
              <a:rPr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be repaid in 30 days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39138" y="861950"/>
            <a:ext cx="6351448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Where to use Credit Cards…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823632"/>
            <a:ext cx="7220478" cy="13889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Cards </a:t>
            </a:r>
            <a:r>
              <a:rPr sz="2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where</a:t>
            </a:r>
            <a:r>
              <a:rPr sz="2800" b="1" spc="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purchases</a:t>
            </a:r>
            <a:r>
              <a:rPr sz="2800" b="1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are</a:t>
            </a:r>
            <a:r>
              <a:rPr sz="2800" b="1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made in particular</a:t>
            </a:r>
          </a:p>
          <a:p>
            <a:pPr marL="343204" marR="0">
              <a:lnSpc>
                <a:spcPts val="3096"/>
              </a:lnSpc>
              <a:spcBef>
                <a:spcPts val="265"/>
              </a:spcBef>
              <a:spcAft>
                <a:spcPts val="0"/>
              </a:spcAft>
            </a:pP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location</a:t>
            </a:r>
          </a:p>
          <a:p>
            <a:pPr marL="0" marR="0">
              <a:lnSpc>
                <a:spcPts val="3942"/>
              </a:lnSpc>
              <a:spcBef>
                <a:spcPts val="234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Retail Credit</a:t>
            </a:r>
            <a:r>
              <a:rPr sz="2800" b="1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3182228"/>
            <a:ext cx="7467370" cy="12730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5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issued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by particular</a:t>
            </a:r>
            <a:r>
              <a:rPr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retailer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(Shell Oil,</a:t>
            </a:r>
          </a:p>
          <a:p>
            <a:pPr marL="286511" marR="0">
              <a:lnSpc>
                <a:spcPts val="2657"/>
              </a:lnSpc>
              <a:spcBef>
                <a:spcPts val="5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Total,</a:t>
            </a:r>
            <a:r>
              <a:rPr sz="24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Old Navy, The Bon, Home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Depot</a:t>
            </a:r>
            <a:r>
              <a:rPr sz="2400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etc)</a:t>
            </a:r>
          </a:p>
          <a:p>
            <a:pPr marL="0" marR="0">
              <a:lnSpc>
                <a:spcPts val="3382"/>
              </a:lnSpc>
              <a:spcBef>
                <a:spcPts val="196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Balance</a:t>
            </a: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paid-off</a:t>
            </a:r>
            <a:r>
              <a:rPr sz="2400" spc="-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at end of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month</a:t>
            </a:r>
            <a:r>
              <a:rPr sz="2400" spc="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or extended</a:t>
            </a:r>
            <a:r>
              <a:rPr sz="2400" spc="-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over period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96517" y="4429674"/>
            <a:ext cx="1023472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of time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90954" y="861950"/>
            <a:ext cx="6247717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Why Not Use</a:t>
            </a:r>
            <a:r>
              <a:rPr sz="3600" b="1" spc="-10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a Credit Card?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91876"/>
            <a:ext cx="5980552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Improper use can damage credit rating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2161796"/>
            <a:ext cx="7791088" cy="1008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Higher risk for impulsive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buying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overspending</a:t>
            </a:r>
          </a:p>
          <a:p>
            <a:pPr marL="0" marR="0">
              <a:lnSpc>
                <a:spcPts val="3695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Debt trap when</a:t>
            </a:r>
            <a:r>
              <a:rPr sz="2800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used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unwisely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3100306"/>
            <a:ext cx="7729871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Expensive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way</a:t>
            </a:r>
            <a:r>
              <a:rPr sz="2800" spc="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borrow due to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high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interest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rates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2525" y="3570353"/>
            <a:ext cx="6790444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Less to spend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 the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future due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paying off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95730" y="4043482"/>
            <a:ext cx="2994497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purchases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from past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52525" y="4423519"/>
            <a:ext cx="5561411" cy="1478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Possible</a:t>
            </a:r>
            <a:r>
              <a:rPr sz="28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hidden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fees &amp; sub-charges</a:t>
            </a:r>
          </a:p>
          <a:p>
            <a:pPr marL="0" marR="0">
              <a:lnSpc>
                <a:spcPts val="3697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Privacy is an increasing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concern</a:t>
            </a:r>
          </a:p>
          <a:p>
            <a:pPr marL="0" marR="0">
              <a:lnSpc>
                <a:spcPts val="3696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Identity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theft easier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82040" y="643827"/>
            <a:ext cx="7666832" cy="980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A Schumer Box</a:t>
            </a:r>
            <a:r>
              <a:rPr sz="3200" b="1" spc="-18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and</a:t>
            </a:r>
            <a:r>
              <a:rPr sz="3200" b="1" spc="-20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Credit</a:t>
            </a:r>
            <a:r>
              <a:rPr sz="3200" b="1" spc="-18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Card</a:t>
            </a:r>
            <a:r>
              <a:rPr sz="3200" b="1" spc="-13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Terms</a:t>
            </a:r>
          </a:p>
          <a:p>
            <a:pPr marL="2797175" marR="0">
              <a:lnSpc>
                <a:spcPts val="3579"/>
              </a:lnSpc>
              <a:spcBef>
                <a:spcPts val="210"/>
              </a:spcBef>
              <a:spcAft>
                <a:spcPts val="0"/>
              </a:spcAft>
            </a:pP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Explained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7640" y="1815573"/>
            <a:ext cx="877675" cy="291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Annual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30731" y="1815573"/>
            <a:ext cx="750264" cy="291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Grace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737104" y="1815573"/>
            <a:ext cx="2133580" cy="291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Minimum</a:t>
            </a:r>
            <a:r>
              <a:rPr sz="1800" b="1" spc="13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Balance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328793" y="1815573"/>
            <a:ext cx="2344913" cy="291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Annual</a:t>
            </a:r>
            <a:r>
              <a:rPr sz="1800" b="1" spc="195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spc="-13" dirty="0">
                <a:solidFill>
                  <a:srgbClr val="000000"/>
                </a:solidFill>
                <a:latin typeface="Times New Roman"/>
                <a:cs typeface="Times New Roman"/>
              </a:rPr>
              <a:t>Transaction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987538" y="1815573"/>
            <a:ext cx="597356" cy="291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Late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7640" y="2090546"/>
            <a:ext cx="3496097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Percentage</a:t>
            </a:r>
            <a:r>
              <a:rPr sz="1800" b="1" spc="18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Period</a:t>
            </a:r>
            <a:r>
              <a:rPr sz="1800" b="1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for</a:t>
            </a:r>
            <a:r>
              <a:rPr sz="1800" b="1" spc="1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Finance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943477" y="2090546"/>
            <a:ext cx="1970949" cy="5655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Calculation</a:t>
            </a:r>
            <a:r>
              <a:rPr sz="1800" b="1" spc="15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Fees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Method</a:t>
            </a:r>
            <a:r>
              <a:rPr sz="1800" b="1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for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356604" y="2090546"/>
            <a:ext cx="2649044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Fees for</a:t>
            </a:r>
            <a:r>
              <a:rPr sz="1800" b="1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Cash</a:t>
            </a:r>
            <a:r>
              <a:rPr sz="1800" b="1" spc="19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Payment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67640" y="2364866"/>
            <a:ext cx="958408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Rate for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530731" y="2364866"/>
            <a:ext cx="2171254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Purchases</a:t>
            </a:r>
            <a:r>
              <a:rPr sz="1800" b="1" spc="128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Charges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356604" y="2364866"/>
            <a:ext cx="1092249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Advances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987538" y="2364866"/>
            <a:ext cx="585633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Fees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67640" y="2639186"/>
            <a:ext cx="1142925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Purchases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943477" y="2639186"/>
            <a:ext cx="1142925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Purchases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7640" y="3569461"/>
            <a:ext cx="743332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19.9%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530731" y="3569461"/>
            <a:ext cx="895615" cy="8399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Not less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than 25</a:t>
            </a:r>
          </a:p>
          <a:p>
            <a:pPr marL="0" marR="0">
              <a:lnSpc>
                <a:spcPts val="1996"/>
              </a:lnSpc>
              <a:spcBef>
                <a:spcPts val="114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days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2737104" y="3569461"/>
            <a:ext cx="2116319" cy="8399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$.50 when</a:t>
            </a:r>
            <a:r>
              <a:rPr sz="1800" spc="155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9" dirty="0">
                <a:solidFill>
                  <a:srgbClr val="000000"/>
                </a:solidFill>
                <a:latin typeface="Times New Roman"/>
                <a:cs typeface="Times New Roman"/>
              </a:rPr>
              <a:t>Average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1800" spc="4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finance</a:t>
            </a:r>
            <a:r>
              <a:rPr sz="1800" spc="20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daily</a:t>
            </a:r>
          </a:p>
          <a:p>
            <a:pPr marL="0" marR="0">
              <a:lnSpc>
                <a:spcPts val="1996"/>
              </a:lnSpc>
              <a:spcBef>
                <a:spcPts val="114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charge at a</a:t>
            </a:r>
            <a:r>
              <a:rPr sz="1800" spc="127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balance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5328793" y="3569461"/>
            <a:ext cx="2107377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$20 per</a:t>
            </a:r>
            <a:r>
              <a:rPr sz="1800" spc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2% with a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987538" y="3569461"/>
            <a:ext cx="495300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$29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5328793" y="3843781"/>
            <a:ext cx="549480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spc="10" dirty="0">
                <a:solidFill>
                  <a:srgbClr val="000000"/>
                </a:solidFill>
                <a:latin typeface="Times New Roman"/>
                <a:cs typeface="Times New Roman"/>
              </a:rPr>
              <a:t>year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356604" y="3843781"/>
            <a:ext cx="1377203" cy="56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minimum fee</a:t>
            </a:r>
          </a:p>
          <a:p>
            <a:pPr marL="0" marR="0">
              <a:lnSpc>
                <a:spcPts val="1996"/>
              </a:lnSpc>
              <a:spcBef>
                <a:spcPts val="164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of $3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737104" y="4392675"/>
            <a:ext cx="902630" cy="8398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periodic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rate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is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charged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943477" y="4392675"/>
            <a:ext cx="1093775" cy="8398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method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(including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new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43477" y="5215635"/>
            <a:ext cx="1130810" cy="29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purchases)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00554" y="861950"/>
            <a:ext cx="5028361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Understanding the Bill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91876"/>
            <a:ext cx="7698309" cy="1673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Minimum</a:t>
            </a:r>
            <a:r>
              <a:rPr sz="28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Payment</a:t>
            </a:r>
            <a:r>
              <a:rPr sz="2800" b="1" spc="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Due:</a:t>
            </a:r>
            <a:r>
              <a:rPr sz="2800" b="1" spc="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minimum</a:t>
            </a:r>
            <a:r>
              <a:rPr sz="2800" spc="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amount to be</a:t>
            </a:r>
          </a:p>
          <a:p>
            <a:pPr marL="343204" marR="0">
              <a:lnSpc>
                <a:spcPts val="3025"/>
              </a:lnSpc>
              <a:spcBef>
                <a:spcPts val="5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paid. If this amount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 paid and a balance</a:t>
            </a:r>
            <a:r>
              <a:rPr sz="2800" spc="-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 left on</a:t>
            </a:r>
          </a:p>
          <a:p>
            <a:pPr marL="343204" marR="0">
              <a:lnSpc>
                <a:spcPts val="3024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account,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additional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finance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charges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will be</a:t>
            </a:r>
          </a:p>
          <a:p>
            <a:pPr marL="343204" marR="0">
              <a:lnSpc>
                <a:spcPts val="3023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included</a:t>
            </a:r>
            <a:r>
              <a:rPr sz="2800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 the following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month’s balance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3313666"/>
            <a:ext cx="7864187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Past Due</a:t>
            </a:r>
            <a:r>
              <a:rPr sz="28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Amount:</a:t>
            </a:r>
            <a:r>
              <a:rPr sz="2800" b="1" spc="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previous</a:t>
            </a:r>
            <a:r>
              <a:rPr sz="28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amount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due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which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95730" y="3787451"/>
            <a:ext cx="4746526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was not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paid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before the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due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date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2525" y="4167761"/>
            <a:ext cx="7955601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Due Date:</a:t>
            </a:r>
            <a:r>
              <a:rPr sz="2800" b="1" spc="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day by which the company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requires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95730" y="4640619"/>
            <a:ext cx="3108946" cy="4316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 to be made.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52525" y="5021455"/>
            <a:ext cx="7431990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New Balance: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total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amount owed on a credit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95730" y="5494585"/>
            <a:ext cx="852180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92708" y="861950"/>
            <a:ext cx="7643169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Understanding the Bill (continued)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8104518" cy="335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8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Line:</a:t>
            </a:r>
            <a:r>
              <a:rPr sz="2800" b="1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maximum</a:t>
            </a:r>
            <a:r>
              <a:rPr sz="28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amount of charges</a:t>
            </a:r>
          </a:p>
          <a:p>
            <a:pPr marL="343204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allowed 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 account</a:t>
            </a:r>
          </a:p>
          <a:p>
            <a:pPr marL="0" marR="0">
              <a:lnSpc>
                <a:spcPts val="3942"/>
              </a:lnSpc>
              <a:spcBef>
                <a:spcPts val="234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Closing Date:</a:t>
            </a:r>
            <a:r>
              <a:rPr sz="2800" b="1" spc="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last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day for transactions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be reported</a:t>
            </a:r>
          </a:p>
          <a:p>
            <a:pPr marL="343204" marR="0">
              <a:lnSpc>
                <a:spcPts val="3099"/>
              </a:lnSpc>
              <a:spcBef>
                <a:spcPts val="167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on the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statement</a:t>
            </a:r>
          </a:p>
          <a:p>
            <a:pPr marL="0" marR="0">
              <a:lnSpc>
                <a:spcPts val="3942"/>
              </a:lnSpc>
              <a:spcBef>
                <a:spcPts val="236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Charges, Payments,</a:t>
            </a:r>
            <a:r>
              <a:rPr sz="28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and Credits:</a:t>
            </a:r>
            <a:r>
              <a:rPr sz="2800" b="1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transactions</a:t>
            </a:r>
          </a:p>
          <a:p>
            <a:pPr marL="343204" marR="0">
              <a:lnSpc>
                <a:spcPts val="3096"/>
              </a:lnSpc>
              <a:spcBef>
                <a:spcPts val="119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which occur with the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use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 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</a:p>
          <a:p>
            <a:pPr marL="0" marR="0">
              <a:lnSpc>
                <a:spcPts val="3944"/>
              </a:lnSpc>
              <a:spcBef>
                <a:spcPts val="282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Finance Charge:</a:t>
            </a:r>
            <a:r>
              <a:rPr sz="2800" b="1" spc="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charges assessed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for credit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5067864"/>
            <a:ext cx="626748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use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19554" y="861950"/>
            <a:ext cx="5791051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Opening</a:t>
            </a:r>
            <a:r>
              <a:rPr sz="3600" b="1" spc="10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a Credit Account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8074"/>
            <a:ext cx="7330770" cy="2992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36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Times New Roman"/>
                <a:cs typeface="Times New Roman"/>
              </a:rPr>
              <a:t>1.</a:t>
            </a:r>
            <a:r>
              <a:rPr sz="3550" spc="125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Applicant completes a credit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application</a:t>
            </a:r>
          </a:p>
          <a:p>
            <a:pPr marL="0" marR="0">
              <a:lnSpc>
                <a:spcPts val="3933"/>
              </a:lnSpc>
              <a:spcBef>
                <a:spcPts val="149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Times New Roman"/>
                <a:cs typeface="Times New Roman"/>
              </a:rPr>
              <a:t>2.</a:t>
            </a:r>
            <a:r>
              <a:rPr sz="3550" spc="125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Lender conducts</a:t>
            </a:r>
            <a:r>
              <a:rPr sz="28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 credit investigation</a:t>
            </a:r>
          </a:p>
          <a:p>
            <a:pPr marL="0" marR="0">
              <a:lnSpc>
                <a:spcPts val="3933"/>
              </a:lnSpc>
              <a:spcBef>
                <a:spcPts val="98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Times New Roman"/>
                <a:cs typeface="Times New Roman"/>
              </a:rPr>
              <a:t>3.</a:t>
            </a:r>
            <a:r>
              <a:rPr sz="3550" spc="125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Applicant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 given</a:t>
            </a:r>
            <a:r>
              <a:rPr sz="28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 rating</a:t>
            </a:r>
          </a:p>
          <a:p>
            <a:pPr marL="0" marR="0">
              <a:lnSpc>
                <a:spcPts val="3936"/>
              </a:lnSpc>
              <a:spcBef>
                <a:spcPts val="96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Times New Roman"/>
                <a:cs typeface="Times New Roman"/>
              </a:rPr>
              <a:t>4.</a:t>
            </a:r>
            <a:r>
              <a:rPr sz="3550" spc="125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Lender accepts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or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denies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 request</a:t>
            </a:r>
          </a:p>
          <a:p>
            <a:pPr marL="0" marR="0">
              <a:lnSpc>
                <a:spcPts val="3933"/>
              </a:lnSpc>
              <a:spcBef>
                <a:spcPts val="15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Times New Roman"/>
                <a:cs typeface="Times New Roman"/>
              </a:rPr>
              <a:t>5.</a:t>
            </a:r>
            <a:r>
              <a:rPr sz="3550" spc="125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If</a:t>
            </a:r>
            <a:r>
              <a:rPr sz="2800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accepted, applicant</a:t>
            </a:r>
            <a:r>
              <a:rPr sz="28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evaluates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 card</a:t>
            </a:r>
          </a:p>
          <a:p>
            <a:pPr marL="609879" marR="0">
              <a:lnSpc>
                <a:spcPts val="3096"/>
              </a:lnSpc>
              <a:spcBef>
                <a:spcPts val="10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details (USE</a:t>
            </a:r>
            <a:r>
              <a:rPr sz="2800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SCHUMER</a:t>
            </a:r>
            <a:r>
              <a:rPr sz="2800" spc="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BOX!)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4725749"/>
            <a:ext cx="6547130" cy="537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36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Times New Roman"/>
                <a:cs typeface="Times New Roman"/>
              </a:rPr>
              <a:t>6.</a:t>
            </a:r>
            <a:r>
              <a:rPr sz="3550" spc="125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Applicant accepts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or refuses credit terms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14754" y="861950"/>
            <a:ext cx="6401021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Using a Credit Card Properly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8067179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Only use when there is no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doubt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about ability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pay-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2250877"/>
            <a:ext cx="6492514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off the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charges at the end of the billing</a:t>
            </a:r>
            <a:r>
              <a:rPr sz="28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cycle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2673860"/>
            <a:ext cx="7132037" cy="156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Record all expenses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keep receipts</a:t>
            </a:r>
          </a:p>
          <a:p>
            <a:pPr marL="0" marR="0">
              <a:lnSpc>
                <a:spcPts val="3944"/>
              </a:lnSpc>
              <a:spcBef>
                <a:spcPts val="137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Check credit statement for errors</a:t>
            </a:r>
          </a:p>
          <a:p>
            <a:pPr marL="0" marR="0">
              <a:lnSpc>
                <a:spcPts val="3942"/>
              </a:lnSpc>
              <a:spcBef>
                <a:spcPts val="92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Always pay off balance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completely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timely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619753" y="861950"/>
            <a:ext cx="2591631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Safety 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8013377" cy="39536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Sign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with signature</a:t>
            </a:r>
            <a:r>
              <a:rPr sz="28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“Please</a:t>
            </a:r>
            <a:r>
              <a:rPr sz="28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See ID”</a:t>
            </a:r>
          </a:p>
          <a:p>
            <a:pPr marL="0" marR="0">
              <a:lnSpc>
                <a:spcPts val="3942"/>
              </a:lnSpc>
              <a:spcBef>
                <a:spcPts val="141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Do not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leave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cards lying</a:t>
            </a:r>
            <a:r>
              <a:rPr sz="2800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around</a:t>
            </a:r>
          </a:p>
          <a:p>
            <a:pPr marL="0" marR="0">
              <a:lnSpc>
                <a:spcPts val="3942"/>
              </a:lnSpc>
              <a:spcBef>
                <a:spcPts val="89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Close unused</a:t>
            </a:r>
            <a:r>
              <a:rPr sz="28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accounts in writing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by phone,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then</a:t>
            </a:r>
          </a:p>
          <a:p>
            <a:pPr marL="343204" marR="0">
              <a:lnSpc>
                <a:spcPts val="3099"/>
              </a:lnSpc>
              <a:spcBef>
                <a:spcPts val="117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cut up the card</a:t>
            </a:r>
          </a:p>
          <a:p>
            <a:pPr marL="0" marR="0">
              <a:lnSpc>
                <a:spcPts val="3942"/>
              </a:lnSpc>
              <a:spcBef>
                <a:spcPts val="286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Do not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give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out account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number</a:t>
            </a:r>
          </a:p>
          <a:p>
            <a:pPr marL="0" marR="0">
              <a:lnSpc>
                <a:spcPts val="3942"/>
              </a:lnSpc>
              <a:spcBef>
                <a:spcPts val="89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Keep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list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 all cards, account numbers, and</a:t>
            </a:r>
            <a:r>
              <a:rPr sz="2800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phone</a:t>
            </a:r>
          </a:p>
          <a:p>
            <a:pPr marL="343204" marR="0">
              <a:lnSpc>
                <a:spcPts val="3099"/>
              </a:lnSpc>
              <a:spcBef>
                <a:spcPts val="167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numbers separate from cards</a:t>
            </a:r>
          </a:p>
          <a:p>
            <a:pPr marL="0" marR="0">
              <a:lnSpc>
                <a:spcPts val="3942"/>
              </a:lnSpc>
              <a:spcBef>
                <a:spcPts val="235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Report lost or stolen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cards promptly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89888" y="643827"/>
            <a:ext cx="7049636" cy="980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Types</a:t>
            </a:r>
            <a:r>
              <a:rPr sz="3200" b="1" spc="-15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of</a:t>
            </a:r>
            <a:r>
              <a:rPr sz="3200" b="1" spc="-16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transactions</a:t>
            </a:r>
            <a:r>
              <a:rPr sz="3200" b="1" spc="-45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involved</a:t>
            </a:r>
            <a:r>
              <a:rPr sz="3200" b="1" spc="-30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in e-</a:t>
            </a:r>
          </a:p>
          <a:p>
            <a:pPr marL="2501519" marR="0">
              <a:lnSpc>
                <a:spcPts val="3579"/>
              </a:lnSpc>
              <a:spcBef>
                <a:spcPts val="210"/>
              </a:spcBef>
              <a:spcAft>
                <a:spcPts val="0"/>
              </a:spcAft>
            </a:pP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payments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91876"/>
            <a:ext cx="7985305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One time customer-to-vendor payment</a:t>
            </a:r>
            <a:r>
              <a:rPr sz="2800" b="1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–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2165533"/>
            <a:ext cx="6625146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for online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shopping</a:t>
            </a:r>
            <a:r>
              <a:rPr sz="28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e.g.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Jumia, amazon</a:t>
            </a:r>
            <a:r>
              <a:rPr sz="2800" spc="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etc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2545844"/>
            <a:ext cx="7838631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Recurring</a:t>
            </a:r>
            <a:r>
              <a:rPr sz="2800" b="1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customer-to-vendor payment</a:t>
            </a:r>
            <a:r>
              <a:rPr sz="2800" b="1" spc="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- paying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95730" y="3018973"/>
            <a:ext cx="6640587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bills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regularly scheduled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direct debit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from the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95730" y="3402750"/>
            <a:ext cx="7741128" cy="8160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checking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 or 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an</a:t>
            </a:r>
            <a:r>
              <a:rPr sz="2800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automatic charge to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credit</a:t>
            </a:r>
          </a:p>
          <a:p>
            <a:pPr marL="0" marR="0">
              <a:lnSpc>
                <a:spcPts val="3027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e.g. rental fees, monthly utility</a:t>
            </a:r>
            <a:r>
              <a:rPr sz="2800" spc="-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payments</a:t>
            </a:r>
            <a:r>
              <a:rPr sz="2800" spc="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etc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52525" y="4167761"/>
            <a:ext cx="8113832" cy="16728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Automatic bank-to-vendor</a:t>
            </a:r>
            <a:r>
              <a:rPr sz="2800" b="1" spc="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payment</a:t>
            </a:r>
            <a:r>
              <a:rPr sz="2800" b="1" spc="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-log onto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your</a:t>
            </a:r>
          </a:p>
          <a:p>
            <a:pPr marL="343204" marR="0">
              <a:lnSpc>
                <a:spcPts val="3023"/>
              </a:lnSpc>
              <a:spcBef>
                <a:spcPts val="5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bank’s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site, enter vendor’s information and authorize</a:t>
            </a:r>
          </a:p>
          <a:p>
            <a:pPr marL="343204" marR="0">
              <a:lnSpc>
                <a:spcPts val="302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your bank to electronically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transfer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money from your</a:t>
            </a:r>
          </a:p>
          <a:p>
            <a:pPr marL="343204" marR="0">
              <a:lnSpc>
                <a:spcPts val="3023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pay your bills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03729" y="861950"/>
            <a:ext cx="6020631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Advantages </a:t>
            </a:r>
            <a:r>
              <a:rPr sz="3600" b="1" spc="-14" dirty="0">
                <a:solidFill>
                  <a:srgbClr val="500093"/>
                </a:solidFill>
                <a:latin typeface="Arial"/>
                <a:cs typeface="Arial"/>
              </a:rPr>
              <a:t>of</a:t>
            </a:r>
            <a:r>
              <a:rPr sz="3600" b="1" spc="14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credit cards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8045567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Interest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free credit – Normally, up to 60 days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interest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2250877"/>
            <a:ext cx="1691995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free credit.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2673860"/>
            <a:ext cx="8062784" cy="14779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Telephone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Internet shopping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With this you can</a:t>
            </a:r>
          </a:p>
          <a:p>
            <a:pPr marL="343204" marR="0">
              <a:lnSpc>
                <a:spcPts val="3099"/>
              </a:lnSpc>
              <a:spcBef>
                <a:spcPts val="167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purchase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items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remotely.</a:t>
            </a:r>
          </a:p>
          <a:p>
            <a:pPr marL="0" marR="0">
              <a:lnSpc>
                <a:spcPts val="3942"/>
              </a:lnSpc>
              <a:spcBef>
                <a:spcPts val="236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Extras –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10005" y="4121667"/>
            <a:ext cx="5091379" cy="906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insurance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cover</a:t>
            </a: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when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buying an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item,</a:t>
            </a:r>
          </a:p>
          <a:p>
            <a:pPr marL="0" marR="0">
              <a:lnSpc>
                <a:spcPts val="3382"/>
              </a:lnSpc>
              <a:spcBef>
                <a:spcPts val="23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cash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back,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03729" y="861950"/>
            <a:ext cx="6020631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Advantages </a:t>
            </a:r>
            <a:r>
              <a:rPr sz="3600" b="1" spc="-14" dirty="0">
                <a:solidFill>
                  <a:srgbClr val="500093"/>
                </a:solidFill>
                <a:latin typeface="Arial"/>
                <a:cs typeface="Arial"/>
              </a:rPr>
              <a:t>of</a:t>
            </a:r>
            <a:r>
              <a:rPr sz="3600" b="1" spc="14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credit cards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7814064" cy="22282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More cost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effective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if borrowing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for a short-term</a:t>
            </a:r>
          </a:p>
          <a:p>
            <a:pPr marL="343204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period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Personal loans can be expensive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borrow</a:t>
            </a:r>
          </a:p>
          <a:p>
            <a:pPr marL="343204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than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if you borrowed 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balance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off 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 card.</a:t>
            </a:r>
          </a:p>
          <a:p>
            <a:pPr marL="343204" marR="0">
              <a:lnSpc>
                <a:spcPts val="3096"/>
              </a:lnSpc>
              <a:spcBef>
                <a:spcPts val="26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interest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 paid on 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remaining debt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only, not</a:t>
            </a:r>
          </a:p>
          <a:p>
            <a:pPr marL="343204" marR="0">
              <a:lnSpc>
                <a:spcPts val="3096"/>
              </a:lnSpc>
              <a:spcBef>
                <a:spcPts val="216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whole loan.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3954401"/>
            <a:ext cx="7487522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More flexible</a:t>
            </a:r>
            <a:r>
              <a:rPr sz="28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You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can pay small amounts each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95730" y="4470202"/>
            <a:ext cx="5939690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month or can pay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up to the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total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balance.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2525" y="4893439"/>
            <a:ext cx="8025379" cy="13738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There are no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redemption penalties – If you paid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off a</a:t>
            </a:r>
          </a:p>
          <a:p>
            <a:pPr marL="343204" marR="0">
              <a:lnSpc>
                <a:spcPts val="3096"/>
              </a:lnSpc>
              <a:spcBef>
                <a:spcPts val="169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loan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earlier than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contracted,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you</a:t>
            </a:r>
            <a:r>
              <a:rPr sz="2800" spc="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would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not come</a:t>
            </a:r>
          </a:p>
          <a:p>
            <a:pPr marL="343204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across 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redemption penalty.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86484" y="861950"/>
            <a:ext cx="6660254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Disadvantages of credit cards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0125" y="1662733"/>
            <a:ext cx="8186245" cy="1279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r>
              <a:rPr sz="3300" spc="107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Higher</a:t>
            </a:r>
            <a:r>
              <a:rPr sz="26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rates when</a:t>
            </a:r>
            <a:r>
              <a:rPr sz="26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withdrawing cash</a:t>
            </a:r>
            <a:r>
              <a:rPr sz="2600" spc="-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– the</a:t>
            </a:r>
            <a:r>
              <a:rPr sz="26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interest rate for</a:t>
            </a:r>
          </a:p>
          <a:p>
            <a:pPr marL="342900" marR="0">
              <a:lnSpc>
                <a:spcPts val="2883"/>
              </a:lnSpc>
              <a:spcBef>
                <a:spcPts val="104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cash advances</a:t>
            </a:r>
            <a:r>
              <a:rPr sz="2600" spc="-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is higher</a:t>
            </a:r>
            <a:r>
              <a:rPr sz="26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than for purchases</a:t>
            </a:r>
            <a:r>
              <a:rPr sz="2600" spc="-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and is added</a:t>
            </a:r>
            <a:r>
              <a:rPr sz="26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</a:p>
          <a:p>
            <a:pPr marL="342900" marR="0">
              <a:lnSpc>
                <a:spcPts val="2883"/>
              </a:lnSpc>
              <a:spcBef>
                <a:spcPts val="236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your</a:t>
            </a:r>
            <a:r>
              <a:rPr sz="2600" spc="-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account</a:t>
            </a:r>
            <a:r>
              <a:rPr sz="2600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immediately.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0125" y="2931229"/>
            <a:ext cx="7956357" cy="5032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sz="3300" spc="107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6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limit</a:t>
            </a:r>
            <a:r>
              <a:rPr sz="26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exceeded</a:t>
            </a:r>
            <a:r>
              <a:rPr sz="26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– You</a:t>
            </a:r>
            <a:r>
              <a:rPr sz="26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are only</a:t>
            </a:r>
            <a:r>
              <a:rPr sz="26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limited</a:t>
            </a:r>
            <a:r>
              <a:rPr sz="2600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to a certain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43025" y="3409238"/>
            <a:ext cx="1690852" cy="404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86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credit limit.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00125" y="3803338"/>
            <a:ext cx="8080420" cy="25470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sz="3300" spc="107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Can fall into a larger</a:t>
            </a:r>
            <a:r>
              <a:rPr sz="26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debt</a:t>
            </a:r>
            <a:r>
              <a:rPr sz="26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– Credit cards offer</a:t>
            </a:r>
            <a:r>
              <a:rPr sz="26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a feature,</a:t>
            </a:r>
          </a:p>
          <a:p>
            <a:pPr marL="342900" marR="0">
              <a:lnSpc>
                <a:spcPts val="2883"/>
              </a:lnSpc>
              <a:spcBef>
                <a:spcPts val="53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which</a:t>
            </a:r>
            <a:r>
              <a:rPr sz="26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can make people,</a:t>
            </a:r>
            <a:r>
              <a:rPr sz="26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spend</a:t>
            </a:r>
            <a:r>
              <a:rPr sz="26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more than what</a:t>
            </a:r>
            <a:r>
              <a:rPr sz="26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they can</a:t>
            </a:r>
          </a:p>
          <a:p>
            <a:pPr marL="342900" marR="0">
              <a:lnSpc>
                <a:spcPts val="2886"/>
              </a:lnSpc>
              <a:spcBef>
                <a:spcPts val="284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actually afford.</a:t>
            </a:r>
          </a:p>
          <a:p>
            <a:pPr marL="0" marR="0">
              <a:lnSpc>
                <a:spcPts val="3662"/>
              </a:lnSpc>
              <a:spcBef>
                <a:spcPts val="165"/>
              </a:spcBef>
              <a:spcAft>
                <a:spcPts val="0"/>
              </a:spcAft>
            </a:pPr>
            <a:r>
              <a:rPr sz="3300" spc="107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Easier</a:t>
            </a:r>
            <a:r>
              <a:rPr sz="26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to be</a:t>
            </a:r>
            <a:r>
              <a:rPr sz="26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a victim of fraud – When</a:t>
            </a:r>
            <a:r>
              <a:rPr sz="2600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using</a:t>
            </a:r>
            <a:r>
              <a:rPr sz="26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your</a:t>
            </a:r>
            <a:r>
              <a:rPr sz="26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</a:p>
          <a:p>
            <a:pPr marL="342900" marR="0">
              <a:lnSpc>
                <a:spcPts val="2883"/>
              </a:lnSpc>
              <a:spcBef>
                <a:spcPts val="103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card remotely,</a:t>
            </a:r>
            <a:r>
              <a:rPr sz="2600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as card details may be taken and</a:t>
            </a:r>
            <a:r>
              <a:rPr sz="26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used</a:t>
            </a:r>
            <a:r>
              <a:rPr sz="26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by a</a:t>
            </a:r>
          </a:p>
          <a:p>
            <a:pPr marL="342900" marR="0">
              <a:lnSpc>
                <a:spcPts val="2883"/>
              </a:lnSpc>
              <a:spcBef>
                <a:spcPts val="286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third</a:t>
            </a:r>
            <a:r>
              <a:rPr sz="26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party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69846" y="810516"/>
            <a:ext cx="3403933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The Debit Card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1525" y="1886948"/>
            <a:ext cx="7902125" cy="1051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3550" spc="-77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Also known as bank card</a:t>
            </a:r>
          </a:p>
          <a:p>
            <a:pPr marL="0" marR="0">
              <a:lnSpc>
                <a:spcPts val="3942"/>
              </a:lnSpc>
              <a:spcBef>
                <a:spcPts val="141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3550" spc="-77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Allows cardholder 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electronically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access his bank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28725" y="2915341"/>
            <a:ext cx="1345287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71525" y="3338049"/>
            <a:ext cx="8352569" cy="15635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3550" spc="-77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Looks just</a:t>
            </a:r>
            <a:r>
              <a:rPr sz="2800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like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 card, but not</a:t>
            </a:r>
            <a:r>
              <a:rPr sz="28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loan, no interest</a:t>
            </a:r>
          </a:p>
          <a:p>
            <a:pPr marL="0" marR="0">
              <a:lnSpc>
                <a:spcPts val="3942"/>
              </a:lnSpc>
              <a:spcBef>
                <a:spcPts val="142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3550" spc="-77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Backed only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by the checking account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behind it</a:t>
            </a:r>
          </a:p>
          <a:p>
            <a:pPr marL="0" marR="0">
              <a:lnSpc>
                <a:spcPts val="3942"/>
              </a:lnSpc>
              <a:spcBef>
                <a:spcPts val="89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3550" spc="-77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Widely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accepted, can be a good budgeting</a:t>
            </a:r>
            <a:r>
              <a:rPr sz="28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tool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1525" y="4875151"/>
            <a:ext cx="7711465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3550" spc="-77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Examples include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American</a:t>
            </a:r>
            <a:r>
              <a:rPr sz="2800" spc="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Express, Mastercard,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28725" y="5390952"/>
            <a:ext cx="2737219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Visa, Maestro, etc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77240" y="6389793"/>
            <a:ext cx="7850124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Security</a:t>
            </a:r>
            <a:r>
              <a:rPr sz="24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code is the CVV/CVC</a:t>
            </a:r>
            <a:r>
              <a:rPr sz="2400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(Card</a:t>
            </a:r>
            <a:r>
              <a:rPr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Verification</a:t>
            </a:r>
            <a:r>
              <a:rPr sz="2400" spc="-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3" dirty="0">
                <a:solidFill>
                  <a:srgbClr val="000000"/>
                </a:solidFill>
                <a:latin typeface="Times New Roman"/>
                <a:cs typeface="Times New Roman"/>
              </a:rPr>
              <a:t>Value/Code)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39238" y="861950"/>
            <a:ext cx="4749929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What is a debit card?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49204"/>
            <a:ext cx="4298461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Offline</a:t>
            </a:r>
            <a:r>
              <a:rPr sz="2800" b="1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“signature”</a:t>
            </a:r>
            <a:r>
              <a:rPr sz="2800" b="1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debit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2085222"/>
            <a:ext cx="6698848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Runs on major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association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networks, e.g. Visa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96517" y="2454189"/>
            <a:ext cx="1060698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Cash™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10005" y="2743590"/>
            <a:ext cx="2474625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PIN or signature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10005" y="3109350"/>
            <a:ext cx="6749796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Used anywhere your credit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is:</a:t>
            </a:r>
            <a:r>
              <a:rPr sz="2400" spc="59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over the phone,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596517" y="3478046"/>
            <a:ext cx="1665808" cy="375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internet,</a:t>
            </a:r>
            <a:r>
              <a:rPr sz="2400" spc="-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etc.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310005" y="3768099"/>
            <a:ext cx="4516573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E.g. purchases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made</a:t>
            </a:r>
            <a:r>
              <a:rPr sz="2400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using EPOS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52525" y="4125089"/>
            <a:ext cx="3449382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Online</a:t>
            </a:r>
            <a:r>
              <a:rPr sz="2800" b="1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“PIN”</a:t>
            </a:r>
            <a:r>
              <a:rPr sz="2800" b="1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debit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310005" y="4560579"/>
            <a:ext cx="7173517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Uses</a:t>
            </a:r>
            <a:r>
              <a:rPr sz="24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electronic</a:t>
            </a:r>
            <a:r>
              <a:rPr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funds transfer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(EFT) switches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as its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596517" y="4929274"/>
            <a:ext cx="6031465" cy="375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transaction</a:t>
            </a:r>
            <a:r>
              <a:rPr sz="2400" spc="-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backbone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through the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ATM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network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310005" y="5219201"/>
            <a:ext cx="4637228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PIN-only:</a:t>
            </a:r>
            <a:r>
              <a:rPr sz="2400" spc="5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adds a level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of security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310005" y="5584961"/>
            <a:ext cx="6324549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Used only at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locations</a:t>
            </a:r>
            <a:r>
              <a:rPr sz="2400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that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have a PIN Terminal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39238" y="861950"/>
            <a:ext cx="4749929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What is a debit card?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91876"/>
            <a:ext cx="4470208" cy="10086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Magnetic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stripe not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chip</a:t>
            </a:r>
          </a:p>
          <a:p>
            <a:pPr marL="0" marR="0">
              <a:lnSpc>
                <a:spcPts val="3697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Debit to 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checking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2631187"/>
            <a:ext cx="7810776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Prepaid – debit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funds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pre-funded into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 account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3100306"/>
            <a:ext cx="7862734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names:</a:t>
            </a:r>
            <a:r>
              <a:rPr sz="2800" spc="7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declining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balance, payroll,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gift,</a:t>
            </a:r>
            <a:r>
              <a:rPr sz="28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stored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95730" y="3574090"/>
            <a:ext cx="922185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value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15438" y="861950"/>
            <a:ext cx="4598740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Types of debit cards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8095280" cy="335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Payroll debit</a:t>
            </a:r>
            <a:r>
              <a:rPr sz="2800" b="1" spc="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 –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employer-issued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where your</a:t>
            </a:r>
          </a:p>
          <a:p>
            <a:pPr marL="343204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payroll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 sent. Many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times banks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issue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them.</a:t>
            </a:r>
          </a:p>
          <a:p>
            <a:pPr marL="0" marR="0">
              <a:lnSpc>
                <a:spcPts val="3942"/>
              </a:lnSpc>
              <a:spcBef>
                <a:spcPts val="234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Declining</a:t>
            </a:r>
            <a:r>
              <a:rPr sz="2800" b="1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balance</a:t>
            </a:r>
            <a:r>
              <a:rPr sz="2800" b="1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800" b="1" spc="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–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has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 spend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limit and/or</a:t>
            </a:r>
          </a:p>
          <a:p>
            <a:pPr marL="343204" marR="0">
              <a:lnSpc>
                <a:spcPts val="3099"/>
              </a:lnSpc>
              <a:spcBef>
                <a:spcPts val="167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expiry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date within which the money is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be used.</a:t>
            </a:r>
          </a:p>
          <a:p>
            <a:pPr marL="0" marR="0">
              <a:lnSpc>
                <a:spcPts val="3942"/>
              </a:lnSpc>
              <a:spcBef>
                <a:spcPts val="236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Gift card</a:t>
            </a:r>
            <a:r>
              <a:rPr sz="2800" b="1" spc="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– allows one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make purchases but can’t</a:t>
            </a:r>
          </a:p>
          <a:p>
            <a:pPr marL="343204" marR="0">
              <a:lnSpc>
                <a:spcPts val="3096"/>
              </a:lnSpc>
              <a:spcBef>
                <a:spcPts val="119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withdraw cash.</a:t>
            </a:r>
          </a:p>
          <a:p>
            <a:pPr marL="0" marR="0">
              <a:lnSpc>
                <a:spcPts val="3944"/>
              </a:lnSpc>
              <a:spcBef>
                <a:spcPts val="282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Prepaid</a:t>
            </a:r>
            <a:r>
              <a:rPr sz="2800" b="1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cards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allows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one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make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purchases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is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5067864"/>
            <a:ext cx="1720841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reloadable.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5490847"/>
            <a:ext cx="7848800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Stored value</a:t>
            </a:r>
            <a:r>
              <a:rPr sz="2800" b="1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  <a:r>
              <a:rPr sz="2800" b="1" spc="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–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monetary value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stored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on card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95730" y="6006649"/>
            <a:ext cx="5202162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itself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not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financial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institution.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43938" y="861950"/>
            <a:ext cx="5740225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When to Use</a:t>
            </a:r>
            <a:r>
              <a:rPr sz="3600" b="1" spc="-17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a Debit Card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7185648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Use your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debit card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for everyday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expenses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like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2250877"/>
            <a:ext cx="5004021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groceries, fuel and restaurants etc.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2801876"/>
            <a:ext cx="7903597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When you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need cash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but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are not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near an ATM</a:t>
            </a:r>
            <a:r>
              <a:rPr sz="2800" spc="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some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95730" y="3317406"/>
            <a:ext cx="5733906" cy="4316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retailers offer cash back after purchase.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5172" y="643827"/>
            <a:ext cx="7837675" cy="492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Advantages</a:t>
            </a:r>
            <a:r>
              <a:rPr sz="3200" b="1" spc="-41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and</a:t>
            </a:r>
            <a:r>
              <a:rPr sz="3200" b="1" spc="-20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Disadvantages</a:t>
            </a:r>
            <a:r>
              <a:rPr sz="3200" b="1" spc="-41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of</a:t>
            </a:r>
            <a:r>
              <a:rPr sz="3200" b="1" spc="-16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debit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296791" y="1131507"/>
            <a:ext cx="1238216" cy="492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cards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1741729"/>
            <a:ext cx="1807625" cy="404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86"/>
              </a:lnSpc>
              <a:spcBef>
                <a:spcPts val="0"/>
              </a:spcBef>
              <a:spcAft>
                <a:spcPts val="0"/>
              </a:spcAft>
            </a:pP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Advantages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2056453"/>
            <a:ext cx="7801989" cy="1120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sz="3300" spc="11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6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shopkeeper</a:t>
            </a:r>
            <a:r>
              <a:rPr sz="2600" spc="-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is certain that</a:t>
            </a:r>
            <a:r>
              <a:rPr sz="26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the customer is</a:t>
            </a:r>
            <a:r>
              <a:rPr sz="26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able</a:t>
            </a:r>
            <a:r>
              <a:rPr sz="26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</a:p>
          <a:p>
            <a:pPr marL="343204" marR="0">
              <a:lnSpc>
                <a:spcPts val="2495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pay,</a:t>
            </a:r>
            <a:r>
              <a:rPr sz="26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because</a:t>
            </a:r>
            <a:r>
              <a:rPr sz="26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their</a:t>
            </a:r>
            <a:r>
              <a:rPr sz="26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account</a:t>
            </a:r>
            <a:r>
              <a:rPr sz="26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is checked</a:t>
            </a:r>
            <a:r>
              <a:rPr sz="26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before</a:t>
            </a:r>
            <a:r>
              <a:rPr sz="26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the card</a:t>
            </a:r>
            <a:r>
              <a:rPr sz="26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is</a:t>
            </a:r>
          </a:p>
          <a:p>
            <a:pPr marL="343204" marR="0">
              <a:lnSpc>
                <a:spcPts val="2496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debited.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2525" y="3086403"/>
            <a:ext cx="7652954" cy="5035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65"/>
              </a:lnSpc>
              <a:spcBef>
                <a:spcPts val="0"/>
              </a:spcBef>
              <a:spcAft>
                <a:spcPts val="0"/>
              </a:spcAft>
            </a:pPr>
            <a:r>
              <a:rPr sz="3300" spc="11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Holder</a:t>
            </a:r>
            <a:r>
              <a:rPr sz="2600" spc="-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can be sure</a:t>
            </a:r>
            <a:r>
              <a:rPr sz="26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that they won’t</a:t>
            </a:r>
            <a:r>
              <a:rPr sz="2600" spc="-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spend</a:t>
            </a:r>
            <a:r>
              <a:rPr sz="26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more money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52525" y="3485438"/>
            <a:ext cx="2504781" cy="801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3204" marR="0">
              <a:lnSpc>
                <a:spcPts val="2886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than</a:t>
            </a:r>
            <a:r>
              <a:rPr sz="26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they</a:t>
            </a:r>
            <a:r>
              <a:rPr sz="26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have.</a:t>
            </a:r>
          </a:p>
          <a:p>
            <a:pPr marL="0" marR="0">
              <a:lnSpc>
                <a:spcPts val="2883"/>
              </a:lnSpc>
              <a:spcBef>
                <a:spcPts val="238"/>
              </a:spcBef>
              <a:spcAft>
                <a:spcPts val="0"/>
              </a:spcAft>
            </a:pPr>
            <a:r>
              <a:rPr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Disadvantage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52525" y="4196530"/>
            <a:ext cx="7360092" cy="5032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sz="3300" spc="11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If they there</a:t>
            </a:r>
            <a:r>
              <a:rPr sz="26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is no money</a:t>
            </a:r>
            <a:r>
              <a:rPr sz="26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in the account</a:t>
            </a:r>
            <a:r>
              <a:rPr sz="26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you</a:t>
            </a:r>
            <a:r>
              <a:rPr sz="26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can not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95730" y="4595563"/>
            <a:ext cx="3462787" cy="404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83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complete the transaction.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52525" y="4910016"/>
            <a:ext cx="7917582" cy="5032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62"/>
              </a:lnSpc>
              <a:spcBef>
                <a:spcPts val="0"/>
              </a:spcBef>
              <a:spcAft>
                <a:spcPts val="0"/>
              </a:spcAft>
            </a:pPr>
            <a:r>
              <a:rPr sz="3300" spc="11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People</a:t>
            </a:r>
            <a:r>
              <a:rPr sz="26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won’t</a:t>
            </a:r>
            <a:r>
              <a:rPr sz="26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be</a:t>
            </a:r>
            <a:r>
              <a:rPr sz="26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quite </a:t>
            </a:r>
            <a:r>
              <a:rPr sz="2600" spc="-12" dirty="0">
                <a:solidFill>
                  <a:srgbClr val="000000"/>
                </a:solidFill>
                <a:latin typeface="Times New Roman"/>
                <a:cs typeface="Times New Roman"/>
              </a:rPr>
              <a:t>so</a:t>
            </a:r>
            <a:r>
              <a:rPr sz="26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free-spending because</a:t>
            </a:r>
            <a:r>
              <a:rPr sz="2600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they are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95730" y="5309049"/>
            <a:ext cx="5717829" cy="404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83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limited</a:t>
            </a:r>
            <a:r>
              <a:rPr sz="2600" spc="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by what</a:t>
            </a:r>
            <a:r>
              <a:rPr sz="26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they have</a:t>
            </a:r>
            <a:r>
              <a:rPr sz="2600" spc="-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in their</a:t>
            </a:r>
            <a:r>
              <a:rPr sz="26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0000"/>
                </a:solidFill>
                <a:latin typeface="Times New Roman"/>
                <a:cs typeface="Times New Roman"/>
              </a:rPr>
              <a:t>account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8532" y="643827"/>
            <a:ext cx="7412082" cy="980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Guidelines</a:t>
            </a:r>
            <a:r>
              <a:rPr sz="3200" b="1" spc="-42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while</a:t>
            </a:r>
            <a:r>
              <a:rPr sz="3200" b="1" spc="-22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choosing</a:t>
            </a:r>
            <a:r>
              <a:rPr sz="3200" b="1" spc="-37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a Payment</a:t>
            </a:r>
          </a:p>
          <a:p>
            <a:pPr marL="2908427" marR="0">
              <a:lnSpc>
                <a:spcPts val="3579"/>
              </a:lnSpc>
              <a:spcBef>
                <a:spcPts val="210"/>
              </a:spcBef>
              <a:spcAft>
                <a:spcPts val="0"/>
              </a:spcAft>
            </a:pPr>
            <a:r>
              <a:rPr sz="3200" b="1" dirty="0">
                <a:solidFill>
                  <a:srgbClr val="500093"/>
                </a:solidFill>
                <a:latin typeface="Arial"/>
                <a:cs typeface="Arial"/>
              </a:rPr>
              <a:t>Method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2944793" cy="25879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Convenience</a:t>
            </a:r>
          </a:p>
          <a:p>
            <a:pPr marL="0" marR="0">
              <a:lnSpc>
                <a:spcPts val="3942"/>
              </a:lnSpc>
              <a:spcBef>
                <a:spcPts val="141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Trace-ability</a:t>
            </a:r>
          </a:p>
          <a:p>
            <a:pPr marL="0" marR="0">
              <a:lnSpc>
                <a:spcPts val="3942"/>
              </a:lnSpc>
              <a:spcBef>
                <a:spcPts val="89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Non Repudiation</a:t>
            </a:r>
          </a:p>
          <a:p>
            <a:pPr marL="0" marR="0">
              <a:lnSpc>
                <a:spcPts val="3944"/>
              </a:lnSpc>
              <a:spcBef>
                <a:spcPts val="87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Financial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risk</a:t>
            </a:r>
          </a:p>
          <a:p>
            <a:pPr marL="0" marR="0">
              <a:lnSpc>
                <a:spcPts val="3942"/>
              </a:lnSpc>
              <a:spcBef>
                <a:spcPts val="142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Fraud protection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51530" y="861950"/>
            <a:ext cx="3126555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Card Security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7955383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1222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Create a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PIN</a:t>
            </a:r>
            <a:r>
              <a:rPr sz="2800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that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difficult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figure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out. Avoid the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2250877"/>
            <a:ext cx="6099835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obvious</a:t>
            </a:r>
            <a:r>
              <a:rPr sz="28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PINS</a:t>
            </a:r>
            <a:r>
              <a:rPr sz="2800" spc="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like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birth dates, names, etc.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2801876"/>
            <a:ext cx="3545290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1222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Always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keep receipts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2525" y="3442336"/>
            <a:ext cx="7922569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1222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Record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transactions</a:t>
            </a:r>
            <a:r>
              <a:rPr sz="28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 your check register</a:t>
            </a:r>
            <a:r>
              <a:rPr sz="28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including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95730" y="3958139"/>
            <a:ext cx="4532517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fees to avoid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overdraft charges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27630" y="861950"/>
            <a:ext cx="4572679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Know the Difference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91876"/>
            <a:ext cx="2117088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Debit</a:t>
            </a:r>
            <a:r>
              <a:rPr sz="2800" b="1" spc="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2310774"/>
            <a:ext cx="7113066" cy="10163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Removes</a:t>
            </a:r>
            <a:r>
              <a:rPr sz="2400" spc="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amount from a cardholder’s</a:t>
            </a:r>
            <a:r>
              <a:rPr sz="2400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bank account</a:t>
            </a:r>
          </a:p>
          <a:p>
            <a:pPr marL="0" marR="0">
              <a:lnSpc>
                <a:spcPts val="3382"/>
              </a:lnSpc>
              <a:spcBef>
                <a:spcPts val="937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Transfers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it to the seller’s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bank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account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3430145"/>
            <a:ext cx="2274068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Credit</a:t>
            </a:r>
            <a:r>
              <a:rPr sz="2800" b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card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10005" y="4048515"/>
            <a:ext cx="7255488" cy="1016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spending limit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can be beyond your account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balance</a:t>
            </a:r>
          </a:p>
          <a:p>
            <a:pPr marL="0" marR="0">
              <a:lnSpc>
                <a:spcPts val="3385"/>
              </a:lnSpc>
              <a:spcBef>
                <a:spcPts val="934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Amount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charged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is due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at the end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of the</a:t>
            </a:r>
            <a:r>
              <a:rPr sz="24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billing</a:t>
            </a:r>
            <a:r>
              <a:rPr sz="2400" spc="-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period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18029" y="861950"/>
            <a:ext cx="5792947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Electronic billing</a:t>
            </a:r>
            <a:r>
              <a:rPr sz="3600" b="1" spc="23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systems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7942243" cy="4532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Electronic billing</a:t>
            </a:r>
            <a:r>
              <a:rPr sz="28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 a paperless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method</a:t>
            </a:r>
            <a:r>
              <a:rPr sz="2800" spc="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for service</a:t>
            </a:r>
          </a:p>
          <a:p>
            <a:pPr marL="343204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providers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send bills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or invoices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that allow a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client</a:t>
            </a:r>
          </a:p>
          <a:p>
            <a:pPr marL="343204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pay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over the Internet.</a:t>
            </a:r>
          </a:p>
          <a:p>
            <a:pPr marL="0" marR="0">
              <a:lnSpc>
                <a:spcPts val="3944"/>
              </a:lnSpc>
              <a:spcBef>
                <a:spcPts val="282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It is a form of online</a:t>
            </a:r>
            <a:r>
              <a:rPr sz="28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 system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that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can be</a:t>
            </a:r>
          </a:p>
          <a:p>
            <a:pPr marL="343204" marR="0">
              <a:lnSpc>
                <a:spcPts val="3096"/>
              </a:lnSpc>
              <a:spcBef>
                <a:spcPts val="121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used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70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 for bills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that</a:t>
            </a:r>
            <a:r>
              <a:rPr sz="28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customers pay on a regular</a:t>
            </a:r>
          </a:p>
          <a:p>
            <a:pPr marL="343204" marR="0">
              <a:lnSpc>
                <a:spcPts val="3096"/>
              </a:lnSpc>
              <a:spcBef>
                <a:spcPts val="26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basis such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as electricity, telephone,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water</a:t>
            </a:r>
            <a:r>
              <a:rPr sz="2800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car</a:t>
            </a:r>
          </a:p>
          <a:p>
            <a:pPr marL="343204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payments.</a:t>
            </a:r>
          </a:p>
          <a:p>
            <a:pPr marL="0" marR="0">
              <a:lnSpc>
                <a:spcPts val="3942"/>
              </a:lnSpc>
              <a:spcBef>
                <a:spcPts val="286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It allows consumers to view bills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electronically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</a:p>
          <a:p>
            <a:pPr marL="343204" marR="0">
              <a:lnSpc>
                <a:spcPts val="3096"/>
              </a:lnSpc>
              <a:spcBef>
                <a:spcPts val="119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 them</a:t>
            </a:r>
            <a:r>
              <a:rPr sz="28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through</a:t>
            </a:r>
            <a:r>
              <a:rPr sz="28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electronic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funds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transfers from</a:t>
            </a:r>
          </a:p>
          <a:p>
            <a:pPr marL="343204" marR="0">
              <a:lnSpc>
                <a:spcPts val="3096"/>
              </a:lnSpc>
              <a:spcBef>
                <a:spcPts val="26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bank or</a:t>
            </a:r>
            <a:r>
              <a:rPr sz="2800" spc="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credit card</a:t>
            </a:r>
            <a:r>
              <a:rPr sz="2800" spc="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accounts.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70076" y="861950"/>
            <a:ext cx="7087010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E-bill</a:t>
            </a:r>
            <a:r>
              <a:rPr sz="3600" b="1" spc="14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presentment and</a:t>
            </a:r>
            <a:r>
              <a:rPr sz="3600" b="1" spc="-13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payment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8288"/>
            <a:ext cx="2269553" cy="4316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Consolidation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2076452"/>
            <a:ext cx="7103765" cy="1203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Numerous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bills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for any one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recipient are made</a:t>
            </a:r>
          </a:p>
          <a:p>
            <a:pPr marL="343204" marR="0">
              <a:lnSpc>
                <a:spcPts val="2688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available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at one Website,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most commonly</a:t>
            </a:r>
            <a:r>
              <a:rPr sz="2800" spc="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</a:p>
          <a:p>
            <a:pPr marL="343204" marR="0">
              <a:lnSpc>
                <a:spcPts val="2688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recipient's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bank.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3185650"/>
            <a:ext cx="7970255" cy="2996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actual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task of consolidation</a:t>
            </a:r>
            <a:r>
              <a:rPr sz="28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 sometimes</a:t>
            </a:r>
          </a:p>
          <a:p>
            <a:pPr marL="343204" marR="0">
              <a:lnSpc>
                <a:spcPts val="2691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performed by 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third party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fed to the</a:t>
            </a:r>
            <a:r>
              <a:rPr sz="2800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Websites</a:t>
            </a:r>
          </a:p>
          <a:p>
            <a:pPr marL="343204" marR="0">
              <a:lnSpc>
                <a:spcPts val="2688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where consumers receive the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bills.</a:t>
            </a:r>
          </a:p>
          <a:p>
            <a:pPr marL="0" marR="0">
              <a:lnSpc>
                <a:spcPts val="3359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principal</a:t>
            </a:r>
            <a:r>
              <a:rPr sz="28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attraction of consolidation</a:t>
            </a:r>
            <a:r>
              <a:rPr sz="2800" spc="-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is that</a:t>
            </a:r>
          </a:p>
          <a:p>
            <a:pPr marL="343204" marR="0">
              <a:lnSpc>
                <a:spcPts val="2688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consumers can receive and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 numerous bills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at the</a:t>
            </a:r>
          </a:p>
          <a:p>
            <a:pPr marL="343204" marR="0">
              <a:lnSpc>
                <a:spcPts val="2689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one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location,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thus minimizing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number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 login</a:t>
            </a:r>
          </a:p>
          <a:p>
            <a:pPr marL="343204" marR="0">
              <a:lnSpc>
                <a:spcPts val="2688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IDs</a:t>
            </a:r>
            <a:r>
              <a:rPr sz="2800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passwords they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must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remember</a:t>
            </a:r>
            <a:r>
              <a:rPr sz="2800" spc="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</a:p>
          <a:p>
            <a:pPr marL="343204" marR="0">
              <a:lnSpc>
                <a:spcPts val="2688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maintain.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70076" y="861950"/>
            <a:ext cx="7087010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E-bill</a:t>
            </a:r>
            <a:r>
              <a:rPr sz="3600" b="1" spc="14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presentment and</a:t>
            </a:r>
            <a:r>
              <a:rPr sz="3600" b="1" spc="-13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payment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7725" y="1823632"/>
            <a:ext cx="2032452" cy="4316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Biller</a:t>
            </a:r>
            <a:r>
              <a:rPr sz="2800" b="1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Direct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47725" y="2247140"/>
            <a:ext cx="8322682" cy="1800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Bills produced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by 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an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 organization</a:t>
            </a:r>
            <a:r>
              <a:rPr sz="28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are made</a:t>
            </a:r>
            <a:r>
              <a:rPr sz="28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available</a:t>
            </a:r>
          </a:p>
          <a:p>
            <a:pPr marL="342900" marR="0">
              <a:lnSpc>
                <a:spcPts val="3096"/>
              </a:lnSpc>
              <a:spcBef>
                <a:spcPts val="169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through</a:t>
            </a:r>
            <a:r>
              <a:rPr sz="28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that organization's website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or application.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This</a:t>
            </a:r>
          </a:p>
          <a:p>
            <a:pPr marL="342900" marR="0">
              <a:lnSpc>
                <a:spcPts val="3099"/>
              </a:lnSpc>
              <a:spcBef>
                <a:spcPts val="211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model works well if the recipient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has reasons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visit</a:t>
            </a:r>
          </a:p>
          <a:p>
            <a:pPr marL="342900" marR="0">
              <a:lnSpc>
                <a:spcPts val="3096"/>
              </a:lnSpc>
              <a:spcBef>
                <a:spcPts val="266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biller's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website other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than 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receive their bills.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47725" y="4384858"/>
            <a:ext cx="3326923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Direct email delivery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47725" y="4807567"/>
            <a:ext cx="8196478" cy="1801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Bills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are emailed to the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customer's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inbox.</a:t>
            </a:r>
            <a:r>
              <a:rPr sz="2800" spc="6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It is</a:t>
            </a:r>
          </a:p>
          <a:p>
            <a:pPr marL="342900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convenient,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because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almost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everyone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has</a:t>
            </a:r>
            <a:r>
              <a:rPr sz="2800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 email</a:t>
            </a:r>
          </a:p>
          <a:p>
            <a:pPr marL="342900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address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customer has to do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nothing</a:t>
            </a:r>
            <a:r>
              <a:rPr sz="28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except use</a:t>
            </a:r>
          </a:p>
          <a:p>
            <a:pPr marL="342900" marR="0">
              <a:lnSpc>
                <a:spcPts val="3099"/>
              </a:lnSpc>
              <a:spcBef>
                <a:spcPts val="261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email in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order to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receive a bill.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70076" y="861950"/>
            <a:ext cx="7087010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E-bill</a:t>
            </a:r>
            <a:r>
              <a:rPr sz="3600" b="1" spc="14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presentment and</a:t>
            </a:r>
            <a:r>
              <a:rPr sz="3600" b="1" spc="-13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payment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823632"/>
            <a:ext cx="1238194" cy="4316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Portals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2247140"/>
            <a:ext cx="6046304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System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for mass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delivery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 e-invoices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2759204"/>
            <a:ext cx="8015501" cy="28436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Mostly used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by companies that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serve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B2B and B2C</a:t>
            </a:r>
          </a:p>
          <a:p>
            <a:pPr marL="343204" marR="0">
              <a:lnSpc>
                <a:spcPts val="3099"/>
              </a:lnSpc>
              <a:spcBef>
                <a:spcPts val="167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customers under long term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contracts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or subscriptions</a:t>
            </a:r>
          </a:p>
          <a:p>
            <a:pPr marL="343204" marR="0">
              <a:lnSpc>
                <a:spcPts val="3096"/>
              </a:lnSpc>
              <a:spcBef>
                <a:spcPts val="216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generate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many</a:t>
            </a:r>
            <a:r>
              <a:rPr sz="28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bills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different people.</a:t>
            </a:r>
          </a:p>
          <a:p>
            <a:pPr marL="0" marR="0">
              <a:lnSpc>
                <a:spcPts val="3942"/>
              </a:lnSpc>
              <a:spcBef>
                <a:spcPts val="284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Users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have access 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 secure document archive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that</a:t>
            </a:r>
          </a:p>
          <a:p>
            <a:pPr marL="343204" marR="0">
              <a:lnSpc>
                <a:spcPts val="3099"/>
              </a:lnSpc>
              <a:spcBef>
                <a:spcPts val="117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can be searched to aggregate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bills.</a:t>
            </a:r>
          </a:p>
          <a:p>
            <a:pPr marL="0" marR="0">
              <a:lnSpc>
                <a:spcPts val="3942"/>
              </a:lnSpc>
              <a:spcBef>
                <a:spcPts val="285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E.g. SAP,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e-Invoice system,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SoftCo, Aavenir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74062" y="861950"/>
            <a:ext cx="5282135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Advantages </a:t>
            </a:r>
            <a:r>
              <a:rPr sz="3600" b="1" spc="-14" dirty="0">
                <a:solidFill>
                  <a:srgbClr val="500093"/>
                </a:solidFill>
                <a:latin typeface="Arial"/>
                <a:cs typeface="Arial"/>
              </a:rPr>
              <a:t>of</a:t>
            </a:r>
            <a:r>
              <a:rPr sz="3600" b="1" spc="14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E-Billing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4015975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Better Satisfaction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Rates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2525" y="2247140"/>
            <a:ext cx="7936204" cy="15629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Consumers interaction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with billers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easier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&amp; quicker.</a:t>
            </a:r>
          </a:p>
          <a:p>
            <a:pPr marL="0" marR="0">
              <a:lnSpc>
                <a:spcPts val="3942"/>
              </a:lnSpc>
              <a:spcBef>
                <a:spcPts val="139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E-payments</a:t>
            </a:r>
            <a:r>
              <a:rPr sz="2800" spc="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are more convenient.</a:t>
            </a:r>
          </a:p>
          <a:p>
            <a:pPr marL="0" marR="0">
              <a:lnSpc>
                <a:spcPts val="3944"/>
              </a:lnSpc>
              <a:spcBef>
                <a:spcPts val="87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Faster Payment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3783712"/>
            <a:ext cx="6779787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More responsive</a:t>
            </a:r>
            <a:r>
              <a:rPr sz="28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customers and cut down in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95730" y="4299515"/>
            <a:ext cx="2496717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collections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time.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52525" y="4722223"/>
            <a:ext cx="7636291" cy="1374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Businesses</a:t>
            </a:r>
            <a:r>
              <a:rPr sz="2800" spc="-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enjoy reduced costs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through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electronic</a:t>
            </a:r>
          </a:p>
          <a:p>
            <a:pPr marL="343204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billing</a:t>
            </a:r>
            <a:r>
              <a:rPr sz="2800" spc="67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also reduced wait time after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or</a:t>
            </a:r>
          </a:p>
          <a:p>
            <a:pPr marL="343204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invoice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goes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out.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74062" y="861950"/>
            <a:ext cx="5282135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Advantages </a:t>
            </a:r>
            <a:r>
              <a:rPr sz="3600" b="1" spc="-14" dirty="0">
                <a:solidFill>
                  <a:srgbClr val="500093"/>
                </a:solidFill>
                <a:latin typeface="Arial"/>
                <a:cs typeface="Arial"/>
              </a:rPr>
              <a:t>of</a:t>
            </a:r>
            <a:r>
              <a:rPr sz="3600" b="1" spc="14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E-Billing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7594415" cy="1051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Reduced Hassle</a:t>
            </a:r>
          </a:p>
          <a:p>
            <a:pPr marL="0" marR="0">
              <a:lnSpc>
                <a:spcPts val="3942"/>
              </a:lnSpc>
              <a:spcBef>
                <a:spcPts val="141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E-payment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systems can be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set up 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automatically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2762941"/>
            <a:ext cx="6785163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deduct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from a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client's</a:t>
            </a:r>
            <a:r>
              <a:rPr sz="28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 for regular bills.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3185650"/>
            <a:ext cx="8020003" cy="13745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This can reduce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amount of time payers must</a:t>
            </a:r>
          </a:p>
          <a:p>
            <a:pPr marL="343204" marR="0">
              <a:lnSpc>
                <a:spcPts val="3096"/>
              </a:lnSpc>
              <a:spcBef>
                <a:spcPts val="171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spend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on billing</a:t>
            </a:r>
            <a:r>
              <a:rPr sz="2800" spc="-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matters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eliminate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possibility</a:t>
            </a:r>
          </a:p>
          <a:p>
            <a:pPr marL="343204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 late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fees.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2525" y="4551535"/>
            <a:ext cx="7734736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Resource Conservation;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contributes</a:t>
            </a:r>
            <a:r>
              <a:rPr sz="28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the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“Green”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95730" y="5067864"/>
            <a:ext cx="6626793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sustainability</a:t>
            </a:r>
            <a:r>
              <a:rPr sz="28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campaign</a:t>
            </a:r>
            <a:r>
              <a:rPr sz="2800" spc="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by eliminating paper.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07362" y="861950"/>
            <a:ext cx="5814774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Disadvantages </a:t>
            </a:r>
            <a:r>
              <a:rPr sz="3600" b="1" spc="-14" dirty="0">
                <a:solidFill>
                  <a:srgbClr val="500093"/>
                </a:solidFill>
                <a:latin typeface="Arial"/>
                <a:cs typeface="Arial"/>
              </a:rPr>
              <a:t>of</a:t>
            </a:r>
            <a:r>
              <a:rPr sz="3600" b="1" spc="14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e-billing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734548"/>
            <a:ext cx="7872629" cy="241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Expensive</a:t>
            </a:r>
            <a:r>
              <a:rPr sz="28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Alternative</a:t>
            </a:r>
            <a:r>
              <a:rPr sz="28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as you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may have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 pay a fee</a:t>
            </a:r>
          </a:p>
          <a:p>
            <a:pPr marL="343204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 order to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be able to pay your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bills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online.</a:t>
            </a:r>
          </a:p>
          <a:p>
            <a:pPr marL="0" marR="0">
              <a:lnSpc>
                <a:spcPts val="3942"/>
              </a:lnSpc>
              <a:spcBef>
                <a:spcPts val="234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Privacy is a frequent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concern hackers can get into</a:t>
            </a:r>
          </a:p>
          <a:p>
            <a:pPr marL="343204" marR="0">
              <a:lnSpc>
                <a:spcPts val="3099"/>
              </a:lnSpc>
              <a:spcBef>
                <a:spcPts val="167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your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account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8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steal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your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personal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information.</a:t>
            </a:r>
          </a:p>
          <a:p>
            <a:pPr marL="0" marR="0">
              <a:lnSpc>
                <a:spcPts val="3942"/>
              </a:lnSpc>
              <a:spcBef>
                <a:spcPts val="236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Processing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Time; paying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bills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late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can have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4128827"/>
            <a:ext cx="4234182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devastating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effects on credit.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4551535"/>
            <a:ext cx="7752562" cy="180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Overdraft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Potential;</a:t>
            </a:r>
            <a:r>
              <a:rPr sz="28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set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up so that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funds are</a:t>
            </a:r>
          </a:p>
          <a:p>
            <a:pPr marL="343204" marR="0">
              <a:lnSpc>
                <a:spcPts val="3096"/>
              </a:lnSpc>
              <a:spcBef>
                <a:spcPts val="17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automatically taken out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 your account, it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can</a:t>
            </a:r>
            <a:r>
              <a:rPr sz="2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be</a:t>
            </a:r>
          </a:p>
          <a:p>
            <a:pPr marL="343204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very easy to forget that</a:t>
            </a:r>
            <a:r>
              <a:rPr sz="28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bills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are coming</a:t>
            </a:r>
            <a:r>
              <a:rPr sz="2800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up and fall</a:t>
            </a:r>
          </a:p>
          <a:p>
            <a:pPr marL="343204" marR="0">
              <a:lnSpc>
                <a:spcPts val="3096"/>
              </a:lnSpc>
              <a:spcBef>
                <a:spcPts val="263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into</a:t>
            </a:r>
            <a:r>
              <a:rPr sz="28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overdraft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fees.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2875" y="861950"/>
            <a:ext cx="8002503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Considerations to set </a:t>
            </a:r>
            <a:r>
              <a:rPr sz="3600" b="1" spc="-10" dirty="0">
                <a:solidFill>
                  <a:srgbClr val="500093"/>
                </a:solidFill>
                <a:latin typeface="Arial"/>
                <a:cs typeface="Arial"/>
              </a:rPr>
              <a:t>up</a:t>
            </a:r>
            <a:r>
              <a:rPr sz="3600" b="1" spc="11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E-Payment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91876"/>
            <a:ext cx="7526883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Enable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 honest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customer to convince</a:t>
            </a:r>
            <a:r>
              <a:rPr sz="2800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 seller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5730" y="2165533"/>
            <a:ext cx="2367404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accept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2545844"/>
            <a:ext cx="6593363" cy="538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2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Prevent a dishonest</a:t>
            </a:r>
            <a:r>
              <a:rPr sz="28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customer from making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95730" y="3018973"/>
            <a:ext cx="5388998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unauthorized</a:t>
            </a:r>
            <a:r>
              <a:rPr sz="2800" spc="-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or fraudulent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payments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52525" y="3399010"/>
            <a:ext cx="6908031" cy="14782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Ensure</a:t>
            </a:r>
            <a:r>
              <a:rPr sz="28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the privacy</a:t>
            </a:r>
            <a:r>
              <a:rPr sz="28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 honest</a:t>
            </a:r>
            <a:r>
              <a:rPr sz="28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participants</a:t>
            </a:r>
          </a:p>
          <a:p>
            <a:pPr marL="0" marR="0">
              <a:lnSpc>
                <a:spcPts val="3699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Scalable to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very large numbers</a:t>
            </a:r>
            <a:r>
              <a:rPr sz="2800" spc="7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of customers</a:t>
            </a:r>
          </a:p>
          <a:p>
            <a:pPr marL="0" marR="0">
              <a:lnSpc>
                <a:spcPts val="3695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Integrate</a:t>
            </a:r>
            <a:r>
              <a:rPr sz="28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with existing</a:t>
            </a:r>
            <a:r>
              <a:rPr sz="2800" spc="-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and evolving</a:t>
            </a:r>
            <a:r>
              <a:rPr sz="28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systems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50846" y="861950"/>
            <a:ext cx="4927009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E-Payment Pros/Cons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91876"/>
            <a:ext cx="1316234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Pros: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2164470"/>
            <a:ext cx="3932225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Potential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for great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flexibility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10005" y="2566806"/>
            <a:ext cx="3113581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Low transaction</a:t>
            </a:r>
            <a:r>
              <a:rPr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costs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10005" y="2969142"/>
            <a:ext cx="4651556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Rapid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 diverse</a:t>
            </a:r>
            <a:r>
              <a:rPr sz="24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purchase</a:t>
            </a: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power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52525" y="3368530"/>
            <a:ext cx="1396291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Cons: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10005" y="3841251"/>
            <a:ext cx="6570574" cy="1272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Perfect copying</a:t>
            </a: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of transactions</a:t>
            </a:r>
            <a:r>
              <a:rPr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is possible</a:t>
            </a:r>
          </a:p>
          <a:p>
            <a:pPr marL="0" marR="0">
              <a:lnSpc>
                <a:spcPts val="3167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Vulnerability</a:t>
            </a:r>
            <a:r>
              <a:rPr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to world-wide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attack</a:t>
            </a:r>
          </a:p>
          <a:p>
            <a:pPr marL="0" marR="0">
              <a:lnSpc>
                <a:spcPts val="3168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Lack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of anonymity,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potential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for privacy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intrusion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99393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01722" y="861950"/>
            <a:ext cx="4624810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Impact of e-Payment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91876"/>
            <a:ext cx="2690540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On consumers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2164470"/>
            <a:ext cx="6279868" cy="870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Inequality</a:t>
            </a:r>
            <a:r>
              <a:rPr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between</a:t>
            </a:r>
            <a:r>
              <a:rPr sz="24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net-haves</a:t>
            </a:r>
            <a:r>
              <a:rPr sz="24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 net-have-nots</a:t>
            </a:r>
          </a:p>
          <a:p>
            <a:pPr marL="0" marR="0">
              <a:lnSpc>
                <a:spcPts val="3168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Greater</a:t>
            </a:r>
            <a:r>
              <a:rPr sz="24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intrusions</a:t>
            </a:r>
            <a:r>
              <a:rPr sz="2400" spc="-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into</a:t>
            </a:r>
            <a:r>
              <a:rPr sz="2400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individual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behaviors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2966194"/>
            <a:ext cx="3005984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Monetary policy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10005" y="3438260"/>
            <a:ext cx="4537080" cy="4680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5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How</a:t>
            </a:r>
            <a:r>
              <a:rPr sz="2400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when to set interest</a:t>
            </a:r>
            <a:r>
              <a:rPr sz="2400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rate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10005" y="3841251"/>
            <a:ext cx="7574844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Difficulty</a:t>
            </a:r>
            <a:r>
              <a:rPr sz="2400" spc="-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to control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money</a:t>
            </a:r>
            <a:r>
              <a:rPr sz="2400" spc="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supply</a:t>
            </a:r>
            <a:r>
              <a:rPr sz="24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 stability</a:t>
            </a:r>
            <a:r>
              <a:rPr sz="2400" spc="-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hence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596517" y="4246794"/>
            <a:ext cx="5984774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complicates</a:t>
            </a:r>
            <a:r>
              <a:rPr sz="2400" spc="-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implementation</a:t>
            </a:r>
            <a:r>
              <a:rPr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of monetary</a:t>
            </a:r>
            <a:r>
              <a:rPr sz="24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policy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52525" y="4569823"/>
            <a:ext cx="3222373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Taxation</a:t>
            </a:r>
            <a:r>
              <a:rPr sz="2800" b="1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agencies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310005" y="5042417"/>
            <a:ext cx="7262798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Decreasing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tax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evasion</a:t>
            </a:r>
            <a:r>
              <a:rPr sz="2400" spc="-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due to increased</a:t>
            </a:r>
            <a:r>
              <a:rPr sz="2400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surveillance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by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596517" y="5447960"/>
            <a:ext cx="1684436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government.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32330" y="861950"/>
            <a:ext cx="5564153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Challenges </a:t>
            </a:r>
            <a:r>
              <a:rPr sz="3600" b="1" spc="-14" dirty="0">
                <a:solidFill>
                  <a:srgbClr val="500093"/>
                </a:solidFill>
                <a:latin typeface="Arial"/>
                <a:cs typeface="Arial"/>
              </a:rPr>
              <a:t>of</a:t>
            </a:r>
            <a:r>
              <a:rPr sz="3600" b="1" spc="14" dirty="0">
                <a:solidFill>
                  <a:srgbClr val="500093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e-payment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91876"/>
            <a:ext cx="3418909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Security challenges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2164470"/>
            <a:ext cx="4526356" cy="12723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Disclosure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of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private</a:t>
            </a:r>
            <a:r>
              <a:rPr sz="2400" spc="-4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information</a:t>
            </a:r>
          </a:p>
          <a:p>
            <a:pPr marL="0" marR="0">
              <a:lnSpc>
                <a:spcPts val="3168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Counterfeiting</a:t>
            </a:r>
          </a:p>
          <a:p>
            <a:pPr marL="0" marR="0">
              <a:lnSpc>
                <a:spcPts val="3167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Illegal</a:t>
            </a:r>
            <a:r>
              <a:rPr sz="2400" spc="-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alteration</a:t>
            </a:r>
            <a:r>
              <a:rPr sz="2400" spc="-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of payment</a:t>
            </a:r>
            <a:r>
              <a:rPr sz="2400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data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2525" y="3368530"/>
            <a:ext cx="2699830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Infrastructure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10005" y="3841251"/>
            <a:ext cx="6056070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Computer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networks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 other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communication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596517" y="4246794"/>
            <a:ext cx="3121837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infrastructure</a:t>
            </a:r>
            <a:r>
              <a:rPr sz="24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are costly.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10005" y="4572497"/>
            <a:ext cx="6037554" cy="4680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5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User access devices</a:t>
            </a:r>
            <a:r>
              <a:rPr sz="2400" spc="-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are</a:t>
            </a: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limited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in some</a:t>
            </a:r>
            <a:r>
              <a:rPr sz="24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parts.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27146" y="861950"/>
            <a:ext cx="3175126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500093"/>
                </a:solidFill>
                <a:latin typeface="Arial"/>
                <a:cs typeface="Arial"/>
              </a:rPr>
              <a:t>Challenges …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2525" y="1691876"/>
            <a:ext cx="4803535" cy="5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Regulatory and Legal Issues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10005" y="2164470"/>
            <a:ext cx="7135322" cy="467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Proper legal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regulatory</a:t>
            </a:r>
            <a:r>
              <a:rPr sz="2400" spc="-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framework</a:t>
            </a:r>
            <a:r>
              <a:rPr sz="2400" spc="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are vital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for the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96517" y="2570013"/>
            <a:ext cx="2776143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success of e-Payment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2525" y="2895990"/>
            <a:ext cx="4752493" cy="13764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479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e-signature,</a:t>
            </a:r>
            <a:r>
              <a:rPr sz="2400" spc="-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data protection</a:t>
            </a:r>
            <a:r>
              <a:rPr sz="240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law</a:t>
            </a:r>
          </a:p>
          <a:p>
            <a:pPr marL="0" marR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993300"/>
                </a:solidFill>
                <a:latin typeface="Wingdings"/>
                <a:cs typeface="Wingdings"/>
              </a:rPr>
              <a:t>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Socio-Cultural Challenges</a:t>
            </a:r>
          </a:p>
          <a:p>
            <a:pPr marL="457479" marR="0">
              <a:lnSpc>
                <a:spcPts val="3382"/>
              </a:lnSpc>
              <a:spcBef>
                <a:spcPts val="15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Education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10005" y="4243587"/>
            <a:ext cx="3311099" cy="22236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2"/>
              </a:lnSpc>
              <a:spcBef>
                <a:spcPts val="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Age</a:t>
            </a:r>
          </a:p>
          <a:p>
            <a:pPr marL="0" marR="0">
              <a:lnSpc>
                <a:spcPts val="3385"/>
              </a:lnSpc>
              <a:spcBef>
                <a:spcPts val="20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Technical</a:t>
            </a:r>
            <a:r>
              <a:rPr sz="2400" spc="-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literacy</a:t>
            </a:r>
            <a:r>
              <a:rPr sz="2400" spc="-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level</a:t>
            </a:r>
          </a:p>
          <a:p>
            <a:pPr marL="0" marR="0">
              <a:lnSpc>
                <a:spcPts val="3382"/>
              </a:lnSpc>
              <a:spcBef>
                <a:spcPts val="74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Trust</a:t>
            </a:r>
          </a:p>
          <a:p>
            <a:pPr marL="0" marR="0">
              <a:lnSpc>
                <a:spcPts val="3382"/>
              </a:lnSpc>
              <a:spcBef>
                <a:spcPts val="73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Language</a:t>
            </a:r>
          </a:p>
          <a:p>
            <a:pPr marL="0" marR="0">
              <a:lnSpc>
                <a:spcPts val="3382"/>
              </a:lnSpc>
              <a:spcBef>
                <a:spcPts val="23"/>
              </a:spcBef>
              <a:spcAft>
                <a:spcPts val="0"/>
              </a:spcAft>
            </a:pPr>
            <a:r>
              <a:rPr sz="3050" dirty="0">
                <a:solidFill>
                  <a:srgbClr val="00279F"/>
                </a:solidFill>
                <a:latin typeface="Wingdings"/>
                <a:cs typeface="Wingdings"/>
              </a:rPr>
              <a:t>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Urbanisation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etc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3013</Words>
  <Application>Microsoft Office PowerPoint</Application>
  <PresentationFormat>On-screen Show (4:3)</PresentationFormat>
  <Paragraphs>465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Wingdings</vt:lpstr>
      <vt:lpstr>Times New Roman</vt:lpstr>
      <vt:lpstr>Arial</vt:lpstr>
      <vt:lpstr>Calibri</vt:lpstr>
      <vt:lpstr>Theme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HP</cp:lastModifiedBy>
  <cp:revision>2</cp:revision>
  <dcterms:modified xsi:type="dcterms:W3CDTF">2024-07-08T16:01:58Z</dcterms:modified>
</cp:coreProperties>
</file>