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7" r:id="rId31"/>
    <p:sldId id="286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566" y="78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Title</a:t>
            </a:r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  <a:t>7/8/2024</a:t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339338" y="861950"/>
            <a:ext cx="3150180" cy="5488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021"/>
              </a:lnSpc>
              <a:spcBef>
                <a:spcPts val="0"/>
              </a:spcBef>
              <a:spcAft>
                <a:spcPts val="0"/>
              </a:spcAft>
            </a:pPr>
            <a:r>
              <a:rPr sz="3600" b="1" dirty="0">
                <a:solidFill>
                  <a:srgbClr val="500093"/>
                </a:solidFill>
                <a:latin typeface="Arial"/>
                <a:cs typeface="Arial"/>
              </a:rPr>
              <a:t>E-PAYMENTS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52525" y="1823632"/>
            <a:ext cx="1554085" cy="43167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099"/>
              </a:lnSpc>
              <a:spcBef>
                <a:spcPts val="0"/>
              </a:spcBef>
              <a:spcAft>
                <a:spcPts val="0"/>
              </a:spcAft>
            </a:pP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Covering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52525" y="2247140"/>
            <a:ext cx="7064570" cy="2587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2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Types of transactions</a:t>
            </a:r>
            <a:r>
              <a:rPr sz="28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involved</a:t>
            </a:r>
            <a:r>
              <a:rPr sz="2800" spc="-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in e-payments</a:t>
            </a:r>
          </a:p>
          <a:p>
            <a:pPr marL="0" marR="0">
              <a:lnSpc>
                <a:spcPts val="3942"/>
              </a:lnSpc>
              <a:spcBef>
                <a:spcPts val="139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Guidelines</a:t>
            </a:r>
            <a:r>
              <a:rPr sz="2800" spc="-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while</a:t>
            </a:r>
            <a:r>
              <a:rPr sz="28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choosing</a:t>
            </a:r>
            <a:r>
              <a:rPr sz="2800" spc="-2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</a:t>
            </a:r>
            <a:r>
              <a:rPr sz="28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Payment</a:t>
            </a:r>
            <a:r>
              <a:rPr sz="28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Method</a:t>
            </a:r>
          </a:p>
          <a:p>
            <a:pPr marL="0" marR="0">
              <a:lnSpc>
                <a:spcPts val="3944"/>
              </a:lnSpc>
              <a:spcBef>
                <a:spcPts val="87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E-Payment</a:t>
            </a:r>
            <a:r>
              <a:rPr sz="2800" spc="1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in</a:t>
            </a:r>
            <a:r>
              <a:rPr sz="28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Africa</a:t>
            </a:r>
          </a:p>
          <a:p>
            <a:pPr marL="0" marR="0">
              <a:lnSpc>
                <a:spcPts val="3942"/>
              </a:lnSpc>
              <a:spcBef>
                <a:spcPts val="92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Electronic</a:t>
            </a:r>
            <a:r>
              <a:rPr sz="28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Payment</a:t>
            </a:r>
            <a:r>
              <a:rPr sz="28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Instruments</a:t>
            </a:r>
          </a:p>
          <a:p>
            <a:pPr marL="0" marR="0">
              <a:lnSpc>
                <a:spcPts val="3942"/>
              </a:lnSpc>
              <a:spcBef>
                <a:spcPts val="139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Electronic</a:t>
            </a:r>
            <a:r>
              <a:rPr sz="28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billing</a:t>
            </a:r>
            <a:r>
              <a:rPr sz="2800" spc="-3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systems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703830" y="861950"/>
            <a:ext cx="4420888" cy="5488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021"/>
              </a:lnSpc>
              <a:spcBef>
                <a:spcPts val="0"/>
              </a:spcBef>
              <a:spcAft>
                <a:spcPts val="0"/>
              </a:spcAft>
            </a:pPr>
            <a:r>
              <a:rPr sz="3600" b="1" dirty="0">
                <a:solidFill>
                  <a:srgbClr val="500093"/>
                </a:solidFill>
                <a:latin typeface="Arial"/>
                <a:cs typeface="Arial"/>
              </a:rPr>
              <a:t>e-Payment </a:t>
            </a:r>
            <a:r>
              <a:rPr sz="3600" b="1" spc="-14" dirty="0">
                <a:solidFill>
                  <a:srgbClr val="500093"/>
                </a:solidFill>
                <a:latin typeface="Arial"/>
                <a:cs typeface="Arial"/>
              </a:rPr>
              <a:t>in</a:t>
            </a:r>
            <a:r>
              <a:rPr sz="3600" b="1" spc="15" dirty="0">
                <a:solidFill>
                  <a:srgbClr val="500093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500093"/>
                </a:solidFill>
                <a:latin typeface="Arial"/>
                <a:cs typeface="Arial"/>
              </a:rPr>
              <a:t>Africa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52525" y="1780960"/>
            <a:ext cx="8108327" cy="13036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099"/>
              </a:lnSpc>
              <a:spcBef>
                <a:spcPts val="0"/>
              </a:spcBef>
              <a:spcAft>
                <a:spcPts val="0"/>
              </a:spcAft>
            </a:pP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More</a:t>
            </a:r>
            <a:r>
              <a:rPr sz="2800" b="1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and more countries in Africa are embracing</a:t>
            </a:r>
            <a:r>
              <a:rPr sz="2800" b="1" spc="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b="1" spc="17" dirty="0">
                <a:solidFill>
                  <a:srgbClr val="000000"/>
                </a:solidFill>
                <a:latin typeface="Times New Roman"/>
                <a:cs typeface="Times New Roman"/>
              </a:rPr>
              <a:t>e-</a:t>
            </a:r>
          </a:p>
          <a:p>
            <a:pPr marL="0" marR="0">
              <a:lnSpc>
                <a:spcPts val="3025"/>
              </a:lnSpc>
              <a:spcBef>
                <a:spcPts val="0"/>
              </a:spcBef>
              <a:spcAft>
                <a:spcPts val="0"/>
              </a:spcAft>
            </a:pP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payment</a:t>
            </a:r>
            <a:r>
              <a:rPr sz="2800" b="1" spc="1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transactions.</a:t>
            </a:r>
          </a:p>
          <a:p>
            <a:pPr marL="0" marR="0">
              <a:lnSpc>
                <a:spcPts val="3696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Challenges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310005" y="3017910"/>
            <a:ext cx="6526098" cy="20775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382"/>
              </a:lnSpc>
              <a:spcBef>
                <a:spcPts val="0"/>
              </a:spcBef>
              <a:spcAft>
                <a:spcPts val="0"/>
              </a:spcAft>
            </a:pPr>
            <a:r>
              <a:rPr sz="3050" dirty="0">
                <a:solidFill>
                  <a:srgbClr val="00279F"/>
                </a:solidFill>
                <a:latin typeface="Wingdings"/>
                <a:cs typeface="Wingdings"/>
              </a:rPr>
              <a:t>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Inadequate</a:t>
            </a:r>
            <a:r>
              <a:rPr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telecommunication</a:t>
            </a:r>
            <a:r>
              <a:rPr sz="2400" spc="5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infrastructure,</a:t>
            </a:r>
          </a:p>
          <a:p>
            <a:pPr marL="0" marR="0">
              <a:lnSpc>
                <a:spcPts val="3168"/>
              </a:lnSpc>
              <a:spcBef>
                <a:spcPts val="0"/>
              </a:spcBef>
              <a:spcAft>
                <a:spcPts val="0"/>
              </a:spcAft>
            </a:pPr>
            <a:r>
              <a:rPr sz="3050" dirty="0">
                <a:solidFill>
                  <a:srgbClr val="00279F"/>
                </a:solidFill>
                <a:latin typeface="Wingdings"/>
                <a:cs typeface="Wingdings"/>
              </a:rPr>
              <a:t>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Banks are not ready,</a:t>
            </a:r>
          </a:p>
          <a:p>
            <a:pPr marL="0" marR="0">
              <a:lnSpc>
                <a:spcPts val="3170"/>
              </a:lnSpc>
              <a:spcBef>
                <a:spcPts val="0"/>
              </a:spcBef>
              <a:spcAft>
                <a:spcPts val="0"/>
              </a:spcAft>
            </a:pPr>
            <a:r>
              <a:rPr sz="3050" dirty="0">
                <a:solidFill>
                  <a:srgbClr val="00279F"/>
                </a:solidFill>
                <a:latin typeface="Wingdings"/>
                <a:cs typeface="Wingdings"/>
              </a:rPr>
              <a:t>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Behavioral</a:t>
            </a:r>
            <a:r>
              <a:rPr sz="2400" spc="-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constraints,</a:t>
            </a:r>
          </a:p>
          <a:p>
            <a:pPr marL="0" marR="0">
              <a:lnSpc>
                <a:spcPts val="3168"/>
              </a:lnSpc>
              <a:spcBef>
                <a:spcPts val="0"/>
              </a:spcBef>
              <a:spcAft>
                <a:spcPts val="0"/>
              </a:spcAft>
            </a:pPr>
            <a:r>
              <a:rPr sz="3050" dirty="0">
                <a:solidFill>
                  <a:srgbClr val="00279F"/>
                </a:solidFill>
                <a:latin typeface="Wingdings"/>
                <a:cs typeface="Wingdings"/>
              </a:rPr>
              <a:t>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Inexistent</a:t>
            </a:r>
            <a:r>
              <a:rPr sz="2400" spc="-3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proper legal</a:t>
            </a:r>
            <a:r>
              <a:rPr sz="2400" spc="-2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and</a:t>
            </a:r>
            <a:r>
              <a:rPr sz="24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regulatory</a:t>
            </a:r>
            <a:r>
              <a:rPr sz="2400" spc="-1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framework,</a:t>
            </a:r>
          </a:p>
          <a:p>
            <a:pPr marL="0" marR="0">
              <a:lnSpc>
                <a:spcPts val="3167"/>
              </a:lnSpc>
              <a:spcBef>
                <a:spcPts val="0"/>
              </a:spcBef>
              <a:spcAft>
                <a:spcPts val="0"/>
              </a:spcAft>
            </a:pPr>
            <a:r>
              <a:rPr sz="3050" dirty="0">
                <a:solidFill>
                  <a:srgbClr val="00279F"/>
                </a:solidFill>
                <a:latin typeface="Wingdings"/>
                <a:cs typeface="Wingdings"/>
              </a:rPr>
              <a:t>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Low level</a:t>
            </a:r>
            <a:r>
              <a:rPr sz="2400" spc="-3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of credit</a:t>
            </a:r>
            <a:r>
              <a:rPr sz="2400" spc="-3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card</a:t>
            </a:r>
            <a:r>
              <a:rPr sz="24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access,</a:t>
            </a:r>
            <a:r>
              <a:rPr sz="2400" spc="-2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etc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677922" y="861950"/>
            <a:ext cx="4472410" cy="5488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021"/>
              </a:lnSpc>
              <a:spcBef>
                <a:spcPts val="0"/>
              </a:spcBef>
              <a:spcAft>
                <a:spcPts val="0"/>
              </a:spcAft>
            </a:pPr>
            <a:r>
              <a:rPr sz="3600" b="1" dirty="0">
                <a:solidFill>
                  <a:srgbClr val="500093"/>
                </a:solidFill>
                <a:latin typeface="Arial"/>
                <a:cs typeface="Arial"/>
              </a:rPr>
              <a:t>Types of e-Payment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76325" y="1768076"/>
            <a:ext cx="7826310" cy="53910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4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Online credit and debit</a:t>
            </a:r>
            <a:r>
              <a:rPr sz="28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card payment</a:t>
            </a:r>
            <a:r>
              <a:rPr sz="2800" spc="-3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system</a:t>
            </a:r>
            <a:r>
              <a:rPr sz="2800" spc="-2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– uses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119225" y="2241733"/>
            <a:ext cx="4939750" cy="4313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096"/>
              </a:lnSpc>
              <a:spcBef>
                <a:spcPts val="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mostly</a:t>
            </a:r>
            <a:r>
              <a:rPr sz="28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 magnetic</a:t>
            </a:r>
            <a:r>
              <a:rPr sz="2800" spc="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stripe</a:t>
            </a:r>
            <a:r>
              <a:rPr sz="2800" spc="-2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and chip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776325" y="2622044"/>
            <a:ext cx="7547393" cy="5387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2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Electronic Payments e.g.,</a:t>
            </a:r>
            <a:r>
              <a:rPr sz="2800" spc="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EFT’s,</a:t>
            </a:r>
            <a:r>
              <a:rPr sz="2800" spc="2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RTGS,</a:t>
            </a:r>
            <a:r>
              <a:rPr sz="2800" spc="3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URA</a:t>
            </a:r>
            <a:r>
              <a:rPr sz="28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spc="-68" dirty="0">
                <a:solidFill>
                  <a:srgbClr val="000000"/>
                </a:solidFill>
                <a:latin typeface="Times New Roman"/>
                <a:cs typeface="Times New Roman"/>
              </a:rPr>
              <a:t>E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776325" y="3095173"/>
            <a:ext cx="3751198" cy="13888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42900" marR="0">
              <a:lnSpc>
                <a:spcPts val="3096"/>
              </a:lnSpc>
              <a:spcBef>
                <a:spcPts val="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payments, ASCYUDA</a:t>
            </a:r>
          </a:p>
          <a:p>
            <a:pPr marL="0" marR="0">
              <a:lnSpc>
                <a:spcPts val="3698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Digital</a:t>
            </a:r>
            <a:r>
              <a:rPr sz="28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Cash</a:t>
            </a:r>
          </a:p>
          <a:p>
            <a:pPr marL="0" marR="0">
              <a:lnSpc>
                <a:spcPts val="3696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M-Payment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776325" y="4414649"/>
            <a:ext cx="7788100" cy="139245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2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Smart</a:t>
            </a:r>
            <a:r>
              <a:rPr sz="2800" spc="2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card</a:t>
            </a:r>
            <a:r>
              <a:rPr sz="2800" spc="-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– uses a chip or microprocessor to store</a:t>
            </a:r>
          </a:p>
          <a:p>
            <a:pPr marL="342900" marR="0">
              <a:lnSpc>
                <a:spcPts val="3024"/>
              </a:lnSpc>
              <a:spcBef>
                <a:spcPts val="5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information.</a:t>
            </a:r>
          </a:p>
          <a:p>
            <a:pPr marL="0" marR="0">
              <a:lnSpc>
                <a:spcPts val="3698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Electronic billing</a:t>
            </a:r>
            <a:r>
              <a:rPr sz="2800" spc="-3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presentment and</a:t>
            </a:r>
            <a:r>
              <a:rPr sz="2800" spc="-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payment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345692" y="807087"/>
            <a:ext cx="7137572" cy="5488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021"/>
              </a:lnSpc>
              <a:spcBef>
                <a:spcPts val="0"/>
              </a:spcBef>
              <a:spcAft>
                <a:spcPts val="0"/>
              </a:spcAft>
            </a:pPr>
            <a:r>
              <a:rPr sz="3600" b="1" dirty="0">
                <a:solidFill>
                  <a:srgbClr val="500093"/>
                </a:solidFill>
                <a:latin typeface="Arial"/>
                <a:cs typeface="Arial"/>
              </a:rPr>
              <a:t>Electronic Payment Instruments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52525" y="1649204"/>
            <a:ext cx="6796566" cy="8623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4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SWIFT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–Society for World Wide</a:t>
            </a:r>
            <a:r>
              <a:rPr sz="2800" spc="-1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Interbank</a:t>
            </a:r>
          </a:p>
          <a:p>
            <a:pPr marL="343204" marR="0">
              <a:lnSpc>
                <a:spcPts val="2689"/>
              </a:lnSpc>
              <a:spcBef>
                <a:spcPts val="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Financial</a:t>
            </a:r>
            <a:r>
              <a:rPr sz="2800" spc="-1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Telecommunication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310005" y="2426598"/>
            <a:ext cx="5355666" cy="4677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382"/>
              </a:lnSpc>
              <a:spcBef>
                <a:spcPts val="0"/>
              </a:spcBef>
              <a:spcAft>
                <a:spcPts val="0"/>
              </a:spcAft>
            </a:pPr>
            <a:r>
              <a:rPr sz="3050" dirty="0">
                <a:solidFill>
                  <a:srgbClr val="00279F"/>
                </a:solidFill>
                <a:latin typeface="Wingdings"/>
                <a:cs typeface="Wingdings"/>
              </a:rPr>
              <a:t>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A global</a:t>
            </a:r>
            <a:r>
              <a:rPr sz="2400" spc="-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secure</a:t>
            </a:r>
            <a:r>
              <a:rPr sz="2400" spc="-2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private</a:t>
            </a:r>
            <a:r>
              <a:rPr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TCP/IP</a:t>
            </a:r>
            <a:r>
              <a:rPr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network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310005" y="2792358"/>
            <a:ext cx="7196405" cy="4677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382"/>
              </a:lnSpc>
              <a:spcBef>
                <a:spcPts val="0"/>
              </a:spcBef>
              <a:spcAft>
                <a:spcPts val="0"/>
              </a:spcAft>
            </a:pPr>
            <a:r>
              <a:rPr sz="3050" dirty="0">
                <a:solidFill>
                  <a:srgbClr val="00279F"/>
                </a:solidFill>
                <a:latin typeface="Wingdings"/>
                <a:cs typeface="Wingdings"/>
              </a:rPr>
              <a:t>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Internationally</a:t>
            </a:r>
            <a:r>
              <a:rPr sz="2400" spc="-2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recognised</a:t>
            </a:r>
            <a:r>
              <a:rPr sz="2400" spc="-1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Bank Identifier</a:t>
            </a:r>
            <a:r>
              <a:rPr sz="2400" spc="-4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Codes (BIC)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310005" y="3157844"/>
            <a:ext cx="7083856" cy="46806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385"/>
              </a:lnSpc>
              <a:spcBef>
                <a:spcPts val="0"/>
              </a:spcBef>
              <a:spcAft>
                <a:spcPts val="0"/>
              </a:spcAft>
            </a:pPr>
            <a:r>
              <a:rPr sz="3050" dirty="0">
                <a:solidFill>
                  <a:srgbClr val="00279F"/>
                </a:solidFill>
                <a:latin typeface="Wingdings"/>
                <a:cs typeface="Wingdings"/>
              </a:rPr>
              <a:t>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Provide a messaging service</a:t>
            </a:r>
            <a:r>
              <a:rPr sz="2400" spc="-1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to settle</a:t>
            </a:r>
            <a:r>
              <a:rPr sz="2400" spc="-3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and</a:t>
            </a:r>
            <a:r>
              <a:rPr sz="24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clear</a:t>
            </a:r>
            <a:r>
              <a:rPr sz="2400" spc="-1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foreign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596517" y="3526813"/>
            <a:ext cx="1686466" cy="37597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660"/>
              </a:lnSpc>
              <a:spcBef>
                <a:spcPts val="0"/>
              </a:spcBef>
              <a:spcAft>
                <a:spcPts val="0"/>
              </a:spcAft>
            </a:pP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transactions.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852525" y="3808097"/>
            <a:ext cx="7427239" cy="5387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2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Western Union Money Transfer/MoneyGram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1310005" y="4243587"/>
            <a:ext cx="7249412" cy="4677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382"/>
              </a:lnSpc>
              <a:spcBef>
                <a:spcPts val="0"/>
              </a:spcBef>
              <a:spcAft>
                <a:spcPts val="0"/>
              </a:spcAft>
            </a:pPr>
            <a:r>
              <a:rPr sz="3050" dirty="0">
                <a:solidFill>
                  <a:srgbClr val="00279F"/>
                </a:solidFill>
                <a:latin typeface="Wingdings"/>
                <a:cs typeface="Wingdings"/>
              </a:rPr>
              <a:t>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Used to transfer</a:t>
            </a:r>
            <a:r>
              <a:rPr sz="2400" spc="-2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money</a:t>
            </a:r>
            <a:r>
              <a:rPr sz="2400" spc="1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among</a:t>
            </a:r>
            <a:r>
              <a:rPr sz="2400" spc="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countries</a:t>
            </a:r>
            <a:r>
              <a:rPr sz="2400" spc="-3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and</a:t>
            </a:r>
            <a:r>
              <a:rPr sz="24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continents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852525" y="4600303"/>
            <a:ext cx="3864221" cy="53910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4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Card Based Payments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1310005" y="5036321"/>
            <a:ext cx="6868291" cy="8334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382"/>
              </a:lnSpc>
              <a:spcBef>
                <a:spcPts val="0"/>
              </a:spcBef>
              <a:spcAft>
                <a:spcPts val="0"/>
              </a:spcAft>
            </a:pPr>
            <a:r>
              <a:rPr sz="3050" dirty="0">
                <a:solidFill>
                  <a:srgbClr val="00279F"/>
                </a:solidFill>
                <a:latin typeface="Wingdings"/>
                <a:cs typeface="Wingdings"/>
              </a:rPr>
              <a:t>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Mobile</a:t>
            </a:r>
            <a:r>
              <a:rPr sz="24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Prepaid Card</a:t>
            </a:r>
            <a:r>
              <a:rPr sz="24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Payment System</a:t>
            </a:r>
          </a:p>
          <a:p>
            <a:pPr marL="0" marR="0">
              <a:lnSpc>
                <a:spcPts val="2880"/>
              </a:lnSpc>
              <a:spcBef>
                <a:spcPts val="0"/>
              </a:spcBef>
              <a:spcAft>
                <a:spcPts val="0"/>
              </a:spcAft>
            </a:pPr>
            <a:r>
              <a:rPr sz="3050" dirty="0">
                <a:solidFill>
                  <a:srgbClr val="00279F"/>
                </a:solidFill>
                <a:latin typeface="Wingdings"/>
                <a:cs typeface="Wingdings"/>
              </a:rPr>
              <a:t>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Credit</a:t>
            </a:r>
            <a:r>
              <a:rPr sz="24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Card</a:t>
            </a:r>
            <a:r>
              <a:rPr sz="24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and debit</a:t>
            </a:r>
            <a:r>
              <a:rPr sz="24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card</a:t>
            </a:r>
            <a:r>
              <a:rPr sz="24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e.g.</a:t>
            </a:r>
            <a:r>
              <a:rPr sz="24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Visa, Master</a:t>
            </a:r>
            <a:r>
              <a:rPr sz="2400" spc="-1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card etc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057654" y="807087"/>
            <a:ext cx="5714238" cy="5488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021"/>
              </a:lnSpc>
              <a:spcBef>
                <a:spcPts val="0"/>
              </a:spcBef>
              <a:spcAft>
                <a:spcPts val="0"/>
              </a:spcAft>
            </a:pPr>
            <a:r>
              <a:rPr sz="3600" b="1" dirty="0">
                <a:solidFill>
                  <a:srgbClr val="500093"/>
                </a:solidFill>
                <a:latin typeface="Arial"/>
                <a:cs typeface="Arial"/>
              </a:rPr>
              <a:t>E-Payment Instruments…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52525" y="1649204"/>
            <a:ext cx="5530117" cy="9037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4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ATM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sz="2800" spc="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Automated</a:t>
            </a:r>
            <a:r>
              <a:rPr sz="2800" spc="1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Teller</a:t>
            </a:r>
            <a:r>
              <a:rPr sz="2800" spc="1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Machines</a:t>
            </a:r>
          </a:p>
          <a:p>
            <a:pPr marL="457479" marR="0">
              <a:lnSpc>
                <a:spcPts val="2978"/>
              </a:lnSpc>
              <a:spcBef>
                <a:spcPts val="0"/>
              </a:spcBef>
              <a:spcAft>
                <a:spcPts val="0"/>
              </a:spcAft>
            </a:pPr>
            <a:r>
              <a:rPr sz="3050" dirty="0">
                <a:solidFill>
                  <a:srgbClr val="00279F"/>
                </a:solidFill>
                <a:latin typeface="Wingdings"/>
                <a:cs typeface="Wingdings"/>
              </a:rPr>
              <a:t>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Limited</a:t>
            </a:r>
            <a:r>
              <a:rPr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services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310005" y="2450982"/>
            <a:ext cx="5330112" cy="8334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382"/>
              </a:lnSpc>
              <a:spcBef>
                <a:spcPts val="0"/>
              </a:spcBef>
              <a:spcAft>
                <a:spcPts val="0"/>
              </a:spcAft>
            </a:pPr>
            <a:r>
              <a:rPr sz="3050" dirty="0">
                <a:solidFill>
                  <a:srgbClr val="00279F"/>
                </a:solidFill>
                <a:latin typeface="Wingdings"/>
                <a:cs typeface="Wingdings"/>
              </a:rPr>
              <a:t>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limited</a:t>
            </a:r>
            <a:r>
              <a:rPr sz="2400" spc="-1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only to few branches</a:t>
            </a:r>
            <a:r>
              <a:rPr sz="2400" spc="-1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and</a:t>
            </a:r>
            <a:r>
              <a:rPr sz="2400" spc="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clients</a:t>
            </a:r>
          </a:p>
          <a:p>
            <a:pPr marL="0" marR="0">
              <a:lnSpc>
                <a:spcPts val="2879"/>
              </a:lnSpc>
              <a:spcBef>
                <a:spcPts val="0"/>
              </a:spcBef>
              <a:spcAft>
                <a:spcPts val="0"/>
              </a:spcAft>
            </a:pPr>
            <a:r>
              <a:rPr sz="3050" dirty="0">
                <a:solidFill>
                  <a:srgbClr val="00279F"/>
                </a:solidFill>
                <a:latin typeface="Wingdings"/>
                <a:cs typeface="Wingdings"/>
              </a:rPr>
              <a:t>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Demand</a:t>
            </a:r>
            <a:r>
              <a:rPr sz="2400" spc="1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is higher than</a:t>
            </a:r>
            <a:r>
              <a:rPr sz="24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the</a:t>
            </a:r>
            <a:r>
              <a:rPr sz="2400" spc="-1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service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52525" y="3173457"/>
            <a:ext cx="8056778" cy="53910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4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EPOS</a:t>
            </a:r>
            <a:r>
              <a:rPr sz="2800" b="1" spc="2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machines;</a:t>
            </a:r>
            <a:r>
              <a:rPr sz="2800" b="1" spc="1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Electronic</a:t>
            </a:r>
            <a:r>
              <a:rPr sz="2800" spc="6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Point of Sale machines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195730" y="3604570"/>
            <a:ext cx="5892239" cy="4313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096"/>
              </a:lnSpc>
              <a:spcBef>
                <a:spcPts val="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e.g.</a:t>
            </a:r>
            <a:r>
              <a:rPr sz="2800" spc="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at leading stores,</a:t>
            </a:r>
            <a:r>
              <a:rPr sz="2800" spc="-1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restaurants,</a:t>
            </a:r>
            <a:r>
              <a:rPr sz="28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hotels.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852525" y="3942209"/>
            <a:ext cx="6875060" cy="90321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2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Abyssinia</a:t>
            </a:r>
            <a:r>
              <a:rPr sz="2800" b="1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Cards</a:t>
            </a:r>
            <a:r>
              <a:rPr sz="2800" b="1" spc="2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e.g.</a:t>
            </a:r>
            <a:r>
              <a:rPr sz="2800" spc="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Total Fuel Card, Yaka</a:t>
            </a:r>
          </a:p>
          <a:p>
            <a:pPr marL="457479" marR="0">
              <a:lnSpc>
                <a:spcPts val="2976"/>
              </a:lnSpc>
              <a:spcBef>
                <a:spcPts val="0"/>
              </a:spcBef>
              <a:spcAft>
                <a:spcPts val="0"/>
              </a:spcAft>
            </a:pPr>
            <a:r>
              <a:rPr sz="3050" dirty="0">
                <a:solidFill>
                  <a:srgbClr val="00279F"/>
                </a:solidFill>
                <a:latin typeface="Wingdings"/>
                <a:cs typeface="Wingdings"/>
              </a:rPr>
              <a:t>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Smart</a:t>
            </a:r>
            <a:r>
              <a:rPr sz="2400" spc="1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card</a:t>
            </a:r>
            <a:r>
              <a:rPr sz="24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used for purchase</a:t>
            </a:r>
            <a:r>
              <a:rPr sz="2400" spc="-1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e.g. of fuel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1310005" y="4743185"/>
            <a:ext cx="7422378" cy="8340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385"/>
              </a:lnSpc>
              <a:spcBef>
                <a:spcPts val="0"/>
              </a:spcBef>
              <a:spcAft>
                <a:spcPts val="0"/>
              </a:spcAft>
            </a:pPr>
            <a:r>
              <a:rPr sz="3050" dirty="0">
                <a:solidFill>
                  <a:srgbClr val="00279F"/>
                </a:solidFill>
                <a:latin typeface="Wingdings"/>
                <a:cs typeface="Wingdings"/>
              </a:rPr>
              <a:t>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Has two options</a:t>
            </a:r>
            <a:r>
              <a:rPr sz="24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for payment: post-invoiced</a:t>
            </a:r>
            <a:r>
              <a:rPr sz="2400" spc="-3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and pre-paid</a:t>
            </a:r>
          </a:p>
          <a:p>
            <a:pPr marL="0" marR="0">
              <a:lnSpc>
                <a:spcPts val="2882"/>
              </a:lnSpc>
              <a:spcBef>
                <a:spcPts val="0"/>
              </a:spcBef>
              <a:spcAft>
                <a:spcPts val="0"/>
              </a:spcAft>
            </a:pPr>
            <a:r>
              <a:rPr sz="3050" dirty="0">
                <a:solidFill>
                  <a:srgbClr val="00279F"/>
                </a:solidFill>
                <a:latin typeface="Wingdings"/>
                <a:cs typeface="Wingdings"/>
              </a:rPr>
              <a:t>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Limited</a:t>
            </a:r>
            <a:r>
              <a:rPr sz="2400" spc="-1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usage,</a:t>
            </a:r>
            <a:r>
              <a:rPr sz="2400" spc="-1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but promising</a:t>
            </a:r>
            <a:r>
              <a:rPr sz="24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trend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465830" y="861950"/>
            <a:ext cx="2897498" cy="5488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021"/>
              </a:lnSpc>
              <a:spcBef>
                <a:spcPts val="0"/>
              </a:spcBef>
              <a:spcAft>
                <a:spcPts val="0"/>
              </a:spcAft>
            </a:pPr>
            <a:r>
              <a:rPr sz="3600" b="1" dirty="0">
                <a:solidFill>
                  <a:srgbClr val="500093"/>
                </a:solidFill>
                <a:latin typeface="Arial"/>
                <a:cs typeface="Arial"/>
              </a:rPr>
              <a:t>Credit Cards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52525" y="1734548"/>
            <a:ext cx="7915744" cy="10513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4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 card entitling</a:t>
            </a:r>
            <a:r>
              <a:rPr sz="2800" spc="-2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its holder to buy</a:t>
            </a:r>
            <a:r>
              <a:rPr sz="2800" spc="-1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goods</a:t>
            </a:r>
            <a:r>
              <a:rPr sz="28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and</a:t>
            </a:r>
            <a:r>
              <a:rPr sz="28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services</a:t>
            </a:r>
          </a:p>
          <a:p>
            <a:pPr marL="0" marR="0">
              <a:lnSpc>
                <a:spcPts val="3942"/>
              </a:lnSpc>
              <a:spcBef>
                <a:spcPts val="141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Issuer of the</a:t>
            </a:r>
            <a:r>
              <a:rPr sz="2800" spc="-2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card</a:t>
            </a:r>
            <a:r>
              <a:rPr sz="2800" spc="1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grants a</a:t>
            </a:r>
            <a:r>
              <a:rPr sz="2800" spc="-1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line</a:t>
            </a:r>
            <a:r>
              <a:rPr sz="28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of credit to the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195730" y="2762941"/>
            <a:ext cx="1533000" cy="4313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096"/>
              </a:lnSpc>
              <a:spcBef>
                <a:spcPts val="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consumer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52525" y="3185650"/>
            <a:ext cx="8115639" cy="147820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4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Unique</a:t>
            </a:r>
            <a:r>
              <a:rPr sz="2800" spc="-1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16-digit</a:t>
            </a:r>
            <a:r>
              <a:rPr sz="2800" spc="-2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number</a:t>
            </a:r>
            <a:r>
              <a:rPr sz="28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(including</a:t>
            </a:r>
            <a:r>
              <a:rPr sz="2800" spc="-3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check digits) and</a:t>
            </a:r>
          </a:p>
          <a:p>
            <a:pPr marL="343204" marR="0">
              <a:lnSpc>
                <a:spcPts val="3096"/>
              </a:lnSpc>
              <a:spcBef>
                <a:spcPts val="171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an expiration</a:t>
            </a:r>
            <a:r>
              <a:rPr sz="2800" spc="-2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date</a:t>
            </a:r>
          </a:p>
          <a:p>
            <a:pPr marL="0" marR="0">
              <a:lnSpc>
                <a:spcPts val="3942"/>
              </a:lnSpc>
              <a:spcBef>
                <a:spcPts val="234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Third party authorization</a:t>
            </a:r>
            <a:r>
              <a:rPr sz="2800" spc="-3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companies verify</a:t>
            </a:r>
            <a:r>
              <a:rPr sz="28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purchases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852525" y="4636879"/>
            <a:ext cx="7609433" cy="53910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4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Examples</a:t>
            </a:r>
            <a:r>
              <a:rPr sz="2800" spc="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include</a:t>
            </a:r>
            <a:r>
              <a:rPr sz="2800" spc="-2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American</a:t>
            </a:r>
            <a:r>
              <a:rPr sz="28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Express, Mastercard,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195730" y="5153208"/>
            <a:ext cx="2648522" cy="4313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096"/>
              </a:lnSpc>
              <a:spcBef>
                <a:spcPts val="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Visa, Maestro etc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593846" y="861950"/>
            <a:ext cx="2644523" cy="5488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021"/>
              </a:lnSpc>
              <a:spcBef>
                <a:spcPts val="0"/>
              </a:spcBef>
              <a:spcAft>
                <a:spcPts val="0"/>
              </a:spcAft>
            </a:pPr>
            <a:r>
              <a:rPr sz="3600" b="1" dirty="0">
                <a:solidFill>
                  <a:srgbClr val="500093"/>
                </a:solidFill>
                <a:latin typeface="Arial"/>
                <a:cs typeface="Arial"/>
              </a:rPr>
              <a:t>Credit Card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24840" y="5712212"/>
            <a:ext cx="7862458" cy="8581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096"/>
              </a:lnSpc>
              <a:spcBef>
                <a:spcPts val="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Chips</a:t>
            </a:r>
            <a:r>
              <a:rPr sz="2800" spc="-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are more superior</a:t>
            </a:r>
            <a:r>
              <a:rPr sz="28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to Magnetic</a:t>
            </a:r>
            <a:r>
              <a:rPr sz="2800" spc="-1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stripe</a:t>
            </a:r>
            <a:r>
              <a:rPr sz="2800" spc="-2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and enable</a:t>
            </a:r>
          </a:p>
          <a:p>
            <a:pPr marL="0" marR="0">
              <a:lnSpc>
                <a:spcPts val="3099"/>
              </a:lnSpc>
              <a:spcBef>
                <a:spcPts val="261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contactless</a:t>
            </a:r>
            <a:r>
              <a:rPr sz="28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transactions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793746" y="861950"/>
            <a:ext cx="4241666" cy="5488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021"/>
              </a:lnSpc>
              <a:spcBef>
                <a:spcPts val="0"/>
              </a:spcBef>
              <a:spcAft>
                <a:spcPts val="0"/>
              </a:spcAft>
            </a:pPr>
            <a:r>
              <a:rPr sz="3600" b="1" dirty="0">
                <a:solidFill>
                  <a:srgbClr val="500093"/>
                </a:solidFill>
                <a:latin typeface="Arial"/>
                <a:cs typeface="Arial"/>
              </a:rPr>
              <a:t>Payment gateways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52525" y="1734548"/>
            <a:ext cx="8100195" cy="46180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4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An online</a:t>
            </a:r>
            <a:r>
              <a:rPr sz="2800" spc="-3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system</a:t>
            </a:r>
            <a:r>
              <a:rPr sz="2800" spc="-1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for processing</a:t>
            </a:r>
            <a:r>
              <a:rPr sz="2800" spc="-2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credit card or other</a:t>
            </a:r>
          </a:p>
          <a:p>
            <a:pPr marL="343204" marR="0">
              <a:lnSpc>
                <a:spcPts val="3096"/>
              </a:lnSpc>
              <a:spcBef>
                <a:spcPts val="17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payment transactions</a:t>
            </a:r>
            <a:r>
              <a:rPr sz="28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in real-time.</a:t>
            </a:r>
          </a:p>
          <a:p>
            <a:pPr marL="0" marR="0">
              <a:lnSpc>
                <a:spcPts val="3942"/>
              </a:lnSpc>
              <a:spcBef>
                <a:spcPts val="234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It’s a network through</a:t>
            </a:r>
            <a:r>
              <a:rPr sz="28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which funds</a:t>
            </a:r>
            <a:r>
              <a:rPr sz="28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are transferred.</a:t>
            </a:r>
          </a:p>
          <a:p>
            <a:pPr marL="0" marR="0">
              <a:lnSpc>
                <a:spcPts val="3944"/>
              </a:lnSpc>
              <a:spcBef>
                <a:spcPts val="137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Typically</a:t>
            </a:r>
            <a:r>
              <a:rPr sz="28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linked</a:t>
            </a:r>
            <a:r>
              <a:rPr sz="2800" spc="-1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to</a:t>
            </a:r>
            <a:r>
              <a:rPr sz="28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 merchant</a:t>
            </a:r>
            <a:r>
              <a:rPr sz="2800" spc="2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account and</a:t>
            </a:r>
          </a:p>
          <a:p>
            <a:pPr marL="343204" marR="0">
              <a:lnSpc>
                <a:spcPts val="3096"/>
              </a:lnSpc>
              <a:spcBef>
                <a:spcPts val="121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facilitates</a:t>
            </a:r>
            <a:r>
              <a:rPr sz="2800" spc="-2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the</a:t>
            </a:r>
            <a:r>
              <a:rPr sz="28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coordination</a:t>
            </a:r>
            <a:r>
              <a:rPr sz="2800" spc="-2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of communicating a</a:t>
            </a:r>
          </a:p>
          <a:p>
            <a:pPr marL="343204" marR="0">
              <a:lnSpc>
                <a:spcPts val="3096"/>
              </a:lnSpc>
              <a:spcBef>
                <a:spcPts val="213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payment transaction between the</a:t>
            </a:r>
            <a:r>
              <a:rPr sz="2800" spc="-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various backend</a:t>
            </a:r>
          </a:p>
          <a:p>
            <a:pPr marL="343204" marR="0">
              <a:lnSpc>
                <a:spcPts val="3096"/>
              </a:lnSpc>
              <a:spcBef>
                <a:spcPts val="263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payment networks or banks.</a:t>
            </a:r>
          </a:p>
          <a:p>
            <a:pPr marL="0" marR="0">
              <a:lnSpc>
                <a:spcPts val="3942"/>
              </a:lnSpc>
              <a:spcBef>
                <a:spcPts val="286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Usually provides</a:t>
            </a:r>
            <a:r>
              <a:rPr sz="2800" spc="-2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additional</a:t>
            </a:r>
            <a:r>
              <a:rPr sz="2800" spc="-3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features such as:</a:t>
            </a:r>
            <a:r>
              <a:rPr sz="2800" spc="-1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online</a:t>
            </a:r>
          </a:p>
          <a:p>
            <a:pPr marL="343204" marR="0">
              <a:lnSpc>
                <a:spcPts val="3096"/>
              </a:lnSpc>
              <a:spcBef>
                <a:spcPts val="119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virtual</a:t>
            </a:r>
            <a:r>
              <a:rPr sz="28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terminal for manually</a:t>
            </a:r>
            <a:r>
              <a:rPr sz="28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processing</a:t>
            </a:r>
            <a:r>
              <a:rPr sz="28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transactions;</a:t>
            </a:r>
          </a:p>
          <a:p>
            <a:pPr marL="343204" marR="0">
              <a:lnSpc>
                <a:spcPts val="3096"/>
              </a:lnSpc>
              <a:spcBef>
                <a:spcPts val="263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transaction</a:t>
            </a:r>
            <a:r>
              <a:rPr sz="28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reports;</a:t>
            </a:r>
            <a:r>
              <a:rPr sz="2800" spc="-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and more.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793746" y="861950"/>
            <a:ext cx="4241666" cy="5488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021"/>
              </a:lnSpc>
              <a:spcBef>
                <a:spcPts val="0"/>
              </a:spcBef>
              <a:spcAft>
                <a:spcPts val="0"/>
              </a:spcAft>
            </a:pPr>
            <a:r>
              <a:rPr sz="3600" b="1" dirty="0">
                <a:solidFill>
                  <a:srgbClr val="500093"/>
                </a:solidFill>
                <a:latin typeface="Arial"/>
                <a:cs typeface="Arial"/>
              </a:rPr>
              <a:t>Payment gateways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52525" y="1734548"/>
            <a:ext cx="8077883" cy="3593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4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They protect credit card</a:t>
            </a:r>
            <a:r>
              <a:rPr sz="28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details</a:t>
            </a:r>
            <a:r>
              <a:rPr sz="2800" spc="-2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by encrypting</a:t>
            </a:r>
          </a:p>
          <a:p>
            <a:pPr marL="343204" marR="0">
              <a:lnSpc>
                <a:spcPts val="3096"/>
              </a:lnSpc>
              <a:spcBef>
                <a:spcPts val="17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sensitive</a:t>
            </a:r>
            <a:r>
              <a:rPr sz="2800" spc="-3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information, such</a:t>
            </a:r>
            <a:r>
              <a:rPr sz="28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as credit</a:t>
            </a:r>
            <a:r>
              <a:rPr sz="28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card numbers, to</a:t>
            </a:r>
          </a:p>
          <a:p>
            <a:pPr marL="343204" marR="0">
              <a:lnSpc>
                <a:spcPts val="3096"/>
              </a:lnSpc>
              <a:spcBef>
                <a:spcPts val="213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ensure that</a:t>
            </a:r>
            <a:r>
              <a:rPr sz="28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information is passed</a:t>
            </a:r>
            <a:r>
              <a:rPr sz="2800" spc="-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securely between</a:t>
            </a:r>
          </a:p>
          <a:p>
            <a:pPr marL="343204" marR="0">
              <a:lnSpc>
                <a:spcPts val="3096"/>
              </a:lnSpc>
              <a:spcBef>
                <a:spcPts val="263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the</a:t>
            </a:r>
            <a:r>
              <a:rPr sz="28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customer and</a:t>
            </a:r>
            <a:r>
              <a:rPr sz="2800" spc="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the merchant</a:t>
            </a:r>
            <a:r>
              <a:rPr sz="2800" spc="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and also between</a:t>
            </a:r>
          </a:p>
          <a:p>
            <a:pPr marL="343204" marR="0">
              <a:lnSpc>
                <a:spcPts val="3096"/>
              </a:lnSpc>
              <a:spcBef>
                <a:spcPts val="216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merchant</a:t>
            </a:r>
            <a:r>
              <a:rPr sz="28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and the</a:t>
            </a:r>
            <a:r>
              <a:rPr sz="2800" spc="-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payment processor.</a:t>
            </a:r>
          </a:p>
          <a:p>
            <a:pPr marL="0" marR="0">
              <a:lnSpc>
                <a:spcPts val="3942"/>
              </a:lnSpc>
              <a:spcBef>
                <a:spcPts val="284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Gateway features should</a:t>
            </a:r>
            <a:r>
              <a:rPr sz="2800" spc="-1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include:-</a:t>
            </a:r>
            <a:r>
              <a:rPr sz="2800" spc="-2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E-commerce</a:t>
            </a:r>
            <a:r>
              <a:rPr sz="2800" spc="3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site</a:t>
            </a:r>
          </a:p>
          <a:p>
            <a:pPr marL="343204" marR="0">
              <a:lnSpc>
                <a:spcPts val="3096"/>
              </a:lnSpc>
              <a:spcBef>
                <a:spcPts val="119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integration,</a:t>
            </a:r>
            <a:r>
              <a:rPr sz="2800" spc="-2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Merchant Account features, Support</a:t>
            </a:r>
            <a:r>
              <a:rPr sz="28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and</a:t>
            </a:r>
          </a:p>
          <a:p>
            <a:pPr marL="343204" marR="0">
              <a:lnSpc>
                <a:spcPts val="3099"/>
              </a:lnSpc>
              <a:spcBef>
                <a:spcPts val="261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should</a:t>
            </a:r>
            <a:r>
              <a:rPr sz="2800" spc="-2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be easy to use.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52525" y="5320159"/>
            <a:ext cx="7762383" cy="50013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2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E.g. Paypal, Intuit,</a:t>
            </a:r>
            <a:r>
              <a:rPr sz="28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MerchantPlus, Stripe, </a:t>
            </a:r>
            <a:r>
              <a:rPr lang="en-US" sz="2800" dirty="0">
                <a:solidFill>
                  <a:srgbClr val="000000"/>
                </a:solidFill>
                <a:latin typeface="Times New Roman"/>
                <a:cs typeface="Times New Roman"/>
              </a:rPr>
              <a:t>Alipay</a:t>
            </a:r>
            <a:endParaRPr sz="2800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234438" y="861950"/>
            <a:ext cx="5359377" cy="5488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021"/>
              </a:lnSpc>
              <a:spcBef>
                <a:spcPts val="0"/>
              </a:spcBef>
              <a:spcAft>
                <a:spcPts val="0"/>
              </a:spcAft>
            </a:pPr>
            <a:r>
              <a:rPr sz="3600" b="1" dirty="0">
                <a:solidFill>
                  <a:srgbClr val="500093"/>
                </a:solidFill>
                <a:latin typeface="Arial"/>
                <a:cs typeface="Arial"/>
              </a:rPr>
              <a:t>Why Use a Credit Card?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52525" y="1734548"/>
            <a:ext cx="6384926" cy="156341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4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Conveniently</a:t>
            </a:r>
            <a:r>
              <a:rPr sz="2800" spc="-1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accepted in many</a:t>
            </a:r>
            <a:r>
              <a:rPr sz="2800" spc="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countries</a:t>
            </a:r>
          </a:p>
          <a:p>
            <a:pPr marL="0" marR="0">
              <a:lnSpc>
                <a:spcPts val="3942"/>
              </a:lnSpc>
              <a:spcBef>
                <a:spcPts val="141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Emergency</a:t>
            </a:r>
            <a:r>
              <a:rPr sz="2800" spc="2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buying</a:t>
            </a:r>
            <a:r>
              <a:rPr sz="2800" spc="-2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power</a:t>
            </a:r>
          </a:p>
          <a:p>
            <a:pPr marL="0" marR="0">
              <a:lnSpc>
                <a:spcPts val="3942"/>
              </a:lnSpc>
              <a:spcBef>
                <a:spcPts val="89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Additional</a:t>
            </a:r>
            <a:r>
              <a:rPr sz="2800" spc="-2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form of identification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52525" y="3270994"/>
            <a:ext cx="7243278" cy="53910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4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Proper use can help establish</a:t>
            </a:r>
            <a:r>
              <a:rPr sz="2800" spc="-2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good</a:t>
            </a:r>
            <a:r>
              <a:rPr sz="2800" spc="-1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credit</a:t>
            </a:r>
            <a:r>
              <a:rPr sz="28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rating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539238" y="861950"/>
            <a:ext cx="4751444" cy="5488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021"/>
              </a:lnSpc>
              <a:spcBef>
                <a:spcPts val="0"/>
              </a:spcBef>
              <a:spcAft>
                <a:spcPts val="0"/>
              </a:spcAft>
            </a:pPr>
            <a:r>
              <a:rPr sz="3600" b="1" dirty="0">
                <a:solidFill>
                  <a:srgbClr val="500093"/>
                </a:solidFill>
                <a:latin typeface="Arial"/>
                <a:cs typeface="Arial"/>
              </a:rPr>
              <a:t>Types of credit cards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52525" y="1734548"/>
            <a:ext cx="7923520" cy="33560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4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Cash</a:t>
            </a:r>
            <a:r>
              <a:rPr sz="2800" b="1" spc="1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back</a:t>
            </a:r>
            <a:r>
              <a:rPr sz="2800" b="1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credit</a:t>
            </a:r>
            <a:r>
              <a:rPr sz="2800" b="1" spc="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cards</a:t>
            </a:r>
            <a:r>
              <a:rPr sz="2800" b="1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– may reward everyday</a:t>
            </a:r>
          </a:p>
          <a:p>
            <a:pPr marL="343204" marR="0">
              <a:lnSpc>
                <a:spcPts val="3096"/>
              </a:lnSpc>
              <a:spcBef>
                <a:spcPts val="17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spending</a:t>
            </a:r>
            <a:r>
              <a:rPr sz="2800" spc="-2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e.g.</a:t>
            </a:r>
            <a:r>
              <a:rPr sz="2800" spc="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thru gift cards</a:t>
            </a:r>
            <a:r>
              <a:rPr sz="28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by the banker.</a:t>
            </a:r>
          </a:p>
          <a:p>
            <a:pPr marL="0" marR="0">
              <a:lnSpc>
                <a:spcPts val="3942"/>
              </a:lnSpc>
              <a:spcBef>
                <a:spcPts val="234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Travel </a:t>
            </a:r>
            <a:r>
              <a:rPr sz="2800" b="1" spc="-10" dirty="0">
                <a:solidFill>
                  <a:srgbClr val="000000"/>
                </a:solidFill>
                <a:latin typeface="Times New Roman"/>
                <a:cs typeface="Times New Roman"/>
              </a:rPr>
              <a:t>reward</a:t>
            </a:r>
            <a:r>
              <a:rPr sz="2800" b="1" spc="5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credit</a:t>
            </a:r>
            <a:r>
              <a:rPr sz="2800" b="1" spc="1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cards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– used</a:t>
            </a:r>
            <a:r>
              <a:rPr sz="2800" spc="-1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to earn travel</a:t>
            </a:r>
          </a:p>
          <a:p>
            <a:pPr marL="343204" marR="0">
              <a:lnSpc>
                <a:spcPts val="3099"/>
              </a:lnSpc>
              <a:spcBef>
                <a:spcPts val="167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miles and points</a:t>
            </a:r>
            <a:r>
              <a:rPr sz="2800" spc="6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e.g.</a:t>
            </a:r>
            <a:r>
              <a:rPr sz="28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ShebaMiles,</a:t>
            </a:r>
            <a:r>
              <a:rPr sz="2800" spc="-1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SkyMiles</a:t>
            </a:r>
          </a:p>
          <a:p>
            <a:pPr marL="0" marR="0">
              <a:lnSpc>
                <a:spcPts val="3942"/>
              </a:lnSpc>
              <a:spcBef>
                <a:spcPts val="236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Secured</a:t>
            </a:r>
            <a:r>
              <a:rPr sz="2800" b="1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credit</a:t>
            </a:r>
            <a:r>
              <a:rPr sz="2800" b="1" spc="2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cards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– you deposit</a:t>
            </a:r>
            <a:r>
              <a:rPr sz="28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collateral</a:t>
            </a:r>
            <a:r>
              <a:rPr sz="2800" spc="-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to</a:t>
            </a:r>
            <a:r>
              <a:rPr sz="28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get</a:t>
            </a:r>
          </a:p>
          <a:p>
            <a:pPr marL="343204" marR="0">
              <a:lnSpc>
                <a:spcPts val="3096"/>
              </a:lnSpc>
              <a:spcBef>
                <a:spcPts val="119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</a:t>
            </a:r>
            <a:r>
              <a:rPr sz="28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credit card if you don’t</a:t>
            </a:r>
            <a:r>
              <a:rPr sz="2800" spc="-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have a</a:t>
            </a:r>
            <a:r>
              <a:rPr sz="2800" spc="-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credit score.</a:t>
            </a:r>
          </a:p>
          <a:p>
            <a:pPr marL="0" marR="0">
              <a:lnSpc>
                <a:spcPts val="3944"/>
              </a:lnSpc>
              <a:spcBef>
                <a:spcPts val="282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Student</a:t>
            </a:r>
            <a:r>
              <a:rPr sz="2800" b="1" spc="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credit cards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– issued</a:t>
            </a:r>
            <a:r>
              <a:rPr sz="2800" spc="-1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to</a:t>
            </a:r>
            <a:r>
              <a:rPr sz="28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students.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52525" y="5064127"/>
            <a:ext cx="7523123" cy="5387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2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Business credit cards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–have higher</a:t>
            </a:r>
            <a:r>
              <a:rPr sz="28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credit limits.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506978" y="861950"/>
            <a:ext cx="2819174" cy="5488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021"/>
              </a:lnSpc>
              <a:spcBef>
                <a:spcPts val="0"/>
              </a:spcBef>
              <a:spcAft>
                <a:spcPts val="0"/>
              </a:spcAft>
            </a:pPr>
            <a:r>
              <a:rPr sz="3600" b="1" dirty="0">
                <a:solidFill>
                  <a:srgbClr val="500093"/>
                </a:solidFill>
                <a:latin typeface="Arial"/>
                <a:cs typeface="Arial"/>
              </a:rPr>
              <a:t>Introduction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52525" y="1734548"/>
            <a:ext cx="7518377" cy="19902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4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E-payments are secure,</a:t>
            </a:r>
            <a:r>
              <a:rPr sz="28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real time payments.</a:t>
            </a:r>
          </a:p>
          <a:p>
            <a:pPr marL="0" marR="0">
              <a:lnSpc>
                <a:spcPts val="3942"/>
              </a:lnSpc>
              <a:spcBef>
                <a:spcPts val="141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Involve</a:t>
            </a:r>
            <a:r>
              <a:rPr sz="2800" spc="-2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transfer of funds</a:t>
            </a:r>
            <a:r>
              <a:rPr sz="28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via</a:t>
            </a:r>
            <a:r>
              <a:rPr sz="28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the</a:t>
            </a:r>
            <a:r>
              <a:rPr sz="2800" spc="-2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internet between</a:t>
            </a:r>
          </a:p>
          <a:p>
            <a:pPr marL="343204" marR="0">
              <a:lnSpc>
                <a:spcPts val="3096"/>
              </a:lnSpc>
              <a:spcBef>
                <a:spcPts val="119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consumer and</a:t>
            </a:r>
            <a:r>
              <a:rPr sz="28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merchant’s</a:t>
            </a:r>
            <a:r>
              <a:rPr sz="2800" spc="1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financial</a:t>
            </a:r>
            <a:r>
              <a:rPr sz="2800" spc="-2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institutions.</a:t>
            </a:r>
          </a:p>
          <a:p>
            <a:pPr marL="0" marR="0">
              <a:lnSpc>
                <a:spcPts val="3944"/>
              </a:lnSpc>
              <a:spcBef>
                <a:spcPts val="282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Non-cash payments e.g. use of credit</a:t>
            </a:r>
            <a:r>
              <a:rPr sz="28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cards, debit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195730" y="3702106"/>
            <a:ext cx="901595" cy="4313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096"/>
              </a:lnSpc>
              <a:spcBef>
                <a:spcPts val="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cards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52525" y="4125089"/>
            <a:ext cx="7890702" cy="13741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2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Payments</a:t>
            </a:r>
            <a:r>
              <a:rPr sz="2800" spc="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are made</a:t>
            </a:r>
            <a:r>
              <a:rPr sz="2800" spc="1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directly</a:t>
            </a:r>
            <a:r>
              <a:rPr sz="28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to</a:t>
            </a:r>
            <a:r>
              <a:rPr sz="28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payee from bank</a:t>
            </a:r>
          </a:p>
          <a:p>
            <a:pPr marL="343204" marR="0">
              <a:lnSpc>
                <a:spcPts val="3099"/>
              </a:lnSpc>
              <a:spcBef>
                <a:spcPts val="167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accounts</a:t>
            </a:r>
            <a:r>
              <a:rPr sz="28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using</a:t>
            </a:r>
            <a:r>
              <a:rPr sz="28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security</a:t>
            </a:r>
            <a:r>
              <a:rPr sz="28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features over the internet</a:t>
            </a:r>
            <a:r>
              <a:rPr sz="2800" spc="68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to</a:t>
            </a:r>
          </a:p>
          <a:p>
            <a:pPr marL="343204" marR="0">
              <a:lnSpc>
                <a:spcPts val="3096"/>
              </a:lnSpc>
              <a:spcBef>
                <a:spcPts val="215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process</a:t>
            </a:r>
            <a:r>
              <a:rPr sz="28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transactions.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310638" y="861950"/>
            <a:ext cx="5208574" cy="5488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021"/>
              </a:lnSpc>
              <a:spcBef>
                <a:spcPts val="0"/>
              </a:spcBef>
              <a:spcAft>
                <a:spcPts val="0"/>
              </a:spcAft>
            </a:pPr>
            <a:r>
              <a:rPr sz="3600" b="1" dirty="0">
                <a:solidFill>
                  <a:srgbClr val="500093"/>
                </a:solidFill>
                <a:latin typeface="Arial"/>
                <a:cs typeface="Arial"/>
              </a:rPr>
              <a:t>Types of credit cards…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52525" y="1734548"/>
            <a:ext cx="6928500" cy="53910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4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Credit</a:t>
            </a:r>
            <a:r>
              <a:rPr sz="2800" b="1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cards </a:t>
            </a:r>
            <a:r>
              <a:rPr sz="2800" b="1" spc="-12" dirty="0">
                <a:solidFill>
                  <a:srgbClr val="000000"/>
                </a:solidFill>
                <a:latin typeface="Times New Roman"/>
                <a:cs typeface="Times New Roman"/>
              </a:rPr>
              <a:t>with</a:t>
            </a:r>
            <a:r>
              <a:rPr sz="2800" b="1" spc="4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no</a:t>
            </a:r>
            <a:r>
              <a:rPr sz="2800" b="1" spc="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annual</a:t>
            </a:r>
            <a:r>
              <a:rPr sz="2800" b="1" spc="-1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fee</a:t>
            </a:r>
            <a:r>
              <a:rPr sz="2800" b="1" spc="2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– charge is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195730" y="2250877"/>
            <a:ext cx="2903653" cy="4313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096"/>
              </a:lnSpc>
              <a:spcBef>
                <a:spcPts val="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according</a:t>
            </a:r>
            <a:r>
              <a:rPr sz="28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to usage.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52525" y="2673860"/>
            <a:ext cx="7686690" cy="137423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2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Credit</a:t>
            </a:r>
            <a:r>
              <a:rPr sz="2800" b="1" spc="1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cards </a:t>
            </a:r>
            <a:r>
              <a:rPr sz="2800" b="1" spc="-10" dirty="0">
                <a:solidFill>
                  <a:srgbClr val="000000"/>
                </a:solidFill>
                <a:latin typeface="Times New Roman"/>
                <a:cs typeface="Times New Roman"/>
              </a:rPr>
              <a:t>with</a:t>
            </a:r>
            <a:r>
              <a:rPr sz="2800" b="1" spc="4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low or 0% APR</a:t>
            </a:r>
            <a:r>
              <a:rPr sz="2800" b="1" spc="2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introductory</a:t>
            </a:r>
          </a:p>
          <a:p>
            <a:pPr marL="343204" marR="0">
              <a:lnSpc>
                <a:spcPts val="3099"/>
              </a:lnSpc>
              <a:spcBef>
                <a:spcPts val="167"/>
              </a:spcBef>
              <a:spcAft>
                <a:spcPts val="0"/>
              </a:spcAft>
            </a:pP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rates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– good</a:t>
            </a:r>
            <a:r>
              <a:rPr sz="2800" spc="-1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for big one</a:t>
            </a:r>
            <a:r>
              <a:rPr sz="2800" spc="-1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off purchases</a:t>
            </a:r>
            <a:r>
              <a:rPr sz="2800" spc="-2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with fast</a:t>
            </a:r>
          </a:p>
          <a:p>
            <a:pPr marL="343204" marR="0">
              <a:lnSpc>
                <a:spcPts val="3096"/>
              </a:lnSpc>
              <a:spcBef>
                <a:spcPts val="216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repayment.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852525" y="4039745"/>
            <a:ext cx="7216321" cy="5387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2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Store/Retail</a:t>
            </a:r>
            <a:r>
              <a:rPr sz="2800" b="1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credit</a:t>
            </a:r>
            <a:r>
              <a:rPr sz="2800" b="1" spc="1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cards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– give</a:t>
            </a:r>
            <a:r>
              <a:rPr sz="2800" spc="-1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discounts</a:t>
            </a:r>
            <a:r>
              <a:rPr sz="2800" spc="-2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and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195730" y="4555546"/>
            <a:ext cx="3851392" cy="4313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096"/>
              </a:lnSpc>
              <a:spcBef>
                <a:spcPts val="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frequent shopper</a:t>
            </a:r>
            <a:r>
              <a:rPr sz="28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rewards.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967738" y="861950"/>
            <a:ext cx="5894317" cy="5488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021"/>
              </a:lnSpc>
              <a:spcBef>
                <a:spcPts val="0"/>
              </a:spcBef>
              <a:spcAft>
                <a:spcPts val="0"/>
              </a:spcAft>
            </a:pPr>
            <a:r>
              <a:rPr sz="3600" b="1" dirty="0">
                <a:solidFill>
                  <a:srgbClr val="500093"/>
                </a:solidFill>
                <a:latin typeface="Arial"/>
                <a:cs typeface="Arial"/>
              </a:rPr>
              <a:t>Where to use Credit Cards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52525" y="1820976"/>
            <a:ext cx="7857436" cy="8972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886"/>
              </a:lnSpc>
              <a:spcBef>
                <a:spcPts val="0"/>
              </a:spcBef>
              <a:spcAft>
                <a:spcPts val="0"/>
              </a:spcAft>
            </a:pPr>
            <a:r>
              <a:rPr sz="2600" b="1" dirty="0">
                <a:solidFill>
                  <a:srgbClr val="000000"/>
                </a:solidFill>
                <a:latin typeface="Times New Roman"/>
                <a:cs typeface="Times New Roman"/>
              </a:rPr>
              <a:t>Cards</a:t>
            </a:r>
            <a:r>
              <a:rPr sz="2600" b="1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000000"/>
                </a:solidFill>
                <a:latin typeface="Times New Roman"/>
                <a:cs typeface="Times New Roman"/>
              </a:rPr>
              <a:t>where purchases</a:t>
            </a:r>
            <a:r>
              <a:rPr sz="2600" b="1" spc="-2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000000"/>
                </a:solidFill>
                <a:latin typeface="Times New Roman"/>
                <a:cs typeface="Times New Roman"/>
              </a:rPr>
              <a:t>can</a:t>
            </a:r>
            <a:r>
              <a:rPr sz="2600" b="1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000000"/>
                </a:solidFill>
                <a:latin typeface="Times New Roman"/>
                <a:cs typeface="Times New Roman"/>
              </a:rPr>
              <a:t>be made</a:t>
            </a:r>
            <a:r>
              <a:rPr sz="2600" b="1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000000"/>
                </a:solidFill>
                <a:latin typeface="Times New Roman"/>
                <a:cs typeface="Times New Roman"/>
              </a:rPr>
              <a:t>in many</a:t>
            </a:r>
            <a:r>
              <a:rPr sz="2600" b="1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000000"/>
                </a:solidFill>
                <a:latin typeface="Times New Roman"/>
                <a:cs typeface="Times New Roman"/>
              </a:rPr>
              <a:t>locations</a:t>
            </a:r>
          </a:p>
          <a:p>
            <a:pPr marL="0" marR="0">
              <a:lnSpc>
                <a:spcPts val="3662"/>
              </a:lnSpc>
              <a:spcBef>
                <a:spcPts val="215"/>
              </a:spcBef>
              <a:spcAft>
                <a:spcPts val="0"/>
              </a:spcAft>
            </a:pPr>
            <a:r>
              <a:rPr sz="330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3300" spc="-67" dirty="0">
                <a:solidFill>
                  <a:srgbClr val="993300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000000"/>
                </a:solidFill>
                <a:latin typeface="Times New Roman"/>
                <a:cs typeface="Times New Roman"/>
              </a:rPr>
              <a:t>Bank Credit</a:t>
            </a:r>
            <a:r>
              <a:rPr sz="2600" b="1" spc="-1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000000"/>
                </a:solidFill>
                <a:latin typeface="Times New Roman"/>
                <a:cs typeface="Times New Roman"/>
              </a:rPr>
              <a:t>Cards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310005" y="2687015"/>
            <a:ext cx="7217425" cy="12369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103"/>
              </a:lnSpc>
              <a:spcBef>
                <a:spcPts val="0"/>
              </a:spcBef>
              <a:spcAft>
                <a:spcPts val="0"/>
              </a:spcAft>
            </a:pPr>
            <a:r>
              <a:rPr sz="2800" spc="56" dirty="0">
                <a:solidFill>
                  <a:srgbClr val="00279F"/>
                </a:solidFill>
                <a:latin typeface="Wingdings"/>
                <a:cs typeface="Wingdings"/>
              </a:rPr>
              <a:t></a:t>
            </a:r>
            <a:r>
              <a:rPr sz="2200" dirty="0">
                <a:solidFill>
                  <a:srgbClr val="000000"/>
                </a:solidFill>
                <a:latin typeface="Times New Roman"/>
                <a:cs typeface="Times New Roman"/>
              </a:rPr>
              <a:t>Card issued by financial</a:t>
            </a:r>
            <a:r>
              <a:rPr sz="2200" spc="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0000"/>
                </a:solidFill>
                <a:latin typeface="Times New Roman"/>
                <a:cs typeface="Times New Roman"/>
              </a:rPr>
              <a:t>institution</a:t>
            </a:r>
          </a:p>
          <a:p>
            <a:pPr marL="0" marR="0">
              <a:lnSpc>
                <a:spcPts val="3103"/>
              </a:lnSpc>
              <a:spcBef>
                <a:spcPts val="64"/>
              </a:spcBef>
              <a:spcAft>
                <a:spcPts val="0"/>
              </a:spcAft>
            </a:pPr>
            <a:r>
              <a:rPr sz="2800" spc="56" dirty="0">
                <a:solidFill>
                  <a:srgbClr val="00279F"/>
                </a:solidFill>
                <a:latin typeface="Wingdings"/>
                <a:cs typeface="Wingdings"/>
              </a:rPr>
              <a:t></a:t>
            </a:r>
            <a:r>
              <a:rPr sz="2200" dirty="0">
                <a:solidFill>
                  <a:srgbClr val="000000"/>
                </a:solidFill>
                <a:latin typeface="Times New Roman"/>
                <a:cs typeface="Times New Roman"/>
              </a:rPr>
              <a:t>Credit is issued by service provider</a:t>
            </a:r>
            <a:r>
              <a:rPr sz="2200" spc="-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0000"/>
                </a:solidFill>
                <a:latin typeface="Times New Roman"/>
                <a:cs typeface="Times New Roman"/>
              </a:rPr>
              <a:t>(Wells</a:t>
            </a:r>
            <a:r>
              <a:rPr sz="22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0000"/>
                </a:solidFill>
                <a:latin typeface="Times New Roman"/>
                <a:cs typeface="Times New Roman"/>
              </a:rPr>
              <a:t>Fargo, Visa card)</a:t>
            </a:r>
          </a:p>
          <a:p>
            <a:pPr marL="0" marR="0">
              <a:lnSpc>
                <a:spcPts val="3105"/>
              </a:lnSpc>
              <a:spcBef>
                <a:spcPts val="12"/>
              </a:spcBef>
              <a:spcAft>
                <a:spcPts val="0"/>
              </a:spcAft>
            </a:pPr>
            <a:r>
              <a:rPr sz="2800" spc="56" dirty="0">
                <a:solidFill>
                  <a:srgbClr val="00279F"/>
                </a:solidFill>
                <a:latin typeface="Wingdings"/>
                <a:cs typeface="Wingdings"/>
              </a:rPr>
              <a:t></a:t>
            </a:r>
            <a:r>
              <a:rPr sz="2200" dirty="0">
                <a:solidFill>
                  <a:srgbClr val="000000"/>
                </a:solidFill>
                <a:latin typeface="Times New Roman"/>
                <a:cs typeface="Times New Roman"/>
              </a:rPr>
              <a:t>Balance paid-off</a:t>
            </a:r>
            <a:r>
              <a:rPr sz="2200" spc="1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0000"/>
                </a:solidFill>
                <a:latin typeface="Times New Roman"/>
                <a:cs typeface="Times New Roman"/>
              </a:rPr>
              <a:t>at end of month</a:t>
            </a:r>
            <a:r>
              <a:rPr sz="2200" spc="1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0000"/>
                </a:solidFill>
                <a:latin typeface="Times New Roman"/>
                <a:cs typeface="Times New Roman"/>
              </a:rPr>
              <a:t>or extended</a:t>
            </a:r>
            <a:r>
              <a:rPr sz="22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0000"/>
                </a:solidFill>
                <a:latin typeface="Times New Roman"/>
                <a:cs typeface="Times New Roman"/>
              </a:rPr>
              <a:t>over period of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596517" y="3898025"/>
            <a:ext cx="717809" cy="34695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431"/>
              </a:lnSpc>
              <a:spcBef>
                <a:spcPts val="0"/>
              </a:spcBef>
              <a:spcAft>
                <a:spcPts val="0"/>
              </a:spcAft>
            </a:pPr>
            <a:r>
              <a:rPr sz="2200" dirty="0">
                <a:solidFill>
                  <a:srgbClr val="000000"/>
                </a:solidFill>
                <a:latin typeface="Times New Roman"/>
                <a:cs typeface="Times New Roman"/>
              </a:rPr>
              <a:t>time.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852525" y="4233106"/>
            <a:ext cx="7319596" cy="17091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662"/>
              </a:lnSpc>
              <a:spcBef>
                <a:spcPts val="0"/>
              </a:spcBef>
              <a:spcAft>
                <a:spcPts val="0"/>
              </a:spcAft>
            </a:pPr>
            <a:r>
              <a:rPr sz="3300" spc="11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600" b="1" dirty="0">
                <a:solidFill>
                  <a:srgbClr val="000000"/>
                </a:solidFill>
                <a:latin typeface="Times New Roman"/>
                <a:cs typeface="Times New Roman"/>
              </a:rPr>
              <a:t>Travel</a:t>
            </a:r>
            <a:r>
              <a:rPr sz="2600" b="1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000000"/>
                </a:solidFill>
                <a:latin typeface="Times New Roman"/>
                <a:cs typeface="Times New Roman"/>
              </a:rPr>
              <a:t>and</a:t>
            </a:r>
            <a:r>
              <a:rPr sz="2600" b="1" spc="-1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000000"/>
                </a:solidFill>
                <a:latin typeface="Times New Roman"/>
                <a:cs typeface="Times New Roman"/>
              </a:rPr>
              <a:t>Entertainment</a:t>
            </a:r>
            <a:r>
              <a:rPr sz="2600" b="1" spc="-3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000000"/>
                </a:solidFill>
                <a:latin typeface="Times New Roman"/>
                <a:cs typeface="Times New Roman"/>
              </a:rPr>
              <a:t>Credit</a:t>
            </a:r>
            <a:r>
              <a:rPr sz="2600" b="1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000000"/>
                </a:solidFill>
                <a:latin typeface="Times New Roman"/>
                <a:cs typeface="Times New Roman"/>
              </a:rPr>
              <a:t>Cards</a:t>
            </a:r>
          </a:p>
          <a:p>
            <a:pPr marL="457479" marR="0">
              <a:lnSpc>
                <a:spcPts val="3105"/>
              </a:lnSpc>
              <a:spcBef>
                <a:spcPts val="2"/>
              </a:spcBef>
              <a:spcAft>
                <a:spcPts val="0"/>
              </a:spcAft>
            </a:pPr>
            <a:r>
              <a:rPr sz="2800" spc="56" dirty="0">
                <a:solidFill>
                  <a:srgbClr val="00279F"/>
                </a:solidFill>
                <a:latin typeface="Wingdings"/>
                <a:cs typeface="Wingdings"/>
              </a:rPr>
              <a:t></a:t>
            </a:r>
            <a:r>
              <a:rPr sz="2200" dirty="0">
                <a:solidFill>
                  <a:srgbClr val="000000"/>
                </a:solidFill>
                <a:latin typeface="Times New Roman"/>
                <a:cs typeface="Times New Roman"/>
              </a:rPr>
              <a:t>Credit and card issued by service</a:t>
            </a:r>
            <a:r>
              <a:rPr sz="22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0000"/>
                </a:solidFill>
                <a:latin typeface="Times New Roman"/>
                <a:cs typeface="Times New Roman"/>
              </a:rPr>
              <a:t>provider (Diner’s Club)</a:t>
            </a:r>
          </a:p>
          <a:p>
            <a:pPr marL="457479" marR="0">
              <a:lnSpc>
                <a:spcPts val="3103"/>
              </a:lnSpc>
              <a:spcBef>
                <a:spcPts val="66"/>
              </a:spcBef>
              <a:spcAft>
                <a:spcPts val="0"/>
              </a:spcAft>
            </a:pPr>
            <a:r>
              <a:rPr sz="2800" spc="56" dirty="0">
                <a:solidFill>
                  <a:srgbClr val="00279F"/>
                </a:solidFill>
                <a:latin typeface="Wingdings"/>
                <a:cs typeface="Wingdings"/>
              </a:rPr>
              <a:t></a:t>
            </a:r>
            <a:r>
              <a:rPr sz="2200" dirty="0">
                <a:solidFill>
                  <a:srgbClr val="000000"/>
                </a:solidFill>
                <a:latin typeface="Times New Roman"/>
                <a:cs typeface="Times New Roman"/>
              </a:rPr>
              <a:t>Not accepted at as many</a:t>
            </a:r>
            <a:r>
              <a:rPr sz="2200" spc="2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0000"/>
                </a:solidFill>
                <a:latin typeface="Times New Roman"/>
                <a:cs typeface="Times New Roman"/>
              </a:rPr>
              <a:t>locations as bank cards</a:t>
            </a:r>
          </a:p>
          <a:p>
            <a:pPr marL="457479" marR="0">
              <a:lnSpc>
                <a:spcPts val="3103"/>
              </a:lnSpc>
              <a:spcBef>
                <a:spcPts val="64"/>
              </a:spcBef>
              <a:spcAft>
                <a:spcPts val="0"/>
              </a:spcAft>
            </a:pPr>
            <a:r>
              <a:rPr sz="2800" spc="56" dirty="0">
                <a:solidFill>
                  <a:srgbClr val="00279F"/>
                </a:solidFill>
                <a:latin typeface="Wingdings"/>
                <a:cs typeface="Wingdings"/>
              </a:rPr>
              <a:t></a:t>
            </a:r>
            <a:r>
              <a:rPr sz="2200" dirty="0">
                <a:solidFill>
                  <a:srgbClr val="000000"/>
                </a:solidFill>
                <a:latin typeface="Times New Roman"/>
                <a:cs typeface="Times New Roman"/>
              </a:rPr>
              <a:t>Entire</a:t>
            </a:r>
            <a:r>
              <a:rPr sz="2200" spc="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0000"/>
                </a:solidFill>
                <a:latin typeface="Times New Roman"/>
                <a:cs typeface="Times New Roman"/>
              </a:rPr>
              <a:t>balance must</a:t>
            </a:r>
            <a:r>
              <a:rPr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0000"/>
                </a:solidFill>
                <a:latin typeface="Times New Roman"/>
                <a:cs typeface="Times New Roman"/>
              </a:rPr>
              <a:t>be repaid in 30 days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739138" y="861950"/>
            <a:ext cx="6351448" cy="5488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021"/>
              </a:lnSpc>
              <a:spcBef>
                <a:spcPts val="0"/>
              </a:spcBef>
              <a:spcAft>
                <a:spcPts val="0"/>
              </a:spcAft>
            </a:pPr>
            <a:r>
              <a:rPr sz="3600" b="1" dirty="0">
                <a:solidFill>
                  <a:srgbClr val="500093"/>
                </a:solidFill>
                <a:latin typeface="Arial"/>
                <a:cs typeface="Arial"/>
              </a:rPr>
              <a:t>Where to use Credit Cards…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52525" y="1823632"/>
            <a:ext cx="7220478" cy="138899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099"/>
              </a:lnSpc>
              <a:spcBef>
                <a:spcPts val="0"/>
              </a:spcBef>
              <a:spcAft>
                <a:spcPts val="0"/>
              </a:spcAft>
            </a:pP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Cards </a:t>
            </a:r>
            <a:r>
              <a:rPr sz="2800" b="1" spc="-10" dirty="0">
                <a:solidFill>
                  <a:srgbClr val="000000"/>
                </a:solidFill>
                <a:latin typeface="Times New Roman"/>
                <a:cs typeface="Times New Roman"/>
              </a:rPr>
              <a:t>where</a:t>
            </a:r>
            <a:r>
              <a:rPr sz="2800" b="1" spc="3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purchases</a:t>
            </a:r>
            <a:r>
              <a:rPr sz="2800" b="1" spc="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are</a:t>
            </a:r>
            <a:r>
              <a:rPr sz="2800" b="1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made in particular</a:t>
            </a:r>
          </a:p>
          <a:p>
            <a:pPr marL="343204" marR="0">
              <a:lnSpc>
                <a:spcPts val="3096"/>
              </a:lnSpc>
              <a:spcBef>
                <a:spcPts val="265"/>
              </a:spcBef>
              <a:spcAft>
                <a:spcPts val="0"/>
              </a:spcAft>
            </a:pP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location</a:t>
            </a:r>
          </a:p>
          <a:p>
            <a:pPr marL="0" marR="0">
              <a:lnSpc>
                <a:spcPts val="3942"/>
              </a:lnSpc>
              <a:spcBef>
                <a:spcPts val="234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Retail Credit</a:t>
            </a:r>
            <a:r>
              <a:rPr sz="2800" b="1" spc="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Cards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310005" y="3182228"/>
            <a:ext cx="7467370" cy="127305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385"/>
              </a:lnSpc>
              <a:spcBef>
                <a:spcPts val="0"/>
              </a:spcBef>
              <a:spcAft>
                <a:spcPts val="0"/>
              </a:spcAft>
            </a:pPr>
            <a:r>
              <a:rPr sz="3050" dirty="0">
                <a:solidFill>
                  <a:srgbClr val="00279F"/>
                </a:solidFill>
                <a:latin typeface="Wingdings"/>
                <a:cs typeface="Wingdings"/>
              </a:rPr>
              <a:t>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Credit</a:t>
            </a:r>
            <a:r>
              <a:rPr sz="2400" spc="-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and</a:t>
            </a:r>
            <a:r>
              <a:rPr sz="24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card</a:t>
            </a:r>
            <a:r>
              <a:rPr sz="24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issued</a:t>
            </a:r>
            <a:r>
              <a:rPr sz="24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by particular</a:t>
            </a:r>
            <a:r>
              <a:rPr sz="2400" spc="-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retailer</a:t>
            </a:r>
            <a:r>
              <a:rPr sz="2400" spc="-2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(Shell Oil,</a:t>
            </a:r>
          </a:p>
          <a:p>
            <a:pPr marL="286511" marR="0">
              <a:lnSpc>
                <a:spcPts val="2657"/>
              </a:lnSpc>
              <a:spcBef>
                <a:spcPts val="50"/>
              </a:spcBef>
              <a:spcAft>
                <a:spcPts val="0"/>
              </a:spcAft>
            </a:pP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Total,</a:t>
            </a:r>
            <a:r>
              <a:rPr sz="2400" spc="-2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Old Navy, The Bon, Home</a:t>
            </a:r>
            <a:r>
              <a:rPr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Depot</a:t>
            </a:r>
            <a:r>
              <a:rPr sz="2400" spc="1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etc)</a:t>
            </a:r>
          </a:p>
          <a:p>
            <a:pPr marL="0" marR="0">
              <a:lnSpc>
                <a:spcPts val="3382"/>
              </a:lnSpc>
              <a:spcBef>
                <a:spcPts val="196"/>
              </a:spcBef>
              <a:spcAft>
                <a:spcPts val="0"/>
              </a:spcAft>
            </a:pPr>
            <a:r>
              <a:rPr sz="3050" dirty="0">
                <a:solidFill>
                  <a:srgbClr val="00279F"/>
                </a:solidFill>
                <a:latin typeface="Wingdings"/>
                <a:cs typeface="Wingdings"/>
              </a:rPr>
              <a:t>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Balance</a:t>
            </a:r>
            <a:r>
              <a:rPr sz="2400" spc="-1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paid-off</a:t>
            </a:r>
            <a:r>
              <a:rPr sz="2400" spc="-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at end of</a:t>
            </a:r>
            <a:r>
              <a:rPr sz="24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month</a:t>
            </a:r>
            <a:r>
              <a:rPr sz="2400" spc="1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or extended</a:t>
            </a:r>
            <a:r>
              <a:rPr sz="2400" spc="-3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over period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596517" y="4429674"/>
            <a:ext cx="1023472" cy="37564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657"/>
              </a:lnSpc>
              <a:spcBef>
                <a:spcPts val="0"/>
              </a:spcBef>
              <a:spcAft>
                <a:spcPts val="0"/>
              </a:spcAft>
            </a:pP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of time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790954" y="861950"/>
            <a:ext cx="6247717" cy="5488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021"/>
              </a:lnSpc>
              <a:spcBef>
                <a:spcPts val="0"/>
              </a:spcBef>
              <a:spcAft>
                <a:spcPts val="0"/>
              </a:spcAft>
            </a:pPr>
            <a:r>
              <a:rPr sz="3600" b="1" dirty="0">
                <a:solidFill>
                  <a:srgbClr val="500093"/>
                </a:solidFill>
                <a:latin typeface="Arial"/>
                <a:cs typeface="Arial"/>
              </a:rPr>
              <a:t>Why Not Use</a:t>
            </a:r>
            <a:r>
              <a:rPr sz="3600" b="1" spc="-10" dirty="0">
                <a:solidFill>
                  <a:srgbClr val="500093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500093"/>
                </a:solidFill>
                <a:latin typeface="Arial"/>
                <a:cs typeface="Arial"/>
              </a:rPr>
              <a:t>a Credit Card?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52525" y="1691876"/>
            <a:ext cx="5980552" cy="53910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4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Improper use can damage credit rating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52525" y="2161796"/>
            <a:ext cx="7791088" cy="10081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2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Higher risk for impulsive</a:t>
            </a:r>
            <a:r>
              <a:rPr sz="28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buying</a:t>
            </a:r>
            <a:r>
              <a:rPr sz="2800" spc="-2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and overspending</a:t>
            </a:r>
          </a:p>
          <a:p>
            <a:pPr marL="0" marR="0">
              <a:lnSpc>
                <a:spcPts val="3695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Debt trap when</a:t>
            </a:r>
            <a:r>
              <a:rPr sz="2800" spc="1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used</a:t>
            </a:r>
            <a:r>
              <a:rPr sz="2800" spc="-1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unwisely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52525" y="3100306"/>
            <a:ext cx="7729871" cy="53910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4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Expensive</a:t>
            </a:r>
            <a:r>
              <a:rPr sz="2800" spc="-2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way</a:t>
            </a:r>
            <a:r>
              <a:rPr sz="2800" spc="1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to borrow due to</a:t>
            </a:r>
            <a:r>
              <a:rPr sz="28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high</a:t>
            </a:r>
            <a:r>
              <a:rPr sz="28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interest</a:t>
            </a:r>
            <a:r>
              <a:rPr sz="28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rates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852525" y="3570353"/>
            <a:ext cx="6790444" cy="5387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2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Less to spend</a:t>
            </a:r>
            <a:r>
              <a:rPr sz="28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in the</a:t>
            </a:r>
            <a:r>
              <a:rPr sz="28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future due</a:t>
            </a:r>
            <a:r>
              <a:rPr sz="28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to</a:t>
            </a:r>
            <a:r>
              <a:rPr sz="28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paying off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195730" y="4043482"/>
            <a:ext cx="2994497" cy="4313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096"/>
              </a:lnSpc>
              <a:spcBef>
                <a:spcPts val="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purchases</a:t>
            </a:r>
            <a:r>
              <a:rPr sz="2800" spc="-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from past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852525" y="4423519"/>
            <a:ext cx="5561411" cy="14780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4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Possible</a:t>
            </a:r>
            <a:r>
              <a:rPr sz="28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hidden</a:t>
            </a:r>
            <a:r>
              <a:rPr sz="2800" spc="-1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fees &amp; sub-charges</a:t>
            </a:r>
          </a:p>
          <a:p>
            <a:pPr marL="0" marR="0">
              <a:lnSpc>
                <a:spcPts val="3697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Privacy is an increasing</a:t>
            </a:r>
            <a:r>
              <a:rPr sz="28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concern</a:t>
            </a:r>
          </a:p>
          <a:p>
            <a:pPr marL="0" marR="0">
              <a:lnSpc>
                <a:spcPts val="3696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Identity</a:t>
            </a:r>
            <a:r>
              <a:rPr sz="2800" spc="-2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theft easier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082040" y="643827"/>
            <a:ext cx="7666832" cy="98037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579"/>
              </a:lnSpc>
              <a:spcBef>
                <a:spcPts val="0"/>
              </a:spcBef>
              <a:spcAft>
                <a:spcPts val="0"/>
              </a:spcAft>
            </a:pPr>
            <a:r>
              <a:rPr sz="3200" b="1" dirty="0">
                <a:solidFill>
                  <a:srgbClr val="500093"/>
                </a:solidFill>
                <a:latin typeface="Arial"/>
                <a:cs typeface="Arial"/>
              </a:rPr>
              <a:t>A Schumer Box</a:t>
            </a:r>
            <a:r>
              <a:rPr sz="3200" b="1" spc="-18" dirty="0">
                <a:solidFill>
                  <a:srgbClr val="500093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500093"/>
                </a:solidFill>
                <a:latin typeface="Arial"/>
                <a:cs typeface="Arial"/>
              </a:rPr>
              <a:t>and</a:t>
            </a:r>
            <a:r>
              <a:rPr sz="3200" b="1" spc="-20" dirty="0">
                <a:solidFill>
                  <a:srgbClr val="500093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500093"/>
                </a:solidFill>
                <a:latin typeface="Arial"/>
                <a:cs typeface="Arial"/>
              </a:rPr>
              <a:t>Credit</a:t>
            </a:r>
            <a:r>
              <a:rPr sz="3200" b="1" spc="-18" dirty="0">
                <a:solidFill>
                  <a:srgbClr val="500093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500093"/>
                </a:solidFill>
                <a:latin typeface="Arial"/>
                <a:cs typeface="Arial"/>
              </a:rPr>
              <a:t>Card</a:t>
            </a:r>
            <a:r>
              <a:rPr sz="3200" b="1" spc="-13" dirty="0">
                <a:solidFill>
                  <a:srgbClr val="500093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500093"/>
                </a:solidFill>
                <a:latin typeface="Arial"/>
                <a:cs typeface="Arial"/>
              </a:rPr>
              <a:t>Terms</a:t>
            </a:r>
          </a:p>
          <a:p>
            <a:pPr marL="2797175" marR="0">
              <a:lnSpc>
                <a:spcPts val="3579"/>
              </a:lnSpc>
              <a:spcBef>
                <a:spcPts val="210"/>
              </a:spcBef>
              <a:spcAft>
                <a:spcPts val="0"/>
              </a:spcAft>
            </a:pPr>
            <a:r>
              <a:rPr sz="3200" b="1" dirty="0">
                <a:solidFill>
                  <a:srgbClr val="500093"/>
                </a:solidFill>
                <a:latin typeface="Arial"/>
                <a:cs typeface="Arial"/>
              </a:rPr>
              <a:t>Explained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67640" y="1815573"/>
            <a:ext cx="877675" cy="2915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996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000000"/>
                </a:solidFill>
                <a:latin typeface="Times New Roman"/>
                <a:cs typeface="Times New Roman"/>
              </a:rPr>
              <a:t>Annual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530731" y="1815573"/>
            <a:ext cx="750264" cy="2915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996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000000"/>
                </a:solidFill>
                <a:latin typeface="Times New Roman"/>
                <a:cs typeface="Times New Roman"/>
              </a:rPr>
              <a:t>Grace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737104" y="1815573"/>
            <a:ext cx="2133580" cy="2915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996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000000"/>
                </a:solidFill>
                <a:latin typeface="Times New Roman"/>
                <a:cs typeface="Times New Roman"/>
              </a:rPr>
              <a:t>Minimum</a:t>
            </a:r>
            <a:r>
              <a:rPr sz="1800" b="1" spc="134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000000"/>
                </a:solidFill>
                <a:latin typeface="Times New Roman"/>
                <a:cs typeface="Times New Roman"/>
              </a:rPr>
              <a:t>Balance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5328793" y="1815573"/>
            <a:ext cx="2344913" cy="2915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996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000000"/>
                </a:solidFill>
                <a:latin typeface="Times New Roman"/>
                <a:cs typeface="Times New Roman"/>
              </a:rPr>
              <a:t>Annual</a:t>
            </a:r>
            <a:r>
              <a:rPr sz="1800" b="1" spc="195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800" b="1" spc="-13" dirty="0">
                <a:solidFill>
                  <a:srgbClr val="000000"/>
                </a:solidFill>
                <a:latin typeface="Times New Roman"/>
                <a:cs typeface="Times New Roman"/>
              </a:rPr>
              <a:t>Transaction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7987538" y="1815573"/>
            <a:ext cx="597356" cy="2915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996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000000"/>
                </a:solidFill>
                <a:latin typeface="Times New Roman"/>
                <a:cs typeface="Times New Roman"/>
              </a:rPr>
              <a:t>Late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167640" y="2090546"/>
            <a:ext cx="3496097" cy="2912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993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000000"/>
                </a:solidFill>
                <a:latin typeface="Times New Roman"/>
                <a:cs typeface="Times New Roman"/>
              </a:rPr>
              <a:t>Percentage</a:t>
            </a:r>
            <a:r>
              <a:rPr sz="1800" b="1" spc="18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000000"/>
                </a:solidFill>
                <a:latin typeface="Times New Roman"/>
                <a:cs typeface="Times New Roman"/>
              </a:rPr>
              <a:t>Period</a:t>
            </a:r>
            <a:r>
              <a:rPr sz="1800" b="1" spc="-2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000000"/>
                </a:solidFill>
                <a:latin typeface="Times New Roman"/>
                <a:cs typeface="Times New Roman"/>
              </a:rPr>
              <a:t>for</a:t>
            </a:r>
            <a:r>
              <a:rPr sz="1800" b="1" spc="12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000000"/>
                </a:solidFill>
                <a:latin typeface="Times New Roman"/>
                <a:cs typeface="Times New Roman"/>
              </a:rPr>
              <a:t>Finance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3943477" y="2090546"/>
            <a:ext cx="1970949" cy="5655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993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000000"/>
                </a:solidFill>
                <a:latin typeface="Times New Roman"/>
                <a:cs typeface="Times New Roman"/>
              </a:rPr>
              <a:t>Calculation</a:t>
            </a:r>
            <a:r>
              <a:rPr sz="1800" b="1" spc="155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000000"/>
                </a:solidFill>
                <a:latin typeface="Times New Roman"/>
                <a:cs typeface="Times New Roman"/>
              </a:rPr>
              <a:t>Fees</a:t>
            </a:r>
          </a:p>
          <a:p>
            <a:pPr marL="0" marR="0">
              <a:lnSpc>
                <a:spcPts val="1993"/>
              </a:lnSpc>
              <a:spcBef>
                <a:spcPts val="166"/>
              </a:spcBef>
              <a:spcAft>
                <a:spcPts val="0"/>
              </a:spcAft>
            </a:pPr>
            <a:r>
              <a:rPr sz="1800" b="1" dirty="0">
                <a:solidFill>
                  <a:srgbClr val="000000"/>
                </a:solidFill>
                <a:latin typeface="Times New Roman"/>
                <a:cs typeface="Times New Roman"/>
              </a:rPr>
              <a:t>Method</a:t>
            </a:r>
            <a:r>
              <a:rPr sz="1800" b="1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000000"/>
                </a:solidFill>
                <a:latin typeface="Times New Roman"/>
                <a:cs typeface="Times New Roman"/>
              </a:rPr>
              <a:t>for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6356604" y="2090546"/>
            <a:ext cx="2649044" cy="2912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993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000000"/>
                </a:solidFill>
                <a:latin typeface="Times New Roman"/>
                <a:cs typeface="Times New Roman"/>
              </a:rPr>
              <a:t>Fees for</a:t>
            </a:r>
            <a:r>
              <a:rPr sz="1800" b="1" spc="-3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000000"/>
                </a:solidFill>
                <a:latin typeface="Times New Roman"/>
                <a:cs typeface="Times New Roman"/>
              </a:rPr>
              <a:t>Cash</a:t>
            </a:r>
            <a:r>
              <a:rPr sz="1800" b="1" spc="193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000000"/>
                </a:solidFill>
                <a:latin typeface="Times New Roman"/>
                <a:cs typeface="Times New Roman"/>
              </a:rPr>
              <a:t>Payment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167640" y="2364866"/>
            <a:ext cx="958408" cy="2912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993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000000"/>
                </a:solidFill>
                <a:latin typeface="Times New Roman"/>
                <a:cs typeface="Times New Roman"/>
              </a:rPr>
              <a:t>Rate for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1530731" y="2364866"/>
            <a:ext cx="2171254" cy="2912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993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000000"/>
                </a:solidFill>
                <a:latin typeface="Times New Roman"/>
                <a:cs typeface="Times New Roman"/>
              </a:rPr>
              <a:t>Purchases</a:t>
            </a:r>
            <a:r>
              <a:rPr sz="1800" b="1" spc="128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000000"/>
                </a:solidFill>
                <a:latin typeface="Times New Roman"/>
                <a:cs typeface="Times New Roman"/>
              </a:rPr>
              <a:t>Charges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6356604" y="2364866"/>
            <a:ext cx="1092249" cy="2912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993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000000"/>
                </a:solidFill>
                <a:latin typeface="Times New Roman"/>
                <a:cs typeface="Times New Roman"/>
              </a:rPr>
              <a:t>Advances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7987538" y="2364866"/>
            <a:ext cx="585633" cy="2912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993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000000"/>
                </a:solidFill>
                <a:latin typeface="Times New Roman"/>
                <a:cs typeface="Times New Roman"/>
              </a:rPr>
              <a:t>Fees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167640" y="2639186"/>
            <a:ext cx="1142925" cy="2912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993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000000"/>
                </a:solidFill>
                <a:latin typeface="Times New Roman"/>
                <a:cs typeface="Times New Roman"/>
              </a:rPr>
              <a:t>Purchases</a:t>
            </a:r>
          </a:p>
        </p:txBody>
      </p:sp>
      <p:sp>
        <p:nvSpPr>
          <p:cNvPr id="17" name="object 17"/>
          <p:cNvSpPr txBox="1"/>
          <p:nvPr/>
        </p:nvSpPr>
        <p:spPr>
          <a:xfrm>
            <a:off x="3943477" y="2639186"/>
            <a:ext cx="1142925" cy="2912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993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000000"/>
                </a:solidFill>
                <a:latin typeface="Times New Roman"/>
                <a:cs typeface="Times New Roman"/>
              </a:rPr>
              <a:t>Purchases</a:t>
            </a:r>
          </a:p>
        </p:txBody>
      </p:sp>
      <p:sp>
        <p:nvSpPr>
          <p:cNvPr id="18" name="object 18"/>
          <p:cNvSpPr txBox="1"/>
          <p:nvPr/>
        </p:nvSpPr>
        <p:spPr>
          <a:xfrm>
            <a:off x="167640" y="3569461"/>
            <a:ext cx="743332" cy="2912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993"/>
              </a:lnSpc>
              <a:spcBef>
                <a:spcPts val="0"/>
              </a:spcBef>
              <a:spcAft>
                <a:spcPts val="0"/>
              </a:spcAft>
            </a:pPr>
            <a:r>
              <a:rPr sz="1800" dirty="0">
                <a:solidFill>
                  <a:srgbClr val="000000"/>
                </a:solidFill>
                <a:latin typeface="Times New Roman"/>
                <a:cs typeface="Times New Roman"/>
              </a:rPr>
              <a:t>19.9%</a:t>
            </a:r>
          </a:p>
        </p:txBody>
      </p:sp>
      <p:sp>
        <p:nvSpPr>
          <p:cNvPr id="19" name="object 19"/>
          <p:cNvSpPr txBox="1"/>
          <p:nvPr/>
        </p:nvSpPr>
        <p:spPr>
          <a:xfrm>
            <a:off x="1530731" y="3569461"/>
            <a:ext cx="895615" cy="83996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993"/>
              </a:lnSpc>
              <a:spcBef>
                <a:spcPts val="0"/>
              </a:spcBef>
              <a:spcAft>
                <a:spcPts val="0"/>
              </a:spcAft>
            </a:pPr>
            <a:r>
              <a:rPr sz="1800" dirty="0">
                <a:solidFill>
                  <a:srgbClr val="000000"/>
                </a:solidFill>
                <a:latin typeface="Times New Roman"/>
                <a:cs typeface="Times New Roman"/>
              </a:rPr>
              <a:t>Not less</a:t>
            </a:r>
          </a:p>
          <a:p>
            <a:pPr marL="0" marR="0">
              <a:lnSpc>
                <a:spcPts val="1993"/>
              </a:lnSpc>
              <a:spcBef>
                <a:spcPts val="166"/>
              </a:spcBef>
              <a:spcAft>
                <a:spcPts val="0"/>
              </a:spcAft>
            </a:pPr>
            <a:r>
              <a:rPr sz="1800" dirty="0">
                <a:solidFill>
                  <a:srgbClr val="000000"/>
                </a:solidFill>
                <a:latin typeface="Times New Roman"/>
                <a:cs typeface="Times New Roman"/>
              </a:rPr>
              <a:t>than 25</a:t>
            </a:r>
          </a:p>
          <a:p>
            <a:pPr marL="0" marR="0">
              <a:lnSpc>
                <a:spcPts val="1996"/>
              </a:lnSpc>
              <a:spcBef>
                <a:spcPts val="114"/>
              </a:spcBef>
              <a:spcAft>
                <a:spcPts val="0"/>
              </a:spcAft>
            </a:pPr>
            <a:r>
              <a:rPr sz="1800" dirty="0">
                <a:solidFill>
                  <a:srgbClr val="000000"/>
                </a:solidFill>
                <a:latin typeface="Times New Roman"/>
                <a:cs typeface="Times New Roman"/>
              </a:rPr>
              <a:t>days</a:t>
            </a:r>
          </a:p>
        </p:txBody>
      </p:sp>
      <p:sp>
        <p:nvSpPr>
          <p:cNvPr id="20" name="object 20"/>
          <p:cNvSpPr txBox="1"/>
          <p:nvPr/>
        </p:nvSpPr>
        <p:spPr>
          <a:xfrm>
            <a:off x="2737104" y="3569461"/>
            <a:ext cx="2116319" cy="83996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993"/>
              </a:lnSpc>
              <a:spcBef>
                <a:spcPts val="0"/>
              </a:spcBef>
              <a:spcAft>
                <a:spcPts val="0"/>
              </a:spcAft>
            </a:pPr>
            <a:r>
              <a:rPr sz="1800" dirty="0">
                <a:solidFill>
                  <a:srgbClr val="000000"/>
                </a:solidFill>
                <a:latin typeface="Times New Roman"/>
                <a:cs typeface="Times New Roman"/>
              </a:rPr>
              <a:t>$.50 when</a:t>
            </a:r>
            <a:r>
              <a:rPr sz="1800" spc="155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800" spc="-19" dirty="0">
                <a:solidFill>
                  <a:srgbClr val="000000"/>
                </a:solidFill>
                <a:latin typeface="Times New Roman"/>
                <a:cs typeface="Times New Roman"/>
              </a:rPr>
              <a:t>Average</a:t>
            </a:r>
          </a:p>
          <a:p>
            <a:pPr marL="0" marR="0">
              <a:lnSpc>
                <a:spcPts val="1993"/>
              </a:lnSpc>
              <a:spcBef>
                <a:spcPts val="166"/>
              </a:spcBef>
              <a:spcAft>
                <a:spcPts val="0"/>
              </a:spcAft>
            </a:pPr>
            <a:r>
              <a:rPr sz="1800" dirty="0">
                <a:solidFill>
                  <a:srgbClr val="000000"/>
                </a:solidFill>
                <a:latin typeface="Times New Roman"/>
                <a:cs typeface="Times New Roman"/>
              </a:rPr>
              <a:t>a</a:t>
            </a:r>
            <a:r>
              <a:rPr sz="1800" spc="4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0000"/>
                </a:solidFill>
                <a:latin typeface="Times New Roman"/>
                <a:cs typeface="Times New Roman"/>
              </a:rPr>
              <a:t>finance</a:t>
            </a:r>
            <a:r>
              <a:rPr sz="1800" spc="20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0000"/>
                </a:solidFill>
                <a:latin typeface="Times New Roman"/>
                <a:cs typeface="Times New Roman"/>
              </a:rPr>
              <a:t>daily</a:t>
            </a:r>
          </a:p>
          <a:p>
            <a:pPr marL="0" marR="0">
              <a:lnSpc>
                <a:spcPts val="1996"/>
              </a:lnSpc>
              <a:spcBef>
                <a:spcPts val="114"/>
              </a:spcBef>
              <a:spcAft>
                <a:spcPts val="0"/>
              </a:spcAft>
            </a:pPr>
            <a:r>
              <a:rPr sz="1800" dirty="0">
                <a:solidFill>
                  <a:srgbClr val="000000"/>
                </a:solidFill>
                <a:latin typeface="Times New Roman"/>
                <a:cs typeface="Times New Roman"/>
              </a:rPr>
              <a:t>charge at a</a:t>
            </a:r>
            <a:r>
              <a:rPr sz="1800" spc="127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0000"/>
                </a:solidFill>
                <a:latin typeface="Times New Roman"/>
                <a:cs typeface="Times New Roman"/>
              </a:rPr>
              <a:t>balance</a:t>
            </a:r>
          </a:p>
        </p:txBody>
      </p:sp>
      <p:sp>
        <p:nvSpPr>
          <p:cNvPr id="21" name="object 21"/>
          <p:cNvSpPr txBox="1"/>
          <p:nvPr/>
        </p:nvSpPr>
        <p:spPr>
          <a:xfrm>
            <a:off x="5328793" y="3569461"/>
            <a:ext cx="2107377" cy="2912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993"/>
              </a:lnSpc>
              <a:spcBef>
                <a:spcPts val="0"/>
              </a:spcBef>
              <a:spcAft>
                <a:spcPts val="0"/>
              </a:spcAft>
            </a:pPr>
            <a:r>
              <a:rPr sz="1800" dirty="0">
                <a:solidFill>
                  <a:srgbClr val="000000"/>
                </a:solidFill>
                <a:latin typeface="Times New Roman"/>
                <a:cs typeface="Times New Roman"/>
              </a:rPr>
              <a:t>$20 per</a:t>
            </a:r>
            <a:r>
              <a:rPr sz="1800" spc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0000"/>
                </a:solidFill>
                <a:latin typeface="Times New Roman"/>
                <a:cs typeface="Times New Roman"/>
              </a:rPr>
              <a:t>2% with a</a:t>
            </a:r>
          </a:p>
        </p:txBody>
      </p:sp>
      <p:sp>
        <p:nvSpPr>
          <p:cNvPr id="22" name="object 22"/>
          <p:cNvSpPr txBox="1"/>
          <p:nvPr/>
        </p:nvSpPr>
        <p:spPr>
          <a:xfrm>
            <a:off x="7987538" y="3569461"/>
            <a:ext cx="495300" cy="2912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993"/>
              </a:lnSpc>
              <a:spcBef>
                <a:spcPts val="0"/>
              </a:spcBef>
              <a:spcAft>
                <a:spcPts val="0"/>
              </a:spcAft>
            </a:pPr>
            <a:r>
              <a:rPr sz="1800" dirty="0">
                <a:solidFill>
                  <a:srgbClr val="000000"/>
                </a:solidFill>
                <a:latin typeface="Times New Roman"/>
                <a:cs typeface="Times New Roman"/>
              </a:rPr>
              <a:t>$29</a:t>
            </a:r>
          </a:p>
        </p:txBody>
      </p:sp>
      <p:sp>
        <p:nvSpPr>
          <p:cNvPr id="23" name="object 23"/>
          <p:cNvSpPr txBox="1"/>
          <p:nvPr/>
        </p:nvSpPr>
        <p:spPr>
          <a:xfrm>
            <a:off x="5328793" y="3843781"/>
            <a:ext cx="549480" cy="2912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993"/>
              </a:lnSpc>
              <a:spcBef>
                <a:spcPts val="0"/>
              </a:spcBef>
              <a:spcAft>
                <a:spcPts val="0"/>
              </a:spcAft>
            </a:pPr>
            <a:r>
              <a:rPr sz="1800" spc="10" dirty="0">
                <a:solidFill>
                  <a:srgbClr val="000000"/>
                </a:solidFill>
                <a:latin typeface="Times New Roman"/>
                <a:cs typeface="Times New Roman"/>
              </a:rPr>
              <a:t>year</a:t>
            </a:r>
          </a:p>
        </p:txBody>
      </p:sp>
      <p:sp>
        <p:nvSpPr>
          <p:cNvPr id="24" name="object 24"/>
          <p:cNvSpPr txBox="1"/>
          <p:nvPr/>
        </p:nvSpPr>
        <p:spPr>
          <a:xfrm>
            <a:off x="6356604" y="3843781"/>
            <a:ext cx="1377203" cy="56564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993"/>
              </a:lnSpc>
              <a:spcBef>
                <a:spcPts val="0"/>
              </a:spcBef>
              <a:spcAft>
                <a:spcPts val="0"/>
              </a:spcAft>
            </a:pPr>
            <a:r>
              <a:rPr sz="1800" dirty="0">
                <a:solidFill>
                  <a:srgbClr val="000000"/>
                </a:solidFill>
                <a:latin typeface="Times New Roman"/>
                <a:cs typeface="Times New Roman"/>
              </a:rPr>
              <a:t>minimum fee</a:t>
            </a:r>
          </a:p>
          <a:p>
            <a:pPr marL="0" marR="0">
              <a:lnSpc>
                <a:spcPts val="1996"/>
              </a:lnSpc>
              <a:spcBef>
                <a:spcPts val="164"/>
              </a:spcBef>
              <a:spcAft>
                <a:spcPts val="0"/>
              </a:spcAft>
            </a:pPr>
            <a:r>
              <a:rPr sz="1800" dirty="0">
                <a:solidFill>
                  <a:srgbClr val="000000"/>
                </a:solidFill>
                <a:latin typeface="Times New Roman"/>
                <a:cs typeface="Times New Roman"/>
              </a:rPr>
              <a:t>of $3</a:t>
            </a:r>
          </a:p>
        </p:txBody>
      </p:sp>
      <p:sp>
        <p:nvSpPr>
          <p:cNvPr id="25" name="object 25"/>
          <p:cNvSpPr txBox="1"/>
          <p:nvPr/>
        </p:nvSpPr>
        <p:spPr>
          <a:xfrm>
            <a:off x="2737104" y="4392675"/>
            <a:ext cx="902630" cy="8398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993"/>
              </a:lnSpc>
              <a:spcBef>
                <a:spcPts val="0"/>
              </a:spcBef>
              <a:spcAft>
                <a:spcPts val="0"/>
              </a:spcAft>
            </a:pPr>
            <a:r>
              <a:rPr sz="1800" dirty="0">
                <a:solidFill>
                  <a:srgbClr val="000000"/>
                </a:solidFill>
                <a:latin typeface="Times New Roman"/>
                <a:cs typeface="Times New Roman"/>
              </a:rPr>
              <a:t>periodic</a:t>
            </a:r>
          </a:p>
          <a:p>
            <a:pPr marL="0" marR="0">
              <a:lnSpc>
                <a:spcPts val="1993"/>
              </a:lnSpc>
              <a:spcBef>
                <a:spcPts val="166"/>
              </a:spcBef>
              <a:spcAft>
                <a:spcPts val="0"/>
              </a:spcAft>
            </a:pPr>
            <a:r>
              <a:rPr sz="1800" dirty="0">
                <a:solidFill>
                  <a:srgbClr val="000000"/>
                </a:solidFill>
                <a:latin typeface="Times New Roman"/>
                <a:cs typeface="Times New Roman"/>
              </a:rPr>
              <a:t>rate</a:t>
            </a:r>
            <a:r>
              <a:rPr sz="18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0000"/>
                </a:solidFill>
                <a:latin typeface="Times New Roman"/>
                <a:cs typeface="Times New Roman"/>
              </a:rPr>
              <a:t>is</a:t>
            </a:r>
          </a:p>
          <a:p>
            <a:pPr marL="0" marR="0">
              <a:lnSpc>
                <a:spcPts val="1993"/>
              </a:lnSpc>
              <a:spcBef>
                <a:spcPts val="116"/>
              </a:spcBef>
              <a:spcAft>
                <a:spcPts val="0"/>
              </a:spcAft>
            </a:pPr>
            <a:r>
              <a:rPr sz="1800" dirty="0">
                <a:solidFill>
                  <a:srgbClr val="000000"/>
                </a:solidFill>
                <a:latin typeface="Times New Roman"/>
                <a:cs typeface="Times New Roman"/>
              </a:rPr>
              <a:t>charged</a:t>
            </a:r>
          </a:p>
        </p:txBody>
      </p:sp>
      <p:sp>
        <p:nvSpPr>
          <p:cNvPr id="26" name="object 26"/>
          <p:cNvSpPr txBox="1"/>
          <p:nvPr/>
        </p:nvSpPr>
        <p:spPr>
          <a:xfrm>
            <a:off x="3943477" y="4392675"/>
            <a:ext cx="1093775" cy="8398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993"/>
              </a:lnSpc>
              <a:spcBef>
                <a:spcPts val="0"/>
              </a:spcBef>
              <a:spcAft>
                <a:spcPts val="0"/>
              </a:spcAft>
            </a:pPr>
            <a:r>
              <a:rPr sz="1800" dirty="0">
                <a:solidFill>
                  <a:srgbClr val="000000"/>
                </a:solidFill>
                <a:latin typeface="Times New Roman"/>
                <a:cs typeface="Times New Roman"/>
              </a:rPr>
              <a:t>method</a:t>
            </a:r>
          </a:p>
          <a:p>
            <a:pPr marL="0" marR="0">
              <a:lnSpc>
                <a:spcPts val="1993"/>
              </a:lnSpc>
              <a:spcBef>
                <a:spcPts val="166"/>
              </a:spcBef>
              <a:spcAft>
                <a:spcPts val="0"/>
              </a:spcAft>
            </a:pPr>
            <a:r>
              <a:rPr sz="1800" dirty="0">
                <a:solidFill>
                  <a:srgbClr val="000000"/>
                </a:solidFill>
                <a:latin typeface="Times New Roman"/>
                <a:cs typeface="Times New Roman"/>
              </a:rPr>
              <a:t>(including</a:t>
            </a:r>
          </a:p>
          <a:p>
            <a:pPr marL="0" marR="0">
              <a:lnSpc>
                <a:spcPts val="1993"/>
              </a:lnSpc>
              <a:spcBef>
                <a:spcPts val="116"/>
              </a:spcBef>
              <a:spcAft>
                <a:spcPts val="0"/>
              </a:spcAft>
            </a:pPr>
            <a:r>
              <a:rPr sz="1800" dirty="0">
                <a:solidFill>
                  <a:srgbClr val="000000"/>
                </a:solidFill>
                <a:latin typeface="Times New Roman"/>
                <a:cs typeface="Times New Roman"/>
              </a:rPr>
              <a:t>new</a:t>
            </a:r>
          </a:p>
        </p:txBody>
      </p:sp>
      <p:sp>
        <p:nvSpPr>
          <p:cNvPr id="27" name="object 27"/>
          <p:cNvSpPr txBox="1"/>
          <p:nvPr/>
        </p:nvSpPr>
        <p:spPr>
          <a:xfrm>
            <a:off x="3943477" y="5215635"/>
            <a:ext cx="1130810" cy="2912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993"/>
              </a:lnSpc>
              <a:spcBef>
                <a:spcPts val="0"/>
              </a:spcBef>
              <a:spcAft>
                <a:spcPts val="0"/>
              </a:spcAft>
            </a:pPr>
            <a:r>
              <a:rPr sz="1800" dirty="0">
                <a:solidFill>
                  <a:srgbClr val="000000"/>
                </a:solidFill>
                <a:latin typeface="Times New Roman"/>
                <a:cs typeface="Times New Roman"/>
              </a:rPr>
              <a:t>purchases)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400554" y="861950"/>
            <a:ext cx="5028361" cy="5488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021"/>
              </a:lnSpc>
              <a:spcBef>
                <a:spcPts val="0"/>
              </a:spcBef>
              <a:spcAft>
                <a:spcPts val="0"/>
              </a:spcAft>
            </a:pPr>
            <a:r>
              <a:rPr sz="3600" b="1" dirty="0">
                <a:solidFill>
                  <a:srgbClr val="500093"/>
                </a:solidFill>
                <a:latin typeface="Arial"/>
                <a:cs typeface="Arial"/>
              </a:rPr>
              <a:t>Understanding the Bill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52525" y="1691876"/>
            <a:ext cx="7698309" cy="167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4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Minimum</a:t>
            </a:r>
            <a:r>
              <a:rPr sz="2800" b="1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Payment</a:t>
            </a:r>
            <a:r>
              <a:rPr sz="2800" b="1" spc="1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Due:</a:t>
            </a:r>
            <a:r>
              <a:rPr sz="2800" b="1" spc="1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minimum</a:t>
            </a:r>
            <a:r>
              <a:rPr sz="2800" spc="2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amount to be</a:t>
            </a:r>
          </a:p>
          <a:p>
            <a:pPr marL="343204" marR="0">
              <a:lnSpc>
                <a:spcPts val="3025"/>
              </a:lnSpc>
              <a:spcBef>
                <a:spcPts val="5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paid. If this amount</a:t>
            </a:r>
            <a:r>
              <a:rPr sz="28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is paid and a balance</a:t>
            </a:r>
            <a:r>
              <a:rPr sz="2800" spc="-3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is left on</a:t>
            </a:r>
          </a:p>
          <a:p>
            <a:pPr marL="343204" marR="0">
              <a:lnSpc>
                <a:spcPts val="3024"/>
              </a:lnSpc>
              <a:spcBef>
                <a:spcPts val="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the</a:t>
            </a:r>
            <a:r>
              <a:rPr sz="28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account,</a:t>
            </a:r>
            <a:r>
              <a:rPr sz="2800" spc="-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additional</a:t>
            </a:r>
            <a:r>
              <a:rPr sz="2800" spc="-2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finance</a:t>
            </a:r>
            <a:r>
              <a:rPr sz="2800" spc="-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charges</a:t>
            </a:r>
            <a:r>
              <a:rPr sz="2800" spc="-1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will be</a:t>
            </a:r>
          </a:p>
          <a:p>
            <a:pPr marL="343204" marR="0">
              <a:lnSpc>
                <a:spcPts val="3023"/>
              </a:lnSpc>
              <a:spcBef>
                <a:spcPts val="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included</a:t>
            </a:r>
            <a:r>
              <a:rPr sz="2800" spc="-2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in the following</a:t>
            </a:r>
            <a:r>
              <a:rPr sz="2800" spc="-2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month’s balance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52525" y="3313666"/>
            <a:ext cx="7864187" cy="53910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4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Past Due</a:t>
            </a:r>
            <a:r>
              <a:rPr sz="2800" b="1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Amount:</a:t>
            </a:r>
            <a:r>
              <a:rPr sz="2800" b="1" spc="3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the previous</a:t>
            </a:r>
            <a:r>
              <a:rPr sz="2800" spc="-2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amount</a:t>
            </a:r>
            <a:r>
              <a:rPr sz="28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due</a:t>
            </a:r>
            <a:r>
              <a:rPr sz="28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which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195730" y="3787451"/>
            <a:ext cx="4746526" cy="4313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096"/>
              </a:lnSpc>
              <a:spcBef>
                <a:spcPts val="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was not</a:t>
            </a:r>
            <a:r>
              <a:rPr sz="28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paid</a:t>
            </a:r>
            <a:r>
              <a:rPr sz="28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before the</a:t>
            </a:r>
            <a:r>
              <a:rPr sz="2800" spc="-2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due</a:t>
            </a:r>
            <a:r>
              <a:rPr sz="2800" spc="-1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date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852525" y="4167761"/>
            <a:ext cx="7955601" cy="5387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2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Due Date:</a:t>
            </a:r>
            <a:r>
              <a:rPr sz="2800" b="1" spc="2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the</a:t>
            </a:r>
            <a:r>
              <a:rPr sz="2800" spc="-2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day by which the company</a:t>
            </a:r>
            <a:r>
              <a:rPr sz="28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requires</a:t>
            </a:r>
            <a:r>
              <a:rPr sz="28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195730" y="4640619"/>
            <a:ext cx="3108946" cy="43167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099"/>
              </a:lnSpc>
              <a:spcBef>
                <a:spcPts val="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payment to be made.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852525" y="5021455"/>
            <a:ext cx="7431990" cy="5387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2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New Balance: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the</a:t>
            </a:r>
            <a:r>
              <a:rPr sz="28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total</a:t>
            </a:r>
            <a:r>
              <a:rPr sz="2800" spc="-1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amount owed on a credit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1195730" y="5494585"/>
            <a:ext cx="852180" cy="4313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096"/>
              </a:lnSpc>
              <a:spcBef>
                <a:spcPts val="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card.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092708" y="861950"/>
            <a:ext cx="7643169" cy="5488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021"/>
              </a:lnSpc>
              <a:spcBef>
                <a:spcPts val="0"/>
              </a:spcBef>
              <a:spcAft>
                <a:spcPts val="0"/>
              </a:spcAft>
            </a:pPr>
            <a:r>
              <a:rPr sz="3600" b="1" dirty="0">
                <a:solidFill>
                  <a:srgbClr val="500093"/>
                </a:solidFill>
                <a:latin typeface="Arial"/>
                <a:cs typeface="Arial"/>
              </a:rPr>
              <a:t>Understanding the Bill (continued)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52525" y="1734548"/>
            <a:ext cx="8104518" cy="33560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4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Credit</a:t>
            </a:r>
            <a:r>
              <a:rPr sz="2800" b="1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Line:</a:t>
            </a:r>
            <a:r>
              <a:rPr sz="2800" b="1" spc="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the maximum</a:t>
            </a:r>
            <a:r>
              <a:rPr sz="28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amount of charges</a:t>
            </a:r>
          </a:p>
          <a:p>
            <a:pPr marL="343204" marR="0">
              <a:lnSpc>
                <a:spcPts val="3096"/>
              </a:lnSpc>
              <a:spcBef>
                <a:spcPts val="17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allowed to</a:t>
            </a:r>
            <a:r>
              <a:rPr sz="28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an account</a:t>
            </a:r>
          </a:p>
          <a:p>
            <a:pPr marL="0" marR="0">
              <a:lnSpc>
                <a:spcPts val="3942"/>
              </a:lnSpc>
              <a:spcBef>
                <a:spcPts val="234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Closing Date:</a:t>
            </a:r>
            <a:r>
              <a:rPr sz="2800" b="1" spc="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last</a:t>
            </a:r>
            <a:r>
              <a:rPr sz="28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day for transactions</a:t>
            </a:r>
            <a:r>
              <a:rPr sz="2800" spc="-2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to</a:t>
            </a:r>
            <a:r>
              <a:rPr sz="28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be reported</a:t>
            </a:r>
          </a:p>
          <a:p>
            <a:pPr marL="343204" marR="0">
              <a:lnSpc>
                <a:spcPts val="3099"/>
              </a:lnSpc>
              <a:spcBef>
                <a:spcPts val="167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on the</a:t>
            </a:r>
            <a:r>
              <a:rPr sz="28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statement</a:t>
            </a:r>
          </a:p>
          <a:p>
            <a:pPr marL="0" marR="0">
              <a:lnSpc>
                <a:spcPts val="3942"/>
              </a:lnSpc>
              <a:spcBef>
                <a:spcPts val="236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Charges, Payments,</a:t>
            </a:r>
            <a:r>
              <a:rPr sz="2800" b="1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and Credits:</a:t>
            </a:r>
            <a:r>
              <a:rPr sz="2800" b="1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the</a:t>
            </a:r>
            <a:r>
              <a:rPr sz="28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transactions</a:t>
            </a:r>
          </a:p>
          <a:p>
            <a:pPr marL="343204" marR="0">
              <a:lnSpc>
                <a:spcPts val="3096"/>
              </a:lnSpc>
              <a:spcBef>
                <a:spcPts val="119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which occur with the</a:t>
            </a:r>
            <a:r>
              <a:rPr sz="2800" spc="-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use</a:t>
            </a:r>
            <a:r>
              <a:rPr sz="2800" spc="-1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of a</a:t>
            </a:r>
            <a:r>
              <a:rPr sz="28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credit</a:t>
            </a:r>
            <a:r>
              <a:rPr sz="28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card</a:t>
            </a:r>
          </a:p>
          <a:p>
            <a:pPr marL="0" marR="0">
              <a:lnSpc>
                <a:spcPts val="3944"/>
              </a:lnSpc>
              <a:spcBef>
                <a:spcPts val="282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Finance Charge:</a:t>
            </a:r>
            <a:r>
              <a:rPr sz="2800" b="1" spc="1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charges assessed</a:t>
            </a:r>
            <a:r>
              <a:rPr sz="28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for credit</a:t>
            </a:r>
            <a:r>
              <a:rPr sz="2800" spc="-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card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195730" y="5067864"/>
            <a:ext cx="626748" cy="4313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096"/>
              </a:lnSpc>
              <a:spcBef>
                <a:spcPts val="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use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019554" y="861950"/>
            <a:ext cx="5791051" cy="5488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021"/>
              </a:lnSpc>
              <a:spcBef>
                <a:spcPts val="0"/>
              </a:spcBef>
              <a:spcAft>
                <a:spcPts val="0"/>
              </a:spcAft>
            </a:pPr>
            <a:r>
              <a:rPr sz="3600" b="1" dirty="0">
                <a:solidFill>
                  <a:srgbClr val="500093"/>
                </a:solidFill>
                <a:latin typeface="Arial"/>
                <a:cs typeface="Arial"/>
              </a:rPr>
              <a:t>Opening</a:t>
            </a:r>
            <a:r>
              <a:rPr sz="3600" b="1" spc="10" dirty="0">
                <a:solidFill>
                  <a:srgbClr val="500093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500093"/>
                </a:solidFill>
                <a:latin typeface="Arial"/>
                <a:cs typeface="Arial"/>
              </a:rPr>
              <a:t>a Credit Account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52525" y="1738074"/>
            <a:ext cx="7330770" cy="2992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36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Times New Roman"/>
                <a:cs typeface="Times New Roman"/>
              </a:rPr>
              <a:t>1.</a:t>
            </a:r>
            <a:r>
              <a:rPr sz="3550" spc="1250" dirty="0">
                <a:solidFill>
                  <a:srgbClr val="9933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Applicant completes a credit</a:t>
            </a:r>
            <a:r>
              <a:rPr sz="28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application</a:t>
            </a:r>
          </a:p>
          <a:p>
            <a:pPr marL="0" marR="0">
              <a:lnSpc>
                <a:spcPts val="3933"/>
              </a:lnSpc>
              <a:spcBef>
                <a:spcPts val="149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Times New Roman"/>
                <a:cs typeface="Times New Roman"/>
              </a:rPr>
              <a:t>2.</a:t>
            </a:r>
            <a:r>
              <a:rPr sz="3550" spc="1250" dirty="0">
                <a:solidFill>
                  <a:srgbClr val="9933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Lender conducts</a:t>
            </a:r>
            <a:r>
              <a:rPr sz="2800" spc="-2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 credit investigation</a:t>
            </a:r>
          </a:p>
          <a:p>
            <a:pPr marL="0" marR="0">
              <a:lnSpc>
                <a:spcPts val="3933"/>
              </a:lnSpc>
              <a:spcBef>
                <a:spcPts val="98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Times New Roman"/>
                <a:cs typeface="Times New Roman"/>
              </a:rPr>
              <a:t>3.</a:t>
            </a:r>
            <a:r>
              <a:rPr sz="3550" spc="1250" dirty="0">
                <a:solidFill>
                  <a:srgbClr val="9933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Applicant</a:t>
            </a:r>
            <a:r>
              <a:rPr sz="28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is given</a:t>
            </a:r>
            <a:r>
              <a:rPr sz="2800" spc="-1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</a:t>
            </a:r>
            <a:r>
              <a:rPr sz="28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credit rating</a:t>
            </a:r>
          </a:p>
          <a:p>
            <a:pPr marL="0" marR="0">
              <a:lnSpc>
                <a:spcPts val="3936"/>
              </a:lnSpc>
              <a:spcBef>
                <a:spcPts val="96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Times New Roman"/>
                <a:cs typeface="Times New Roman"/>
              </a:rPr>
              <a:t>4.</a:t>
            </a:r>
            <a:r>
              <a:rPr sz="3550" spc="1250" dirty="0">
                <a:solidFill>
                  <a:srgbClr val="9933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Lender accepts</a:t>
            </a:r>
            <a:r>
              <a:rPr sz="28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or</a:t>
            </a:r>
            <a:r>
              <a:rPr sz="2800" spc="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denies</a:t>
            </a:r>
            <a:r>
              <a:rPr sz="28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the</a:t>
            </a:r>
            <a:r>
              <a:rPr sz="2800" spc="-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credit request</a:t>
            </a:r>
          </a:p>
          <a:p>
            <a:pPr marL="0" marR="0">
              <a:lnSpc>
                <a:spcPts val="3933"/>
              </a:lnSpc>
              <a:spcBef>
                <a:spcPts val="15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Times New Roman"/>
                <a:cs typeface="Times New Roman"/>
              </a:rPr>
              <a:t>5.</a:t>
            </a:r>
            <a:r>
              <a:rPr sz="3550" spc="1250" dirty="0">
                <a:solidFill>
                  <a:srgbClr val="9933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If</a:t>
            </a:r>
            <a:r>
              <a:rPr sz="2800" spc="1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accepted, applicant</a:t>
            </a:r>
            <a:r>
              <a:rPr sz="2800" spc="-2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evaluates</a:t>
            </a:r>
            <a:r>
              <a:rPr sz="2800" spc="-1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the</a:t>
            </a:r>
            <a:r>
              <a:rPr sz="28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credit card</a:t>
            </a:r>
          </a:p>
          <a:p>
            <a:pPr marL="609879" marR="0">
              <a:lnSpc>
                <a:spcPts val="3096"/>
              </a:lnSpc>
              <a:spcBef>
                <a:spcPts val="10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details (USE</a:t>
            </a:r>
            <a:r>
              <a:rPr sz="2800" spc="1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THE SCHUMER</a:t>
            </a:r>
            <a:r>
              <a:rPr sz="2800" spc="3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BOX!)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52525" y="4725749"/>
            <a:ext cx="6547130" cy="537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36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Times New Roman"/>
                <a:cs typeface="Times New Roman"/>
              </a:rPr>
              <a:t>6.</a:t>
            </a:r>
            <a:r>
              <a:rPr sz="3550" spc="1250" dirty="0">
                <a:solidFill>
                  <a:srgbClr val="9933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Applicant accepts</a:t>
            </a:r>
            <a:r>
              <a:rPr sz="2800" spc="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or refuses credit terms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714754" y="861950"/>
            <a:ext cx="6401021" cy="5488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021"/>
              </a:lnSpc>
              <a:spcBef>
                <a:spcPts val="0"/>
              </a:spcBef>
              <a:spcAft>
                <a:spcPts val="0"/>
              </a:spcAft>
            </a:pPr>
            <a:r>
              <a:rPr sz="3600" b="1" dirty="0">
                <a:solidFill>
                  <a:srgbClr val="500093"/>
                </a:solidFill>
                <a:latin typeface="Arial"/>
                <a:cs typeface="Arial"/>
              </a:rPr>
              <a:t>Using a Credit Card Properly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52525" y="1734548"/>
            <a:ext cx="8067179" cy="53910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4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Only use when there is no</a:t>
            </a:r>
            <a:r>
              <a:rPr sz="28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doubt</a:t>
            </a:r>
            <a:r>
              <a:rPr sz="2800" spc="-1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about ability</a:t>
            </a:r>
            <a:r>
              <a:rPr sz="2800" spc="-2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to </a:t>
            </a:r>
            <a:r>
              <a:rPr sz="2800" spc="10" dirty="0">
                <a:solidFill>
                  <a:srgbClr val="000000"/>
                </a:solidFill>
                <a:latin typeface="Times New Roman"/>
                <a:cs typeface="Times New Roman"/>
              </a:rPr>
              <a:t>pay-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195730" y="2250877"/>
            <a:ext cx="6492514" cy="4313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096"/>
              </a:lnSpc>
              <a:spcBef>
                <a:spcPts val="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off the</a:t>
            </a:r>
            <a:r>
              <a:rPr sz="2800" spc="-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charges at the end of the billing</a:t>
            </a:r>
            <a:r>
              <a:rPr sz="2800" spc="-2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cycle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52525" y="2673860"/>
            <a:ext cx="7132037" cy="156327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2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Record all expenses</a:t>
            </a:r>
            <a:r>
              <a:rPr sz="2800" spc="-1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and keep receipts</a:t>
            </a:r>
          </a:p>
          <a:p>
            <a:pPr marL="0" marR="0">
              <a:lnSpc>
                <a:spcPts val="3944"/>
              </a:lnSpc>
              <a:spcBef>
                <a:spcPts val="137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Check credit statement for errors</a:t>
            </a:r>
          </a:p>
          <a:p>
            <a:pPr marL="0" marR="0">
              <a:lnSpc>
                <a:spcPts val="3942"/>
              </a:lnSpc>
              <a:spcBef>
                <a:spcPts val="92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Always pay off balance</a:t>
            </a:r>
            <a:r>
              <a:rPr sz="28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completely</a:t>
            </a:r>
            <a:r>
              <a:rPr sz="2800" spc="-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and timely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619753" y="861950"/>
            <a:ext cx="2591631" cy="5488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021"/>
              </a:lnSpc>
              <a:spcBef>
                <a:spcPts val="0"/>
              </a:spcBef>
              <a:spcAft>
                <a:spcPts val="0"/>
              </a:spcAft>
            </a:pPr>
            <a:r>
              <a:rPr sz="3600" b="1" dirty="0">
                <a:solidFill>
                  <a:srgbClr val="500093"/>
                </a:solidFill>
                <a:latin typeface="Arial"/>
                <a:cs typeface="Arial"/>
              </a:rPr>
              <a:t>Safety Tips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52525" y="1734548"/>
            <a:ext cx="8013377" cy="395368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4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Sign</a:t>
            </a:r>
            <a:r>
              <a:rPr sz="2800" spc="-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card</a:t>
            </a:r>
            <a:r>
              <a:rPr sz="28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with signature</a:t>
            </a:r>
            <a:r>
              <a:rPr sz="2800" spc="-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and “Please</a:t>
            </a:r>
            <a:r>
              <a:rPr sz="2800" spc="-1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See ID”</a:t>
            </a:r>
          </a:p>
          <a:p>
            <a:pPr marL="0" marR="0">
              <a:lnSpc>
                <a:spcPts val="3942"/>
              </a:lnSpc>
              <a:spcBef>
                <a:spcPts val="141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Do not</a:t>
            </a:r>
            <a:r>
              <a:rPr sz="28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leave</a:t>
            </a:r>
            <a:r>
              <a:rPr sz="28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cards lying</a:t>
            </a:r>
            <a:r>
              <a:rPr sz="2800" spc="-2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around</a:t>
            </a:r>
          </a:p>
          <a:p>
            <a:pPr marL="0" marR="0">
              <a:lnSpc>
                <a:spcPts val="3942"/>
              </a:lnSpc>
              <a:spcBef>
                <a:spcPts val="89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Close unused</a:t>
            </a:r>
            <a:r>
              <a:rPr sz="28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accounts in writing</a:t>
            </a:r>
            <a:r>
              <a:rPr sz="28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and by phone,</a:t>
            </a:r>
            <a:r>
              <a:rPr sz="28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then</a:t>
            </a:r>
          </a:p>
          <a:p>
            <a:pPr marL="343204" marR="0">
              <a:lnSpc>
                <a:spcPts val="3099"/>
              </a:lnSpc>
              <a:spcBef>
                <a:spcPts val="117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cut up the card</a:t>
            </a:r>
          </a:p>
          <a:p>
            <a:pPr marL="0" marR="0">
              <a:lnSpc>
                <a:spcPts val="3942"/>
              </a:lnSpc>
              <a:spcBef>
                <a:spcPts val="286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Do not</a:t>
            </a:r>
            <a:r>
              <a:rPr sz="28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give</a:t>
            </a:r>
            <a:r>
              <a:rPr sz="2800" spc="-1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out account</a:t>
            </a:r>
            <a:r>
              <a:rPr sz="28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number</a:t>
            </a:r>
          </a:p>
          <a:p>
            <a:pPr marL="0" marR="0">
              <a:lnSpc>
                <a:spcPts val="3942"/>
              </a:lnSpc>
              <a:spcBef>
                <a:spcPts val="89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Keep</a:t>
            </a:r>
            <a:r>
              <a:rPr sz="28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</a:t>
            </a:r>
            <a:r>
              <a:rPr sz="28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list</a:t>
            </a:r>
            <a:r>
              <a:rPr sz="2800" spc="-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of all cards, account numbers, and</a:t>
            </a:r>
            <a:r>
              <a:rPr sz="2800" spc="1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phone</a:t>
            </a:r>
          </a:p>
          <a:p>
            <a:pPr marL="343204" marR="0">
              <a:lnSpc>
                <a:spcPts val="3099"/>
              </a:lnSpc>
              <a:spcBef>
                <a:spcPts val="167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numbers separate from cards</a:t>
            </a:r>
          </a:p>
          <a:p>
            <a:pPr marL="0" marR="0">
              <a:lnSpc>
                <a:spcPts val="3942"/>
              </a:lnSpc>
              <a:spcBef>
                <a:spcPts val="235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Report lost or stolen</a:t>
            </a:r>
            <a:r>
              <a:rPr sz="2800" spc="-2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cards promptly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389888" y="643827"/>
            <a:ext cx="7049636" cy="98037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579"/>
              </a:lnSpc>
              <a:spcBef>
                <a:spcPts val="0"/>
              </a:spcBef>
              <a:spcAft>
                <a:spcPts val="0"/>
              </a:spcAft>
            </a:pPr>
            <a:r>
              <a:rPr sz="3200" b="1" dirty="0">
                <a:solidFill>
                  <a:srgbClr val="500093"/>
                </a:solidFill>
                <a:latin typeface="Arial"/>
                <a:cs typeface="Arial"/>
              </a:rPr>
              <a:t>Types</a:t>
            </a:r>
            <a:r>
              <a:rPr sz="3200" b="1" spc="-15" dirty="0">
                <a:solidFill>
                  <a:srgbClr val="500093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500093"/>
                </a:solidFill>
                <a:latin typeface="Arial"/>
                <a:cs typeface="Arial"/>
              </a:rPr>
              <a:t>of</a:t>
            </a:r>
            <a:r>
              <a:rPr sz="3200" b="1" spc="-16" dirty="0">
                <a:solidFill>
                  <a:srgbClr val="500093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500093"/>
                </a:solidFill>
                <a:latin typeface="Arial"/>
                <a:cs typeface="Arial"/>
              </a:rPr>
              <a:t>transactions</a:t>
            </a:r>
            <a:r>
              <a:rPr sz="3200" b="1" spc="-45" dirty="0">
                <a:solidFill>
                  <a:srgbClr val="500093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500093"/>
                </a:solidFill>
                <a:latin typeface="Arial"/>
                <a:cs typeface="Arial"/>
              </a:rPr>
              <a:t>involved</a:t>
            </a:r>
            <a:r>
              <a:rPr sz="3200" b="1" spc="-30" dirty="0">
                <a:solidFill>
                  <a:srgbClr val="500093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500093"/>
                </a:solidFill>
                <a:latin typeface="Arial"/>
                <a:cs typeface="Arial"/>
              </a:rPr>
              <a:t>in e-</a:t>
            </a:r>
          </a:p>
          <a:p>
            <a:pPr marL="2501519" marR="0">
              <a:lnSpc>
                <a:spcPts val="3579"/>
              </a:lnSpc>
              <a:spcBef>
                <a:spcPts val="210"/>
              </a:spcBef>
              <a:spcAft>
                <a:spcPts val="0"/>
              </a:spcAft>
            </a:pPr>
            <a:r>
              <a:rPr sz="3200" b="1" dirty="0">
                <a:solidFill>
                  <a:srgbClr val="500093"/>
                </a:solidFill>
                <a:latin typeface="Arial"/>
                <a:cs typeface="Arial"/>
              </a:rPr>
              <a:t>payments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52525" y="1691876"/>
            <a:ext cx="7985305" cy="53910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4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One time customer-to-vendor payment</a:t>
            </a:r>
            <a:r>
              <a:rPr sz="2800" b="1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–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payment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195730" y="2165533"/>
            <a:ext cx="6625146" cy="4313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096"/>
              </a:lnSpc>
              <a:spcBef>
                <a:spcPts val="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for online</a:t>
            </a:r>
            <a:r>
              <a:rPr sz="2800" spc="-2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shopping</a:t>
            </a:r>
            <a:r>
              <a:rPr sz="2800" spc="-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e.g.</a:t>
            </a:r>
            <a:r>
              <a:rPr sz="2800" spc="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to</a:t>
            </a:r>
            <a:r>
              <a:rPr sz="2800" spc="3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Jumia, amazon</a:t>
            </a:r>
            <a:r>
              <a:rPr sz="2800" spc="2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etc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52525" y="2545844"/>
            <a:ext cx="7838631" cy="5387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2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Recurring</a:t>
            </a:r>
            <a:r>
              <a:rPr sz="2800" b="1" spc="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customer-to-vendor payment</a:t>
            </a:r>
            <a:r>
              <a:rPr sz="2800" b="1" spc="3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- paying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195730" y="3018973"/>
            <a:ext cx="6640587" cy="4313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096"/>
              </a:lnSpc>
              <a:spcBef>
                <a:spcPts val="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bills</a:t>
            </a:r>
            <a:r>
              <a:rPr sz="2800" spc="-2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regularly scheduled</a:t>
            </a:r>
            <a:r>
              <a:rPr sz="2800" spc="-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direct debit</a:t>
            </a:r>
            <a:r>
              <a:rPr sz="2800" spc="-2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from the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195730" y="3402750"/>
            <a:ext cx="7741128" cy="81603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099"/>
              </a:lnSpc>
              <a:spcBef>
                <a:spcPts val="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checking</a:t>
            </a:r>
            <a:r>
              <a:rPr sz="28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account or </a:t>
            </a:r>
            <a:r>
              <a:rPr sz="2800" spc="-11" dirty="0">
                <a:solidFill>
                  <a:srgbClr val="000000"/>
                </a:solidFill>
                <a:latin typeface="Times New Roman"/>
                <a:cs typeface="Times New Roman"/>
              </a:rPr>
              <a:t>an</a:t>
            </a:r>
            <a:r>
              <a:rPr sz="2800" spc="2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automatic charge to</a:t>
            </a:r>
            <a:r>
              <a:rPr sz="28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the credit</a:t>
            </a:r>
          </a:p>
          <a:p>
            <a:pPr marL="0" marR="0">
              <a:lnSpc>
                <a:spcPts val="3027"/>
              </a:lnSpc>
              <a:spcBef>
                <a:spcPts val="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card</a:t>
            </a:r>
            <a:r>
              <a:rPr sz="28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e.g. rental fees, monthly utility</a:t>
            </a:r>
            <a:r>
              <a:rPr sz="2800" spc="-3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payments</a:t>
            </a:r>
            <a:r>
              <a:rPr sz="2800" spc="3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etc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852525" y="4167761"/>
            <a:ext cx="8113832" cy="16728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2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Automatic bank-to-vendor</a:t>
            </a:r>
            <a:r>
              <a:rPr sz="2800" b="1" spc="2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payment</a:t>
            </a:r>
            <a:r>
              <a:rPr sz="2800" b="1" spc="2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-log onto</a:t>
            </a:r>
            <a:r>
              <a:rPr sz="28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your</a:t>
            </a:r>
          </a:p>
          <a:p>
            <a:pPr marL="343204" marR="0">
              <a:lnSpc>
                <a:spcPts val="3023"/>
              </a:lnSpc>
              <a:spcBef>
                <a:spcPts val="5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bank’s</a:t>
            </a:r>
            <a:r>
              <a:rPr sz="2800" spc="-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site, enter vendor’s information and authorize</a:t>
            </a:r>
          </a:p>
          <a:p>
            <a:pPr marL="343204" marR="0">
              <a:lnSpc>
                <a:spcPts val="3026"/>
              </a:lnSpc>
              <a:spcBef>
                <a:spcPts val="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your bank to electronically</a:t>
            </a:r>
            <a:r>
              <a:rPr sz="2800" spc="-2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transfer</a:t>
            </a:r>
            <a:r>
              <a:rPr sz="2800" spc="-1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money from your</a:t>
            </a:r>
          </a:p>
          <a:p>
            <a:pPr marL="343204" marR="0">
              <a:lnSpc>
                <a:spcPts val="3023"/>
              </a:lnSpc>
              <a:spcBef>
                <a:spcPts val="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account</a:t>
            </a:r>
            <a:r>
              <a:rPr sz="28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to pay your bills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903729" y="861950"/>
            <a:ext cx="6020631" cy="5488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021"/>
              </a:lnSpc>
              <a:spcBef>
                <a:spcPts val="0"/>
              </a:spcBef>
              <a:spcAft>
                <a:spcPts val="0"/>
              </a:spcAft>
            </a:pPr>
            <a:r>
              <a:rPr sz="3600" b="1" dirty="0">
                <a:solidFill>
                  <a:srgbClr val="500093"/>
                </a:solidFill>
                <a:latin typeface="Arial"/>
                <a:cs typeface="Arial"/>
              </a:rPr>
              <a:t>Advantages </a:t>
            </a:r>
            <a:r>
              <a:rPr sz="3600" b="1" spc="-14" dirty="0">
                <a:solidFill>
                  <a:srgbClr val="500093"/>
                </a:solidFill>
                <a:latin typeface="Arial"/>
                <a:cs typeface="Arial"/>
              </a:rPr>
              <a:t>of</a:t>
            </a:r>
            <a:r>
              <a:rPr sz="3600" b="1" spc="14" dirty="0">
                <a:solidFill>
                  <a:srgbClr val="500093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500093"/>
                </a:solidFill>
                <a:latin typeface="Arial"/>
                <a:cs typeface="Arial"/>
              </a:rPr>
              <a:t>credit cards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52525" y="1734548"/>
            <a:ext cx="8045567" cy="53910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4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Interest</a:t>
            </a:r>
            <a:r>
              <a:rPr sz="2800" spc="-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free credit – Normally, up to 60 days</a:t>
            </a:r>
            <a:r>
              <a:rPr sz="28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interest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195730" y="2250877"/>
            <a:ext cx="1691995" cy="4313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096"/>
              </a:lnSpc>
              <a:spcBef>
                <a:spcPts val="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free credit.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52525" y="2673860"/>
            <a:ext cx="8062784" cy="147792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2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Telephone</a:t>
            </a:r>
            <a:r>
              <a:rPr sz="28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and</a:t>
            </a:r>
            <a:r>
              <a:rPr sz="28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Internet shopping</a:t>
            </a:r>
            <a:r>
              <a:rPr sz="28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– With this you can</a:t>
            </a:r>
          </a:p>
          <a:p>
            <a:pPr marL="343204" marR="0">
              <a:lnSpc>
                <a:spcPts val="3099"/>
              </a:lnSpc>
              <a:spcBef>
                <a:spcPts val="167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purchase</a:t>
            </a:r>
            <a:r>
              <a:rPr sz="2800" spc="-2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items</a:t>
            </a:r>
            <a:r>
              <a:rPr sz="2800" spc="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remotely.</a:t>
            </a:r>
          </a:p>
          <a:p>
            <a:pPr marL="0" marR="0">
              <a:lnSpc>
                <a:spcPts val="3942"/>
              </a:lnSpc>
              <a:spcBef>
                <a:spcPts val="236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Extras –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310005" y="4121667"/>
            <a:ext cx="5091379" cy="906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382"/>
              </a:lnSpc>
              <a:spcBef>
                <a:spcPts val="0"/>
              </a:spcBef>
              <a:spcAft>
                <a:spcPts val="0"/>
              </a:spcAft>
            </a:pPr>
            <a:r>
              <a:rPr sz="3050" dirty="0">
                <a:solidFill>
                  <a:srgbClr val="00279F"/>
                </a:solidFill>
                <a:latin typeface="Wingdings"/>
                <a:cs typeface="Wingdings"/>
              </a:rPr>
              <a:t>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insurance</a:t>
            </a:r>
            <a:r>
              <a:rPr sz="24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cover</a:t>
            </a:r>
            <a:r>
              <a:rPr sz="2400" spc="-1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when</a:t>
            </a:r>
            <a:r>
              <a:rPr sz="24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buying an</a:t>
            </a:r>
            <a:r>
              <a:rPr sz="24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item,</a:t>
            </a:r>
          </a:p>
          <a:p>
            <a:pPr marL="0" marR="0">
              <a:lnSpc>
                <a:spcPts val="3382"/>
              </a:lnSpc>
              <a:spcBef>
                <a:spcPts val="23"/>
              </a:spcBef>
              <a:spcAft>
                <a:spcPts val="0"/>
              </a:spcAft>
            </a:pPr>
            <a:r>
              <a:rPr sz="3050" dirty="0">
                <a:solidFill>
                  <a:srgbClr val="00279F"/>
                </a:solidFill>
                <a:latin typeface="Wingdings"/>
                <a:cs typeface="Wingdings"/>
              </a:rPr>
              <a:t>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cash</a:t>
            </a:r>
            <a:r>
              <a:rPr sz="24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back,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903729" y="861950"/>
            <a:ext cx="6020631" cy="5488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021"/>
              </a:lnSpc>
              <a:spcBef>
                <a:spcPts val="0"/>
              </a:spcBef>
              <a:spcAft>
                <a:spcPts val="0"/>
              </a:spcAft>
            </a:pPr>
            <a:r>
              <a:rPr sz="3600" b="1" dirty="0">
                <a:solidFill>
                  <a:srgbClr val="500093"/>
                </a:solidFill>
                <a:latin typeface="Arial"/>
                <a:cs typeface="Arial"/>
              </a:rPr>
              <a:t>Advantages </a:t>
            </a:r>
            <a:r>
              <a:rPr sz="3600" b="1" spc="-14" dirty="0">
                <a:solidFill>
                  <a:srgbClr val="500093"/>
                </a:solidFill>
                <a:latin typeface="Arial"/>
                <a:cs typeface="Arial"/>
              </a:rPr>
              <a:t>of</a:t>
            </a:r>
            <a:r>
              <a:rPr sz="3600" b="1" spc="14" dirty="0">
                <a:solidFill>
                  <a:srgbClr val="500093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500093"/>
                </a:solidFill>
                <a:latin typeface="Arial"/>
                <a:cs typeface="Arial"/>
              </a:rPr>
              <a:t>credit cards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52525" y="1734548"/>
            <a:ext cx="7814064" cy="222820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4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More cost</a:t>
            </a:r>
            <a:r>
              <a:rPr sz="28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effective</a:t>
            </a:r>
            <a:r>
              <a:rPr sz="28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if borrowing</a:t>
            </a:r>
            <a:r>
              <a:rPr sz="28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for a short-term</a:t>
            </a:r>
          </a:p>
          <a:p>
            <a:pPr marL="343204" marR="0">
              <a:lnSpc>
                <a:spcPts val="3096"/>
              </a:lnSpc>
              <a:spcBef>
                <a:spcPts val="17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period</a:t>
            </a:r>
            <a:r>
              <a:rPr sz="28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– Personal loans can be expensive</a:t>
            </a:r>
            <a:r>
              <a:rPr sz="2800" spc="-2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to</a:t>
            </a:r>
            <a:r>
              <a:rPr sz="28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borrow</a:t>
            </a:r>
          </a:p>
          <a:p>
            <a:pPr marL="343204" marR="0">
              <a:lnSpc>
                <a:spcPts val="3096"/>
              </a:lnSpc>
              <a:spcBef>
                <a:spcPts val="213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than</a:t>
            </a:r>
            <a:r>
              <a:rPr sz="2800" spc="-1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if you borrowed the</a:t>
            </a:r>
            <a:r>
              <a:rPr sz="28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balance</a:t>
            </a:r>
            <a:r>
              <a:rPr sz="2800" spc="-2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off a</a:t>
            </a:r>
            <a:r>
              <a:rPr sz="28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credit card.</a:t>
            </a:r>
          </a:p>
          <a:p>
            <a:pPr marL="343204" marR="0">
              <a:lnSpc>
                <a:spcPts val="3096"/>
              </a:lnSpc>
              <a:spcBef>
                <a:spcPts val="263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The interest</a:t>
            </a:r>
            <a:r>
              <a:rPr sz="2800" spc="-1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is paid on the</a:t>
            </a:r>
            <a:r>
              <a:rPr sz="28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remaining debt</a:t>
            </a:r>
            <a:r>
              <a:rPr sz="2800" spc="-1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only, not</a:t>
            </a:r>
          </a:p>
          <a:p>
            <a:pPr marL="343204" marR="0">
              <a:lnSpc>
                <a:spcPts val="3096"/>
              </a:lnSpc>
              <a:spcBef>
                <a:spcPts val="216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the</a:t>
            </a:r>
            <a:r>
              <a:rPr sz="28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whole loan.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52525" y="3954401"/>
            <a:ext cx="7487522" cy="5387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2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More flexible</a:t>
            </a:r>
            <a:r>
              <a:rPr sz="2800" spc="-2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– You</a:t>
            </a:r>
            <a:r>
              <a:rPr sz="2800" spc="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can pay small amounts each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195730" y="4470202"/>
            <a:ext cx="5939690" cy="4313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096"/>
              </a:lnSpc>
              <a:spcBef>
                <a:spcPts val="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month or can pay</a:t>
            </a:r>
            <a:r>
              <a:rPr sz="28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up to the</a:t>
            </a:r>
            <a:r>
              <a:rPr sz="28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total</a:t>
            </a:r>
            <a:r>
              <a:rPr sz="2800" spc="-1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balance.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852525" y="4893439"/>
            <a:ext cx="8025379" cy="137385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2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There are no</a:t>
            </a:r>
            <a:r>
              <a:rPr sz="28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redemption penalties – If you paid</a:t>
            </a:r>
            <a:r>
              <a:rPr sz="28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off a</a:t>
            </a:r>
          </a:p>
          <a:p>
            <a:pPr marL="343204" marR="0">
              <a:lnSpc>
                <a:spcPts val="3096"/>
              </a:lnSpc>
              <a:spcBef>
                <a:spcPts val="169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loan</a:t>
            </a:r>
            <a:r>
              <a:rPr sz="2800" spc="-1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earlier than</a:t>
            </a:r>
            <a:r>
              <a:rPr sz="2800" spc="-1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contracted,</a:t>
            </a:r>
            <a:r>
              <a:rPr sz="28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you</a:t>
            </a:r>
            <a:r>
              <a:rPr sz="2800" spc="1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would</a:t>
            </a:r>
            <a:r>
              <a:rPr sz="28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not come</a:t>
            </a:r>
          </a:p>
          <a:p>
            <a:pPr marL="343204" marR="0">
              <a:lnSpc>
                <a:spcPts val="3096"/>
              </a:lnSpc>
              <a:spcBef>
                <a:spcPts val="213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across a</a:t>
            </a:r>
            <a:r>
              <a:rPr sz="28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redemption penalty.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586484" y="861950"/>
            <a:ext cx="6660254" cy="5488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021"/>
              </a:lnSpc>
              <a:spcBef>
                <a:spcPts val="0"/>
              </a:spcBef>
              <a:spcAft>
                <a:spcPts val="0"/>
              </a:spcAft>
            </a:pPr>
            <a:r>
              <a:rPr sz="3600" b="1" dirty="0">
                <a:solidFill>
                  <a:srgbClr val="500093"/>
                </a:solidFill>
                <a:latin typeface="Arial"/>
                <a:cs typeface="Arial"/>
              </a:rPr>
              <a:t>Disadvantages of credit cards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00125" y="1662733"/>
            <a:ext cx="8186245" cy="12793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665"/>
              </a:lnSpc>
              <a:spcBef>
                <a:spcPts val="0"/>
              </a:spcBef>
              <a:spcAft>
                <a:spcPts val="0"/>
              </a:spcAft>
            </a:pPr>
            <a:r>
              <a:rPr sz="3300" spc="107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Higher</a:t>
            </a:r>
            <a:r>
              <a:rPr sz="26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rates when</a:t>
            </a:r>
            <a:r>
              <a:rPr sz="26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withdrawing cash</a:t>
            </a:r>
            <a:r>
              <a:rPr sz="2600" spc="-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– the</a:t>
            </a:r>
            <a:r>
              <a:rPr sz="2600" spc="-1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interest rate for</a:t>
            </a:r>
          </a:p>
          <a:p>
            <a:pPr marL="342900" marR="0">
              <a:lnSpc>
                <a:spcPts val="2883"/>
              </a:lnSpc>
              <a:spcBef>
                <a:spcPts val="104"/>
              </a:spcBef>
              <a:spcAft>
                <a:spcPts val="0"/>
              </a:spcAft>
            </a:pP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cash advances</a:t>
            </a:r>
            <a:r>
              <a:rPr sz="2600" spc="-3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is higher</a:t>
            </a:r>
            <a:r>
              <a:rPr sz="26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than for purchases</a:t>
            </a:r>
            <a:r>
              <a:rPr sz="2600" spc="-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and is added</a:t>
            </a:r>
            <a:r>
              <a:rPr sz="2600" spc="-2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to</a:t>
            </a:r>
          </a:p>
          <a:p>
            <a:pPr marL="342900" marR="0">
              <a:lnSpc>
                <a:spcPts val="2883"/>
              </a:lnSpc>
              <a:spcBef>
                <a:spcPts val="236"/>
              </a:spcBef>
              <a:spcAft>
                <a:spcPts val="0"/>
              </a:spcAft>
            </a:pP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your</a:t>
            </a:r>
            <a:r>
              <a:rPr sz="2600" spc="-3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account</a:t>
            </a:r>
            <a:r>
              <a:rPr sz="2600" spc="-2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immediately.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700125" y="2931229"/>
            <a:ext cx="7956357" cy="5032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662"/>
              </a:lnSpc>
              <a:spcBef>
                <a:spcPts val="0"/>
              </a:spcBef>
              <a:spcAft>
                <a:spcPts val="0"/>
              </a:spcAft>
            </a:pPr>
            <a:r>
              <a:rPr sz="3300" spc="107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Credit</a:t>
            </a:r>
            <a:r>
              <a:rPr sz="2600" spc="-1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limit</a:t>
            </a:r>
            <a:r>
              <a:rPr sz="26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exceeded</a:t>
            </a:r>
            <a:r>
              <a:rPr sz="26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– You</a:t>
            </a:r>
            <a:r>
              <a:rPr sz="2600" spc="-2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are only</a:t>
            </a:r>
            <a:r>
              <a:rPr sz="2600" spc="-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limited</a:t>
            </a:r>
            <a:r>
              <a:rPr sz="2600" spc="1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to a certain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043025" y="3409238"/>
            <a:ext cx="1690852" cy="4046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886"/>
              </a:lnSpc>
              <a:spcBef>
                <a:spcPts val="0"/>
              </a:spcBef>
              <a:spcAft>
                <a:spcPts val="0"/>
              </a:spcAft>
            </a:pP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credit limit.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700125" y="3803338"/>
            <a:ext cx="8080420" cy="25470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662"/>
              </a:lnSpc>
              <a:spcBef>
                <a:spcPts val="0"/>
              </a:spcBef>
              <a:spcAft>
                <a:spcPts val="0"/>
              </a:spcAft>
            </a:pPr>
            <a:r>
              <a:rPr sz="3300" spc="107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Can fall into a larger</a:t>
            </a:r>
            <a:r>
              <a:rPr sz="2600" spc="-1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debt</a:t>
            </a:r>
            <a:r>
              <a:rPr sz="26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– Credit cards offer</a:t>
            </a:r>
            <a:r>
              <a:rPr sz="26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a feature,</a:t>
            </a:r>
          </a:p>
          <a:p>
            <a:pPr marL="342900" marR="0">
              <a:lnSpc>
                <a:spcPts val="2883"/>
              </a:lnSpc>
              <a:spcBef>
                <a:spcPts val="53"/>
              </a:spcBef>
              <a:spcAft>
                <a:spcPts val="0"/>
              </a:spcAft>
            </a:pP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which</a:t>
            </a:r>
            <a:r>
              <a:rPr sz="2600" spc="-2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can make people,</a:t>
            </a:r>
            <a:r>
              <a:rPr sz="26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spend</a:t>
            </a:r>
            <a:r>
              <a:rPr sz="26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more than what</a:t>
            </a:r>
            <a:r>
              <a:rPr sz="26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they can</a:t>
            </a:r>
          </a:p>
          <a:p>
            <a:pPr marL="342900" marR="0">
              <a:lnSpc>
                <a:spcPts val="2886"/>
              </a:lnSpc>
              <a:spcBef>
                <a:spcPts val="284"/>
              </a:spcBef>
              <a:spcAft>
                <a:spcPts val="0"/>
              </a:spcAft>
            </a:pP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actually afford.</a:t>
            </a:r>
          </a:p>
          <a:p>
            <a:pPr marL="0" marR="0">
              <a:lnSpc>
                <a:spcPts val="3662"/>
              </a:lnSpc>
              <a:spcBef>
                <a:spcPts val="165"/>
              </a:spcBef>
              <a:spcAft>
                <a:spcPts val="0"/>
              </a:spcAft>
            </a:pPr>
            <a:r>
              <a:rPr sz="3300" spc="107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Easier</a:t>
            </a:r>
            <a:r>
              <a:rPr sz="2600" spc="-1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to be</a:t>
            </a:r>
            <a:r>
              <a:rPr sz="26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a victim of fraud – When</a:t>
            </a:r>
            <a:r>
              <a:rPr sz="2600" spc="-2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using</a:t>
            </a:r>
            <a:r>
              <a:rPr sz="2600" spc="-1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your</a:t>
            </a:r>
            <a:r>
              <a:rPr sz="2600" spc="-1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credit</a:t>
            </a:r>
          </a:p>
          <a:p>
            <a:pPr marL="342900" marR="0">
              <a:lnSpc>
                <a:spcPts val="2883"/>
              </a:lnSpc>
              <a:spcBef>
                <a:spcPts val="103"/>
              </a:spcBef>
              <a:spcAft>
                <a:spcPts val="0"/>
              </a:spcAft>
            </a:pP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card remotely,</a:t>
            </a:r>
            <a:r>
              <a:rPr sz="2600" spc="-2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as card details may be taken and</a:t>
            </a:r>
            <a:r>
              <a:rPr sz="26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used</a:t>
            </a:r>
            <a:r>
              <a:rPr sz="26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by a</a:t>
            </a:r>
          </a:p>
          <a:p>
            <a:pPr marL="342900" marR="0">
              <a:lnSpc>
                <a:spcPts val="2883"/>
              </a:lnSpc>
              <a:spcBef>
                <a:spcPts val="286"/>
              </a:spcBef>
              <a:spcAft>
                <a:spcPts val="0"/>
              </a:spcAft>
            </a:pP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third</a:t>
            </a:r>
            <a:r>
              <a:rPr sz="2600" spc="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party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069846" y="810516"/>
            <a:ext cx="3403933" cy="5488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021"/>
              </a:lnSpc>
              <a:spcBef>
                <a:spcPts val="0"/>
              </a:spcBef>
              <a:spcAft>
                <a:spcPts val="0"/>
              </a:spcAft>
            </a:pPr>
            <a:r>
              <a:rPr sz="3600" b="1" dirty="0">
                <a:solidFill>
                  <a:srgbClr val="500093"/>
                </a:solidFill>
                <a:latin typeface="Arial"/>
                <a:cs typeface="Arial"/>
              </a:rPr>
              <a:t>The Debit Card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71525" y="1886948"/>
            <a:ext cx="7902125" cy="10513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4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3550" spc="-77" dirty="0">
                <a:solidFill>
                  <a:srgbClr val="9933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Also known as bank card</a:t>
            </a:r>
          </a:p>
          <a:p>
            <a:pPr marL="0" marR="0">
              <a:lnSpc>
                <a:spcPts val="3942"/>
              </a:lnSpc>
              <a:spcBef>
                <a:spcPts val="141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3550" spc="-77" dirty="0">
                <a:solidFill>
                  <a:srgbClr val="9933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Allows cardholder to</a:t>
            </a:r>
            <a:r>
              <a:rPr sz="28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electronically</a:t>
            </a:r>
            <a:r>
              <a:rPr sz="2800" spc="-2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access his bank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928725" y="2915341"/>
            <a:ext cx="1345287" cy="4313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096"/>
              </a:lnSpc>
              <a:spcBef>
                <a:spcPts val="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account.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71525" y="3338049"/>
            <a:ext cx="8352569" cy="15635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4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3550" spc="-77" dirty="0">
                <a:solidFill>
                  <a:srgbClr val="9933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Looks just</a:t>
            </a:r>
            <a:r>
              <a:rPr sz="2800" spc="-2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like</a:t>
            </a:r>
            <a:r>
              <a:rPr sz="2800" spc="-1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</a:t>
            </a:r>
            <a:r>
              <a:rPr sz="28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credit card, but not</a:t>
            </a:r>
            <a:r>
              <a:rPr sz="2800" spc="-1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</a:t>
            </a:r>
            <a:r>
              <a:rPr sz="28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loan, no interest</a:t>
            </a:r>
          </a:p>
          <a:p>
            <a:pPr marL="0" marR="0">
              <a:lnSpc>
                <a:spcPts val="3942"/>
              </a:lnSpc>
              <a:spcBef>
                <a:spcPts val="142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3550" spc="-77" dirty="0">
                <a:solidFill>
                  <a:srgbClr val="9933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Backed only</a:t>
            </a:r>
            <a:r>
              <a:rPr sz="2800" spc="-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by the checking account</a:t>
            </a:r>
            <a:r>
              <a:rPr sz="28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behind it</a:t>
            </a:r>
          </a:p>
          <a:p>
            <a:pPr marL="0" marR="0">
              <a:lnSpc>
                <a:spcPts val="3942"/>
              </a:lnSpc>
              <a:spcBef>
                <a:spcPts val="89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3550" spc="-77" dirty="0">
                <a:solidFill>
                  <a:srgbClr val="9933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Widely</a:t>
            </a:r>
            <a:r>
              <a:rPr sz="2800" spc="-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accepted, can be a good budgeting</a:t>
            </a:r>
            <a:r>
              <a:rPr sz="28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tool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71525" y="4875151"/>
            <a:ext cx="7711465" cy="5387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2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3550" spc="-77" dirty="0">
                <a:solidFill>
                  <a:srgbClr val="9933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Examples include</a:t>
            </a:r>
            <a:r>
              <a:rPr sz="2800" spc="-1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American</a:t>
            </a:r>
            <a:r>
              <a:rPr sz="2800" spc="2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Express, Mastercard,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928725" y="5390952"/>
            <a:ext cx="2737219" cy="4313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096"/>
              </a:lnSpc>
              <a:spcBef>
                <a:spcPts val="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Visa, Maestro, etc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77240" y="6389793"/>
            <a:ext cx="7850124" cy="37564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657"/>
              </a:lnSpc>
              <a:spcBef>
                <a:spcPts val="0"/>
              </a:spcBef>
              <a:spcAft>
                <a:spcPts val="0"/>
              </a:spcAft>
            </a:pP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Security</a:t>
            </a:r>
            <a:r>
              <a:rPr sz="2400" spc="-2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code is the CVV/CVC</a:t>
            </a:r>
            <a:r>
              <a:rPr sz="2400" spc="2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(Card</a:t>
            </a:r>
            <a:r>
              <a:rPr sz="2400" spc="-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spc="-21" dirty="0">
                <a:solidFill>
                  <a:srgbClr val="000000"/>
                </a:solidFill>
                <a:latin typeface="Times New Roman"/>
                <a:cs typeface="Times New Roman"/>
              </a:rPr>
              <a:t>Verification</a:t>
            </a:r>
            <a:r>
              <a:rPr sz="2400" spc="-5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spc="-23" dirty="0">
                <a:solidFill>
                  <a:srgbClr val="000000"/>
                </a:solidFill>
                <a:latin typeface="Times New Roman"/>
                <a:cs typeface="Times New Roman"/>
              </a:rPr>
              <a:t>Value/Code)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539238" y="861950"/>
            <a:ext cx="4749929" cy="5488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021"/>
              </a:lnSpc>
              <a:spcBef>
                <a:spcPts val="0"/>
              </a:spcBef>
              <a:spcAft>
                <a:spcPts val="0"/>
              </a:spcAft>
            </a:pPr>
            <a:r>
              <a:rPr sz="3600" b="1" dirty="0">
                <a:solidFill>
                  <a:srgbClr val="500093"/>
                </a:solidFill>
                <a:latin typeface="Arial"/>
                <a:cs typeface="Arial"/>
              </a:rPr>
              <a:t>What is a debit card?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52525" y="1649204"/>
            <a:ext cx="4298461" cy="53910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4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Offline</a:t>
            </a:r>
            <a:r>
              <a:rPr sz="2800" b="1" spc="-1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“signature”</a:t>
            </a:r>
            <a:r>
              <a:rPr sz="2800" b="1" spc="-1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debit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310005" y="2085222"/>
            <a:ext cx="6698848" cy="4677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382"/>
              </a:lnSpc>
              <a:spcBef>
                <a:spcPts val="0"/>
              </a:spcBef>
              <a:spcAft>
                <a:spcPts val="0"/>
              </a:spcAft>
            </a:pPr>
            <a:r>
              <a:rPr sz="3050" dirty="0">
                <a:solidFill>
                  <a:srgbClr val="00279F"/>
                </a:solidFill>
                <a:latin typeface="Wingdings"/>
                <a:cs typeface="Wingdings"/>
              </a:rPr>
              <a:t>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Runs on major</a:t>
            </a:r>
            <a:r>
              <a:rPr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card</a:t>
            </a:r>
            <a:r>
              <a:rPr sz="24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association</a:t>
            </a:r>
            <a:r>
              <a:rPr sz="2400" spc="-3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networks, e.g. Visa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596517" y="2454189"/>
            <a:ext cx="1060698" cy="37564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657"/>
              </a:lnSpc>
              <a:spcBef>
                <a:spcPts val="0"/>
              </a:spcBef>
              <a:spcAft>
                <a:spcPts val="0"/>
              </a:spcAft>
            </a:pP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Cash™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310005" y="2743590"/>
            <a:ext cx="2474625" cy="4677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382"/>
              </a:lnSpc>
              <a:spcBef>
                <a:spcPts val="0"/>
              </a:spcBef>
              <a:spcAft>
                <a:spcPts val="0"/>
              </a:spcAft>
            </a:pPr>
            <a:r>
              <a:rPr sz="3050" dirty="0">
                <a:solidFill>
                  <a:srgbClr val="00279F"/>
                </a:solidFill>
                <a:latin typeface="Wingdings"/>
                <a:cs typeface="Wingdings"/>
              </a:rPr>
              <a:t>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PIN or signature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310005" y="3109350"/>
            <a:ext cx="6749796" cy="4677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382"/>
              </a:lnSpc>
              <a:spcBef>
                <a:spcPts val="0"/>
              </a:spcBef>
              <a:spcAft>
                <a:spcPts val="0"/>
              </a:spcAft>
            </a:pPr>
            <a:r>
              <a:rPr sz="3050" dirty="0">
                <a:solidFill>
                  <a:srgbClr val="00279F"/>
                </a:solidFill>
                <a:latin typeface="Wingdings"/>
                <a:cs typeface="Wingdings"/>
              </a:rPr>
              <a:t>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Used anywhere your credit</a:t>
            </a:r>
            <a:r>
              <a:rPr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card</a:t>
            </a:r>
            <a:r>
              <a:rPr sz="24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is:</a:t>
            </a:r>
            <a:r>
              <a:rPr sz="2400" spc="59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over the phone,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1596517" y="3478046"/>
            <a:ext cx="1665808" cy="37597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660"/>
              </a:lnSpc>
              <a:spcBef>
                <a:spcPts val="0"/>
              </a:spcBef>
              <a:spcAft>
                <a:spcPts val="0"/>
              </a:spcAft>
            </a:pP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internet,</a:t>
            </a:r>
            <a:r>
              <a:rPr sz="2400" spc="-4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etc.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1310005" y="3768099"/>
            <a:ext cx="4516573" cy="4677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382"/>
              </a:lnSpc>
              <a:spcBef>
                <a:spcPts val="0"/>
              </a:spcBef>
              <a:spcAft>
                <a:spcPts val="0"/>
              </a:spcAft>
            </a:pPr>
            <a:r>
              <a:rPr sz="3050" dirty="0">
                <a:solidFill>
                  <a:srgbClr val="00279F"/>
                </a:solidFill>
                <a:latin typeface="Wingdings"/>
                <a:cs typeface="Wingdings"/>
              </a:rPr>
              <a:t>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E.g. purchases</a:t>
            </a:r>
            <a:r>
              <a:rPr sz="2400" spc="-1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made</a:t>
            </a:r>
            <a:r>
              <a:rPr sz="2400" spc="2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using EPOS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852525" y="4125089"/>
            <a:ext cx="3449382" cy="5387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2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Online</a:t>
            </a:r>
            <a:r>
              <a:rPr sz="2800" b="1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“PIN”</a:t>
            </a:r>
            <a:r>
              <a:rPr sz="2800" b="1" spc="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debit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1310005" y="4560579"/>
            <a:ext cx="7173517" cy="4677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382"/>
              </a:lnSpc>
              <a:spcBef>
                <a:spcPts val="0"/>
              </a:spcBef>
              <a:spcAft>
                <a:spcPts val="0"/>
              </a:spcAft>
            </a:pPr>
            <a:r>
              <a:rPr sz="3050" dirty="0">
                <a:solidFill>
                  <a:srgbClr val="00279F"/>
                </a:solidFill>
                <a:latin typeface="Wingdings"/>
                <a:cs typeface="Wingdings"/>
              </a:rPr>
              <a:t>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Uses</a:t>
            </a:r>
            <a:r>
              <a:rPr sz="2400" spc="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the</a:t>
            </a:r>
            <a:r>
              <a:rPr sz="2400" spc="-1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electronic</a:t>
            </a:r>
            <a:r>
              <a:rPr sz="2400" spc="-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funds transfer</a:t>
            </a:r>
            <a:r>
              <a:rPr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(EFT) switches</a:t>
            </a:r>
            <a:r>
              <a:rPr sz="2400" spc="-1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as its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1596517" y="4929274"/>
            <a:ext cx="6031465" cy="37597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660"/>
              </a:lnSpc>
              <a:spcBef>
                <a:spcPts val="0"/>
              </a:spcBef>
              <a:spcAft>
                <a:spcPts val="0"/>
              </a:spcAft>
            </a:pP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transaction</a:t>
            </a:r>
            <a:r>
              <a:rPr sz="2400" spc="-3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backbone</a:t>
            </a:r>
            <a:r>
              <a:rPr sz="2400" spc="-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through the</a:t>
            </a:r>
            <a:r>
              <a:rPr sz="2400" spc="-1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ATM</a:t>
            </a:r>
            <a:r>
              <a:rPr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network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1310005" y="5219201"/>
            <a:ext cx="4637228" cy="4677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382"/>
              </a:lnSpc>
              <a:spcBef>
                <a:spcPts val="0"/>
              </a:spcBef>
              <a:spcAft>
                <a:spcPts val="0"/>
              </a:spcAft>
            </a:pPr>
            <a:r>
              <a:rPr sz="3050" dirty="0">
                <a:solidFill>
                  <a:srgbClr val="00279F"/>
                </a:solidFill>
                <a:latin typeface="Wingdings"/>
                <a:cs typeface="Wingdings"/>
              </a:rPr>
              <a:t>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PIN-only:</a:t>
            </a:r>
            <a:r>
              <a:rPr sz="2400" spc="59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adds a level</a:t>
            </a:r>
            <a:r>
              <a:rPr sz="2400" spc="-2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of security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1310005" y="5584961"/>
            <a:ext cx="6324549" cy="4677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382"/>
              </a:lnSpc>
              <a:spcBef>
                <a:spcPts val="0"/>
              </a:spcBef>
              <a:spcAft>
                <a:spcPts val="0"/>
              </a:spcAft>
            </a:pPr>
            <a:r>
              <a:rPr sz="3050" dirty="0">
                <a:solidFill>
                  <a:srgbClr val="00279F"/>
                </a:solidFill>
                <a:latin typeface="Wingdings"/>
                <a:cs typeface="Wingdings"/>
              </a:rPr>
              <a:t>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Used only at</a:t>
            </a:r>
            <a:r>
              <a:rPr sz="2400" spc="-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locations</a:t>
            </a:r>
            <a:r>
              <a:rPr sz="2400" spc="-3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that</a:t>
            </a:r>
            <a:r>
              <a:rPr sz="2400" spc="-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have a PIN Terminal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539238" y="861950"/>
            <a:ext cx="4749929" cy="5488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021"/>
              </a:lnSpc>
              <a:spcBef>
                <a:spcPts val="0"/>
              </a:spcBef>
              <a:spcAft>
                <a:spcPts val="0"/>
              </a:spcAft>
            </a:pPr>
            <a:r>
              <a:rPr sz="3600" b="1" dirty="0">
                <a:solidFill>
                  <a:srgbClr val="500093"/>
                </a:solidFill>
                <a:latin typeface="Arial"/>
                <a:cs typeface="Arial"/>
              </a:rPr>
              <a:t>What is a debit card?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52525" y="1691876"/>
            <a:ext cx="4470208" cy="10086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4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Magnetic</a:t>
            </a:r>
            <a:r>
              <a:rPr sz="28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stripe not</a:t>
            </a:r>
            <a:r>
              <a:rPr sz="28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</a:t>
            </a:r>
            <a:r>
              <a:rPr sz="28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chip</a:t>
            </a:r>
          </a:p>
          <a:p>
            <a:pPr marL="0" marR="0">
              <a:lnSpc>
                <a:spcPts val="3697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Debit to a</a:t>
            </a:r>
            <a:r>
              <a:rPr sz="28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checking</a:t>
            </a:r>
            <a:r>
              <a:rPr sz="28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account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52525" y="2631187"/>
            <a:ext cx="7810776" cy="5387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2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Prepaid – debit</a:t>
            </a:r>
            <a:r>
              <a:rPr sz="2800" spc="-1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to</a:t>
            </a:r>
            <a:r>
              <a:rPr sz="28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funds</a:t>
            </a:r>
            <a:r>
              <a:rPr sz="2800" spc="-1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pre-funded into</a:t>
            </a:r>
            <a:r>
              <a:rPr sz="28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an account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52525" y="3100306"/>
            <a:ext cx="7862734" cy="53910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4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Card</a:t>
            </a:r>
            <a:r>
              <a:rPr sz="28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names:</a:t>
            </a:r>
            <a:r>
              <a:rPr sz="2800" spc="71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declining</a:t>
            </a:r>
            <a:r>
              <a:rPr sz="28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balance, payroll,</a:t>
            </a:r>
            <a:r>
              <a:rPr sz="28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gift,</a:t>
            </a:r>
            <a:r>
              <a:rPr sz="2800" spc="-1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stored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195730" y="3574090"/>
            <a:ext cx="922185" cy="4313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096"/>
              </a:lnSpc>
              <a:spcBef>
                <a:spcPts val="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value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615438" y="861950"/>
            <a:ext cx="4598740" cy="5488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021"/>
              </a:lnSpc>
              <a:spcBef>
                <a:spcPts val="0"/>
              </a:spcBef>
              <a:spcAft>
                <a:spcPts val="0"/>
              </a:spcAft>
            </a:pPr>
            <a:r>
              <a:rPr sz="3600" b="1" dirty="0">
                <a:solidFill>
                  <a:srgbClr val="500093"/>
                </a:solidFill>
                <a:latin typeface="Arial"/>
                <a:cs typeface="Arial"/>
              </a:rPr>
              <a:t>Types of debit cards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52525" y="1734548"/>
            <a:ext cx="8095280" cy="33560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4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Payroll debit</a:t>
            </a:r>
            <a:r>
              <a:rPr sz="2800" b="1" spc="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card –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employer-issued</a:t>
            </a:r>
            <a:r>
              <a:rPr sz="28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where your</a:t>
            </a:r>
          </a:p>
          <a:p>
            <a:pPr marL="343204" marR="0">
              <a:lnSpc>
                <a:spcPts val="3096"/>
              </a:lnSpc>
              <a:spcBef>
                <a:spcPts val="17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payroll</a:t>
            </a:r>
            <a:r>
              <a:rPr sz="2800" spc="-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is sent. Many</a:t>
            </a:r>
            <a:r>
              <a:rPr sz="2800" spc="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times banks</a:t>
            </a:r>
            <a:r>
              <a:rPr sz="28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issue</a:t>
            </a:r>
            <a:r>
              <a:rPr sz="2800" spc="-1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them.</a:t>
            </a:r>
          </a:p>
          <a:p>
            <a:pPr marL="0" marR="0">
              <a:lnSpc>
                <a:spcPts val="3942"/>
              </a:lnSpc>
              <a:spcBef>
                <a:spcPts val="234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Declining</a:t>
            </a:r>
            <a:r>
              <a:rPr sz="2800" b="1" spc="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balance</a:t>
            </a:r>
            <a:r>
              <a:rPr sz="2800" b="1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card</a:t>
            </a:r>
            <a:r>
              <a:rPr sz="2800" b="1" spc="2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–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has</a:t>
            </a:r>
            <a:r>
              <a:rPr sz="2800" spc="-1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 spend</a:t>
            </a:r>
            <a:r>
              <a:rPr sz="28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limit and/or</a:t>
            </a:r>
          </a:p>
          <a:p>
            <a:pPr marL="343204" marR="0">
              <a:lnSpc>
                <a:spcPts val="3099"/>
              </a:lnSpc>
              <a:spcBef>
                <a:spcPts val="167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expiry</a:t>
            </a:r>
            <a:r>
              <a:rPr sz="2800" spc="-1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date within which the money is</a:t>
            </a:r>
            <a:r>
              <a:rPr sz="2800" spc="-1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to be used.</a:t>
            </a:r>
          </a:p>
          <a:p>
            <a:pPr marL="0" marR="0">
              <a:lnSpc>
                <a:spcPts val="3942"/>
              </a:lnSpc>
              <a:spcBef>
                <a:spcPts val="236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Gift card</a:t>
            </a:r>
            <a:r>
              <a:rPr sz="2800" b="1" spc="1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– allows one</a:t>
            </a:r>
            <a:r>
              <a:rPr sz="2800" spc="-2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to make purchases but can’t</a:t>
            </a:r>
          </a:p>
          <a:p>
            <a:pPr marL="343204" marR="0">
              <a:lnSpc>
                <a:spcPts val="3096"/>
              </a:lnSpc>
              <a:spcBef>
                <a:spcPts val="119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withdraw cash.</a:t>
            </a:r>
          </a:p>
          <a:p>
            <a:pPr marL="0" marR="0">
              <a:lnSpc>
                <a:spcPts val="3944"/>
              </a:lnSpc>
              <a:spcBef>
                <a:spcPts val="282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Prepaid</a:t>
            </a:r>
            <a:r>
              <a:rPr sz="2800" b="1" spc="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cards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sz="2800" spc="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allows</a:t>
            </a:r>
            <a:r>
              <a:rPr sz="28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one</a:t>
            </a:r>
            <a:r>
              <a:rPr sz="2800" spc="-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to make</a:t>
            </a:r>
            <a:r>
              <a:rPr sz="2800" spc="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purchases</a:t>
            </a:r>
            <a:r>
              <a:rPr sz="2800" spc="-2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and is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195730" y="5067864"/>
            <a:ext cx="1720841" cy="4313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096"/>
              </a:lnSpc>
              <a:spcBef>
                <a:spcPts val="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reloadable.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52525" y="5490847"/>
            <a:ext cx="7848800" cy="5387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2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Stored value</a:t>
            </a:r>
            <a:r>
              <a:rPr sz="2800" b="1" spc="-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card</a:t>
            </a:r>
            <a:r>
              <a:rPr sz="2800" b="1" spc="1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–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monetary value</a:t>
            </a:r>
            <a:r>
              <a:rPr sz="28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stored</a:t>
            </a:r>
            <a:r>
              <a:rPr sz="28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on card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195730" y="6006649"/>
            <a:ext cx="5202162" cy="4313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096"/>
              </a:lnSpc>
              <a:spcBef>
                <a:spcPts val="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itself</a:t>
            </a:r>
            <a:r>
              <a:rPr sz="2800" spc="-1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and not</a:t>
            </a:r>
            <a:r>
              <a:rPr sz="28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</a:t>
            </a:r>
            <a:r>
              <a:rPr sz="28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financial</a:t>
            </a:r>
            <a:r>
              <a:rPr sz="2800" spc="-2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institution.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043938" y="861950"/>
            <a:ext cx="5740225" cy="5488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021"/>
              </a:lnSpc>
              <a:spcBef>
                <a:spcPts val="0"/>
              </a:spcBef>
              <a:spcAft>
                <a:spcPts val="0"/>
              </a:spcAft>
            </a:pPr>
            <a:r>
              <a:rPr sz="3600" b="1" dirty="0">
                <a:solidFill>
                  <a:srgbClr val="500093"/>
                </a:solidFill>
                <a:latin typeface="Arial"/>
                <a:cs typeface="Arial"/>
              </a:rPr>
              <a:t>When to Use</a:t>
            </a:r>
            <a:r>
              <a:rPr sz="3600" b="1" spc="-17" dirty="0">
                <a:solidFill>
                  <a:srgbClr val="500093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500093"/>
                </a:solidFill>
                <a:latin typeface="Arial"/>
                <a:cs typeface="Arial"/>
              </a:rPr>
              <a:t>a Debit Card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52525" y="1734548"/>
            <a:ext cx="7185648" cy="53910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4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Use your</a:t>
            </a:r>
            <a:r>
              <a:rPr sz="2800" spc="-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debit card</a:t>
            </a:r>
            <a:r>
              <a:rPr sz="28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for everyday</a:t>
            </a:r>
            <a:r>
              <a:rPr sz="28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expenses</a:t>
            </a:r>
            <a:r>
              <a:rPr sz="28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like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195730" y="2250877"/>
            <a:ext cx="5004021" cy="4313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096"/>
              </a:lnSpc>
              <a:spcBef>
                <a:spcPts val="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groceries, fuel and restaurants etc.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52525" y="2801876"/>
            <a:ext cx="7903597" cy="5387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2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When you</a:t>
            </a:r>
            <a:r>
              <a:rPr sz="28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need cash</a:t>
            </a:r>
            <a:r>
              <a:rPr sz="2800" spc="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but</a:t>
            </a:r>
            <a:r>
              <a:rPr sz="2800" spc="-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are not</a:t>
            </a:r>
            <a:r>
              <a:rPr sz="28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near an ATM</a:t>
            </a:r>
            <a:r>
              <a:rPr sz="2800" spc="3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some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195730" y="3317406"/>
            <a:ext cx="5733906" cy="43167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099"/>
              </a:lnSpc>
              <a:spcBef>
                <a:spcPts val="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retailers offer cash back after purchase.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995172" y="643827"/>
            <a:ext cx="7837675" cy="49269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579"/>
              </a:lnSpc>
              <a:spcBef>
                <a:spcPts val="0"/>
              </a:spcBef>
              <a:spcAft>
                <a:spcPts val="0"/>
              </a:spcAft>
            </a:pPr>
            <a:r>
              <a:rPr sz="3200" b="1" dirty="0">
                <a:solidFill>
                  <a:srgbClr val="500093"/>
                </a:solidFill>
                <a:latin typeface="Arial"/>
                <a:cs typeface="Arial"/>
              </a:rPr>
              <a:t>Advantages</a:t>
            </a:r>
            <a:r>
              <a:rPr sz="3200" b="1" spc="-41" dirty="0">
                <a:solidFill>
                  <a:srgbClr val="500093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500093"/>
                </a:solidFill>
                <a:latin typeface="Arial"/>
                <a:cs typeface="Arial"/>
              </a:rPr>
              <a:t>and</a:t>
            </a:r>
            <a:r>
              <a:rPr sz="3200" b="1" spc="-20" dirty="0">
                <a:solidFill>
                  <a:srgbClr val="500093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500093"/>
                </a:solidFill>
                <a:latin typeface="Arial"/>
                <a:cs typeface="Arial"/>
              </a:rPr>
              <a:t>Disadvantages</a:t>
            </a:r>
            <a:r>
              <a:rPr sz="3200" b="1" spc="-41" dirty="0">
                <a:solidFill>
                  <a:srgbClr val="500093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500093"/>
                </a:solidFill>
                <a:latin typeface="Arial"/>
                <a:cs typeface="Arial"/>
              </a:rPr>
              <a:t>of</a:t>
            </a:r>
            <a:r>
              <a:rPr sz="3200" b="1" spc="-16" dirty="0">
                <a:solidFill>
                  <a:srgbClr val="500093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500093"/>
                </a:solidFill>
                <a:latin typeface="Arial"/>
                <a:cs typeface="Arial"/>
              </a:rPr>
              <a:t>debit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296791" y="1131507"/>
            <a:ext cx="1238216" cy="49269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579"/>
              </a:lnSpc>
              <a:spcBef>
                <a:spcPts val="0"/>
              </a:spcBef>
              <a:spcAft>
                <a:spcPts val="0"/>
              </a:spcAft>
            </a:pPr>
            <a:r>
              <a:rPr sz="3200" b="1" dirty="0">
                <a:solidFill>
                  <a:srgbClr val="500093"/>
                </a:solidFill>
                <a:latin typeface="Arial"/>
                <a:cs typeface="Arial"/>
              </a:rPr>
              <a:t>cards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52525" y="1741729"/>
            <a:ext cx="1807625" cy="4046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886"/>
              </a:lnSpc>
              <a:spcBef>
                <a:spcPts val="0"/>
              </a:spcBef>
              <a:spcAft>
                <a:spcPts val="0"/>
              </a:spcAft>
            </a:pPr>
            <a:r>
              <a:rPr sz="2600" b="1" dirty="0">
                <a:solidFill>
                  <a:srgbClr val="000000"/>
                </a:solidFill>
                <a:latin typeface="Times New Roman"/>
                <a:cs typeface="Times New Roman"/>
              </a:rPr>
              <a:t>Advantages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52525" y="2056453"/>
            <a:ext cx="7801989" cy="11203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662"/>
              </a:lnSpc>
              <a:spcBef>
                <a:spcPts val="0"/>
              </a:spcBef>
              <a:spcAft>
                <a:spcPts val="0"/>
              </a:spcAft>
            </a:pPr>
            <a:r>
              <a:rPr sz="3300" spc="11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The</a:t>
            </a:r>
            <a:r>
              <a:rPr sz="2600" spc="-1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shopkeeper</a:t>
            </a:r>
            <a:r>
              <a:rPr sz="2600" spc="-4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is certain that</a:t>
            </a:r>
            <a:r>
              <a:rPr sz="26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the customer is</a:t>
            </a:r>
            <a:r>
              <a:rPr sz="2600" spc="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able</a:t>
            </a:r>
            <a:r>
              <a:rPr sz="2600" spc="-1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to</a:t>
            </a:r>
          </a:p>
          <a:p>
            <a:pPr marL="343204" marR="0">
              <a:lnSpc>
                <a:spcPts val="2495"/>
              </a:lnSpc>
              <a:spcBef>
                <a:spcPts val="0"/>
              </a:spcBef>
              <a:spcAft>
                <a:spcPts val="0"/>
              </a:spcAft>
            </a:pP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pay,</a:t>
            </a:r>
            <a:r>
              <a:rPr sz="26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because</a:t>
            </a:r>
            <a:r>
              <a:rPr sz="2600" spc="-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their</a:t>
            </a:r>
            <a:r>
              <a:rPr sz="26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account</a:t>
            </a:r>
            <a:r>
              <a:rPr sz="26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is checked</a:t>
            </a:r>
            <a:r>
              <a:rPr sz="2600" spc="-1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before</a:t>
            </a:r>
            <a:r>
              <a:rPr sz="2600" spc="-2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the card</a:t>
            </a:r>
            <a:r>
              <a:rPr sz="26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is</a:t>
            </a:r>
          </a:p>
          <a:p>
            <a:pPr marL="343204" marR="0">
              <a:lnSpc>
                <a:spcPts val="2496"/>
              </a:lnSpc>
              <a:spcBef>
                <a:spcPts val="0"/>
              </a:spcBef>
              <a:spcAft>
                <a:spcPts val="0"/>
              </a:spcAft>
            </a:pP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debited.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852525" y="3086403"/>
            <a:ext cx="7652954" cy="5035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665"/>
              </a:lnSpc>
              <a:spcBef>
                <a:spcPts val="0"/>
              </a:spcBef>
              <a:spcAft>
                <a:spcPts val="0"/>
              </a:spcAft>
            </a:pPr>
            <a:r>
              <a:rPr sz="3300" spc="11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Holder</a:t>
            </a:r>
            <a:r>
              <a:rPr sz="2600" spc="-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can be sure</a:t>
            </a:r>
            <a:r>
              <a:rPr sz="26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that they won’t</a:t>
            </a:r>
            <a:r>
              <a:rPr sz="2600" spc="-3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spend</a:t>
            </a:r>
            <a:r>
              <a:rPr sz="2600" spc="-2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more money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852525" y="3485438"/>
            <a:ext cx="2504781" cy="8012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43204" marR="0">
              <a:lnSpc>
                <a:spcPts val="2886"/>
              </a:lnSpc>
              <a:spcBef>
                <a:spcPts val="0"/>
              </a:spcBef>
              <a:spcAft>
                <a:spcPts val="0"/>
              </a:spcAft>
            </a:pP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than</a:t>
            </a:r>
            <a:r>
              <a:rPr sz="2600" spc="-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they</a:t>
            </a:r>
            <a:r>
              <a:rPr sz="2600" spc="-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have.</a:t>
            </a:r>
          </a:p>
          <a:p>
            <a:pPr marL="0" marR="0">
              <a:lnSpc>
                <a:spcPts val="2883"/>
              </a:lnSpc>
              <a:spcBef>
                <a:spcPts val="238"/>
              </a:spcBef>
              <a:spcAft>
                <a:spcPts val="0"/>
              </a:spcAft>
            </a:pPr>
            <a:r>
              <a:rPr sz="2600" b="1" dirty="0">
                <a:solidFill>
                  <a:srgbClr val="000000"/>
                </a:solidFill>
                <a:latin typeface="Times New Roman"/>
                <a:cs typeface="Times New Roman"/>
              </a:rPr>
              <a:t>Disadvantage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852525" y="4196530"/>
            <a:ext cx="7360092" cy="5032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662"/>
              </a:lnSpc>
              <a:spcBef>
                <a:spcPts val="0"/>
              </a:spcBef>
              <a:spcAft>
                <a:spcPts val="0"/>
              </a:spcAft>
            </a:pPr>
            <a:r>
              <a:rPr sz="3300" spc="11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If they there</a:t>
            </a:r>
            <a:r>
              <a:rPr sz="26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is no money</a:t>
            </a:r>
            <a:r>
              <a:rPr sz="26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in the account</a:t>
            </a:r>
            <a:r>
              <a:rPr sz="2600" spc="-2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you</a:t>
            </a:r>
            <a:r>
              <a:rPr sz="26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can not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1195730" y="4595563"/>
            <a:ext cx="3462787" cy="40433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883"/>
              </a:lnSpc>
              <a:spcBef>
                <a:spcPts val="0"/>
              </a:spcBef>
              <a:spcAft>
                <a:spcPts val="0"/>
              </a:spcAft>
            </a:pP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complete the transaction.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852525" y="4910016"/>
            <a:ext cx="7917582" cy="5032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662"/>
              </a:lnSpc>
              <a:spcBef>
                <a:spcPts val="0"/>
              </a:spcBef>
              <a:spcAft>
                <a:spcPts val="0"/>
              </a:spcAft>
            </a:pPr>
            <a:r>
              <a:rPr sz="3300" spc="11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People</a:t>
            </a:r>
            <a:r>
              <a:rPr sz="2600" spc="-2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won’t</a:t>
            </a:r>
            <a:r>
              <a:rPr sz="26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be</a:t>
            </a:r>
            <a:r>
              <a:rPr sz="26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quite </a:t>
            </a:r>
            <a:r>
              <a:rPr sz="2600" spc="-12" dirty="0">
                <a:solidFill>
                  <a:srgbClr val="000000"/>
                </a:solidFill>
                <a:latin typeface="Times New Roman"/>
                <a:cs typeface="Times New Roman"/>
              </a:rPr>
              <a:t>so</a:t>
            </a:r>
            <a:r>
              <a:rPr sz="26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free-spending because</a:t>
            </a:r>
            <a:r>
              <a:rPr sz="2600" spc="-3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they are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1195730" y="5309049"/>
            <a:ext cx="5717829" cy="40433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883"/>
              </a:lnSpc>
              <a:spcBef>
                <a:spcPts val="0"/>
              </a:spcBef>
              <a:spcAft>
                <a:spcPts val="0"/>
              </a:spcAft>
            </a:pP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limited</a:t>
            </a:r>
            <a:r>
              <a:rPr sz="2600" spc="2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by what</a:t>
            </a:r>
            <a:r>
              <a:rPr sz="2600" spc="-2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they have</a:t>
            </a:r>
            <a:r>
              <a:rPr sz="2600" spc="-3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in their</a:t>
            </a:r>
            <a:r>
              <a:rPr sz="26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0000"/>
                </a:solidFill>
                <a:latin typeface="Times New Roman"/>
                <a:cs typeface="Times New Roman"/>
              </a:rPr>
              <a:t>account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208532" y="643827"/>
            <a:ext cx="7412082" cy="98037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579"/>
              </a:lnSpc>
              <a:spcBef>
                <a:spcPts val="0"/>
              </a:spcBef>
              <a:spcAft>
                <a:spcPts val="0"/>
              </a:spcAft>
            </a:pPr>
            <a:r>
              <a:rPr sz="3200" b="1" dirty="0">
                <a:solidFill>
                  <a:srgbClr val="500093"/>
                </a:solidFill>
                <a:latin typeface="Arial"/>
                <a:cs typeface="Arial"/>
              </a:rPr>
              <a:t>Guidelines</a:t>
            </a:r>
            <a:r>
              <a:rPr sz="3200" b="1" spc="-42" dirty="0">
                <a:solidFill>
                  <a:srgbClr val="500093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500093"/>
                </a:solidFill>
                <a:latin typeface="Arial"/>
                <a:cs typeface="Arial"/>
              </a:rPr>
              <a:t>while</a:t>
            </a:r>
            <a:r>
              <a:rPr sz="3200" b="1" spc="-22" dirty="0">
                <a:solidFill>
                  <a:srgbClr val="500093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500093"/>
                </a:solidFill>
                <a:latin typeface="Arial"/>
                <a:cs typeface="Arial"/>
              </a:rPr>
              <a:t>choosing</a:t>
            </a:r>
            <a:r>
              <a:rPr sz="3200" b="1" spc="-37" dirty="0">
                <a:solidFill>
                  <a:srgbClr val="500093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500093"/>
                </a:solidFill>
                <a:latin typeface="Arial"/>
                <a:cs typeface="Arial"/>
              </a:rPr>
              <a:t>a Payment</a:t>
            </a:r>
          </a:p>
          <a:p>
            <a:pPr marL="2908427" marR="0">
              <a:lnSpc>
                <a:spcPts val="3579"/>
              </a:lnSpc>
              <a:spcBef>
                <a:spcPts val="210"/>
              </a:spcBef>
              <a:spcAft>
                <a:spcPts val="0"/>
              </a:spcAft>
            </a:pPr>
            <a:r>
              <a:rPr sz="3200" b="1" dirty="0">
                <a:solidFill>
                  <a:srgbClr val="500093"/>
                </a:solidFill>
                <a:latin typeface="Arial"/>
                <a:cs typeface="Arial"/>
              </a:rPr>
              <a:t>Method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52525" y="1734548"/>
            <a:ext cx="2944793" cy="258792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4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Convenience</a:t>
            </a:r>
          </a:p>
          <a:p>
            <a:pPr marL="0" marR="0">
              <a:lnSpc>
                <a:spcPts val="3942"/>
              </a:lnSpc>
              <a:spcBef>
                <a:spcPts val="141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Trace-ability</a:t>
            </a:r>
          </a:p>
          <a:p>
            <a:pPr marL="0" marR="0">
              <a:lnSpc>
                <a:spcPts val="3942"/>
              </a:lnSpc>
              <a:spcBef>
                <a:spcPts val="89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Non Repudiation</a:t>
            </a:r>
          </a:p>
          <a:p>
            <a:pPr marL="0" marR="0">
              <a:lnSpc>
                <a:spcPts val="3944"/>
              </a:lnSpc>
              <a:spcBef>
                <a:spcPts val="87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Financial</a:t>
            </a:r>
            <a:r>
              <a:rPr sz="2800" spc="-1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risk</a:t>
            </a:r>
          </a:p>
          <a:p>
            <a:pPr marL="0" marR="0">
              <a:lnSpc>
                <a:spcPts val="3942"/>
              </a:lnSpc>
              <a:spcBef>
                <a:spcPts val="142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Fraud protection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351530" y="861950"/>
            <a:ext cx="3126555" cy="5488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021"/>
              </a:lnSpc>
              <a:spcBef>
                <a:spcPts val="0"/>
              </a:spcBef>
              <a:spcAft>
                <a:spcPts val="0"/>
              </a:spcAft>
            </a:pPr>
            <a:r>
              <a:rPr sz="3600" b="1" dirty="0">
                <a:solidFill>
                  <a:srgbClr val="500093"/>
                </a:solidFill>
                <a:latin typeface="Arial"/>
                <a:cs typeface="Arial"/>
              </a:rPr>
              <a:t>Card Security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52525" y="1734548"/>
            <a:ext cx="7955383" cy="53910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4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1222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Create a</a:t>
            </a:r>
            <a:r>
              <a:rPr sz="28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PIN</a:t>
            </a:r>
            <a:r>
              <a:rPr sz="2800" spc="2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that</a:t>
            </a:r>
            <a:r>
              <a:rPr sz="2800" spc="-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is</a:t>
            </a:r>
            <a:r>
              <a:rPr sz="2800" spc="-1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difficult</a:t>
            </a:r>
            <a:r>
              <a:rPr sz="28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to</a:t>
            </a:r>
            <a:r>
              <a:rPr sz="28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figure</a:t>
            </a:r>
            <a:r>
              <a:rPr sz="2800" spc="-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out. Avoid the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195730" y="2250877"/>
            <a:ext cx="6099835" cy="4313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096"/>
              </a:lnSpc>
              <a:spcBef>
                <a:spcPts val="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obvious</a:t>
            </a:r>
            <a:r>
              <a:rPr sz="2800" spc="-2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PINS</a:t>
            </a:r>
            <a:r>
              <a:rPr sz="2800" spc="1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like</a:t>
            </a:r>
            <a:r>
              <a:rPr sz="2800" spc="-2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birth dates, names, etc.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52525" y="2801876"/>
            <a:ext cx="3545290" cy="5387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2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1222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Always</a:t>
            </a:r>
            <a:r>
              <a:rPr sz="28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keep receipts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852525" y="3442336"/>
            <a:ext cx="7922569" cy="5387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2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1222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Record</a:t>
            </a:r>
            <a:r>
              <a:rPr sz="28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transactions</a:t>
            </a:r>
            <a:r>
              <a:rPr sz="2800" spc="-2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in your check register</a:t>
            </a:r>
            <a:r>
              <a:rPr sz="2800" spc="-1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including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195730" y="3958139"/>
            <a:ext cx="4532517" cy="4313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096"/>
              </a:lnSpc>
              <a:spcBef>
                <a:spcPts val="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fees to avoid</a:t>
            </a:r>
            <a:r>
              <a:rPr sz="28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overdraft charges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627630" y="861950"/>
            <a:ext cx="4572679" cy="5488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021"/>
              </a:lnSpc>
              <a:spcBef>
                <a:spcPts val="0"/>
              </a:spcBef>
              <a:spcAft>
                <a:spcPts val="0"/>
              </a:spcAft>
            </a:pPr>
            <a:r>
              <a:rPr sz="3600" b="1" dirty="0">
                <a:solidFill>
                  <a:srgbClr val="500093"/>
                </a:solidFill>
                <a:latin typeface="Arial"/>
                <a:cs typeface="Arial"/>
              </a:rPr>
              <a:t>Know the Difference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52525" y="1691876"/>
            <a:ext cx="2117088" cy="53910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4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Debit</a:t>
            </a:r>
            <a:r>
              <a:rPr sz="2800" b="1" spc="1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card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310005" y="2310774"/>
            <a:ext cx="7113066" cy="10163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382"/>
              </a:lnSpc>
              <a:spcBef>
                <a:spcPts val="0"/>
              </a:spcBef>
              <a:spcAft>
                <a:spcPts val="0"/>
              </a:spcAft>
            </a:pPr>
            <a:r>
              <a:rPr sz="3050" dirty="0">
                <a:solidFill>
                  <a:srgbClr val="00279F"/>
                </a:solidFill>
                <a:latin typeface="Wingdings"/>
                <a:cs typeface="Wingdings"/>
              </a:rPr>
              <a:t>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Removes</a:t>
            </a:r>
            <a:r>
              <a:rPr sz="2400" spc="1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an</a:t>
            </a:r>
            <a:r>
              <a:rPr sz="24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amount from a cardholder’s</a:t>
            </a:r>
            <a:r>
              <a:rPr sz="2400" spc="-3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bank account</a:t>
            </a:r>
          </a:p>
          <a:p>
            <a:pPr marL="0" marR="0">
              <a:lnSpc>
                <a:spcPts val="3382"/>
              </a:lnSpc>
              <a:spcBef>
                <a:spcPts val="937"/>
              </a:spcBef>
              <a:spcAft>
                <a:spcPts val="0"/>
              </a:spcAft>
            </a:pPr>
            <a:r>
              <a:rPr sz="3050" dirty="0">
                <a:solidFill>
                  <a:srgbClr val="00279F"/>
                </a:solidFill>
                <a:latin typeface="Wingdings"/>
                <a:cs typeface="Wingdings"/>
              </a:rPr>
              <a:t>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Transfers</a:t>
            </a:r>
            <a:r>
              <a:rPr sz="24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it to the seller’s</a:t>
            </a:r>
            <a:r>
              <a:rPr sz="2400" spc="-3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bank</a:t>
            </a:r>
            <a:r>
              <a:rPr sz="24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account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52525" y="3430145"/>
            <a:ext cx="2274068" cy="5387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2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Credit</a:t>
            </a:r>
            <a:r>
              <a:rPr sz="2800" b="1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card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310005" y="4048515"/>
            <a:ext cx="7255488" cy="101642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382"/>
              </a:lnSpc>
              <a:spcBef>
                <a:spcPts val="0"/>
              </a:spcBef>
              <a:spcAft>
                <a:spcPts val="0"/>
              </a:spcAft>
            </a:pPr>
            <a:r>
              <a:rPr sz="3050" dirty="0">
                <a:solidFill>
                  <a:srgbClr val="00279F"/>
                </a:solidFill>
                <a:latin typeface="Wingdings"/>
                <a:cs typeface="Wingdings"/>
              </a:rPr>
              <a:t>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The</a:t>
            </a:r>
            <a:r>
              <a:rPr sz="24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spending limit</a:t>
            </a:r>
            <a:r>
              <a:rPr sz="2400" spc="-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can be beyond your account</a:t>
            </a:r>
            <a:r>
              <a:rPr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balance</a:t>
            </a:r>
          </a:p>
          <a:p>
            <a:pPr marL="0" marR="0">
              <a:lnSpc>
                <a:spcPts val="3385"/>
              </a:lnSpc>
              <a:spcBef>
                <a:spcPts val="934"/>
              </a:spcBef>
              <a:spcAft>
                <a:spcPts val="0"/>
              </a:spcAft>
            </a:pPr>
            <a:r>
              <a:rPr sz="3050" dirty="0">
                <a:solidFill>
                  <a:srgbClr val="00279F"/>
                </a:solidFill>
                <a:latin typeface="Wingdings"/>
                <a:cs typeface="Wingdings"/>
              </a:rPr>
              <a:t>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Amount</a:t>
            </a:r>
            <a:r>
              <a:rPr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charged</a:t>
            </a:r>
            <a:r>
              <a:rPr sz="24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is due</a:t>
            </a:r>
            <a:r>
              <a:rPr sz="2400" spc="-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at the end</a:t>
            </a:r>
            <a:r>
              <a:rPr sz="24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of the</a:t>
            </a:r>
            <a:r>
              <a:rPr sz="2400" spc="-1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billing</a:t>
            </a:r>
            <a:r>
              <a:rPr sz="2400" spc="-3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period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018029" y="861950"/>
            <a:ext cx="5792947" cy="5488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021"/>
              </a:lnSpc>
              <a:spcBef>
                <a:spcPts val="0"/>
              </a:spcBef>
              <a:spcAft>
                <a:spcPts val="0"/>
              </a:spcAft>
            </a:pPr>
            <a:r>
              <a:rPr sz="3600" b="1" dirty="0">
                <a:solidFill>
                  <a:srgbClr val="500093"/>
                </a:solidFill>
                <a:latin typeface="Arial"/>
                <a:cs typeface="Arial"/>
              </a:rPr>
              <a:t>Electronic billing</a:t>
            </a:r>
            <a:r>
              <a:rPr sz="3600" b="1" spc="23" dirty="0">
                <a:solidFill>
                  <a:srgbClr val="500093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500093"/>
                </a:solidFill>
                <a:latin typeface="Arial"/>
                <a:cs typeface="Arial"/>
              </a:rPr>
              <a:t>systems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52525" y="1734548"/>
            <a:ext cx="7942243" cy="453274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4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Electronic billing</a:t>
            </a:r>
            <a:r>
              <a:rPr sz="2800" spc="-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is a paperless</a:t>
            </a:r>
            <a:r>
              <a:rPr sz="28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method</a:t>
            </a:r>
            <a:r>
              <a:rPr sz="2800" spc="1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for service</a:t>
            </a:r>
          </a:p>
          <a:p>
            <a:pPr marL="343204" marR="0">
              <a:lnSpc>
                <a:spcPts val="3096"/>
              </a:lnSpc>
              <a:spcBef>
                <a:spcPts val="17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providers</a:t>
            </a:r>
            <a:r>
              <a:rPr sz="28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to</a:t>
            </a:r>
            <a:r>
              <a:rPr sz="28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send bills</a:t>
            </a:r>
            <a:r>
              <a:rPr sz="2800" spc="-2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or invoices</a:t>
            </a:r>
            <a:r>
              <a:rPr sz="2800" spc="-2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that allow a</a:t>
            </a:r>
            <a:r>
              <a:rPr sz="2800" spc="-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client</a:t>
            </a:r>
          </a:p>
          <a:p>
            <a:pPr marL="343204" marR="0">
              <a:lnSpc>
                <a:spcPts val="3096"/>
              </a:lnSpc>
              <a:spcBef>
                <a:spcPts val="213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to pay</a:t>
            </a:r>
            <a:r>
              <a:rPr sz="2800" spc="-1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over the Internet.</a:t>
            </a:r>
          </a:p>
          <a:p>
            <a:pPr marL="0" marR="0">
              <a:lnSpc>
                <a:spcPts val="3944"/>
              </a:lnSpc>
              <a:spcBef>
                <a:spcPts val="282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It is a form of online</a:t>
            </a:r>
            <a:r>
              <a:rPr sz="28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payment system</a:t>
            </a:r>
            <a:r>
              <a:rPr sz="28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that</a:t>
            </a:r>
            <a:r>
              <a:rPr sz="2800" spc="-1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can be</a:t>
            </a:r>
          </a:p>
          <a:p>
            <a:pPr marL="343204" marR="0">
              <a:lnSpc>
                <a:spcPts val="3096"/>
              </a:lnSpc>
              <a:spcBef>
                <a:spcPts val="121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used</a:t>
            </a:r>
            <a:r>
              <a:rPr sz="2800" spc="-1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to</a:t>
            </a:r>
            <a:r>
              <a:rPr sz="2800" spc="70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pay for bills</a:t>
            </a:r>
            <a:r>
              <a:rPr sz="2800" spc="-1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that</a:t>
            </a:r>
            <a:r>
              <a:rPr sz="2800" spc="-1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customers pay on a regular</a:t>
            </a:r>
          </a:p>
          <a:p>
            <a:pPr marL="343204" marR="0">
              <a:lnSpc>
                <a:spcPts val="3096"/>
              </a:lnSpc>
              <a:spcBef>
                <a:spcPts val="263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basis such</a:t>
            </a:r>
            <a:r>
              <a:rPr sz="2800" spc="-1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as electricity, telephone,</a:t>
            </a:r>
            <a:r>
              <a:rPr sz="2800" spc="-1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water</a:t>
            </a:r>
            <a:r>
              <a:rPr sz="2800" spc="1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and car</a:t>
            </a:r>
          </a:p>
          <a:p>
            <a:pPr marL="343204" marR="0">
              <a:lnSpc>
                <a:spcPts val="3096"/>
              </a:lnSpc>
              <a:spcBef>
                <a:spcPts val="213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payments.</a:t>
            </a:r>
          </a:p>
          <a:p>
            <a:pPr marL="0" marR="0">
              <a:lnSpc>
                <a:spcPts val="3942"/>
              </a:lnSpc>
              <a:spcBef>
                <a:spcPts val="286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It allows consumers to view bills</a:t>
            </a:r>
            <a:r>
              <a:rPr sz="2800" spc="-2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electronically</a:t>
            </a:r>
            <a:r>
              <a:rPr sz="2800" spc="-2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and</a:t>
            </a:r>
          </a:p>
          <a:p>
            <a:pPr marL="343204" marR="0">
              <a:lnSpc>
                <a:spcPts val="3096"/>
              </a:lnSpc>
              <a:spcBef>
                <a:spcPts val="119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pay them</a:t>
            </a:r>
            <a:r>
              <a:rPr sz="2800" spc="-1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through</a:t>
            </a:r>
            <a:r>
              <a:rPr sz="2800" spc="-2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electronic</a:t>
            </a:r>
            <a:r>
              <a:rPr sz="2800" spc="-2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funds</a:t>
            </a:r>
            <a:r>
              <a:rPr sz="2800" spc="-1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transfers from</a:t>
            </a:r>
          </a:p>
          <a:p>
            <a:pPr marL="343204" marR="0">
              <a:lnSpc>
                <a:spcPts val="3096"/>
              </a:lnSpc>
              <a:spcBef>
                <a:spcPts val="263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bank or</a:t>
            </a:r>
            <a:r>
              <a:rPr sz="2800" spc="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credit card</a:t>
            </a:r>
            <a:r>
              <a:rPr sz="2800" spc="1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accounts.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370076" y="861950"/>
            <a:ext cx="7087010" cy="5488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021"/>
              </a:lnSpc>
              <a:spcBef>
                <a:spcPts val="0"/>
              </a:spcBef>
              <a:spcAft>
                <a:spcPts val="0"/>
              </a:spcAft>
            </a:pPr>
            <a:r>
              <a:rPr sz="3600" b="1" dirty="0">
                <a:solidFill>
                  <a:srgbClr val="500093"/>
                </a:solidFill>
                <a:latin typeface="Arial"/>
                <a:cs typeface="Arial"/>
              </a:rPr>
              <a:t>E-bill</a:t>
            </a:r>
            <a:r>
              <a:rPr sz="3600" b="1" spc="14" dirty="0">
                <a:solidFill>
                  <a:srgbClr val="500093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500093"/>
                </a:solidFill>
                <a:latin typeface="Arial"/>
                <a:cs typeface="Arial"/>
              </a:rPr>
              <a:t>presentment and</a:t>
            </a:r>
            <a:r>
              <a:rPr sz="3600" b="1" spc="-13" dirty="0">
                <a:solidFill>
                  <a:srgbClr val="500093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500093"/>
                </a:solidFill>
                <a:latin typeface="Arial"/>
                <a:cs typeface="Arial"/>
              </a:rPr>
              <a:t>payment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52525" y="1738288"/>
            <a:ext cx="2269553" cy="43167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099"/>
              </a:lnSpc>
              <a:spcBef>
                <a:spcPts val="0"/>
              </a:spcBef>
              <a:spcAft>
                <a:spcPts val="0"/>
              </a:spcAft>
            </a:pP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Consolidation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52525" y="2076452"/>
            <a:ext cx="7103765" cy="12031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2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Numerous</a:t>
            </a:r>
            <a:r>
              <a:rPr sz="28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bills</a:t>
            </a:r>
            <a:r>
              <a:rPr sz="28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for any one</a:t>
            </a:r>
            <a:r>
              <a:rPr sz="2800" spc="-2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recipient are made</a:t>
            </a:r>
          </a:p>
          <a:p>
            <a:pPr marL="343204" marR="0">
              <a:lnSpc>
                <a:spcPts val="2688"/>
              </a:lnSpc>
              <a:spcBef>
                <a:spcPts val="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available</a:t>
            </a:r>
            <a:r>
              <a:rPr sz="2800" spc="-1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at one Website,</a:t>
            </a:r>
            <a:r>
              <a:rPr sz="2800" spc="-1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most commonly</a:t>
            </a:r>
            <a:r>
              <a:rPr sz="2800" spc="2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the</a:t>
            </a:r>
          </a:p>
          <a:p>
            <a:pPr marL="343204" marR="0">
              <a:lnSpc>
                <a:spcPts val="2688"/>
              </a:lnSpc>
              <a:spcBef>
                <a:spcPts val="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recipient's</a:t>
            </a:r>
            <a:r>
              <a:rPr sz="28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bank.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52525" y="3185650"/>
            <a:ext cx="7970255" cy="299630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4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The actual</a:t>
            </a:r>
            <a:r>
              <a:rPr sz="28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task of consolidation</a:t>
            </a:r>
            <a:r>
              <a:rPr sz="2800" spc="-3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is sometimes</a:t>
            </a:r>
          </a:p>
          <a:p>
            <a:pPr marL="343204" marR="0">
              <a:lnSpc>
                <a:spcPts val="2691"/>
              </a:lnSpc>
              <a:spcBef>
                <a:spcPts val="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performed by a</a:t>
            </a:r>
            <a:r>
              <a:rPr sz="28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third party</a:t>
            </a:r>
            <a:r>
              <a:rPr sz="28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and</a:t>
            </a:r>
            <a:r>
              <a:rPr sz="2800" spc="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fed to the</a:t>
            </a:r>
            <a:r>
              <a:rPr sz="2800" spc="2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Websites</a:t>
            </a:r>
          </a:p>
          <a:p>
            <a:pPr marL="343204" marR="0">
              <a:lnSpc>
                <a:spcPts val="2688"/>
              </a:lnSpc>
              <a:spcBef>
                <a:spcPts val="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where consumers receive the</a:t>
            </a:r>
            <a:r>
              <a:rPr sz="28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bills.</a:t>
            </a:r>
          </a:p>
          <a:p>
            <a:pPr marL="0" marR="0">
              <a:lnSpc>
                <a:spcPts val="3359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The principal</a:t>
            </a:r>
            <a:r>
              <a:rPr sz="2800" spc="-2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attraction of consolidation</a:t>
            </a:r>
            <a:r>
              <a:rPr sz="2800" spc="-4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is that</a:t>
            </a:r>
          </a:p>
          <a:p>
            <a:pPr marL="343204" marR="0">
              <a:lnSpc>
                <a:spcPts val="2688"/>
              </a:lnSpc>
              <a:spcBef>
                <a:spcPts val="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consumers can receive and</a:t>
            </a:r>
            <a:r>
              <a:rPr sz="28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pay numerous bills</a:t>
            </a:r>
            <a:r>
              <a:rPr sz="28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at the</a:t>
            </a:r>
          </a:p>
          <a:p>
            <a:pPr marL="343204" marR="0">
              <a:lnSpc>
                <a:spcPts val="2689"/>
              </a:lnSpc>
              <a:spcBef>
                <a:spcPts val="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one</a:t>
            </a:r>
            <a:r>
              <a:rPr sz="2800" spc="-1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location,</a:t>
            </a:r>
            <a:r>
              <a:rPr sz="2800" spc="-2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thus minimizing</a:t>
            </a:r>
            <a:r>
              <a:rPr sz="28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the</a:t>
            </a:r>
            <a:r>
              <a:rPr sz="2800" spc="-2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number</a:t>
            </a:r>
            <a:r>
              <a:rPr sz="2800" spc="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of login</a:t>
            </a:r>
          </a:p>
          <a:p>
            <a:pPr marL="343204" marR="0">
              <a:lnSpc>
                <a:spcPts val="2688"/>
              </a:lnSpc>
              <a:spcBef>
                <a:spcPts val="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IDs</a:t>
            </a:r>
            <a:r>
              <a:rPr sz="2800" spc="1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and passwords they</a:t>
            </a:r>
            <a:r>
              <a:rPr sz="2800" spc="-1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must</a:t>
            </a:r>
            <a:r>
              <a:rPr sz="2800" spc="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remember</a:t>
            </a:r>
            <a:r>
              <a:rPr sz="2800" spc="4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and</a:t>
            </a:r>
          </a:p>
          <a:p>
            <a:pPr marL="343204" marR="0">
              <a:lnSpc>
                <a:spcPts val="2688"/>
              </a:lnSpc>
              <a:spcBef>
                <a:spcPts val="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maintain.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370076" y="861950"/>
            <a:ext cx="7087010" cy="5488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021"/>
              </a:lnSpc>
              <a:spcBef>
                <a:spcPts val="0"/>
              </a:spcBef>
              <a:spcAft>
                <a:spcPts val="0"/>
              </a:spcAft>
            </a:pPr>
            <a:r>
              <a:rPr sz="3600" b="1" dirty="0">
                <a:solidFill>
                  <a:srgbClr val="500093"/>
                </a:solidFill>
                <a:latin typeface="Arial"/>
                <a:cs typeface="Arial"/>
              </a:rPr>
              <a:t>E-bill</a:t>
            </a:r>
            <a:r>
              <a:rPr sz="3600" b="1" spc="14" dirty="0">
                <a:solidFill>
                  <a:srgbClr val="500093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500093"/>
                </a:solidFill>
                <a:latin typeface="Arial"/>
                <a:cs typeface="Arial"/>
              </a:rPr>
              <a:t>presentment and</a:t>
            </a:r>
            <a:r>
              <a:rPr sz="3600" b="1" spc="-13" dirty="0">
                <a:solidFill>
                  <a:srgbClr val="500093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500093"/>
                </a:solidFill>
                <a:latin typeface="Arial"/>
                <a:cs typeface="Arial"/>
              </a:rPr>
              <a:t>payment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47725" y="1823632"/>
            <a:ext cx="2032452" cy="43167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099"/>
              </a:lnSpc>
              <a:spcBef>
                <a:spcPts val="0"/>
              </a:spcBef>
              <a:spcAft>
                <a:spcPts val="0"/>
              </a:spcAft>
            </a:pP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Biller</a:t>
            </a:r>
            <a:r>
              <a:rPr sz="2800" b="1" spc="-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Direct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47725" y="2247140"/>
            <a:ext cx="8322682" cy="18009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2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Bills produced</a:t>
            </a:r>
            <a:r>
              <a:rPr sz="28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by </a:t>
            </a:r>
            <a:r>
              <a:rPr sz="2800" spc="-10" dirty="0">
                <a:solidFill>
                  <a:srgbClr val="000000"/>
                </a:solidFill>
                <a:latin typeface="Times New Roman"/>
                <a:cs typeface="Times New Roman"/>
              </a:rPr>
              <a:t>an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 organization</a:t>
            </a:r>
            <a:r>
              <a:rPr sz="2800" spc="-2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are made</a:t>
            </a:r>
            <a:r>
              <a:rPr sz="2800" spc="1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available</a:t>
            </a:r>
          </a:p>
          <a:p>
            <a:pPr marL="342900" marR="0">
              <a:lnSpc>
                <a:spcPts val="3096"/>
              </a:lnSpc>
              <a:spcBef>
                <a:spcPts val="169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through</a:t>
            </a:r>
            <a:r>
              <a:rPr sz="2800" spc="-2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that organization's website</a:t>
            </a:r>
            <a:r>
              <a:rPr sz="28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or application.</a:t>
            </a:r>
            <a:r>
              <a:rPr sz="2800" spc="-1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This</a:t>
            </a:r>
          </a:p>
          <a:p>
            <a:pPr marL="342900" marR="0">
              <a:lnSpc>
                <a:spcPts val="3099"/>
              </a:lnSpc>
              <a:spcBef>
                <a:spcPts val="211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model works well if the recipient</a:t>
            </a:r>
            <a:r>
              <a:rPr sz="2800" spc="-1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has reasons</a:t>
            </a:r>
            <a:r>
              <a:rPr sz="28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to</a:t>
            </a:r>
            <a:r>
              <a:rPr sz="28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visit</a:t>
            </a:r>
          </a:p>
          <a:p>
            <a:pPr marL="342900" marR="0">
              <a:lnSpc>
                <a:spcPts val="3096"/>
              </a:lnSpc>
              <a:spcBef>
                <a:spcPts val="266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the</a:t>
            </a:r>
            <a:r>
              <a:rPr sz="28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biller's</a:t>
            </a:r>
            <a:r>
              <a:rPr sz="28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website other</a:t>
            </a:r>
            <a:r>
              <a:rPr sz="28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than to</a:t>
            </a:r>
            <a:r>
              <a:rPr sz="28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receive their bills.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547725" y="4384858"/>
            <a:ext cx="3326923" cy="4313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096"/>
              </a:lnSpc>
              <a:spcBef>
                <a:spcPts val="0"/>
              </a:spcBef>
              <a:spcAft>
                <a:spcPts val="0"/>
              </a:spcAft>
            </a:pP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Direct email delivery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547725" y="4807567"/>
            <a:ext cx="8196478" cy="180117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4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Bills</a:t>
            </a:r>
            <a:r>
              <a:rPr sz="28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are emailed to the</a:t>
            </a:r>
            <a:r>
              <a:rPr sz="2800" spc="-1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customer's</a:t>
            </a:r>
            <a:r>
              <a:rPr sz="28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inbox.</a:t>
            </a:r>
            <a:r>
              <a:rPr sz="2800" spc="6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It is</a:t>
            </a:r>
          </a:p>
          <a:p>
            <a:pPr marL="342900" marR="0">
              <a:lnSpc>
                <a:spcPts val="3096"/>
              </a:lnSpc>
              <a:spcBef>
                <a:spcPts val="17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convenient,</a:t>
            </a:r>
            <a:r>
              <a:rPr sz="28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because</a:t>
            </a:r>
            <a:r>
              <a:rPr sz="28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almost</a:t>
            </a:r>
            <a:r>
              <a:rPr sz="28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everyone</a:t>
            </a:r>
            <a:r>
              <a:rPr sz="2800" spc="-1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has</a:t>
            </a:r>
            <a:r>
              <a:rPr sz="2800" spc="2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an email</a:t>
            </a:r>
          </a:p>
          <a:p>
            <a:pPr marL="342900" marR="0">
              <a:lnSpc>
                <a:spcPts val="3096"/>
              </a:lnSpc>
              <a:spcBef>
                <a:spcPts val="213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address</a:t>
            </a:r>
            <a:r>
              <a:rPr sz="2800" spc="-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and the</a:t>
            </a:r>
            <a:r>
              <a:rPr sz="28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customer has to do</a:t>
            </a:r>
            <a:r>
              <a:rPr sz="2800" spc="-1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nothing</a:t>
            </a:r>
            <a:r>
              <a:rPr sz="2800" spc="-2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except use</a:t>
            </a:r>
          </a:p>
          <a:p>
            <a:pPr marL="342900" marR="0">
              <a:lnSpc>
                <a:spcPts val="3099"/>
              </a:lnSpc>
              <a:spcBef>
                <a:spcPts val="261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email in</a:t>
            </a:r>
            <a:r>
              <a:rPr sz="28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order to</a:t>
            </a:r>
            <a:r>
              <a:rPr sz="28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receive a bill.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370076" y="861950"/>
            <a:ext cx="7087010" cy="5488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021"/>
              </a:lnSpc>
              <a:spcBef>
                <a:spcPts val="0"/>
              </a:spcBef>
              <a:spcAft>
                <a:spcPts val="0"/>
              </a:spcAft>
            </a:pPr>
            <a:r>
              <a:rPr sz="3600" b="1" dirty="0">
                <a:solidFill>
                  <a:srgbClr val="500093"/>
                </a:solidFill>
                <a:latin typeface="Arial"/>
                <a:cs typeface="Arial"/>
              </a:rPr>
              <a:t>E-bill</a:t>
            </a:r>
            <a:r>
              <a:rPr sz="3600" b="1" spc="14" dirty="0">
                <a:solidFill>
                  <a:srgbClr val="500093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500093"/>
                </a:solidFill>
                <a:latin typeface="Arial"/>
                <a:cs typeface="Arial"/>
              </a:rPr>
              <a:t>presentment and</a:t>
            </a:r>
            <a:r>
              <a:rPr sz="3600" b="1" spc="-13" dirty="0">
                <a:solidFill>
                  <a:srgbClr val="500093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500093"/>
                </a:solidFill>
                <a:latin typeface="Arial"/>
                <a:cs typeface="Arial"/>
              </a:rPr>
              <a:t>payment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52525" y="1823632"/>
            <a:ext cx="1238194" cy="43167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099"/>
              </a:lnSpc>
              <a:spcBef>
                <a:spcPts val="0"/>
              </a:spcBef>
              <a:spcAft>
                <a:spcPts val="0"/>
              </a:spcAft>
            </a:pP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Portals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52525" y="2247140"/>
            <a:ext cx="6046304" cy="5387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2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System</a:t>
            </a:r>
            <a:r>
              <a:rPr sz="28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for mass</a:t>
            </a:r>
            <a:r>
              <a:rPr sz="2800" spc="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delivery</a:t>
            </a:r>
            <a:r>
              <a:rPr sz="28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of e-invoices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52525" y="2759204"/>
            <a:ext cx="8015501" cy="284368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2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Mostly used</a:t>
            </a:r>
            <a:r>
              <a:rPr sz="2800" spc="-1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by companies that</a:t>
            </a:r>
            <a:r>
              <a:rPr sz="2800" spc="-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serve</a:t>
            </a:r>
            <a:r>
              <a:rPr sz="28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B2B and B2C</a:t>
            </a:r>
          </a:p>
          <a:p>
            <a:pPr marL="343204" marR="0">
              <a:lnSpc>
                <a:spcPts val="3099"/>
              </a:lnSpc>
              <a:spcBef>
                <a:spcPts val="167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customers under long term</a:t>
            </a:r>
            <a:r>
              <a:rPr sz="28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contracts</a:t>
            </a:r>
            <a:r>
              <a:rPr sz="28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or subscriptions</a:t>
            </a:r>
          </a:p>
          <a:p>
            <a:pPr marL="343204" marR="0">
              <a:lnSpc>
                <a:spcPts val="3096"/>
              </a:lnSpc>
              <a:spcBef>
                <a:spcPts val="216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and generate</a:t>
            </a:r>
            <a:r>
              <a:rPr sz="2800" spc="-1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many</a:t>
            </a:r>
            <a:r>
              <a:rPr sz="2800" spc="1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bills</a:t>
            </a:r>
            <a:r>
              <a:rPr sz="2800" spc="-2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to different people.</a:t>
            </a:r>
          </a:p>
          <a:p>
            <a:pPr marL="0" marR="0">
              <a:lnSpc>
                <a:spcPts val="3942"/>
              </a:lnSpc>
              <a:spcBef>
                <a:spcPts val="284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Users</a:t>
            </a:r>
            <a:r>
              <a:rPr sz="28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have access to</a:t>
            </a:r>
            <a:r>
              <a:rPr sz="28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 secure document archive</a:t>
            </a:r>
            <a:r>
              <a:rPr sz="28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that</a:t>
            </a:r>
          </a:p>
          <a:p>
            <a:pPr marL="343204" marR="0">
              <a:lnSpc>
                <a:spcPts val="3099"/>
              </a:lnSpc>
              <a:spcBef>
                <a:spcPts val="117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can be searched to aggregate</a:t>
            </a:r>
            <a:r>
              <a:rPr sz="28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bills.</a:t>
            </a:r>
          </a:p>
          <a:p>
            <a:pPr marL="0" marR="0">
              <a:lnSpc>
                <a:spcPts val="3942"/>
              </a:lnSpc>
              <a:spcBef>
                <a:spcPts val="285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E.g. SAP,</a:t>
            </a:r>
            <a:r>
              <a:rPr sz="28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e-Invoice system,</a:t>
            </a:r>
            <a:r>
              <a:rPr sz="2800" spc="-2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SoftCo, Aavenir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274062" y="861950"/>
            <a:ext cx="5282135" cy="5488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021"/>
              </a:lnSpc>
              <a:spcBef>
                <a:spcPts val="0"/>
              </a:spcBef>
              <a:spcAft>
                <a:spcPts val="0"/>
              </a:spcAft>
            </a:pPr>
            <a:r>
              <a:rPr sz="3600" b="1" dirty="0">
                <a:solidFill>
                  <a:srgbClr val="500093"/>
                </a:solidFill>
                <a:latin typeface="Arial"/>
                <a:cs typeface="Arial"/>
              </a:rPr>
              <a:t>Advantages </a:t>
            </a:r>
            <a:r>
              <a:rPr sz="3600" b="1" spc="-14" dirty="0">
                <a:solidFill>
                  <a:srgbClr val="500093"/>
                </a:solidFill>
                <a:latin typeface="Arial"/>
                <a:cs typeface="Arial"/>
              </a:rPr>
              <a:t>of</a:t>
            </a:r>
            <a:r>
              <a:rPr sz="3600" b="1" spc="14" dirty="0">
                <a:solidFill>
                  <a:srgbClr val="500093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500093"/>
                </a:solidFill>
                <a:latin typeface="Arial"/>
                <a:cs typeface="Arial"/>
              </a:rPr>
              <a:t>E-Billing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52525" y="1734548"/>
            <a:ext cx="4015975" cy="53910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4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Better Satisfaction</a:t>
            </a:r>
            <a:r>
              <a:rPr sz="28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Rates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52525" y="2247140"/>
            <a:ext cx="7936204" cy="15629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2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Consumers interaction</a:t>
            </a:r>
            <a:r>
              <a:rPr sz="2800" spc="-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with billers</a:t>
            </a:r>
            <a:r>
              <a:rPr sz="28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easier</a:t>
            </a:r>
            <a:r>
              <a:rPr sz="28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&amp; quicker.</a:t>
            </a:r>
          </a:p>
          <a:p>
            <a:pPr marL="0" marR="0">
              <a:lnSpc>
                <a:spcPts val="3942"/>
              </a:lnSpc>
              <a:spcBef>
                <a:spcPts val="139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E-payments</a:t>
            </a:r>
            <a:r>
              <a:rPr sz="2800" spc="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are more convenient.</a:t>
            </a:r>
          </a:p>
          <a:p>
            <a:pPr marL="0" marR="0">
              <a:lnSpc>
                <a:spcPts val="3944"/>
              </a:lnSpc>
              <a:spcBef>
                <a:spcPts val="87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Faster Payment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52525" y="3783712"/>
            <a:ext cx="6779787" cy="5387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2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More responsive</a:t>
            </a:r>
            <a:r>
              <a:rPr sz="2800" spc="-3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customers and cut down in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195730" y="4299515"/>
            <a:ext cx="2496717" cy="4313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096"/>
              </a:lnSpc>
              <a:spcBef>
                <a:spcPts val="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collections</a:t>
            </a:r>
            <a:r>
              <a:rPr sz="28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time.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852525" y="4722223"/>
            <a:ext cx="7636291" cy="137438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4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Businesses</a:t>
            </a:r>
            <a:r>
              <a:rPr sz="2800" spc="-3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enjoy reduced costs</a:t>
            </a:r>
            <a:r>
              <a:rPr sz="28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through</a:t>
            </a:r>
            <a:r>
              <a:rPr sz="28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electronic</a:t>
            </a:r>
          </a:p>
          <a:p>
            <a:pPr marL="343204" marR="0">
              <a:lnSpc>
                <a:spcPts val="3096"/>
              </a:lnSpc>
              <a:spcBef>
                <a:spcPts val="17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billing</a:t>
            </a:r>
            <a:r>
              <a:rPr sz="2800" spc="67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and</a:t>
            </a:r>
            <a:r>
              <a:rPr sz="2800" spc="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also reduced wait time after</a:t>
            </a:r>
            <a:r>
              <a:rPr sz="28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</a:t>
            </a:r>
            <a:r>
              <a:rPr sz="28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bill</a:t>
            </a:r>
            <a:r>
              <a:rPr sz="28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or</a:t>
            </a:r>
          </a:p>
          <a:p>
            <a:pPr marL="343204" marR="0">
              <a:lnSpc>
                <a:spcPts val="3096"/>
              </a:lnSpc>
              <a:spcBef>
                <a:spcPts val="213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invoice</a:t>
            </a:r>
            <a:r>
              <a:rPr sz="2800" spc="-2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goes</a:t>
            </a:r>
            <a:r>
              <a:rPr sz="2800" spc="-2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out.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274062" y="861950"/>
            <a:ext cx="5282135" cy="5488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021"/>
              </a:lnSpc>
              <a:spcBef>
                <a:spcPts val="0"/>
              </a:spcBef>
              <a:spcAft>
                <a:spcPts val="0"/>
              </a:spcAft>
            </a:pPr>
            <a:r>
              <a:rPr sz="3600" b="1" dirty="0">
                <a:solidFill>
                  <a:srgbClr val="500093"/>
                </a:solidFill>
                <a:latin typeface="Arial"/>
                <a:cs typeface="Arial"/>
              </a:rPr>
              <a:t>Advantages </a:t>
            </a:r>
            <a:r>
              <a:rPr sz="3600" b="1" spc="-14" dirty="0">
                <a:solidFill>
                  <a:srgbClr val="500093"/>
                </a:solidFill>
                <a:latin typeface="Arial"/>
                <a:cs typeface="Arial"/>
              </a:rPr>
              <a:t>of</a:t>
            </a:r>
            <a:r>
              <a:rPr sz="3600" b="1" spc="14" dirty="0">
                <a:solidFill>
                  <a:srgbClr val="500093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500093"/>
                </a:solidFill>
                <a:latin typeface="Arial"/>
                <a:cs typeface="Arial"/>
              </a:rPr>
              <a:t>E-Billing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52525" y="1734548"/>
            <a:ext cx="7594415" cy="10513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4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Reduced Hassle</a:t>
            </a:r>
          </a:p>
          <a:p>
            <a:pPr marL="0" marR="0">
              <a:lnSpc>
                <a:spcPts val="3942"/>
              </a:lnSpc>
              <a:spcBef>
                <a:spcPts val="141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E-payment</a:t>
            </a:r>
            <a:r>
              <a:rPr sz="28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systems can be</a:t>
            </a:r>
            <a:r>
              <a:rPr sz="2800" spc="-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set up to</a:t>
            </a:r>
            <a:r>
              <a:rPr sz="28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automatically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195730" y="2762941"/>
            <a:ext cx="6785163" cy="4313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096"/>
              </a:lnSpc>
              <a:spcBef>
                <a:spcPts val="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deduct</a:t>
            </a:r>
            <a:r>
              <a:rPr sz="2800" spc="-1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from a</a:t>
            </a:r>
            <a:r>
              <a:rPr sz="28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client's</a:t>
            </a:r>
            <a:r>
              <a:rPr sz="2800" spc="-2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account for regular bills.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52525" y="3185650"/>
            <a:ext cx="8020003" cy="137451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4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This can reduce</a:t>
            </a:r>
            <a:r>
              <a:rPr sz="28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the amount of time payers must</a:t>
            </a:r>
          </a:p>
          <a:p>
            <a:pPr marL="343204" marR="0">
              <a:lnSpc>
                <a:spcPts val="3096"/>
              </a:lnSpc>
              <a:spcBef>
                <a:spcPts val="171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spend</a:t>
            </a:r>
            <a:r>
              <a:rPr sz="28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on billing</a:t>
            </a:r>
            <a:r>
              <a:rPr sz="2800" spc="-3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matters</a:t>
            </a:r>
            <a:r>
              <a:rPr sz="2800" spc="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and eliminate</a:t>
            </a:r>
            <a:r>
              <a:rPr sz="28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the</a:t>
            </a:r>
            <a:r>
              <a:rPr sz="28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possibility</a:t>
            </a:r>
          </a:p>
          <a:p>
            <a:pPr marL="343204" marR="0">
              <a:lnSpc>
                <a:spcPts val="3096"/>
              </a:lnSpc>
              <a:spcBef>
                <a:spcPts val="213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of late</a:t>
            </a:r>
            <a:r>
              <a:rPr sz="28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fees.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852525" y="4551535"/>
            <a:ext cx="7734736" cy="53910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4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Resource Conservation;</a:t>
            </a:r>
            <a:r>
              <a:rPr sz="28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contributes</a:t>
            </a:r>
            <a:r>
              <a:rPr sz="2800" spc="-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to the</a:t>
            </a:r>
            <a:r>
              <a:rPr sz="2800" spc="-1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“Green”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195730" y="5067864"/>
            <a:ext cx="6626793" cy="4313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096"/>
              </a:lnSpc>
              <a:spcBef>
                <a:spcPts val="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sustainability</a:t>
            </a:r>
            <a:r>
              <a:rPr sz="2800" spc="-3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campaign</a:t>
            </a:r>
            <a:r>
              <a:rPr sz="2800" spc="1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by eliminating paper.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007362" y="861950"/>
            <a:ext cx="5814774" cy="5488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021"/>
              </a:lnSpc>
              <a:spcBef>
                <a:spcPts val="0"/>
              </a:spcBef>
              <a:spcAft>
                <a:spcPts val="0"/>
              </a:spcAft>
            </a:pPr>
            <a:r>
              <a:rPr sz="3600" b="1" dirty="0">
                <a:solidFill>
                  <a:srgbClr val="500093"/>
                </a:solidFill>
                <a:latin typeface="Arial"/>
                <a:cs typeface="Arial"/>
              </a:rPr>
              <a:t>Disadvantages </a:t>
            </a:r>
            <a:r>
              <a:rPr sz="3600" b="1" spc="-14" dirty="0">
                <a:solidFill>
                  <a:srgbClr val="500093"/>
                </a:solidFill>
                <a:latin typeface="Arial"/>
                <a:cs typeface="Arial"/>
              </a:rPr>
              <a:t>of</a:t>
            </a:r>
            <a:r>
              <a:rPr sz="3600" b="1" spc="14" dirty="0">
                <a:solidFill>
                  <a:srgbClr val="500093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500093"/>
                </a:solidFill>
                <a:latin typeface="Arial"/>
                <a:cs typeface="Arial"/>
              </a:rPr>
              <a:t>e-billing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52525" y="1734548"/>
            <a:ext cx="7872629" cy="2417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4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Expensive</a:t>
            </a:r>
            <a:r>
              <a:rPr sz="2800" spc="-2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Alternative</a:t>
            </a:r>
            <a:r>
              <a:rPr sz="2800" spc="-1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as you</a:t>
            </a:r>
            <a:r>
              <a:rPr sz="2800" spc="-1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may have</a:t>
            </a:r>
            <a:r>
              <a:rPr sz="2800" spc="-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to pay a fee</a:t>
            </a:r>
          </a:p>
          <a:p>
            <a:pPr marL="343204" marR="0">
              <a:lnSpc>
                <a:spcPts val="3096"/>
              </a:lnSpc>
              <a:spcBef>
                <a:spcPts val="17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in order to</a:t>
            </a:r>
            <a:r>
              <a:rPr sz="28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be able to pay your</a:t>
            </a:r>
            <a:r>
              <a:rPr sz="28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bills</a:t>
            </a:r>
            <a:r>
              <a:rPr sz="2800" spc="-2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online.</a:t>
            </a:r>
          </a:p>
          <a:p>
            <a:pPr marL="0" marR="0">
              <a:lnSpc>
                <a:spcPts val="3942"/>
              </a:lnSpc>
              <a:spcBef>
                <a:spcPts val="234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Privacy is a frequent</a:t>
            </a:r>
            <a:r>
              <a:rPr sz="2800" spc="-1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concern hackers can get into</a:t>
            </a:r>
          </a:p>
          <a:p>
            <a:pPr marL="343204" marR="0">
              <a:lnSpc>
                <a:spcPts val="3099"/>
              </a:lnSpc>
              <a:spcBef>
                <a:spcPts val="167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your</a:t>
            </a:r>
            <a:r>
              <a:rPr sz="2800" spc="-1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account</a:t>
            </a:r>
            <a:r>
              <a:rPr sz="2800" spc="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and</a:t>
            </a:r>
            <a:r>
              <a:rPr sz="2800" spc="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steal</a:t>
            </a:r>
            <a:r>
              <a:rPr sz="28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your</a:t>
            </a:r>
            <a:r>
              <a:rPr sz="2800" spc="-1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personal</a:t>
            </a:r>
            <a:r>
              <a:rPr sz="28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information.</a:t>
            </a:r>
          </a:p>
          <a:p>
            <a:pPr marL="0" marR="0">
              <a:lnSpc>
                <a:spcPts val="3942"/>
              </a:lnSpc>
              <a:spcBef>
                <a:spcPts val="236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Processing</a:t>
            </a:r>
            <a:r>
              <a:rPr sz="28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Time; paying</a:t>
            </a:r>
            <a:r>
              <a:rPr sz="2800" spc="-1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bills</a:t>
            </a:r>
            <a:r>
              <a:rPr sz="2800" spc="-2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late</a:t>
            </a:r>
            <a:r>
              <a:rPr sz="28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can have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195730" y="4128827"/>
            <a:ext cx="4234182" cy="4313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096"/>
              </a:lnSpc>
              <a:spcBef>
                <a:spcPts val="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devastating</a:t>
            </a:r>
            <a:r>
              <a:rPr sz="28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effects on credit.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52525" y="4551535"/>
            <a:ext cx="7752562" cy="18011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4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Overdraft</a:t>
            </a:r>
            <a:r>
              <a:rPr sz="2800" spc="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Potential;</a:t>
            </a:r>
            <a:r>
              <a:rPr sz="2800" spc="-2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set</a:t>
            </a:r>
            <a:r>
              <a:rPr sz="2800" spc="-1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up so that</a:t>
            </a:r>
            <a:r>
              <a:rPr sz="28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the funds are</a:t>
            </a:r>
          </a:p>
          <a:p>
            <a:pPr marL="343204" marR="0">
              <a:lnSpc>
                <a:spcPts val="3096"/>
              </a:lnSpc>
              <a:spcBef>
                <a:spcPts val="17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automatically taken out</a:t>
            </a:r>
            <a:r>
              <a:rPr sz="2800" spc="-1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of your account, it</a:t>
            </a:r>
            <a:r>
              <a:rPr sz="28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can</a:t>
            </a:r>
            <a:r>
              <a:rPr sz="28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be</a:t>
            </a:r>
          </a:p>
          <a:p>
            <a:pPr marL="343204" marR="0">
              <a:lnSpc>
                <a:spcPts val="3096"/>
              </a:lnSpc>
              <a:spcBef>
                <a:spcPts val="213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very easy to forget that</a:t>
            </a:r>
            <a:r>
              <a:rPr sz="2800" spc="-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bills</a:t>
            </a:r>
            <a:r>
              <a:rPr sz="28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are coming</a:t>
            </a:r>
            <a:r>
              <a:rPr sz="2800" spc="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up and fall</a:t>
            </a:r>
          </a:p>
          <a:p>
            <a:pPr marL="343204" marR="0">
              <a:lnSpc>
                <a:spcPts val="3096"/>
              </a:lnSpc>
              <a:spcBef>
                <a:spcPts val="263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into</a:t>
            </a:r>
            <a:r>
              <a:rPr sz="28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overdraft</a:t>
            </a:r>
            <a:r>
              <a:rPr sz="2800" spc="-1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fees.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912875" y="861950"/>
            <a:ext cx="8002503" cy="5488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021"/>
              </a:lnSpc>
              <a:spcBef>
                <a:spcPts val="0"/>
              </a:spcBef>
              <a:spcAft>
                <a:spcPts val="0"/>
              </a:spcAft>
            </a:pPr>
            <a:r>
              <a:rPr sz="3600" b="1" dirty="0">
                <a:solidFill>
                  <a:srgbClr val="500093"/>
                </a:solidFill>
                <a:latin typeface="Arial"/>
                <a:cs typeface="Arial"/>
              </a:rPr>
              <a:t>Considerations to set </a:t>
            </a:r>
            <a:r>
              <a:rPr sz="3600" b="1" spc="-10" dirty="0">
                <a:solidFill>
                  <a:srgbClr val="500093"/>
                </a:solidFill>
                <a:latin typeface="Arial"/>
                <a:cs typeface="Arial"/>
              </a:rPr>
              <a:t>up</a:t>
            </a:r>
            <a:r>
              <a:rPr sz="3600" b="1" spc="11" dirty="0">
                <a:solidFill>
                  <a:srgbClr val="500093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500093"/>
                </a:solidFill>
                <a:latin typeface="Arial"/>
                <a:cs typeface="Arial"/>
              </a:rPr>
              <a:t>E-Payment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52525" y="1691876"/>
            <a:ext cx="7526883" cy="53910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4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Enable</a:t>
            </a:r>
            <a:r>
              <a:rPr sz="28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an honest</a:t>
            </a:r>
            <a:r>
              <a:rPr sz="2800" spc="-1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customer to convince</a:t>
            </a:r>
            <a:r>
              <a:rPr sz="2800" spc="-2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 seller</a:t>
            </a:r>
            <a:r>
              <a:rPr sz="28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to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195730" y="2165533"/>
            <a:ext cx="2367404" cy="4313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096"/>
              </a:lnSpc>
              <a:spcBef>
                <a:spcPts val="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accept</a:t>
            </a:r>
            <a:r>
              <a:rPr sz="28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payment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52525" y="2545844"/>
            <a:ext cx="6593363" cy="5387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2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Prevent a dishonest</a:t>
            </a:r>
            <a:r>
              <a:rPr sz="2800" spc="-2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customer from making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195730" y="3018973"/>
            <a:ext cx="5388998" cy="4313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096"/>
              </a:lnSpc>
              <a:spcBef>
                <a:spcPts val="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unauthorized</a:t>
            </a:r>
            <a:r>
              <a:rPr sz="2800" spc="-3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or fraudulent</a:t>
            </a:r>
            <a:r>
              <a:rPr sz="2800" spc="-1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payments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852525" y="3399010"/>
            <a:ext cx="6908031" cy="147820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4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Ensure</a:t>
            </a:r>
            <a:r>
              <a:rPr sz="2800" spc="-1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the privacy</a:t>
            </a:r>
            <a:r>
              <a:rPr sz="28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of honest</a:t>
            </a:r>
            <a:r>
              <a:rPr sz="2800" spc="-1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participants</a:t>
            </a:r>
          </a:p>
          <a:p>
            <a:pPr marL="0" marR="0">
              <a:lnSpc>
                <a:spcPts val="3699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Scalable to</a:t>
            </a:r>
            <a:r>
              <a:rPr sz="2800" spc="-1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very large numbers</a:t>
            </a:r>
            <a:r>
              <a:rPr sz="2800" spc="71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of customers</a:t>
            </a:r>
          </a:p>
          <a:p>
            <a:pPr marL="0" marR="0">
              <a:lnSpc>
                <a:spcPts val="3695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Integrate</a:t>
            </a:r>
            <a:r>
              <a:rPr sz="2800" spc="-1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with existing</a:t>
            </a:r>
            <a:r>
              <a:rPr sz="2800" spc="-2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and evolving</a:t>
            </a:r>
            <a:r>
              <a:rPr sz="2800" spc="-2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00"/>
                </a:solidFill>
                <a:latin typeface="Times New Roman"/>
                <a:cs typeface="Times New Roman"/>
              </a:rPr>
              <a:t>systems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450846" y="861950"/>
            <a:ext cx="4927009" cy="5488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021"/>
              </a:lnSpc>
              <a:spcBef>
                <a:spcPts val="0"/>
              </a:spcBef>
              <a:spcAft>
                <a:spcPts val="0"/>
              </a:spcAft>
            </a:pPr>
            <a:r>
              <a:rPr sz="3600" b="1" dirty="0">
                <a:solidFill>
                  <a:srgbClr val="500093"/>
                </a:solidFill>
                <a:latin typeface="Arial"/>
                <a:cs typeface="Arial"/>
              </a:rPr>
              <a:t>E-Payment Pros/Cons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52525" y="1691876"/>
            <a:ext cx="1316234" cy="53910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4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Pros: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310005" y="2164470"/>
            <a:ext cx="3932225" cy="4677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382"/>
              </a:lnSpc>
              <a:spcBef>
                <a:spcPts val="0"/>
              </a:spcBef>
              <a:spcAft>
                <a:spcPts val="0"/>
              </a:spcAft>
            </a:pPr>
            <a:r>
              <a:rPr sz="3050" dirty="0">
                <a:solidFill>
                  <a:srgbClr val="00279F"/>
                </a:solidFill>
                <a:latin typeface="Wingdings"/>
                <a:cs typeface="Wingdings"/>
              </a:rPr>
              <a:t>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Potential</a:t>
            </a:r>
            <a:r>
              <a:rPr sz="2400" spc="-3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for great</a:t>
            </a:r>
            <a:r>
              <a:rPr sz="2400" spc="-1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flexibility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310005" y="2566806"/>
            <a:ext cx="3113581" cy="4677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382"/>
              </a:lnSpc>
              <a:spcBef>
                <a:spcPts val="0"/>
              </a:spcBef>
              <a:spcAft>
                <a:spcPts val="0"/>
              </a:spcAft>
            </a:pPr>
            <a:r>
              <a:rPr sz="3050" dirty="0">
                <a:solidFill>
                  <a:srgbClr val="00279F"/>
                </a:solidFill>
                <a:latin typeface="Wingdings"/>
                <a:cs typeface="Wingdings"/>
              </a:rPr>
              <a:t>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Low transaction</a:t>
            </a:r>
            <a:r>
              <a:rPr sz="2400" spc="-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costs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310005" y="2969142"/>
            <a:ext cx="4651556" cy="4677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382"/>
              </a:lnSpc>
              <a:spcBef>
                <a:spcPts val="0"/>
              </a:spcBef>
              <a:spcAft>
                <a:spcPts val="0"/>
              </a:spcAft>
            </a:pPr>
            <a:r>
              <a:rPr sz="3050" dirty="0">
                <a:solidFill>
                  <a:srgbClr val="00279F"/>
                </a:solidFill>
                <a:latin typeface="Wingdings"/>
                <a:cs typeface="Wingdings"/>
              </a:rPr>
              <a:t>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Rapid</a:t>
            </a:r>
            <a:r>
              <a:rPr sz="24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and diverse</a:t>
            </a:r>
            <a:r>
              <a:rPr sz="2400" spc="-2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purchase</a:t>
            </a:r>
            <a:r>
              <a:rPr sz="2400" spc="-1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power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852525" y="3368530"/>
            <a:ext cx="1396291" cy="53910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4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Cons: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1310005" y="3841251"/>
            <a:ext cx="6570574" cy="12724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382"/>
              </a:lnSpc>
              <a:spcBef>
                <a:spcPts val="0"/>
              </a:spcBef>
              <a:spcAft>
                <a:spcPts val="0"/>
              </a:spcAft>
            </a:pPr>
            <a:r>
              <a:rPr sz="3050" dirty="0">
                <a:solidFill>
                  <a:srgbClr val="00279F"/>
                </a:solidFill>
                <a:latin typeface="Wingdings"/>
                <a:cs typeface="Wingdings"/>
              </a:rPr>
              <a:t>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Perfect copying</a:t>
            </a:r>
            <a:r>
              <a:rPr sz="2400" spc="-1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of transactions</a:t>
            </a:r>
            <a:r>
              <a:rPr sz="2400" spc="-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is possible</a:t>
            </a:r>
          </a:p>
          <a:p>
            <a:pPr marL="0" marR="0">
              <a:lnSpc>
                <a:spcPts val="3167"/>
              </a:lnSpc>
              <a:spcBef>
                <a:spcPts val="0"/>
              </a:spcBef>
              <a:spcAft>
                <a:spcPts val="0"/>
              </a:spcAft>
            </a:pPr>
            <a:r>
              <a:rPr sz="3050" dirty="0">
                <a:solidFill>
                  <a:srgbClr val="00279F"/>
                </a:solidFill>
                <a:latin typeface="Wingdings"/>
                <a:cs typeface="Wingdings"/>
              </a:rPr>
              <a:t>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Vulnerability</a:t>
            </a:r>
            <a:r>
              <a:rPr sz="2400" spc="-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to world-wide</a:t>
            </a:r>
            <a:r>
              <a:rPr sz="24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attack</a:t>
            </a:r>
          </a:p>
          <a:p>
            <a:pPr marL="0" marR="0">
              <a:lnSpc>
                <a:spcPts val="3168"/>
              </a:lnSpc>
              <a:spcBef>
                <a:spcPts val="0"/>
              </a:spcBef>
              <a:spcAft>
                <a:spcPts val="0"/>
              </a:spcAft>
            </a:pPr>
            <a:r>
              <a:rPr sz="3050" dirty="0">
                <a:solidFill>
                  <a:srgbClr val="00279F"/>
                </a:solidFill>
                <a:latin typeface="Wingdings"/>
                <a:cs typeface="Wingdings"/>
              </a:rPr>
              <a:t>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Lack</a:t>
            </a:r>
            <a:r>
              <a:rPr sz="24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of anonymity,</a:t>
            </a:r>
            <a:r>
              <a:rPr sz="24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potential</a:t>
            </a:r>
            <a:r>
              <a:rPr sz="2400" spc="-3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for privacy</a:t>
            </a:r>
            <a:r>
              <a:rPr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intrusion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99393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601722" y="861950"/>
            <a:ext cx="4624810" cy="5488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021"/>
              </a:lnSpc>
              <a:spcBef>
                <a:spcPts val="0"/>
              </a:spcBef>
              <a:spcAft>
                <a:spcPts val="0"/>
              </a:spcAft>
            </a:pPr>
            <a:r>
              <a:rPr sz="3600" b="1" dirty="0">
                <a:solidFill>
                  <a:srgbClr val="500093"/>
                </a:solidFill>
                <a:latin typeface="Arial"/>
                <a:cs typeface="Arial"/>
              </a:rPr>
              <a:t>Impact of e-Payment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52525" y="1691876"/>
            <a:ext cx="2690540" cy="53910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4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On consumers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310005" y="2164470"/>
            <a:ext cx="6279868" cy="8700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382"/>
              </a:lnSpc>
              <a:spcBef>
                <a:spcPts val="0"/>
              </a:spcBef>
              <a:spcAft>
                <a:spcPts val="0"/>
              </a:spcAft>
            </a:pPr>
            <a:r>
              <a:rPr sz="3050" dirty="0">
                <a:solidFill>
                  <a:srgbClr val="00279F"/>
                </a:solidFill>
                <a:latin typeface="Wingdings"/>
                <a:cs typeface="Wingdings"/>
              </a:rPr>
              <a:t>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Inequality</a:t>
            </a:r>
            <a:r>
              <a:rPr sz="2400" spc="-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between</a:t>
            </a:r>
            <a:r>
              <a:rPr sz="2400" spc="-1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net-haves</a:t>
            </a:r>
            <a:r>
              <a:rPr sz="2400" spc="-1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and net-have-nots</a:t>
            </a:r>
          </a:p>
          <a:p>
            <a:pPr marL="0" marR="0">
              <a:lnSpc>
                <a:spcPts val="3168"/>
              </a:lnSpc>
              <a:spcBef>
                <a:spcPts val="0"/>
              </a:spcBef>
              <a:spcAft>
                <a:spcPts val="0"/>
              </a:spcAft>
            </a:pPr>
            <a:r>
              <a:rPr sz="3050" dirty="0">
                <a:solidFill>
                  <a:srgbClr val="00279F"/>
                </a:solidFill>
                <a:latin typeface="Wingdings"/>
                <a:cs typeface="Wingdings"/>
              </a:rPr>
              <a:t>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Greater</a:t>
            </a:r>
            <a:r>
              <a:rPr sz="2400" spc="-1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intrusions</a:t>
            </a:r>
            <a:r>
              <a:rPr sz="2400" spc="-1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into</a:t>
            </a:r>
            <a:r>
              <a:rPr sz="2400" spc="-2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individual</a:t>
            </a:r>
            <a:r>
              <a:rPr sz="2400" spc="-3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behaviors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52525" y="2966194"/>
            <a:ext cx="3005984" cy="53910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4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Monetary policy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310005" y="3438260"/>
            <a:ext cx="4537080" cy="46806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385"/>
              </a:lnSpc>
              <a:spcBef>
                <a:spcPts val="0"/>
              </a:spcBef>
              <a:spcAft>
                <a:spcPts val="0"/>
              </a:spcAft>
            </a:pPr>
            <a:r>
              <a:rPr sz="3050" dirty="0">
                <a:solidFill>
                  <a:srgbClr val="00279F"/>
                </a:solidFill>
                <a:latin typeface="Wingdings"/>
                <a:cs typeface="Wingdings"/>
              </a:rPr>
              <a:t>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How</a:t>
            </a:r>
            <a:r>
              <a:rPr sz="2400" spc="2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and</a:t>
            </a:r>
            <a:r>
              <a:rPr sz="2400" spc="-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when to set interest</a:t>
            </a:r>
            <a:r>
              <a:rPr sz="2400" spc="-2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rate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310005" y="3841251"/>
            <a:ext cx="7574844" cy="4677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382"/>
              </a:lnSpc>
              <a:spcBef>
                <a:spcPts val="0"/>
              </a:spcBef>
              <a:spcAft>
                <a:spcPts val="0"/>
              </a:spcAft>
            </a:pPr>
            <a:r>
              <a:rPr sz="3050" dirty="0">
                <a:solidFill>
                  <a:srgbClr val="00279F"/>
                </a:solidFill>
                <a:latin typeface="Wingdings"/>
                <a:cs typeface="Wingdings"/>
              </a:rPr>
              <a:t>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Difficulty</a:t>
            </a:r>
            <a:r>
              <a:rPr sz="2400" spc="-1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to control</a:t>
            </a:r>
            <a:r>
              <a:rPr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money</a:t>
            </a:r>
            <a:r>
              <a:rPr sz="2400" spc="1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supply</a:t>
            </a:r>
            <a:r>
              <a:rPr sz="2400" spc="-1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and stability</a:t>
            </a:r>
            <a:r>
              <a:rPr sz="2400" spc="-4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and</a:t>
            </a:r>
            <a:r>
              <a:rPr sz="24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hence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1596517" y="4246794"/>
            <a:ext cx="5984774" cy="37564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657"/>
              </a:lnSpc>
              <a:spcBef>
                <a:spcPts val="0"/>
              </a:spcBef>
              <a:spcAft>
                <a:spcPts val="0"/>
              </a:spcAft>
            </a:pP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complicates</a:t>
            </a:r>
            <a:r>
              <a:rPr sz="2400" spc="-3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implementation</a:t>
            </a:r>
            <a:r>
              <a:rPr sz="2400" spc="-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of monetary</a:t>
            </a:r>
            <a:r>
              <a:rPr sz="2400" spc="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policy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852525" y="4569823"/>
            <a:ext cx="3222373" cy="53910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4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Taxation</a:t>
            </a:r>
            <a:r>
              <a:rPr sz="2800" b="1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agencies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1310005" y="5042417"/>
            <a:ext cx="7262798" cy="4677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382"/>
              </a:lnSpc>
              <a:spcBef>
                <a:spcPts val="0"/>
              </a:spcBef>
              <a:spcAft>
                <a:spcPts val="0"/>
              </a:spcAft>
            </a:pPr>
            <a:r>
              <a:rPr sz="3050" dirty="0">
                <a:solidFill>
                  <a:srgbClr val="00279F"/>
                </a:solidFill>
                <a:latin typeface="Wingdings"/>
                <a:cs typeface="Wingdings"/>
              </a:rPr>
              <a:t>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Decreasing</a:t>
            </a:r>
            <a:r>
              <a:rPr sz="24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tax</a:t>
            </a:r>
            <a:r>
              <a:rPr sz="2400" spc="-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evasion</a:t>
            </a:r>
            <a:r>
              <a:rPr sz="2400" spc="-3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due to increased</a:t>
            </a:r>
            <a:r>
              <a:rPr sz="2400" spc="-3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surveillance</a:t>
            </a:r>
            <a:r>
              <a:rPr sz="2400" spc="-3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by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1596517" y="5447960"/>
            <a:ext cx="1684436" cy="37564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657"/>
              </a:lnSpc>
              <a:spcBef>
                <a:spcPts val="0"/>
              </a:spcBef>
              <a:spcAft>
                <a:spcPts val="0"/>
              </a:spcAft>
            </a:pP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government.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132330" y="861950"/>
            <a:ext cx="5564153" cy="5488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021"/>
              </a:lnSpc>
              <a:spcBef>
                <a:spcPts val="0"/>
              </a:spcBef>
              <a:spcAft>
                <a:spcPts val="0"/>
              </a:spcAft>
            </a:pPr>
            <a:r>
              <a:rPr sz="3600" b="1" dirty="0">
                <a:solidFill>
                  <a:srgbClr val="500093"/>
                </a:solidFill>
                <a:latin typeface="Arial"/>
                <a:cs typeface="Arial"/>
              </a:rPr>
              <a:t>Challenges </a:t>
            </a:r>
            <a:r>
              <a:rPr sz="3600" b="1" spc="-14" dirty="0">
                <a:solidFill>
                  <a:srgbClr val="500093"/>
                </a:solidFill>
                <a:latin typeface="Arial"/>
                <a:cs typeface="Arial"/>
              </a:rPr>
              <a:t>of</a:t>
            </a:r>
            <a:r>
              <a:rPr sz="3600" b="1" spc="14" dirty="0">
                <a:solidFill>
                  <a:srgbClr val="500093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500093"/>
                </a:solidFill>
                <a:latin typeface="Arial"/>
                <a:cs typeface="Arial"/>
              </a:rPr>
              <a:t>e-payment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52525" y="1691876"/>
            <a:ext cx="3418909" cy="53910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4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Security challenges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310005" y="2164470"/>
            <a:ext cx="4526356" cy="12723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382"/>
              </a:lnSpc>
              <a:spcBef>
                <a:spcPts val="0"/>
              </a:spcBef>
              <a:spcAft>
                <a:spcPts val="0"/>
              </a:spcAft>
            </a:pPr>
            <a:r>
              <a:rPr sz="3050" dirty="0">
                <a:solidFill>
                  <a:srgbClr val="00279F"/>
                </a:solidFill>
                <a:latin typeface="Wingdings"/>
                <a:cs typeface="Wingdings"/>
              </a:rPr>
              <a:t>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Disclosure</a:t>
            </a:r>
            <a:r>
              <a:rPr sz="2400" spc="-1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of</a:t>
            </a:r>
            <a:r>
              <a:rPr sz="24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private</a:t>
            </a:r>
            <a:r>
              <a:rPr sz="2400" spc="-4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information</a:t>
            </a:r>
          </a:p>
          <a:p>
            <a:pPr marL="0" marR="0">
              <a:lnSpc>
                <a:spcPts val="3168"/>
              </a:lnSpc>
              <a:spcBef>
                <a:spcPts val="0"/>
              </a:spcBef>
              <a:spcAft>
                <a:spcPts val="0"/>
              </a:spcAft>
            </a:pPr>
            <a:r>
              <a:rPr sz="3050" dirty="0">
                <a:solidFill>
                  <a:srgbClr val="00279F"/>
                </a:solidFill>
                <a:latin typeface="Wingdings"/>
                <a:cs typeface="Wingdings"/>
              </a:rPr>
              <a:t>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Counterfeiting</a:t>
            </a:r>
          </a:p>
          <a:p>
            <a:pPr marL="0" marR="0">
              <a:lnSpc>
                <a:spcPts val="3167"/>
              </a:lnSpc>
              <a:spcBef>
                <a:spcPts val="0"/>
              </a:spcBef>
              <a:spcAft>
                <a:spcPts val="0"/>
              </a:spcAft>
            </a:pPr>
            <a:r>
              <a:rPr sz="3050" dirty="0">
                <a:solidFill>
                  <a:srgbClr val="00279F"/>
                </a:solidFill>
                <a:latin typeface="Wingdings"/>
                <a:cs typeface="Wingdings"/>
              </a:rPr>
              <a:t>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Illegal</a:t>
            </a:r>
            <a:r>
              <a:rPr sz="2400" spc="-4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alteration</a:t>
            </a:r>
            <a:r>
              <a:rPr sz="2400" spc="-4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of payment</a:t>
            </a:r>
            <a:r>
              <a:rPr sz="2400" spc="2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data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52525" y="3368530"/>
            <a:ext cx="2699830" cy="53910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4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Infrastructure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310005" y="3841251"/>
            <a:ext cx="6056070" cy="4677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382"/>
              </a:lnSpc>
              <a:spcBef>
                <a:spcPts val="0"/>
              </a:spcBef>
              <a:spcAft>
                <a:spcPts val="0"/>
              </a:spcAft>
            </a:pPr>
            <a:r>
              <a:rPr sz="3050" dirty="0">
                <a:solidFill>
                  <a:srgbClr val="00279F"/>
                </a:solidFill>
                <a:latin typeface="Wingdings"/>
                <a:cs typeface="Wingdings"/>
              </a:rPr>
              <a:t>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Computer</a:t>
            </a:r>
            <a:r>
              <a:rPr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networks</a:t>
            </a:r>
            <a:r>
              <a:rPr sz="2400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and other</a:t>
            </a:r>
            <a:r>
              <a:rPr sz="2400" spc="-2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communication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596517" y="4246794"/>
            <a:ext cx="3121837" cy="37564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657"/>
              </a:lnSpc>
              <a:spcBef>
                <a:spcPts val="0"/>
              </a:spcBef>
              <a:spcAft>
                <a:spcPts val="0"/>
              </a:spcAft>
            </a:pP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infrastructure</a:t>
            </a:r>
            <a:r>
              <a:rPr sz="2400" spc="-2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are costly.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1310005" y="4572497"/>
            <a:ext cx="6037554" cy="46806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385"/>
              </a:lnSpc>
              <a:spcBef>
                <a:spcPts val="0"/>
              </a:spcBef>
              <a:spcAft>
                <a:spcPts val="0"/>
              </a:spcAft>
            </a:pPr>
            <a:r>
              <a:rPr sz="3050" dirty="0">
                <a:solidFill>
                  <a:srgbClr val="00279F"/>
                </a:solidFill>
                <a:latin typeface="Wingdings"/>
                <a:cs typeface="Wingdings"/>
              </a:rPr>
              <a:t>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User access devices</a:t>
            </a:r>
            <a:r>
              <a:rPr sz="2400" spc="-1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are</a:t>
            </a:r>
            <a:r>
              <a:rPr sz="2400" spc="-1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limited</a:t>
            </a:r>
            <a:r>
              <a:rPr sz="2400" spc="-2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in some</a:t>
            </a:r>
            <a:r>
              <a:rPr sz="2400" spc="1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parts.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327146" y="861950"/>
            <a:ext cx="3175126" cy="5488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021"/>
              </a:lnSpc>
              <a:spcBef>
                <a:spcPts val="0"/>
              </a:spcBef>
              <a:spcAft>
                <a:spcPts val="0"/>
              </a:spcAft>
            </a:pPr>
            <a:r>
              <a:rPr sz="3600" b="1" dirty="0">
                <a:solidFill>
                  <a:srgbClr val="500093"/>
                </a:solidFill>
                <a:latin typeface="Arial"/>
                <a:cs typeface="Arial"/>
              </a:rPr>
              <a:t>Challenges …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52525" y="1691876"/>
            <a:ext cx="4803535" cy="53910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44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Regulatory and Legal Issues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310005" y="2164470"/>
            <a:ext cx="7135322" cy="4677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382"/>
              </a:lnSpc>
              <a:spcBef>
                <a:spcPts val="0"/>
              </a:spcBef>
              <a:spcAft>
                <a:spcPts val="0"/>
              </a:spcAft>
            </a:pPr>
            <a:r>
              <a:rPr sz="3050" dirty="0">
                <a:solidFill>
                  <a:srgbClr val="00279F"/>
                </a:solidFill>
                <a:latin typeface="Wingdings"/>
                <a:cs typeface="Wingdings"/>
              </a:rPr>
              <a:t>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Proper legal</a:t>
            </a:r>
            <a:r>
              <a:rPr sz="2400" spc="-2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and</a:t>
            </a:r>
            <a:r>
              <a:rPr sz="24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regulatory</a:t>
            </a:r>
            <a:r>
              <a:rPr sz="2400" spc="-3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framework</a:t>
            </a:r>
            <a:r>
              <a:rPr sz="2400" spc="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are vital</a:t>
            </a:r>
            <a:r>
              <a:rPr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for the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596517" y="2570013"/>
            <a:ext cx="2776143" cy="37564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657"/>
              </a:lnSpc>
              <a:spcBef>
                <a:spcPts val="0"/>
              </a:spcBef>
              <a:spcAft>
                <a:spcPts val="0"/>
              </a:spcAft>
            </a:pP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success of e-Payment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852525" y="2895990"/>
            <a:ext cx="4752493" cy="13764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57479" marR="0">
              <a:lnSpc>
                <a:spcPts val="3382"/>
              </a:lnSpc>
              <a:spcBef>
                <a:spcPts val="0"/>
              </a:spcBef>
              <a:spcAft>
                <a:spcPts val="0"/>
              </a:spcAft>
            </a:pPr>
            <a:r>
              <a:rPr sz="3050" dirty="0">
                <a:solidFill>
                  <a:srgbClr val="00279F"/>
                </a:solidFill>
                <a:latin typeface="Wingdings"/>
                <a:cs typeface="Wingdings"/>
              </a:rPr>
              <a:t>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e-signature,</a:t>
            </a:r>
            <a:r>
              <a:rPr sz="2400" spc="-3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data protection</a:t>
            </a:r>
            <a:r>
              <a:rPr sz="2400" spc="-6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law</a:t>
            </a:r>
          </a:p>
          <a:p>
            <a:pPr marL="0" marR="0">
              <a:lnSpc>
                <a:spcPts val="3600"/>
              </a:lnSpc>
              <a:spcBef>
                <a:spcPts val="0"/>
              </a:spcBef>
              <a:spcAft>
                <a:spcPts val="0"/>
              </a:spcAft>
            </a:pPr>
            <a:r>
              <a:rPr sz="3550" dirty="0">
                <a:solidFill>
                  <a:srgbClr val="993300"/>
                </a:solidFill>
                <a:latin typeface="Wingdings"/>
                <a:cs typeface="Wingdings"/>
              </a:rPr>
              <a:t></a:t>
            </a:r>
            <a:r>
              <a:rPr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Socio-Cultural Challenges</a:t>
            </a:r>
          </a:p>
          <a:p>
            <a:pPr marL="457479" marR="0">
              <a:lnSpc>
                <a:spcPts val="3382"/>
              </a:lnSpc>
              <a:spcBef>
                <a:spcPts val="15"/>
              </a:spcBef>
              <a:spcAft>
                <a:spcPts val="0"/>
              </a:spcAft>
            </a:pPr>
            <a:r>
              <a:rPr sz="3050" dirty="0">
                <a:solidFill>
                  <a:srgbClr val="00279F"/>
                </a:solidFill>
                <a:latin typeface="Wingdings"/>
                <a:cs typeface="Wingdings"/>
              </a:rPr>
              <a:t>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Education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310005" y="4243587"/>
            <a:ext cx="3311099" cy="222362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382"/>
              </a:lnSpc>
              <a:spcBef>
                <a:spcPts val="0"/>
              </a:spcBef>
              <a:spcAft>
                <a:spcPts val="0"/>
              </a:spcAft>
            </a:pPr>
            <a:r>
              <a:rPr sz="3050" dirty="0">
                <a:solidFill>
                  <a:srgbClr val="00279F"/>
                </a:solidFill>
                <a:latin typeface="Wingdings"/>
                <a:cs typeface="Wingdings"/>
              </a:rPr>
              <a:t>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Age</a:t>
            </a:r>
          </a:p>
          <a:p>
            <a:pPr marL="0" marR="0">
              <a:lnSpc>
                <a:spcPts val="3385"/>
              </a:lnSpc>
              <a:spcBef>
                <a:spcPts val="20"/>
              </a:spcBef>
              <a:spcAft>
                <a:spcPts val="0"/>
              </a:spcAft>
            </a:pPr>
            <a:r>
              <a:rPr sz="3050" dirty="0">
                <a:solidFill>
                  <a:srgbClr val="00279F"/>
                </a:solidFill>
                <a:latin typeface="Wingdings"/>
                <a:cs typeface="Wingdings"/>
              </a:rPr>
              <a:t>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Technical</a:t>
            </a:r>
            <a:r>
              <a:rPr sz="2400" spc="-4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literacy</a:t>
            </a:r>
            <a:r>
              <a:rPr sz="2400" spc="-3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level</a:t>
            </a:r>
          </a:p>
          <a:p>
            <a:pPr marL="0" marR="0">
              <a:lnSpc>
                <a:spcPts val="3382"/>
              </a:lnSpc>
              <a:spcBef>
                <a:spcPts val="74"/>
              </a:spcBef>
              <a:spcAft>
                <a:spcPts val="0"/>
              </a:spcAft>
            </a:pPr>
            <a:r>
              <a:rPr sz="3050" dirty="0">
                <a:solidFill>
                  <a:srgbClr val="00279F"/>
                </a:solidFill>
                <a:latin typeface="Wingdings"/>
                <a:cs typeface="Wingdings"/>
              </a:rPr>
              <a:t>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Trust</a:t>
            </a:r>
          </a:p>
          <a:p>
            <a:pPr marL="0" marR="0">
              <a:lnSpc>
                <a:spcPts val="3382"/>
              </a:lnSpc>
              <a:spcBef>
                <a:spcPts val="73"/>
              </a:spcBef>
              <a:spcAft>
                <a:spcPts val="0"/>
              </a:spcAft>
            </a:pPr>
            <a:r>
              <a:rPr sz="3050" dirty="0">
                <a:solidFill>
                  <a:srgbClr val="00279F"/>
                </a:solidFill>
                <a:latin typeface="Wingdings"/>
                <a:cs typeface="Wingdings"/>
              </a:rPr>
              <a:t>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Language</a:t>
            </a:r>
          </a:p>
          <a:p>
            <a:pPr marL="0" marR="0">
              <a:lnSpc>
                <a:spcPts val="3382"/>
              </a:lnSpc>
              <a:spcBef>
                <a:spcPts val="23"/>
              </a:spcBef>
              <a:spcAft>
                <a:spcPts val="0"/>
              </a:spcAft>
            </a:pPr>
            <a:r>
              <a:rPr sz="3050" dirty="0">
                <a:solidFill>
                  <a:srgbClr val="00279F"/>
                </a:solidFill>
                <a:latin typeface="Wingdings"/>
                <a:cs typeface="Wingdings"/>
              </a:rPr>
              <a:t>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Urbanisation</a:t>
            </a:r>
            <a:r>
              <a:rPr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etc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</TotalTime>
  <Words>3013</Words>
  <Application>Microsoft Office PowerPoint</Application>
  <PresentationFormat>On-screen Show (4:3)</PresentationFormat>
  <Paragraphs>465</Paragraphs>
  <Slides>48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3" baseType="lpstr">
      <vt:lpstr>Wingdings</vt:lpstr>
      <vt:lpstr>Times New Roman</vt:lpstr>
      <vt:lpstr>Arial</vt:lpstr>
      <vt:lpstr>Calibri</vt:lpstr>
      <vt:lpstr>Theme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PowerPoint</dc:title>
  <dc:creator>doc2pdf</dc:creator>
  <cp:lastModifiedBy>HP</cp:lastModifiedBy>
  <cp:revision>2</cp:revision>
  <dcterms:modified xsi:type="dcterms:W3CDTF">2024-07-08T16:01:58Z</dcterms:modified>
</cp:coreProperties>
</file>