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40"/>
  </p:notesMasterIdLst>
  <p:sldIdLst>
    <p:sldId id="256" r:id="rId2"/>
    <p:sldId id="265" r:id="rId3"/>
    <p:sldId id="267" r:id="rId4"/>
    <p:sldId id="268" r:id="rId5"/>
    <p:sldId id="257" r:id="rId6"/>
    <p:sldId id="258" r:id="rId7"/>
    <p:sldId id="259" r:id="rId8"/>
    <p:sldId id="260" r:id="rId9"/>
    <p:sldId id="261" r:id="rId10"/>
    <p:sldId id="262" r:id="rId11"/>
    <p:sldId id="269" r:id="rId12"/>
    <p:sldId id="270" r:id="rId13"/>
    <p:sldId id="280" r:id="rId14"/>
    <p:sldId id="275" r:id="rId15"/>
    <p:sldId id="277" r:id="rId16"/>
    <p:sldId id="278" r:id="rId17"/>
    <p:sldId id="279" r:id="rId18"/>
    <p:sldId id="281" r:id="rId19"/>
    <p:sldId id="282" r:id="rId20"/>
    <p:sldId id="284" r:id="rId21"/>
    <p:sldId id="285" r:id="rId22"/>
    <p:sldId id="273" r:id="rId23"/>
    <p:sldId id="274" r:id="rId24"/>
    <p:sldId id="271"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Lst>
  <p:sldSz cx="14630400" cy="8229600"/>
  <p:notesSz cx="8229600" cy="14630400"/>
  <p:embeddedFontLst>
    <p:embeddedFont>
      <p:font typeface="DM Sans" pitchFamily="2" charset="0"/>
      <p:regular r:id="rId41"/>
      <p:bold r:id="rId42"/>
      <p:italic r:id="rId43"/>
      <p:boldItalic r:id="rId44"/>
    </p:embeddedFont>
    <p:embeddedFont>
      <p:font typeface="Open Sans" panose="020B0606030504020204" pitchFamily="34" charset="0"/>
      <p:regular r:id="rId45"/>
      <p:bold r:id="rId46"/>
      <p:italic r:id="rId47"/>
      <p:boldItalic r:id="rId48"/>
    </p:embeddedFont>
    <p:embeddedFont>
      <p:font typeface="Playfair Display Bold" panose="020B0604020202020204" charset="0"/>
      <p:bold r:id="rId49"/>
    </p:embeddedFont>
    <p:embeddedFont>
      <p:font typeface="PT Serif" panose="020A0603040505020204" pitchFamily="18" charset="0"/>
      <p:regular r:id="rId50"/>
      <p:bold r:id="rId51"/>
      <p:italic r:id="rId52"/>
      <p:boldItalic r:id="rId53"/>
    </p:embeddedFont>
  </p:embeddedFontLst>
  <p:defaultTex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56" d="100"/>
          <a:sy n="56" d="100"/>
        </p:scale>
        <p:origin x="85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7258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4207685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E"/>
          </a:solidFill>
          <a:ln/>
        </p:spPr>
      </p:sp>
      <p:sp>
        <p:nvSpPr>
          <p:cNvPr id="3" name="Shape 1"/>
          <p:cNvSpPr/>
          <p:nvPr/>
        </p:nvSpPr>
        <p:spPr>
          <a:xfrm>
            <a:off x="0" y="0"/>
            <a:ext cx="14630400" cy="8229600"/>
          </a:xfrm>
          <a:prstGeom prst="rect">
            <a:avLst/>
          </a:prstGeom>
          <a:solidFill>
            <a:srgbClr val="F3F3F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E"/>
          </a:solidFill>
          <a:ln/>
        </p:spPr>
      </p:sp>
      <p:sp>
        <p:nvSpPr>
          <p:cNvPr id="3" name="Shape 1"/>
          <p:cNvSpPr/>
          <p:nvPr/>
        </p:nvSpPr>
        <p:spPr>
          <a:xfrm>
            <a:off x="0" y="0"/>
            <a:ext cx="14630400" cy="8229600"/>
          </a:xfrm>
          <a:prstGeom prst="rect">
            <a:avLst/>
          </a:prstGeom>
          <a:solidFill>
            <a:srgbClr val="F3F3F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E"/>
          </a:solidFill>
          <a:ln/>
        </p:spPr>
      </p:sp>
      <p:sp>
        <p:nvSpPr>
          <p:cNvPr id="3" name="Shape 1"/>
          <p:cNvSpPr/>
          <p:nvPr/>
        </p:nvSpPr>
        <p:spPr>
          <a:xfrm>
            <a:off x="0" y="0"/>
            <a:ext cx="14630400" cy="8229600"/>
          </a:xfrm>
          <a:prstGeom prst="rect">
            <a:avLst/>
          </a:prstGeom>
          <a:solidFill>
            <a:srgbClr val="F3F3F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E"/>
          </a:solidFill>
          <a:ln/>
        </p:spPr>
      </p:sp>
      <p:sp>
        <p:nvSpPr>
          <p:cNvPr id="3" name="Shape 1"/>
          <p:cNvSpPr/>
          <p:nvPr/>
        </p:nvSpPr>
        <p:spPr>
          <a:xfrm>
            <a:off x="0" y="0"/>
            <a:ext cx="14630400" cy="8229600"/>
          </a:xfrm>
          <a:prstGeom prst="rect">
            <a:avLst/>
          </a:prstGeom>
          <a:solidFill>
            <a:srgbClr val="F3F3F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E"/>
          </a:solidFill>
          <a:ln/>
        </p:spPr>
      </p:sp>
      <p:sp>
        <p:nvSpPr>
          <p:cNvPr id="3" name="Shape 1"/>
          <p:cNvSpPr/>
          <p:nvPr/>
        </p:nvSpPr>
        <p:spPr>
          <a:xfrm>
            <a:off x="0" y="0"/>
            <a:ext cx="14630400" cy="8229600"/>
          </a:xfrm>
          <a:prstGeom prst="rect">
            <a:avLst/>
          </a:prstGeom>
          <a:solidFill>
            <a:srgbClr val="F3F3F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E"/>
          </a:solidFill>
          <a:ln/>
        </p:spPr>
      </p:sp>
      <p:sp>
        <p:nvSpPr>
          <p:cNvPr id="3" name="Shape 1"/>
          <p:cNvSpPr/>
          <p:nvPr/>
        </p:nvSpPr>
        <p:spPr>
          <a:xfrm>
            <a:off x="0" y="0"/>
            <a:ext cx="14630400" cy="8229600"/>
          </a:xfrm>
          <a:prstGeom prst="rect">
            <a:avLst/>
          </a:prstGeom>
          <a:solidFill>
            <a:srgbClr val="F3F3F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E"/>
          </a:solidFill>
          <a:ln/>
        </p:spPr>
      </p:sp>
      <p:sp>
        <p:nvSpPr>
          <p:cNvPr id="3" name="Shape 1"/>
          <p:cNvSpPr/>
          <p:nvPr/>
        </p:nvSpPr>
        <p:spPr>
          <a:xfrm>
            <a:off x="0" y="0"/>
            <a:ext cx="14630400" cy="8229600"/>
          </a:xfrm>
          <a:prstGeom prst="rect">
            <a:avLst/>
          </a:prstGeom>
          <a:solidFill>
            <a:srgbClr val="F3F3F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E"/>
          </a:solidFill>
          <a:ln/>
        </p:spPr>
      </p:sp>
      <p:sp>
        <p:nvSpPr>
          <p:cNvPr id="3" name="Shape 1"/>
          <p:cNvSpPr/>
          <p:nvPr/>
        </p:nvSpPr>
        <p:spPr>
          <a:xfrm>
            <a:off x="0" y="0"/>
            <a:ext cx="14630400" cy="8229600"/>
          </a:xfrm>
          <a:prstGeom prst="rect">
            <a:avLst/>
          </a:prstGeom>
          <a:solidFill>
            <a:srgbClr val="F3F3F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E"/>
          </a:solidFill>
          <a:ln/>
        </p:spPr>
      </p:sp>
      <p:sp>
        <p:nvSpPr>
          <p:cNvPr id="3" name="Shape 1"/>
          <p:cNvSpPr/>
          <p:nvPr/>
        </p:nvSpPr>
        <p:spPr>
          <a:xfrm>
            <a:off x="0" y="0"/>
            <a:ext cx="14630400" cy="8229600"/>
          </a:xfrm>
          <a:prstGeom prst="rect">
            <a:avLst/>
          </a:prstGeom>
          <a:solidFill>
            <a:srgbClr val="F3F3F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350437" y="792718"/>
            <a:ext cx="7415927" cy="3193971"/>
          </a:xfrm>
          <a:prstGeom prst="rect">
            <a:avLst/>
          </a:prstGeom>
          <a:noFill/>
          <a:ln/>
        </p:spPr>
        <p:txBody>
          <a:bodyPr wrap="square" lIns="0" tIns="0" rIns="0" bIns="0" rtlCol="0" anchor="t"/>
          <a:lstStyle/>
          <a:p>
            <a:pPr marL="0" indent="0">
              <a:lnSpc>
                <a:spcPts val="8350"/>
              </a:lnSpc>
              <a:buNone/>
            </a:pPr>
            <a:r>
              <a:rPr lang="en-US" sz="6700" b="1" dirty="0">
                <a:solidFill>
                  <a:srgbClr val="101014"/>
                </a:solidFill>
                <a:latin typeface="Playfair Display Bold" pitchFamily="34" charset="0"/>
                <a:ea typeface="Playfair Display Bold" pitchFamily="34" charset="-122"/>
                <a:cs typeface="Playfair Display Bold" pitchFamily="34" charset="-120"/>
              </a:rPr>
              <a:t>System Configuration Policy</a:t>
            </a:r>
            <a:endParaRPr lang="en-US" sz="6700" dirty="0"/>
          </a:p>
        </p:txBody>
      </p:sp>
      <p:sp>
        <p:nvSpPr>
          <p:cNvPr id="4" name="Text 1"/>
          <p:cNvSpPr/>
          <p:nvPr/>
        </p:nvSpPr>
        <p:spPr>
          <a:xfrm>
            <a:off x="6350437" y="4356973"/>
            <a:ext cx="7415927" cy="2370296"/>
          </a:xfrm>
          <a:prstGeom prst="rect">
            <a:avLst/>
          </a:prstGeom>
          <a:noFill/>
          <a:ln/>
        </p:spPr>
        <p:txBody>
          <a:bodyPr wrap="square" lIns="0" tIns="0" rIns="0" bIns="0" rtlCol="0" anchor="t"/>
          <a:lstStyle/>
          <a:p>
            <a:pPr marL="0" indent="0">
              <a:lnSpc>
                <a:spcPts val="3100"/>
              </a:lnSpc>
              <a:buNone/>
            </a:pPr>
            <a:r>
              <a:rPr lang="en-US" sz="1900" dirty="0">
                <a:solidFill>
                  <a:srgbClr val="39393C"/>
                </a:solidFill>
                <a:latin typeface="Open Sans" pitchFamily="34" charset="0"/>
                <a:ea typeface="Open Sans" pitchFamily="34" charset="-122"/>
                <a:cs typeface="Open Sans" pitchFamily="34" charset="-120"/>
              </a:rPr>
              <a:t>Establishing a clear system configuration policy is crucial for maintaining a well-functioning network. This policy outlines the goals, responsibilities, and procedures that guide the administration and management of the system, ensuring predictability and an orchestrated response to any issues that may arise.</a:t>
            </a:r>
            <a:endParaRPr lang="en-US" sz="1900" dirty="0"/>
          </a:p>
        </p:txBody>
      </p:sp>
      <p:sp>
        <p:nvSpPr>
          <p:cNvPr id="5" name="Shape 2"/>
          <p:cNvSpPr/>
          <p:nvPr/>
        </p:nvSpPr>
        <p:spPr>
          <a:xfrm>
            <a:off x="6350437" y="7023378"/>
            <a:ext cx="394930" cy="394930"/>
          </a:xfrm>
          <a:prstGeom prst="roundRect">
            <a:avLst>
              <a:gd name="adj" fmla="val 23151155"/>
            </a:avLst>
          </a:prstGeom>
          <a:noFill/>
          <a:ln w="7620">
            <a:solidFill>
              <a:srgbClr val="FFFFFF"/>
            </a:solidFill>
            <a:prstDash val="solid"/>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11537"/>
            <a:ext cx="5486400" cy="8229600"/>
          </a:xfrm>
          <a:prstGeom prst="rect">
            <a:avLst/>
          </a:prstGeom>
        </p:spPr>
      </p:pic>
      <p:sp>
        <p:nvSpPr>
          <p:cNvPr id="3" name="Text 0"/>
          <p:cNvSpPr/>
          <p:nvPr/>
        </p:nvSpPr>
        <p:spPr>
          <a:xfrm>
            <a:off x="6264712" y="-71922"/>
            <a:ext cx="5997654" cy="694849"/>
          </a:xfrm>
          <a:prstGeom prst="rect">
            <a:avLst/>
          </a:prstGeom>
          <a:noFill/>
          <a:ln/>
        </p:spPr>
        <p:txBody>
          <a:bodyPr wrap="none" lIns="0" tIns="0" rIns="0" bIns="0" rtlCol="0" anchor="t"/>
          <a:lstStyle/>
          <a:p>
            <a:pPr marL="0" indent="0">
              <a:lnSpc>
                <a:spcPts val="5450"/>
              </a:lnSpc>
              <a:buNone/>
            </a:pPr>
            <a:r>
              <a:rPr lang="en-US" sz="4350" b="1" dirty="0">
                <a:solidFill>
                  <a:srgbClr val="101014"/>
                </a:solidFill>
                <a:latin typeface="Playfair Display Bold" pitchFamily="34" charset="0"/>
                <a:ea typeface="Playfair Display Bold" pitchFamily="34" charset="-122"/>
                <a:cs typeface="Playfair Display Bold" pitchFamily="34" charset="-120"/>
              </a:rPr>
              <a:t>Privacy and Encryption</a:t>
            </a:r>
            <a:endParaRPr lang="en-US" sz="4350" dirty="0"/>
          </a:p>
        </p:txBody>
      </p:sp>
      <p:pic>
        <p:nvPicPr>
          <p:cNvPr id="4" name="Image 1" descr="preencoded.png"/>
          <p:cNvPicPr>
            <a:picLocks noChangeAspect="1"/>
          </p:cNvPicPr>
          <p:nvPr/>
        </p:nvPicPr>
        <p:blipFill>
          <a:blip r:embed="rId4"/>
          <a:stretch>
            <a:fillRect/>
          </a:stretch>
        </p:blipFill>
        <p:spPr>
          <a:xfrm>
            <a:off x="6264712" y="956421"/>
            <a:ext cx="1111806" cy="1779032"/>
          </a:xfrm>
          <a:prstGeom prst="rect">
            <a:avLst/>
          </a:prstGeom>
        </p:spPr>
      </p:pic>
      <p:sp>
        <p:nvSpPr>
          <p:cNvPr id="5" name="Text 1"/>
          <p:cNvSpPr/>
          <p:nvPr/>
        </p:nvSpPr>
        <p:spPr>
          <a:xfrm>
            <a:off x="7710011" y="1178711"/>
            <a:ext cx="2811185" cy="347424"/>
          </a:xfrm>
          <a:prstGeom prst="rect">
            <a:avLst/>
          </a:prstGeom>
          <a:noFill/>
          <a:ln/>
        </p:spPr>
        <p:txBody>
          <a:bodyPr wrap="none" lIns="0" tIns="0" rIns="0" bIns="0" rtlCol="0" anchor="t"/>
          <a:lstStyle/>
          <a:p>
            <a:pPr marL="0" indent="0" algn="l">
              <a:lnSpc>
                <a:spcPts val="2700"/>
              </a:lnSpc>
              <a:buNone/>
            </a:pPr>
            <a:r>
              <a:rPr lang="en-US" sz="2150" b="1" dirty="0">
                <a:solidFill>
                  <a:srgbClr val="39393C"/>
                </a:solidFill>
                <a:latin typeface="Playfair Display Bold" pitchFamily="34" charset="0"/>
                <a:ea typeface="Playfair Display Bold" pitchFamily="34" charset="-122"/>
                <a:cs typeface="Playfair Display Bold" pitchFamily="34" charset="-120"/>
              </a:rPr>
              <a:t>Encryption Allowance</a:t>
            </a:r>
            <a:endParaRPr lang="en-US" sz="2150" dirty="0"/>
          </a:p>
        </p:txBody>
      </p:sp>
      <p:sp>
        <p:nvSpPr>
          <p:cNvPr id="6" name="Text 2"/>
          <p:cNvSpPr/>
          <p:nvPr/>
        </p:nvSpPr>
        <p:spPr>
          <a:xfrm>
            <a:off x="7710011" y="1659485"/>
            <a:ext cx="6142077" cy="711518"/>
          </a:xfrm>
          <a:prstGeom prst="rect">
            <a:avLst/>
          </a:prstGeom>
          <a:noFill/>
          <a:ln/>
        </p:spPr>
        <p:txBody>
          <a:bodyPr wrap="square" lIns="0" tIns="0" rIns="0" bIns="0" rtlCol="0" anchor="t"/>
          <a:lstStyle/>
          <a:p>
            <a:pPr marL="0" indent="0" algn="l">
              <a:lnSpc>
                <a:spcPts val="2800"/>
              </a:lnSpc>
              <a:buNone/>
            </a:pPr>
            <a:r>
              <a:rPr lang="en-US" sz="1750" dirty="0">
                <a:solidFill>
                  <a:srgbClr val="39393C"/>
                </a:solidFill>
                <a:latin typeface="Open Sans" pitchFamily="34" charset="0"/>
                <a:ea typeface="Open Sans" pitchFamily="34" charset="-122"/>
                <a:cs typeface="Open Sans" pitchFamily="34" charset="-120"/>
              </a:rPr>
              <a:t>The policy should specify whether encryption is allowed and what tools will be provided for private communication.</a:t>
            </a:r>
            <a:endParaRPr lang="en-US" sz="1750" dirty="0"/>
          </a:p>
        </p:txBody>
      </p:sp>
      <p:pic>
        <p:nvPicPr>
          <p:cNvPr id="7" name="Image 2" descr="preencoded.png"/>
          <p:cNvPicPr>
            <a:picLocks noChangeAspect="1"/>
          </p:cNvPicPr>
          <p:nvPr/>
        </p:nvPicPr>
        <p:blipFill>
          <a:blip r:embed="rId5"/>
          <a:stretch>
            <a:fillRect/>
          </a:stretch>
        </p:blipFill>
        <p:spPr>
          <a:xfrm>
            <a:off x="6264712" y="2735453"/>
            <a:ext cx="1111806" cy="1779032"/>
          </a:xfrm>
          <a:prstGeom prst="rect">
            <a:avLst/>
          </a:prstGeom>
        </p:spPr>
      </p:pic>
      <p:sp>
        <p:nvSpPr>
          <p:cNvPr id="8" name="Text 3"/>
          <p:cNvSpPr/>
          <p:nvPr/>
        </p:nvSpPr>
        <p:spPr>
          <a:xfrm>
            <a:off x="7710011" y="2957743"/>
            <a:ext cx="2973467" cy="347424"/>
          </a:xfrm>
          <a:prstGeom prst="rect">
            <a:avLst/>
          </a:prstGeom>
          <a:noFill/>
          <a:ln/>
        </p:spPr>
        <p:txBody>
          <a:bodyPr wrap="none" lIns="0" tIns="0" rIns="0" bIns="0" rtlCol="0" anchor="t"/>
          <a:lstStyle/>
          <a:p>
            <a:pPr marL="0" indent="0" algn="l">
              <a:lnSpc>
                <a:spcPts val="2700"/>
              </a:lnSpc>
              <a:buNone/>
            </a:pPr>
            <a:r>
              <a:rPr lang="en-US" sz="2150" b="1" dirty="0">
                <a:solidFill>
                  <a:srgbClr val="39393C"/>
                </a:solidFill>
                <a:latin typeface="Playfair Display Bold" pitchFamily="34" charset="0"/>
                <a:ea typeface="Playfair Display Bold" pitchFamily="34" charset="-122"/>
                <a:cs typeface="Playfair Display Bold" pitchFamily="34" charset="-120"/>
              </a:rPr>
              <a:t>Privacy Considerations</a:t>
            </a:r>
            <a:endParaRPr lang="en-US" sz="2150" dirty="0"/>
          </a:p>
        </p:txBody>
      </p:sp>
      <p:sp>
        <p:nvSpPr>
          <p:cNvPr id="9" name="Text 4"/>
          <p:cNvSpPr/>
          <p:nvPr/>
        </p:nvSpPr>
        <p:spPr>
          <a:xfrm>
            <a:off x="7710011" y="3438517"/>
            <a:ext cx="6142077" cy="711518"/>
          </a:xfrm>
          <a:prstGeom prst="rect">
            <a:avLst/>
          </a:prstGeom>
          <a:noFill/>
          <a:ln/>
        </p:spPr>
        <p:txBody>
          <a:bodyPr wrap="square" lIns="0" tIns="0" rIns="0" bIns="0" rtlCol="0" anchor="t"/>
          <a:lstStyle/>
          <a:p>
            <a:pPr marL="0" indent="0" algn="l">
              <a:lnSpc>
                <a:spcPts val="2800"/>
              </a:lnSpc>
              <a:buNone/>
            </a:pPr>
            <a:r>
              <a:rPr lang="en-US" sz="1750" dirty="0">
                <a:solidFill>
                  <a:srgbClr val="39393C"/>
                </a:solidFill>
                <a:latin typeface="Open Sans" pitchFamily="34" charset="0"/>
                <a:ea typeface="Open Sans" pitchFamily="34" charset="-122"/>
                <a:cs typeface="Open Sans" pitchFamily="34" charset="-120"/>
              </a:rPr>
              <a:t>The policy should address the organization's stance on user privacy and the measures in place to protect it.</a:t>
            </a:r>
            <a:endParaRPr lang="en-US" sz="1750" dirty="0"/>
          </a:p>
        </p:txBody>
      </p:sp>
      <p:pic>
        <p:nvPicPr>
          <p:cNvPr id="10" name="Image 3" descr="preencoded.png"/>
          <p:cNvPicPr>
            <a:picLocks noChangeAspect="1"/>
          </p:cNvPicPr>
          <p:nvPr/>
        </p:nvPicPr>
        <p:blipFill>
          <a:blip r:embed="rId6"/>
          <a:stretch>
            <a:fillRect/>
          </a:stretch>
        </p:blipFill>
        <p:spPr>
          <a:xfrm>
            <a:off x="6264712" y="4514485"/>
            <a:ext cx="1111806" cy="1992630"/>
          </a:xfrm>
          <a:prstGeom prst="rect">
            <a:avLst/>
          </a:prstGeom>
        </p:spPr>
      </p:pic>
      <p:sp>
        <p:nvSpPr>
          <p:cNvPr id="11" name="Text 5"/>
          <p:cNvSpPr/>
          <p:nvPr/>
        </p:nvSpPr>
        <p:spPr>
          <a:xfrm>
            <a:off x="7710011" y="4736774"/>
            <a:ext cx="2779752" cy="347424"/>
          </a:xfrm>
          <a:prstGeom prst="rect">
            <a:avLst/>
          </a:prstGeom>
          <a:noFill/>
          <a:ln/>
        </p:spPr>
        <p:txBody>
          <a:bodyPr wrap="none" lIns="0" tIns="0" rIns="0" bIns="0" rtlCol="0" anchor="t"/>
          <a:lstStyle/>
          <a:p>
            <a:pPr marL="0" indent="0" algn="l">
              <a:lnSpc>
                <a:spcPts val="2700"/>
              </a:lnSpc>
              <a:buNone/>
            </a:pPr>
            <a:r>
              <a:rPr lang="en-US" sz="2150" b="1" dirty="0">
                <a:solidFill>
                  <a:srgbClr val="39393C"/>
                </a:solidFill>
                <a:latin typeface="Playfair Display Bold" pitchFamily="34" charset="0"/>
                <a:ea typeface="Playfair Display Bold" pitchFamily="34" charset="-122"/>
                <a:cs typeface="Playfair Display Bold" pitchFamily="34" charset="-120"/>
              </a:rPr>
              <a:t>Balancing Needs</a:t>
            </a:r>
            <a:endParaRPr lang="en-US" sz="2150" dirty="0"/>
          </a:p>
        </p:txBody>
      </p:sp>
      <p:sp>
        <p:nvSpPr>
          <p:cNvPr id="12" name="Text 6"/>
          <p:cNvSpPr/>
          <p:nvPr/>
        </p:nvSpPr>
        <p:spPr>
          <a:xfrm>
            <a:off x="7710011" y="5217549"/>
            <a:ext cx="6142077" cy="1067276"/>
          </a:xfrm>
          <a:prstGeom prst="rect">
            <a:avLst/>
          </a:prstGeom>
          <a:noFill/>
          <a:ln/>
        </p:spPr>
        <p:txBody>
          <a:bodyPr wrap="square" lIns="0" tIns="0" rIns="0" bIns="0" rtlCol="0" anchor="t"/>
          <a:lstStyle/>
          <a:p>
            <a:pPr marL="0" indent="0" algn="l">
              <a:lnSpc>
                <a:spcPts val="2800"/>
              </a:lnSpc>
              <a:buNone/>
            </a:pPr>
            <a:r>
              <a:rPr lang="en-US" sz="1750" dirty="0">
                <a:solidFill>
                  <a:srgbClr val="39393C"/>
                </a:solidFill>
                <a:latin typeface="Open Sans" pitchFamily="34" charset="0"/>
                <a:ea typeface="Open Sans" pitchFamily="34" charset="-122"/>
                <a:cs typeface="Open Sans" pitchFamily="34" charset="-120"/>
              </a:rPr>
              <a:t>The policy should strike a balance between security, privacy, and the organization's needs, ensuring a transparent and ethical approach.</a:t>
            </a:r>
            <a:endParaRPr lang="en-US" sz="1750" dirty="0"/>
          </a:p>
        </p:txBody>
      </p:sp>
      <p:sp>
        <p:nvSpPr>
          <p:cNvPr id="14" name="TextBox 13">
            <a:extLst>
              <a:ext uri="{FF2B5EF4-FFF2-40B4-BE49-F238E27FC236}">
                <a16:creationId xmlns:a16="http://schemas.microsoft.com/office/drawing/2014/main" id="{40A3E1AB-6C23-B938-2C90-016BBEC95848}"/>
              </a:ext>
            </a:extLst>
          </p:cNvPr>
          <p:cNvSpPr txBox="1"/>
          <p:nvPr/>
        </p:nvSpPr>
        <p:spPr>
          <a:xfrm>
            <a:off x="6264711" y="6203594"/>
            <a:ext cx="8175907" cy="2123658"/>
          </a:xfrm>
          <a:prstGeom prst="rect">
            <a:avLst/>
          </a:prstGeom>
          <a:noFill/>
        </p:spPr>
        <p:txBody>
          <a:bodyPr wrap="square">
            <a:spAutoFit/>
          </a:bodyPr>
          <a:lstStyle/>
          <a:p>
            <a:pPr marL="342900" indent="-342900">
              <a:buAutoNum type="arabicPeriod"/>
            </a:pPr>
            <a:r>
              <a:rPr lang="en-GB" sz="2200" dirty="0"/>
              <a:t>Who is allowed to be master of their own hosts? </a:t>
            </a:r>
          </a:p>
          <a:p>
            <a:pPr marL="342900" indent="-342900">
              <a:buAutoNum type="arabicPeriod"/>
            </a:pPr>
            <a:r>
              <a:rPr lang="en-GB" sz="2200" dirty="0"/>
              <a:t>Can arbitrary users mount other users’ home directories or mailboxes with NFS on their private PCs ?</a:t>
            </a:r>
          </a:p>
          <a:p>
            <a:pPr marL="342900" indent="-342900">
              <a:buAutoNum type="arabicPeriod"/>
            </a:pPr>
            <a:r>
              <a:rPr lang="en-GB" sz="2200" dirty="0"/>
              <a:t>What access controls should be used on files?</a:t>
            </a:r>
          </a:p>
          <a:p>
            <a:pPr marL="342900" indent="-342900">
              <a:buAutoNum type="arabicPeriod"/>
            </a:pPr>
            <a:r>
              <a:rPr lang="en-GB" sz="2200" dirty="0"/>
              <a:t> Password policy (aging, how often should passwords change) and policy on closing accounts which have been compromised. </a:t>
            </a:r>
            <a:endParaRPr lang="en-DK" sz="2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CF88A9A-5DFB-4B29-569E-7BC60E1700DB}"/>
              </a:ext>
            </a:extLst>
          </p:cNvPr>
          <p:cNvSpPr txBox="1"/>
          <p:nvPr/>
        </p:nvSpPr>
        <p:spPr>
          <a:xfrm>
            <a:off x="189781" y="355408"/>
            <a:ext cx="13181161" cy="2405017"/>
          </a:xfrm>
          <a:prstGeom prst="rect">
            <a:avLst/>
          </a:prstGeom>
          <a:noFill/>
        </p:spPr>
        <p:txBody>
          <a:bodyPr wrap="square">
            <a:spAutoFit/>
          </a:bodyPr>
          <a:lstStyle/>
          <a:p>
            <a:pPr algn="ctr">
              <a:lnSpc>
                <a:spcPct val="107000"/>
              </a:lnSpc>
              <a:spcAft>
                <a:spcPts val="800"/>
              </a:spcAft>
            </a:pPr>
            <a:r>
              <a:rPr lang="en-DK" sz="7200" b="1" kern="0" dirty="0">
                <a:effectLst/>
                <a:latin typeface="Times New Roman" panose="02020603050405020304" pitchFamily="18" charset="0"/>
                <a:ea typeface="Times New Roman" panose="02020603050405020304" pitchFamily="18" charset="0"/>
                <a:cs typeface="Times New Roman" panose="02020603050405020304" pitchFamily="18" charset="0"/>
              </a:rPr>
              <a:t>Security and Privacy Considerations</a:t>
            </a:r>
            <a:endParaRPr lang="en-DK" sz="7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7115D5EB-7E6D-BA6F-DF18-09E162966A19}"/>
              </a:ext>
            </a:extLst>
          </p:cNvPr>
          <p:cNvSpPr txBox="1"/>
          <p:nvPr/>
        </p:nvSpPr>
        <p:spPr>
          <a:xfrm>
            <a:off x="534838" y="2783561"/>
            <a:ext cx="12059728" cy="4549707"/>
          </a:xfrm>
          <a:prstGeom prst="rect">
            <a:avLst/>
          </a:prstGeom>
          <a:noFill/>
        </p:spPr>
        <p:txBody>
          <a:bodyPr wrap="square">
            <a:spAutoFit/>
          </a:bodyPr>
          <a:lstStyle/>
          <a:p>
            <a:pPr marL="571500" lvl="0" indent="-571500">
              <a:lnSpc>
                <a:spcPct val="107000"/>
              </a:lnSpc>
              <a:spcAft>
                <a:spcPts val="800"/>
              </a:spcAft>
              <a:buSzPts val="1000"/>
              <a:buFont typeface="Arial" panose="020B0604020202020204" pitchFamily="34" charset="0"/>
              <a:buChar char="•"/>
              <a:tabLst>
                <a:tab pos="457200" algn="l"/>
              </a:tabLst>
            </a:pPr>
            <a:r>
              <a:rPr lang="en-DK" sz="4400" b="1" kern="0" dirty="0">
                <a:effectLst/>
                <a:latin typeface="Times New Roman" panose="02020603050405020304" pitchFamily="18" charset="0"/>
                <a:ea typeface="Times New Roman" panose="02020603050405020304" pitchFamily="18" charset="0"/>
                <a:cs typeface="Times New Roman" panose="02020603050405020304" pitchFamily="18" charset="0"/>
              </a:rPr>
              <a:t>Physical Security</a:t>
            </a:r>
            <a:r>
              <a:rPr lang="en-DK" sz="4400" kern="0" dirty="0">
                <a:effectLst/>
                <a:latin typeface="Times New Roman" panose="02020603050405020304" pitchFamily="18" charset="0"/>
                <a:ea typeface="Times New Roman" panose="02020603050405020304" pitchFamily="18" charset="0"/>
                <a:cs typeface="Times New Roman" panose="02020603050405020304" pitchFamily="18" charset="0"/>
              </a:rPr>
              <a:t>: Host protection and regular backups</a:t>
            </a:r>
            <a:endParaRPr lang="en-DK" sz="4400" kern="100" dirty="0">
              <a:effectLst/>
              <a:latin typeface="Calibri" panose="020F0502020204030204" pitchFamily="34" charset="0"/>
              <a:ea typeface="Calibri" panose="020F0502020204030204" pitchFamily="34" charset="0"/>
              <a:cs typeface="Times New Roman" panose="02020603050405020304" pitchFamily="18" charset="0"/>
            </a:endParaRPr>
          </a:p>
          <a:p>
            <a:pPr marL="571500" lvl="0" indent="-571500">
              <a:lnSpc>
                <a:spcPct val="107000"/>
              </a:lnSpc>
              <a:spcAft>
                <a:spcPts val="800"/>
              </a:spcAft>
              <a:buSzPts val="1000"/>
              <a:buFont typeface="Arial" panose="020B0604020202020204" pitchFamily="34" charset="0"/>
              <a:buChar char="•"/>
              <a:tabLst>
                <a:tab pos="457200" algn="l"/>
              </a:tabLst>
            </a:pPr>
            <a:r>
              <a:rPr lang="en-DK" sz="4400" b="1" kern="0" dirty="0">
                <a:effectLst/>
                <a:latin typeface="Times New Roman" panose="02020603050405020304" pitchFamily="18" charset="0"/>
                <a:ea typeface="Times New Roman" panose="02020603050405020304" pitchFamily="18" charset="0"/>
                <a:cs typeface="Times New Roman" panose="02020603050405020304" pitchFamily="18" charset="0"/>
              </a:rPr>
              <a:t>Access Control</a:t>
            </a:r>
            <a:r>
              <a:rPr lang="en-DK" sz="4400" kern="0" dirty="0">
                <a:effectLst/>
                <a:latin typeface="Times New Roman" panose="02020603050405020304" pitchFamily="18" charset="0"/>
                <a:ea typeface="Times New Roman" panose="02020603050405020304" pitchFamily="18" charset="0"/>
                <a:cs typeface="Times New Roman" panose="02020603050405020304" pitchFamily="18" charset="0"/>
              </a:rPr>
              <a:t>: File access permissions and password policies</a:t>
            </a:r>
            <a:endParaRPr lang="en-DK" sz="4400" kern="1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a:buFont typeface="Arial" panose="020B0604020202020204" pitchFamily="34" charset="0"/>
              <a:buChar char="•"/>
            </a:pPr>
            <a:r>
              <a:rPr lang="en-DK" sz="4400" b="1" kern="0" dirty="0">
                <a:effectLst/>
                <a:latin typeface="Times New Roman" panose="02020603050405020304" pitchFamily="18" charset="0"/>
                <a:ea typeface="Times New Roman" panose="02020603050405020304" pitchFamily="18" charset="0"/>
              </a:rPr>
              <a:t>Privacy</a:t>
            </a:r>
            <a:r>
              <a:rPr lang="en-DK" sz="4400" kern="0" dirty="0">
                <a:effectLst/>
                <a:latin typeface="Times New Roman" panose="02020603050405020304" pitchFamily="18" charset="0"/>
                <a:ea typeface="Times New Roman" panose="02020603050405020304" pitchFamily="18" charset="0"/>
              </a:rPr>
              <a:t>: Encryption and tools for private communication</a:t>
            </a:r>
            <a:endParaRPr lang="en-DK" sz="4400" dirty="0"/>
          </a:p>
        </p:txBody>
      </p:sp>
    </p:spTree>
    <p:extLst>
      <p:ext uri="{BB962C8B-B14F-4D97-AF65-F5344CB8AC3E}">
        <p14:creationId xmlns:p14="http://schemas.microsoft.com/office/powerpoint/2010/main" val="1737567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CF88A9A-5DFB-4B29-569E-7BC60E1700DB}"/>
              </a:ext>
            </a:extLst>
          </p:cNvPr>
          <p:cNvSpPr txBox="1"/>
          <p:nvPr/>
        </p:nvSpPr>
        <p:spPr>
          <a:xfrm>
            <a:off x="396815" y="615219"/>
            <a:ext cx="13181161" cy="1938992"/>
          </a:xfrm>
          <a:prstGeom prst="rect">
            <a:avLst/>
          </a:prstGeom>
          <a:noFill/>
        </p:spPr>
        <p:txBody>
          <a:bodyPr wrap="square">
            <a:spAutoFit/>
          </a:bodyPr>
          <a:lstStyle/>
          <a:p>
            <a:r>
              <a:rPr lang="en-DK" sz="6000" b="1" dirty="0">
                <a:effectLst/>
                <a:latin typeface="Times New Roman" panose="02020603050405020304" pitchFamily="18" charset="0"/>
                <a:ea typeface="Times New Roman" panose="02020603050405020304" pitchFamily="18" charset="0"/>
              </a:rPr>
              <a:t>Introduction to Methods for Controlling Causes and Symptoms</a:t>
            </a:r>
          </a:p>
        </p:txBody>
      </p:sp>
      <p:sp>
        <p:nvSpPr>
          <p:cNvPr id="13" name="TextBox 12">
            <a:extLst>
              <a:ext uri="{FF2B5EF4-FFF2-40B4-BE49-F238E27FC236}">
                <a16:creationId xmlns:a16="http://schemas.microsoft.com/office/drawing/2014/main" id="{7115D5EB-7E6D-BA6F-DF18-09E162966A19}"/>
              </a:ext>
            </a:extLst>
          </p:cNvPr>
          <p:cNvSpPr txBox="1"/>
          <p:nvPr/>
        </p:nvSpPr>
        <p:spPr>
          <a:xfrm>
            <a:off x="603848" y="2684020"/>
            <a:ext cx="12767094" cy="6342827"/>
          </a:xfrm>
          <a:prstGeom prst="rect">
            <a:avLst/>
          </a:prstGeom>
          <a:noFill/>
        </p:spPr>
        <p:txBody>
          <a:bodyPr wrap="square">
            <a:sp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en-DK" sz="3500" b="1" kern="100" dirty="0">
                <a:effectLst/>
                <a:latin typeface="Calibri" panose="020F0502020204030204" pitchFamily="34" charset="0"/>
                <a:ea typeface="Calibri" panose="020F0502020204030204" pitchFamily="34" charset="0"/>
                <a:cs typeface="Times New Roman" panose="02020603050405020304" pitchFamily="18" charset="0"/>
              </a:rPr>
              <a:t>Component-Based Design</a:t>
            </a:r>
            <a:r>
              <a:rPr lang="en-DK" sz="3500" kern="100" dirty="0">
                <a:effectLst/>
                <a:latin typeface="Calibri" panose="020F0502020204030204" pitchFamily="34" charset="0"/>
                <a:ea typeface="Calibri" panose="020F0502020204030204" pitchFamily="34" charset="0"/>
                <a:cs typeface="Times New Roman" panose="02020603050405020304" pitchFamily="18" charset="0"/>
              </a:rPr>
              <a:t>: Modern software increasingly relies on standardized, configurable methods.</a:t>
            </a:r>
          </a:p>
          <a:p>
            <a:pPr marL="342900" lvl="0" indent="-342900">
              <a:lnSpc>
                <a:spcPct val="107000"/>
              </a:lnSpc>
              <a:spcAft>
                <a:spcPts val="800"/>
              </a:spcAft>
              <a:buSzPts val="1000"/>
              <a:buFont typeface="Symbol" panose="05050102010706020507" pitchFamily="18" charset="2"/>
              <a:buChar char=""/>
              <a:tabLst>
                <a:tab pos="457200" algn="l"/>
              </a:tabLst>
            </a:pPr>
            <a:r>
              <a:rPr lang="en-DK" sz="3500" b="1" kern="100" dirty="0">
                <a:effectLst/>
                <a:latin typeface="Calibri" panose="020F0502020204030204" pitchFamily="34" charset="0"/>
                <a:ea typeface="Calibri" panose="020F0502020204030204" pitchFamily="34" charset="0"/>
                <a:cs typeface="Times New Roman" panose="02020603050405020304" pitchFamily="18" charset="0"/>
              </a:rPr>
              <a:t>Shift in Focus</a:t>
            </a:r>
            <a:r>
              <a:rPr lang="en-DK" sz="3500" kern="100" dirty="0">
                <a:effectLst/>
                <a:latin typeface="Calibri" panose="020F0502020204030204" pitchFamily="34" charset="0"/>
                <a:ea typeface="Calibri" panose="020F0502020204030204" pitchFamily="34" charset="0"/>
                <a:cs typeface="Times New Roman" panose="02020603050405020304" pitchFamily="18" charset="0"/>
              </a:rPr>
              <a:t>: Programming now involves system administration choices rather than algorithmic detail.</a:t>
            </a:r>
            <a:endParaRPr lang="en-GB" sz="35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DK" sz="3500" b="1" kern="0" dirty="0">
                <a:effectLst/>
                <a:latin typeface="Times New Roman" panose="02020603050405020304" pitchFamily="18" charset="0"/>
                <a:ea typeface="Times New Roman" panose="02020603050405020304" pitchFamily="18" charset="0"/>
                <a:cs typeface="Times New Roman" panose="02020603050405020304" pitchFamily="18" charset="0"/>
              </a:rPr>
              <a:t>Shift to High-Level Methods</a:t>
            </a:r>
            <a:r>
              <a:rPr lang="en-DK" sz="3500" kern="0" dirty="0">
                <a:effectLst/>
                <a:latin typeface="Times New Roman" panose="02020603050405020304" pitchFamily="18" charset="0"/>
                <a:ea typeface="Times New Roman" panose="02020603050405020304" pitchFamily="18" charset="0"/>
                <a:cs typeface="Times New Roman" panose="02020603050405020304" pitchFamily="18" charset="0"/>
              </a:rPr>
              <a:t>: Using standardized methods for predictability.</a:t>
            </a:r>
            <a:endParaRPr lang="en-DK" sz="35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DK" sz="3500" b="1" kern="0" dirty="0">
                <a:effectLst/>
                <a:latin typeface="Times New Roman" panose="02020603050405020304" pitchFamily="18" charset="0"/>
                <a:ea typeface="Times New Roman" panose="02020603050405020304" pitchFamily="18" charset="0"/>
                <a:cs typeface="Times New Roman" panose="02020603050405020304" pitchFamily="18" charset="0"/>
              </a:rPr>
              <a:t>Control Trade-offs</a:t>
            </a:r>
            <a:r>
              <a:rPr lang="en-DK" sz="3500" kern="0" dirty="0">
                <a:effectLst/>
                <a:latin typeface="Times New Roman" panose="02020603050405020304" pitchFamily="18" charset="0"/>
                <a:ea typeface="Times New Roman" panose="02020603050405020304" pitchFamily="18" charset="0"/>
                <a:cs typeface="Times New Roman" panose="02020603050405020304" pitchFamily="18" charset="0"/>
              </a:rPr>
              <a:t>: Balancing detailed control with standardized configuration.</a:t>
            </a:r>
            <a:endParaRPr lang="en-DK" sz="35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DK" sz="3500" b="1" kern="0" dirty="0">
                <a:effectLst/>
                <a:latin typeface="Times New Roman" panose="02020603050405020304" pitchFamily="18" charset="0"/>
                <a:ea typeface="Times New Roman" panose="02020603050405020304" pitchFamily="18" charset="0"/>
                <a:cs typeface="Times New Roman" panose="02020603050405020304" pitchFamily="18" charset="0"/>
              </a:rPr>
              <a:t>Impact</a:t>
            </a:r>
            <a:r>
              <a:rPr lang="en-DK" sz="3500" kern="0" dirty="0">
                <a:effectLst/>
                <a:latin typeface="Times New Roman" panose="02020603050405020304" pitchFamily="18" charset="0"/>
                <a:ea typeface="Times New Roman" panose="02020603050405020304" pitchFamily="18" charset="0"/>
                <a:cs typeface="Times New Roman" panose="02020603050405020304" pitchFamily="18" charset="0"/>
              </a:rPr>
              <a:t>: Ensures system stability but can limit flexibility.</a:t>
            </a:r>
            <a:endParaRPr lang="en-DK" sz="35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DK" sz="35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4158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CF88A9A-5DFB-4B29-569E-7BC60E1700DB}"/>
              </a:ext>
            </a:extLst>
          </p:cNvPr>
          <p:cNvSpPr txBox="1"/>
          <p:nvPr/>
        </p:nvSpPr>
        <p:spPr>
          <a:xfrm>
            <a:off x="396815" y="615219"/>
            <a:ext cx="13181161" cy="1938992"/>
          </a:xfrm>
          <a:prstGeom prst="rect">
            <a:avLst/>
          </a:prstGeom>
          <a:noFill/>
        </p:spPr>
        <p:txBody>
          <a:bodyPr wrap="square">
            <a:spAutoFit/>
          </a:bodyPr>
          <a:lstStyle/>
          <a:p>
            <a:r>
              <a:rPr lang="en-DK" sz="6000" b="1" dirty="0">
                <a:effectLst/>
                <a:latin typeface="Times New Roman" panose="02020603050405020304" pitchFamily="18" charset="0"/>
                <a:ea typeface="Times New Roman" panose="02020603050405020304" pitchFamily="18" charset="0"/>
              </a:rPr>
              <a:t>Introduction to Methods for Controlling Causes and Symptoms</a:t>
            </a:r>
          </a:p>
        </p:txBody>
      </p:sp>
      <p:sp>
        <p:nvSpPr>
          <p:cNvPr id="13" name="TextBox 12">
            <a:extLst>
              <a:ext uri="{FF2B5EF4-FFF2-40B4-BE49-F238E27FC236}">
                <a16:creationId xmlns:a16="http://schemas.microsoft.com/office/drawing/2014/main" id="{7115D5EB-7E6D-BA6F-DF18-09E162966A19}"/>
              </a:ext>
            </a:extLst>
          </p:cNvPr>
          <p:cNvSpPr txBox="1"/>
          <p:nvPr/>
        </p:nvSpPr>
        <p:spPr>
          <a:xfrm>
            <a:off x="603848" y="2684020"/>
            <a:ext cx="12767094" cy="3530838"/>
          </a:xfrm>
          <a:prstGeom prst="rect">
            <a:avLst/>
          </a:prstGeom>
          <a:noFill/>
        </p:spPr>
        <p:txBody>
          <a:bodyPr wrap="square">
            <a:spAutoFit/>
          </a:bodyPr>
          <a:lstStyle/>
          <a:p>
            <a:pPr marL="742950" lvl="1" indent="-285750">
              <a:lnSpc>
                <a:spcPct val="107000"/>
              </a:lnSpc>
              <a:spcAft>
                <a:spcPts val="800"/>
              </a:spcAft>
              <a:buSzPts val="1000"/>
              <a:buFont typeface="Courier New" panose="02070309020205020404" pitchFamily="49" charset="0"/>
              <a:buChar char="o"/>
              <a:tabLst>
                <a:tab pos="914400" algn="l"/>
              </a:tabLst>
            </a:pPr>
            <a:r>
              <a:rPr lang="en-DK" sz="3300" b="1" kern="0" dirty="0">
                <a:effectLst/>
                <a:latin typeface="Times New Roman" panose="02020603050405020304" pitchFamily="18" charset="0"/>
                <a:ea typeface="Times New Roman" panose="02020603050405020304" pitchFamily="18" charset="0"/>
                <a:cs typeface="Times New Roman" panose="02020603050405020304" pitchFamily="18" charset="0"/>
              </a:rPr>
              <a:t>Method</a:t>
            </a:r>
            <a:r>
              <a:rPr lang="en-DK" sz="3300" kern="0" dirty="0">
                <a:effectLst/>
                <a:latin typeface="Times New Roman" panose="02020603050405020304" pitchFamily="18" charset="0"/>
                <a:ea typeface="Times New Roman" panose="02020603050405020304" pitchFamily="18" charset="0"/>
                <a:cs typeface="Times New Roman" panose="02020603050405020304" pitchFamily="18" charset="0"/>
              </a:rPr>
              <a:t>: A structured approach or a specific procedure used to achieve a particular outcome in software or systems.</a:t>
            </a:r>
            <a:endParaRPr lang="en-DK" sz="33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DK" sz="3300" b="1" kern="0" dirty="0">
                <a:effectLst/>
                <a:latin typeface="Times New Roman" panose="02020603050405020304" pitchFamily="18" charset="0"/>
                <a:ea typeface="Times New Roman" panose="02020603050405020304" pitchFamily="18" charset="0"/>
                <a:cs typeface="Times New Roman" panose="02020603050405020304" pitchFamily="18" charset="0"/>
              </a:rPr>
              <a:t>Cause</a:t>
            </a:r>
            <a:r>
              <a:rPr lang="en-DK" sz="3300" kern="0" dirty="0">
                <a:effectLst/>
                <a:latin typeface="Times New Roman" panose="02020603050405020304" pitchFamily="18" charset="0"/>
                <a:ea typeface="Times New Roman" panose="02020603050405020304" pitchFamily="18" charset="0"/>
                <a:cs typeface="Times New Roman" panose="02020603050405020304" pitchFamily="18" charset="0"/>
              </a:rPr>
              <a:t>: The underlying factor or root of an issue in a system (e.g., a misconfiguration).</a:t>
            </a:r>
            <a:endParaRPr lang="en-DK" sz="33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DK" sz="3300" b="1" kern="0" dirty="0">
                <a:effectLst/>
                <a:latin typeface="Times New Roman" panose="02020603050405020304" pitchFamily="18" charset="0"/>
                <a:ea typeface="Times New Roman" panose="02020603050405020304" pitchFamily="18" charset="0"/>
                <a:cs typeface="Times New Roman" panose="02020603050405020304" pitchFamily="18" charset="0"/>
              </a:rPr>
              <a:t>Symptom</a:t>
            </a:r>
            <a:r>
              <a:rPr lang="en-DK" sz="3300" kern="0" dirty="0">
                <a:effectLst/>
                <a:latin typeface="Times New Roman" panose="02020603050405020304" pitchFamily="18" charset="0"/>
                <a:ea typeface="Times New Roman" panose="02020603050405020304" pitchFamily="18" charset="0"/>
                <a:cs typeface="Times New Roman" panose="02020603050405020304" pitchFamily="18" charset="0"/>
              </a:rPr>
              <a:t>: The observable effect or issue that arises from a cause (e.g., a system crash due to an underlying error).</a:t>
            </a:r>
            <a:endParaRPr lang="en-DK" sz="33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3115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CF88A9A-5DFB-4B29-569E-7BC60E1700DB}"/>
              </a:ext>
            </a:extLst>
          </p:cNvPr>
          <p:cNvSpPr txBox="1"/>
          <p:nvPr/>
        </p:nvSpPr>
        <p:spPr>
          <a:xfrm>
            <a:off x="396815" y="615219"/>
            <a:ext cx="13181161" cy="1015663"/>
          </a:xfrm>
          <a:prstGeom prst="rect">
            <a:avLst/>
          </a:prstGeom>
          <a:noFill/>
        </p:spPr>
        <p:txBody>
          <a:bodyPr wrap="square">
            <a:spAutoFit/>
          </a:bodyPr>
          <a:lstStyle/>
          <a:p>
            <a:r>
              <a:rPr lang="en-GB" sz="6000" b="0" i="0" dirty="0">
                <a:solidFill>
                  <a:srgbClr val="FF0000"/>
                </a:solidFill>
                <a:effectLst/>
                <a:latin typeface="Times New Roman" panose="02020603050405020304" pitchFamily="18" charset="0"/>
                <a:cs typeface="Times New Roman" panose="02020603050405020304" pitchFamily="18" charset="0"/>
              </a:rPr>
              <a:t>Component-Based Design(CBD</a:t>
            </a:r>
            <a:endParaRPr lang="en-DK" sz="6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7115D5EB-7E6D-BA6F-DF18-09E162966A19}"/>
              </a:ext>
            </a:extLst>
          </p:cNvPr>
          <p:cNvSpPr txBox="1"/>
          <p:nvPr/>
        </p:nvSpPr>
        <p:spPr>
          <a:xfrm>
            <a:off x="603848" y="1804125"/>
            <a:ext cx="12767094" cy="6012030"/>
          </a:xfrm>
          <a:prstGeom prst="rect">
            <a:avLst/>
          </a:prstGeom>
          <a:noFill/>
        </p:spPr>
        <p:txBody>
          <a:bodyPr wrap="square">
            <a:sp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en-DK" sz="3300" b="1" kern="0" dirty="0">
                <a:effectLst/>
                <a:latin typeface="Times New Roman" panose="02020603050405020304" pitchFamily="18" charset="0"/>
                <a:ea typeface="Times New Roman" panose="02020603050405020304" pitchFamily="18" charset="0"/>
                <a:cs typeface="Times New Roman" panose="02020603050405020304" pitchFamily="18" charset="0"/>
              </a:rPr>
              <a:t>Concept</a:t>
            </a:r>
            <a:r>
              <a:rPr lang="en-DK" sz="33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DK" sz="33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DK" sz="3300" kern="0" dirty="0">
                <a:effectLst/>
                <a:latin typeface="Times New Roman" panose="02020603050405020304" pitchFamily="18" charset="0"/>
                <a:ea typeface="Times New Roman" panose="02020603050405020304" pitchFamily="18" charset="0"/>
                <a:cs typeface="Times New Roman" panose="02020603050405020304" pitchFamily="18" charset="0"/>
              </a:rPr>
              <a:t>Modern software systems increasingly depend on </a:t>
            </a:r>
            <a:r>
              <a:rPr lang="en-DK" sz="3300" b="1" kern="0" dirty="0">
                <a:effectLst/>
                <a:latin typeface="Times New Roman" panose="02020603050405020304" pitchFamily="18" charset="0"/>
                <a:ea typeface="Times New Roman" panose="02020603050405020304" pitchFamily="18" charset="0"/>
                <a:cs typeface="Times New Roman" panose="02020603050405020304" pitchFamily="18" charset="0"/>
              </a:rPr>
              <a:t>component-based design</a:t>
            </a:r>
            <a:r>
              <a:rPr lang="en-DK" sz="3300" kern="0" dirty="0">
                <a:effectLst/>
                <a:latin typeface="Times New Roman" panose="02020603050405020304" pitchFamily="18" charset="0"/>
                <a:ea typeface="Times New Roman" panose="02020603050405020304" pitchFamily="18" charset="0"/>
                <a:cs typeface="Times New Roman" panose="02020603050405020304" pitchFamily="18" charset="0"/>
              </a:rPr>
              <a:t>, where systems are built from </a:t>
            </a:r>
            <a:r>
              <a:rPr lang="en-DK" sz="3300" b="1" kern="0" dirty="0">
                <a:effectLst/>
                <a:latin typeface="Times New Roman" panose="02020603050405020304" pitchFamily="18" charset="0"/>
                <a:ea typeface="Times New Roman" panose="02020603050405020304" pitchFamily="18" charset="0"/>
                <a:cs typeface="Times New Roman" panose="02020603050405020304" pitchFamily="18" charset="0"/>
              </a:rPr>
              <a:t>standardized, configurable methods</a:t>
            </a:r>
            <a:r>
              <a:rPr lang="en-DK" sz="33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DK" sz="33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DK" sz="3300" kern="0" dirty="0">
                <a:effectLst/>
                <a:latin typeface="Times New Roman" panose="02020603050405020304" pitchFamily="18" charset="0"/>
                <a:ea typeface="Times New Roman" panose="02020603050405020304" pitchFamily="18" charset="0"/>
                <a:cs typeface="Times New Roman" panose="02020603050405020304" pitchFamily="18" charset="0"/>
              </a:rPr>
              <a:t>These methods allow for consistent, reusable solutions, which simplify software development and improve reliability.</a:t>
            </a:r>
            <a:endParaRPr lang="en-DK" sz="33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DK" sz="3300" b="1" kern="0" dirty="0">
                <a:effectLst/>
                <a:latin typeface="Times New Roman" panose="02020603050405020304" pitchFamily="18" charset="0"/>
                <a:ea typeface="Times New Roman" panose="02020603050405020304" pitchFamily="18" charset="0"/>
                <a:cs typeface="Times New Roman" panose="02020603050405020304" pitchFamily="18" charset="0"/>
              </a:rPr>
              <a:t>Why Important?</a:t>
            </a:r>
            <a:r>
              <a:rPr lang="en-DK" sz="33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DK" sz="33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DK" sz="3300" kern="0" dirty="0">
                <a:effectLst/>
                <a:latin typeface="Times New Roman" panose="02020603050405020304" pitchFamily="18" charset="0"/>
                <a:ea typeface="Times New Roman" panose="02020603050405020304" pitchFamily="18" charset="0"/>
                <a:cs typeface="Times New Roman" panose="02020603050405020304" pitchFamily="18" charset="0"/>
              </a:rPr>
              <a:t>Facilitates quicker development cycles.</a:t>
            </a:r>
            <a:endParaRPr lang="en-DK" sz="33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DK" sz="3300" kern="0" dirty="0">
                <a:effectLst/>
                <a:latin typeface="Times New Roman" panose="02020603050405020304" pitchFamily="18" charset="0"/>
                <a:ea typeface="Times New Roman" panose="02020603050405020304" pitchFamily="18" charset="0"/>
                <a:cs typeface="Times New Roman" panose="02020603050405020304" pitchFamily="18" charset="0"/>
              </a:rPr>
              <a:t>Ensures predictable system </a:t>
            </a:r>
            <a:r>
              <a:rPr lang="en-DK" sz="3300" kern="0" dirty="0" err="1">
                <a:effectLst/>
                <a:latin typeface="Times New Roman" panose="02020603050405020304" pitchFamily="18" charset="0"/>
                <a:ea typeface="Times New Roman" panose="02020603050405020304" pitchFamily="18" charset="0"/>
                <a:cs typeface="Times New Roman" panose="02020603050405020304" pitchFamily="18" charset="0"/>
              </a:rPr>
              <a:t>behavior</a:t>
            </a:r>
            <a:r>
              <a:rPr lang="en-DK" sz="3300" kern="0" dirty="0">
                <a:effectLst/>
                <a:latin typeface="Times New Roman" panose="02020603050405020304" pitchFamily="18" charset="0"/>
                <a:ea typeface="Times New Roman" panose="02020603050405020304" pitchFamily="18" charset="0"/>
                <a:cs typeface="Times New Roman" panose="02020603050405020304" pitchFamily="18" charset="0"/>
              </a:rPr>
              <a:t> by using tested and reliable components.</a:t>
            </a:r>
            <a:endParaRPr lang="en-DK" sz="33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8241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CF88A9A-5DFB-4B29-569E-7BC60E1700DB}"/>
              </a:ext>
            </a:extLst>
          </p:cNvPr>
          <p:cNvSpPr txBox="1"/>
          <p:nvPr/>
        </p:nvSpPr>
        <p:spPr>
          <a:xfrm>
            <a:off x="396814" y="287415"/>
            <a:ext cx="13181161" cy="1938992"/>
          </a:xfrm>
          <a:prstGeom prst="rect">
            <a:avLst/>
          </a:prstGeom>
          <a:noFill/>
        </p:spPr>
        <p:txBody>
          <a:bodyPr wrap="square">
            <a:spAutoFit/>
          </a:bodyPr>
          <a:lstStyle/>
          <a:p>
            <a:r>
              <a:rPr lang="en-GB" sz="6000" b="1" i="0" dirty="0">
                <a:solidFill>
                  <a:srgbClr val="242424"/>
                </a:solidFill>
                <a:effectLst/>
                <a:latin typeface="Times New Roman" panose="02020603050405020304" pitchFamily="18" charset="0"/>
                <a:cs typeface="Times New Roman" panose="02020603050405020304" pitchFamily="18" charset="0"/>
              </a:rPr>
              <a:t>Key Characteristics of Component-Based Architecture</a:t>
            </a:r>
            <a:endParaRPr lang="en-GB" sz="6000" b="0" i="0" dirty="0">
              <a:solidFill>
                <a:srgbClr val="242424"/>
              </a:solidFill>
              <a:effectLst/>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7115D5EB-7E6D-BA6F-DF18-09E162966A19}"/>
              </a:ext>
            </a:extLst>
          </p:cNvPr>
          <p:cNvSpPr txBox="1"/>
          <p:nvPr/>
        </p:nvSpPr>
        <p:spPr>
          <a:xfrm>
            <a:off x="603847" y="1984867"/>
            <a:ext cx="12767094" cy="7506863"/>
          </a:xfrm>
          <a:prstGeom prst="rect">
            <a:avLst/>
          </a:prstGeom>
          <a:noFill/>
        </p:spPr>
        <p:txBody>
          <a:bodyPr wrap="square">
            <a:spAutoFit/>
          </a:bodyPr>
          <a:lstStyle/>
          <a:p>
            <a:pPr algn="just">
              <a:lnSpc>
                <a:spcPct val="150000"/>
              </a:lnSpc>
              <a:buFont typeface="Arial" panose="020B0604020202020204" pitchFamily="34" charset="0"/>
              <a:buChar char="•"/>
            </a:pPr>
            <a:r>
              <a:rPr lang="en-GB" sz="2700" b="1" i="0" dirty="0">
                <a:solidFill>
                  <a:srgbClr val="242424"/>
                </a:solidFill>
                <a:effectLst/>
                <a:latin typeface="Times New Roman" panose="02020603050405020304" pitchFamily="18" charset="0"/>
                <a:cs typeface="Times New Roman" panose="02020603050405020304" pitchFamily="18" charset="0"/>
              </a:rPr>
              <a:t>Encapsulation:</a:t>
            </a:r>
            <a:r>
              <a:rPr lang="en-GB" sz="2700" b="0" i="0" dirty="0">
                <a:solidFill>
                  <a:srgbClr val="242424"/>
                </a:solidFill>
                <a:effectLst/>
                <a:latin typeface="Times New Roman" panose="02020603050405020304" pitchFamily="18" charset="0"/>
                <a:cs typeface="Times New Roman" panose="02020603050405020304" pitchFamily="18" charset="0"/>
              </a:rPr>
              <a:t> Components hide their internal implementation details, exposing only the essential information needed for interaction.</a:t>
            </a:r>
          </a:p>
          <a:p>
            <a:pPr algn="just">
              <a:lnSpc>
                <a:spcPct val="150000"/>
              </a:lnSpc>
              <a:buFont typeface="Arial" panose="020B0604020202020204" pitchFamily="34" charset="0"/>
              <a:buChar char="•"/>
            </a:pPr>
            <a:r>
              <a:rPr lang="en-GB" sz="2700" b="1" i="0" dirty="0">
                <a:solidFill>
                  <a:srgbClr val="242424"/>
                </a:solidFill>
                <a:effectLst/>
                <a:latin typeface="Times New Roman" panose="02020603050405020304" pitchFamily="18" charset="0"/>
                <a:cs typeface="Times New Roman" panose="02020603050405020304" pitchFamily="18" charset="0"/>
              </a:rPr>
              <a:t>Reusability:</a:t>
            </a:r>
            <a:r>
              <a:rPr lang="en-GB" sz="2700" b="0" i="0" dirty="0">
                <a:solidFill>
                  <a:srgbClr val="242424"/>
                </a:solidFill>
                <a:effectLst/>
                <a:latin typeface="Times New Roman" panose="02020603050405020304" pitchFamily="18" charset="0"/>
                <a:cs typeface="Times New Roman" panose="02020603050405020304" pitchFamily="18" charset="0"/>
              </a:rPr>
              <a:t> Well-designed components can be used in multiple applications or different parts of the same system, reducing development time and effort.</a:t>
            </a:r>
          </a:p>
          <a:p>
            <a:pPr algn="just">
              <a:lnSpc>
                <a:spcPct val="150000"/>
              </a:lnSpc>
              <a:buFont typeface="Arial" panose="020B0604020202020204" pitchFamily="34" charset="0"/>
              <a:buChar char="•"/>
            </a:pPr>
            <a:r>
              <a:rPr lang="en-GB" sz="2700" b="1" i="0" dirty="0">
                <a:solidFill>
                  <a:srgbClr val="242424"/>
                </a:solidFill>
                <a:effectLst/>
                <a:latin typeface="Times New Roman" panose="02020603050405020304" pitchFamily="18" charset="0"/>
                <a:cs typeface="Times New Roman" panose="02020603050405020304" pitchFamily="18" charset="0"/>
              </a:rPr>
              <a:t>Composability:</a:t>
            </a:r>
            <a:r>
              <a:rPr lang="en-GB" sz="2700" b="0" i="0" dirty="0">
                <a:solidFill>
                  <a:srgbClr val="242424"/>
                </a:solidFill>
                <a:effectLst/>
                <a:latin typeface="Times New Roman" panose="02020603050405020304" pitchFamily="18" charset="0"/>
                <a:cs typeface="Times New Roman" panose="02020603050405020304" pitchFamily="18" charset="0"/>
              </a:rPr>
              <a:t> Components can be assembled in various configurations to create larger, more complex systems.</a:t>
            </a:r>
          </a:p>
          <a:p>
            <a:pPr algn="just">
              <a:lnSpc>
                <a:spcPct val="150000"/>
              </a:lnSpc>
              <a:buFont typeface="Arial" panose="020B0604020202020204" pitchFamily="34" charset="0"/>
              <a:buChar char="•"/>
            </a:pPr>
            <a:r>
              <a:rPr lang="en-GB" sz="2700" b="1" i="0" dirty="0">
                <a:solidFill>
                  <a:srgbClr val="242424"/>
                </a:solidFill>
                <a:effectLst/>
                <a:latin typeface="Times New Roman" panose="02020603050405020304" pitchFamily="18" charset="0"/>
                <a:cs typeface="Times New Roman" panose="02020603050405020304" pitchFamily="18" charset="0"/>
              </a:rPr>
              <a:t>Replaceability:</a:t>
            </a:r>
            <a:r>
              <a:rPr lang="en-GB" sz="2700" b="0" i="0" dirty="0">
                <a:solidFill>
                  <a:srgbClr val="242424"/>
                </a:solidFill>
                <a:effectLst/>
                <a:latin typeface="Times New Roman" panose="02020603050405020304" pitchFamily="18" charset="0"/>
                <a:cs typeface="Times New Roman" panose="02020603050405020304" pitchFamily="18" charset="0"/>
              </a:rPr>
              <a:t> Individual components can be replaced or upgraded without affecting the entire system, improving maintainability and adaptability.</a:t>
            </a:r>
          </a:p>
          <a:p>
            <a:pPr algn="just">
              <a:lnSpc>
                <a:spcPct val="150000"/>
              </a:lnSpc>
              <a:buFont typeface="Arial" panose="020B0604020202020204" pitchFamily="34" charset="0"/>
              <a:buChar char="•"/>
            </a:pPr>
            <a:r>
              <a:rPr lang="en-GB" sz="2700" b="1" i="0" dirty="0">
                <a:solidFill>
                  <a:srgbClr val="242424"/>
                </a:solidFill>
                <a:effectLst/>
                <a:latin typeface="Times New Roman" panose="02020603050405020304" pitchFamily="18" charset="0"/>
                <a:cs typeface="Times New Roman" panose="02020603050405020304" pitchFamily="18" charset="0"/>
              </a:rPr>
              <a:t>Testability:</a:t>
            </a:r>
            <a:r>
              <a:rPr lang="en-GB" sz="2700" b="0" i="0" dirty="0">
                <a:solidFill>
                  <a:srgbClr val="242424"/>
                </a:solidFill>
                <a:effectLst/>
                <a:latin typeface="Times New Roman" panose="02020603050405020304" pitchFamily="18" charset="0"/>
                <a:cs typeface="Times New Roman" panose="02020603050405020304" pitchFamily="18" charset="0"/>
              </a:rPr>
              <a:t> Components can be tested individually, enhancing code quality and reducing regression risks.</a:t>
            </a:r>
          </a:p>
          <a:p>
            <a:pPr algn="just">
              <a:lnSpc>
                <a:spcPct val="150000"/>
              </a:lnSpc>
            </a:pPr>
            <a:br>
              <a:rPr lang="en-GB" sz="2700" dirty="0">
                <a:effectLst/>
                <a:latin typeface="Times New Roman" panose="02020603050405020304" pitchFamily="18" charset="0"/>
                <a:cs typeface="Times New Roman" panose="02020603050405020304" pitchFamily="18" charset="0"/>
              </a:rPr>
            </a:br>
            <a:endParaRPr lang="en-DK" sz="27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1930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CF88A9A-5DFB-4B29-569E-7BC60E1700DB}"/>
              </a:ext>
            </a:extLst>
          </p:cNvPr>
          <p:cNvSpPr txBox="1"/>
          <p:nvPr/>
        </p:nvSpPr>
        <p:spPr>
          <a:xfrm>
            <a:off x="396815" y="615219"/>
            <a:ext cx="13181161" cy="1938992"/>
          </a:xfrm>
          <a:prstGeom prst="rect">
            <a:avLst/>
          </a:prstGeom>
          <a:noFill/>
        </p:spPr>
        <p:txBody>
          <a:bodyPr wrap="square">
            <a:spAutoFit/>
          </a:bodyPr>
          <a:lstStyle/>
          <a:p>
            <a:pPr algn="l"/>
            <a:r>
              <a:rPr lang="en-GB" sz="6000" b="1" i="0" dirty="0">
                <a:solidFill>
                  <a:srgbClr val="242424"/>
                </a:solidFill>
                <a:effectLst/>
                <a:latin typeface="Times New Roman" panose="02020603050405020304" pitchFamily="18" charset="0"/>
                <a:cs typeface="Times New Roman" panose="02020603050405020304" pitchFamily="18" charset="0"/>
              </a:rPr>
              <a:t>Benefits of Component-Based Architecture</a:t>
            </a:r>
            <a:endParaRPr lang="en-GB" sz="6000" b="0" i="0" dirty="0">
              <a:solidFill>
                <a:srgbClr val="242424"/>
              </a:solidFill>
              <a:effectLst/>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7115D5EB-7E6D-BA6F-DF18-09E162966A19}"/>
              </a:ext>
            </a:extLst>
          </p:cNvPr>
          <p:cNvSpPr txBox="1"/>
          <p:nvPr/>
        </p:nvSpPr>
        <p:spPr>
          <a:xfrm>
            <a:off x="603848" y="2684020"/>
            <a:ext cx="12767094" cy="4161460"/>
          </a:xfrm>
          <a:prstGeom prst="rect">
            <a:avLst/>
          </a:prstGeom>
          <a:noFill/>
        </p:spPr>
        <p:txBody>
          <a:bodyPr wrap="square">
            <a:spAutoFit/>
          </a:bodyPr>
          <a:lstStyle/>
          <a:p>
            <a:pPr algn="l">
              <a:lnSpc>
                <a:spcPct val="150000"/>
              </a:lnSpc>
              <a:buFont typeface="+mj-lt"/>
              <a:buAutoNum type="arabicPeriod"/>
            </a:pPr>
            <a:r>
              <a:rPr lang="en-GB" sz="3600" i="0" dirty="0">
                <a:solidFill>
                  <a:srgbClr val="242424"/>
                </a:solidFill>
                <a:effectLst/>
                <a:latin typeface="Times New Roman" panose="02020603050405020304" pitchFamily="18" charset="0"/>
                <a:cs typeface="Times New Roman" panose="02020603050405020304" pitchFamily="18" charset="0"/>
              </a:rPr>
              <a:t>Increased Reusability</a:t>
            </a:r>
          </a:p>
          <a:p>
            <a:pPr algn="l">
              <a:lnSpc>
                <a:spcPct val="150000"/>
              </a:lnSpc>
              <a:buFont typeface="+mj-lt"/>
              <a:buAutoNum type="arabicPeriod"/>
            </a:pPr>
            <a:r>
              <a:rPr lang="en-GB" sz="3600" i="0" dirty="0">
                <a:solidFill>
                  <a:srgbClr val="242424"/>
                </a:solidFill>
                <a:effectLst/>
                <a:latin typeface="Times New Roman" panose="02020603050405020304" pitchFamily="18" charset="0"/>
                <a:cs typeface="Times New Roman" panose="02020603050405020304" pitchFamily="18" charset="0"/>
              </a:rPr>
              <a:t>Improved Maintainability</a:t>
            </a:r>
          </a:p>
          <a:p>
            <a:pPr algn="l">
              <a:lnSpc>
                <a:spcPct val="150000"/>
              </a:lnSpc>
              <a:buFont typeface="+mj-lt"/>
              <a:buAutoNum type="arabicPeriod"/>
            </a:pPr>
            <a:r>
              <a:rPr lang="en-GB" sz="3600" i="0" dirty="0">
                <a:solidFill>
                  <a:srgbClr val="242424"/>
                </a:solidFill>
                <a:effectLst/>
                <a:latin typeface="Times New Roman" panose="02020603050405020304" pitchFamily="18" charset="0"/>
                <a:cs typeface="Times New Roman" panose="02020603050405020304" pitchFamily="18" charset="0"/>
              </a:rPr>
              <a:t>Enhanced Scalability</a:t>
            </a:r>
          </a:p>
          <a:p>
            <a:pPr algn="l">
              <a:lnSpc>
                <a:spcPct val="150000"/>
              </a:lnSpc>
              <a:buFont typeface="+mj-lt"/>
              <a:buAutoNum type="arabicPeriod"/>
            </a:pPr>
            <a:r>
              <a:rPr lang="en-GB" sz="3600" i="0" dirty="0">
                <a:solidFill>
                  <a:srgbClr val="242424"/>
                </a:solidFill>
                <a:effectLst/>
                <a:latin typeface="Times New Roman" panose="02020603050405020304" pitchFamily="18" charset="0"/>
                <a:cs typeface="Times New Roman" panose="02020603050405020304" pitchFamily="18" charset="0"/>
              </a:rPr>
              <a:t>Faster Development Cycles</a:t>
            </a:r>
          </a:p>
          <a:p>
            <a:pPr algn="l">
              <a:lnSpc>
                <a:spcPct val="150000"/>
              </a:lnSpc>
              <a:buFont typeface="+mj-lt"/>
              <a:buAutoNum type="arabicPeriod"/>
            </a:pPr>
            <a:r>
              <a:rPr lang="en-GB" sz="3600" i="0" dirty="0">
                <a:solidFill>
                  <a:srgbClr val="242424"/>
                </a:solidFill>
                <a:effectLst/>
                <a:latin typeface="Times New Roman" panose="02020603050405020304" pitchFamily="18" charset="0"/>
                <a:cs typeface="Times New Roman" panose="02020603050405020304" pitchFamily="18" charset="0"/>
              </a:rPr>
              <a:t>Flexibility.</a:t>
            </a:r>
          </a:p>
        </p:txBody>
      </p:sp>
    </p:spTree>
    <p:extLst>
      <p:ext uri="{BB962C8B-B14F-4D97-AF65-F5344CB8AC3E}">
        <p14:creationId xmlns:p14="http://schemas.microsoft.com/office/powerpoint/2010/main" val="1344964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CF88A9A-5DFB-4B29-569E-7BC60E1700DB}"/>
              </a:ext>
            </a:extLst>
          </p:cNvPr>
          <p:cNvSpPr txBox="1"/>
          <p:nvPr/>
        </p:nvSpPr>
        <p:spPr>
          <a:xfrm>
            <a:off x="396815" y="615219"/>
            <a:ext cx="13181161" cy="1938992"/>
          </a:xfrm>
          <a:prstGeom prst="rect">
            <a:avLst/>
          </a:prstGeom>
          <a:noFill/>
        </p:spPr>
        <p:txBody>
          <a:bodyPr wrap="square">
            <a:spAutoFit/>
          </a:bodyPr>
          <a:lstStyle/>
          <a:p>
            <a:pPr algn="l"/>
            <a:r>
              <a:rPr lang="en-GB" sz="6000" b="1" i="0" dirty="0">
                <a:solidFill>
                  <a:srgbClr val="242424"/>
                </a:solidFill>
                <a:effectLst/>
                <a:latin typeface="Times New Roman" panose="02020603050405020304" pitchFamily="18" charset="0"/>
                <a:cs typeface="Times New Roman" panose="02020603050405020304" pitchFamily="18" charset="0"/>
              </a:rPr>
              <a:t>Implementing Component-Based Architecture: Best Practices</a:t>
            </a:r>
            <a:endParaRPr lang="en-GB" sz="6000" b="0" i="0" dirty="0">
              <a:solidFill>
                <a:srgbClr val="242424"/>
              </a:solidFill>
              <a:effectLst/>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7115D5EB-7E6D-BA6F-DF18-09E162966A19}"/>
              </a:ext>
            </a:extLst>
          </p:cNvPr>
          <p:cNvSpPr txBox="1"/>
          <p:nvPr/>
        </p:nvSpPr>
        <p:spPr>
          <a:xfrm>
            <a:off x="396815" y="2839296"/>
            <a:ext cx="12767094" cy="5345822"/>
          </a:xfrm>
          <a:prstGeom prst="rect">
            <a:avLst/>
          </a:prstGeom>
          <a:noFill/>
        </p:spPr>
        <p:txBody>
          <a:bodyPr wrap="square">
            <a:spAutoFit/>
          </a:bodyPr>
          <a:lstStyle/>
          <a:p>
            <a:pPr algn="l">
              <a:lnSpc>
                <a:spcPct val="150000"/>
              </a:lnSpc>
              <a:buFont typeface="+mj-lt"/>
              <a:buAutoNum type="arabicPeriod"/>
            </a:pPr>
            <a:r>
              <a:rPr lang="en-GB" sz="3300" b="1" i="0" dirty="0">
                <a:solidFill>
                  <a:srgbClr val="242424"/>
                </a:solidFill>
                <a:effectLst/>
                <a:latin typeface="Times New Roman" panose="02020603050405020304" pitchFamily="18" charset="0"/>
                <a:cs typeface="Times New Roman" panose="02020603050405020304" pitchFamily="18" charset="0"/>
              </a:rPr>
              <a:t>Granularity:</a:t>
            </a:r>
            <a:r>
              <a:rPr lang="en-GB" sz="3300" b="0" i="0" dirty="0">
                <a:solidFill>
                  <a:srgbClr val="242424"/>
                </a:solidFill>
                <a:effectLst/>
                <a:latin typeface="Times New Roman" panose="02020603050405020304" pitchFamily="18" charset="0"/>
                <a:cs typeface="Times New Roman" panose="02020603050405020304" pitchFamily="18" charset="0"/>
              </a:rPr>
              <a:t> Strike the right balance in component size</a:t>
            </a:r>
          </a:p>
          <a:p>
            <a:pPr algn="l">
              <a:lnSpc>
                <a:spcPct val="150000"/>
              </a:lnSpc>
              <a:buFont typeface="+mj-lt"/>
              <a:buAutoNum type="arabicPeriod"/>
            </a:pPr>
            <a:r>
              <a:rPr lang="en-GB" sz="3300" b="1" i="0" dirty="0">
                <a:solidFill>
                  <a:srgbClr val="242424"/>
                </a:solidFill>
                <a:effectLst/>
                <a:latin typeface="Times New Roman" panose="02020603050405020304" pitchFamily="18" charset="0"/>
                <a:cs typeface="Times New Roman" panose="02020603050405020304" pitchFamily="18" charset="0"/>
              </a:rPr>
              <a:t>Interfaces:</a:t>
            </a:r>
            <a:r>
              <a:rPr lang="en-GB" sz="3300" b="0" i="0" dirty="0">
                <a:solidFill>
                  <a:srgbClr val="242424"/>
                </a:solidFill>
                <a:effectLst/>
                <a:latin typeface="Times New Roman" panose="02020603050405020304" pitchFamily="18" charset="0"/>
                <a:cs typeface="Times New Roman" panose="02020603050405020304" pitchFamily="18" charset="0"/>
              </a:rPr>
              <a:t> Carefully design component interfaces. </a:t>
            </a:r>
            <a:r>
              <a:rPr lang="en-GB" sz="3300" b="1" i="0" dirty="0">
                <a:solidFill>
                  <a:srgbClr val="242424"/>
                </a:solidFill>
                <a:effectLst/>
                <a:latin typeface="Times New Roman" panose="02020603050405020304" pitchFamily="18" charset="0"/>
                <a:cs typeface="Times New Roman" panose="02020603050405020304" pitchFamily="18" charset="0"/>
              </a:rPr>
              <a:t>Dependencies:</a:t>
            </a:r>
            <a:r>
              <a:rPr lang="en-GB" sz="3300" b="0" i="0" dirty="0">
                <a:solidFill>
                  <a:srgbClr val="242424"/>
                </a:solidFill>
                <a:effectLst/>
                <a:latin typeface="Times New Roman" panose="02020603050405020304" pitchFamily="18" charset="0"/>
                <a:cs typeface="Times New Roman" panose="02020603050405020304" pitchFamily="18" charset="0"/>
              </a:rPr>
              <a:t> Effectively manage component dependencies, minimize tight coupling between components.</a:t>
            </a:r>
          </a:p>
          <a:p>
            <a:pPr algn="l">
              <a:lnSpc>
                <a:spcPct val="150000"/>
              </a:lnSpc>
              <a:buFont typeface="+mj-lt"/>
              <a:buAutoNum type="arabicPeriod"/>
            </a:pPr>
            <a:r>
              <a:rPr lang="en-GB" sz="3300" b="1" i="0" dirty="0">
                <a:solidFill>
                  <a:srgbClr val="242424"/>
                </a:solidFill>
                <a:effectLst/>
                <a:latin typeface="Times New Roman" panose="02020603050405020304" pitchFamily="18" charset="0"/>
                <a:cs typeface="Times New Roman" panose="02020603050405020304" pitchFamily="18" charset="0"/>
              </a:rPr>
              <a:t>Documentation:</a:t>
            </a:r>
            <a:r>
              <a:rPr lang="en-GB" sz="3300" b="0" i="0" dirty="0">
                <a:solidFill>
                  <a:srgbClr val="242424"/>
                </a:solidFill>
                <a:effectLst/>
                <a:latin typeface="Times New Roman" panose="02020603050405020304" pitchFamily="18" charset="0"/>
                <a:cs typeface="Times New Roman" panose="02020603050405020304" pitchFamily="18" charset="0"/>
              </a:rPr>
              <a:t> Ensure thorough documentation for each component, describing its purpose, interface, limitations, and dependencies. </a:t>
            </a:r>
          </a:p>
          <a:p>
            <a:pPr algn="l">
              <a:lnSpc>
                <a:spcPct val="150000"/>
              </a:lnSpc>
              <a:buFont typeface="+mj-lt"/>
              <a:buAutoNum type="arabicPeriod"/>
            </a:pPr>
            <a:r>
              <a:rPr lang="en-GB" sz="3300" b="1" i="0" dirty="0">
                <a:solidFill>
                  <a:srgbClr val="242424"/>
                </a:solidFill>
                <a:effectLst/>
                <a:latin typeface="Times New Roman" panose="02020603050405020304" pitchFamily="18" charset="0"/>
                <a:cs typeface="Times New Roman" panose="02020603050405020304" pitchFamily="18" charset="0"/>
              </a:rPr>
              <a:t>Testing</a:t>
            </a:r>
            <a:endParaRPr lang="en-GB" sz="3300" b="0" i="0" dirty="0">
              <a:solidFill>
                <a:srgbClr val="242424"/>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1630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CF88A9A-5DFB-4B29-569E-7BC60E1700DB}"/>
              </a:ext>
            </a:extLst>
          </p:cNvPr>
          <p:cNvSpPr txBox="1"/>
          <p:nvPr/>
        </p:nvSpPr>
        <p:spPr>
          <a:xfrm>
            <a:off x="396815" y="80381"/>
            <a:ext cx="13181161" cy="2019527"/>
          </a:xfrm>
          <a:prstGeom prst="rect">
            <a:avLst/>
          </a:prstGeom>
          <a:noFill/>
        </p:spPr>
        <p:txBody>
          <a:bodyPr wrap="square">
            <a:spAutoFit/>
          </a:bodyPr>
          <a:lstStyle/>
          <a:p>
            <a:pPr>
              <a:lnSpc>
                <a:spcPct val="107000"/>
              </a:lnSpc>
              <a:spcAft>
                <a:spcPts val="800"/>
              </a:spcAft>
            </a:pPr>
            <a:r>
              <a:rPr lang="en-DK" sz="60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Shift in Focus – From Algorithmic Detail to System Configuration</a:t>
            </a:r>
            <a:endParaRPr lang="en-DK" sz="4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7115D5EB-7E6D-BA6F-DF18-09E162966A19}"/>
              </a:ext>
            </a:extLst>
          </p:cNvPr>
          <p:cNvSpPr txBox="1"/>
          <p:nvPr/>
        </p:nvSpPr>
        <p:spPr>
          <a:xfrm>
            <a:off x="396815" y="2422754"/>
            <a:ext cx="12767094" cy="5806846"/>
          </a:xfrm>
          <a:prstGeom prst="rect">
            <a:avLst/>
          </a:prstGeom>
          <a:noFill/>
        </p:spPr>
        <p:txBody>
          <a:bodyPr wrap="square">
            <a:sp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en-DK" sz="3300" b="1" kern="0" dirty="0">
                <a:effectLst/>
                <a:latin typeface="Times New Roman" panose="02020603050405020304" pitchFamily="18" charset="0"/>
                <a:ea typeface="Times New Roman" panose="02020603050405020304" pitchFamily="18" charset="0"/>
                <a:cs typeface="Times New Roman" panose="02020603050405020304" pitchFamily="18" charset="0"/>
              </a:rPr>
              <a:t>Old Paradigm</a:t>
            </a:r>
            <a:r>
              <a:rPr lang="en-DK" sz="3300" kern="0" dirty="0">
                <a:effectLst/>
                <a:latin typeface="Times New Roman" panose="02020603050405020304" pitchFamily="18" charset="0"/>
                <a:ea typeface="Times New Roman" panose="02020603050405020304" pitchFamily="18" charset="0"/>
                <a:cs typeface="Times New Roman" panose="02020603050405020304" pitchFamily="18" charset="0"/>
              </a:rPr>
              <a:t>: Traditional programming focused heavily on designing detailed algorithms for specific tasks.</a:t>
            </a:r>
            <a:endParaRPr lang="en-DK" sz="33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DK" sz="3300" b="1" kern="0" dirty="0">
                <a:effectLst/>
                <a:latin typeface="Times New Roman" panose="02020603050405020304" pitchFamily="18" charset="0"/>
                <a:ea typeface="Times New Roman" panose="02020603050405020304" pitchFamily="18" charset="0"/>
                <a:cs typeface="Times New Roman" panose="02020603050405020304" pitchFamily="18" charset="0"/>
              </a:rPr>
              <a:t>New Paradigm</a:t>
            </a:r>
            <a:r>
              <a:rPr lang="en-DK" sz="3300" kern="0" dirty="0">
                <a:effectLst/>
                <a:latin typeface="Times New Roman" panose="02020603050405020304" pitchFamily="18" charset="0"/>
                <a:ea typeface="Times New Roman" panose="02020603050405020304" pitchFamily="18" charset="0"/>
                <a:cs typeface="Times New Roman" panose="02020603050405020304" pitchFamily="18" charset="0"/>
              </a:rPr>
              <a:t>: Now, programming is more about making </a:t>
            </a:r>
            <a:r>
              <a:rPr lang="en-DK" sz="3300" b="1" kern="0" dirty="0">
                <a:effectLst/>
                <a:latin typeface="Times New Roman" panose="02020603050405020304" pitchFamily="18" charset="0"/>
                <a:ea typeface="Times New Roman" panose="02020603050405020304" pitchFamily="18" charset="0"/>
                <a:cs typeface="Times New Roman" panose="02020603050405020304" pitchFamily="18" charset="0"/>
              </a:rPr>
              <a:t>system administration choices</a:t>
            </a:r>
            <a:r>
              <a:rPr lang="en-DK" sz="3300" kern="0" dirty="0">
                <a:effectLst/>
                <a:latin typeface="Times New Roman" panose="02020603050405020304" pitchFamily="18" charset="0"/>
                <a:ea typeface="Times New Roman" panose="02020603050405020304" pitchFamily="18" charset="0"/>
                <a:cs typeface="Times New Roman" panose="02020603050405020304" pitchFamily="18" charset="0"/>
              </a:rPr>
              <a:t> and configuring pre-existing, high-level methods.</a:t>
            </a:r>
            <a:endParaRPr lang="en-DK" sz="33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DK" sz="3300" kern="0" dirty="0">
                <a:effectLst/>
                <a:latin typeface="Times New Roman" panose="02020603050405020304" pitchFamily="18" charset="0"/>
                <a:ea typeface="Times New Roman" panose="02020603050405020304" pitchFamily="18" charset="0"/>
                <a:cs typeface="Times New Roman" panose="02020603050405020304" pitchFamily="18" charset="0"/>
              </a:rPr>
              <a:t>Example: Instead of writing a custom file handling function, developers now configure a standardized library that handles files efficiently.</a:t>
            </a:r>
            <a:endParaRPr lang="en-DK" sz="33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DK" sz="3300" b="1" kern="0" dirty="0">
                <a:effectLst/>
                <a:latin typeface="Times New Roman" panose="02020603050405020304" pitchFamily="18" charset="0"/>
                <a:ea typeface="Times New Roman" panose="02020603050405020304" pitchFamily="18" charset="0"/>
                <a:cs typeface="Times New Roman" panose="02020603050405020304" pitchFamily="18" charset="0"/>
              </a:rPr>
              <a:t>Key Point</a:t>
            </a:r>
            <a:r>
              <a:rPr lang="en-DK" sz="3300" kern="0" dirty="0">
                <a:effectLst/>
                <a:latin typeface="Times New Roman" panose="02020603050405020304" pitchFamily="18" charset="0"/>
                <a:ea typeface="Times New Roman" panose="02020603050405020304" pitchFamily="18" charset="0"/>
                <a:cs typeface="Times New Roman" panose="02020603050405020304" pitchFamily="18" charset="0"/>
              </a:rPr>
              <a:t>: This shift has led to </a:t>
            </a:r>
            <a:r>
              <a:rPr lang="en-DK" sz="3300" b="1" kern="0" dirty="0">
                <a:effectLst/>
                <a:latin typeface="Times New Roman" panose="02020603050405020304" pitchFamily="18" charset="0"/>
                <a:ea typeface="Times New Roman" panose="02020603050405020304" pitchFamily="18" charset="0"/>
                <a:cs typeface="Times New Roman" panose="02020603050405020304" pitchFamily="18" charset="0"/>
              </a:rPr>
              <a:t>more standardized software development practices</a:t>
            </a:r>
            <a:r>
              <a:rPr lang="en-DK" sz="3300" kern="0" dirty="0">
                <a:effectLst/>
                <a:latin typeface="Times New Roman" panose="02020603050405020304" pitchFamily="18" charset="0"/>
                <a:ea typeface="Times New Roman" panose="02020603050405020304" pitchFamily="18" charset="0"/>
                <a:cs typeface="Times New Roman" panose="02020603050405020304" pitchFamily="18" charset="0"/>
              </a:rPr>
              <a:t> and easier scalability.</a:t>
            </a:r>
            <a:endParaRPr lang="en-DK" sz="33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8939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CF88A9A-5DFB-4B29-569E-7BC60E1700DB}"/>
              </a:ext>
            </a:extLst>
          </p:cNvPr>
          <p:cNvSpPr txBox="1"/>
          <p:nvPr/>
        </p:nvSpPr>
        <p:spPr>
          <a:xfrm>
            <a:off x="396815" y="80381"/>
            <a:ext cx="13181161" cy="2019527"/>
          </a:xfrm>
          <a:prstGeom prst="rect">
            <a:avLst/>
          </a:prstGeom>
          <a:noFill/>
        </p:spPr>
        <p:txBody>
          <a:bodyPr wrap="square">
            <a:spAutoFit/>
          </a:bodyPr>
          <a:lstStyle/>
          <a:p>
            <a:pPr>
              <a:lnSpc>
                <a:spcPct val="107000"/>
              </a:lnSpc>
              <a:spcAft>
                <a:spcPts val="800"/>
              </a:spcAft>
            </a:pPr>
            <a:r>
              <a:rPr lang="en-DK" sz="60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Shift to High-Level Methods for Predictability</a:t>
            </a:r>
            <a:endParaRPr lang="en-DK" sz="4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7115D5EB-7E6D-BA6F-DF18-09E162966A19}"/>
              </a:ext>
            </a:extLst>
          </p:cNvPr>
          <p:cNvSpPr txBox="1"/>
          <p:nvPr/>
        </p:nvSpPr>
        <p:spPr>
          <a:xfrm>
            <a:off x="396815" y="2422754"/>
            <a:ext cx="12767094" cy="5321841"/>
          </a:xfrm>
          <a:prstGeom prst="rect">
            <a:avLst/>
          </a:prstGeom>
          <a:noFill/>
        </p:spPr>
        <p:txBody>
          <a:bodyPr wrap="square">
            <a:sp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en-DK" sz="3300" b="1" kern="0" dirty="0">
                <a:effectLst/>
                <a:latin typeface="Times New Roman" panose="02020603050405020304" pitchFamily="18" charset="0"/>
                <a:ea typeface="Times New Roman" panose="02020603050405020304" pitchFamily="18" charset="0"/>
                <a:cs typeface="Times New Roman" panose="02020603050405020304" pitchFamily="18" charset="0"/>
              </a:rPr>
              <a:t>What’s Changed?</a:t>
            </a:r>
            <a:r>
              <a:rPr lang="en-DK" sz="3300" kern="0" dirty="0">
                <a:effectLst/>
                <a:latin typeface="Times New Roman" panose="02020603050405020304" pitchFamily="18" charset="0"/>
                <a:ea typeface="Times New Roman" panose="02020603050405020304" pitchFamily="18" charset="0"/>
                <a:cs typeface="Times New Roman" panose="02020603050405020304" pitchFamily="18" charset="0"/>
              </a:rPr>
              <a:t>: High-level methods, like APIs and frameworks, are now widely used because they provide </a:t>
            </a:r>
            <a:r>
              <a:rPr lang="en-DK" sz="3300" b="1" kern="0" dirty="0">
                <a:effectLst/>
                <a:latin typeface="Times New Roman" panose="02020603050405020304" pitchFamily="18" charset="0"/>
                <a:ea typeface="Times New Roman" panose="02020603050405020304" pitchFamily="18" charset="0"/>
                <a:cs typeface="Times New Roman" panose="02020603050405020304" pitchFamily="18" charset="0"/>
              </a:rPr>
              <a:t>predictable outcomes</a:t>
            </a:r>
            <a:r>
              <a:rPr lang="en-DK" sz="3300" kern="0" dirty="0">
                <a:effectLst/>
                <a:latin typeface="Times New Roman" panose="02020603050405020304" pitchFamily="18" charset="0"/>
                <a:ea typeface="Times New Roman" panose="02020603050405020304" pitchFamily="18" charset="0"/>
                <a:cs typeface="Times New Roman" panose="02020603050405020304" pitchFamily="18" charset="0"/>
              </a:rPr>
              <a:t> and are often maintained by large communities.</a:t>
            </a:r>
            <a:endParaRPr lang="en-DK" sz="33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DK" sz="3300" b="1" kern="0" dirty="0">
                <a:effectLst/>
                <a:latin typeface="Times New Roman" panose="02020603050405020304" pitchFamily="18" charset="0"/>
                <a:ea typeface="Times New Roman" panose="02020603050405020304" pitchFamily="18" charset="0"/>
                <a:cs typeface="Times New Roman" panose="02020603050405020304" pitchFamily="18" charset="0"/>
              </a:rPr>
              <a:t>Impact</a:t>
            </a:r>
            <a:r>
              <a:rPr lang="en-DK" sz="33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DK" sz="33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DK" sz="3300" kern="0" dirty="0">
                <a:effectLst/>
                <a:latin typeface="Times New Roman" panose="02020603050405020304" pitchFamily="18" charset="0"/>
                <a:ea typeface="Times New Roman" panose="02020603050405020304" pitchFamily="18" charset="0"/>
                <a:cs typeface="Times New Roman" panose="02020603050405020304" pitchFamily="18" charset="0"/>
              </a:rPr>
              <a:t>Developers no longer need to "reinvent the wheel."</a:t>
            </a:r>
            <a:endParaRPr lang="en-DK" sz="33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DK" sz="3300" kern="0" dirty="0">
                <a:effectLst/>
                <a:latin typeface="Times New Roman" panose="02020603050405020304" pitchFamily="18" charset="0"/>
                <a:ea typeface="Times New Roman" panose="02020603050405020304" pitchFamily="18" charset="0"/>
                <a:cs typeface="Times New Roman" panose="02020603050405020304" pitchFamily="18" charset="0"/>
              </a:rPr>
              <a:t>Software becomes easier to maintain and update since these high-level methods are consistently tested.</a:t>
            </a:r>
            <a:endParaRPr lang="en-DK" sz="33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DK" sz="3300" kern="0" dirty="0">
                <a:effectLst/>
                <a:latin typeface="Times New Roman" panose="02020603050405020304" pitchFamily="18" charset="0"/>
                <a:ea typeface="Times New Roman" panose="02020603050405020304" pitchFamily="18" charset="0"/>
              </a:rPr>
              <a:t>Systems can be built more quickly by </a:t>
            </a:r>
            <a:r>
              <a:rPr lang="en-DK" sz="3300" b="1" kern="0" dirty="0">
                <a:effectLst/>
                <a:latin typeface="Times New Roman" panose="02020603050405020304" pitchFamily="18" charset="0"/>
                <a:ea typeface="Times New Roman" panose="02020603050405020304" pitchFamily="18" charset="0"/>
              </a:rPr>
              <a:t>leveraging existing libraries and frameworks</a:t>
            </a:r>
            <a:endParaRPr lang="en-DK" sz="33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1793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5486400" y="-261005"/>
            <a:ext cx="8556008" cy="3193971"/>
          </a:xfrm>
          <a:prstGeom prst="rect">
            <a:avLst/>
          </a:prstGeom>
          <a:noFill/>
          <a:ln/>
        </p:spPr>
        <p:txBody>
          <a:bodyPr wrap="square" lIns="0" tIns="0" rIns="0" bIns="0" rtlCol="0" anchor="t"/>
          <a:lstStyle/>
          <a:p>
            <a:pPr algn="ctr">
              <a:lnSpc>
                <a:spcPct val="107000"/>
              </a:lnSpc>
              <a:spcAft>
                <a:spcPts val="800"/>
              </a:spcAft>
            </a:pPr>
            <a:r>
              <a:rPr lang="en-DK" sz="7200" b="1" kern="0" dirty="0">
                <a:effectLst/>
                <a:latin typeface="Times New Roman" panose="02020603050405020304" pitchFamily="18" charset="0"/>
                <a:ea typeface="Times New Roman" panose="02020603050405020304" pitchFamily="18" charset="0"/>
                <a:cs typeface="Times New Roman" panose="02020603050405020304" pitchFamily="18" charset="0"/>
              </a:rPr>
              <a:t>Introduction to System Configuration Policy</a:t>
            </a:r>
            <a:endParaRPr lang="en-DK" sz="7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1"/>
          <p:cNvSpPr/>
          <p:nvPr/>
        </p:nvSpPr>
        <p:spPr>
          <a:xfrm>
            <a:off x="6212414" y="2932966"/>
            <a:ext cx="7415927" cy="2370296"/>
          </a:xfrm>
          <a:prstGeom prst="rect">
            <a:avLst/>
          </a:prstGeom>
          <a:noFill/>
          <a:ln/>
        </p:spPr>
        <p:txBody>
          <a:bodyPr wrap="square" lIns="0" tIns="0" rIns="0" bIns="0" rtlCol="0" anchor="t"/>
          <a:lstStyle/>
          <a:p>
            <a:pPr marL="342900" lvl="0" indent="-342900">
              <a:lnSpc>
                <a:spcPct val="107000"/>
              </a:lnSpc>
              <a:spcAft>
                <a:spcPts val="800"/>
              </a:spcAft>
              <a:buSzPts val="1000"/>
              <a:buFont typeface="Symbol" panose="05050102010706020507" pitchFamily="18" charset="2"/>
              <a:buChar char=""/>
              <a:tabLst>
                <a:tab pos="457200" algn="l"/>
              </a:tabLst>
            </a:pPr>
            <a:r>
              <a:rPr lang="en-DK" sz="3000" b="1" kern="0" dirty="0">
                <a:effectLst/>
                <a:latin typeface="Times New Roman" panose="02020603050405020304" pitchFamily="18" charset="0"/>
                <a:ea typeface="Times New Roman" panose="02020603050405020304" pitchFamily="18" charset="0"/>
                <a:cs typeface="Times New Roman" panose="02020603050405020304" pitchFamily="18" charset="0"/>
              </a:rPr>
              <a:t>Definition</a:t>
            </a:r>
            <a:r>
              <a:rPr lang="en-DK" sz="3000" kern="0" dirty="0">
                <a:effectLst/>
                <a:latin typeface="Times New Roman" panose="02020603050405020304" pitchFamily="18" charset="0"/>
                <a:ea typeface="Times New Roman" panose="02020603050405020304" pitchFamily="18" charset="0"/>
                <a:cs typeface="Times New Roman" panose="02020603050405020304" pitchFamily="18" charset="0"/>
              </a:rPr>
              <a:t>: Policies, practices, and procedures for network and system maintenance.</a:t>
            </a:r>
            <a:endParaRPr lang="en-GB" sz="3000"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DK" sz="3000" b="1" kern="0" dirty="0">
                <a:effectLst/>
                <a:latin typeface="Times New Roman" panose="02020603050405020304" pitchFamily="18" charset="0"/>
                <a:ea typeface="Times New Roman" panose="02020603050405020304" pitchFamily="18" charset="0"/>
              </a:rPr>
              <a:t>Purpose</a:t>
            </a:r>
            <a:r>
              <a:rPr lang="en-DK" sz="3000" kern="0" dirty="0">
                <a:effectLst/>
                <a:latin typeface="Times New Roman" panose="02020603050405020304" pitchFamily="18" charset="0"/>
                <a:ea typeface="Times New Roman" panose="02020603050405020304" pitchFamily="18" charset="0"/>
              </a:rPr>
              <a:t>: Ensures coordinated system administration and defines acceptable </a:t>
            </a:r>
            <a:r>
              <a:rPr lang="en-DK" sz="3000" kern="0" dirty="0" err="1">
                <a:effectLst/>
                <a:latin typeface="Times New Roman" panose="02020603050405020304" pitchFamily="18" charset="0"/>
                <a:ea typeface="Times New Roman" panose="02020603050405020304" pitchFamily="18" charset="0"/>
              </a:rPr>
              <a:t>behavior</a:t>
            </a:r>
            <a:endParaRPr lang="en-US" sz="3000" kern="0" dirty="0">
              <a:effectLst/>
              <a:latin typeface="Times New Roman" panose="02020603050405020304" pitchFamily="18" charset="0"/>
              <a:ea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3200" dirty="0"/>
              <a:t>summarizing the </a:t>
            </a:r>
            <a:r>
              <a:rPr lang="en-GB" sz="3200" dirty="0" err="1"/>
              <a:t>atti</a:t>
            </a:r>
            <a:r>
              <a:rPr lang="en-GB" sz="3200" dirty="0"/>
              <a:t> tudes of an organization to its members and its surroundings and often embodies security issues.</a:t>
            </a:r>
            <a:endParaRPr lang="en-US" sz="3000" dirty="0"/>
          </a:p>
        </p:txBody>
      </p:sp>
      <p:sp>
        <p:nvSpPr>
          <p:cNvPr id="5" name="Shape 2"/>
          <p:cNvSpPr/>
          <p:nvPr/>
        </p:nvSpPr>
        <p:spPr>
          <a:xfrm>
            <a:off x="6350437" y="7023378"/>
            <a:ext cx="394930" cy="394930"/>
          </a:xfrm>
          <a:prstGeom prst="roundRect">
            <a:avLst>
              <a:gd name="adj" fmla="val 23151155"/>
            </a:avLst>
          </a:prstGeom>
          <a:noFill/>
          <a:ln w="7620">
            <a:solidFill>
              <a:srgbClr val="FFFFFF"/>
            </a:solidFill>
            <a:prstDash val="solid"/>
          </a:ln>
        </p:spPr>
      </p:sp>
    </p:spTree>
    <p:extLst>
      <p:ext uri="{BB962C8B-B14F-4D97-AF65-F5344CB8AC3E}">
        <p14:creationId xmlns:p14="http://schemas.microsoft.com/office/powerpoint/2010/main" val="443597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CF88A9A-5DFB-4B29-569E-7BC60E1700DB}"/>
              </a:ext>
            </a:extLst>
          </p:cNvPr>
          <p:cNvSpPr txBox="1"/>
          <p:nvPr/>
        </p:nvSpPr>
        <p:spPr>
          <a:xfrm>
            <a:off x="396815" y="80381"/>
            <a:ext cx="13181161" cy="2019527"/>
          </a:xfrm>
          <a:prstGeom prst="rect">
            <a:avLst/>
          </a:prstGeom>
          <a:noFill/>
        </p:spPr>
        <p:txBody>
          <a:bodyPr wrap="square">
            <a:spAutoFit/>
          </a:bodyPr>
          <a:lstStyle/>
          <a:p>
            <a:pPr>
              <a:lnSpc>
                <a:spcPct val="107000"/>
              </a:lnSpc>
              <a:spcAft>
                <a:spcPts val="800"/>
              </a:spcAft>
            </a:pPr>
            <a:r>
              <a:rPr lang="en-DK" sz="60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Controlling Trade-offs – Flexibility vs. Standardization</a:t>
            </a:r>
            <a:endParaRPr lang="en-DK" sz="4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7115D5EB-7E6D-BA6F-DF18-09E162966A19}"/>
              </a:ext>
            </a:extLst>
          </p:cNvPr>
          <p:cNvSpPr txBox="1"/>
          <p:nvPr/>
        </p:nvSpPr>
        <p:spPr>
          <a:xfrm>
            <a:off x="396815" y="2422754"/>
            <a:ext cx="12767094" cy="5263492"/>
          </a:xfrm>
          <a:prstGeom prst="rect">
            <a:avLst/>
          </a:prstGeom>
          <a:noFill/>
        </p:spPr>
        <p:txBody>
          <a:bodyPr wrap="square">
            <a:sp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en-DK" sz="3300" b="1" kern="0" dirty="0">
                <a:effectLst/>
                <a:latin typeface="Times New Roman" panose="02020603050405020304" pitchFamily="18" charset="0"/>
                <a:ea typeface="Times New Roman" panose="02020603050405020304" pitchFamily="18" charset="0"/>
                <a:cs typeface="Times New Roman" panose="02020603050405020304" pitchFamily="18" charset="0"/>
              </a:rPr>
              <a:t>Control Trade-offs</a:t>
            </a:r>
            <a:r>
              <a:rPr lang="en-DK" sz="33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DK" sz="33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DK" sz="3300" b="1" kern="0" dirty="0">
                <a:effectLst/>
                <a:latin typeface="Times New Roman" panose="02020603050405020304" pitchFamily="18" charset="0"/>
                <a:ea typeface="Times New Roman" panose="02020603050405020304" pitchFamily="18" charset="0"/>
                <a:cs typeface="Times New Roman" panose="02020603050405020304" pitchFamily="18" charset="0"/>
              </a:rPr>
              <a:t>Detailed Control</a:t>
            </a:r>
            <a:r>
              <a:rPr lang="en-DK" sz="3300" kern="0" dirty="0">
                <a:effectLst/>
                <a:latin typeface="Times New Roman" panose="02020603050405020304" pitchFamily="18" charset="0"/>
                <a:ea typeface="Times New Roman" panose="02020603050405020304" pitchFamily="18" charset="0"/>
                <a:cs typeface="Times New Roman" panose="02020603050405020304" pitchFamily="18" charset="0"/>
              </a:rPr>
              <a:t>: Custom methods offer granular control but can lead to complex codebases that are hard to maintain.</a:t>
            </a:r>
            <a:endParaRPr lang="en-DK" sz="33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DK" sz="3300" b="1" kern="0" dirty="0">
                <a:effectLst/>
                <a:latin typeface="Times New Roman" panose="02020603050405020304" pitchFamily="18" charset="0"/>
                <a:ea typeface="Times New Roman" panose="02020603050405020304" pitchFamily="18" charset="0"/>
                <a:cs typeface="Times New Roman" panose="02020603050405020304" pitchFamily="18" charset="0"/>
              </a:rPr>
              <a:t>Standardized Configuration</a:t>
            </a:r>
            <a:r>
              <a:rPr lang="en-DK" sz="3300" kern="0" dirty="0">
                <a:effectLst/>
                <a:latin typeface="Times New Roman" panose="02020603050405020304" pitchFamily="18" charset="0"/>
                <a:ea typeface="Times New Roman" panose="02020603050405020304" pitchFamily="18" charset="0"/>
                <a:cs typeface="Times New Roman" panose="02020603050405020304" pitchFamily="18" charset="0"/>
              </a:rPr>
              <a:t>: Using standardized methods improves stability and predictability but may limit flexibility in highly specific use cases.</a:t>
            </a:r>
            <a:endParaRPr lang="en-DK" sz="33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DK" sz="3300" b="1" kern="0" dirty="0">
                <a:effectLst/>
                <a:latin typeface="Times New Roman" panose="02020603050405020304" pitchFamily="18" charset="0"/>
                <a:ea typeface="Times New Roman" panose="02020603050405020304" pitchFamily="18" charset="0"/>
                <a:cs typeface="Times New Roman" panose="02020603050405020304" pitchFamily="18" charset="0"/>
              </a:rPr>
              <a:t>Key Point</a:t>
            </a:r>
            <a:r>
              <a:rPr lang="en-DK" sz="3300" kern="0" dirty="0">
                <a:effectLst/>
                <a:latin typeface="Times New Roman" panose="02020603050405020304" pitchFamily="18" charset="0"/>
                <a:ea typeface="Times New Roman" panose="02020603050405020304" pitchFamily="18" charset="0"/>
                <a:cs typeface="Times New Roman" panose="02020603050405020304" pitchFamily="18" charset="0"/>
              </a:rPr>
              <a:t>: Successful software engineering involves </a:t>
            </a:r>
            <a:r>
              <a:rPr lang="en-DK" sz="3300" b="1" kern="0" dirty="0">
                <a:effectLst/>
                <a:latin typeface="Times New Roman" panose="02020603050405020304" pitchFamily="18" charset="0"/>
                <a:ea typeface="Times New Roman" panose="02020603050405020304" pitchFamily="18" charset="0"/>
                <a:cs typeface="Times New Roman" panose="02020603050405020304" pitchFamily="18" charset="0"/>
              </a:rPr>
              <a:t>balancing</a:t>
            </a:r>
            <a:r>
              <a:rPr lang="en-DK" sz="3300" kern="0" dirty="0">
                <a:effectLst/>
                <a:latin typeface="Times New Roman" panose="02020603050405020304" pitchFamily="18" charset="0"/>
                <a:ea typeface="Times New Roman" panose="02020603050405020304" pitchFamily="18" charset="0"/>
                <a:cs typeface="Times New Roman" panose="02020603050405020304" pitchFamily="18" charset="0"/>
              </a:rPr>
              <a:t> the trade-offs between flexibility and standardized, configurable methods to meet system requirements.</a:t>
            </a:r>
            <a:endParaRPr lang="en-DK" sz="33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9059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CF88A9A-5DFB-4B29-569E-7BC60E1700DB}"/>
              </a:ext>
            </a:extLst>
          </p:cNvPr>
          <p:cNvSpPr txBox="1"/>
          <p:nvPr/>
        </p:nvSpPr>
        <p:spPr>
          <a:xfrm>
            <a:off x="396815" y="80381"/>
            <a:ext cx="13181161" cy="2019527"/>
          </a:xfrm>
          <a:prstGeom prst="rect">
            <a:avLst/>
          </a:prstGeom>
          <a:noFill/>
        </p:spPr>
        <p:txBody>
          <a:bodyPr wrap="square">
            <a:spAutoFit/>
          </a:bodyPr>
          <a:lstStyle/>
          <a:p>
            <a:pPr>
              <a:lnSpc>
                <a:spcPct val="107000"/>
              </a:lnSpc>
              <a:spcAft>
                <a:spcPts val="800"/>
              </a:spcAft>
            </a:pPr>
            <a:r>
              <a:rPr lang="en-DK" sz="60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Impact of High-Level Methods on System Stability</a:t>
            </a:r>
            <a:endParaRPr lang="en-DK" sz="60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7115D5EB-7E6D-BA6F-DF18-09E162966A19}"/>
              </a:ext>
            </a:extLst>
          </p:cNvPr>
          <p:cNvSpPr txBox="1"/>
          <p:nvPr/>
        </p:nvSpPr>
        <p:spPr>
          <a:xfrm>
            <a:off x="396815" y="2422754"/>
            <a:ext cx="12767094" cy="5160900"/>
          </a:xfrm>
          <a:prstGeom prst="rect">
            <a:avLst/>
          </a:prstGeom>
          <a:noFill/>
        </p:spPr>
        <p:txBody>
          <a:bodyPr wrap="square">
            <a:sp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en-DK" sz="3300" b="1" kern="0" dirty="0">
                <a:effectLst/>
                <a:latin typeface="Times New Roman" panose="02020603050405020304" pitchFamily="18" charset="0"/>
                <a:ea typeface="Times New Roman" panose="02020603050405020304" pitchFamily="18" charset="0"/>
                <a:cs typeface="Times New Roman" panose="02020603050405020304" pitchFamily="18" charset="0"/>
              </a:rPr>
              <a:t>System Stability</a:t>
            </a:r>
            <a:r>
              <a:rPr lang="en-DK" sz="3300" kern="0" dirty="0">
                <a:effectLst/>
                <a:latin typeface="Times New Roman" panose="02020603050405020304" pitchFamily="18" charset="0"/>
                <a:ea typeface="Times New Roman" panose="02020603050405020304" pitchFamily="18" charset="0"/>
                <a:cs typeface="Times New Roman" panose="02020603050405020304" pitchFamily="18" charset="0"/>
              </a:rPr>
              <a:t>: High-level, standardized methods ensure that software systems behave consistently across different environments and use cases.</a:t>
            </a:r>
            <a:endParaRPr lang="en-DK" sz="33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DK" sz="3300" b="1" kern="0" dirty="0">
                <a:effectLst/>
                <a:latin typeface="Times New Roman" panose="02020603050405020304" pitchFamily="18" charset="0"/>
                <a:ea typeface="Times New Roman" panose="02020603050405020304" pitchFamily="18" charset="0"/>
                <a:cs typeface="Times New Roman" panose="02020603050405020304" pitchFamily="18" charset="0"/>
              </a:rPr>
              <a:t>Challenges</a:t>
            </a:r>
            <a:r>
              <a:rPr lang="en-DK" sz="3300" kern="0" dirty="0">
                <a:effectLst/>
                <a:latin typeface="Times New Roman" panose="02020603050405020304" pitchFamily="18" charset="0"/>
                <a:ea typeface="Times New Roman" panose="02020603050405020304" pitchFamily="18" charset="0"/>
                <a:cs typeface="Times New Roman" panose="02020603050405020304" pitchFamily="18" charset="0"/>
              </a:rPr>
              <a:t>: The downside is that these methods may lack the flexibility needed for unique situations, potentially leading to bottlenecks or limitations in system customization.</a:t>
            </a:r>
            <a:endParaRPr lang="en-DK" sz="33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DK" sz="3300" b="1" i="1" kern="0" dirty="0">
                <a:effectLst/>
                <a:latin typeface="Times New Roman" panose="02020603050405020304" pitchFamily="18" charset="0"/>
                <a:ea typeface="Times New Roman" panose="02020603050405020304" pitchFamily="18" charset="0"/>
                <a:cs typeface="Times New Roman" panose="02020603050405020304" pitchFamily="18" charset="0"/>
              </a:rPr>
              <a:t>Conclusion</a:t>
            </a:r>
            <a:r>
              <a:rPr lang="en-DK" sz="3300" i="1" kern="0" dirty="0">
                <a:effectLst/>
                <a:latin typeface="Times New Roman" panose="02020603050405020304" pitchFamily="18" charset="0"/>
                <a:ea typeface="Times New Roman" panose="02020603050405020304" pitchFamily="18" charset="0"/>
                <a:cs typeface="Times New Roman" panose="02020603050405020304" pitchFamily="18" charset="0"/>
              </a:rPr>
              <a:t>: While </a:t>
            </a:r>
            <a:r>
              <a:rPr lang="en-DK" sz="3300" b="1" i="1" kern="0" dirty="0">
                <a:effectLst/>
                <a:latin typeface="Times New Roman" panose="02020603050405020304" pitchFamily="18" charset="0"/>
                <a:ea typeface="Times New Roman" panose="02020603050405020304" pitchFamily="18" charset="0"/>
                <a:cs typeface="Times New Roman" panose="02020603050405020304" pitchFamily="18" charset="0"/>
              </a:rPr>
              <a:t>standardized methods</a:t>
            </a:r>
            <a:r>
              <a:rPr lang="en-DK" sz="3300" i="1" kern="0" dirty="0">
                <a:effectLst/>
                <a:latin typeface="Times New Roman" panose="02020603050405020304" pitchFamily="18" charset="0"/>
                <a:ea typeface="Times New Roman" panose="02020603050405020304" pitchFamily="18" charset="0"/>
                <a:cs typeface="Times New Roman" panose="02020603050405020304" pitchFamily="18" charset="0"/>
              </a:rPr>
              <a:t> improve </a:t>
            </a:r>
            <a:r>
              <a:rPr lang="en-DK" sz="3300" b="1" i="1" kern="0" dirty="0">
                <a:effectLst/>
                <a:latin typeface="Times New Roman" panose="02020603050405020304" pitchFamily="18" charset="0"/>
                <a:ea typeface="Times New Roman" panose="02020603050405020304" pitchFamily="18" charset="0"/>
                <a:cs typeface="Times New Roman" panose="02020603050405020304" pitchFamily="18" charset="0"/>
              </a:rPr>
              <a:t>reliability</a:t>
            </a:r>
            <a:r>
              <a:rPr lang="en-DK" sz="3300" i="1" kern="0" dirty="0">
                <a:effectLst/>
                <a:latin typeface="Times New Roman" panose="02020603050405020304" pitchFamily="18" charset="0"/>
                <a:ea typeface="Times New Roman" panose="02020603050405020304" pitchFamily="18" charset="0"/>
                <a:cs typeface="Times New Roman" panose="02020603050405020304" pitchFamily="18" charset="0"/>
              </a:rPr>
              <a:t>, developers must carefully choose </a:t>
            </a:r>
            <a:r>
              <a:rPr lang="en-DK" sz="3300" i="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when to employ </a:t>
            </a:r>
            <a:r>
              <a:rPr lang="en-DK" sz="3300" i="1" kern="0" dirty="0">
                <a:effectLst/>
                <a:latin typeface="Times New Roman" panose="02020603050405020304" pitchFamily="18" charset="0"/>
                <a:ea typeface="Times New Roman" panose="02020603050405020304" pitchFamily="18" charset="0"/>
                <a:cs typeface="Times New Roman" panose="02020603050405020304" pitchFamily="18" charset="0"/>
              </a:rPr>
              <a:t>them versus when to </a:t>
            </a:r>
            <a:r>
              <a:rPr lang="en-DK" sz="3300" i="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use more flexible, custom methods</a:t>
            </a:r>
            <a:r>
              <a:rPr lang="en-DK" sz="3300" i="1"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DK" sz="3300" i="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0257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CF88A9A-5DFB-4B29-569E-7BC60E1700DB}"/>
              </a:ext>
            </a:extLst>
          </p:cNvPr>
          <p:cNvSpPr txBox="1"/>
          <p:nvPr/>
        </p:nvSpPr>
        <p:spPr>
          <a:xfrm>
            <a:off x="396815" y="615219"/>
            <a:ext cx="13181161" cy="2862322"/>
          </a:xfrm>
          <a:prstGeom prst="rect">
            <a:avLst/>
          </a:prstGeom>
          <a:noFill/>
        </p:spPr>
        <p:txBody>
          <a:bodyPr wrap="square">
            <a:spAutoFit/>
          </a:bodyPr>
          <a:lstStyle/>
          <a:p>
            <a:r>
              <a:rPr lang="en-DK" sz="6000" b="1" dirty="0">
                <a:effectLst/>
                <a:latin typeface="Times New Roman" panose="02020603050405020304" pitchFamily="18" charset="0"/>
                <a:ea typeface="Times New Roman" panose="02020603050405020304" pitchFamily="18" charset="0"/>
              </a:rPr>
              <a:t>Standardized Methods in Modern Software</a:t>
            </a:r>
          </a:p>
          <a:p>
            <a:endParaRPr lang="en-DK" sz="6000" b="1" dirty="0">
              <a:effectLst/>
              <a:latin typeface="Times New Roman" panose="02020603050405020304" pitchFamily="18" charset="0"/>
              <a:ea typeface="Times New Roman" panose="02020603050405020304" pitchFamily="18" charset="0"/>
            </a:endParaRPr>
          </a:p>
        </p:txBody>
      </p:sp>
      <p:sp>
        <p:nvSpPr>
          <p:cNvPr id="13" name="TextBox 12">
            <a:extLst>
              <a:ext uri="{FF2B5EF4-FFF2-40B4-BE49-F238E27FC236}">
                <a16:creationId xmlns:a16="http://schemas.microsoft.com/office/drawing/2014/main" id="{7115D5EB-7E6D-BA6F-DF18-09E162966A19}"/>
              </a:ext>
            </a:extLst>
          </p:cNvPr>
          <p:cNvSpPr txBox="1"/>
          <p:nvPr/>
        </p:nvSpPr>
        <p:spPr>
          <a:xfrm>
            <a:off x="603849" y="2942812"/>
            <a:ext cx="12767094" cy="2344231"/>
          </a:xfrm>
          <a:prstGeom prst="rect">
            <a:avLst/>
          </a:prstGeom>
          <a:noFill/>
        </p:spPr>
        <p:txBody>
          <a:bodyPr wrap="square">
            <a:sp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en-DK" sz="3300" b="1" kern="100" dirty="0">
                <a:effectLst/>
                <a:latin typeface="Calibri" panose="020F0502020204030204" pitchFamily="34" charset="0"/>
                <a:ea typeface="Calibri" panose="020F0502020204030204" pitchFamily="34" charset="0"/>
                <a:cs typeface="Times New Roman" panose="02020603050405020304" pitchFamily="18" charset="0"/>
              </a:rPr>
              <a:t>Examples</a:t>
            </a:r>
            <a:r>
              <a:rPr lang="en-DK" sz="3300" kern="100" dirty="0">
                <a:effectLst/>
                <a:latin typeface="Calibri" panose="020F0502020204030204" pitchFamily="34" charset="0"/>
                <a:ea typeface="Calibri" panose="020F0502020204030204" pitchFamily="34" charset="0"/>
                <a:cs typeface="Times New Roman" panose="02020603050405020304" pitchFamily="18" charset="0"/>
              </a:rPr>
              <a:t>: Java and .NET provide libraries for tasks like encryption, graphics, and database access.</a:t>
            </a:r>
          </a:p>
          <a:p>
            <a:pPr marL="342900" lvl="0" indent="-342900">
              <a:lnSpc>
                <a:spcPct val="107000"/>
              </a:lnSpc>
              <a:spcAft>
                <a:spcPts val="800"/>
              </a:spcAft>
              <a:buSzPts val="1000"/>
              <a:buFont typeface="Symbol" panose="05050102010706020507" pitchFamily="18" charset="2"/>
              <a:buChar char=""/>
              <a:tabLst>
                <a:tab pos="457200" algn="l"/>
              </a:tabLst>
            </a:pPr>
            <a:r>
              <a:rPr lang="en-DK" sz="3300" b="1" kern="100" dirty="0">
                <a:effectLst/>
                <a:latin typeface="Calibri" panose="020F0502020204030204" pitchFamily="34" charset="0"/>
                <a:ea typeface="Calibri" panose="020F0502020204030204" pitchFamily="34" charset="0"/>
                <a:cs typeface="Times New Roman" panose="02020603050405020304" pitchFamily="18" charset="0"/>
              </a:rPr>
              <a:t>Configuration Over Coding</a:t>
            </a:r>
            <a:r>
              <a:rPr lang="en-DK" sz="3300" kern="100" dirty="0">
                <a:effectLst/>
                <a:latin typeface="Calibri" panose="020F0502020204030204" pitchFamily="34" charset="0"/>
                <a:ea typeface="Calibri" panose="020F0502020204030204" pitchFamily="34" charset="0"/>
                <a:cs typeface="Times New Roman" panose="02020603050405020304" pitchFamily="18" charset="0"/>
              </a:rPr>
              <a:t>: Standardized methods replace specific programming details with customizable parameters.</a:t>
            </a:r>
          </a:p>
        </p:txBody>
      </p:sp>
    </p:spTree>
    <p:extLst>
      <p:ext uri="{BB962C8B-B14F-4D97-AF65-F5344CB8AC3E}">
        <p14:creationId xmlns:p14="http://schemas.microsoft.com/office/powerpoint/2010/main" val="3451050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CF88A9A-5DFB-4B29-569E-7BC60E1700DB}"/>
              </a:ext>
            </a:extLst>
          </p:cNvPr>
          <p:cNvSpPr txBox="1"/>
          <p:nvPr/>
        </p:nvSpPr>
        <p:spPr>
          <a:xfrm>
            <a:off x="396815" y="615219"/>
            <a:ext cx="13181161" cy="1031564"/>
          </a:xfrm>
          <a:prstGeom prst="rect">
            <a:avLst/>
          </a:prstGeom>
          <a:noFill/>
        </p:spPr>
        <p:txBody>
          <a:bodyPr wrap="square">
            <a:spAutoFit/>
          </a:bodyPr>
          <a:lstStyle/>
          <a:p>
            <a:pPr>
              <a:lnSpc>
                <a:spcPct val="107000"/>
              </a:lnSpc>
              <a:spcAft>
                <a:spcPts val="800"/>
              </a:spcAft>
            </a:pPr>
            <a:r>
              <a:rPr lang="en-DK" sz="6000" b="1" kern="0" dirty="0">
                <a:effectLst/>
                <a:latin typeface="Times New Roman" panose="02020603050405020304" pitchFamily="18" charset="0"/>
                <a:ea typeface="Times New Roman" panose="02020603050405020304" pitchFamily="18" charset="0"/>
                <a:cs typeface="Times New Roman" panose="02020603050405020304" pitchFamily="18" charset="0"/>
              </a:rPr>
              <a:t>Methods for Controlling Issues</a:t>
            </a:r>
            <a:endParaRPr lang="en-DK" sz="6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7115D5EB-7E6D-BA6F-DF18-09E162966A19}"/>
              </a:ext>
            </a:extLst>
          </p:cNvPr>
          <p:cNvSpPr txBox="1"/>
          <p:nvPr/>
        </p:nvSpPr>
        <p:spPr>
          <a:xfrm>
            <a:off x="603849" y="2942812"/>
            <a:ext cx="12767094" cy="2341538"/>
          </a:xfrm>
          <a:prstGeom prst="rect">
            <a:avLst/>
          </a:prstGeom>
          <a:noFill/>
        </p:spPr>
        <p:txBody>
          <a:bodyPr wrap="square">
            <a:sp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en-DK" sz="3300" b="1" kern="0" dirty="0">
                <a:effectLst/>
                <a:latin typeface="Times New Roman" panose="02020603050405020304" pitchFamily="18" charset="0"/>
                <a:ea typeface="Times New Roman" panose="02020603050405020304" pitchFamily="18" charset="0"/>
                <a:cs typeface="Times New Roman" panose="02020603050405020304" pitchFamily="18" charset="0"/>
              </a:rPr>
              <a:t>Cause vs. Symptom Management</a:t>
            </a:r>
            <a:r>
              <a:rPr lang="en-DK" sz="3300" kern="0" dirty="0">
                <a:effectLst/>
                <a:latin typeface="Times New Roman" panose="02020603050405020304" pitchFamily="18" charset="0"/>
                <a:ea typeface="Times New Roman" panose="02020603050405020304" pitchFamily="18" charset="0"/>
                <a:cs typeface="Times New Roman" panose="02020603050405020304" pitchFamily="18" charset="0"/>
              </a:rPr>
              <a:t>: Tackling root causes versus short-term fixes.</a:t>
            </a:r>
            <a:endParaRPr lang="en-DK" sz="33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DK" sz="3300" b="1" kern="0" dirty="0">
                <a:effectLst/>
                <a:latin typeface="Times New Roman" panose="02020603050405020304" pitchFamily="18" charset="0"/>
                <a:ea typeface="Times New Roman" panose="02020603050405020304" pitchFamily="18" charset="0"/>
                <a:cs typeface="Times New Roman" panose="02020603050405020304" pitchFamily="18" charset="0"/>
              </a:rPr>
              <a:t>Example</a:t>
            </a:r>
            <a:r>
              <a:rPr lang="en-DK" sz="3300" kern="0" dirty="0">
                <a:effectLst/>
                <a:latin typeface="Times New Roman" panose="02020603050405020304" pitchFamily="18" charset="0"/>
                <a:ea typeface="Times New Roman" panose="02020603050405020304" pitchFamily="18" charset="0"/>
                <a:cs typeface="Times New Roman" panose="02020603050405020304" pitchFamily="18" charset="0"/>
              </a:rPr>
              <a:t>: Use of antivirus software to address virus threats due to permissive systems.</a:t>
            </a:r>
            <a:endParaRPr lang="en-DK" sz="33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5608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CF88A9A-5DFB-4B29-569E-7BC60E1700DB}"/>
              </a:ext>
            </a:extLst>
          </p:cNvPr>
          <p:cNvSpPr txBox="1"/>
          <p:nvPr/>
        </p:nvSpPr>
        <p:spPr>
          <a:xfrm>
            <a:off x="396815" y="-178411"/>
            <a:ext cx="13181161" cy="2024400"/>
          </a:xfrm>
          <a:prstGeom prst="rect">
            <a:avLst/>
          </a:prstGeom>
          <a:noFill/>
        </p:spPr>
        <p:txBody>
          <a:bodyPr wrap="square">
            <a:spAutoFit/>
          </a:bodyPr>
          <a:lstStyle/>
          <a:p>
            <a:pPr>
              <a:lnSpc>
                <a:spcPct val="107000"/>
              </a:lnSpc>
              <a:spcAft>
                <a:spcPts val="800"/>
              </a:spcAft>
            </a:pPr>
            <a:r>
              <a:rPr lang="en-GB" sz="6000" dirty="0"/>
              <a:t>There are issues to be addressed at each level</a:t>
            </a:r>
            <a:endParaRPr lang="en-DK" sz="6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7115D5EB-7E6D-BA6F-DF18-09E162966A19}"/>
              </a:ext>
            </a:extLst>
          </p:cNvPr>
          <p:cNvSpPr txBox="1"/>
          <p:nvPr/>
        </p:nvSpPr>
        <p:spPr>
          <a:xfrm>
            <a:off x="603849" y="2593780"/>
            <a:ext cx="10593238" cy="4065344"/>
          </a:xfrm>
          <a:prstGeom prst="rect">
            <a:avLst/>
          </a:prstGeom>
          <a:noFill/>
        </p:spPr>
        <p:txBody>
          <a:bodyPr wrap="square">
            <a:spAutoFit/>
          </a:bodyPr>
          <a:lstStyle/>
          <a:p>
            <a:pPr marL="457200" lvl="0" indent="-457200">
              <a:lnSpc>
                <a:spcPct val="107000"/>
              </a:lnSpc>
              <a:spcAft>
                <a:spcPts val="800"/>
              </a:spcAft>
              <a:buFont typeface="Arial" panose="020B0604020202020204" pitchFamily="34" charset="0"/>
              <a:buChar char="•"/>
              <a:tabLst>
                <a:tab pos="457200" algn="l"/>
              </a:tabLst>
            </a:pPr>
            <a:r>
              <a:rPr lang="en-GB" sz="3200" dirty="0"/>
              <a:t>In the context of system configuration policy, issues can be categorized at different levels based on </a:t>
            </a:r>
            <a:r>
              <a:rPr lang="en-GB" sz="3200" dirty="0">
                <a:solidFill>
                  <a:srgbClr val="FF0000"/>
                </a:solidFill>
              </a:rPr>
              <a:t>where they occur </a:t>
            </a:r>
            <a:r>
              <a:rPr lang="en-GB" sz="3200" dirty="0"/>
              <a:t>and </a:t>
            </a:r>
            <a:r>
              <a:rPr lang="en-GB" sz="3200" dirty="0">
                <a:solidFill>
                  <a:srgbClr val="FF0000"/>
                </a:solidFill>
              </a:rPr>
              <a:t>whom they affect</a:t>
            </a:r>
            <a:r>
              <a:rPr lang="en-GB" sz="3200" dirty="0"/>
              <a:t>. Here’s how issues manifest at each of these levels:</a:t>
            </a:r>
          </a:p>
          <a:p>
            <a:pPr marL="457200" lvl="0" indent="-457200">
              <a:lnSpc>
                <a:spcPct val="107000"/>
              </a:lnSpc>
              <a:spcAft>
                <a:spcPts val="800"/>
              </a:spcAft>
              <a:buFont typeface="Arial" panose="020B0604020202020204" pitchFamily="34" charset="0"/>
              <a:buChar char="•"/>
              <a:tabLst>
                <a:tab pos="457200" algn="l"/>
              </a:tabLst>
            </a:pPr>
            <a:r>
              <a:rPr lang="en-GB" sz="3200" dirty="0"/>
              <a:t>network level</a:t>
            </a:r>
          </a:p>
          <a:p>
            <a:pPr marL="457200" lvl="0" indent="-457200">
              <a:lnSpc>
                <a:spcPct val="107000"/>
              </a:lnSpc>
              <a:spcAft>
                <a:spcPts val="800"/>
              </a:spcAft>
              <a:buFont typeface="Arial" panose="020B0604020202020204" pitchFamily="34" charset="0"/>
              <a:buChar char="•"/>
              <a:tabLst>
                <a:tab pos="457200" algn="l"/>
              </a:tabLst>
            </a:pPr>
            <a:r>
              <a:rPr lang="en-GB" sz="3200" dirty="0"/>
              <a:t>host level</a:t>
            </a:r>
          </a:p>
          <a:p>
            <a:pPr marL="457200" lvl="0" indent="-457200">
              <a:lnSpc>
                <a:spcPct val="107000"/>
              </a:lnSpc>
              <a:spcAft>
                <a:spcPts val="800"/>
              </a:spcAft>
              <a:buFont typeface="Arial" panose="020B0604020202020204" pitchFamily="34" charset="0"/>
              <a:buChar char="•"/>
              <a:tabLst>
                <a:tab pos="457200" algn="l"/>
              </a:tabLst>
            </a:pPr>
            <a:r>
              <a:rPr lang="en-GB" sz="3200" dirty="0"/>
              <a:t> user level.</a:t>
            </a:r>
            <a:endParaRPr lang="en-DK" sz="3000" dirty="0"/>
          </a:p>
        </p:txBody>
      </p:sp>
    </p:spTree>
    <p:extLst>
      <p:ext uri="{BB962C8B-B14F-4D97-AF65-F5344CB8AC3E}">
        <p14:creationId xmlns:p14="http://schemas.microsoft.com/office/powerpoint/2010/main" val="1747556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3086100"/>
          </a:xfrm>
          <a:prstGeom prst="rect">
            <a:avLst/>
          </a:prstGeom>
        </p:spPr>
      </p:pic>
      <p:sp>
        <p:nvSpPr>
          <p:cNvPr id="3" name="Text 0"/>
          <p:cNvSpPr/>
          <p:nvPr/>
        </p:nvSpPr>
        <p:spPr>
          <a:xfrm>
            <a:off x="864037" y="4059674"/>
            <a:ext cx="6480810" cy="809982"/>
          </a:xfrm>
          <a:prstGeom prst="rect">
            <a:avLst/>
          </a:prstGeom>
          <a:noFill/>
          <a:ln/>
        </p:spPr>
        <p:txBody>
          <a:bodyPr wrap="none" lIns="0" tIns="0" rIns="0" bIns="0" rtlCol="0" anchor="t"/>
          <a:lstStyle/>
          <a:p>
            <a:pPr marL="0" indent="0">
              <a:lnSpc>
                <a:spcPts val="6350"/>
              </a:lnSpc>
              <a:buNone/>
            </a:pPr>
            <a:r>
              <a:rPr lang="en-US" sz="5100" dirty="0">
                <a:solidFill>
                  <a:srgbClr val="020202"/>
                </a:solidFill>
                <a:latin typeface="PT Serif" pitchFamily="34" charset="0"/>
                <a:ea typeface="PT Serif" pitchFamily="34" charset="-122"/>
                <a:cs typeface="PT Serif" pitchFamily="34" charset="-120"/>
              </a:rPr>
              <a:t>Network-Level Issues</a:t>
            </a:r>
            <a:endParaRPr lang="en-US" sz="5100" dirty="0"/>
          </a:p>
        </p:txBody>
      </p:sp>
      <p:sp>
        <p:nvSpPr>
          <p:cNvPr id="4" name="Shape 1"/>
          <p:cNvSpPr/>
          <p:nvPr/>
        </p:nvSpPr>
        <p:spPr>
          <a:xfrm>
            <a:off x="864037" y="5517594"/>
            <a:ext cx="555427" cy="555427"/>
          </a:xfrm>
          <a:prstGeom prst="roundRect">
            <a:avLst>
              <a:gd name="adj" fmla="val 6668"/>
            </a:avLst>
          </a:prstGeom>
          <a:solidFill>
            <a:srgbClr val="F2EEEE"/>
          </a:solidFill>
          <a:ln/>
        </p:spPr>
      </p:sp>
      <p:sp>
        <p:nvSpPr>
          <p:cNvPr id="5" name="Text 2"/>
          <p:cNvSpPr/>
          <p:nvPr/>
        </p:nvSpPr>
        <p:spPr>
          <a:xfrm>
            <a:off x="1038106" y="5600819"/>
            <a:ext cx="207288" cy="388858"/>
          </a:xfrm>
          <a:prstGeom prst="rect">
            <a:avLst/>
          </a:prstGeom>
          <a:noFill/>
          <a:ln/>
        </p:spPr>
        <p:txBody>
          <a:bodyPr wrap="none" lIns="0" tIns="0" rIns="0" bIns="0" rtlCol="0" anchor="t"/>
          <a:lstStyle/>
          <a:p>
            <a:pPr marL="0" indent="0" algn="ctr">
              <a:lnSpc>
                <a:spcPts val="3050"/>
              </a:lnSpc>
              <a:buNone/>
            </a:pPr>
            <a:r>
              <a:rPr lang="en-US" sz="3050" dirty="0">
                <a:solidFill>
                  <a:srgbClr val="383838"/>
                </a:solidFill>
                <a:latin typeface="PT Serif" pitchFamily="34" charset="0"/>
                <a:ea typeface="PT Serif" pitchFamily="34" charset="-122"/>
                <a:cs typeface="PT Serif" pitchFamily="34" charset="-120"/>
              </a:rPr>
              <a:t>1</a:t>
            </a:r>
            <a:endParaRPr lang="en-US" sz="3050" dirty="0"/>
          </a:p>
        </p:txBody>
      </p:sp>
      <p:sp>
        <p:nvSpPr>
          <p:cNvPr id="6" name="Text 3"/>
          <p:cNvSpPr/>
          <p:nvPr/>
        </p:nvSpPr>
        <p:spPr>
          <a:xfrm>
            <a:off x="1666280" y="5517594"/>
            <a:ext cx="3240405" cy="405051"/>
          </a:xfrm>
          <a:prstGeom prst="rect">
            <a:avLst/>
          </a:prstGeom>
          <a:noFill/>
          <a:ln/>
        </p:spPr>
        <p:txBody>
          <a:bodyPr wrap="none" lIns="0" tIns="0" rIns="0" bIns="0" rtlCol="0" anchor="t"/>
          <a:lstStyle/>
          <a:p>
            <a:pPr marL="0" indent="0">
              <a:lnSpc>
                <a:spcPts val="3150"/>
              </a:lnSpc>
              <a:buNone/>
            </a:pPr>
            <a:r>
              <a:rPr lang="en-US" sz="2550" dirty="0">
                <a:solidFill>
                  <a:srgbClr val="383838"/>
                </a:solidFill>
                <a:latin typeface="PT Serif" pitchFamily="34" charset="0"/>
                <a:ea typeface="PT Serif" pitchFamily="34" charset="-122"/>
                <a:cs typeface="PT Serif" pitchFamily="34" charset="-120"/>
              </a:rPr>
              <a:t>Connectivity</a:t>
            </a:r>
            <a:endParaRPr lang="en-US" sz="2550" dirty="0"/>
          </a:p>
        </p:txBody>
      </p:sp>
      <p:sp>
        <p:nvSpPr>
          <p:cNvPr id="7" name="Text 4"/>
          <p:cNvSpPr/>
          <p:nvPr/>
        </p:nvSpPr>
        <p:spPr>
          <a:xfrm>
            <a:off x="1666280" y="6070759"/>
            <a:ext cx="3333988" cy="1185148"/>
          </a:xfrm>
          <a:prstGeom prst="rect">
            <a:avLst/>
          </a:prstGeom>
          <a:noFill/>
          <a:ln/>
        </p:spPr>
        <p:txBody>
          <a:bodyPr wrap="square" lIns="0" tIns="0" rIns="0" bIns="0" rtlCol="0" anchor="t"/>
          <a:lstStyle/>
          <a:p>
            <a:pPr marL="0" indent="0">
              <a:lnSpc>
                <a:spcPts val="3100"/>
              </a:lnSpc>
              <a:buNone/>
            </a:pPr>
            <a:r>
              <a:rPr lang="en-US" sz="1900" dirty="0">
                <a:solidFill>
                  <a:srgbClr val="383838"/>
                </a:solidFill>
                <a:latin typeface="DM Sans" pitchFamily="34" charset="0"/>
                <a:ea typeface="DM Sans" pitchFamily="34" charset="-122"/>
                <a:cs typeface="DM Sans" pitchFamily="34" charset="-120"/>
              </a:rPr>
              <a:t>Disruptions in data transmission between devices.</a:t>
            </a:r>
            <a:endParaRPr lang="en-US" sz="1900" dirty="0"/>
          </a:p>
        </p:txBody>
      </p:sp>
      <p:sp>
        <p:nvSpPr>
          <p:cNvPr id="8" name="Shape 5"/>
          <p:cNvSpPr/>
          <p:nvPr/>
        </p:nvSpPr>
        <p:spPr>
          <a:xfrm>
            <a:off x="5247084" y="5517594"/>
            <a:ext cx="555427" cy="555427"/>
          </a:xfrm>
          <a:prstGeom prst="roundRect">
            <a:avLst>
              <a:gd name="adj" fmla="val 6668"/>
            </a:avLst>
          </a:prstGeom>
          <a:solidFill>
            <a:srgbClr val="F2EEEE"/>
          </a:solidFill>
          <a:ln/>
        </p:spPr>
      </p:sp>
      <p:sp>
        <p:nvSpPr>
          <p:cNvPr id="9" name="Text 6"/>
          <p:cNvSpPr/>
          <p:nvPr/>
        </p:nvSpPr>
        <p:spPr>
          <a:xfrm>
            <a:off x="5421154" y="5600819"/>
            <a:ext cx="207288" cy="388858"/>
          </a:xfrm>
          <a:prstGeom prst="rect">
            <a:avLst/>
          </a:prstGeom>
          <a:noFill/>
          <a:ln/>
        </p:spPr>
        <p:txBody>
          <a:bodyPr wrap="none" lIns="0" tIns="0" rIns="0" bIns="0" rtlCol="0" anchor="t"/>
          <a:lstStyle/>
          <a:p>
            <a:pPr marL="0" indent="0" algn="ctr">
              <a:lnSpc>
                <a:spcPts val="3050"/>
              </a:lnSpc>
              <a:buNone/>
            </a:pPr>
            <a:r>
              <a:rPr lang="en-US" sz="3050" dirty="0">
                <a:solidFill>
                  <a:srgbClr val="383838"/>
                </a:solidFill>
                <a:latin typeface="PT Serif" pitchFamily="34" charset="0"/>
                <a:ea typeface="PT Serif" pitchFamily="34" charset="-122"/>
                <a:cs typeface="PT Serif" pitchFamily="34" charset="-120"/>
              </a:rPr>
              <a:t>2</a:t>
            </a:r>
            <a:endParaRPr lang="en-US" sz="3050" dirty="0"/>
          </a:p>
        </p:txBody>
      </p:sp>
      <p:sp>
        <p:nvSpPr>
          <p:cNvPr id="10" name="Text 7"/>
          <p:cNvSpPr/>
          <p:nvPr/>
        </p:nvSpPr>
        <p:spPr>
          <a:xfrm>
            <a:off x="6049328" y="5517594"/>
            <a:ext cx="3240405" cy="405051"/>
          </a:xfrm>
          <a:prstGeom prst="rect">
            <a:avLst/>
          </a:prstGeom>
          <a:noFill/>
          <a:ln/>
        </p:spPr>
        <p:txBody>
          <a:bodyPr wrap="none" lIns="0" tIns="0" rIns="0" bIns="0" rtlCol="0" anchor="t"/>
          <a:lstStyle/>
          <a:p>
            <a:pPr marL="0" indent="0">
              <a:lnSpc>
                <a:spcPts val="3150"/>
              </a:lnSpc>
              <a:buNone/>
            </a:pPr>
            <a:r>
              <a:rPr lang="en-US" sz="2550" dirty="0">
                <a:solidFill>
                  <a:srgbClr val="383838"/>
                </a:solidFill>
                <a:latin typeface="PT Serif" pitchFamily="34" charset="0"/>
                <a:ea typeface="PT Serif" pitchFamily="34" charset="-122"/>
                <a:cs typeface="PT Serif" pitchFamily="34" charset="-120"/>
              </a:rPr>
              <a:t>Bandwidth</a:t>
            </a:r>
            <a:endParaRPr lang="en-US" sz="2550" dirty="0"/>
          </a:p>
        </p:txBody>
      </p:sp>
      <p:sp>
        <p:nvSpPr>
          <p:cNvPr id="11" name="Text 8"/>
          <p:cNvSpPr/>
          <p:nvPr/>
        </p:nvSpPr>
        <p:spPr>
          <a:xfrm>
            <a:off x="6049328" y="6070759"/>
            <a:ext cx="3333988" cy="790099"/>
          </a:xfrm>
          <a:prstGeom prst="rect">
            <a:avLst/>
          </a:prstGeom>
          <a:noFill/>
          <a:ln/>
        </p:spPr>
        <p:txBody>
          <a:bodyPr wrap="square" lIns="0" tIns="0" rIns="0" bIns="0" rtlCol="0" anchor="t"/>
          <a:lstStyle/>
          <a:p>
            <a:pPr marL="0" indent="0">
              <a:lnSpc>
                <a:spcPts val="3100"/>
              </a:lnSpc>
              <a:buNone/>
            </a:pPr>
            <a:r>
              <a:rPr lang="en-US" sz="1900" dirty="0">
                <a:solidFill>
                  <a:srgbClr val="383838"/>
                </a:solidFill>
                <a:latin typeface="DM Sans" pitchFamily="34" charset="0"/>
                <a:ea typeface="DM Sans" pitchFamily="34" charset="-122"/>
                <a:cs typeface="DM Sans" pitchFamily="34" charset="-120"/>
              </a:rPr>
              <a:t>Insufficient capacity leading to performance degradation.</a:t>
            </a:r>
            <a:endParaRPr lang="en-US" sz="1900" dirty="0"/>
          </a:p>
        </p:txBody>
      </p:sp>
      <p:sp>
        <p:nvSpPr>
          <p:cNvPr id="12" name="Shape 9"/>
          <p:cNvSpPr/>
          <p:nvPr/>
        </p:nvSpPr>
        <p:spPr>
          <a:xfrm>
            <a:off x="9630132" y="5517594"/>
            <a:ext cx="555427" cy="555427"/>
          </a:xfrm>
          <a:prstGeom prst="roundRect">
            <a:avLst>
              <a:gd name="adj" fmla="val 6668"/>
            </a:avLst>
          </a:prstGeom>
          <a:solidFill>
            <a:srgbClr val="F2EEEE"/>
          </a:solidFill>
          <a:ln/>
        </p:spPr>
      </p:sp>
      <p:sp>
        <p:nvSpPr>
          <p:cNvPr id="13" name="Text 10"/>
          <p:cNvSpPr/>
          <p:nvPr/>
        </p:nvSpPr>
        <p:spPr>
          <a:xfrm>
            <a:off x="9804202" y="5600819"/>
            <a:ext cx="207288" cy="388858"/>
          </a:xfrm>
          <a:prstGeom prst="rect">
            <a:avLst/>
          </a:prstGeom>
          <a:noFill/>
          <a:ln/>
        </p:spPr>
        <p:txBody>
          <a:bodyPr wrap="none" lIns="0" tIns="0" rIns="0" bIns="0" rtlCol="0" anchor="t"/>
          <a:lstStyle/>
          <a:p>
            <a:pPr marL="0" indent="0" algn="ctr">
              <a:lnSpc>
                <a:spcPts val="3050"/>
              </a:lnSpc>
              <a:buNone/>
            </a:pPr>
            <a:r>
              <a:rPr lang="en-US" sz="3050" dirty="0">
                <a:solidFill>
                  <a:srgbClr val="383838"/>
                </a:solidFill>
                <a:latin typeface="PT Serif" pitchFamily="34" charset="0"/>
                <a:ea typeface="PT Serif" pitchFamily="34" charset="-122"/>
                <a:cs typeface="PT Serif" pitchFamily="34" charset="-120"/>
              </a:rPr>
              <a:t>3</a:t>
            </a:r>
            <a:endParaRPr lang="en-US" sz="3050" dirty="0"/>
          </a:p>
        </p:txBody>
      </p:sp>
      <p:sp>
        <p:nvSpPr>
          <p:cNvPr id="14" name="Text 11"/>
          <p:cNvSpPr/>
          <p:nvPr/>
        </p:nvSpPr>
        <p:spPr>
          <a:xfrm>
            <a:off x="10432375" y="5517594"/>
            <a:ext cx="3240405" cy="405051"/>
          </a:xfrm>
          <a:prstGeom prst="rect">
            <a:avLst/>
          </a:prstGeom>
          <a:noFill/>
          <a:ln/>
        </p:spPr>
        <p:txBody>
          <a:bodyPr wrap="none" lIns="0" tIns="0" rIns="0" bIns="0" rtlCol="0" anchor="t"/>
          <a:lstStyle/>
          <a:p>
            <a:pPr marL="0" indent="0">
              <a:lnSpc>
                <a:spcPts val="3150"/>
              </a:lnSpc>
              <a:buNone/>
            </a:pPr>
            <a:r>
              <a:rPr lang="en-US" sz="2550" dirty="0">
                <a:solidFill>
                  <a:srgbClr val="383838"/>
                </a:solidFill>
                <a:latin typeface="PT Serif" pitchFamily="34" charset="0"/>
                <a:ea typeface="PT Serif" pitchFamily="34" charset="-122"/>
                <a:cs typeface="PT Serif" pitchFamily="34" charset="-120"/>
              </a:rPr>
              <a:t>Configuration</a:t>
            </a:r>
            <a:endParaRPr lang="en-US" sz="2550" dirty="0"/>
          </a:p>
        </p:txBody>
      </p:sp>
      <p:sp>
        <p:nvSpPr>
          <p:cNvPr id="15" name="Text 12"/>
          <p:cNvSpPr/>
          <p:nvPr/>
        </p:nvSpPr>
        <p:spPr>
          <a:xfrm>
            <a:off x="10432375" y="6070759"/>
            <a:ext cx="3333988" cy="790099"/>
          </a:xfrm>
          <a:prstGeom prst="rect">
            <a:avLst/>
          </a:prstGeom>
          <a:noFill/>
          <a:ln/>
        </p:spPr>
        <p:txBody>
          <a:bodyPr wrap="square" lIns="0" tIns="0" rIns="0" bIns="0" rtlCol="0" anchor="t"/>
          <a:lstStyle/>
          <a:p>
            <a:pPr marL="0" indent="0">
              <a:lnSpc>
                <a:spcPts val="3100"/>
              </a:lnSpc>
              <a:buNone/>
            </a:pPr>
            <a:r>
              <a:rPr lang="en-US" sz="1900" dirty="0">
                <a:solidFill>
                  <a:srgbClr val="383838"/>
                </a:solidFill>
                <a:latin typeface="DM Sans" pitchFamily="34" charset="0"/>
                <a:ea typeface="DM Sans" pitchFamily="34" charset="-122"/>
                <a:cs typeface="DM Sans" pitchFamily="34" charset="-120"/>
              </a:rPr>
              <a:t>Errors in network device settings and protocols.</a:t>
            </a:r>
            <a:endParaRPr lang="en-US" sz="19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864037" y="2371606"/>
            <a:ext cx="6480810" cy="809982"/>
          </a:xfrm>
          <a:prstGeom prst="rect">
            <a:avLst/>
          </a:prstGeom>
          <a:noFill/>
          <a:ln/>
        </p:spPr>
        <p:txBody>
          <a:bodyPr wrap="none" lIns="0" tIns="0" rIns="0" bIns="0" rtlCol="0" anchor="t"/>
          <a:lstStyle/>
          <a:p>
            <a:pPr marL="0" indent="0">
              <a:lnSpc>
                <a:spcPts val="6350"/>
              </a:lnSpc>
              <a:buNone/>
            </a:pPr>
            <a:r>
              <a:rPr lang="en-US" sz="5100" dirty="0">
                <a:solidFill>
                  <a:srgbClr val="020202"/>
                </a:solidFill>
                <a:latin typeface="PT Serif" pitchFamily="34" charset="0"/>
                <a:ea typeface="PT Serif" pitchFamily="34" charset="-122"/>
                <a:cs typeface="PT Serif" pitchFamily="34" charset="-120"/>
              </a:rPr>
              <a:t>Host-Level Issues</a:t>
            </a:r>
            <a:endParaRPr lang="en-US" sz="5100" dirty="0"/>
          </a:p>
        </p:txBody>
      </p:sp>
      <p:sp>
        <p:nvSpPr>
          <p:cNvPr id="3" name="Text 1"/>
          <p:cNvSpPr/>
          <p:nvPr/>
        </p:nvSpPr>
        <p:spPr>
          <a:xfrm>
            <a:off x="864037" y="3798689"/>
            <a:ext cx="3240405" cy="405051"/>
          </a:xfrm>
          <a:prstGeom prst="rect">
            <a:avLst/>
          </a:prstGeom>
          <a:noFill/>
          <a:ln/>
        </p:spPr>
        <p:txBody>
          <a:bodyPr wrap="none" lIns="0" tIns="0" rIns="0" bIns="0" rtlCol="0" anchor="t"/>
          <a:lstStyle/>
          <a:p>
            <a:pPr marL="0" indent="0">
              <a:lnSpc>
                <a:spcPts val="3150"/>
              </a:lnSpc>
              <a:buNone/>
            </a:pPr>
            <a:r>
              <a:rPr lang="en-US" sz="2550" dirty="0">
                <a:solidFill>
                  <a:srgbClr val="020202"/>
                </a:solidFill>
                <a:latin typeface="PT Serif" pitchFamily="34" charset="0"/>
                <a:ea typeface="PT Serif" pitchFamily="34" charset="-122"/>
                <a:cs typeface="PT Serif" pitchFamily="34" charset="-120"/>
              </a:rPr>
              <a:t>Hardware</a:t>
            </a:r>
            <a:endParaRPr lang="en-US" sz="2550" dirty="0"/>
          </a:p>
        </p:txBody>
      </p:sp>
      <p:sp>
        <p:nvSpPr>
          <p:cNvPr id="4" name="Text 2"/>
          <p:cNvSpPr/>
          <p:nvPr/>
        </p:nvSpPr>
        <p:spPr>
          <a:xfrm>
            <a:off x="864037" y="4450556"/>
            <a:ext cx="3898821" cy="1185148"/>
          </a:xfrm>
          <a:prstGeom prst="rect">
            <a:avLst/>
          </a:prstGeom>
          <a:noFill/>
          <a:ln/>
        </p:spPr>
        <p:txBody>
          <a:bodyPr wrap="square" lIns="0" tIns="0" rIns="0" bIns="0" rtlCol="0" anchor="t"/>
          <a:lstStyle/>
          <a:p>
            <a:pPr marL="0" indent="0">
              <a:lnSpc>
                <a:spcPts val="3100"/>
              </a:lnSpc>
              <a:buNone/>
            </a:pPr>
            <a:r>
              <a:rPr lang="en-US" sz="1900" dirty="0">
                <a:solidFill>
                  <a:srgbClr val="383838"/>
                </a:solidFill>
                <a:latin typeface="DM Sans" pitchFamily="34" charset="0"/>
                <a:ea typeface="DM Sans" pitchFamily="34" charset="-122"/>
                <a:cs typeface="DM Sans" pitchFamily="34" charset="-120"/>
              </a:rPr>
              <a:t>Malfunctions in physical components like CPUs, memory, or storage.</a:t>
            </a:r>
            <a:endParaRPr lang="en-US" sz="1900" dirty="0"/>
          </a:p>
        </p:txBody>
      </p:sp>
      <p:sp>
        <p:nvSpPr>
          <p:cNvPr id="5" name="Text 3"/>
          <p:cNvSpPr/>
          <p:nvPr/>
        </p:nvSpPr>
        <p:spPr>
          <a:xfrm>
            <a:off x="5372695" y="3798689"/>
            <a:ext cx="3240405" cy="405051"/>
          </a:xfrm>
          <a:prstGeom prst="rect">
            <a:avLst/>
          </a:prstGeom>
          <a:noFill/>
          <a:ln/>
        </p:spPr>
        <p:txBody>
          <a:bodyPr wrap="none" lIns="0" tIns="0" rIns="0" bIns="0" rtlCol="0" anchor="t"/>
          <a:lstStyle/>
          <a:p>
            <a:pPr marL="0" indent="0">
              <a:lnSpc>
                <a:spcPts val="3150"/>
              </a:lnSpc>
              <a:buNone/>
            </a:pPr>
            <a:r>
              <a:rPr lang="en-US" sz="2550" dirty="0">
                <a:solidFill>
                  <a:srgbClr val="020202"/>
                </a:solidFill>
                <a:latin typeface="PT Serif" pitchFamily="34" charset="0"/>
                <a:ea typeface="PT Serif" pitchFamily="34" charset="-122"/>
                <a:cs typeface="PT Serif" pitchFamily="34" charset="-120"/>
              </a:rPr>
              <a:t>Software</a:t>
            </a:r>
            <a:endParaRPr lang="en-US" sz="2550" dirty="0"/>
          </a:p>
        </p:txBody>
      </p:sp>
      <p:sp>
        <p:nvSpPr>
          <p:cNvPr id="6" name="Text 4"/>
          <p:cNvSpPr/>
          <p:nvPr/>
        </p:nvSpPr>
        <p:spPr>
          <a:xfrm>
            <a:off x="5372695" y="4450556"/>
            <a:ext cx="3898821" cy="1185148"/>
          </a:xfrm>
          <a:prstGeom prst="rect">
            <a:avLst/>
          </a:prstGeom>
          <a:noFill/>
          <a:ln/>
        </p:spPr>
        <p:txBody>
          <a:bodyPr wrap="square" lIns="0" tIns="0" rIns="0" bIns="0" rtlCol="0" anchor="t"/>
          <a:lstStyle/>
          <a:p>
            <a:pPr marL="0" indent="0">
              <a:lnSpc>
                <a:spcPts val="3100"/>
              </a:lnSpc>
              <a:buNone/>
            </a:pPr>
            <a:r>
              <a:rPr lang="en-US" sz="1900" dirty="0">
                <a:solidFill>
                  <a:srgbClr val="383838"/>
                </a:solidFill>
                <a:latin typeface="DM Sans" pitchFamily="34" charset="0"/>
                <a:ea typeface="DM Sans" pitchFamily="34" charset="-122"/>
                <a:cs typeface="DM Sans" pitchFamily="34" charset="-120"/>
              </a:rPr>
              <a:t>Bugs, incompatibilities, or misconfigurations in operating systems or applications.</a:t>
            </a:r>
            <a:endParaRPr lang="en-US" sz="1900" dirty="0"/>
          </a:p>
        </p:txBody>
      </p:sp>
      <p:sp>
        <p:nvSpPr>
          <p:cNvPr id="7" name="Text 5"/>
          <p:cNvSpPr/>
          <p:nvPr/>
        </p:nvSpPr>
        <p:spPr>
          <a:xfrm>
            <a:off x="9881354" y="3798689"/>
            <a:ext cx="3240405" cy="405051"/>
          </a:xfrm>
          <a:prstGeom prst="rect">
            <a:avLst/>
          </a:prstGeom>
          <a:noFill/>
          <a:ln/>
        </p:spPr>
        <p:txBody>
          <a:bodyPr wrap="none" lIns="0" tIns="0" rIns="0" bIns="0" rtlCol="0" anchor="t"/>
          <a:lstStyle/>
          <a:p>
            <a:pPr marL="0" indent="0">
              <a:lnSpc>
                <a:spcPts val="3150"/>
              </a:lnSpc>
              <a:buNone/>
            </a:pPr>
            <a:r>
              <a:rPr lang="en-US" sz="2550" dirty="0">
                <a:solidFill>
                  <a:srgbClr val="020202"/>
                </a:solidFill>
                <a:latin typeface="PT Serif" pitchFamily="34" charset="0"/>
                <a:ea typeface="PT Serif" pitchFamily="34" charset="-122"/>
                <a:cs typeface="PT Serif" pitchFamily="34" charset="-120"/>
              </a:rPr>
              <a:t>Security</a:t>
            </a:r>
            <a:endParaRPr lang="en-US" sz="2550" dirty="0"/>
          </a:p>
        </p:txBody>
      </p:sp>
      <p:sp>
        <p:nvSpPr>
          <p:cNvPr id="8" name="Text 6"/>
          <p:cNvSpPr/>
          <p:nvPr/>
        </p:nvSpPr>
        <p:spPr>
          <a:xfrm>
            <a:off x="9881354" y="4450556"/>
            <a:ext cx="3898821" cy="1185148"/>
          </a:xfrm>
          <a:prstGeom prst="rect">
            <a:avLst/>
          </a:prstGeom>
          <a:noFill/>
          <a:ln/>
        </p:spPr>
        <p:txBody>
          <a:bodyPr wrap="square" lIns="0" tIns="0" rIns="0" bIns="0" rtlCol="0" anchor="t"/>
          <a:lstStyle/>
          <a:p>
            <a:pPr marL="0" indent="0">
              <a:lnSpc>
                <a:spcPts val="3100"/>
              </a:lnSpc>
              <a:buNone/>
            </a:pPr>
            <a:r>
              <a:rPr lang="en-US" sz="1900" dirty="0">
                <a:solidFill>
                  <a:srgbClr val="383838"/>
                </a:solidFill>
                <a:latin typeface="DM Sans" pitchFamily="34" charset="0"/>
                <a:ea typeface="DM Sans" pitchFamily="34" charset="-122"/>
                <a:cs typeface="DM Sans" pitchFamily="34" charset="-120"/>
              </a:rPr>
              <a:t>Vulnerabilities exploited by malware or unauthorized access attempts.</a:t>
            </a:r>
            <a:endParaRPr lang="en-US" sz="19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69858" y="689967"/>
            <a:ext cx="5774650" cy="721757"/>
          </a:xfrm>
          <a:prstGeom prst="rect">
            <a:avLst/>
          </a:prstGeom>
          <a:noFill/>
          <a:ln/>
        </p:spPr>
        <p:txBody>
          <a:bodyPr wrap="none" lIns="0" tIns="0" rIns="0" bIns="0" rtlCol="0" anchor="t"/>
          <a:lstStyle/>
          <a:p>
            <a:pPr marL="0" indent="0">
              <a:lnSpc>
                <a:spcPts val="5650"/>
              </a:lnSpc>
              <a:buNone/>
            </a:pPr>
            <a:r>
              <a:rPr lang="en-US" sz="4500" dirty="0">
                <a:solidFill>
                  <a:srgbClr val="020202"/>
                </a:solidFill>
                <a:latin typeface="PT Serif" pitchFamily="34" charset="0"/>
                <a:ea typeface="PT Serif" pitchFamily="34" charset="-122"/>
                <a:cs typeface="PT Serif" pitchFamily="34" charset="-120"/>
              </a:rPr>
              <a:t>User-Level Issues</a:t>
            </a:r>
            <a:endParaRPr lang="en-US" sz="4500" dirty="0"/>
          </a:p>
        </p:txBody>
      </p:sp>
      <p:sp>
        <p:nvSpPr>
          <p:cNvPr id="4" name="Shape 1"/>
          <p:cNvSpPr/>
          <p:nvPr/>
        </p:nvSpPr>
        <p:spPr>
          <a:xfrm>
            <a:off x="769858" y="1741646"/>
            <a:ext cx="7604284" cy="1284565"/>
          </a:xfrm>
          <a:prstGeom prst="roundRect">
            <a:avLst>
              <a:gd name="adj" fmla="val 2569"/>
            </a:avLst>
          </a:prstGeom>
          <a:solidFill>
            <a:srgbClr val="F2EEEE"/>
          </a:solidFill>
          <a:ln/>
        </p:spPr>
      </p:sp>
      <p:sp>
        <p:nvSpPr>
          <p:cNvPr id="5" name="Text 2"/>
          <p:cNvSpPr/>
          <p:nvPr/>
        </p:nvSpPr>
        <p:spPr>
          <a:xfrm>
            <a:off x="989767" y="1961555"/>
            <a:ext cx="2887266" cy="360878"/>
          </a:xfrm>
          <a:prstGeom prst="rect">
            <a:avLst/>
          </a:prstGeom>
          <a:noFill/>
          <a:ln/>
        </p:spPr>
        <p:txBody>
          <a:bodyPr wrap="none" lIns="0" tIns="0" rIns="0" bIns="0" rtlCol="0" anchor="t"/>
          <a:lstStyle/>
          <a:p>
            <a:pPr marL="0" indent="0">
              <a:lnSpc>
                <a:spcPts val="2800"/>
              </a:lnSpc>
              <a:buNone/>
            </a:pPr>
            <a:r>
              <a:rPr lang="en-US" sz="2250" dirty="0">
                <a:solidFill>
                  <a:srgbClr val="383838"/>
                </a:solidFill>
                <a:latin typeface="PT Serif" pitchFamily="34" charset="0"/>
                <a:ea typeface="PT Serif" pitchFamily="34" charset="-122"/>
                <a:cs typeface="PT Serif" pitchFamily="34" charset="-120"/>
              </a:rPr>
              <a:t>Usability</a:t>
            </a:r>
            <a:endParaRPr lang="en-US" sz="2250" dirty="0"/>
          </a:p>
        </p:txBody>
      </p:sp>
      <p:sp>
        <p:nvSpPr>
          <p:cNvPr id="6" name="Text 3"/>
          <p:cNvSpPr/>
          <p:nvPr/>
        </p:nvSpPr>
        <p:spPr>
          <a:xfrm>
            <a:off x="989767" y="2454354"/>
            <a:ext cx="7164467" cy="351949"/>
          </a:xfrm>
          <a:prstGeom prst="rect">
            <a:avLst/>
          </a:prstGeom>
          <a:noFill/>
          <a:ln/>
        </p:spPr>
        <p:txBody>
          <a:bodyPr wrap="none" lIns="0" tIns="0" rIns="0" bIns="0" rtlCol="0" anchor="t"/>
          <a:lstStyle/>
          <a:p>
            <a:pPr marL="0" indent="0">
              <a:lnSpc>
                <a:spcPts val="2750"/>
              </a:lnSpc>
              <a:buNone/>
            </a:pPr>
            <a:r>
              <a:rPr lang="en-US" sz="1700" dirty="0">
                <a:solidFill>
                  <a:srgbClr val="383838"/>
                </a:solidFill>
                <a:latin typeface="DM Sans" pitchFamily="34" charset="0"/>
                <a:ea typeface="DM Sans" pitchFamily="34" charset="-122"/>
                <a:cs typeface="DM Sans" pitchFamily="34" charset="-120"/>
              </a:rPr>
              <a:t>Difficulties in understanding or navigating software interfaces.</a:t>
            </a:r>
            <a:endParaRPr lang="en-US" sz="1700" dirty="0"/>
          </a:p>
        </p:txBody>
      </p:sp>
      <p:sp>
        <p:nvSpPr>
          <p:cNvPr id="7" name="Shape 4"/>
          <p:cNvSpPr/>
          <p:nvPr/>
        </p:nvSpPr>
        <p:spPr>
          <a:xfrm>
            <a:off x="769858" y="3246120"/>
            <a:ext cx="7604284" cy="1284565"/>
          </a:xfrm>
          <a:prstGeom prst="roundRect">
            <a:avLst>
              <a:gd name="adj" fmla="val 2569"/>
            </a:avLst>
          </a:prstGeom>
          <a:solidFill>
            <a:srgbClr val="F2EEEE"/>
          </a:solidFill>
          <a:ln/>
        </p:spPr>
      </p:sp>
      <p:sp>
        <p:nvSpPr>
          <p:cNvPr id="8" name="Text 5"/>
          <p:cNvSpPr/>
          <p:nvPr/>
        </p:nvSpPr>
        <p:spPr>
          <a:xfrm>
            <a:off x="989767" y="3466028"/>
            <a:ext cx="2887266" cy="360878"/>
          </a:xfrm>
          <a:prstGeom prst="rect">
            <a:avLst/>
          </a:prstGeom>
          <a:noFill/>
          <a:ln/>
        </p:spPr>
        <p:txBody>
          <a:bodyPr wrap="none" lIns="0" tIns="0" rIns="0" bIns="0" rtlCol="0" anchor="t"/>
          <a:lstStyle/>
          <a:p>
            <a:pPr marL="0" indent="0">
              <a:lnSpc>
                <a:spcPts val="2800"/>
              </a:lnSpc>
              <a:buNone/>
            </a:pPr>
            <a:r>
              <a:rPr lang="en-US" sz="2250" dirty="0">
                <a:solidFill>
                  <a:srgbClr val="383838"/>
                </a:solidFill>
                <a:latin typeface="PT Serif" pitchFamily="34" charset="0"/>
                <a:ea typeface="PT Serif" pitchFamily="34" charset="-122"/>
                <a:cs typeface="PT Serif" pitchFamily="34" charset="-120"/>
              </a:rPr>
              <a:t>Access</a:t>
            </a:r>
            <a:endParaRPr lang="en-US" sz="2250" dirty="0"/>
          </a:p>
        </p:txBody>
      </p:sp>
      <p:sp>
        <p:nvSpPr>
          <p:cNvPr id="9" name="Text 6"/>
          <p:cNvSpPr/>
          <p:nvPr/>
        </p:nvSpPr>
        <p:spPr>
          <a:xfrm>
            <a:off x="989767" y="3958828"/>
            <a:ext cx="7164467" cy="351949"/>
          </a:xfrm>
          <a:prstGeom prst="rect">
            <a:avLst/>
          </a:prstGeom>
          <a:noFill/>
          <a:ln/>
        </p:spPr>
        <p:txBody>
          <a:bodyPr wrap="none" lIns="0" tIns="0" rIns="0" bIns="0" rtlCol="0" anchor="t"/>
          <a:lstStyle/>
          <a:p>
            <a:pPr marL="0" indent="0">
              <a:lnSpc>
                <a:spcPts val="2750"/>
              </a:lnSpc>
              <a:buNone/>
            </a:pPr>
            <a:r>
              <a:rPr lang="en-US" sz="1700" dirty="0">
                <a:solidFill>
                  <a:srgbClr val="383838"/>
                </a:solidFill>
                <a:latin typeface="DM Sans" pitchFamily="34" charset="0"/>
                <a:ea typeface="DM Sans" pitchFamily="34" charset="-122"/>
                <a:cs typeface="DM Sans" pitchFamily="34" charset="-120"/>
              </a:rPr>
              <a:t>Permissions or credentials problems preventing task completion.</a:t>
            </a:r>
            <a:endParaRPr lang="en-US" sz="1700" dirty="0"/>
          </a:p>
        </p:txBody>
      </p:sp>
      <p:sp>
        <p:nvSpPr>
          <p:cNvPr id="10" name="Shape 7"/>
          <p:cNvSpPr/>
          <p:nvPr/>
        </p:nvSpPr>
        <p:spPr>
          <a:xfrm>
            <a:off x="769858" y="4750594"/>
            <a:ext cx="7604284" cy="1284565"/>
          </a:xfrm>
          <a:prstGeom prst="roundRect">
            <a:avLst>
              <a:gd name="adj" fmla="val 2569"/>
            </a:avLst>
          </a:prstGeom>
          <a:solidFill>
            <a:srgbClr val="F2EEEE"/>
          </a:solidFill>
          <a:ln/>
        </p:spPr>
      </p:sp>
      <p:sp>
        <p:nvSpPr>
          <p:cNvPr id="11" name="Text 8"/>
          <p:cNvSpPr/>
          <p:nvPr/>
        </p:nvSpPr>
        <p:spPr>
          <a:xfrm>
            <a:off x="989767" y="4970502"/>
            <a:ext cx="2887266" cy="360878"/>
          </a:xfrm>
          <a:prstGeom prst="rect">
            <a:avLst/>
          </a:prstGeom>
          <a:noFill/>
          <a:ln/>
        </p:spPr>
        <p:txBody>
          <a:bodyPr wrap="none" lIns="0" tIns="0" rIns="0" bIns="0" rtlCol="0" anchor="t"/>
          <a:lstStyle/>
          <a:p>
            <a:pPr marL="0" indent="0">
              <a:lnSpc>
                <a:spcPts val="2800"/>
              </a:lnSpc>
              <a:buNone/>
            </a:pPr>
            <a:r>
              <a:rPr lang="en-US" sz="2250" dirty="0">
                <a:solidFill>
                  <a:srgbClr val="383838"/>
                </a:solidFill>
                <a:latin typeface="PT Serif" pitchFamily="34" charset="0"/>
                <a:ea typeface="PT Serif" pitchFamily="34" charset="-122"/>
                <a:cs typeface="PT Serif" pitchFamily="34" charset="-120"/>
              </a:rPr>
              <a:t>Training</a:t>
            </a:r>
            <a:endParaRPr lang="en-US" sz="2250" dirty="0"/>
          </a:p>
        </p:txBody>
      </p:sp>
      <p:sp>
        <p:nvSpPr>
          <p:cNvPr id="12" name="Text 9"/>
          <p:cNvSpPr/>
          <p:nvPr/>
        </p:nvSpPr>
        <p:spPr>
          <a:xfrm>
            <a:off x="989767" y="5463302"/>
            <a:ext cx="7164467" cy="351949"/>
          </a:xfrm>
          <a:prstGeom prst="rect">
            <a:avLst/>
          </a:prstGeom>
          <a:noFill/>
          <a:ln/>
        </p:spPr>
        <p:txBody>
          <a:bodyPr wrap="none" lIns="0" tIns="0" rIns="0" bIns="0" rtlCol="0" anchor="t"/>
          <a:lstStyle/>
          <a:p>
            <a:pPr marL="0" indent="0">
              <a:lnSpc>
                <a:spcPts val="2750"/>
              </a:lnSpc>
              <a:buNone/>
            </a:pPr>
            <a:r>
              <a:rPr lang="en-US" sz="1700" dirty="0">
                <a:solidFill>
                  <a:srgbClr val="383838"/>
                </a:solidFill>
                <a:latin typeface="DM Sans" pitchFamily="34" charset="0"/>
                <a:ea typeface="DM Sans" pitchFamily="34" charset="-122"/>
                <a:cs typeface="DM Sans" pitchFamily="34" charset="-120"/>
              </a:rPr>
              <a:t>Lack of knowledge or skills for effectively using IT systems.</a:t>
            </a:r>
            <a:endParaRPr lang="en-US" sz="1700" dirty="0"/>
          </a:p>
        </p:txBody>
      </p:sp>
      <p:sp>
        <p:nvSpPr>
          <p:cNvPr id="13" name="Shape 10"/>
          <p:cNvSpPr/>
          <p:nvPr/>
        </p:nvSpPr>
        <p:spPr>
          <a:xfrm>
            <a:off x="769858" y="6255068"/>
            <a:ext cx="7604284" cy="1284565"/>
          </a:xfrm>
          <a:prstGeom prst="roundRect">
            <a:avLst>
              <a:gd name="adj" fmla="val 2569"/>
            </a:avLst>
          </a:prstGeom>
          <a:solidFill>
            <a:srgbClr val="F2EEEE"/>
          </a:solidFill>
          <a:ln/>
        </p:spPr>
      </p:sp>
      <p:sp>
        <p:nvSpPr>
          <p:cNvPr id="14" name="Text 11"/>
          <p:cNvSpPr/>
          <p:nvPr/>
        </p:nvSpPr>
        <p:spPr>
          <a:xfrm>
            <a:off x="989767" y="6474976"/>
            <a:ext cx="2887266" cy="360878"/>
          </a:xfrm>
          <a:prstGeom prst="rect">
            <a:avLst/>
          </a:prstGeom>
          <a:noFill/>
          <a:ln/>
        </p:spPr>
        <p:txBody>
          <a:bodyPr wrap="none" lIns="0" tIns="0" rIns="0" bIns="0" rtlCol="0" anchor="t"/>
          <a:lstStyle/>
          <a:p>
            <a:pPr marL="0" indent="0">
              <a:lnSpc>
                <a:spcPts val="2800"/>
              </a:lnSpc>
              <a:buNone/>
            </a:pPr>
            <a:r>
              <a:rPr lang="en-US" sz="2250" dirty="0">
                <a:solidFill>
                  <a:srgbClr val="383838"/>
                </a:solidFill>
                <a:latin typeface="PT Serif" pitchFamily="34" charset="0"/>
                <a:ea typeface="PT Serif" pitchFamily="34" charset="-122"/>
                <a:cs typeface="PT Serif" pitchFamily="34" charset="-120"/>
              </a:rPr>
              <a:t>Behavior</a:t>
            </a:r>
            <a:endParaRPr lang="en-US" sz="2250" dirty="0"/>
          </a:p>
        </p:txBody>
      </p:sp>
      <p:sp>
        <p:nvSpPr>
          <p:cNvPr id="15" name="Text 12"/>
          <p:cNvSpPr/>
          <p:nvPr/>
        </p:nvSpPr>
        <p:spPr>
          <a:xfrm>
            <a:off x="989767" y="6967776"/>
            <a:ext cx="7164467" cy="351949"/>
          </a:xfrm>
          <a:prstGeom prst="rect">
            <a:avLst/>
          </a:prstGeom>
          <a:noFill/>
          <a:ln/>
        </p:spPr>
        <p:txBody>
          <a:bodyPr wrap="none" lIns="0" tIns="0" rIns="0" bIns="0" rtlCol="0" anchor="t"/>
          <a:lstStyle/>
          <a:p>
            <a:pPr marL="0" indent="0">
              <a:lnSpc>
                <a:spcPts val="2750"/>
              </a:lnSpc>
              <a:buNone/>
            </a:pPr>
            <a:r>
              <a:rPr lang="en-US" sz="1700" dirty="0">
                <a:solidFill>
                  <a:srgbClr val="383838"/>
                </a:solidFill>
                <a:latin typeface="DM Sans" pitchFamily="34" charset="0"/>
                <a:ea typeface="DM Sans" pitchFamily="34" charset="-122"/>
                <a:cs typeface="DM Sans" pitchFamily="34" charset="-120"/>
              </a:rPr>
              <a:t>Unintentional mistakes or negligence leading to IT incidents.</a:t>
            </a:r>
            <a:endParaRPr lang="en-US" sz="17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52924" y="962858"/>
            <a:ext cx="7529751" cy="718661"/>
          </a:xfrm>
          <a:prstGeom prst="rect">
            <a:avLst/>
          </a:prstGeom>
          <a:noFill/>
          <a:ln/>
        </p:spPr>
        <p:txBody>
          <a:bodyPr wrap="none" lIns="0" tIns="0" rIns="0" bIns="0" rtlCol="0" anchor="t"/>
          <a:lstStyle/>
          <a:p>
            <a:pPr marL="0" indent="0">
              <a:lnSpc>
                <a:spcPts val="5650"/>
              </a:lnSpc>
              <a:buNone/>
            </a:pPr>
            <a:r>
              <a:rPr lang="en-US" sz="4500" dirty="0">
                <a:solidFill>
                  <a:srgbClr val="020202"/>
                </a:solidFill>
                <a:latin typeface="PT Serif" pitchFamily="34" charset="0"/>
                <a:ea typeface="PT Serif" pitchFamily="34" charset="-122"/>
                <a:cs typeface="PT Serif" pitchFamily="34" charset="-120"/>
              </a:rPr>
              <a:t>Interconnected Relationships</a:t>
            </a:r>
            <a:endParaRPr lang="en-US" sz="4500" dirty="0"/>
          </a:p>
        </p:txBody>
      </p:sp>
      <p:pic>
        <p:nvPicPr>
          <p:cNvPr id="4" name="Image 1" descr="preencoded.png"/>
          <p:cNvPicPr>
            <a:picLocks noChangeAspect="1"/>
          </p:cNvPicPr>
          <p:nvPr/>
        </p:nvPicPr>
        <p:blipFill>
          <a:blip r:embed="rId4"/>
          <a:stretch>
            <a:fillRect/>
          </a:stretch>
        </p:blipFill>
        <p:spPr>
          <a:xfrm>
            <a:off x="6252924" y="2010013"/>
            <a:ext cx="1095137" cy="1752243"/>
          </a:xfrm>
          <a:prstGeom prst="rect">
            <a:avLst/>
          </a:prstGeom>
        </p:spPr>
      </p:pic>
      <p:sp>
        <p:nvSpPr>
          <p:cNvPr id="5" name="Text 1"/>
          <p:cNvSpPr/>
          <p:nvPr/>
        </p:nvSpPr>
        <p:spPr>
          <a:xfrm>
            <a:off x="7676555" y="2228969"/>
            <a:ext cx="2874764" cy="359331"/>
          </a:xfrm>
          <a:prstGeom prst="rect">
            <a:avLst/>
          </a:prstGeom>
          <a:noFill/>
          <a:ln/>
        </p:spPr>
        <p:txBody>
          <a:bodyPr wrap="none" lIns="0" tIns="0" rIns="0" bIns="0" rtlCol="0" anchor="t"/>
          <a:lstStyle/>
          <a:p>
            <a:pPr marL="0" indent="0" algn="l">
              <a:lnSpc>
                <a:spcPts val="2800"/>
              </a:lnSpc>
              <a:buNone/>
            </a:pPr>
            <a:r>
              <a:rPr lang="en-US" sz="2250" dirty="0">
                <a:solidFill>
                  <a:srgbClr val="383838"/>
                </a:solidFill>
                <a:latin typeface="PT Serif" pitchFamily="34" charset="0"/>
                <a:ea typeface="PT Serif" pitchFamily="34" charset="-122"/>
                <a:cs typeface="PT Serif" pitchFamily="34" charset="-120"/>
              </a:rPr>
              <a:t>Network</a:t>
            </a:r>
            <a:endParaRPr lang="en-US" sz="2250" dirty="0"/>
          </a:p>
        </p:txBody>
      </p:sp>
      <p:sp>
        <p:nvSpPr>
          <p:cNvPr id="6" name="Text 2"/>
          <p:cNvSpPr/>
          <p:nvPr/>
        </p:nvSpPr>
        <p:spPr>
          <a:xfrm>
            <a:off x="7676555" y="2719626"/>
            <a:ext cx="6187321" cy="350520"/>
          </a:xfrm>
          <a:prstGeom prst="rect">
            <a:avLst/>
          </a:prstGeom>
          <a:noFill/>
          <a:ln/>
        </p:spPr>
        <p:txBody>
          <a:bodyPr wrap="none" lIns="0" tIns="0" rIns="0" bIns="0" rtlCol="0" anchor="t"/>
          <a:lstStyle/>
          <a:p>
            <a:pPr marL="0" indent="0" algn="l">
              <a:lnSpc>
                <a:spcPts val="2750"/>
              </a:lnSpc>
              <a:buNone/>
            </a:pPr>
            <a:r>
              <a:rPr lang="en-US" sz="1700" dirty="0">
                <a:solidFill>
                  <a:srgbClr val="383838"/>
                </a:solidFill>
                <a:latin typeface="DM Sans" pitchFamily="34" charset="0"/>
                <a:ea typeface="DM Sans" pitchFamily="34" charset="-122"/>
                <a:cs typeface="DM Sans" pitchFamily="34" charset="-120"/>
              </a:rPr>
              <a:t>Impacts hosts and users.</a:t>
            </a:r>
            <a:endParaRPr lang="en-US" sz="1700" dirty="0"/>
          </a:p>
        </p:txBody>
      </p:sp>
      <p:pic>
        <p:nvPicPr>
          <p:cNvPr id="7" name="Image 2" descr="preencoded.png"/>
          <p:cNvPicPr>
            <a:picLocks noChangeAspect="1"/>
          </p:cNvPicPr>
          <p:nvPr/>
        </p:nvPicPr>
        <p:blipFill>
          <a:blip r:embed="rId5"/>
          <a:stretch>
            <a:fillRect/>
          </a:stretch>
        </p:blipFill>
        <p:spPr>
          <a:xfrm>
            <a:off x="6252924" y="3762256"/>
            <a:ext cx="1095137" cy="1752243"/>
          </a:xfrm>
          <a:prstGeom prst="rect">
            <a:avLst/>
          </a:prstGeom>
        </p:spPr>
      </p:pic>
      <p:sp>
        <p:nvSpPr>
          <p:cNvPr id="8" name="Text 3"/>
          <p:cNvSpPr/>
          <p:nvPr/>
        </p:nvSpPr>
        <p:spPr>
          <a:xfrm>
            <a:off x="7676555" y="3981212"/>
            <a:ext cx="2874764" cy="359331"/>
          </a:xfrm>
          <a:prstGeom prst="rect">
            <a:avLst/>
          </a:prstGeom>
          <a:noFill/>
          <a:ln/>
        </p:spPr>
        <p:txBody>
          <a:bodyPr wrap="none" lIns="0" tIns="0" rIns="0" bIns="0" rtlCol="0" anchor="t"/>
          <a:lstStyle/>
          <a:p>
            <a:pPr marL="0" indent="0" algn="l">
              <a:lnSpc>
                <a:spcPts val="2800"/>
              </a:lnSpc>
              <a:buNone/>
            </a:pPr>
            <a:r>
              <a:rPr lang="en-US" sz="2250" dirty="0">
                <a:solidFill>
                  <a:srgbClr val="383838"/>
                </a:solidFill>
                <a:latin typeface="PT Serif" pitchFamily="34" charset="0"/>
                <a:ea typeface="PT Serif" pitchFamily="34" charset="-122"/>
                <a:cs typeface="PT Serif" pitchFamily="34" charset="-120"/>
              </a:rPr>
              <a:t>Hosts</a:t>
            </a:r>
            <a:endParaRPr lang="en-US" sz="2250" dirty="0"/>
          </a:p>
        </p:txBody>
      </p:sp>
      <p:sp>
        <p:nvSpPr>
          <p:cNvPr id="9" name="Text 4"/>
          <p:cNvSpPr/>
          <p:nvPr/>
        </p:nvSpPr>
        <p:spPr>
          <a:xfrm>
            <a:off x="7676555" y="4471868"/>
            <a:ext cx="6187321" cy="350520"/>
          </a:xfrm>
          <a:prstGeom prst="rect">
            <a:avLst/>
          </a:prstGeom>
          <a:noFill/>
          <a:ln/>
        </p:spPr>
        <p:txBody>
          <a:bodyPr wrap="none" lIns="0" tIns="0" rIns="0" bIns="0" rtlCol="0" anchor="t"/>
          <a:lstStyle/>
          <a:p>
            <a:pPr marL="0" indent="0" algn="l">
              <a:lnSpc>
                <a:spcPts val="2750"/>
              </a:lnSpc>
              <a:buNone/>
            </a:pPr>
            <a:r>
              <a:rPr lang="en-US" sz="1700" dirty="0">
                <a:solidFill>
                  <a:srgbClr val="383838"/>
                </a:solidFill>
                <a:latin typeface="DM Sans" pitchFamily="34" charset="0"/>
                <a:ea typeface="DM Sans" pitchFamily="34" charset="-122"/>
                <a:cs typeface="DM Sans" pitchFamily="34" charset="-120"/>
              </a:rPr>
              <a:t>Depend on network, affect users.</a:t>
            </a:r>
            <a:endParaRPr lang="en-US" sz="1700" dirty="0"/>
          </a:p>
        </p:txBody>
      </p:sp>
      <p:pic>
        <p:nvPicPr>
          <p:cNvPr id="10" name="Image 3" descr="preencoded.png"/>
          <p:cNvPicPr>
            <a:picLocks noChangeAspect="1"/>
          </p:cNvPicPr>
          <p:nvPr/>
        </p:nvPicPr>
        <p:blipFill>
          <a:blip r:embed="rId6"/>
          <a:stretch>
            <a:fillRect/>
          </a:stretch>
        </p:blipFill>
        <p:spPr>
          <a:xfrm>
            <a:off x="6252924" y="5514499"/>
            <a:ext cx="1095137" cy="1752243"/>
          </a:xfrm>
          <a:prstGeom prst="rect">
            <a:avLst/>
          </a:prstGeom>
        </p:spPr>
      </p:pic>
      <p:sp>
        <p:nvSpPr>
          <p:cNvPr id="11" name="Text 5"/>
          <p:cNvSpPr/>
          <p:nvPr/>
        </p:nvSpPr>
        <p:spPr>
          <a:xfrm>
            <a:off x="7676555" y="5733455"/>
            <a:ext cx="2874764" cy="359331"/>
          </a:xfrm>
          <a:prstGeom prst="rect">
            <a:avLst/>
          </a:prstGeom>
          <a:noFill/>
          <a:ln/>
        </p:spPr>
        <p:txBody>
          <a:bodyPr wrap="none" lIns="0" tIns="0" rIns="0" bIns="0" rtlCol="0" anchor="t"/>
          <a:lstStyle/>
          <a:p>
            <a:pPr marL="0" indent="0" algn="l">
              <a:lnSpc>
                <a:spcPts val="2800"/>
              </a:lnSpc>
              <a:buNone/>
            </a:pPr>
            <a:r>
              <a:rPr lang="en-US" sz="2250" dirty="0">
                <a:solidFill>
                  <a:srgbClr val="383838"/>
                </a:solidFill>
                <a:latin typeface="PT Serif" pitchFamily="34" charset="0"/>
                <a:ea typeface="PT Serif" pitchFamily="34" charset="-122"/>
                <a:cs typeface="PT Serif" pitchFamily="34" charset="-120"/>
              </a:rPr>
              <a:t>Users</a:t>
            </a:r>
            <a:endParaRPr lang="en-US" sz="2250" dirty="0"/>
          </a:p>
        </p:txBody>
      </p:sp>
      <p:sp>
        <p:nvSpPr>
          <p:cNvPr id="12" name="Text 6"/>
          <p:cNvSpPr/>
          <p:nvPr/>
        </p:nvSpPr>
        <p:spPr>
          <a:xfrm>
            <a:off x="7676555" y="6224111"/>
            <a:ext cx="6187321" cy="350520"/>
          </a:xfrm>
          <a:prstGeom prst="rect">
            <a:avLst/>
          </a:prstGeom>
          <a:noFill/>
          <a:ln/>
        </p:spPr>
        <p:txBody>
          <a:bodyPr wrap="none" lIns="0" tIns="0" rIns="0" bIns="0" rtlCol="0" anchor="t"/>
          <a:lstStyle/>
          <a:p>
            <a:pPr marL="0" indent="0" algn="l">
              <a:lnSpc>
                <a:spcPts val="2750"/>
              </a:lnSpc>
              <a:buNone/>
            </a:pPr>
            <a:r>
              <a:rPr lang="en-US" sz="1700" dirty="0">
                <a:solidFill>
                  <a:srgbClr val="383838"/>
                </a:solidFill>
                <a:latin typeface="DM Sans" pitchFamily="34" charset="0"/>
                <a:ea typeface="DM Sans" pitchFamily="34" charset="-122"/>
                <a:cs typeface="DM Sans" pitchFamily="34" charset="-120"/>
              </a:rPr>
              <a:t>Interact with hosts, rely on network.</a:t>
            </a:r>
            <a:endParaRPr lang="en-US" sz="17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64037" y="719971"/>
            <a:ext cx="6480810" cy="809982"/>
          </a:xfrm>
          <a:prstGeom prst="rect">
            <a:avLst/>
          </a:prstGeom>
          <a:noFill/>
          <a:ln/>
        </p:spPr>
        <p:txBody>
          <a:bodyPr wrap="none" lIns="0" tIns="0" rIns="0" bIns="0" rtlCol="0" anchor="t"/>
          <a:lstStyle/>
          <a:p>
            <a:pPr marL="0" indent="0">
              <a:lnSpc>
                <a:spcPts val="6350"/>
              </a:lnSpc>
              <a:buNone/>
            </a:pPr>
            <a:r>
              <a:rPr lang="en-US" sz="5100" dirty="0">
                <a:solidFill>
                  <a:srgbClr val="020202"/>
                </a:solidFill>
                <a:latin typeface="PT Serif" pitchFamily="34" charset="0"/>
                <a:ea typeface="PT Serif" pitchFamily="34" charset="-122"/>
                <a:cs typeface="PT Serif" pitchFamily="34" charset="-120"/>
              </a:rPr>
              <a:t>Addressing IT Issues</a:t>
            </a:r>
            <a:endParaRPr lang="en-US" sz="5100" dirty="0"/>
          </a:p>
        </p:txBody>
      </p:sp>
      <p:sp>
        <p:nvSpPr>
          <p:cNvPr id="4" name="Shape 1"/>
          <p:cNvSpPr/>
          <p:nvPr/>
        </p:nvSpPr>
        <p:spPr>
          <a:xfrm>
            <a:off x="1219081" y="1900238"/>
            <a:ext cx="30480" cy="5609273"/>
          </a:xfrm>
          <a:prstGeom prst="roundRect">
            <a:avLst>
              <a:gd name="adj" fmla="val 121500"/>
            </a:avLst>
          </a:prstGeom>
          <a:solidFill>
            <a:srgbClr val="D8D4D4"/>
          </a:solidFill>
          <a:ln/>
        </p:spPr>
      </p:sp>
      <p:sp>
        <p:nvSpPr>
          <p:cNvPr id="5" name="Shape 2"/>
          <p:cNvSpPr/>
          <p:nvPr/>
        </p:nvSpPr>
        <p:spPr>
          <a:xfrm>
            <a:off x="1481554" y="2440305"/>
            <a:ext cx="864037" cy="30480"/>
          </a:xfrm>
          <a:prstGeom prst="roundRect">
            <a:avLst>
              <a:gd name="adj" fmla="val 121500"/>
            </a:avLst>
          </a:prstGeom>
          <a:solidFill>
            <a:srgbClr val="D8D4D4"/>
          </a:solidFill>
          <a:ln/>
        </p:spPr>
      </p:sp>
      <p:sp>
        <p:nvSpPr>
          <p:cNvPr id="6" name="Shape 3"/>
          <p:cNvSpPr/>
          <p:nvPr/>
        </p:nvSpPr>
        <p:spPr>
          <a:xfrm>
            <a:off x="956608" y="2177891"/>
            <a:ext cx="555427" cy="555427"/>
          </a:xfrm>
          <a:prstGeom prst="roundRect">
            <a:avLst>
              <a:gd name="adj" fmla="val 6668"/>
            </a:avLst>
          </a:prstGeom>
          <a:solidFill>
            <a:srgbClr val="F2EEEE"/>
          </a:solidFill>
          <a:ln/>
        </p:spPr>
      </p:sp>
      <p:sp>
        <p:nvSpPr>
          <p:cNvPr id="7" name="Text 4"/>
          <p:cNvSpPr/>
          <p:nvPr/>
        </p:nvSpPr>
        <p:spPr>
          <a:xfrm>
            <a:off x="1130677" y="2261116"/>
            <a:ext cx="207288" cy="388858"/>
          </a:xfrm>
          <a:prstGeom prst="rect">
            <a:avLst/>
          </a:prstGeom>
          <a:noFill/>
          <a:ln/>
        </p:spPr>
        <p:txBody>
          <a:bodyPr wrap="none" lIns="0" tIns="0" rIns="0" bIns="0" rtlCol="0" anchor="t"/>
          <a:lstStyle/>
          <a:p>
            <a:pPr marL="0" indent="0" algn="ctr">
              <a:lnSpc>
                <a:spcPts val="3050"/>
              </a:lnSpc>
              <a:buNone/>
            </a:pPr>
            <a:r>
              <a:rPr lang="en-US" sz="3050" dirty="0">
                <a:solidFill>
                  <a:srgbClr val="383838"/>
                </a:solidFill>
                <a:latin typeface="PT Serif" pitchFamily="34" charset="0"/>
                <a:ea typeface="PT Serif" pitchFamily="34" charset="-122"/>
                <a:cs typeface="PT Serif" pitchFamily="34" charset="-120"/>
              </a:rPr>
              <a:t>1</a:t>
            </a:r>
            <a:endParaRPr lang="en-US" sz="3050" dirty="0"/>
          </a:p>
        </p:txBody>
      </p:sp>
      <p:sp>
        <p:nvSpPr>
          <p:cNvPr id="8" name="Text 5"/>
          <p:cNvSpPr/>
          <p:nvPr/>
        </p:nvSpPr>
        <p:spPr>
          <a:xfrm>
            <a:off x="2592110" y="2147054"/>
            <a:ext cx="3240405" cy="405051"/>
          </a:xfrm>
          <a:prstGeom prst="rect">
            <a:avLst/>
          </a:prstGeom>
          <a:noFill/>
          <a:ln/>
        </p:spPr>
        <p:txBody>
          <a:bodyPr wrap="none" lIns="0" tIns="0" rIns="0" bIns="0" rtlCol="0" anchor="t"/>
          <a:lstStyle/>
          <a:p>
            <a:pPr marL="0" indent="0" algn="l">
              <a:lnSpc>
                <a:spcPts val="3150"/>
              </a:lnSpc>
              <a:buNone/>
            </a:pPr>
            <a:r>
              <a:rPr lang="en-US" sz="2550" dirty="0">
                <a:solidFill>
                  <a:srgbClr val="383838"/>
                </a:solidFill>
                <a:latin typeface="PT Serif" pitchFamily="34" charset="0"/>
                <a:ea typeface="PT Serif" pitchFamily="34" charset="-122"/>
                <a:cs typeface="PT Serif" pitchFamily="34" charset="-120"/>
              </a:rPr>
              <a:t>Identify</a:t>
            </a:r>
            <a:endParaRPr lang="en-US" sz="2550" dirty="0"/>
          </a:p>
        </p:txBody>
      </p:sp>
      <p:sp>
        <p:nvSpPr>
          <p:cNvPr id="9" name="Text 6"/>
          <p:cNvSpPr/>
          <p:nvPr/>
        </p:nvSpPr>
        <p:spPr>
          <a:xfrm>
            <a:off x="2592110" y="2700218"/>
            <a:ext cx="5687854" cy="395049"/>
          </a:xfrm>
          <a:prstGeom prst="rect">
            <a:avLst/>
          </a:prstGeom>
          <a:noFill/>
          <a:ln/>
        </p:spPr>
        <p:txBody>
          <a:bodyPr wrap="none" lIns="0" tIns="0" rIns="0" bIns="0" rtlCol="0" anchor="t"/>
          <a:lstStyle/>
          <a:p>
            <a:pPr marL="0" indent="0" algn="l">
              <a:lnSpc>
                <a:spcPts val="3100"/>
              </a:lnSpc>
              <a:buNone/>
            </a:pPr>
            <a:r>
              <a:rPr lang="en-US" sz="1900" dirty="0">
                <a:solidFill>
                  <a:srgbClr val="383838"/>
                </a:solidFill>
                <a:latin typeface="DM Sans" pitchFamily="34" charset="0"/>
                <a:ea typeface="DM Sans" pitchFamily="34" charset="-122"/>
                <a:cs typeface="DM Sans" pitchFamily="34" charset="-120"/>
              </a:rPr>
              <a:t>Pinpoint the source and nature of the issue.</a:t>
            </a:r>
            <a:endParaRPr lang="en-US" sz="1900" dirty="0"/>
          </a:p>
        </p:txBody>
      </p:sp>
      <p:sp>
        <p:nvSpPr>
          <p:cNvPr id="10" name="Shape 7"/>
          <p:cNvSpPr/>
          <p:nvPr/>
        </p:nvSpPr>
        <p:spPr>
          <a:xfrm>
            <a:off x="1481554" y="4128968"/>
            <a:ext cx="864037" cy="30480"/>
          </a:xfrm>
          <a:prstGeom prst="roundRect">
            <a:avLst>
              <a:gd name="adj" fmla="val 121500"/>
            </a:avLst>
          </a:prstGeom>
          <a:solidFill>
            <a:srgbClr val="D8D4D4"/>
          </a:solidFill>
          <a:ln/>
        </p:spPr>
      </p:sp>
      <p:sp>
        <p:nvSpPr>
          <p:cNvPr id="11" name="Shape 8"/>
          <p:cNvSpPr/>
          <p:nvPr/>
        </p:nvSpPr>
        <p:spPr>
          <a:xfrm>
            <a:off x="956608" y="3866555"/>
            <a:ext cx="555427" cy="555427"/>
          </a:xfrm>
          <a:prstGeom prst="roundRect">
            <a:avLst>
              <a:gd name="adj" fmla="val 6668"/>
            </a:avLst>
          </a:prstGeom>
          <a:solidFill>
            <a:srgbClr val="F2EEEE"/>
          </a:solidFill>
          <a:ln/>
        </p:spPr>
      </p:sp>
      <p:sp>
        <p:nvSpPr>
          <p:cNvPr id="12" name="Text 9"/>
          <p:cNvSpPr/>
          <p:nvPr/>
        </p:nvSpPr>
        <p:spPr>
          <a:xfrm>
            <a:off x="1130677" y="3949779"/>
            <a:ext cx="207288" cy="388858"/>
          </a:xfrm>
          <a:prstGeom prst="rect">
            <a:avLst/>
          </a:prstGeom>
          <a:noFill/>
          <a:ln/>
        </p:spPr>
        <p:txBody>
          <a:bodyPr wrap="none" lIns="0" tIns="0" rIns="0" bIns="0" rtlCol="0" anchor="t"/>
          <a:lstStyle/>
          <a:p>
            <a:pPr marL="0" indent="0" algn="ctr">
              <a:lnSpc>
                <a:spcPts val="3050"/>
              </a:lnSpc>
              <a:buNone/>
            </a:pPr>
            <a:r>
              <a:rPr lang="en-US" sz="3050" dirty="0">
                <a:solidFill>
                  <a:srgbClr val="383838"/>
                </a:solidFill>
                <a:latin typeface="PT Serif" pitchFamily="34" charset="0"/>
                <a:ea typeface="PT Serif" pitchFamily="34" charset="-122"/>
                <a:cs typeface="PT Serif" pitchFamily="34" charset="-120"/>
              </a:rPr>
              <a:t>2</a:t>
            </a:r>
            <a:endParaRPr lang="en-US" sz="3050" dirty="0"/>
          </a:p>
        </p:txBody>
      </p:sp>
      <p:sp>
        <p:nvSpPr>
          <p:cNvPr id="13" name="Text 10"/>
          <p:cNvSpPr/>
          <p:nvPr/>
        </p:nvSpPr>
        <p:spPr>
          <a:xfrm>
            <a:off x="2592110" y="3835718"/>
            <a:ext cx="3240405" cy="405051"/>
          </a:xfrm>
          <a:prstGeom prst="rect">
            <a:avLst/>
          </a:prstGeom>
          <a:noFill/>
          <a:ln/>
        </p:spPr>
        <p:txBody>
          <a:bodyPr wrap="none" lIns="0" tIns="0" rIns="0" bIns="0" rtlCol="0" anchor="t"/>
          <a:lstStyle/>
          <a:p>
            <a:pPr marL="0" indent="0" algn="l">
              <a:lnSpc>
                <a:spcPts val="3150"/>
              </a:lnSpc>
              <a:buNone/>
            </a:pPr>
            <a:r>
              <a:rPr lang="en-US" sz="2550" dirty="0">
                <a:solidFill>
                  <a:srgbClr val="383838"/>
                </a:solidFill>
                <a:latin typeface="PT Serif" pitchFamily="34" charset="0"/>
                <a:ea typeface="PT Serif" pitchFamily="34" charset="-122"/>
                <a:cs typeface="PT Serif" pitchFamily="34" charset="-120"/>
              </a:rPr>
              <a:t>Prioritize</a:t>
            </a:r>
            <a:endParaRPr lang="en-US" sz="2550" dirty="0"/>
          </a:p>
        </p:txBody>
      </p:sp>
      <p:sp>
        <p:nvSpPr>
          <p:cNvPr id="14" name="Text 11"/>
          <p:cNvSpPr/>
          <p:nvPr/>
        </p:nvSpPr>
        <p:spPr>
          <a:xfrm>
            <a:off x="2592110" y="4388882"/>
            <a:ext cx="5687854" cy="790099"/>
          </a:xfrm>
          <a:prstGeom prst="rect">
            <a:avLst/>
          </a:prstGeom>
          <a:noFill/>
          <a:ln/>
        </p:spPr>
        <p:txBody>
          <a:bodyPr wrap="square" lIns="0" tIns="0" rIns="0" bIns="0" rtlCol="0" anchor="t"/>
          <a:lstStyle/>
          <a:p>
            <a:pPr marL="0" indent="0" algn="l">
              <a:lnSpc>
                <a:spcPts val="3100"/>
              </a:lnSpc>
              <a:buNone/>
            </a:pPr>
            <a:r>
              <a:rPr lang="en-US" sz="1900" dirty="0">
                <a:solidFill>
                  <a:srgbClr val="383838"/>
                </a:solidFill>
                <a:latin typeface="DM Sans" pitchFamily="34" charset="0"/>
                <a:ea typeface="DM Sans" pitchFamily="34" charset="-122"/>
                <a:cs typeface="DM Sans" pitchFamily="34" charset="-120"/>
              </a:rPr>
              <a:t>Assess urgency and impact to determine response.</a:t>
            </a:r>
            <a:endParaRPr lang="en-US" sz="1900" dirty="0"/>
          </a:p>
        </p:txBody>
      </p:sp>
      <p:sp>
        <p:nvSpPr>
          <p:cNvPr id="15" name="Shape 12"/>
          <p:cNvSpPr/>
          <p:nvPr/>
        </p:nvSpPr>
        <p:spPr>
          <a:xfrm>
            <a:off x="1481554" y="6212681"/>
            <a:ext cx="864037" cy="30480"/>
          </a:xfrm>
          <a:prstGeom prst="roundRect">
            <a:avLst>
              <a:gd name="adj" fmla="val 121500"/>
            </a:avLst>
          </a:prstGeom>
          <a:solidFill>
            <a:srgbClr val="D8D4D4"/>
          </a:solidFill>
          <a:ln/>
        </p:spPr>
      </p:sp>
      <p:sp>
        <p:nvSpPr>
          <p:cNvPr id="16" name="Shape 13"/>
          <p:cNvSpPr/>
          <p:nvPr/>
        </p:nvSpPr>
        <p:spPr>
          <a:xfrm>
            <a:off x="956608" y="5950268"/>
            <a:ext cx="555427" cy="555427"/>
          </a:xfrm>
          <a:prstGeom prst="roundRect">
            <a:avLst>
              <a:gd name="adj" fmla="val 6668"/>
            </a:avLst>
          </a:prstGeom>
          <a:solidFill>
            <a:srgbClr val="F2EEEE"/>
          </a:solidFill>
          <a:ln/>
        </p:spPr>
      </p:sp>
      <p:sp>
        <p:nvSpPr>
          <p:cNvPr id="17" name="Text 14"/>
          <p:cNvSpPr/>
          <p:nvPr/>
        </p:nvSpPr>
        <p:spPr>
          <a:xfrm>
            <a:off x="1130677" y="6033492"/>
            <a:ext cx="207288" cy="388858"/>
          </a:xfrm>
          <a:prstGeom prst="rect">
            <a:avLst/>
          </a:prstGeom>
          <a:noFill/>
          <a:ln/>
        </p:spPr>
        <p:txBody>
          <a:bodyPr wrap="none" lIns="0" tIns="0" rIns="0" bIns="0" rtlCol="0" anchor="t"/>
          <a:lstStyle/>
          <a:p>
            <a:pPr marL="0" indent="0" algn="ctr">
              <a:lnSpc>
                <a:spcPts val="3050"/>
              </a:lnSpc>
              <a:buNone/>
            </a:pPr>
            <a:r>
              <a:rPr lang="en-US" sz="3050" dirty="0">
                <a:solidFill>
                  <a:srgbClr val="383838"/>
                </a:solidFill>
                <a:latin typeface="PT Serif" pitchFamily="34" charset="0"/>
                <a:ea typeface="PT Serif" pitchFamily="34" charset="-122"/>
                <a:cs typeface="PT Serif" pitchFamily="34" charset="-120"/>
              </a:rPr>
              <a:t>3</a:t>
            </a:r>
            <a:endParaRPr lang="en-US" sz="3050" dirty="0"/>
          </a:p>
        </p:txBody>
      </p:sp>
      <p:sp>
        <p:nvSpPr>
          <p:cNvPr id="18" name="Text 15"/>
          <p:cNvSpPr/>
          <p:nvPr/>
        </p:nvSpPr>
        <p:spPr>
          <a:xfrm>
            <a:off x="2592110" y="5919430"/>
            <a:ext cx="3240405" cy="405051"/>
          </a:xfrm>
          <a:prstGeom prst="rect">
            <a:avLst/>
          </a:prstGeom>
          <a:noFill/>
          <a:ln/>
        </p:spPr>
        <p:txBody>
          <a:bodyPr wrap="none" lIns="0" tIns="0" rIns="0" bIns="0" rtlCol="0" anchor="t"/>
          <a:lstStyle/>
          <a:p>
            <a:pPr marL="0" indent="0" algn="l">
              <a:lnSpc>
                <a:spcPts val="3150"/>
              </a:lnSpc>
              <a:buNone/>
            </a:pPr>
            <a:r>
              <a:rPr lang="en-US" sz="2550" dirty="0">
                <a:solidFill>
                  <a:srgbClr val="383838"/>
                </a:solidFill>
                <a:latin typeface="PT Serif" pitchFamily="34" charset="0"/>
                <a:ea typeface="PT Serif" pitchFamily="34" charset="-122"/>
                <a:cs typeface="PT Serif" pitchFamily="34" charset="-120"/>
              </a:rPr>
              <a:t>Resolve</a:t>
            </a:r>
            <a:endParaRPr lang="en-US" sz="2550" dirty="0"/>
          </a:p>
        </p:txBody>
      </p:sp>
      <p:sp>
        <p:nvSpPr>
          <p:cNvPr id="19" name="Text 16"/>
          <p:cNvSpPr/>
          <p:nvPr/>
        </p:nvSpPr>
        <p:spPr>
          <a:xfrm>
            <a:off x="2592110" y="6472595"/>
            <a:ext cx="5687854" cy="790099"/>
          </a:xfrm>
          <a:prstGeom prst="rect">
            <a:avLst/>
          </a:prstGeom>
          <a:noFill/>
          <a:ln/>
        </p:spPr>
        <p:txBody>
          <a:bodyPr wrap="square" lIns="0" tIns="0" rIns="0" bIns="0" rtlCol="0" anchor="t"/>
          <a:lstStyle/>
          <a:p>
            <a:pPr marL="0" indent="0" algn="l">
              <a:lnSpc>
                <a:spcPts val="3100"/>
              </a:lnSpc>
              <a:buNone/>
            </a:pPr>
            <a:r>
              <a:rPr lang="en-US" sz="1900" dirty="0">
                <a:solidFill>
                  <a:srgbClr val="383838"/>
                </a:solidFill>
                <a:latin typeface="DM Sans" pitchFamily="34" charset="0"/>
                <a:ea typeface="DM Sans" pitchFamily="34" charset="-122"/>
                <a:cs typeface="DM Sans" pitchFamily="34" charset="-120"/>
              </a:rPr>
              <a:t>Implement effective fixes and preventive measures.</a:t>
            </a:r>
            <a:endParaRPr lang="en-US" sz="19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D032A0-EDD6-7FE0-727A-DBD9D15FEB44}"/>
              </a:ext>
            </a:extLst>
          </p:cNvPr>
          <p:cNvSpPr txBox="1"/>
          <p:nvPr/>
        </p:nvSpPr>
        <p:spPr>
          <a:xfrm>
            <a:off x="724619" y="2868305"/>
            <a:ext cx="11783683" cy="3237040"/>
          </a:xfrm>
          <a:prstGeom prst="rect">
            <a:avLst/>
          </a:prstGeom>
          <a:noFill/>
        </p:spPr>
        <p:txBody>
          <a:bodyPr wrap="square">
            <a:sp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en-DK" sz="3000" b="1" kern="0" dirty="0">
                <a:effectLst/>
                <a:latin typeface="Times New Roman" panose="02020603050405020304" pitchFamily="18" charset="0"/>
                <a:ea typeface="Times New Roman" panose="02020603050405020304" pitchFamily="18" charset="0"/>
                <a:cs typeface="Times New Roman" panose="02020603050405020304" pitchFamily="18" charset="0"/>
              </a:rPr>
              <a:t>Collaborative Effort</a:t>
            </a:r>
            <a:r>
              <a:rPr lang="en-DK" sz="3000" kern="0" dirty="0">
                <a:effectLst/>
                <a:latin typeface="Times New Roman" panose="02020603050405020304" pitchFamily="18" charset="0"/>
                <a:ea typeface="Times New Roman" panose="02020603050405020304" pitchFamily="18" charset="0"/>
                <a:cs typeface="Times New Roman" panose="02020603050405020304" pitchFamily="18" charset="0"/>
              </a:rPr>
              <a:t>: Ensures administrators have a unified response to issues.</a:t>
            </a:r>
            <a:endParaRPr lang="en-DK" sz="3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DK" sz="3000" b="1" kern="0" dirty="0">
                <a:effectLst/>
                <a:latin typeface="Times New Roman" panose="02020603050405020304" pitchFamily="18" charset="0"/>
                <a:ea typeface="Times New Roman" panose="02020603050405020304" pitchFamily="18" charset="0"/>
                <a:cs typeface="Times New Roman" panose="02020603050405020304" pitchFamily="18" charset="0"/>
              </a:rPr>
              <a:t>Organizational Values</a:t>
            </a:r>
            <a:r>
              <a:rPr lang="en-DK" sz="3000" kern="0" dirty="0">
                <a:effectLst/>
                <a:latin typeface="Times New Roman" panose="02020603050405020304" pitchFamily="18" charset="0"/>
                <a:ea typeface="Times New Roman" panose="02020603050405020304" pitchFamily="18" charset="0"/>
                <a:cs typeface="Times New Roman" panose="02020603050405020304" pitchFamily="18" charset="0"/>
              </a:rPr>
              <a:t>: Reflects the organization’s stance on security, </a:t>
            </a:r>
            <a:r>
              <a:rPr lang="en-DK" sz="3000" kern="0" dirty="0" err="1">
                <a:effectLst/>
                <a:latin typeface="Times New Roman" panose="02020603050405020304" pitchFamily="18" charset="0"/>
                <a:ea typeface="Times New Roman" panose="02020603050405020304" pitchFamily="18" charset="0"/>
                <a:cs typeface="Times New Roman" panose="02020603050405020304" pitchFamily="18" charset="0"/>
              </a:rPr>
              <a:t>behavior</a:t>
            </a:r>
            <a:r>
              <a:rPr lang="en-DK" sz="3000" kern="0" dirty="0">
                <a:effectLst/>
                <a:latin typeface="Times New Roman" panose="02020603050405020304" pitchFamily="18" charset="0"/>
                <a:ea typeface="Times New Roman" panose="02020603050405020304" pitchFamily="18" charset="0"/>
                <a:cs typeface="Times New Roman" panose="02020603050405020304" pitchFamily="18" charset="0"/>
              </a:rPr>
              <a:t>, and responsibilities.</a:t>
            </a:r>
            <a:endParaRPr lang="en-DK" sz="3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DK" sz="3000" b="1" kern="0" dirty="0">
                <a:effectLst/>
                <a:latin typeface="Times New Roman" panose="02020603050405020304" pitchFamily="18" charset="0"/>
                <a:ea typeface="Times New Roman" panose="02020603050405020304" pitchFamily="18" charset="0"/>
                <a:cs typeface="Times New Roman" panose="02020603050405020304" pitchFamily="18" charset="0"/>
              </a:rPr>
              <a:t>Predictability</a:t>
            </a:r>
            <a:r>
              <a:rPr lang="en-DK" sz="3000" kern="0" dirty="0">
                <a:effectLst/>
                <a:latin typeface="Times New Roman" panose="02020603050405020304" pitchFamily="18" charset="0"/>
                <a:ea typeface="Times New Roman" panose="02020603050405020304" pitchFamily="18" charset="0"/>
                <a:cs typeface="Times New Roman" panose="02020603050405020304" pitchFamily="18" charset="0"/>
              </a:rPr>
              <a:t>: Establishes protocols to maintain consistent system performance.</a:t>
            </a:r>
            <a:endParaRPr lang="en-DK" sz="3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CF88A9A-5DFB-4B29-569E-7BC60E1700DB}"/>
              </a:ext>
            </a:extLst>
          </p:cNvPr>
          <p:cNvSpPr txBox="1"/>
          <p:nvPr/>
        </p:nvSpPr>
        <p:spPr>
          <a:xfrm>
            <a:off x="396815" y="615219"/>
            <a:ext cx="13181161" cy="1219436"/>
          </a:xfrm>
          <a:prstGeom prst="rect">
            <a:avLst/>
          </a:prstGeom>
          <a:noFill/>
        </p:spPr>
        <p:txBody>
          <a:bodyPr wrap="square">
            <a:spAutoFit/>
          </a:bodyPr>
          <a:lstStyle/>
          <a:p>
            <a:pPr>
              <a:lnSpc>
                <a:spcPct val="107000"/>
              </a:lnSpc>
              <a:spcAft>
                <a:spcPts val="800"/>
              </a:spcAft>
            </a:pPr>
            <a:r>
              <a:rPr lang="en-DK" sz="7200" b="1" kern="0" dirty="0">
                <a:effectLst/>
                <a:latin typeface="Times New Roman" panose="02020603050405020304" pitchFamily="18" charset="0"/>
                <a:ea typeface="Times New Roman" panose="02020603050405020304" pitchFamily="18" charset="0"/>
                <a:cs typeface="Times New Roman" panose="02020603050405020304" pitchFamily="18" charset="0"/>
              </a:rPr>
              <a:t>Importance of System Policies</a:t>
            </a:r>
            <a:endParaRPr lang="en-DK" sz="6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81173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3083243"/>
          </a:xfrm>
          <a:prstGeom prst="rect">
            <a:avLst/>
          </a:prstGeom>
        </p:spPr>
      </p:pic>
      <p:sp>
        <p:nvSpPr>
          <p:cNvPr id="3" name="Text 0"/>
          <p:cNvSpPr/>
          <p:nvPr/>
        </p:nvSpPr>
        <p:spPr>
          <a:xfrm>
            <a:off x="863203" y="3761899"/>
            <a:ext cx="7917894" cy="809268"/>
          </a:xfrm>
          <a:prstGeom prst="rect">
            <a:avLst/>
          </a:prstGeom>
          <a:noFill/>
          <a:ln/>
        </p:spPr>
        <p:txBody>
          <a:bodyPr wrap="none" lIns="0" tIns="0" rIns="0" bIns="0" rtlCol="0" anchor="t"/>
          <a:lstStyle/>
          <a:p>
            <a:pPr marL="0" indent="0">
              <a:lnSpc>
                <a:spcPts val="6350"/>
              </a:lnSpc>
              <a:buNone/>
            </a:pPr>
            <a:r>
              <a:rPr lang="en-US" sz="5050" dirty="0">
                <a:solidFill>
                  <a:srgbClr val="020202"/>
                </a:solidFill>
                <a:latin typeface="PT Serif" pitchFamily="34" charset="0"/>
                <a:ea typeface="PT Serif" pitchFamily="34" charset="-122"/>
                <a:cs typeface="PT Serif" pitchFamily="34" charset="-120"/>
              </a:rPr>
              <a:t>Collaboration Across Levels</a:t>
            </a:r>
            <a:endParaRPr lang="en-US" sz="5050" dirty="0"/>
          </a:p>
        </p:txBody>
      </p:sp>
      <p:pic>
        <p:nvPicPr>
          <p:cNvPr id="4" name="Image 1" descr="preencoded.png"/>
          <p:cNvPicPr>
            <a:picLocks noChangeAspect="1"/>
          </p:cNvPicPr>
          <p:nvPr/>
        </p:nvPicPr>
        <p:blipFill>
          <a:blip r:embed="rId4"/>
          <a:stretch>
            <a:fillRect/>
          </a:stretch>
        </p:blipFill>
        <p:spPr>
          <a:xfrm>
            <a:off x="863203" y="4941094"/>
            <a:ext cx="616625" cy="616625"/>
          </a:xfrm>
          <a:prstGeom prst="rect">
            <a:avLst/>
          </a:prstGeom>
        </p:spPr>
      </p:pic>
      <p:sp>
        <p:nvSpPr>
          <p:cNvPr id="5" name="Text 1"/>
          <p:cNvSpPr/>
          <p:nvPr/>
        </p:nvSpPr>
        <p:spPr>
          <a:xfrm>
            <a:off x="863203" y="5804297"/>
            <a:ext cx="2948464" cy="404574"/>
          </a:xfrm>
          <a:prstGeom prst="rect">
            <a:avLst/>
          </a:prstGeom>
          <a:noFill/>
          <a:ln/>
        </p:spPr>
        <p:txBody>
          <a:bodyPr wrap="none" lIns="0" tIns="0" rIns="0" bIns="0" rtlCol="0" anchor="t"/>
          <a:lstStyle/>
          <a:p>
            <a:pPr marL="0" indent="0" algn="l">
              <a:lnSpc>
                <a:spcPts val="3150"/>
              </a:lnSpc>
              <a:buNone/>
            </a:pPr>
            <a:r>
              <a:rPr lang="en-US" sz="2500" dirty="0">
                <a:solidFill>
                  <a:srgbClr val="383838"/>
                </a:solidFill>
                <a:latin typeface="PT Serif" pitchFamily="34" charset="0"/>
                <a:ea typeface="PT Serif" pitchFamily="34" charset="-122"/>
                <a:cs typeface="PT Serif" pitchFamily="34" charset="-120"/>
              </a:rPr>
              <a:t>Network Team</a:t>
            </a:r>
            <a:endParaRPr lang="en-US" sz="2500" dirty="0"/>
          </a:p>
        </p:txBody>
      </p:sp>
      <p:sp>
        <p:nvSpPr>
          <p:cNvPr id="6" name="Text 2"/>
          <p:cNvSpPr/>
          <p:nvPr/>
        </p:nvSpPr>
        <p:spPr>
          <a:xfrm>
            <a:off x="863203" y="6356866"/>
            <a:ext cx="2948464" cy="1184077"/>
          </a:xfrm>
          <a:prstGeom prst="rect">
            <a:avLst/>
          </a:prstGeom>
          <a:noFill/>
          <a:ln/>
        </p:spPr>
        <p:txBody>
          <a:bodyPr wrap="square" lIns="0" tIns="0" rIns="0" bIns="0" rtlCol="0" anchor="t"/>
          <a:lstStyle/>
          <a:p>
            <a:pPr marL="0" indent="0" algn="l">
              <a:lnSpc>
                <a:spcPts val="3100"/>
              </a:lnSpc>
              <a:buNone/>
            </a:pPr>
            <a:r>
              <a:rPr lang="en-US" sz="1900" dirty="0">
                <a:solidFill>
                  <a:srgbClr val="383838"/>
                </a:solidFill>
                <a:latin typeface="DM Sans" pitchFamily="34" charset="0"/>
                <a:ea typeface="DM Sans" pitchFamily="34" charset="-122"/>
                <a:cs typeface="DM Sans" pitchFamily="34" charset="-120"/>
              </a:rPr>
              <a:t>Responsible for infrastructure and connectivity.</a:t>
            </a:r>
            <a:endParaRPr lang="en-US" sz="1900" dirty="0"/>
          </a:p>
        </p:txBody>
      </p:sp>
      <p:pic>
        <p:nvPicPr>
          <p:cNvPr id="7" name="Image 2" descr="preencoded.png"/>
          <p:cNvPicPr>
            <a:picLocks noChangeAspect="1"/>
          </p:cNvPicPr>
          <p:nvPr/>
        </p:nvPicPr>
        <p:blipFill>
          <a:blip r:embed="rId5"/>
          <a:stretch>
            <a:fillRect/>
          </a:stretch>
        </p:blipFill>
        <p:spPr>
          <a:xfrm>
            <a:off x="4181594" y="4941094"/>
            <a:ext cx="616625" cy="616625"/>
          </a:xfrm>
          <a:prstGeom prst="rect">
            <a:avLst/>
          </a:prstGeom>
        </p:spPr>
      </p:pic>
      <p:sp>
        <p:nvSpPr>
          <p:cNvPr id="8" name="Text 3"/>
          <p:cNvSpPr/>
          <p:nvPr/>
        </p:nvSpPr>
        <p:spPr>
          <a:xfrm>
            <a:off x="4181594" y="5804297"/>
            <a:ext cx="2948583" cy="809149"/>
          </a:xfrm>
          <a:prstGeom prst="rect">
            <a:avLst/>
          </a:prstGeom>
          <a:noFill/>
          <a:ln/>
        </p:spPr>
        <p:txBody>
          <a:bodyPr wrap="square" lIns="0" tIns="0" rIns="0" bIns="0" rtlCol="0" anchor="t"/>
          <a:lstStyle/>
          <a:p>
            <a:pPr marL="0" indent="0" algn="l">
              <a:lnSpc>
                <a:spcPts val="3150"/>
              </a:lnSpc>
              <a:buNone/>
            </a:pPr>
            <a:r>
              <a:rPr lang="en-US" sz="2500" dirty="0">
                <a:solidFill>
                  <a:srgbClr val="383838"/>
                </a:solidFill>
                <a:latin typeface="PT Serif" pitchFamily="34" charset="0"/>
                <a:ea typeface="PT Serif" pitchFamily="34" charset="-122"/>
                <a:cs typeface="PT Serif" pitchFamily="34" charset="-120"/>
              </a:rPr>
              <a:t>System Administrators</a:t>
            </a:r>
            <a:endParaRPr lang="en-US" sz="2500" dirty="0"/>
          </a:p>
        </p:txBody>
      </p:sp>
      <p:sp>
        <p:nvSpPr>
          <p:cNvPr id="9" name="Text 4"/>
          <p:cNvSpPr/>
          <p:nvPr/>
        </p:nvSpPr>
        <p:spPr>
          <a:xfrm>
            <a:off x="4181594" y="6761440"/>
            <a:ext cx="2948583" cy="789384"/>
          </a:xfrm>
          <a:prstGeom prst="rect">
            <a:avLst/>
          </a:prstGeom>
          <a:noFill/>
          <a:ln/>
        </p:spPr>
        <p:txBody>
          <a:bodyPr wrap="square" lIns="0" tIns="0" rIns="0" bIns="0" rtlCol="0" anchor="t"/>
          <a:lstStyle/>
          <a:p>
            <a:pPr marL="0" indent="0" algn="l">
              <a:lnSpc>
                <a:spcPts val="3100"/>
              </a:lnSpc>
              <a:buNone/>
            </a:pPr>
            <a:r>
              <a:rPr lang="en-US" sz="1900" dirty="0">
                <a:solidFill>
                  <a:srgbClr val="383838"/>
                </a:solidFill>
                <a:latin typeface="DM Sans" pitchFamily="34" charset="0"/>
                <a:ea typeface="DM Sans" pitchFamily="34" charset="-122"/>
                <a:cs typeface="DM Sans" pitchFamily="34" charset="-120"/>
              </a:rPr>
              <a:t>Manage and maintain host environments.</a:t>
            </a:r>
            <a:endParaRPr lang="en-US" sz="1900" dirty="0"/>
          </a:p>
        </p:txBody>
      </p:sp>
      <p:pic>
        <p:nvPicPr>
          <p:cNvPr id="10" name="Image 3" descr="preencoded.png"/>
          <p:cNvPicPr>
            <a:picLocks noChangeAspect="1"/>
          </p:cNvPicPr>
          <p:nvPr/>
        </p:nvPicPr>
        <p:blipFill>
          <a:blip r:embed="rId6"/>
          <a:stretch>
            <a:fillRect/>
          </a:stretch>
        </p:blipFill>
        <p:spPr>
          <a:xfrm>
            <a:off x="7500104" y="4941094"/>
            <a:ext cx="616625" cy="616625"/>
          </a:xfrm>
          <a:prstGeom prst="rect">
            <a:avLst/>
          </a:prstGeom>
        </p:spPr>
      </p:pic>
      <p:sp>
        <p:nvSpPr>
          <p:cNvPr id="11" name="Text 5"/>
          <p:cNvSpPr/>
          <p:nvPr/>
        </p:nvSpPr>
        <p:spPr>
          <a:xfrm>
            <a:off x="7500104" y="5804297"/>
            <a:ext cx="2948583" cy="404574"/>
          </a:xfrm>
          <a:prstGeom prst="rect">
            <a:avLst/>
          </a:prstGeom>
          <a:noFill/>
          <a:ln/>
        </p:spPr>
        <p:txBody>
          <a:bodyPr wrap="none" lIns="0" tIns="0" rIns="0" bIns="0" rtlCol="0" anchor="t"/>
          <a:lstStyle/>
          <a:p>
            <a:pPr marL="0" indent="0" algn="l">
              <a:lnSpc>
                <a:spcPts val="3150"/>
              </a:lnSpc>
              <a:buNone/>
            </a:pPr>
            <a:r>
              <a:rPr lang="en-US" sz="2500" dirty="0">
                <a:solidFill>
                  <a:srgbClr val="383838"/>
                </a:solidFill>
                <a:latin typeface="PT Serif" pitchFamily="34" charset="0"/>
                <a:ea typeface="PT Serif" pitchFamily="34" charset="-122"/>
                <a:cs typeface="PT Serif" pitchFamily="34" charset="-120"/>
              </a:rPr>
              <a:t>End Users</a:t>
            </a:r>
            <a:endParaRPr lang="en-US" sz="2500" dirty="0"/>
          </a:p>
        </p:txBody>
      </p:sp>
      <p:sp>
        <p:nvSpPr>
          <p:cNvPr id="12" name="Text 6"/>
          <p:cNvSpPr/>
          <p:nvPr/>
        </p:nvSpPr>
        <p:spPr>
          <a:xfrm>
            <a:off x="7500104" y="6356866"/>
            <a:ext cx="2948583" cy="789384"/>
          </a:xfrm>
          <a:prstGeom prst="rect">
            <a:avLst/>
          </a:prstGeom>
          <a:noFill/>
          <a:ln/>
        </p:spPr>
        <p:txBody>
          <a:bodyPr wrap="square" lIns="0" tIns="0" rIns="0" bIns="0" rtlCol="0" anchor="t"/>
          <a:lstStyle/>
          <a:p>
            <a:pPr marL="0" indent="0" algn="l">
              <a:lnSpc>
                <a:spcPts val="3100"/>
              </a:lnSpc>
              <a:buNone/>
            </a:pPr>
            <a:r>
              <a:rPr lang="en-US" sz="1900" dirty="0">
                <a:solidFill>
                  <a:srgbClr val="383838"/>
                </a:solidFill>
                <a:latin typeface="DM Sans" pitchFamily="34" charset="0"/>
                <a:ea typeface="DM Sans" pitchFamily="34" charset="-122"/>
                <a:cs typeface="DM Sans" pitchFamily="34" charset="-120"/>
              </a:rPr>
              <a:t>Provide valuable feedback and insights.</a:t>
            </a:r>
            <a:endParaRPr lang="en-US" sz="1900" dirty="0"/>
          </a:p>
        </p:txBody>
      </p:sp>
      <p:pic>
        <p:nvPicPr>
          <p:cNvPr id="13" name="Image 4" descr="preencoded.png"/>
          <p:cNvPicPr>
            <a:picLocks noChangeAspect="1"/>
          </p:cNvPicPr>
          <p:nvPr/>
        </p:nvPicPr>
        <p:blipFill>
          <a:blip r:embed="rId7"/>
          <a:stretch>
            <a:fillRect/>
          </a:stretch>
        </p:blipFill>
        <p:spPr>
          <a:xfrm>
            <a:off x="10818614" y="4941094"/>
            <a:ext cx="616625" cy="616625"/>
          </a:xfrm>
          <a:prstGeom prst="rect">
            <a:avLst/>
          </a:prstGeom>
        </p:spPr>
      </p:pic>
      <p:sp>
        <p:nvSpPr>
          <p:cNvPr id="14" name="Text 7"/>
          <p:cNvSpPr/>
          <p:nvPr/>
        </p:nvSpPr>
        <p:spPr>
          <a:xfrm>
            <a:off x="10818614" y="5804297"/>
            <a:ext cx="2948583" cy="404574"/>
          </a:xfrm>
          <a:prstGeom prst="rect">
            <a:avLst/>
          </a:prstGeom>
          <a:noFill/>
          <a:ln/>
        </p:spPr>
        <p:txBody>
          <a:bodyPr wrap="none" lIns="0" tIns="0" rIns="0" bIns="0" rtlCol="0" anchor="t"/>
          <a:lstStyle/>
          <a:p>
            <a:pPr marL="0" indent="0" algn="l">
              <a:lnSpc>
                <a:spcPts val="3150"/>
              </a:lnSpc>
              <a:buNone/>
            </a:pPr>
            <a:r>
              <a:rPr lang="en-US" sz="2500" dirty="0">
                <a:solidFill>
                  <a:srgbClr val="383838"/>
                </a:solidFill>
                <a:latin typeface="PT Serif" pitchFamily="34" charset="0"/>
                <a:ea typeface="PT Serif" pitchFamily="34" charset="-122"/>
                <a:cs typeface="PT Serif" pitchFamily="34" charset="-120"/>
              </a:rPr>
              <a:t>IT Support</a:t>
            </a:r>
            <a:endParaRPr lang="en-US" sz="2500" dirty="0"/>
          </a:p>
        </p:txBody>
      </p:sp>
      <p:sp>
        <p:nvSpPr>
          <p:cNvPr id="15" name="Text 8"/>
          <p:cNvSpPr/>
          <p:nvPr/>
        </p:nvSpPr>
        <p:spPr>
          <a:xfrm>
            <a:off x="10818614" y="6356866"/>
            <a:ext cx="2948583" cy="789384"/>
          </a:xfrm>
          <a:prstGeom prst="rect">
            <a:avLst/>
          </a:prstGeom>
          <a:noFill/>
          <a:ln/>
        </p:spPr>
        <p:txBody>
          <a:bodyPr wrap="square" lIns="0" tIns="0" rIns="0" bIns="0" rtlCol="0" anchor="t"/>
          <a:lstStyle/>
          <a:p>
            <a:pPr marL="0" indent="0" algn="l">
              <a:lnSpc>
                <a:spcPts val="3100"/>
              </a:lnSpc>
              <a:buNone/>
            </a:pPr>
            <a:r>
              <a:rPr lang="en-US" sz="1900" dirty="0">
                <a:solidFill>
                  <a:srgbClr val="383838"/>
                </a:solidFill>
                <a:latin typeface="DM Sans" pitchFamily="34" charset="0"/>
                <a:ea typeface="DM Sans" pitchFamily="34" charset="-122"/>
                <a:cs typeface="DM Sans" pitchFamily="34" charset="-120"/>
              </a:rPr>
              <a:t>Coordinate responses and share knowledge.</a:t>
            </a:r>
            <a:endParaRPr lang="en-US" sz="19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64037" y="719971"/>
            <a:ext cx="7409259" cy="809982"/>
          </a:xfrm>
          <a:prstGeom prst="rect">
            <a:avLst/>
          </a:prstGeom>
          <a:noFill/>
          <a:ln/>
        </p:spPr>
        <p:txBody>
          <a:bodyPr wrap="none" lIns="0" tIns="0" rIns="0" bIns="0" rtlCol="0" anchor="t"/>
          <a:lstStyle/>
          <a:p>
            <a:pPr marL="0" indent="0">
              <a:lnSpc>
                <a:spcPts val="6350"/>
              </a:lnSpc>
              <a:buNone/>
            </a:pPr>
            <a:r>
              <a:rPr lang="en-US" sz="5100" dirty="0">
                <a:solidFill>
                  <a:srgbClr val="020202"/>
                </a:solidFill>
                <a:latin typeface="PT Serif" pitchFamily="34" charset="0"/>
                <a:ea typeface="PT Serif" pitchFamily="34" charset="-122"/>
                <a:cs typeface="PT Serif" pitchFamily="34" charset="-120"/>
              </a:rPr>
              <a:t>Continuous Improvement</a:t>
            </a:r>
            <a:endParaRPr lang="en-US" sz="5100" dirty="0"/>
          </a:p>
        </p:txBody>
      </p:sp>
      <p:sp>
        <p:nvSpPr>
          <p:cNvPr id="4" name="Shape 1"/>
          <p:cNvSpPr/>
          <p:nvPr/>
        </p:nvSpPr>
        <p:spPr>
          <a:xfrm>
            <a:off x="1219081" y="1900238"/>
            <a:ext cx="30480" cy="5609273"/>
          </a:xfrm>
          <a:prstGeom prst="roundRect">
            <a:avLst>
              <a:gd name="adj" fmla="val 121500"/>
            </a:avLst>
          </a:prstGeom>
          <a:solidFill>
            <a:srgbClr val="D8D4D4"/>
          </a:solidFill>
          <a:ln/>
        </p:spPr>
      </p:sp>
      <p:sp>
        <p:nvSpPr>
          <p:cNvPr id="5" name="Shape 2"/>
          <p:cNvSpPr/>
          <p:nvPr/>
        </p:nvSpPr>
        <p:spPr>
          <a:xfrm>
            <a:off x="1481554" y="2440305"/>
            <a:ext cx="864037" cy="30480"/>
          </a:xfrm>
          <a:prstGeom prst="roundRect">
            <a:avLst>
              <a:gd name="adj" fmla="val 121500"/>
            </a:avLst>
          </a:prstGeom>
          <a:solidFill>
            <a:srgbClr val="D8D4D4"/>
          </a:solidFill>
          <a:ln/>
        </p:spPr>
      </p:sp>
      <p:sp>
        <p:nvSpPr>
          <p:cNvPr id="6" name="Shape 3"/>
          <p:cNvSpPr/>
          <p:nvPr/>
        </p:nvSpPr>
        <p:spPr>
          <a:xfrm>
            <a:off x="956608" y="2177891"/>
            <a:ext cx="555427" cy="555427"/>
          </a:xfrm>
          <a:prstGeom prst="roundRect">
            <a:avLst>
              <a:gd name="adj" fmla="val 6668"/>
            </a:avLst>
          </a:prstGeom>
          <a:solidFill>
            <a:srgbClr val="F2EEEE"/>
          </a:solidFill>
          <a:ln/>
        </p:spPr>
      </p:sp>
      <p:sp>
        <p:nvSpPr>
          <p:cNvPr id="7" name="Text 4"/>
          <p:cNvSpPr/>
          <p:nvPr/>
        </p:nvSpPr>
        <p:spPr>
          <a:xfrm>
            <a:off x="1130677" y="2261116"/>
            <a:ext cx="207288" cy="388858"/>
          </a:xfrm>
          <a:prstGeom prst="rect">
            <a:avLst/>
          </a:prstGeom>
          <a:noFill/>
          <a:ln/>
        </p:spPr>
        <p:txBody>
          <a:bodyPr wrap="none" lIns="0" tIns="0" rIns="0" bIns="0" rtlCol="0" anchor="t"/>
          <a:lstStyle/>
          <a:p>
            <a:pPr marL="0" indent="0" algn="ctr">
              <a:lnSpc>
                <a:spcPts val="3050"/>
              </a:lnSpc>
              <a:buNone/>
            </a:pPr>
            <a:r>
              <a:rPr lang="en-US" sz="3050" dirty="0">
                <a:solidFill>
                  <a:srgbClr val="383838"/>
                </a:solidFill>
                <a:latin typeface="PT Serif" pitchFamily="34" charset="0"/>
                <a:ea typeface="PT Serif" pitchFamily="34" charset="-122"/>
                <a:cs typeface="PT Serif" pitchFamily="34" charset="-120"/>
              </a:rPr>
              <a:t>1</a:t>
            </a:r>
            <a:endParaRPr lang="en-US" sz="3050" dirty="0"/>
          </a:p>
        </p:txBody>
      </p:sp>
      <p:sp>
        <p:nvSpPr>
          <p:cNvPr id="8" name="Text 5"/>
          <p:cNvSpPr/>
          <p:nvPr/>
        </p:nvSpPr>
        <p:spPr>
          <a:xfrm>
            <a:off x="2592110" y="2147054"/>
            <a:ext cx="3240405" cy="405051"/>
          </a:xfrm>
          <a:prstGeom prst="rect">
            <a:avLst/>
          </a:prstGeom>
          <a:noFill/>
          <a:ln/>
        </p:spPr>
        <p:txBody>
          <a:bodyPr wrap="none" lIns="0" tIns="0" rIns="0" bIns="0" rtlCol="0" anchor="t"/>
          <a:lstStyle/>
          <a:p>
            <a:pPr marL="0" indent="0" algn="l">
              <a:lnSpc>
                <a:spcPts val="3150"/>
              </a:lnSpc>
              <a:buNone/>
            </a:pPr>
            <a:r>
              <a:rPr lang="en-US" sz="2550" dirty="0">
                <a:solidFill>
                  <a:srgbClr val="383838"/>
                </a:solidFill>
                <a:latin typeface="PT Serif" pitchFamily="34" charset="0"/>
                <a:ea typeface="PT Serif" pitchFamily="34" charset="-122"/>
                <a:cs typeface="PT Serif" pitchFamily="34" charset="-120"/>
              </a:rPr>
              <a:t>Monitor</a:t>
            </a:r>
            <a:endParaRPr lang="en-US" sz="2550" dirty="0"/>
          </a:p>
        </p:txBody>
      </p:sp>
      <p:sp>
        <p:nvSpPr>
          <p:cNvPr id="9" name="Text 6"/>
          <p:cNvSpPr/>
          <p:nvPr/>
        </p:nvSpPr>
        <p:spPr>
          <a:xfrm>
            <a:off x="2592110" y="2700218"/>
            <a:ext cx="5687854" cy="790099"/>
          </a:xfrm>
          <a:prstGeom prst="rect">
            <a:avLst/>
          </a:prstGeom>
          <a:noFill/>
          <a:ln/>
        </p:spPr>
        <p:txBody>
          <a:bodyPr wrap="square" lIns="0" tIns="0" rIns="0" bIns="0" rtlCol="0" anchor="t"/>
          <a:lstStyle/>
          <a:p>
            <a:pPr marL="0" indent="0" algn="l">
              <a:lnSpc>
                <a:spcPts val="3100"/>
              </a:lnSpc>
              <a:buNone/>
            </a:pPr>
            <a:r>
              <a:rPr lang="en-US" sz="1900" dirty="0">
                <a:solidFill>
                  <a:srgbClr val="383838"/>
                </a:solidFill>
                <a:latin typeface="DM Sans" pitchFamily="34" charset="0"/>
                <a:ea typeface="DM Sans" pitchFamily="34" charset="-122"/>
                <a:cs typeface="DM Sans" pitchFamily="34" charset="-120"/>
              </a:rPr>
              <a:t>Continuously track IT system performance and issues.</a:t>
            </a:r>
            <a:endParaRPr lang="en-US" sz="1900" dirty="0"/>
          </a:p>
        </p:txBody>
      </p:sp>
      <p:sp>
        <p:nvSpPr>
          <p:cNvPr id="10" name="Shape 7"/>
          <p:cNvSpPr/>
          <p:nvPr/>
        </p:nvSpPr>
        <p:spPr>
          <a:xfrm>
            <a:off x="1481554" y="4524018"/>
            <a:ext cx="864037" cy="30480"/>
          </a:xfrm>
          <a:prstGeom prst="roundRect">
            <a:avLst>
              <a:gd name="adj" fmla="val 121500"/>
            </a:avLst>
          </a:prstGeom>
          <a:solidFill>
            <a:srgbClr val="D8D4D4"/>
          </a:solidFill>
          <a:ln/>
        </p:spPr>
      </p:sp>
      <p:sp>
        <p:nvSpPr>
          <p:cNvPr id="11" name="Shape 8"/>
          <p:cNvSpPr/>
          <p:nvPr/>
        </p:nvSpPr>
        <p:spPr>
          <a:xfrm>
            <a:off x="956608" y="4261604"/>
            <a:ext cx="555427" cy="555427"/>
          </a:xfrm>
          <a:prstGeom prst="roundRect">
            <a:avLst>
              <a:gd name="adj" fmla="val 6668"/>
            </a:avLst>
          </a:prstGeom>
          <a:solidFill>
            <a:srgbClr val="F2EEEE"/>
          </a:solidFill>
          <a:ln/>
        </p:spPr>
      </p:sp>
      <p:sp>
        <p:nvSpPr>
          <p:cNvPr id="12" name="Text 9"/>
          <p:cNvSpPr/>
          <p:nvPr/>
        </p:nvSpPr>
        <p:spPr>
          <a:xfrm>
            <a:off x="1130677" y="4344829"/>
            <a:ext cx="207288" cy="388858"/>
          </a:xfrm>
          <a:prstGeom prst="rect">
            <a:avLst/>
          </a:prstGeom>
          <a:noFill/>
          <a:ln/>
        </p:spPr>
        <p:txBody>
          <a:bodyPr wrap="none" lIns="0" tIns="0" rIns="0" bIns="0" rtlCol="0" anchor="t"/>
          <a:lstStyle/>
          <a:p>
            <a:pPr marL="0" indent="0" algn="ctr">
              <a:lnSpc>
                <a:spcPts val="3050"/>
              </a:lnSpc>
              <a:buNone/>
            </a:pPr>
            <a:r>
              <a:rPr lang="en-US" sz="3050" dirty="0">
                <a:solidFill>
                  <a:srgbClr val="383838"/>
                </a:solidFill>
                <a:latin typeface="PT Serif" pitchFamily="34" charset="0"/>
                <a:ea typeface="PT Serif" pitchFamily="34" charset="-122"/>
                <a:cs typeface="PT Serif" pitchFamily="34" charset="-120"/>
              </a:rPr>
              <a:t>2</a:t>
            </a:r>
            <a:endParaRPr lang="en-US" sz="3050" dirty="0"/>
          </a:p>
        </p:txBody>
      </p:sp>
      <p:sp>
        <p:nvSpPr>
          <p:cNvPr id="13" name="Text 10"/>
          <p:cNvSpPr/>
          <p:nvPr/>
        </p:nvSpPr>
        <p:spPr>
          <a:xfrm>
            <a:off x="2592110" y="4230767"/>
            <a:ext cx="3240405" cy="405051"/>
          </a:xfrm>
          <a:prstGeom prst="rect">
            <a:avLst/>
          </a:prstGeom>
          <a:noFill/>
          <a:ln/>
        </p:spPr>
        <p:txBody>
          <a:bodyPr wrap="none" lIns="0" tIns="0" rIns="0" bIns="0" rtlCol="0" anchor="t"/>
          <a:lstStyle/>
          <a:p>
            <a:pPr marL="0" indent="0" algn="l">
              <a:lnSpc>
                <a:spcPts val="3150"/>
              </a:lnSpc>
              <a:buNone/>
            </a:pPr>
            <a:r>
              <a:rPr lang="en-US" sz="2550" dirty="0">
                <a:solidFill>
                  <a:srgbClr val="383838"/>
                </a:solidFill>
                <a:latin typeface="PT Serif" pitchFamily="34" charset="0"/>
                <a:ea typeface="PT Serif" pitchFamily="34" charset="-122"/>
                <a:cs typeface="PT Serif" pitchFamily="34" charset="-120"/>
              </a:rPr>
              <a:t>Analyze</a:t>
            </a:r>
            <a:endParaRPr lang="en-US" sz="2550" dirty="0"/>
          </a:p>
        </p:txBody>
      </p:sp>
      <p:sp>
        <p:nvSpPr>
          <p:cNvPr id="14" name="Text 11"/>
          <p:cNvSpPr/>
          <p:nvPr/>
        </p:nvSpPr>
        <p:spPr>
          <a:xfrm>
            <a:off x="2592110" y="4783931"/>
            <a:ext cx="5687854" cy="395049"/>
          </a:xfrm>
          <a:prstGeom prst="rect">
            <a:avLst/>
          </a:prstGeom>
          <a:noFill/>
          <a:ln/>
        </p:spPr>
        <p:txBody>
          <a:bodyPr wrap="none" lIns="0" tIns="0" rIns="0" bIns="0" rtlCol="0" anchor="t"/>
          <a:lstStyle/>
          <a:p>
            <a:pPr marL="0" indent="0" algn="l">
              <a:lnSpc>
                <a:spcPts val="3100"/>
              </a:lnSpc>
              <a:buNone/>
            </a:pPr>
            <a:r>
              <a:rPr lang="en-US" sz="1900" dirty="0">
                <a:solidFill>
                  <a:srgbClr val="383838"/>
                </a:solidFill>
                <a:latin typeface="DM Sans" pitchFamily="34" charset="0"/>
                <a:ea typeface="DM Sans" pitchFamily="34" charset="-122"/>
                <a:cs typeface="DM Sans" pitchFamily="34" charset="-120"/>
              </a:rPr>
              <a:t>Identify patterns, trends, and root causes.</a:t>
            </a:r>
            <a:endParaRPr lang="en-US" sz="1900" dirty="0"/>
          </a:p>
        </p:txBody>
      </p:sp>
      <p:sp>
        <p:nvSpPr>
          <p:cNvPr id="15" name="Shape 12"/>
          <p:cNvSpPr/>
          <p:nvPr/>
        </p:nvSpPr>
        <p:spPr>
          <a:xfrm>
            <a:off x="1481554" y="6212681"/>
            <a:ext cx="864037" cy="30480"/>
          </a:xfrm>
          <a:prstGeom prst="roundRect">
            <a:avLst>
              <a:gd name="adj" fmla="val 121500"/>
            </a:avLst>
          </a:prstGeom>
          <a:solidFill>
            <a:srgbClr val="D8D4D4"/>
          </a:solidFill>
          <a:ln/>
        </p:spPr>
      </p:sp>
      <p:sp>
        <p:nvSpPr>
          <p:cNvPr id="16" name="Shape 13"/>
          <p:cNvSpPr/>
          <p:nvPr/>
        </p:nvSpPr>
        <p:spPr>
          <a:xfrm>
            <a:off x="956608" y="5950268"/>
            <a:ext cx="555427" cy="555427"/>
          </a:xfrm>
          <a:prstGeom prst="roundRect">
            <a:avLst>
              <a:gd name="adj" fmla="val 6668"/>
            </a:avLst>
          </a:prstGeom>
          <a:solidFill>
            <a:srgbClr val="F2EEEE"/>
          </a:solidFill>
          <a:ln/>
        </p:spPr>
      </p:sp>
      <p:sp>
        <p:nvSpPr>
          <p:cNvPr id="17" name="Text 14"/>
          <p:cNvSpPr/>
          <p:nvPr/>
        </p:nvSpPr>
        <p:spPr>
          <a:xfrm>
            <a:off x="1130677" y="6033492"/>
            <a:ext cx="207288" cy="388858"/>
          </a:xfrm>
          <a:prstGeom prst="rect">
            <a:avLst/>
          </a:prstGeom>
          <a:noFill/>
          <a:ln/>
        </p:spPr>
        <p:txBody>
          <a:bodyPr wrap="none" lIns="0" tIns="0" rIns="0" bIns="0" rtlCol="0" anchor="t"/>
          <a:lstStyle/>
          <a:p>
            <a:pPr marL="0" indent="0" algn="ctr">
              <a:lnSpc>
                <a:spcPts val="3050"/>
              </a:lnSpc>
              <a:buNone/>
            </a:pPr>
            <a:r>
              <a:rPr lang="en-US" sz="3050" dirty="0">
                <a:solidFill>
                  <a:srgbClr val="383838"/>
                </a:solidFill>
                <a:latin typeface="PT Serif" pitchFamily="34" charset="0"/>
                <a:ea typeface="PT Serif" pitchFamily="34" charset="-122"/>
                <a:cs typeface="PT Serif" pitchFamily="34" charset="-120"/>
              </a:rPr>
              <a:t>3</a:t>
            </a:r>
            <a:endParaRPr lang="en-US" sz="3050" dirty="0"/>
          </a:p>
        </p:txBody>
      </p:sp>
      <p:sp>
        <p:nvSpPr>
          <p:cNvPr id="18" name="Text 15"/>
          <p:cNvSpPr/>
          <p:nvPr/>
        </p:nvSpPr>
        <p:spPr>
          <a:xfrm>
            <a:off x="2592110" y="5919430"/>
            <a:ext cx="3240405" cy="405051"/>
          </a:xfrm>
          <a:prstGeom prst="rect">
            <a:avLst/>
          </a:prstGeom>
          <a:noFill/>
          <a:ln/>
        </p:spPr>
        <p:txBody>
          <a:bodyPr wrap="none" lIns="0" tIns="0" rIns="0" bIns="0" rtlCol="0" anchor="t"/>
          <a:lstStyle/>
          <a:p>
            <a:pPr marL="0" indent="0" algn="l">
              <a:lnSpc>
                <a:spcPts val="3150"/>
              </a:lnSpc>
              <a:buNone/>
            </a:pPr>
            <a:r>
              <a:rPr lang="en-US" sz="2550" dirty="0">
                <a:solidFill>
                  <a:srgbClr val="383838"/>
                </a:solidFill>
                <a:latin typeface="PT Serif" pitchFamily="34" charset="0"/>
                <a:ea typeface="PT Serif" pitchFamily="34" charset="-122"/>
                <a:cs typeface="PT Serif" pitchFamily="34" charset="-120"/>
              </a:rPr>
              <a:t>Optimize</a:t>
            </a:r>
            <a:endParaRPr lang="en-US" sz="2550" dirty="0"/>
          </a:p>
        </p:txBody>
      </p:sp>
      <p:sp>
        <p:nvSpPr>
          <p:cNvPr id="19" name="Text 16"/>
          <p:cNvSpPr/>
          <p:nvPr/>
        </p:nvSpPr>
        <p:spPr>
          <a:xfrm>
            <a:off x="2592110" y="6472595"/>
            <a:ext cx="5687854" cy="790099"/>
          </a:xfrm>
          <a:prstGeom prst="rect">
            <a:avLst/>
          </a:prstGeom>
          <a:noFill/>
          <a:ln/>
        </p:spPr>
        <p:txBody>
          <a:bodyPr wrap="square" lIns="0" tIns="0" rIns="0" bIns="0" rtlCol="0" anchor="t"/>
          <a:lstStyle/>
          <a:p>
            <a:pPr marL="0" indent="0" algn="l">
              <a:lnSpc>
                <a:spcPts val="3100"/>
              </a:lnSpc>
              <a:buNone/>
            </a:pPr>
            <a:r>
              <a:rPr lang="en-US" sz="1900" dirty="0">
                <a:solidFill>
                  <a:srgbClr val="383838"/>
                </a:solidFill>
                <a:latin typeface="DM Sans" pitchFamily="34" charset="0"/>
                <a:ea typeface="DM Sans" pitchFamily="34" charset="-122"/>
                <a:cs typeface="DM Sans" pitchFamily="34" charset="-120"/>
              </a:rPr>
              <a:t>Implement enhancements to prevent future problems.</a:t>
            </a:r>
            <a:endParaRPr lang="en-US" sz="19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CF88A9A-5DFB-4B29-569E-7BC60E1700DB}"/>
              </a:ext>
            </a:extLst>
          </p:cNvPr>
          <p:cNvSpPr txBox="1"/>
          <p:nvPr/>
        </p:nvSpPr>
        <p:spPr>
          <a:xfrm>
            <a:off x="396815" y="615219"/>
            <a:ext cx="13181161" cy="1031564"/>
          </a:xfrm>
          <a:prstGeom prst="rect">
            <a:avLst/>
          </a:prstGeom>
          <a:noFill/>
        </p:spPr>
        <p:txBody>
          <a:bodyPr wrap="square">
            <a:spAutoFit/>
          </a:bodyPr>
          <a:lstStyle/>
          <a:p>
            <a:r>
              <a:rPr lang="en-DK" sz="6000" b="1" dirty="0">
                <a:effectLst/>
                <a:latin typeface="Times New Roman" panose="02020603050405020304" pitchFamily="18" charset="0"/>
                <a:ea typeface="Times New Roman" panose="02020603050405020304" pitchFamily="18" charset="0"/>
              </a:rPr>
              <a:t>Introduction to Change Management</a:t>
            </a:r>
          </a:p>
        </p:txBody>
      </p:sp>
      <p:sp>
        <p:nvSpPr>
          <p:cNvPr id="13" name="TextBox 12">
            <a:extLst>
              <a:ext uri="{FF2B5EF4-FFF2-40B4-BE49-F238E27FC236}">
                <a16:creationId xmlns:a16="http://schemas.microsoft.com/office/drawing/2014/main" id="{7115D5EB-7E6D-BA6F-DF18-09E162966A19}"/>
              </a:ext>
            </a:extLst>
          </p:cNvPr>
          <p:cNvSpPr txBox="1"/>
          <p:nvPr/>
        </p:nvSpPr>
        <p:spPr>
          <a:xfrm>
            <a:off x="603849" y="2942812"/>
            <a:ext cx="12767094" cy="4631461"/>
          </a:xfrm>
          <a:prstGeom prst="rect">
            <a:avLst/>
          </a:prstGeom>
          <a:noFill/>
        </p:spPr>
        <p:txBody>
          <a:bodyPr wrap="square">
            <a:sp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en-DK" sz="2800" b="1" kern="100" dirty="0">
                <a:effectLst/>
                <a:latin typeface="Calibri" panose="020F0502020204030204" pitchFamily="34" charset="0"/>
                <a:ea typeface="Calibri" panose="020F0502020204030204" pitchFamily="34" charset="0"/>
                <a:cs typeface="Times New Roman" panose="02020603050405020304" pitchFamily="18" charset="0"/>
              </a:rPr>
              <a:t>Definition</a:t>
            </a:r>
            <a:r>
              <a:rPr lang="en-DK" sz="2800" kern="100" dirty="0">
                <a:effectLst/>
                <a:latin typeface="Calibri" panose="020F0502020204030204" pitchFamily="34" charset="0"/>
                <a:ea typeface="Calibri" panose="020F0502020204030204" pitchFamily="34" charset="0"/>
                <a:cs typeface="Times New Roman" panose="02020603050405020304" pitchFamily="18" charset="0"/>
              </a:rPr>
              <a:t>: Change management refers to the structured process of implementing significant changes in infrastructure, such as </a:t>
            </a:r>
            <a:r>
              <a:rPr lang="en-DK" sz="2800" b="1" kern="100" dirty="0">
                <a:effectLst/>
                <a:latin typeface="Calibri" panose="020F0502020204030204" pitchFamily="34" charset="0"/>
                <a:ea typeface="Calibri" panose="020F0502020204030204" pitchFamily="34" charset="0"/>
                <a:cs typeface="Times New Roman" panose="02020603050405020304" pitchFamily="18" charset="0"/>
              </a:rPr>
              <a:t>system upgrades</a:t>
            </a:r>
            <a:r>
              <a:rPr lang="en-DK" sz="2800" kern="100" dirty="0">
                <a:effectLst/>
                <a:latin typeface="Calibri" panose="020F0502020204030204" pitchFamily="34" charset="0"/>
                <a:ea typeface="Calibri" panose="020F0502020204030204" pitchFamily="34" charset="0"/>
                <a:cs typeface="Times New Roman" panose="02020603050405020304" pitchFamily="18" charset="0"/>
              </a:rPr>
              <a:t>, </a:t>
            </a:r>
            <a:r>
              <a:rPr lang="en-DK" sz="2800" b="1" kern="100" dirty="0">
                <a:effectLst/>
                <a:latin typeface="Calibri" panose="020F0502020204030204" pitchFamily="34" charset="0"/>
                <a:ea typeface="Calibri" panose="020F0502020204030204" pitchFamily="34" charset="0"/>
                <a:cs typeface="Times New Roman" panose="02020603050405020304" pitchFamily="18" charset="0"/>
              </a:rPr>
              <a:t>redesigns</a:t>
            </a:r>
            <a:r>
              <a:rPr lang="en-DK" sz="2800" kern="100" dirty="0">
                <a:effectLst/>
                <a:latin typeface="Calibri" panose="020F0502020204030204" pitchFamily="34" charset="0"/>
                <a:ea typeface="Calibri" panose="020F0502020204030204" pitchFamily="34" charset="0"/>
                <a:cs typeface="Times New Roman" panose="02020603050405020304" pitchFamily="18" charset="0"/>
              </a:rPr>
              <a:t>, or </a:t>
            </a:r>
            <a:r>
              <a:rPr lang="en-DK" sz="2800" b="1" kern="100" dirty="0">
                <a:effectLst/>
                <a:latin typeface="Calibri" panose="020F0502020204030204" pitchFamily="34" charset="0"/>
                <a:ea typeface="Calibri" panose="020F0502020204030204" pitchFamily="34" charset="0"/>
                <a:cs typeface="Times New Roman" panose="02020603050405020304" pitchFamily="18" charset="0"/>
              </a:rPr>
              <a:t>replacements</a:t>
            </a:r>
            <a:r>
              <a:rPr lang="en-DK" sz="2800" kern="100" dirty="0">
                <a:effectLst/>
                <a:latin typeface="Calibri" panose="020F0502020204030204" pitchFamily="34" charset="0"/>
                <a:ea typeface="Calibri" panose="020F0502020204030204" pitchFamily="34" charset="0"/>
                <a:cs typeface="Times New Roman" panose="02020603050405020304" pitchFamily="18" charset="0"/>
              </a:rPr>
              <a:t>, while minimizing or avoiding service disruption.</a:t>
            </a:r>
          </a:p>
          <a:p>
            <a:pPr marL="342900" lvl="0" indent="-342900">
              <a:lnSpc>
                <a:spcPct val="107000"/>
              </a:lnSpc>
              <a:spcAft>
                <a:spcPts val="800"/>
              </a:spcAft>
              <a:buSzPts val="1000"/>
              <a:buFont typeface="Symbol" panose="05050102010706020507" pitchFamily="18" charset="2"/>
              <a:buChar char=""/>
              <a:tabLst>
                <a:tab pos="457200" algn="l"/>
              </a:tabLst>
            </a:pPr>
            <a:r>
              <a:rPr lang="en-DK" sz="2800" b="1" kern="100" dirty="0">
                <a:effectLst/>
                <a:latin typeface="Calibri" panose="020F0502020204030204" pitchFamily="34" charset="0"/>
                <a:ea typeface="Calibri" panose="020F0502020204030204" pitchFamily="34" charset="0"/>
                <a:cs typeface="Times New Roman" panose="02020603050405020304" pitchFamily="18" charset="0"/>
              </a:rPr>
              <a:t>Key Considerations</a:t>
            </a:r>
            <a:r>
              <a:rPr lang="en-DK" sz="2800" kern="100" dirty="0">
                <a:effectLst/>
                <a:latin typeface="Calibri" panose="020F0502020204030204" pitchFamily="34" charset="0"/>
                <a:ea typeface="Calibri" panose="020F0502020204030204" pitchFamily="34" charset="0"/>
                <a:cs typeface="Times New Roman" panose="02020603050405020304" pitchFamily="18" charset="0"/>
              </a:rPr>
              <a:t>:</a:t>
            </a:r>
          </a:p>
          <a:p>
            <a:pPr marL="742950" lvl="1" indent="-285750">
              <a:lnSpc>
                <a:spcPct val="107000"/>
              </a:lnSpc>
              <a:spcAft>
                <a:spcPts val="800"/>
              </a:spcAft>
              <a:buSzPts val="1000"/>
              <a:buFont typeface="Courier New" panose="02070309020205020404" pitchFamily="49" charset="0"/>
              <a:buChar char="o"/>
              <a:tabLst>
                <a:tab pos="914400" algn="l"/>
              </a:tabLst>
            </a:pPr>
            <a:r>
              <a:rPr lang="en-DK" sz="2800" b="1" kern="100" dirty="0">
                <a:effectLst/>
                <a:latin typeface="Calibri" panose="020F0502020204030204" pitchFamily="34" charset="0"/>
                <a:ea typeface="Calibri" panose="020F0502020204030204" pitchFamily="34" charset="0"/>
                <a:cs typeface="Times New Roman" panose="02020603050405020304" pitchFamily="18" charset="0"/>
              </a:rPr>
              <a:t>Service Continuity</a:t>
            </a:r>
            <a:r>
              <a:rPr lang="en-DK" sz="2800" kern="100" dirty="0">
                <a:effectLst/>
                <a:latin typeface="Calibri" panose="020F0502020204030204" pitchFamily="34" charset="0"/>
                <a:ea typeface="Calibri" panose="020F0502020204030204" pitchFamily="34" charset="0"/>
                <a:cs typeface="Times New Roman" panose="02020603050405020304" pitchFamily="18" charset="0"/>
              </a:rPr>
              <a:t>: Can these changes be made without impacting the service provided?</a:t>
            </a:r>
          </a:p>
          <a:p>
            <a:pPr marL="742950" lvl="1" indent="-285750">
              <a:lnSpc>
                <a:spcPct val="107000"/>
              </a:lnSpc>
              <a:spcAft>
                <a:spcPts val="800"/>
              </a:spcAft>
              <a:buSzPts val="1000"/>
              <a:buFont typeface="Courier New" panose="02070309020205020404" pitchFamily="49" charset="0"/>
              <a:buChar char="o"/>
              <a:tabLst>
                <a:tab pos="914400" algn="l"/>
              </a:tabLst>
            </a:pPr>
            <a:r>
              <a:rPr lang="en-DK" sz="2800" b="1" kern="100" dirty="0">
                <a:effectLst/>
                <a:latin typeface="Calibri" panose="020F0502020204030204" pitchFamily="34" charset="0"/>
                <a:ea typeface="Calibri" panose="020F0502020204030204" pitchFamily="34" charset="0"/>
                <a:cs typeface="Times New Roman" panose="02020603050405020304" pitchFamily="18" charset="0"/>
              </a:rPr>
              <a:t>Convergence</a:t>
            </a:r>
            <a:r>
              <a:rPr lang="en-DK" sz="2800" kern="100" dirty="0">
                <a:effectLst/>
                <a:latin typeface="Calibri" panose="020F0502020204030204" pitchFamily="34" charset="0"/>
                <a:ea typeface="Calibri" panose="020F0502020204030204" pitchFamily="34" charset="0"/>
                <a:cs typeface="Times New Roman" panose="02020603050405020304" pitchFamily="18" charset="0"/>
              </a:rPr>
              <a:t>: How does this idea of managing changes align or conflict with the concept of </a:t>
            </a:r>
            <a:r>
              <a:rPr lang="en-DK" sz="2800" b="1" kern="100" dirty="0">
                <a:effectLst/>
                <a:latin typeface="Calibri" panose="020F0502020204030204" pitchFamily="34" charset="0"/>
                <a:ea typeface="Calibri" panose="020F0502020204030204" pitchFamily="34" charset="0"/>
                <a:cs typeface="Times New Roman" panose="02020603050405020304" pitchFamily="18" charset="0"/>
              </a:rPr>
              <a:t>convergence</a:t>
            </a:r>
            <a:r>
              <a:rPr lang="en-DK" sz="2800" kern="100" dirty="0">
                <a:effectLst/>
                <a:latin typeface="Calibri" panose="020F0502020204030204" pitchFamily="34" charset="0"/>
                <a:ea typeface="Calibri" panose="020F0502020204030204" pitchFamily="34" charset="0"/>
                <a:cs typeface="Times New Roman" panose="02020603050405020304" pitchFamily="18" charset="0"/>
              </a:rPr>
              <a:t> (the gradual adaptation of a system to a new state)?</a:t>
            </a:r>
          </a:p>
          <a:p>
            <a:pPr marL="342900" lvl="0" indent="-342900">
              <a:lnSpc>
                <a:spcPct val="107000"/>
              </a:lnSpc>
              <a:spcAft>
                <a:spcPts val="800"/>
              </a:spcAft>
              <a:buSzPts val="1000"/>
              <a:buFont typeface="Symbol" panose="05050102010706020507" pitchFamily="18" charset="2"/>
              <a:buChar char=""/>
              <a:tabLst>
                <a:tab pos="457200" algn="l"/>
              </a:tabLst>
            </a:pPr>
            <a:r>
              <a:rPr lang="en-DK" sz="2800" b="1" kern="100" dirty="0">
                <a:effectLst/>
                <a:latin typeface="Calibri" panose="020F0502020204030204" pitchFamily="34" charset="0"/>
                <a:ea typeface="Calibri" panose="020F0502020204030204" pitchFamily="34" charset="0"/>
                <a:cs typeface="Times New Roman" panose="02020603050405020304" pitchFamily="18" charset="0"/>
              </a:rPr>
              <a:t>Goal</a:t>
            </a:r>
            <a:r>
              <a:rPr lang="en-DK" sz="2800" kern="100" dirty="0">
                <a:effectLst/>
                <a:latin typeface="Calibri" panose="020F0502020204030204" pitchFamily="34" charset="0"/>
                <a:ea typeface="Calibri" panose="020F0502020204030204" pitchFamily="34" charset="0"/>
                <a:cs typeface="Times New Roman" panose="02020603050405020304" pitchFamily="18" charset="0"/>
              </a:rPr>
              <a:t>: To balance change with minimal risk to system stability and service reliability.</a:t>
            </a:r>
          </a:p>
        </p:txBody>
      </p:sp>
    </p:spTree>
    <p:extLst>
      <p:ext uri="{BB962C8B-B14F-4D97-AF65-F5344CB8AC3E}">
        <p14:creationId xmlns:p14="http://schemas.microsoft.com/office/powerpoint/2010/main" val="10991539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CF88A9A-5DFB-4B29-569E-7BC60E1700DB}"/>
              </a:ext>
            </a:extLst>
          </p:cNvPr>
          <p:cNvSpPr txBox="1"/>
          <p:nvPr/>
        </p:nvSpPr>
        <p:spPr>
          <a:xfrm>
            <a:off x="396815" y="615219"/>
            <a:ext cx="13181161" cy="1938992"/>
          </a:xfrm>
          <a:prstGeom prst="rect">
            <a:avLst/>
          </a:prstGeom>
          <a:noFill/>
        </p:spPr>
        <p:txBody>
          <a:bodyPr wrap="square">
            <a:spAutoFit/>
          </a:bodyPr>
          <a:lstStyle/>
          <a:p>
            <a:r>
              <a:rPr lang="en-DK" sz="6000" b="1" dirty="0">
                <a:effectLst/>
                <a:latin typeface="Times New Roman" panose="02020603050405020304" pitchFamily="18" charset="0"/>
                <a:ea typeface="Times New Roman" panose="02020603050405020304" pitchFamily="18" charset="0"/>
              </a:rPr>
              <a:t>Strategies for Managing Changes in Infrastructure</a:t>
            </a:r>
          </a:p>
        </p:txBody>
      </p:sp>
      <p:sp>
        <p:nvSpPr>
          <p:cNvPr id="13" name="TextBox 12">
            <a:extLst>
              <a:ext uri="{FF2B5EF4-FFF2-40B4-BE49-F238E27FC236}">
                <a16:creationId xmlns:a16="http://schemas.microsoft.com/office/drawing/2014/main" id="{7115D5EB-7E6D-BA6F-DF18-09E162966A19}"/>
              </a:ext>
            </a:extLst>
          </p:cNvPr>
          <p:cNvSpPr txBox="1"/>
          <p:nvPr/>
        </p:nvSpPr>
        <p:spPr>
          <a:xfrm>
            <a:off x="603849" y="2718525"/>
            <a:ext cx="12767094" cy="5339282"/>
          </a:xfrm>
          <a:prstGeom prst="rect">
            <a:avLst/>
          </a:prstGeom>
          <a:noFill/>
        </p:spPr>
        <p:txBody>
          <a:bodyPr wrap="square">
            <a:sp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en-DK" sz="2200" b="1" kern="100" dirty="0">
                <a:effectLst/>
                <a:latin typeface="Calibri" panose="020F0502020204030204" pitchFamily="34" charset="0"/>
                <a:ea typeface="Calibri" panose="020F0502020204030204" pitchFamily="34" charset="0"/>
                <a:cs typeface="Times New Roman" panose="02020603050405020304" pitchFamily="18" charset="0"/>
              </a:rPr>
              <a:t>Two General Strategies</a:t>
            </a:r>
            <a:r>
              <a:rPr lang="en-DK" sz="2200" kern="100" dirty="0">
                <a:effectLst/>
                <a:latin typeface="Calibri" panose="020F0502020204030204" pitchFamily="34" charset="0"/>
                <a:ea typeface="Calibri" panose="020F0502020204030204" pitchFamily="34" charset="0"/>
                <a:cs typeface="Times New Roman" panose="02020603050405020304" pitchFamily="18" charset="0"/>
              </a:rPr>
              <a:t>:</a:t>
            </a:r>
          </a:p>
          <a:p>
            <a:pPr marL="742950" lvl="1" indent="-285750">
              <a:lnSpc>
                <a:spcPct val="107000"/>
              </a:lnSpc>
              <a:spcAft>
                <a:spcPts val="800"/>
              </a:spcAft>
              <a:buFont typeface="+mj-lt"/>
              <a:buAutoNum type="arabicPeriod"/>
              <a:tabLst>
                <a:tab pos="914400" algn="l"/>
              </a:tabLst>
            </a:pPr>
            <a:r>
              <a:rPr lang="en-DK" sz="2200" b="1" kern="100" dirty="0">
                <a:effectLst/>
                <a:latin typeface="Calibri" panose="020F0502020204030204" pitchFamily="34" charset="0"/>
                <a:ea typeface="Calibri" panose="020F0502020204030204" pitchFamily="34" charset="0"/>
                <a:cs typeface="Times New Roman" panose="02020603050405020304" pitchFamily="18" charset="0"/>
              </a:rPr>
              <a:t>Deconstruction followed by Reconstruction</a:t>
            </a:r>
            <a:r>
              <a:rPr lang="en-DK" sz="2200" kern="100" dirty="0">
                <a:effectLst/>
                <a:latin typeface="Calibri" panose="020F0502020204030204" pitchFamily="34" charset="0"/>
                <a:ea typeface="Calibri" panose="020F0502020204030204" pitchFamily="34" charset="0"/>
                <a:cs typeface="Times New Roman" panose="02020603050405020304" pitchFamily="18" charset="0"/>
              </a:rPr>
              <a:t>:</a:t>
            </a:r>
          </a:p>
          <a:p>
            <a:pPr marL="1143000" lvl="2" indent="-228600">
              <a:lnSpc>
                <a:spcPct val="107000"/>
              </a:lnSpc>
              <a:spcAft>
                <a:spcPts val="800"/>
              </a:spcAft>
              <a:buSzPts val="1000"/>
              <a:buFont typeface="Wingdings" panose="05000000000000000000" pitchFamily="2" charset="2"/>
              <a:buChar char=""/>
              <a:tabLst>
                <a:tab pos="1371600" algn="l"/>
              </a:tabLst>
            </a:pPr>
            <a:r>
              <a:rPr lang="en-DK" sz="2200" kern="100" dirty="0">
                <a:effectLst/>
                <a:latin typeface="Calibri" panose="020F0502020204030204" pitchFamily="34" charset="0"/>
                <a:ea typeface="Calibri" panose="020F0502020204030204" pitchFamily="34" charset="0"/>
                <a:cs typeface="Times New Roman" panose="02020603050405020304" pitchFamily="18" charset="0"/>
              </a:rPr>
              <a:t>This approach involves dismantling existing systems and rebuilding them from the ground up. It’s often referred to as a "complete overhaul" or "rebuild."</a:t>
            </a:r>
          </a:p>
          <a:p>
            <a:pPr marL="1143000" lvl="2" indent="-228600">
              <a:lnSpc>
                <a:spcPct val="107000"/>
              </a:lnSpc>
              <a:spcAft>
                <a:spcPts val="800"/>
              </a:spcAft>
              <a:buSzPts val="1000"/>
              <a:buFont typeface="Wingdings" panose="05000000000000000000" pitchFamily="2" charset="2"/>
              <a:buChar char=""/>
              <a:tabLst>
                <a:tab pos="1371600" algn="l"/>
              </a:tabLst>
            </a:pPr>
            <a:r>
              <a:rPr lang="en-DK" sz="2200" b="1" kern="100" dirty="0">
                <a:effectLst/>
                <a:latin typeface="Calibri" panose="020F0502020204030204" pitchFamily="34" charset="0"/>
                <a:ea typeface="Calibri" panose="020F0502020204030204" pitchFamily="34" charset="0"/>
                <a:cs typeface="Times New Roman" panose="02020603050405020304" pitchFamily="18" charset="0"/>
              </a:rPr>
              <a:t>Advantage</a:t>
            </a:r>
            <a:r>
              <a:rPr lang="en-DK" sz="2200" kern="100" dirty="0">
                <a:effectLst/>
                <a:latin typeface="Calibri" panose="020F0502020204030204" pitchFamily="34" charset="0"/>
                <a:ea typeface="Calibri" panose="020F0502020204030204" pitchFamily="34" charset="0"/>
                <a:cs typeface="Times New Roman" panose="02020603050405020304" pitchFamily="18" charset="0"/>
              </a:rPr>
              <a:t>: Easier to implement large-scale changes at once.</a:t>
            </a:r>
          </a:p>
          <a:p>
            <a:pPr marL="1143000" lvl="2" indent="-228600">
              <a:lnSpc>
                <a:spcPct val="107000"/>
              </a:lnSpc>
              <a:spcAft>
                <a:spcPts val="800"/>
              </a:spcAft>
              <a:buSzPts val="1000"/>
              <a:buFont typeface="Wingdings" panose="05000000000000000000" pitchFamily="2" charset="2"/>
              <a:buChar char=""/>
              <a:tabLst>
                <a:tab pos="1371600" algn="l"/>
              </a:tabLst>
            </a:pPr>
            <a:r>
              <a:rPr lang="en-DK" sz="2200" b="1" kern="100" dirty="0">
                <a:effectLst/>
                <a:latin typeface="Calibri" panose="020F0502020204030204" pitchFamily="34" charset="0"/>
                <a:ea typeface="Calibri" panose="020F0502020204030204" pitchFamily="34" charset="0"/>
                <a:cs typeface="Times New Roman" panose="02020603050405020304" pitchFamily="18" charset="0"/>
              </a:rPr>
              <a:t>Disadvantage</a:t>
            </a:r>
            <a:r>
              <a:rPr lang="en-DK" sz="2200" kern="100" dirty="0">
                <a:effectLst/>
                <a:latin typeface="Calibri" panose="020F0502020204030204" pitchFamily="34" charset="0"/>
                <a:ea typeface="Calibri" panose="020F0502020204030204" pitchFamily="34" charset="0"/>
                <a:cs typeface="Times New Roman" panose="02020603050405020304" pitchFamily="18" charset="0"/>
              </a:rPr>
              <a:t>: Can lead to temporary downtime or disruption in service.</a:t>
            </a:r>
          </a:p>
          <a:p>
            <a:pPr marL="742950" lvl="1" indent="-285750">
              <a:lnSpc>
                <a:spcPct val="107000"/>
              </a:lnSpc>
              <a:spcAft>
                <a:spcPts val="800"/>
              </a:spcAft>
              <a:buFont typeface="+mj-lt"/>
              <a:buAutoNum type="arabicPeriod"/>
              <a:tabLst>
                <a:tab pos="914400" algn="l"/>
              </a:tabLst>
            </a:pPr>
            <a:r>
              <a:rPr lang="en-DK" sz="2200" b="1" kern="100" dirty="0">
                <a:effectLst/>
                <a:latin typeface="Calibri" panose="020F0502020204030204" pitchFamily="34" charset="0"/>
                <a:ea typeface="Calibri" panose="020F0502020204030204" pitchFamily="34" charset="0"/>
                <a:cs typeface="Times New Roman" panose="02020603050405020304" pitchFamily="18" charset="0"/>
              </a:rPr>
              <a:t>Change of Policy Description followed by Convergence to a New State</a:t>
            </a:r>
            <a:r>
              <a:rPr lang="en-DK" sz="2200" kern="100" dirty="0">
                <a:effectLst/>
                <a:latin typeface="Calibri" panose="020F0502020204030204" pitchFamily="34" charset="0"/>
                <a:ea typeface="Calibri" panose="020F0502020204030204" pitchFamily="34" charset="0"/>
                <a:cs typeface="Times New Roman" panose="02020603050405020304" pitchFamily="18" charset="0"/>
              </a:rPr>
              <a:t>:</a:t>
            </a:r>
          </a:p>
          <a:p>
            <a:pPr marL="1143000" lvl="2" indent="-228600">
              <a:lnSpc>
                <a:spcPct val="107000"/>
              </a:lnSpc>
              <a:spcAft>
                <a:spcPts val="800"/>
              </a:spcAft>
              <a:buSzPts val="1000"/>
              <a:buFont typeface="Wingdings" panose="05000000000000000000" pitchFamily="2" charset="2"/>
              <a:buChar char=""/>
              <a:tabLst>
                <a:tab pos="1371600" algn="l"/>
              </a:tabLst>
            </a:pPr>
            <a:r>
              <a:rPr lang="en-DK" sz="2200" kern="100" dirty="0">
                <a:effectLst/>
                <a:latin typeface="Calibri" panose="020F0502020204030204" pitchFamily="34" charset="0"/>
                <a:ea typeface="Calibri" panose="020F0502020204030204" pitchFamily="34" charset="0"/>
                <a:cs typeface="Times New Roman" panose="02020603050405020304" pitchFamily="18" charset="0"/>
              </a:rPr>
              <a:t>This is a more </a:t>
            </a:r>
            <a:r>
              <a:rPr lang="en-DK" sz="2200" b="1" kern="100" dirty="0">
                <a:effectLst/>
                <a:latin typeface="Calibri" panose="020F0502020204030204" pitchFamily="34" charset="0"/>
                <a:ea typeface="Calibri" panose="020F0502020204030204" pitchFamily="34" charset="0"/>
                <a:cs typeface="Times New Roman" panose="02020603050405020304" pitchFamily="18" charset="0"/>
              </a:rPr>
              <a:t>gradual approach</a:t>
            </a:r>
            <a:r>
              <a:rPr lang="en-DK" sz="2200" kern="100" dirty="0">
                <a:effectLst/>
                <a:latin typeface="Calibri" panose="020F0502020204030204" pitchFamily="34" charset="0"/>
                <a:ea typeface="Calibri" panose="020F0502020204030204" pitchFamily="34" charset="0"/>
                <a:cs typeface="Times New Roman" panose="02020603050405020304" pitchFamily="18" charset="0"/>
              </a:rPr>
              <a:t>, where policies are updated incrementally, and the system naturally converges toward the new desired state.</a:t>
            </a:r>
          </a:p>
          <a:p>
            <a:pPr marL="1143000" lvl="2" indent="-228600">
              <a:lnSpc>
                <a:spcPct val="107000"/>
              </a:lnSpc>
              <a:spcAft>
                <a:spcPts val="800"/>
              </a:spcAft>
              <a:buSzPts val="1000"/>
              <a:buFont typeface="Wingdings" panose="05000000000000000000" pitchFamily="2" charset="2"/>
              <a:buChar char=""/>
              <a:tabLst>
                <a:tab pos="1371600" algn="l"/>
              </a:tabLst>
            </a:pPr>
            <a:r>
              <a:rPr lang="en-DK" sz="2200" b="1" kern="100" dirty="0">
                <a:effectLst/>
                <a:latin typeface="Calibri" panose="020F0502020204030204" pitchFamily="34" charset="0"/>
                <a:ea typeface="Calibri" panose="020F0502020204030204" pitchFamily="34" charset="0"/>
                <a:cs typeface="Times New Roman" panose="02020603050405020304" pitchFamily="18" charset="0"/>
              </a:rPr>
              <a:t>Advantage</a:t>
            </a:r>
            <a:r>
              <a:rPr lang="en-DK" sz="2200" kern="100" dirty="0">
                <a:effectLst/>
                <a:latin typeface="Calibri" panose="020F0502020204030204" pitchFamily="34" charset="0"/>
                <a:ea typeface="Calibri" panose="020F0502020204030204" pitchFamily="34" charset="0"/>
                <a:cs typeface="Times New Roman" panose="02020603050405020304" pitchFamily="18" charset="0"/>
              </a:rPr>
              <a:t>: Less disruptive, allows continuous operation during changes.</a:t>
            </a:r>
          </a:p>
          <a:p>
            <a:pPr marL="1143000" lvl="2" indent="-228600">
              <a:lnSpc>
                <a:spcPct val="107000"/>
              </a:lnSpc>
              <a:spcAft>
                <a:spcPts val="800"/>
              </a:spcAft>
              <a:buSzPts val="1000"/>
              <a:buFont typeface="Wingdings" panose="05000000000000000000" pitchFamily="2" charset="2"/>
              <a:buChar char=""/>
              <a:tabLst>
                <a:tab pos="1371600" algn="l"/>
              </a:tabLst>
            </a:pPr>
            <a:r>
              <a:rPr lang="en-DK" sz="2200" b="1" kern="100" dirty="0">
                <a:effectLst/>
                <a:latin typeface="Calibri" panose="020F0502020204030204" pitchFamily="34" charset="0"/>
                <a:ea typeface="Calibri" panose="020F0502020204030204" pitchFamily="34" charset="0"/>
                <a:cs typeface="Times New Roman" panose="02020603050405020304" pitchFamily="18" charset="0"/>
              </a:rPr>
              <a:t>Disadvantage</a:t>
            </a:r>
            <a:r>
              <a:rPr lang="en-DK" sz="2200" kern="100" dirty="0">
                <a:effectLst/>
                <a:latin typeface="Calibri" panose="020F0502020204030204" pitchFamily="34" charset="0"/>
                <a:ea typeface="Calibri" panose="020F0502020204030204" pitchFamily="34" charset="0"/>
                <a:cs typeface="Times New Roman" panose="02020603050405020304" pitchFamily="18" charset="0"/>
              </a:rPr>
              <a:t>: Can become complex and difficult to manage for large-scale changes.</a:t>
            </a:r>
          </a:p>
          <a:p>
            <a:r>
              <a:rPr lang="en-DK" sz="2200" b="1" dirty="0">
                <a:effectLst/>
                <a:latin typeface="Calibri" panose="020F0502020204030204" pitchFamily="34" charset="0"/>
                <a:ea typeface="Calibri" panose="020F0502020204030204" pitchFamily="34" charset="0"/>
                <a:cs typeface="Times New Roman" panose="02020603050405020304" pitchFamily="18" charset="0"/>
              </a:rPr>
              <a:t>Naming</a:t>
            </a:r>
            <a:r>
              <a:rPr lang="en-DK" sz="2200" dirty="0">
                <a:effectLst/>
                <a:latin typeface="Calibri" panose="020F0502020204030204" pitchFamily="34" charset="0"/>
                <a:ea typeface="Calibri" panose="020F0502020204030204" pitchFamily="34" charset="0"/>
                <a:cs typeface="Times New Roman" panose="02020603050405020304" pitchFamily="18" charset="0"/>
              </a:rPr>
              <a:t>: These strategies can be described as </a:t>
            </a:r>
            <a:r>
              <a:rPr lang="en-DK" sz="2200" b="1" dirty="0">
                <a:effectLst/>
                <a:latin typeface="Calibri" panose="020F0502020204030204" pitchFamily="34" charset="0"/>
                <a:ea typeface="Calibri" panose="020F0502020204030204" pitchFamily="34" charset="0"/>
                <a:cs typeface="Times New Roman" panose="02020603050405020304" pitchFamily="18" charset="0"/>
              </a:rPr>
              <a:t>‘change’</a:t>
            </a:r>
            <a:r>
              <a:rPr lang="en-DK" sz="2200" dirty="0">
                <a:effectLst/>
                <a:latin typeface="Calibri" panose="020F0502020204030204" pitchFamily="34" charset="0"/>
                <a:ea typeface="Calibri" panose="020F0502020204030204" pitchFamily="34" charset="0"/>
                <a:cs typeface="Times New Roman" panose="02020603050405020304" pitchFamily="18" charset="0"/>
              </a:rPr>
              <a:t> (rebuild) and </a:t>
            </a:r>
            <a:r>
              <a:rPr lang="en-DK" sz="2200" b="1" dirty="0">
                <a:effectLst/>
                <a:latin typeface="Calibri" panose="020F0502020204030204" pitchFamily="34" charset="0"/>
                <a:ea typeface="Calibri" panose="020F0502020204030204" pitchFamily="34" charset="0"/>
                <a:cs typeface="Times New Roman" panose="02020603050405020304" pitchFamily="18" charset="0"/>
              </a:rPr>
              <a:t>‘organic growth’</a:t>
            </a:r>
            <a:r>
              <a:rPr lang="en-DK" sz="2200" dirty="0">
                <a:effectLst/>
                <a:latin typeface="Calibri" panose="020F0502020204030204" pitchFamily="34" charset="0"/>
                <a:ea typeface="Calibri" panose="020F0502020204030204" pitchFamily="34" charset="0"/>
                <a:cs typeface="Times New Roman" panose="02020603050405020304" pitchFamily="18" charset="0"/>
              </a:rPr>
              <a:t> (gradual convergence).</a:t>
            </a:r>
            <a:endParaRPr lang="en-DK" sz="2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44176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CF88A9A-5DFB-4B29-569E-7BC60E1700DB}"/>
              </a:ext>
            </a:extLst>
          </p:cNvPr>
          <p:cNvSpPr txBox="1"/>
          <p:nvPr/>
        </p:nvSpPr>
        <p:spPr>
          <a:xfrm>
            <a:off x="396815" y="615219"/>
            <a:ext cx="13181161" cy="1938992"/>
          </a:xfrm>
          <a:prstGeom prst="rect">
            <a:avLst/>
          </a:prstGeom>
          <a:noFill/>
        </p:spPr>
        <p:txBody>
          <a:bodyPr wrap="square">
            <a:spAutoFit/>
          </a:bodyPr>
          <a:lstStyle/>
          <a:p>
            <a:r>
              <a:rPr lang="en-DK" sz="6000" b="1" dirty="0">
                <a:effectLst/>
                <a:latin typeface="Times New Roman" panose="02020603050405020304" pitchFamily="18" charset="0"/>
                <a:ea typeface="Times New Roman" panose="02020603050405020304" pitchFamily="18" charset="0"/>
              </a:rPr>
              <a:t>The Change vs. Organic Growth Approach</a:t>
            </a:r>
          </a:p>
        </p:txBody>
      </p:sp>
      <p:sp>
        <p:nvSpPr>
          <p:cNvPr id="13" name="TextBox 12">
            <a:extLst>
              <a:ext uri="{FF2B5EF4-FFF2-40B4-BE49-F238E27FC236}">
                <a16:creationId xmlns:a16="http://schemas.microsoft.com/office/drawing/2014/main" id="{7115D5EB-7E6D-BA6F-DF18-09E162966A19}"/>
              </a:ext>
            </a:extLst>
          </p:cNvPr>
          <p:cNvSpPr txBox="1"/>
          <p:nvPr/>
        </p:nvSpPr>
        <p:spPr>
          <a:xfrm>
            <a:off x="603849" y="2718525"/>
            <a:ext cx="12767094" cy="6680547"/>
          </a:xfrm>
          <a:prstGeom prst="rect">
            <a:avLst/>
          </a:prstGeom>
          <a:noFill/>
        </p:spPr>
        <p:txBody>
          <a:bodyPr wrap="square" numCol="2">
            <a:spAutoFit/>
          </a:bodyPr>
          <a:lstStyle/>
          <a:p>
            <a:pPr marL="342900" lvl="0" indent="-342900">
              <a:buSzPts val="1000"/>
              <a:buFont typeface="Symbol" panose="05050102010706020507" pitchFamily="18" charset="2"/>
              <a:buChar char=""/>
              <a:tabLst>
                <a:tab pos="457200" algn="l"/>
              </a:tabLst>
            </a:pPr>
            <a:r>
              <a:rPr lang="en-DK" sz="2000" b="1" dirty="0">
                <a:effectLst/>
                <a:latin typeface="Times New Roman" panose="02020603050405020304" pitchFamily="18" charset="0"/>
                <a:ea typeface="Times New Roman" panose="02020603050405020304" pitchFamily="18" charset="0"/>
              </a:rPr>
              <a:t>Change (Reconstruction)</a:t>
            </a:r>
            <a:r>
              <a:rPr lang="en-DK" sz="2000" dirty="0">
                <a:effectLst/>
                <a:latin typeface="Times New Roman" panose="02020603050405020304" pitchFamily="18" charset="0"/>
                <a:ea typeface="Times New Roman" panose="02020603050405020304" pitchFamily="18" charset="0"/>
              </a:rPr>
              <a:t>:</a:t>
            </a:r>
          </a:p>
          <a:p>
            <a:pPr marL="742950" lvl="1" indent="-285750">
              <a:lnSpc>
                <a:spcPct val="107000"/>
              </a:lnSpc>
              <a:spcAft>
                <a:spcPts val="800"/>
              </a:spcAft>
              <a:buSzPts val="1000"/>
              <a:buFont typeface="Courier New" panose="02070309020205020404" pitchFamily="49" charset="0"/>
              <a:buChar char="o"/>
              <a:tabLst>
                <a:tab pos="914400" algn="l"/>
              </a:tabLst>
            </a:pPr>
            <a:r>
              <a:rPr lang="en-DK" sz="2000" kern="100" dirty="0">
                <a:effectLst/>
                <a:latin typeface="Calibri" panose="020F0502020204030204" pitchFamily="34" charset="0"/>
                <a:ea typeface="Calibri" panose="020F0502020204030204" pitchFamily="34" charset="0"/>
                <a:cs typeface="Times New Roman" panose="02020603050405020304" pitchFamily="18" charset="0"/>
              </a:rPr>
              <a:t>A </a:t>
            </a:r>
            <a:r>
              <a:rPr lang="en-DK" sz="2000" b="1" kern="100" dirty="0">
                <a:effectLst/>
                <a:latin typeface="Calibri" panose="020F0502020204030204" pitchFamily="34" charset="0"/>
                <a:ea typeface="Calibri" panose="020F0502020204030204" pitchFamily="34" charset="0"/>
                <a:cs typeface="Times New Roman" panose="02020603050405020304" pitchFamily="18" charset="0"/>
              </a:rPr>
              <a:t>full rebuild</a:t>
            </a:r>
            <a:r>
              <a:rPr lang="en-DK" sz="2000" kern="100" dirty="0">
                <a:effectLst/>
                <a:latin typeface="Calibri" panose="020F0502020204030204" pitchFamily="34" charset="0"/>
                <a:ea typeface="Calibri" panose="020F0502020204030204" pitchFamily="34" charset="0"/>
                <a:cs typeface="Times New Roman" panose="02020603050405020304" pitchFamily="18" charset="0"/>
              </a:rPr>
              <a:t> of the system from scratch. This method is often used for large-scale changes or when legacy systems need to be replaced entirely.</a:t>
            </a:r>
          </a:p>
          <a:p>
            <a:pPr marL="742950" lvl="1" indent="-285750">
              <a:lnSpc>
                <a:spcPct val="107000"/>
              </a:lnSpc>
              <a:spcAft>
                <a:spcPts val="800"/>
              </a:spcAft>
              <a:buSzPts val="1000"/>
              <a:buFont typeface="Courier New" panose="02070309020205020404" pitchFamily="49" charset="0"/>
              <a:buChar char="o"/>
              <a:tabLst>
                <a:tab pos="914400" algn="l"/>
              </a:tabLst>
            </a:pPr>
            <a:r>
              <a:rPr lang="en-DK" sz="2000" b="1" kern="100" dirty="0">
                <a:effectLst/>
                <a:latin typeface="Calibri" panose="020F0502020204030204" pitchFamily="34" charset="0"/>
                <a:ea typeface="Calibri" panose="020F0502020204030204" pitchFamily="34" charset="0"/>
                <a:cs typeface="Times New Roman" panose="02020603050405020304" pitchFamily="18" charset="0"/>
              </a:rPr>
              <a:t>Benefits</a:t>
            </a:r>
            <a:r>
              <a:rPr lang="en-DK" sz="2000" kern="100" dirty="0">
                <a:effectLst/>
                <a:latin typeface="Calibri" panose="020F0502020204030204" pitchFamily="34" charset="0"/>
                <a:ea typeface="Calibri" panose="020F0502020204030204" pitchFamily="34" charset="0"/>
                <a:cs typeface="Times New Roman" panose="02020603050405020304" pitchFamily="18" charset="0"/>
              </a:rPr>
              <a:t>:</a:t>
            </a:r>
          </a:p>
          <a:p>
            <a:pPr marL="1143000" lvl="2" indent="-228600">
              <a:lnSpc>
                <a:spcPct val="107000"/>
              </a:lnSpc>
              <a:spcAft>
                <a:spcPts val="800"/>
              </a:spcAft>
              <a:buSzPts val="1000"/>
              <a:buFont typeface="Wingdings" panose="05000000000000000000" pitchFamily="2" charset="2"/>
              <a:buChar char=""/>
              <a:tabLst>
                <a:tab pos="1371600" algn="l"/>
              </a:tabLst>
            </a:pPr>
            <a:r>
              <a:rPr lang="en-DK" sz="2000" kern="100" dirty="0">
                <a:effectLst/>
                <a:latin typeface="Calibri" panose="020F0502020204030204" pitchFamily="34" charset="0"/>
                <a:ea typeface="Calibri" panose="020F0502020204030204" pitchFamily="34" charset="0"/>
                <a:cs typeface="Times New Roman" panose="02020603050405020304" pitchFamily="18" charset="0"/>
              </a:rPr>
              <a:t>Complete control over the new system architecture.</a:t>
            </a:r>
          </a:p>
          <a:p>
            <a:pPr marL="1143000" lvl="2" indent="-228600">
              <a:lnSpc>
                <a:spcPct val="107000"/>
              </a:lnSpc>
              <a:spcAft>
                <a:spcPts val="800"/>
              </a:spcAft>
              <a:buSzPts val="1000"/>
              <a:buFont typeface="Wingdings" panose="05000000000000000000" pitchFamily="2" charset="2"/>
              <a:buChar char=""/>
              <a:tabLst>
                <a:tab pos="1371600" algn="l"/>
              </a:tabLst>
            </a:pPr>
            <a:r>
              <a:rPr lang="en-DK" sz="2000" kern="100" dirty="0">
                <a:effectLst/>
                <a:latin typeface="Calibri" panose="020F0502020204030204" pitchFamily="34" charset="0"/>
                <a:ea typeface="Calibri" panose="020F0502020204030204" pitchFamily="34" charset="0"/>
                <a:cs typeface="Times New Roman" panose="02020603050405020304" pitchFamily="18" charset="0"/>
              </a:rPr>
              <a:t>Can be more predictable for large-scale changes.</a:t>
            </a:r>
          </a:p>
          <a:p>
            <a:pPr marL="742950" lvl="1" indent="-285750">
              <a:lnSpc>
                <a:spcPct val="107000"/>
              </a:lnSpc>
              <a:spcAft>
                <a:spcPts val="800"/>
              </a:spcAft>
              <a:buSzPts val="1000"/>
              <a:buFont typeface="Courier New" panose="02070309020205020404" pitchFamily="49" charset="0"/>
              <a:buChar char="o"/>
              <a:tabLst>
                <a:tab pos="914400" algn="l"/>
              </a:tabLst>
            </a:pPr>
            <a:r>
              <a:rPr lang="en-DK" sz="2000" b="1" kern="100" dirty="0">
                <a:effectLst/>
                <a:latin typeface="Calibri" panose="020F0502020204030204" pitchFamily="34" charset="0"/>
                <a:ea typeface="Calibri" panose="020F0502020204030204" pitchFamily="34" charset="0"/>
                <a:cs typeface="Times New Roman" panose="02020603050405020304" pitchFamily="18" charset="0"/>
              </a:rPr>
              <a:t>Drawbacks</a:t>
            </a:r>
            <a:r>
              <a:rPr lang="en-DK" sz="2000" kern="100" dirty="0">
                <a:effectLst/>
                <a:latin typeface="Calibri" panose="020F0502020204030204" pitchFamily="34" charset="0"/>
                <a:ea typeface="Calibri" panose="020F0502020204030204" pitchFamily="34" charset="0"/>
                <a:cs typeface="Times New Roman" panose="02020603050405020304" pitchFamily="18" charset="0"/>
              </a:rPr>
              <a:t>:</a:t>
            </a:r>
          </a:p>
          <a:p>
            <a:pPr marL="1143000" lvl="2" indent="-228600">
              <a:lnSpc>
                <a:spcPct val="107000"/>
              </a:lnSpc>
              <a:spcAft>
                <a:spcPts val="800"/>
              </a:spcAft>
              <a:buSzPts val="1000"/>
              <a:buFont typeface="Wingdings" panose="05000000000000000000" pitchFamily="2" charset="2"/>
              <a:buChar char=""/>
              <a:tabLst>
                <a:tab pos="1371600" algn="l"/>
              </a:tabLst>
            </a:pPr>
            <a:r>
              <a:rPr lang="en-DK" sz="2000" kern="100" dirty="0">
                <a:effectLst/>
                <a:latin typeface="Calibri" panose="020F0502020204030204" pitchFamily="34" charset="0"/>
                <a:ea typeface="Calibri" panose="020F0502020204030204" pitchFamily="34" charset="0"/>
                <a:cs typeface="Times New Roman" panose="02020603050405020304" pitchFamily="18" charset="0"/>
              </a:rPr>
              <a:t>High risk of service disruption during the transition.</a:t>
            </a:r>
          </a:p>
          <a:p>
            <a:pPr marL="1143000" lvl="2" indent="-228600">
              <a:lnSpc>
                <a:spcPct val="107000"/>
              </a:lnSpc>
              <a:spcAft>
                <a:spcPts val="800"/>
              </a:spcAft>
              <a:buSzPts val="1000"/>
              <a:buFont typeface="Wingdings" panose="05000000000000000000" pitchFamily="2" charset="2"/>
              <a:buChar char=""/>
              <a:tabLst>
                <a:tab pos="1371600" algn="l"/>
              </a:tabLst>
            </a:pPr>
            <a:r>
              <a:rPr lang="en-DK" sz="2000" kern="100" dirty="0">
                <a:effectLst/>
                <a:latin typeface="Calibri" panose="020F0502020204030204" pitchFamily="34" charset="0"/>
                <a:ea typeface="Calibri" panose="020F0502020204030204" pitchFamily="34" charset="0"/>
                <a:cs typeface="Times New Roman" panose="02020603050405020304" pitchFamily="18" charset="0"/>
              </a:rPr>
              <a:t>Requires temporary or redundant infrastructure to ensure continuity.</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800"/>
              </a:spcAft>
              <a:buSzPts val="1000"/>
              <a:buFont typeface="Wingdings" panose="05000000000000000000" pitchFamily="2" charset="2"/>
              <a:buChar char=""/>
              <a:tabLst>
                <a:tab pos="1371600" algn="l"/>
              </a:tabLst>
            </a:pPr>
            <a:endParaRPr lang="en-GB" sz="2000" kern="100" dirty="0">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800"/>
              </a:spcAft>
              <a:buSzPts val="1000"/>
              <a:buFont typeface="Wingdings" panose="05000000000000000000" pitchFamily="2" charset="2"/>
              <a:buChar char=""/>
              <a:tabLst>
                <a:tab pos="1371600" algn="l"/>
              </a:tabLst>
            </a:pP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800"/>
              </a:spcAft>
              <a:buSzPts val="1000"/>
              <a:buFont typeface="Wingdings" panose="05000000000000000000" pitchFamily="2" charset="2"/>
              <a:buChar char=""/>
              <a:tabLst>
                <a:tab pos="1371600" algn="l"/>
              </a:tabLst>
            </a:pPr>
            <a:endParaRPr lang="en-GB" sz="2000" kern="100" dirty="0">
              <a:latin typeface="Calibri" panose="020F0502020204030204" pitchFamily="34" charset="0"/>
              <a:ea typeface="Calibri" panose="020F0502020204030204" pitchFamily="34" charset="0"/>
              <a:cs typeface="Times New Roman" panose="02020603050405020304" pitchFamily="18" charset="0"/>
            </a:endParaRPr>
          </a:p>
          <a:p>
            <a:pPr lvl="2">
              <a:lnSpc>
                <a:spcPct val="107000"/>
              </a:lnSpc>
              <a:spcAft>
                <a:spcPts val="800"/>
              </a:spcAft>
              <a:buSzPts val="1000"/>
              <a:tabLst>
                <a:tab pos="1371600" algn="l"/>
              </a:tabLst>
            </a:pPr>
            <a:endParaRPr lang="en-DK"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DK" sz="2000" b="1" dirty="0">
                <a:effectLst/>
                <a:latin typeface="Times New Roman" panose="02020603050405020304" pitchFamily="18" charset="0"/>
                <a:ea typeface="Times New Roman" panose="02020603050405020304" pitchFamily="18" charset="0"/>
              </a:rPr>
              <a:t>Organic Growth (Convergence)</a:t>
            </a:r>
            <a:r>
              <a:rPr lang="en-DK" sz="2000" dirty="0">
                <a:effectLst/>
                <a:latin typeface="Times New Roman" panose="02020603050405020304" pitchFamily="18" charset="0"/>
                <a:ea typeface="Times New Roman" panose="02020603050405020304" pitchFamily="18" charset="0"/>
              </a:rPr>
              <a:t>:</a:t>
            </a:r>
          </a:p>
          <a:p>
            <a:pPr marL="742950" lvl="1" indent="-285750">
              <a:lnSpc>
                <a:spcPct val="107000"/>
              </a:lnSpc>
              <a:spcAft>
                <a:spcPts val="800"/>
              </a:spcAft>
              <a:buSzPts val="1000"/>
              <a:buFont typeface="Courier New" panose="02070309020205020404" pitchFamily="49" charset="0"/>
              <a:buChar char="o"/>
              <a:tabLst>
                <a:tab pos="914400" algn="l"/>
              </a:tabLst>
            </a:pPr>
            <a:r>
              <a:rPr lang="en-DK" sz="2000" kern="100" dirty="0">
                <a:effectLst/>
                <a:latin typeface="Calibri" panose="020F0502020204030204" pitchFamily="34" charset="0"/>
                <a:ea typeface="Calibri" panose="020F0502020204030204" pitchFamily="34" charset="0"/>
                <a:cs typeface="Times New Roman" panose="02020603050405020304" pitchFamily="18" charset="0"/>
              </a:rPr>
              <a:t>A </a:t>
            </a:r>
            <a:r>
              <a:rPr lang="en-DK" sz="2000" b="1" kern="100" dirty="0">
                <a:effectLst/>
                <a:latin typeface="Calibri" panose="020F0502020204030204" pitchFamily="34" charset="0"/>
                <a:ea typeface="Calibri" panose="020F0502020204030204" pitchFamily="34" charset="0"/>
                <a:cs typeface="Times New Roman" panose="02020603050405020304" pitchFamily="18" charset="0"/>
              </a:rPr>
              <a:t>gradual transformation</a:t>
            </a:r>
            <a:r>
              <a:rPr lang="en-DK" sz="2000" kern="100" dirty="0">
                <a:effectLst/>
                <a:latin typeface="Calibri" panose="020F0502020204030204" pitchFamily="34" charset="0"/>
                <a:ea typeface="Calibri" panose="020F0502020204030204" pitchFamily="34" charset="0"/>
                <a:cs typeface="Times New Roman" panose="02020603050405020304" pitchFamily="18" charset="0"/>
              </a:rPr>
              <a:t>, where changes are applied incrementally, and the system naturally adjusts to the new policies or structure.</a:t>
            </a:r>
          </a:p>
          <a:p>
            <a:pPr marL="742950" lvl="1" indent="-285750">
              <a:lnSpc>
                <a:spcPct val="107000"/>
              </a:lnSpc>
              <a:spcAft>
                <a:spcPts val="800"/>
              </a:spcAft>
              <a:buSzPts val="1000"/>
              <a:buFont typeface="Courier New" panose="02070309020205020404" pitchFamily="49" charset="0"/>
              <a:buChar char="o"/>
              <a:tabLst>
                <a:tab pos="914400" algn="l"/>
              </a:tabLst>
            </a:pPr>
            <a:r>
              <a:rPr lang="en-DK" sz="2000" b="1" kern="100" dirty="0">
                <a:effectLst/>
                <a:latin typeface="Calibri" panose="020F0502020204030204" pitchFamily="34" charset="0"/>
                <a:ea typeface="Calibri" panose="020F0502020204030204" pitchFamily="34" charset="0"/>
                <a:cs typeface="Times New Roman" panose="02020603050405020304" pitchFamily="18" charset="0"/>
              </a:rPr>
              <a:t>Benefits</a:t>
            </a:r>
            <a:r>
              <a:rPr lang="en-DK" sz="2000" kern="100" dirty="0">
                <a:effectLst/>
                <a:latin typeface="Calibri" panose="020F0502020204030204" pitchFamily="34" charset="0"/>
                <a:ea typeface="Calibri" panose="020F0502020204030204" pitchFamily="34" charset="0"/>
                <a:cs typeface="Times New Roman" panose="02020603050405020304" pitchFamily="18" charset="0"/>
              </a:rPr>
              <a:t>:</a:t>
            </a:r>
          </a:p>
          <a:p>
            <a:pPr marL="1143000" lvl="2" indent="-228600">
              <a:lnSpc>
                <a:spcPct val="107000"/>
              </a:lnSpc>
              <a:spcAft>
                <a:spcPts val="800"/>
              </a:spcAft>
              <a:buSzPts val="1000"/>
              <a:buFont typeface="Wingdings" panose="05000000000000000000" pitchFamily="2" charset="2"/>
              <a:buChar char=""/>
              <a:tabLst>
                <a:tab pos="1371600" algn="l"/>
              </a:tabLst>
            </a:pPr>
            <a:r>
              <a:rPr lang="en-DK" sz="2000" kern="100" dirty="0">
                <a:effectLst/>
                <a:latin typeface="Calibri" panose="020F0502020204030204" pitchFamily="34" charset="0"/>
                <a:ea typeface="Calibri" panose="020F0502020204030204" pitchFamily="34" charset="0"/>
                <a:cs typeface="Times New Roman" panose="02020603050405020304" pitchFamily="18" charset="0"/>
              </a:rPr>
              <a:t>Minimal disruption to service.</a:t>
            </a:r>
          </a:p>
          <a:p>
            <a:pPr marL="1143000" lvl="2" indent="-228600">
              <a:lnSpc>
                <a:spcPct val="107000"/>
              </a:lnSpc>
              <a:spcAft>
                <a:spcPts val="800"/>
              </a:spcAft>
              <a:buSzPts val="1000"/>
              <a:buFont typeface="Wingdings" panose="05000000000000000000" pitchFamily="2" charset="2"/>
              <a:buChar char=""/>
              <a:tabLst>
                <a:tab pos="1371600" algn="l"/>
              </a:tabLst>
            </a:pPr>
            <a:r>
              <a:rPr lang="en-DK" sz="2000" kern="100" dirty="0">
                <a:effectLst/>
                <a:latin typeface="Calibri" panose="020F0502020204030204" pitchFamily="34" charset="0"/>
                <a:ea typeface="Calibri" panose="020F0502020204030204" pitchFamily="34" charset="0"/>
                <a:cs typeface="Times New Roman" panose="02020603050405020304" pitchFamily="18" charset="0"/>
              </a:rPr>
              <a:t>Allows for ongoing testing and adaptation during the change process.</a:t>
            </a:r>
          </a:p>
          <a:p>
            <a:pPr marL="742950" lvl="1" indent="-285750">
              <a:lnSpc>
                <a:spcPct val="107000"/>
              </a:lnSpc>
              <a:spcAft>
                <a:spcPts val="800"/>
              </a:spcAft>
              <a:buSzPts val="1000"/>
              <a:buFont typeface="Courier New" panose="02070309020205020404" pitchFamily="49" charset="0"/>
              <a:buChar char="o"/>
              <a:tabLst>
                <a:tab pos="914400" algn="l"/>
              </a:tabLst>
            </a:pPr>
            <a:r>
              <a:rPr lang="en-DK" sz="2000" b="1" kern="100" dirty="0">
                <a:effectLst/>
                <a:latin typeface="Calibri" panose="020F0502020204030204" pitchFamily="34" charset="0"/>
                <a:ea typeface="Calibri" panose="020F0502020204030204" pitchFamily="34" charset="0"/>
                <a:cs typeface="Times New Roman" panose="02020603050405020304" pitchFamily="18" charset="0"/>
              </a:rPr>
              <a:t>Drawbacks</a:t>
            </a:r>
            <a:r>
              <a:rPr lang="en-DK" sz="2000" kern="100" dirty="0">
                <a:effectLst/>
                <a:latin typeface="Calibri" panose="020F0502020204030204" pitchFamily="34" charset="0"/>
                <a:ea typeface="Calibri" panose="020F0502020204030204" pitchFamily="34" charset="0"/>
                <a:cs typeface="Times New Roman" panose="02020603050405020304" pitchFamily="18" charset="0"/>
              </a:rPr>
              <a:t>:</a:t>
            </a:r>
          </a:p>
          <a:p>
            <a:pPr marL="1143000" lvl="2" indent="-228600">
              <a:lnSpc>
                <a:spcPct val="107000"/>
              </a:lnSpc>
              <a:spcAft>
                <a:spcPts val="800"/>
              </a:spcAft>
              <a:buSzPts val="1000"/>
              <a:buFont typeface="Wingdings" panose="05000000000000000000" pitchFamily="2" charset="2"/>
              <a:buChar char=""/>
              <a:tabLst>
                <a:tab pos="1371600" algn="l"/>
              </a:tabLst>
            </a:pPr>
            <a:r>
              <a:rPr lang="en-DK" sz="2000" kern="100" dirty="0">
                <a:effectLst/>
                <a:latin typeface="Calibri" panose="020F0502020204030204" pitchFamily="34" charset="0"/>
                <a:ea typeface="Calibri" panose="020F0502020204030204" pitchFamily="34" charset="0"/>
                <a:cs typeface="Times New Roman" panose="02020603050405020304" pitchFamily="18" charset="0"/>
              </a:rPr>
              <a:t>More complex to manage for large or sweeping changes.</a:t>
            </a:r>
          </a:p>
          <a:p>
            <a:pPr marL="1143000" lvl="2" indent="-228600">
              <a:lnSpc>
                <a:spcPct val="107000"/>
              </a:lnSpc>
              <a:spcAft>
                <a:spcPts val="800"/>
              </a:spcAft>
              <a:buSzPts val="1000"/>
              <a:buFont typeface="Wingdings" panose="05000000000000000000" pitchFamily="2" charset="2"/>
              <a:buChar char=""/>
              <a:tabLst>
                <a:tab pos="1371600" algn="l"/>
              </a:tabLst>
            </a:pPr>
            <a:r>
              <a:rPr lang="en-DK" sz="2000" kern="100" dirty="0">
                <a:effectLst/>
                <a:latin typeface="Calibri" panose="020F0502020204030204" pitchFamily="34" charset="0"/>
                <a:ea typeface="Calibri" panose="020F0502020204030204" pitchFamily="34" charset="0"/>
                <a:cs typeface="Times New Roman" panose="02020603050405020304" pitchFamily="18" charset="0"/>
              </a:rPr>
              <a:t>Can lead to system instability if not managed properly.</a:t>
            </a:r>
          </a:p>
        </p:txBody>
      </p:sp>
    </p:spTree>
    <p:extLst>
      <p:ext uri="{BB962C8B-B14F-4D97-AF65-F5344CB8AC3E}">
        <p14:creationId xmlns:p14="http://schemas.microsoft.com/office/powerpoint/2010/main" val="1327241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CF88A9A-5DFB-4B29-569E-7BC60E1700DB}"/>
              </a:ext>
            </a:extLst>
          </p:cNvPr>
          <p:cNvSpPr txBox="1"/>
          <p:nvPr/>
        </p:nvSpPr>
        <p:spPr>
          <a:xfrm>
            <a:off x="396815" y="615219"/>
            <a:ext cx="13181161" cy="1938992"/>
          </a:xfrm>
          <a:prstGeom prst="rect">
            <a:avLst/>
          </a:prstGeom>
          <a:noFill/>
        </p:spPr>
        <p:txBody>
          <a:bodyPr wrap="square">
            <a:spAutoFit/>
          </a:bodyPr>
          <a:lstStyle/>
          <a:p>
            <a:r>
              <a:rPr lang="en-DK" sz="6000" b="1" dirty="0">
                <a:effectLst/>
                <a:latin typeface="Times New Roman" panose="02020603050405020304" pitchFamily="18" charset="0"/>
                <a:ea typeface="Times New Roman" panose="02020603050405020304" pitchFamily="18" charset="0"/>
              </a:rPr>
              <a:t>Infrastructure Management and Change</a:t>
            </a:r>
          </a:p>
        </p:txBody>
      </p:sp>
      <p:sp>
        <p:nvSpPr>
          <p:cNvPr id="13" name="TextBox 12">
            <a:extLst>
              <a:ext uri="{FF2B5EF4-FFF2-40B4-BE49-F238E27FC236}">
                <a16:creationId xmlns:a16="http://schemas.microsoft.com/office/drawing/2014/main" id="{7115D5EB-7E6D-BA6F-DF18-09E162966A19}"/>
              </a:ext>
            </a:extLst>
          </p:cNvPr>
          <p:cNvSpPr txBox="1"/>
          <p:nvPr/>
        </p:nvSpPr>
        <p:spPr>
          <a:xfrm>
            <a:off x="603849" y="2718525"/>
            <a:ext cx="12767094" cy="4514056"/>
          </a:xfrm>
          <a:prstGeom prst="rect">
            <a:avLst/>
          </a:prstGeom>
          <a:noFill/>
        </p:spPr>
        <p:txBody>
          <a:bodyPr wrap="square" numCol="3">
            <a:spAutoFit/>
          </a:bodyPr>
          <a:lstStyle/>
          <a:p>
            <a:pPr marL="342900" lvl="0" indent="-342900">
              <a:buSzPts val="1000"/>
              <a:buFont typeface="Symbol" panose="05050102010706020507" pitchFamily="18" charset="2"/>
              <a:buChar char=""/>
              <a:tabLst>
                <a:tab pos="457200" algn="l"/>
              </a:tabLst>
            </a:pPr>
            <a:r>
              <a:rPr lang="en-DK" b="1" dirty="0">
                <a:effectLst/>
                <a:latin typeface="Times New Roman" panose="02020603050405020304" pitchFamily="18" charset="0"/>
                <a:ea typeface="Times New Roman" panose="02020603050405020304" pitchFamily="18" charset="0"/>
              </a:rPr>
              <a:t>Traugott and Huddleston’s Concept</a:t>
            </a:r>
            <a:r>
              <a:rPr lang="en-DK" dirty="0">
                <a:effectLst/>
                <a:latin typeface="Times New Roman" panose="02020603050405020304" pitchFamily="18" charset="0"/>
                <a:ea typeface="Times New Roman" panose="02020603050405020304" pitchFamily="18" charset="0"/>
              </a:rPr>
              <a:t>:</a:t>
            </a:r>
          </a:p>
          <a:p>
            <a:pPr marL="742950" lvl="1" indent="-285750">
              <a:lnSpc>
                <a:spcPct val="107000"/>
              </a:lnSpc>
              <a:spcAft>
                <a:spcPts val="800"/>
              </a:spcAft>
              <a:buSzPts val="1000"/>
              <a:buFont typeface="Courier New" panose="02070309020205020404" pitchFamily="49" charset="0"/>
              <a:buChar char="o"/>
              <a:tabLst>
                <a:tab pos="914400" algn="l"/>
              </a:tabLst>
            </a:pPr>
            <a:r>
              <a:rPr lang="en-DK" b="1" kern="100" dirty="0">
                <a:effectLst/>
                <a:latin typeface="Calibri" panose="020F0502020204030204" pitchFamily="34" charset="0"/>
                <a:ea typeface="Calibri" panose="020F0502020204030204" pitchFamily="34" charset="0"/>
                <a:cs typeface="Times New Roman" panose="02020603050405020304" pitchFamily="18" charset="0"/>
              </a:rPr>
              <a:t>Bottom-up Infrastructure Management</a:t>
            </a:r>
            <a:r>
              <a:rPr lang="en-DK" kern="100" dirty="0">
                <a:effectLst/>
                <a:latin typeface="Calibri" panose="020F0502020204030204" pitchFamily="34" charset="0"/>
                <a:ea typeface="Calibri" panose="020F0502020204030204" pitchFamily="34" charset="0"/>
                <a:cs typeface="Times New Roman" panose="02020603050405020304" pitchFamily="18" charset="0"/>
              </a:rPr>
              <a:t>: They proposed that systems should be constructed and managed from the ground up, building stable foundations that are easy to modify or adapt over time.</a:t>
            </a:r>
          </a:p>
          <a:p>
            <a:pPr marL="742950" lvl="1" indent="-285750">
              <a:lnSpc>
                <a:spcPct val="107000"/>
              </a:lnSpc>
              <a:spcAft>
                <a:spcPts val="800"/>
              </a:spcAft>
              <a:buSzPts val="1000"/>
              <a:buFont typeface="Courier New" panose="02070309020205020404" pitchFamily="49" charset="0"/>
              <a:buChar char="o"/>
              <a:tabLst>
                <a:tab pos="914400" algn="l"/>
              </a:tabLst>
            </a:pPr>
            <a:r>
              <a:rPr lang="en-DK" b="1" kern="100" dirty="0">
                <a:effectLst/>
                <a:latin typeface="Calibri" panose="020F0502020204030204" pitchFamily="34" charset="0"/>
                <a:ea typeface="Calibri" panose="020F0502020204030204" pitchFamily="34" charset="0"/>
                <a:cs typeface="Times New Roman" panose="02020603050405020304" pitchFamily="18" charset="0"/>
              </a:rPr>
              <a:t>Traugott’s Argument</a:t>
            </a:r>
            <a:r>
              <a:rPr lang="en-DK" kern="100" dirty="0">
                <a:effectLst/>
                <a:latin typeface="Calibri" panose="020F0502020204030204" pitchFamily="34" charset="0"/>
                <a:ea typeface="Calibri" panose="020F0502020204030204" pitchFamily="34" charset="0"/>
                <a:cs typeface="Times New Roman" panose="02020603050405020304" pitchFamily="18" charset="0"/>
              </a:rPr>
              <a:t>: Infrastructure maintenance is </a:t>
            </a:r>
            <a:r>
              <a:rPr lang="en-DK" b="1" kern="100" dirty="0">
                <a:effectLst/>
                <a:latin typeface="Calibri" panose="020F0502020204030204" pitchFamily="34" charset="0"/>
                <a:ea typeface="Calibri" panose="020F0502020204030204" pitchFamily="34" charset="0"/>
                <a:cs typeface="Times New Roman" panose="02020603050405020304" pitchFamily="18" charset="0"/>
              </a:rPr>
              <a:t>just as important</a:t>
            </a:r>
            <a:r>
              <a:rPr lang="en-DK" kern="100" dirty="0">
                <a:effectLst/>
                <a:latin typeface="Calibri" panose="020F0502020204030204" pitchFamily="34" charset="0"/>
                <a:ea typeface="Calibri" panose="020F0502020204030204" pitchFamily="34" charset="0"/>
                <a:cs typeface="Times New Roman" panose="02020603050405020304" pitchFamily="18" charset="0"/>
              </a:rPr>
              <a:t> as initial construction. In essence, managing the infrastructure is an ongoing task that needs to follow the same principles as building it.</a:t>
            </a:r>
          </a:p>
          <a:p>
            <a:pPr marL="342900" lvl="0" indent="-342900">
              <a:buSzPts val="1000"/>
              <a:buFont typeface="Symbol" panose="05050102010706020507" pitchFamily="18" charset="2"/>
              <a:buChar char=""/>
              <a:tabLst>
                <a:tab pos="457200" algn="l"/>
              </a:tabLst>
            </a:pPr>
            <a:r>
              <a:rPr lang="en-GB" b="1" dirty="0">
                <a:effectLst/>
                <a:latin typeface="Times New Roman" panose="02020603050405020304" pitchFamily="18" charset="0"/>
                <a:ea typeface="Times New Roman" panose="02020603050405020304" pitchFamily="18" charset="0"/>
              </a:rPr>
              <a:t> </a:t>
            </a:r>
          </a:p>
          <a:p>
            <a:pPr marL="342900" lvl="0" indent="-342900">
              <a:buSzPts val="1000"/>
              <a:buFont typeface="Symbol" panose="05050102010706020507" pitchFamily="18" charset="2"/>
              <a:buChar char=""/>
              <a:tabLst>
                <a:tab pos="457200" algn="l"/>
              </a:tabLst>
            </a:pPr>
            <a:r>
              <a:rPr lang="en-DK" sz="2200" b="1" dirty="0">
                <a:effectLst/>
                <a:latin typeface="Times New Roman" panose="02020603050405020304" pitchFamily="18" charset="0"/>
                <a:ea typeface="Times New Roman" panose="02020603050405020304" pitchFamily="18" charset="0"/>
              </a:rPr>
              <a:t>Reconstruction as Change</a:t>
            </a:r>
            <a:r>
              <a:rPr lang="en-GB" sz="2200" b="1" dirty="0">
                <a:effectLst/>
                <a:latin typeface="Times New Roman" panose="02020603050405020304" pitchFamily="18" charset="0"/>
                <a:ea typeface="Times New Roman" panose="02020603050405020304" pitchFamily="18" charset="0"/>
              </a:rPr>
              <a:t>  </a:t>
            </a:r>
            <a:r>
              <a:rPr lang="en-DK" sz="2200" b="1" dirty="0">
                <a:effectLst/>
                <a:latin typeface="Times New Roman" panose="02020603050405020304" pitchFamily="18" charset="0"/>
                <a:ea typeface="Times New Roman" panose="02020603050405020304" pitchFamily="18" charset="0"/>
              </a:rPr>
              <a:t> Management</a:t>
            </a:r>
            <a:r>
              <a:rPr lang="en-DK" sz="2200" dirty="0">
                <a:effectLst/>
                <a:latin typeface="Times New Roman" panose="02020603050405020304" pitchFamily="18" charset="0"/>
                <a:ea typeface="Times New Roman" panose="02020603050405020304" pitchFamily="18" charset="0"/>
              </a:rPr>
              <a:t>:</a:t>
            </a:r>
          </a:p>
          <a:p>
            <a:pPr marL="742950" lvl="1" indent="-285750">
              <a:lnSpc>
                <a:spcPct val="107000"/>
              </a:lnSpc>
              <a:spcAft>
                <a:spcPts val="800"/>
              </a:spcAft>
              <a:buSzPts val="1000"/>
              <a:buFont typeface="Courier New" panose="02070309020205020404" pitchFamily="49" charset="0"/>
              <a:buChar char="o"/>
              <a:tabLst>
                <a:tab pos="914400" algn="l"/>
              </a:tabLst>
            </a:pPr>
            <a:r>
              <a:rPr lang="en-DK" sz="2200" kern="100" dirty="0">
                <a:effectLst/>
                <a:latin typeface="Calibri" panose="020F0502020204030204" pitchFamily="34" charset="0"/>
                <a:ea typeface="Calibri" panose="020F0502020204030204" pitchFamily="34" charset="0"/>
                <a:cs typeface="Times New Roman" panose="02020603050405020304" pitchFamily="18" charset="0"/>
              </a:rPr>
              <a:t>This approach emphasizes rebuilding systems when significant changes are needed, treating change management as </a:t>
            </a:r>
            <a:r>
              <a:rPr lang="en-DK" sz="2200" b="1" kern="100" dirty="0">
                <a:effectLst/>
                <a:latin typeface="Calibri" panose="020F0502020204030204" pitchFamily="34" charset="0"/>
                <a:ea typeface="Calibri" panose="020F0502020204030204" pitchFamily="34" charset="0"/>
                <a:cs typeface="Times New Roman" panose="02020603050405020304" pitchFamily="18" charset="0"/>
              </a:rPr>
              <a:t>rebuilding infrastructure</a:t>
            </a:r>
            <a:r>
              <a:rPr lang="en-DK" sz="2200" kern="100" dirty="0">
                <a:effectLst/>
                <a:latin typeface="Calibri" panose="020F0502020204030204" pitchFamily="34" charset="0"/>
                <a:ea typeface="Calibri" panose="020F0502020204030204" pitchFamily="34" charset="0"/>
                <a:cs typeface="Times New Roman" panose="02020603050405020304" pitchFamily="18" charset="0"/>
              </a:rPr>
              <a:t> to ensure it aligns with new requirements.</a:t>
            </a:r>
          </a:p>
          <a:p>
            <a:pPr marL="342900" lvl="0" indent="-342900">
              <a:buSzPts val="1000"/>
              <a:buFont typeface="Symbol" panose="05050102010706020507" pitchFamily="18" charset="2"/>
              <a:buChar char=""/>
              <a:tabLst>
                <a:tab pos="457200" algn="l"/>
              </a:tabLst>
            </a:pPr>
            <a:endParaRPr lang="en-GB" b="1"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endParaRPr lang="en-GB" b="1" dirty="0">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endParaRPr lang="en-GB" b="1"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endParaRPr lang="en-GB" b="1" dirty="0">
              <a:latin typeface="Times New Roman" panose="02020603050405020304" pitchFamily="18" charset="0"/>
              <a:ea typeface="Times New Roman" panose="02020603050405020304" pitchFamily="18" charset="0"/>
            </a:endParaRPr>
          </a:p>
          <a:p>
            <a:pPr lvl="0">
              <a:buSzPts val="1000"/>
              <a:tabLst>
                <a:tab pos="457200" algn="l"/>
              </a:tabLst>
            </a:pPr>
            <a:endParaRPr lang="en-GB" b="1" dirty="0">
              <a:latin typeface="Times New Roman" panose="02020603050405020304" pitchFamily="18" charset="0"/>
              <a:ea typeface="Times New Roman" panose="02020603050405020304" pitchFamily="18" charset="0"/>
            </a:endParaRPr>
          </a:p>
          <a:p>
            <a:pPr lvl="0">
              <a:buSzPts val="1000"/>
              <a:tabLst>
                <a:tab pos="457200" algn="l"/>
              </a:tabLst>
            </a:pPr>
            <a:r>
              <a:rPr lang="en-GB" b="1" dirty="0">
                <a:effectLst/>
                <a:latin typeface="Times New Roman" panose="02020603050405020304" pitchFamily="18" charset="0"/>
                <a:ea typeface="Times New Roman" panose="02020603050405020304" pitchFamily="18" charset="0"/>
              </a:rPr>
              <a:t>       </a:t>
            </a:r>
            <a:r>
              <a:rPr lang="en-DK" sz="2200" b="1" dirty="0">
                <a:effectLst/>
                <a:latin typeface="Times New Roman" panose="02020603050405020304" pitchFamily="18" charset="0"/>
                <a:ea typeface="Times New Roman" panose="02020603050405020304" pitchFamily="18" charset="0"/>
              </a:rPr>
              <a:t>Convergent Approach</a:t>
            </a:r>
            <a:r>
              <a:rPr lang="en-DK" sz="2200" dirty="0">
                <a:effectLst/>
                <a:latin typeface="Times New Roman" panose="02020603050405020304" pitchFamily="18" charset="0"/>
                <a:ea typeface="Times New Roman" panose="02020603050405020304" pitchFamily="18" charset="0"/>
              </a:rPr>
              <a:t>:</a:t>
            </a:r>
          </a:p>
          <a:p>
            <a:pPr marL="742950" lvl="1" indent="-285750">
              <a:lnSpc>
                <a:spcPct val="107000"/>
              </a:lnSpc>
              <a:spcAft>
                <a:spcPts val="800"/>
              </a:spcAft>
              <a:buSzPts val="1000"/>
              <a:buFont typeface="Courier New" panose="02070309020205020404" pitchFamily="49" charset="0"/>
              <a:buChar char="o"/>
              <a:tabLst>
                <a:tab pos="914400" algn="l"/>
              </a:tabLst>
            </a:pPr>
            <a:r>
              <a:rPr lang="en-DK" sz="2200" kern="100" dirty="0">
                <a:effectLst/>
                <a:latin typeface="Calibri" panose="020F0502020204030204" pitchFamily="34" charset="0"/>
                <a:ea typeface="Calibri" panose="020F0502020204030204" pitchFamily="34" charset="0"/>
                <a:cs typeface="Times New Roman" panose="02020603050405020304" pitchFamily="18" charset="0"/>
              </a:rPr>
              <a:t>An </a:t>
            </a:r>
            <a:r>
              <a:rPr lang="en-DK" sz="2200" b="1" kern="100" dirty="0">
                <a:effectLst/>
                <a:latin typeface="Calibri" panose="020F0502020204030204" pitchFamily="34" charset="0"/>
                <a:ea typeface="Calibri" panose="020F0502020204030204" pitchFamily="34" charset="0"/>
                <a:cs typeface="Times New Roman" panose="02020603050405020304" pitchFamily="18" charset="0"/>
              </a:rPr>
              <a:t>ideologically ‘convergent’ approach</a:t>
            </a:r>
            <a:r>
              <a:rPr lang="en-DK" sz="2200" kern="100" dirty="0">
                <a:effectLst/>
                <a:latin typeface="Calibri" panose="020F0502020204030204" pitchFamily="34" charset="0"/>
                <a:ea typeface="Calibri" panose="020F0502020204030204" pitchFamily="34" charset="0"/>
                <a:cs typeface="Times New Roman" panose="02020603050405020304" pitchFamily="18" charset="0"/>
              </a:rPr>
              <a:t>, as used in </a:t>
            </a:r>
            <a:r>
              <a:rPr lang="en-DK" sz="2200" b="1" kern="100" dirty="0" err="1">
                <a:effectLst/>
                <a:latin typeface="Calibri" panose="020F0502020204030204" pitchFamily="34" charset="0"/>
                <a:ea typeface="Calibri" panose="020F0502020204030204" pitchFamily="34" charset="0"/>
                <a:cs typeface="Times New Roman" panose="02020603050405020304" pitchFamily="18" charset="0"/>
              </a:rPr>
              <a:t>cfengine</a:t>
            </a:r>
            <a:r>
              <a:rPr lang="en-DK" sz="2200" kern="100" dirty="0">
                <a:effectLst/>
                <a:latin typeface="Calibri" panose="020F0502020204030204" pitchFamily="34" charset="0"/>
                <a:ea typeface="Calibri" panose="020F0502020204030204" pitchFamily="34" charset="0"/>
                <a:cs typeface="Times New Roman" panose="02020603050405020304" pitchFamily="18" charset="0"/>
              </a:rPr>
              <a:t>, allows systems to gradually shift their state through incremental policy changes. The system self-adjusts to achieve the new desired state without a full rebuild.</a:t>
            </a:r>
          </a:p>
        </p:txBody>
      </p:sp>
    </p:spTree>
    <p:extLst>
      <p:ext uri="{BB962C8B-B14F-4D97-AF65-F5344CB8AC3E}">
        <p14:creationId xmlns:p14="http://schemas.microsoft.com/office/powerpoint/2010/main" val="19672723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CF88A9A-5DFB-4B29-569E-7BC60E1700DB}"/>
              </a:ext>
            </a:extLst>
          </p:cNvPr>
          <p:cNvSpPr txBox="1"/>
          <p:nvPr/>
        </p:nvSpPr>
        <p:spPr>
          <a:xfrm>
            <a:off x="396815" y="615219"/>
            <a:ext cx="13181161" cy="1938992"/>
          </a:xfrm>
          <a:prstGeom prst="rect">
            <a:avLst/>
          </a:prstGeom>
          <a:noFill/>
        </p:spPr>
        <p:txBody>
          <a:bodyPr wrap="square">
            <a:spAutoFit/>
          </a:bodyPr>
          <a:lstStyle/>
          <a:p>
            <a:r>
              <a:rPr lang="en-DK" sz="6000" b="1" dirty="0">
                <a:effectLst/>
                <a:latin typeface="Times New Roman" panose="02020603050405020304" pitchFamily="18" charset="0"/>
                <a:ea typeface="Times New Roman" panose="02020603050405020304" pitchFamily="18" charset="0"/>
              </a:rPr>
              <a:t>The Administrator’s Perspective on Large Changes</a:t>
            </a:r>
          </a:p>
        </p:txBody>
      </p:sp>
      <p:sp>
        <p:nvSpPr>
          <p:cNvPr id="13" name="TextBox 12">
            <a:extLst>
              <a:ext uri="{FF2B5EF4-FFF2-40B4-BE49-F238E27FC236}">
                <a16:creationId xmlns:a16="http://schemas.microsoft.com/office/drawing/2014/main" id="{7115D5EB-7E6D-BA6F-DF18-09E162966A19}"/>
              </a:ext>
            </a:extLst>
          </p:cNvPr>
          <p:cNvSpPr txBox="1"/>
          <p:nvPr/>
        </p:nvSpPr>
        <p:spPr>
          <a:xfrm>
            <a:off x="603849" y="2718525"/>
            <a:ext cx="12767094" cy="4612801"/>
          </a:xfrm>
          <a:prstGeom prst="rect">
            <a:avLst/>
          </a:prstGeom>
          <a:noFill/>
        </p:spPr>
        <p:txBody>
          <a:bodyPr wrap="square">
            <a:spAutoFit/>
          </a:bodyPr>
          <a:lstStyle/>
          <a:p>
            <a:pPr marL="342900" lvl="0" indent="-342900">
              <a:buSzPts val="1000"/>
              <a:buFont typeface="Symbol" panose="05050102010706020507" pitchFamily="18" charset="2"/>
              <a:buChar char=""/>
              <a:tabLst>
                <a:tab pos="457200" algn="l"/>
              </a:tabLst>
            </a:pPr>
            <a:r>
              <a:rPr lang="en-DK" sz="2200" b="1" dirty="0">
                <a:effectLst/>
                <a:latin typeface="Times New Roman" panose="02020603050405020304" pitchFamily="18" charset="0"/>
                <a:ea typeface="Times New Roman" panose="02020603050405020304" pitchFamily="18" charset="0"/>
              </a:rPr>
              <a:t>Convenience Over Complexity</a:t>
            </a:r>
            <a:r>
              <a:rPr lang="en-DK" sz="2200" dirty="0">
                <a:effectLst/>
                <a:latin typeface="Times New Roman" panose="02020603050405020304" pitchFamily="18" charset="0"/>
                <a:ea typeface="Times New Roman" panose="02020603050405020304" pitchFamily="18" charset="0"/>
              </a:rPr>
              <a:t>: For large-scale changes, many system administrators prefer the </a:t>
            </a:r>
            <a:r>
              <a:rPr lang="en-DK" sz="2200" b="1" dirty="0">
                <a:effectLst/>
                <a:latin typeface="Times New Roman" panose="02020603050405020304" pitchFamily="18" charset="0"/>
                <a:ea typeface="Times New Roman" panose="02020603050405020304" pitchFamily="18" charset="0"/>
              </a:rPr>
              <a:t>convenience of starting from scratch</a:t>
            </a:r>
            <a:r>
              <a:rPr lang="en-DK" sz="2200" dirty="0">
                <a:effectLst/>
                <a:latin typeface="Times New Roman" panose="02020603050405020304" pitchFamily="18" charset="0"/>
                <a:ea typeface="Times New Roman" panose="02020603050405020304" pitchFamily="18" charset="0"/>
              </a:rPr>
              <a:t>, as it is often simpler and quicker than trying to manage incremental updates and the associated complexity.</a:t>
            </a:r>
          </a:p>
          <a:p>
            <a:pPr marL="342900" lvl="0" indent="-342900">
              <a:buSzPts val="1000"/>
              <a:buFont typeface="Symbol" panose="05050102010706020507" pitchFamily="18" charset="2"/>
              <a:buChar char=""/>
              <a:tabLst>
                <a:tab pos="457200" algn="l"/>
              </a:tabLst>
            </a:pPr>
            <a:r>
              <a:rPr lang="en-DK" sz="2200" b="1" dirty="0">
                <a:effectLst/>
                <a:latin typeface="Times New Roman" panose="02020603050405020304" pitchFamily="18" charset="0"/>
                <a:ea typeface="Times New Roman" panose="02020603050405020304" pitchFamily="18" charset="0"/>
              </a:rPr>
              <a:t>Legacy Systems</a:t>
            </a:r>
            <a:r>
              <a:rPr lang="en-DK" sz="2200" dirty="0">
                <a:effectLst/>
                <a:latin typeface="Times New Roman" panose="02020603050405020304" pitchFamily="18" charset="0"/>
                <a:ea typeface="Times New Roman" panose="02020603050405020304" pitchFamily="18" charset="0"/>
              </a:rPr>
              <a:t>:</a:t>
            </a:r>
          </a:p>
          <a:p>
            <a:pPr marL="742950" lvl="1" indent="-285750">
              <a:lnSpc>
                <a:spcPct val="107000"/>
              </a:lnSpc>
              <a:spcAft>
                <a:spcPts val="800"/>
              </a:spcAft>
              <a:buSzPts val="1000"/>
              <a:buFont typeface="Courier New" panose="02070309020205020404" pitchFamily="49" charset="0"/>
              <a:buChar char="o"/>
              <a:tabLst>
                <a:tab pos="914400" algn="l"/>
              </a:tabLst>
            </a:pPr>
            <a:r>
              <a:rPr lang="en-DK" sz="2200" kern="100" dirty="0">
                <a:effectLst/>
                <a:latin typeface="Calibri" panose="020F0502020204030204" pitchFamily="34" charset="0"/>
                <a:ea typeface="Calibri" panose="020F0502020204030204" pitchFamily="34" charset="0"/>
                <a:cs typeface="Times New Roman" panose="02020603050405020304" pitchFamily="18" charset="0"/>
              </a:rPr>
              <a:t>A common question: </a:t>
            </a:r>
            <a:r>
              <a:rPr lang="en-DK" sz="2200" b="1" kern="100" dirty="0">
                <a:effectLst/>
                <a:latin typeface="Calibri" panose="020F0502020204030204" pitchFamily="34" charset="0"/>
                <a:ea typeface="Calibri" panose="020F0502020204030204" pitchFamily="34" charset="0"/>
                <a:cs typeface="Times New Roman" panose="02020603050405020304" pitchFamily="18" charset="0"/>
              </a:rPr>
              <a:t>Why switch to a new system if the old one still works?</a:t>
            </a:r>
            <a:endParaRPr lang="en-DK"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DK" sz="2200" kern="100" dirty="0">
                <a:effectLst/>
                <a:latin typeface="Calibri" panose="020F0502020204030204" pitchFamily="34" charset="0"/>
                <a:ea typeface="Calibri" panose="020F0502020204030204" pitchFamily="34" charset="0"/>
                <a:cs typeface="Times New Roman" panose="02020603050405020304" pitchFamily="18" charset="0"/>
              </a:rPr>
              <a:t>In many cases, the decision to overhaul systems is driven by the need for improved performance, scalability, or security, but the legacy system might still function adequately.</a:t>
            </a:r>
          </a:p>
          <a:p>
            <a:pPr marL="342900" lvl="0" indent="-342900">
              <a:buSzPts val="1000"/>
              <a:buFont typeface="Symbol" panose="05050102010706020507" pitchFamily="18" charset="2"/>
              <a:buChar char=""/>
              <a:tabLst>
                <a:tab pos="457200" algn="l"/>
              </a:tabLst>
            </a:pPr>
            <a:r>
              <a:rPr lang="en-DK" sz="2200" b="1" dirty="0">
                <a:effectLst/>
                <a:latin typeface="Times New Roman" panose="02020603050405020304" pitchFamily="18" charset="0"/>
                <a:ea typeface="Times New Roman" panose="02020603050405020304" pitchFamily="18" charset="0"/>
              </a:rPr>
              <a:t>Service Reliability</a:t>
            </a:r>
            <a:r>
              <a:rPr lang="en-DK" sz="2200" dirty="0">
                <a:effectLst/>
                <a:latin typeface="Times New Roman" panose="02020603050405020304" pitchFamily="18" charset="0"/>
                <a:ea typeface="Times New Roman" panose="02020603050405020304" pitchFamily="18" charset="0"/>
              </a:rPr>
              <a:t>:</a:t>
            </a:r>
          </a:p>
          <a:p>
            <a:pPr marL="742950" lvl="1" indent="-285750">
              <a:lnSpc>
                <a:spcPct val="107000"/>
              </a:lnSpc>
              <a:spcAft>
                <a:spcPts val="800"/>
              </a:spcAft>
              <a:buSzPts val="1000"/>
              <a:buFont typeface="Courier New" panose="02070309020205020404" pitchFamily="49" charset="0"/>
              <a:buChar char="o"/>
              <a:tabLst>
                <a:tab pos="914400" algn="l"/>
              </a:tabLst>
            </a:pPr>
            <a:r>
              <a:rPr lang="en-DK" sz="2200" kern="100" dirty="0">
                <a:effectLst/>
                <a:latin typeface="Calibri" panose="020F0502020204030204" pitchFamily="34" charset="0"/>
                <a:ea typeface="Calibri" panose="020F0502020204030204" pitchFamily="34" charset="0"/>
                <a:cs typeface="Times New Roman" panose="02020603050405020304" pitchFamily="18" charset="0"/>
              </a:rPr>
              <a:t>When making large changes, it’s crucial to ensure </a:t>
            </a:r>
            <a:r>
              <a:rPr lang="en-DK" sz="2200" b="1" kern="100" dirty="0">
                <a:effectLst/>
                <a:latin typeface="Calibri" panose="020F0502020204030204" pitchFamily="34" charset="0"/>
                <a:ea typeface="Calibri" panose="020F0502020204030204" pitchFamily="34" charset="0"/>
                <a:cs typeface="Times New Roman" panose="02020603050405020304" pitchFamily="18" charset="0"/>
              </a:rPr>
              <a:t>continuity of service</a:t>
            </a:r>
            <a:r>
              <a:rPr lang="en-DK" sz="2200" kern="100" dirty="0">
                <a:effectLst/>
                <a:latin typeface="Calibri" panose="020F0502020204030204" pitchFamily="34" charset="0"/>
                <a:ea typeface="Calibri" panose="020F0502020204030204" pitchFamily="34" charset="0"/>
                <a:cs typeface="Times New Roman" panose="02020603050405020304" pitchFamily="18" charset="0"/>
              </a:rPr>
              <a:t>. Temporary redundancy or backup systems may be necessary to maintain service levels during the transition.</a:t>
            </a:r>
          </a:p>
          <a:p>
            <a:pPr marL="742950" lvl="1" indent="-285750">
              <a:lnSpc>
                <a:spcPct val="107000"/>
              </a:lnSpc>
              <a:spcAft>
                <a:spcPts val="800"/>
              </a:spcAft>
              <a:buSzPts val="1000"/>
              <a:buFont typeface="Courier New" panose="02070309020205020404" pitchFamily="49" charset="0"/>
              <a:buChar char="o"/>
              <a:tabLst>
                <a:tab pos="914400" algn="l"/>
              </a:tabLst>
            </a:pPr>
            <a:r>
              <a:rPr lang="en-DK" sz="2200" b="1" kern="100" dirty="0">
                <a:effectLst/>
                <a:latin typeface="Calibri" panose="020F0502020204030204" pitchFamily="34" charset="0"/>
                <a:ea typeface="Calibri" panose="020F0502020204030204" pitchFamily="34" charset="0"/>
                <a:cs typeface="Times New Roman" panose="02020603050405020304" pitchFamily="18" charset="0"/>
              </a:rPr>
              <a:t>Mission-Critical Systems</a:t>
            </a:r>
            <a:r>
              <a:rPr lang="en-DK" sz="2200" kern="100" dirty="0">
                <a:effectLst/>
                <a:latin typeface="Calibri" panose="020F0502020204030204" pitchFamily="34" charset="0"/>
                <a:ea typeface="Calibri" panose="020F0502020204030204" pitchFamily="34" charset="0"/>
                <a:cs typeface="Times New Roman" panose="02020603050405020304" pitchFamily="18" charset="0"/>
              </a:rPr>
              <a:t>: In environments where reliability is critical, even temporary disruptions can have serious consequences.</a:t>
            </a:r>
          </a:p>
        </p:txBody>
      </p:sp>
    </p:spTree>
    <p:extLst>
      <p:ext uri="{BB962C8B-B14F-4D97-AF65-F5344CB8AC3E}">
        <p14:creationId xmlns:p14="http://schemas.microsoft.com/office/powerpoint/2010/main" val="4752403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CF88A9A-5DFB-4B29-569E-7BC60E1700DB}"/>
              </a:ext>
            </a:extLst>
          </p:cNvPr>
          <p:cNvSpPr txBox="1"/>
          <p:nvPr/>
        </p:nvSpPr>
        <p:spPr>
          <a:xfrm>
            <a:off x="396815" y="615219"/>
            <a:ext cx="13181161" cy="1938992"/>
          </a:xfrm>
          <a:prstGeom prst="rect">
            <a:avLst/>
          </a:prstGeom>
          <a:noFill/>
        </p:spPr>
        <p:txBody>
          <a:bodyPr wrap="square">
            <a:spAutoFit/>
          </a:bodyPr>
          <a:lstStyle/>
          <a:p>
            <a:r>
              <a:rPr lang="en-DK" sz="6000" b="1" dirty="0">
                <a:effectLst/>
                <a:latin typeface="Times New Roman" panose="02020603050405020304" pitchFamily="18" charset="0"/>
                <a:ea typeface="Times New Roman" panose="02020603050405020304" pitchFamily="18" charset="0"/>
              </a:rPr>
              <a:t>Risk and Fault Management in Change Management</a:t>
            </a:r>
          </a:p>
        </p:txBody>
      </p:sp>
      <p:sp>
        <p:nvSpPr>
          <p:cNvPr id="13" name="TextBox 12">
            <a:extLst>
              <a:ext uri="{FF2B5EF4-FFF2-40B4-BE49-F238E27FC236}">
                <a16:creationId xmlns:a16="http://schemas.microsoft.com/office/drawing/2014/main" id="{7115D5EB-7E6D-BA6F-DF18-09E162966A19}"/>
              </a:ext>
            </a:extLst>
          </p:cNvPr>
          <p:cNvSpPr txBox="1"/>
          <p:nvPr/>
        </p:nvSpPr>
        <p:spPr>
          <a:xfrm>
            <a:off x="603849" y="2718525"/>
            <a:ext cx="12767094" cy="4676921"/>
          </a:xfrm>
          <a:prstGeom prst="rect">
            <a:avLst/>
          </a:prstGeom>
          <a:noFill/>
        </p:spPr>
        <p:txBody>
          <a:bodyPr wrap="square">
            <a:sp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en-DK" sz="2200" b="1" kern="100" dirty="0">
                <a:effectLst/>
                <a:latin typeface="Calibri" panose="020F0502020204030204" pitchFamily="34" charset="0"/>
                <a:ea typeface="Calibri" panose="020F0502020204030204" pitchFamily="34" charset="0"/>
                <a:cs typeface="Times New Roman" panose="02020603050405020304" pitchFamily="18" charset="0"/>
              </a:rPr>
              <a:t>Redundancy and Service Continuity</a:t>
            </a:r>
            <a:r>
              <a:rPr lang="en-DK" sz="2200" kern="100" dirty="0">
                <a:effectLst/>
                <a:latin typeface="Calibri" panose="020F0502020204030204" pitchFamily="34" charset="0"/>
                <a:ea typeface="Calibri" panose="020F0502020204030204" pitchFamily="34" charset="0"/>
                <a:cs typeface="Times New Roman" panose="02020603050405020304" pitchFamily="18" charset="0"/>
              </a:rPr>
              <a:t>:</a:t>
            </a:r>
          </a:p>
          <a:p>
            <a:pPr marL="742950" lvl="1" indent="-285750">
              <a:lnSpc>
                <a:spcPct val="107000"/>
              </a:lnSpc>
              <a:spcAft>
                <a:spcPts val="800"/>
              </a:spcAft>
              <a:buSzPts val="1000"/>
              <a:buFont typeface="Courier New" panose="02070309020205020404" pitchFamily="49" charset="0"/>
              <a:buChar char="o"/>
              <a:tabLst>
                <a:tab pos="914400" algn="l"/>
              </a:tabLst>
            </a:pPr>
            <a:r>
              <a:rPr lang="en-DK" sz="2200" kern="100" dirty="0">
                <a:effectLst/>
                <a:latin typeface="Calibri" panose="020F0502020204030204" pitchFamily="34" charset="0"/>
                <a:ea typeface="Calibri" panose="020F0502020204030204" pitchFamily="34" charset="0"/>
                <a:cs typeface="Times New Roman" panose="02020603050405020304" pitchFamily="18" charset="0"/>
              </a:rPr>
              <a:t>In mission-critical environments, it’s essential to have </a:t>
            </a:r>
            <a:r>
              <a:rPr lang="en-DK" sz="2200" b="1" kern="100" dirty="0">
                <a:effectLst/>
                <a:latin typeface="Calibri" panose="020F0502020204030204" pitchFamily="34" charset="0"/>
                <a:ea typeface="Calibri" panose="020F0502020204030204" pitchFamily="34" charset="0"/>
                <a:cs typeface="Times New Roman" panose="02020603050405020304" pitchFamily="18" charset="0"/>
              </a:rPr>
              <a:t>temporary redundancy</a:t>
            </a:r>
            <a:r>
              <a:rPr lang="en-DK" sz="2200" kern="100" dirty="0">
                <a:effectLst/>
                <a:latin typeface="Calibri" panose="020F0502020204030204" pitchFamily="34" charset="0"/>
                <a:ea typeface="Calibri" panose="020F0502020204030204" pitchFamily="34" charset="0"/>
                <a:cs typeface="Times New Roman" panose="02020603050405020304" pitchFamily="18" charset="0"/>
              </a:rPr>
              <a:t> or backup systems in place during major changes to ensure that service can continue even if something goes wrong.</a:t>
            </a:r>
          </a:p>
          <a:p>
            <a:pPr marL="342900" lvl="0" indent="-342900">
              <a:lnSpc>
                <a:spcPct val="107000"/>
              </a:lnSpc>
              <a:spcAft>
                <a:spcPts val="800"/>
              </a:spcAft>
              <a:buSzPts val="1000"/>
              <a:buFont typeface="Symbol" panose="05050102010706020507" pitchFamily="18" charset="2"/>
              <a:buChar char=""/>
              <a:tabLst>
                <a:tab pos="457200" algn="l"/>
              </a:tabLst>
            </a:pPr>
            <a:r>
              <a:rPr lang="en-DK" sz="2200" b="1" kern="100" dirty="0">
                <a:effectLst/>
                <a:latin typeface="Calibri" panose="020F0502020204030204" pitchFamily="34" charset="0"/>
                <a:ea typeface="Calibri" panose="020F0502020204030204" pitchFamily="34" charset="0"/>
                <a:cs typeface="Times New Roman" panose="02020603050405020304" pitchFamily="18" charset="0"/>
              </a:rPr>
              <a:t>Predictability During Changes</a:t>
            </a:r>
            <a:r>
              <a:rPr lang="en-DK" sz="2200" kern="100" dirty="0">
                <a:effectLst/>
                <a:latin typeface="Calibri" panose="020F0502020204030204" pitchFamily="34" charset="0"/>
                <a:ea typeface="Calibri" panose="020F0502020204030204" pitchFamily="34" charset="0"/>
                <a:cs typeface="Times New Roman" panose="02020603050405020304" pitchFamily="18" charset="0"/>
              </a:rPr>
              <a:t>:</a:t>
            </a:r>
          </a:p>
          <a:p>
            <a:pPr marL="742950" lvl="1" indent="-285750">
              <a:lnSpc>
                <a:spcPct val="107000"/>
              </a:lnSpc>
              <a:spcAft>
                <a:spcPts val="800"/>
              </a:spcAft>
              <a:buSzPts val="1000"/>
              <a:buFont typeface="Courier New" panose="02070309020205020404" pitchFamily="49" charset="0"/>
              <a:buChar char="o"/>
              <a:tabLst>
                <a:tab pos="914400" algn="l"/>
              </a:tabLst>
            </a:pPr>
            <a:r>
              <a:rPr lang="en-DK" sz="2200" kern="100" dirty="0">
                <a:effectLst/>
                <a:latin typeface="Calibri" panose="020F0502020204030204" pitchFamily="34" charset="0"/>
                <a:ea typeface="Calibri" panose="020F0502020204030204" pitchFamily="34" charset="0"/>
                <a:cs typeface="Times New Roman" panose="02020603050405020304" pitchFamily="18" charset="0"/>
              </a:rPr>
              <a:t>Maintaining system stability and predictability is challenging because the system’s </a:t>
            </a:r>
            <a:r>
              <a:rPr lang="en-DK" sz="2200" b="1" kern="100" dirty="0">
                <a:effectLst/>
                <a:latin typeface="Calibri" panose="020F0502020204030204" pitchFamily="34" charset="0"/>
                <a:ea typeface="Calibri" panose="020F0502020204030204" pitchFamily="34" charset="0"/>
                <a:cs typeface="Times New Roman" panose="02020603050405020304" pitchFamily="18" charset="0"/>
              </a:rPr>
              <a:t>operating conditions</a:t>
            </a:r>
            <a:r>
              <a:rPr lang="en-DK" sz="2200" kern="100" dirty="0">
                <a:effectLst/>
                <a:latin typeface="Calibri" panose="020F0502020204030204" pitchFamily="34" charset="0"/>
                <a:ea typeface="Calibri" panose="020F0502020204030204" pitchFamily="34" charset="0"/>
                <a:cs typeface="Times New Roman" panose="02020603050405020304" pitchFamily="18" charset="0"/>
              </a:rPr>
              <a:t> are changing during the process.</a:t>
            </a:r>
          </a:p>
          <a:p>
            <a:pPr marL="342900" lvl="0" indent="-342900">
              <a:lnSpc>
                <a:spcPct val="107000"/>
              </a:lnSpc>
              <a:spcAft>
                <a:spcPts val="800"/>
              </a:spcAft>
              <a:buSzPts val="1000"/>
              <a:buFont typeface="Symbol" panose="05050102010706020507" pitchFamily="18" charset="2"/>
              <a:buChar char=""/>
              <a:tabLst>
                <a:tab pos="457200" algn="l"/>
              </a:tabLst>
            </a:pPr>
            <a:r>
              <a:rPr lang="en-DK" sz="2200" b="1" kern="100" dirty="0">
                <a:effectLst/>
                <a:latin typeface="Calibri" panose="020F0502020204030204" pitchFamily="34" charset="0"/>
                <a:ea typeface="Calibri" panose="020F0502020204030204" pitchFamily="34" charset="0"/>
                <a:cs typeface="Times New Roman" panose="02020603050405020304" pitchFamily="18" charset="0"/>
              </a:rPr>
              <a:t>Change Management as Risk Management</a:t>
            </a:r>
            <a:r>
              <a:rPr lang="en-DK" sz="2200" kern="100" dirty="0">
                <a:effectLst/>
                <a:latin typeface="Calibri" panose="020F0502020204030204" pitchFamily="34" charset="0"/>
                <a:ea typeface="Calibri" panose="020F0502020204030204" pitchFamily="34" charset="0"/>
                <a:cs typeface="Times New Roman" panose="02020603050405020304" pitchFamily="18" charset="0"/>
              </a:rPr>
              <a:t>:</a:t>
            </a:r>
          </a:p>
          <a:p>
            <a:pPr marL="742950" lvl="1" indent="-285750">
              <a:lnSpc>
                <a:spcPct val="107000"/>
              </a:lnSpc>
              <a:spcAft>
                <a:spcPts val="800"/>
              </a:spcAft>
              <a:buSzPts val="1000"/>
              <a:buFont typeface="Courier New" panose="02070309020205020404" pitchFamily="49" charset="0"/>
              <a:buChar char="o"/>
              <a:tabLst>
                <a:tab pos="914400" algn="l"/>
              </a:tabLst>
            </a:pPr>
            <a:r>
              <a:rPr lang="en-DK" sz="2200" kern="100" dirty="0">
                <a:effectLst/>
                <a:latin typeface="Calibri" panose="020F0502020204030204" pitchFamily="34" charset="0"/>
                <a:ea typeface="Calibri" panose="020F0502020204030204" pitchFamily="34" charset="0"/>
                <a:cs typeface="Times New Roman" panose="02020603050405020304" pitchFamily="18" charset="0"/>
              </a:rPr>
              <a:t>Given the unpredictability of system </a:t>
            </a:r>
            <a:r>
              <a:rPr lang="en-DK" sz="2200" kern="100" dirty="0" err="1">
                <a:effectLst/>
                <a:latin typeface="Calibri" panose="020F0502020204030204" pitchFamily="34" charset="0"/>
                <a:ea typeface="Calibri" panose="020F0502020204030204" pitchFamily="34" charset="0"/>
                <a:cs typeface="Times New Roman" panose="02020603050405020304" pitchFamily="18" charset="0"/>
              </a:rPr>
              <a:t>behavior</a:t>
            </a:r>
            <a:r>
              <a:rPr lang="en-DK" sz="2200" kern="100" dirty="0">
                <a:effectLst/>
                <a:latin typeface="Calibri" panose="020F0502020204030204" pitchFamily="34" charset="0"/>
                <a:ea typeface="Calibri" panose="020F0502020204030204" pitchFamily="34" charset="0"/>
                <a:cs typeface="Times New Roman" panose="02020603050405020304" pitchFamily="18" charset="0"/>
              </a:rPr>
              <a:t> during changes, change management can be viewed as a form of </a:t>
            </a:r>
            <a:r>
              <a:rPr lang="en-DK" sz="2200" b="1" kern="100" dirty="0">
                <a:effectLst/>
                <a:latin typeface="Calibri" panose="020F0502020204030204" pitchFamily="34" charset="0"/>
                <a:ea typeface="Calibri" panose="020F0502020204030204" pitchFamily="34" charset="0"/>
                <a:cs typeface="Times New Roman" panose="02020603050405020304" pitchFamily="18" charset="0"/>
              </a:rPr>
              <a:t>risk management</a:t>
            </a:r>
            <a:r>
              <a:rPr lang="en-DK" sz="2200" kern="100" dirty="0">
                <a:effectLst/>
                <a:latin typeface="Calibri" panose="020F0502020204030204" pitchFamily="34" charset="0"/>
                <a:ea typeface="Calibri" panose="020F0502020204030204" pitchFamily="34" charset="0"/>
                <a:cs typeface="Times New Roman" panose="02020603050405020304" pitchFamily="18" charset="0"/>
              </a:rPr>
              <a:t>.</a:t>
            </a:r>
          </a:p>
          <a:p>
            <a:pPr marL="742950" lvl="1" indent="-285750">
              <a:lnSpc>
                <a:spcPct val="107000"/>
              </a:lnSpc>
              <a:spcAft>
                <a:spcPts val="800"/>
              </a:spcAft>
              <a:buSzPts val="1000"/>
              <a:buFont typeface="Courier New" panose="02070309020205020404" pitchFamily="49" charset="0"/>
              <a:buChar char="o"/>
              <a:tabLst>
                <a:tab pos="914400" algn="l"/>
              </a:tabLst>
            </a:pPr>
            <a:r>
              <a:rPr lang="en-DK" sz="2200" kern="100" dirty="0">
                <a:effectLst/>
                <a:latin typeface="Calibri" panose="020F0502020204030204" pitchFamily="34" charset="0"/>
                <a:ea typeface="Calibri" panose="020F0502020204030204" pitchFamily="34" charset="0"/>
                <a:cs typeface="Times New Roman" panose="02020603050405020304" pitchFamily="18" charset="0"/>
              </a:rPr>
              <a:t>The goal is to minimize the risk of service disruption or failure while implementing the necessary updates or improvements.</a:t>
            </a:r>
          </a:p>
        </p:txBody>
      </p:sp>
    </p:spTree>
    <p:extLst>
      <p:ext uri="{BB962C8B-B14F-4D97-AF65-F5344CB8AC3E}">
        <p14:creationId xmlns:p14="http://schemas.microsoft.com/office/powerpoint/2010/main" val="7364282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CF88A9A-5DFB-4B29-569E-7BC60E1700DB}"/>
              </a:ext>
            </a:extLst>
          </p:cNvPr>
          <p:cNvSpPr txBox="1"/>
          <p:nvPr/>
        </p:nvSpPr>
        <p:spPr>
          <a:xfrm>
            <a:off x="396815" y="615219"/>
            <a:ext cx="13181161" cy="1015663"/>
          </a:xfrm>
          <a:prstGeom prst="rect">
            <a:avLst/>
          </a:prstGeom>
          <a:noFill/>
        </p:spPr>
        <p:txBody>
          <a:bodyPr wrap="square">
            <a:spAutoFit/>
          </a:bodyPr>
          <a:lstStyle/>
          <a:p>
            <a:r>
              <a:rPr lang="en-GB" sz="6000" b="1" dirty="0">
                <a:effectLst/>
                <a:latin typeface="Times New Roman" panose="02020603050405020304" pitchFamily="18" charset="0"/>
                <a:ea typeface="Times New Roman" panose="02020603050405020304" pitchFamily="18" charset="0"/>
              </a:rPr>
              <a:t>C</a:t>
            </a:r>
            <a:r>
              <a:rPr lang="en-DK" sz="6000" b="1" dirty="0" err="1">
                <a:effectLst/>
                <a:latin typeface="Times New Roman" panose="02020603050405020304" pitchFamily="18" charset="0"/>
                <a:ea typeface="Times New Roman" panose="02020603050405020304" pitchFamily="18" charset="0"/>
              </a:rPr>
              <a:t>onclusion</a:t>
            </a:r>
            <a:r>
              <a:rPr lang="en-DK" sz="6000" b="1" dirty="0">
                <a:effectLst/>
                <a:latin typeface="Times New Roman" panose="02020603050405020304" pitchFamily="18" charset="0"/>
                <a:ea typeface="Times New Roman" panose="02020603050405020304" pitchFamily="18" charset="0"/>
              </a:rPr>
              <a:t> and Key Takeaways</a:t>
            </a:r>
          </a:p>
        </p:txBody>
      </p:sp>
      <p:sp>
        <p:nvSpPr>
          <p:cNvPr id="13" name="TextBox 12">
            <a:extLst>
              <a:ext uri="{FF2B5EF4-FFF2-40B4-BE49-F238E27FC236}">
                <a16:creationId xmlns:a16="http://schemas.microsoft.com/office/drawing/2014/main" id="{7115D5EB-7E6D-BA6F-DF18-09E162966A19}"/>
              </a:ext>
            </a:extLst>
          </p:cNvPr>
          <p:cNvSpPr txBox="1"/>
          <p:nvPr/>
        </p:nvSpPr>
        <p:spPr>
          <a:xfrm>
            <a:off x="396815" y="1630882"/>
            <a:ext cx="12767094" cy="5422125"/>
          </a:xfrm>
          <a:prstGeom prst="rect">
            <a:avLst/>
          </a:prstGeom>
          <a:noFill/>
        </p:spPr>
        <p:txBody>
          <a:bodyPr wrap="square">
            <a:spAutoFit/>
          </a:bodyPr>
          <a:lstStyle/>
          <a:p>
            <a:pPr marL="342900" lvl="0" indent="-342900">
              <a:lnSpc>
                <a:spcPct val="150000"/>
              </a:lnSpc>
              <a:buSzPts val="1000"/>
              <a:buFont typeface="Symbol" panose="05050102010706020507" pitchFamily="18" charset="2"/>
              <a:buChar char=""/>
              <a:tabLst>
                <a:tab pos="457200" algn="l"/>
              </a:tabLst>
            </a:pPr>
            <a:r>
              <a:rPr lang="en-DK" sz="2500" b="1" dirty="0">
                <a:effectLst/>
                <a:latin typeface="Times New Roman" panose="02020603050405020304" pitchFamily="18" charset="0"/>
                <a:ea typeface="Times New Roman" panose="02020603050405020304" pitchFamily="18" charset="0"/>
              </a:rPr>
              <a:t>Change Management</a:t>
            </a:r>
            <a:r>
              <a:rPr lang="en-DK" sz="2500" dirty="0">
                <a:effectLst/>
                <a:latin typeface="Times New Roman" panose="02020603050405020304" pitchFamily="18" charset="0"/>
                <a:ea typeface="Times New Roman" panose="02020603050405020304" pitchFamily="18" charset="0"/>
              </a:rPr>
              <a:t> requires balancing the need for updates and redesigns with the risks posed to system stability and service continuity.</a:t>
            </a:r>
          </a:p>
          <a:p>
            <a:pPr marL="342900" lvl="0" indent="-342900">
              <a:lnSpc>
                <a:spcPct val="150000"/>
              </a:lnSpc>
              <a:buSzPts val="1000"/>
              <a:buFont typeface="Symbol" panose="05050102010706020507" pitchFamily="18" charset="2"/>
              <a:buChar char=""/>
              <a:tabLst>
                <a:tab pos="457200" algn="l"/>
              </a:tabLst>
            </a:pPr>
            <a:r>
              <a:rPr lang="en-DK" sz="2500" b="1" dirty="0">
                <a:effectLst/>
                <a:latin typeface="Times New Roman" panose="02020603050405020304" pitchFamily="18" charset="0"/>
                <a:ea typeface="Times New Roman" panose="02020603050405020304" pitchFamily="18" charset="0"/>
              </a:rPr>
              <a:t>Two Main Approaches</a:t>
            </a:r>
            <a:r>
              <a:rPr lang="en-DK" sz="2500" dirty="0">
                <a:effectLst/>
                <a:latin typeface="Times New Roman" panose="02020603050405020304" pitchFamily="18" charset="0"/>
                <a:ea typeface="Times New Roman" panose="02020603050405020304" pitchFamily="18" charset="0"/>
              </a:rPr>
              <a:t>:</a:t>
            </a:r>
          </a:p>
          <a:p>
            <a:pPr marL="742950" lvl="1" indent="-285750">
              <a:lnSpc>
                <a:spcPct val="150000"/>
              </a:lnSpc>
              <a:spcAft>
                <a:spcPts val="800"/>
              </a:spcAft>
              <a:buFont typeface="+mj-lt"/>
              <a:buAutoNum type="arabicPeriod"/>
              <a:tabLst>
                <a:tab pos="914400" algn="l"/>
              </a:tabLst>
            </a:pPr>
            <a:r>
              <a:rPr lang="en-DK" sz="2500" b="1" kern="100" dirty="0">
                <a:effectLst/>
                <a:latin typeface="Calibri" panose="020F0502020204030204" pitchFamily="34" charset="0"/>
                <a:ea typeface="Calibri" panose="020F0502020204030204" pitchFamily="34" charset="0"/>
                <a:cs typeface="Times New Roman" panose="02020603050405020304" pitchFamily="18" charset="0"/>
              </a:rPr>
              <a:t>Reconstruction</a:t>
            </a:r>
            <a:r>
              <a:rPr lang="en-DK" sz="2500" kern="100" dirty="0">
                <a:effectLst/>
                <a:latin typeface="Calibri" panose="020F0502020204030204" pitchFamily="34" charset="0"/>
                <a:ea typeface="Calibri" panose="020F0502020204030204" pitchFamily="34" charset="0"/>
                <a:cs typeface="Times New Roman" panose="02020603050405020304" pitchFamily="18" charset="0"/>
              </a:rPr>
              <a:t> (starting from scratch).</a:t>
            </a:r>
          </a:p>
          <a:p>
            <a:pPr marL="742950" lvl="1" indent="-285750">
              <a:lnSpc>
                <a:spcPct val="150000"/>
              </a:lnSpc>
              <a:spcAft>
                <a:spcPts val="800"/>
              </a:spcAft>
              <a:buFont typeface="+mj-lt"/>
              <a:buAutoNum type="arabicPeriod"/>
              <a:tabLst>
                <a:tab pos="914400" algn="l"/>
              </a:tabLst>
            </a:pPr>
            <a:r>
              <a:rPr lang="en-DK" sz="2500" b="1" kern="100" dirty="0">
                <a:effectLst/>
                <a:latin typeface="Calibri" panose="020F0502020204030204" pitchFamily="34" charset="0"/>
                <a:ea typeface="Calibri" panose="020F0502020204030204" pitchFamily="34" charset="0"/>
                <a:cs typeface="Times New Roman" panose="02020603050405020304" pitchFamily="18" charset="0"/>
              </a:rPr>
              <a:t>Organic Growth</a:t>
            </a:r>
            <a:r>
              <a:rPr lang="en-DK" sz="2500" kern="100" dirty="0">
                <a:effectLst/>
                <a:latin typeface="Calibri" panose="020F0502020204030204" pitchFamily="34" charset="0"/>
                <a:ea typeface="Calibri" panose="020F0502020204030204" pitchFamily="34" charset="0"/>
                <a:cs typeface="Times New Roman" panose="02020603050405020304" pitchFamily="18" charset="0"/>
              </a:rPr>
              <a:t> (incremental convergence to a new state).</a:t>
            </a:r>
          </a:p>
          <a:p>
            <a:pPr marL="342900" lvl="0" indent="-342900">
              <a:lnSpc>
                <a:spcPct val="150000"/>
              </a:lnSpc>
              <a:buSzPts val="1000"/>
              <a:buFont typeface="Symbol" panose="05050102010706020507" pitchFamily="18" charset="2"/>
              <a:buChar char=""/>
              <a:tabLst>
                <a:tab pos="457200" algn="l"/>
              </a:tabLst>
            </a:pPr>
            <a:r>
              <a:rPr lang="en-DK" sz="2500" b="1" dirty="0">
                <a:effectLst/>
                <a:latin typeface="Times New Roman" panose="02020603050405020304" pitchFamily="18" charset="0"/>
                <a:ea typeface="Times New Roman" panose="02020603050405020304" pitchFamily="18" charset="0"/>
              </a:rPr>
              <a:t>Administrator Preference</a:t>
            </a:r>
            <a:r>
              <a:rPr lang="en-DK" sz="2500" dirty="0">
                <a:effectLst/>
                <a:latin typeface="Times New Roman" panose="02020603050405020304" pitchFamily="18" charset="0"/>
                <a:ea typeface="Times New Roman" panose="02020603050405020304" pitchFamily="18" charset="0"/>
              </a:rPr>
              <a:t>: While both approaches have their merits, many administrators may prefer a complete overhaul for larger changes, as it provides greater control and predictability.</a:t>
            </a:r>
          </a:p>
          <a:p>
            <a:pPr marL="342900" lvl="0" indent="-342900">
              <a:lnSpc>
                <a:spcPct val="150000"/>
              </a:lnSpc>
              <a:buSzPts val="1000"/>
              <a:buFont typeface="Symbol" panose="05050102010706020507" pitchFamily="18" charset="2"/>
              <a:buChar char=""/>
              <a:tabLst>
                <a:tab pos="457200" algn="l"/>
              </a:tabLst>
            </a:pPr>
            <a:r>
              <a:rPr lang="en-DK" sz="2500" b="1" dirty="0">
                <a:effectLst/>
                <a:latin typeface="Times New Roman" panose="02020603050405020304" pitchFamily="18" charset="0"/>
                <a:ea typeface="Times New Roman" panose="02020603050405020304" pitchFamily="18" charset="0"/>
              </a:rPr>
              <a:t>Risk Mitigation</a:t>
            </a:r>
            <a:r>
              <a:rPr lang="en-DK" sz="2500" dirty="0">
                <a:effectLst/>
                <a:latin typeface="Times New Roman" panose="02020603050405020304" pitchFamily="18" charset="0"/>
                <a:ea typeface="Times New Roman" panose="02020603050405020304" pitchFamily="18" charset="0"/>
              </a:rPr>
              <a:t>: Ensuring </a:t>
            </a:r>
            <a:r>
              <a:rPr lang="en-DK" sz="2500" b="1" dirty="0">
                <a:effectLst/>
                <a:latin typeface="Times New Roman" panose="02020603050405020304" pitchFamily="18" charset="0"/>
                <a:ea typeface="Times New Roman" panose="02020603050405020304" pitchFamily="18" charset="0"/>
              </a:rPr>
              <a:t>service redundancy</a:t>
            </a:r>
            <a:r>
              <a:rPr lang="en-DK" sz="2500" dirty="0">
                <a:effectLst/>
                <a:latin typeface="Times New Roman" panose="02020603050405020304" pitchFamily="18" charset="0"/>
                <a:ea typeface="Times New Roman" panose="02020603050405020304" pitchFamily="18" charset="0"/>
              </a:rPr>
              <a:t> and </a:t>
            </a:r>
            <a:r>
              <a:rPr lang="en-DK" sz="2500" b="1" dirty="0">
                <a:effectLst/>
                <a:latin typeface="Times New Roman" panose="02020603050405020304" pitchFamily="18" charset="0"/>
                <a:ea typeface="Times New Roman" panose="02020603050405020304" pitchFamily="18" charset="0"/>
              </a:rPr>
              <a:t>managing risks</a:t>
            </a:r>
            <a:r>
              <a:rPr lang="en-DK" sz="2500" dirty="0">
                <a:effectLst/>
                <a:latin typeface="Times New Roman" panose="02020603050405020304" pitchFamily="18" charset="0"/>
                <a:ea typeface="Times New Roman" panose="02020603050405020304" pitchFamily="18" charset="0"/>
              </a:rPr>
              <a:t> during changes is crucial to maintaining reliability and predictability.</a:t>
            </a:r>
          </a:p>
        </p:txBody>
      </p:sp>
    </p:spTree>
    <p:extLst>
      <p:ext uri="{BB962C8B-B14F-4D97-AF65-F5344CB8AC3E}">
        <p14:creationId xmlns:p14="http://schemas.microsoft.com/office/powerpoint/2010/main" val="641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CF88A9A-5DFB-4B29-569E-7BC60E1700DB}"/>
              </a:ext>
            </a:extLst>
          </p:cNvPr>
          <p:cNvSpPr txBox="1"/>
          <p:nvPr/>
        </p:nvSpPr>
        <p:spPr>
          <a:xfrm>
            <a:off x="396815" y="-178411"/>
            <a:ext cx="13181161" cy="1219436"/>
          </a:xfrm>
          <a:prstGeom prst="rect">
            <a:avLst/>
          </a:prstGeom>
          <a:noFill/>
        </p:spPr>
        <p:txBody>
          <a:bodyPr wrap="square">
            <a:spAutoFit/>
          </a:bodyPr>
          <a:lstStyle/>
          <a:p>
            <a:pPr>
              <a:lnSpc>
                <a:spcPct val="107000"/>
              </a:lnSpc>
              <a:spcAft>
                <a:spcPts val="800"/>
              </a:spcAft>
            </a:pPr>
            <a:r>
              <a:rPr lang="en-DK" sz="7200" b="1" kern="0" dirty="0">
                <a:effectLst/>
                <a:latin typeface="Times New Roman" panose="02020603050405020304" pitchFamily="18" charset="0"/>
                <a:ea typeface="Times New Roman" panose="02020603050405020304" pitchFamily="18" charset="0"/>
                <a:cs typeface="Times New Roman" panose="02020603050405020304" pitchFamily="18" charset="0"/>
              </a:rPr>
              <a:t>Components of a System Policy</a:t>
            </a:r>
            <a:endParaRPr lang="en-DK" sz="7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7115D5EB-7E6D-BA6F-DF18-09E162966A19}"/>
              </a:ext>
            </a:extLst>
          </p:cNvPr>
          <p:cNvSpPr txBox="1"/>
          <p:nvPr/>
        </p:nvSpPr>
        <p:spPr>
          <a:xfrm>
            <a:off x="603849" y="1041025"/>
            <a:ext cx="10593238" cy="7577972"/>
          </a:xfrm>
          <a:prstGeom prst="rect">
            <a:avLst/>
          </a:prstGeom>
          <a:noFill/>
        </p:spPr>
        <p:txBody>
          <a:bodyPr wrap="square">
            <a:spAutoFit/>
          </a:bodyPr>
          <a:lstStyle/>
          <a:p>
            <a:pPr marL="342900" lvl="0" indent="-342900">
              <a:lnSpc>
                <a:spcPct val="107000"/>
              </a:lnSpc>
              <a:spcAft>
                <a:spcPts val="800"/>
              </a:spcAft>
              <a:buFont typeface="+mj-lt"/>
              <a:buAutoNum type="arabicPeriod"/>
              <a:tabLst>
                <a:tab pos="457200" algn="l"/>
              </a:tabLst>
            </a:pPr>
            <a:r>
              <a:rPr lang="en-DK" sz="3000" b="1" kern="0" dirty="0">
                <a:effectLst/>
                <a:latin typeface="Times New Roman" panose="02020603050405020304" pitchFamily="18" charset="0"/>
                <a:ea typeface="Times New Roman" panose="02020603050405020304" pitchFamily="18" charset="0"/>
                <a:cs typeface="Times New Roman" panose="02020603050405020304" pitchFamily="18" charset="0"/>
              </a:rPr>
              <a:t>Organization Responsibilities</a:t>
            </a:r>
            <a:r>
              <a:rPr lang="en-DK" sz="30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DK" sz="30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DK" sz="3000" kern="0" dirty="0">
                <a:effectLst/>
                <a:latin typeface="Times New Roman" panose="02020603050405020304" pitchFamily="18" charset="0"/>
                <a:ea typeface="Times New Roman" panose="02020603050405020304" pitchFamily="18" charset="0"/>
                <a:cs typeface="Times New Roman" panose="02020603050405020304" pitchFamily="18" charset="0"/>
              </a:rPr>
              <a:t>User safety and accountability</a:t>
            </a:r>
            <a:endParaRPr lang="en-DK" sz="30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DK" sz="3000" kern="0" dirty="0">
                <a:effectLst/>
                <a:latin typeface="Times New Roman" panose="02020603050405020304" pitchFamily="18" charset="0"/>
                <a:ea typeface="Times New Roman" panose="02020603050405020304" pitchFamily="18" charset="0"/>
                <a:cs typeface="Times New Roman" panose="02020603050405020304" pitchFamily="18" charset="0"/>
              </a:rPr>
              <a:t>Damage prevention</a:t>
            </a:r>
            <a:endParaRPr lang="en-DK" sz="3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DK" sz="3000" b="1" kern="0" dirty="0">
                <a:effectLst/>
                <a:latin typeface="Times New Roman" panose="02020603050405020304" pitchFamily="18" charset="0"/>
                <a:ea typeface="Times New Roman" panose="02020603050405020304" pitchFamily="18" charset="0"/>
                <a:cs typeface="Times New Roman" panose="02020603050405020304" pitchFamily="18" charset="0"/>
              </a:rPr>
              <a:t>User Guidelines</a:t>
            </a:r>
            <a:r>
              <a:rPr lang="en-DK" sz="30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DK" sz="30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DK" sz="3000" kern="0" dirty="0">
                <a:effectLst/>
                <a:latin typeface="Times New Roman" panose="02020603050405020304" pitchFamily="18" charset="0"/>
                <a:ea typeface="Times New Roman" panose="02020603050405020304" pitchFamily="18" charset="0"/>
                <a:cs typeface="Times New Roman" panose="02020603050405020304" pitchFamily="18" charset="0"/>
              </a:rPr>
              <a:t>Software restrictions, space quotas, and anti-piracy measures</a:t>
            </a:r>
            <a:endParaRPr lang="en-DK" sz="30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DK" sz="3000" kern="0" dirty="0">
                <a:effectLst/>
                <a:latin typeface="Times New Roman" panose="02020603050405020304" pitchFamily="18" charset="0"/>
                <a:ea typeface="Times New Roman" panose="02020603050405020304" pitchFamily="18" charset="0"/>
              </a:rPr>
              <a:t>Policies on gaming, chatting, and file downloads</a:t>
            </a:r>
            <a:endParaRPr lang="en-GB" sz="3000" kern="0" dirty="0">
              <a:effectLst/>
              <a:latin typeface="Times New Roman" panose="02020603050405020304" pitchFamily="18" charset="0"/>
              <a:ea typeface="Times New Roman" panose="02020603050405020304" pitchFamily="18" charset="0"/>
            </a:endParaRPr>
          </a:p>
          <a:p>
            <a:pPr marL="342900" lvl="0" indent="-342900">
              <a:lnSpc>
                <a:spcPct val="107000"/>
              </a:lnSpc>
              <a:spcAft>
                <a:spcPts val="800"/>
              </a:spcAft>
              <a:buFont typeface="+mj-lt"/>
              <a:buAutoNum type="arabicPeriod" startAt="3"/>
              <a:tabLst>
                <a:tab pos="457200" algn="l"/>
              </a:tabLst>
            </a:pPr>
            <a:r>
              <a:rPr lang="en-DK" sz="3000" b="1" kern="0" dirty="0">
                <a:effectLst/>
                <a:latin typeface="Times New Roman" panose="02020603050405020304" pitchFamily="18" charset="0"/>
                <a:ea typeface="Times New Roman" panose="02020603050405020304" pitchFamily="18" charset="0"/>
                <a:cs typeface="Times New Roman" panose="02020603050405020304" pitchFamily="18" charset="0"/>
              </a:rPr>
              <a:t>Network Policies</a:t>
            </a:r>
            <a:r>
              <a:rPr lang="en-DK" sz="30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DK" sz="30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DK" sz="3000" kern="0" dirty="0">
                <a:effectLst/>
                <a:latin typeface="Times New Roman" panose="02020603050405020304" pitchFamily="18" charset="0"/>
                <a:ea typeface="Times New Roman" panose="02020603050405020304" pitchFamily="18" charset="0"/>
                <a:cs typeface="Times New Roman" panose="02020603050405020304" pitchFamily="18" charset="0"/>
              </a:rPr>
              <a:t>Segmentation, firewall usage, and access control</a:t>
            </a:r>
            <a:endParaRPr lang="en-DK" sz="3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startAt="3"/>
              <a:tabLst>
                <a:tab pos="457200" algn="l"/>
              </a:tabLst>
            </a:pPr>
            <a:r>
              <a:rPr lang="en-DK" sz="3000" b="1" kern="0" dirty="0">
                <a:effectLst/>
                <a:latin typeface="Times New Roman" panose="02020603050405020304" pitchFamily="18" charset="0"/>
                <a:ea typeface="Times New Roman" panose="02020603050405020304" pitchFamily="18" charset="0"/>
                <a:cs typeface="Times New Roman" panose="02020603050405020304" pitchFamily="18" charset="0"/>
              </a:rPr>
              <a:t>Email Policies</a:t>
            </a:r>
            <a:r>
              <a:rPr lang="en-DK" sz="30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DK" sz="30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DK" sz="3000" kern="0" dirty="0">
                <a:effectLst/>
                <a:latin typeface="Times New Roman" panose="02020603050405020304" pitchFamily="18" charset="0"/>
                <a:ea typeface="Times New Roman" panose="02020603050405020304" pitchFamily="18" charset="0"/>
                <a:cs typeface="Times New Roman" panose="02020603050405020304" pitchFamily="18" charset="0"/>
              </a:rPr>
              <a:t>Spam filtering, virus control, and mail size limits</a:t>
            </a:r>
            <a:endParaRPr lang="en-DK" sz="3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startAt="3"/>
              <a:tabLst>
                <a:tab pos="457200" algn="l"/>
              </a:tabLst>
            </a:pPr>
            <a:r>
              <a:rPr lang="en-DK" sz="3000" b="1" kern="0" dirty="0">
                <a:effectLst/>
                <a:latin typeface="Times New Roman" panose="02020603050405020304" pitchFamily="18" charset="0"/>
                <a:ea typeface="Times New Roman" panose="02020603050405020304" pitchFamily="18" charset="0"/>
                <a:cs typeface="Times New Roman" panose="02020603050405020304" pitchFamily="18" charset="0"/>
              </a:rPr>
              <a:t>Web and Printing Policies</a:t>
            </a:r>
            <a:r>
              <a:rPr lang="en-DK" sz="30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DK" sz="30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DK" sz="3000" kern="0" dirty="0">
                <a:effectLst/>
                <a:latin typeface="Times New Roman" panose="02020603050405020304" pitchFamily="18" charset="0"/>
                <a:ea typeface="Times New Roman" panose="02020603050405020304" pitchFamily="18" charset="0"/>
                <a:cs typeface="Times New Roman" panose="02020603050405020304" pitchFamily="18" charset="0"/>
              </a:rPr>
              <a:t>Content guidelines, load management, and printing quotas</a:t>
            </a:r>
            <a:endParaRPr lang="en-DK" sz="3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DK" sz="3000" dirty="0"/>
          </a:p>
        </p:txBody>
      </p:sp>
    </p:spTree>
    <p:extLst>
      <p:ext uri="{BB962C8B-B14F-4D97-AF65-F5344CB8AC3E}">
        <p14:creationId xmlns:p14="http://schemas.microsoft.com/office/powerpoint/2010/main" val="1410600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960013"/>
          </a:xfrm>
          <a:prstGeom prst="rect">
            <a:avLst/>
          </a:prstGeom>
        </p:spPr>
      </p:pic>
      <p:sp>
        <p:nvSpPr>
          <p:cNvPr id="3" name="Text 0"/>
          <p:cNvSpPr/>
          <p:nvPr/>
        </p:nvSpPr>
        <p:spPr>
          <a:xfrm>
            <a:off x="828794" y="3056811"/>
            <a:ext cx="11125081" cy="739973"/>
          </a:xfrm>
          <a:prstGeom prst="rect">
            <a:avLst/>
          </a:prstGeom>
          <a:noFill/>
          <a:ln/>
        </p:spPr>
        <p:txBody>
          <a:bodyPr wrap="none" lIns="0" tIns="0" rIns="0" bIns="0" rtlCol="0" anchor="t"/>
          <a:lstStyle/>
          <a:p>
            <a:pPr marL="0" indent="0">
              <a:lnSpc>
                <a:spcPts val="5800"/>
              </a:lnSpc>
              <a:buNone/>
            </a:pPr>
            <a:r>
              <a:rPr lang="en-US" sz="4650" b="1" dirty="0">
                <a:solidFill>
                  <a:srgbClr val="101014"/>
                </a:solidFill>
                <a:latin typeface="Playfair Display Bold" pitchFamily="34" charset="0"/>
                <a:ea typeface="Playfair Display Bold" pitchFamily="34" charset="-122"/>
                <a:cs typeface="Playfair Display Bold" pitchFamily="34" charset="-120"/>
              </a:rPr>
              <a:t>Defining Organizational Responsibilities</a:t>
            </a:r>
            <a:endParaRPr lang="en-US" sz="4650" dirty="0"/>
          </a:p>
        </p:txBody>
      </p:sp>
      <p:sp>
        <p:nvSpPr>
          <p:cNvPr id="4" name="Shape 1"/>
          <p:cNvSpPr/>
          <p:nvPr/>
        </p:nvSpPr>
        <p:spPr>
          <a:xfrm>
            <a:off x="34506" y="6010513"/>
            <a:ext cx="4166473" cy="2500789"/>
          </a:xfrm>
          <a:prstGeom prst="roundRect">
            <a:avLst>
              <a:gd name="adj" fmla="val 1420"/>
            </a:avLst>
          </a:prstGeom>
          <a:solidFill>
            <a:srgbClr val="E0E0EC"/>
          </a:solidFill>
          <a:ln/>
        </p:spPr>
      </p:sp>
      <p:sp>
        <p:nvSpPr>
          <p:cNvPr id="5" name="Text 2"/>
          <p:cNvSpPr/>
          <p:nvPr/>
        </p:nvSpPr>
        <p:spPr>
          <a:xfrm>
            <a:off x="34506" y="6137791"/>
            <a:ext cx="2960013" cy="369927"/>
          </a:xfrm>
          <a:prstGeom prst="rect">
            <a:avLst/>
          </a:prstGeom>
          <a:noFill/>
          <a:ln/>
        </p:spPr>
        <p:txBody>
          <a:bodyPr wrap="none" lIns="0" tIns="0" rIns="0" bIns="0" rtlCol="0" anchor="t"/>
          <a:lstStyle/>
          <a:p>
            <a:pPr marL="0" indent="0">
              <a:lnSpc>
                <a:spcPts val="2900"/>
              </a:lnSpc>
              <a:buNone/>
            </a:pPr>
            <a:r>
              <a:rPr lang="en-US" sz="2300" b="1" dirty="0">
                <a:solidFill>
                  <a:srgbClr val="39393C"/>
                </a:solidFill>
                <a:latin typeface="Playfair Display Bold" pitchFamily="34" charset="0"/>
                <a:ea typeface="Playfair Display Bold" pitchFamily="34" charset="-122"/>
                <a:cs typeface="Playfair Display Bold" pitchFamily="34" charset="-120"/>
              </a:rPr>
              <a:t>User Actions</a:t>
            </a:r>
            <a:endParaRPr lang="en-US" sz="2300" dirty="0"/>
          </a:p>
        </p:txBody>
      </p:sp>
      <p:sp>
        <p:nvSpPr>
          <p:cNvPr id="6" name="Text 3"/>
          <p:cNvSpPr/>
          <p:nvPr/>
        </p:nvSpPr>
        <p:spPr>
          <a:xfrm>
            <a:off x="-35481" y="6634996"/>
            <a:ext cx="3693081" cy="1515428"/>
          </a:xfrm>
          <a:prstGeom prst="rect">
            <a:avLst/>
          </a:prstGeom>
          <a:noFill/>
          <a:ln/>
        </p:spPr>
        <p:txBody>
          <a:bodyPr wrap="square" lIns="0" tIns="0" rIns="0" bIns="0" rtlCol="0" anchor="t"/>
          <a:lstStyle/>
          <a:p>
            <a:pPr marL="0" indent="0">
              <a:lnSpc>
                <a:spcPts val="2950"/>
              </a:lnSpc>
              <a:buNone/>
            </a:pPr>
            <a:r>
              <a:rPr lang="en-US" sz="1850" dirty="0">
                <a:solidFill>
                  <a:srgbClr val="39393C"/>
                </a:solidFill>
                <a:latin typeface="Open Sans" pitchFamily="34" charset="0"/>
                <a:ea typeface="Open Sans" pitchFamily="34" charset="-122"/>
                <a:cs typeface="Open Sans" pitchFamily="34" charset="-120"/>
              </a:rPr>
              <a:t>The policy should define the organization's responsibility for its users' actions and their safety within the network.</a:t>
            </a:r>
            <a:endParaRPr lang="en-US" sz="1850" dirty="0"/>
          </a:p>
        </p:txBody>
      </p:sp>
      <p:sp>
        <p:nvSpPr>
          <p:cNvPr id="7" name="Shape 4"/>
          <p:cNvSpPr/>
          <p:nvPr/>
        </p:nvSpPr>
        <p:spPr>
          <a:xfrm>
            <a:off x="4925281" y="5990486"/>
            <a:ext cx="4166473" cy="2500789"/>
          </a:xfrm>
          <a:prstGeom prst="roundRect">
            <a:avLst>
              <a:gd name="adj" fmla="val 1420"/>
            </a:avLst>
          </a:prstGeom>
          <a:solidFill>
            <a:srgbClr val="E0E0EC"/>
          </a:solidFill>
          <a:ln/>
        </p:spPr>
        <p:txBody>
          <a:bodyPr/>
          <a:lstStyle/>
          <a:p>
            <a:endParaRPr lang="en-DK" dirty="0"/>
          </a:p>
        </p:txBody>
      </p:sp>
      <p:sp>
        <p:nvSpPr>
          <p:cNvPr id="8" name="Text 5"/>
          <p:cNvSpPr/>
          <p:nvPr/>
        </p:nvSpPr>
        <p:spPr>
          <a:xfrm>
            <a:off x="4995266" y="6144518"/>
            <a:ext cx="2960013" cy="369927"/>
          </a:xfrm>
          <a:prstGeom prst="rect">
            <a:avLst/>
          </a:prstGeom>
          <a:noFill/>
          <a:ln/>
        </p:spPr>
        <p:txBody>
          <a:bodyPr wrap="none" lIns="0" tIns="0" rIns="0" bIns="0" rtlCol="0" anchor="t"/>
          <a:lstStyle/>
          <a:p>
            <a:pPr marL="0" indent="0">
              <a:lnSpc>
                <a:spcPts val="2900"/>
              </a:lnSpc>
              <a:buNone/>
            </a:pPr>
            <a:r>
              <a:rPr lang="en-US" sz="2300" b="1" dirty="0">
                <a:solidFill>
                  <a:srgbClr val="39393C"/>
                </a:solidFill>
                <a:latin typeface="Playfair Display Bold" pitchFamily="34" charset="0"/>
                <a:ea typeface="Playfair Display Bold" pitchFamily="34" charset="-122"/>
                <a:cs typeface="Playfair Display Bold" pitchFamily="34" charset="-120"/>
              </a:rPr>
              <a:t>Damage Prevention</a:t>
            </a:r>
            <a:endParaRPr lang="en-US" sz="2300" dirty="0"/>
          </a:p>
        </p:txBody>
      </p:sp>
      <p:sp>
        <p:nvSpPr>
          <p:cNvPr id="9" name="Text 6"/>
          <p:cNvSpPr/>
          <p:nvPr/>
        </p:nvSpPr>
        <p:spPr>
          <a:xfrm>
            <a:off x="4995266" y="6634996"/>
            <a:ext cx="3693081" cy="1515428"/>
          </a:xfrm>
          <a:prstGeom prst="rect">
            <a:avLst/>
          </a:prstGeom>
          <a:noFill/>
          <a:ln/>
        </p:spPr>
        <p:txBody>
          <a:bodyPr wrap="square" lIns="0" tIns="0" rIns="0" bIns="0" rtlCol="0" anchor="t"/>
          <a:lstStyle/>
          <a:p>
            <a:pPr marL="0" indent="0">
              <a:lnSpc>
                <a:spcPts val="2950"/>
              </a:lnSpc>
              <a:buNone/>
            </a:pPr>
            <a:r>
              <a:rPr lang="en-US" sz="1850" dirty="0">
                <a:solidFill>
                  <a:srgbClr val="39393C"/>
                </a:solidFill>
                <a:latin typeface="Open Sans" pitchFamily="34" charset="0"/>
                <a:ea typeface="Open Sans" pitchFamily="34" charset="-122"/>
                <a:cs typeface="Open Sans" pitchFamily="34" charset="-120"/>
              </a:rPr>
              <a:t>The policy should outline measures to prevent damage to the network and from external sources.</a:t>
            </a:r>
            <a:endParaRPr lang="en-US" sz="1850" dirty="0"/>
          </a:p>
        </p:txBody>
      </p:sp>
      <p:sp>
        <p:nvSpPr>
          <p:cNvPr id="10" name="Shape 7"/>
          <p:cNvSpPr/>
          <p:nvPr/>
        </p:nvSpPr>
        <p:spPr>
          <a:xfrm>
            <a:off x="9871829" y="5802349"/>
            <a:ext cx="4166473" cy="2500789"/>
          </a:xfrm>
          <a:prstGeom prst="roundRect">
            <a:avLst>
              <a:gd name="adj" fmla="val 1420"/>
            </a:avLst>
          </a:prstGeom>
          <a:solidFill>
            <a:srgbClr val="E0E0EC"/>
          </a:solidFill>
          <a:ln/>
        </p:spPr>
      </p:sp>
      <p:sp>
        <p:nvSpPr>
          <p:cNvPr id="11" name="Text 8"/>
          <p:cNvSpPr/>
          <p:nvPr/>
        </p:nvSpPr>
        <p:spPr>
          <a:xfrm>
            <a:off x="10107333" y="5841763"/>
            <a:ext cx="3693081" cy="739854"/>
          </a:xfrm>
          <a:prstGeom prst="rect">
            <a:avLst/>
          </a:prstGeom>
          <a:noFill/>
          <a:ln/>
        </p:spPr>
        <p:txBody>
          <a:bodyPr wrap="square" lIns="0" tIns="0" rIns="0" bIns="0" rtlCol="0" anchor="t"/>
          <a:lstStyle/>
          <a:p>
            <a:pPr marL="0" indent="0">
              <a:lnSpc>
                <a:spcPts val="2900"/>
              </a:lnSpc>
              <a:buNone/>
            </a:pPr>
            <a:r>
              <a:rPr lang="en-US" sz="2300" b="1" dirty="0">
                <a:solidFill>
                  <a:srgbClr val="39393C"/>
                </a:solidFill>
                <a:latin typeface="Playfair Display Bold" pitchFamily="34" charset="0"/>
                <a:ea typeface="Playfair Display Bold" pitchFamily="34" charset="-122"/>
                <a:cs typeface="Playfair Display Bold" pitchFamily="34" charset="-120"/>
              </a:rPr>
              <a:t>Community Responsibilities</a:t>
            </a:r>
            <a:endParaRPr lang="en-US" sz="2300" dirty="0"/>
          </a:p>
        </p:txBody>
      </p:sp>
      <p:sp>
        <p:nvSpPr>
          <p:cNvPr id="12" name="Text 9"/>
          <p:cNvSpPr/>
          <p:nvPr/>
        </p:nvSpPr>
        <p:spPr>
          <a:xfrm>
            <a:off x="10107334" y="6692621"/>
            <a:ext cx="3693081" cy="1136571"/>
          </a:xfrm>
          <a:prstGeom prst="rect">
            <a:avLst/>
          </a:prstGeom>
          <a:noFill/>
          <a:ln/>
        </p:spPr>
        <p:txBody>
          <a:bodyPr wrap="square" lIns="0" tIns="0" rIns="0" bIns="0" rtlCol="0" anchor="t"/>
          <a:lstStyle/>
          <a:p>
            <a:pPr marL="0" indent="0">
              <a:lnSpc>
                <a:spcPts val="2950"/>
              </a:lnSpc>
              <a:buNone/>
            </a:pPr>
            <a:r>
              <a:rPr lang="en-US" sz="1850" dirty="0">
                <a:solidFill>
                  <a:srgbClr val="39393C"/>
                </a:solidFill>
                <a:latin typeface="Open Sans" pitchFamily="34" charset="0"/>
                <a:ea typeface="Open Sans" pitchFamily="34" charset="-122"/>
                <a:cs typeface="Open Sans" pitchFamily="34" charset="-120"/>
              </a:rPr>
              <a:t>The policy should address the organization's responsibilities to the wider network community.</a:t>
            </a:r>
            <a:endParaRPr lang="en-US" sz="1850" dirty="0"/>
          </a:p>
        </p:txBody>
      </p:sp>
      <p:sp>
        <p:nvSpPr>
          <p:cNvPr id="14" name="TextBox 13">
            <a:extLst>
              <a:ext uri="{FF2B5EF4-FFF2-40B4-BE49-F238E27FC236}">
                <a16:creationId xmlns:a16="http://schemas.microsoft.com/office/drawing/2014/main" id="{B5EF8A01-163B-5DB2-70DE-9B84162A1A01}"/>
              </a:ext>
            </a:extLst>
          </p:cNvPr>
          <p:cNvSpPr txBox="1"/>
          <p:nvPr/>
        </p:nvSpPr>
        <p:spPr>
          <a:xfrm>
            <a:off x="828793" y="3755824"/>
            <a:ext cx="12076323" cy="2015936"/>
          </a:xfrm>
          <a:prstGeom prst="rect">
            <a:avLst/>
          </a:prstGeom>
          <a:noFill/>
        </p:spPr>
        <p:txBody>
          <a:bodyPr wrap="square">
            <a:spAutoFit/>
          </a:bodyPr>
          <a:lstStyle/>
          <a:p>
            <a:pPr marL="457200" indent="-457200">
              <a:buAutoNum type="arabicPeriod"/>
            </a:pPr>
            <a:r>
              <a:rPr lang="en-GB" sz="2500" dirty="0"/>
              <a:t>What responsibility will the organization take for its users’ actions? </a:t>
            </a:r>
          </a:p>
          <a:p>
            <a:pPr marL="457200" indent="-457200">
              <a:buAutoNum type="arabicPeriod"/>
            </a:pPr>
            <a:r>
              <a:rPr lang="en-GB" sz="2500" dirty="0"/>
              <a:t>What responsibility will the organization take for the users’ safety. </a:t>
            </a:r>
          </a:p>
          <a:p>
            <a:pPr marL="457200" indent="-457200">
              <a:buAutoNum type="arabicPeriod"/>
            </a:pPr>
            <a:r>
              <a:rPr lang="en-GB" sz="2500" dirty="0"/>
              <a:t>Who is responsible for what? </a:t>
            </a:r>
          </a:p>
          <a:p>
            <a:pPr marL="457200" indent="-457200">
              <a:buAutoNum type="arabicPeriod"/>
            </a:pPr>
            <a:r>
              <a:rPr lang="en-GB" sz="2500" dirty="0"/>
              <a:t>Has the organization upheld its responsibilities to the wider network community? </a:t>
            </a:r>
          </a:p>
          <a:p>
            <a:pPr marL="457200" indent="-457200">
              <a:buAutoNum type="arabicPeriod"/>
            </a:pPr>
            <a:r>
              <a:rPr lang="en-GB" sz="2500" dirty="0"/>
              <a:t>Measures to prevent damage to others and from others</a:t>
            </a:r>
            <a:endParaRPr lang="en-DK" sz="25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43545" y="280206"/>
            <a:ext cx="6172200" cy="771525"/>
          </a:xfrm>
          <a:prstGeom prst="rect">
            <a:avLst/>
          </a:prstGeom>
          <a:noFill/>
          <a:ln/>
        </p:spPr>
        <p:txBody>
          <a:bodyPr wrap="none" lIns="0" tIns="0" rIns="0" bIns="0" rtlCol="0" anchor="t"/>
          <a:lstStyle/>
          <a:p>
            <a:pPr marL="0" indent="0">
              <a:lnSpc>
                <a:spcPts val="6050"/>
              </a:lnSpc>
              <a:buNone/>
            </a:pPr>
            <a:r>
              <a:rPr lang="en-US" sz="4850" b="1" dirty="0">
                <a:solidFill>
                  <a:srgbClr val="101014"/>
                </a:solidFill>
                <a:latin typeface="Playfair Display Bold" pitchFamily="34" charset="0"/>
                <a:ea typeface="Playfair Display Bold" pitchFamily="34" charset="-122"/>
                <a:cs typeface="Playfair Display Bold" pitchFamily="34" charset="-120"/>
              </a:rPr>
              <a:t>User-Centric Policies</a:t>
            </a:r>
            <a:endParaRPr lang="en-US" sz="4850" dirty="0"/>
          </a:p>
        </p:txBody>
      </p:sp>
      <p:sp>
        <p:nvSpPr>
          <p:cNvPr id="3" name="Text 1"/>
          <p:cNvSpPr/>
          <p:nvPr/>
        </p:nvSpPr>
        <p:spPr>
          <a:xfrm>
            <a:off x="864037" y="3394115"/>
            <a:ext cx="3086100" cy="385763"/>
          </a:xfrm>
          <a:prstGeom prst="rect">
            <a:avLst/>
          </a:prstGeom>
          <a:noFill/>
          <a:ln/>
        </p:spPr>
        <p:txBody>
          <a:bodyPr wrap="none" lIns="0" tIns="0" rIns="0" bIns="0" rtlCol="0" anchor="t"/>
          <a:lstStyle/>
          <a:p>
            <a:pPr marL="0" indent="0">
              <a:lnSpc>
                <a:spcPts val="3000"/>
              </a:lnSpc>
              <a:buNone/>
            </a:pPr>
            <a:r>
              <a:rPr lang="en-US" sz="2400" b="1" dirty="0">
                <a:solidFill>
                  <a:srgbClr val="101014"/>
                </a:solidFill>
                <a:latin typeface="Playfair Display Bold" pitchFamily="34" charset="0"/>
                <a:ea typeface="Playfair Display Bold" pitchFamily="34" charset="-122"/>
                <a:cs typeface="Playfair Display Bold" pitchFamily="34" charset="-120"/>
              </a:rPr>
              <a:t>Software Restrictions</a:t>
            </a:r>
            <a:endParaRPr lang="en-US" sz="2400" dirty="0"/>
          </a:p>
        </p:txBody>
      </p:sp>
      <p:sp>
        <p:nvSpPr>
          <p:cNvPr id="4" name="Text 2"/>
          <p:cNvSpPr/>
          <p:nvPr/>
        </p:nvSpPr>
        <p:spPr>
          <a:xfrm>
            <a:off x="864037" y="4026694"/>
            <a:ext cx="3898821" cy="1580198"/>
          </a:xfrm>
          <a:prstGeom prst="rect">
            <a:avLst/>
          </a:prstGeom>
          <a:noFill/>
          <a:ln/>
        </p:spPr>
        <p:txBody>
          <a:bodyPr wrap="square" lIns="0" tIns="0" rIns="0" bIns="0" rtlCol="0" anchor="t"/>
          <a:lstStyle/>
          <a:p>
            <a:pPr marL="0" indent="0">
              <a:lnSpc>
                <a:spcPts val="3100"/>
              </a:lnSpc>
              <a:buNone/>
            </a:pPr>
            <a:r>
              <a:rPr lang="en-US" sz="1900" dirty="0">
                <a:solidFill>
                  <a:srgbClr val="39393C"/>
                </a:solidFill>
                <a:latin typeface="Open Sans" pitchFamily="34" charset="0"/>
                <a:ea typeface="Open Sans" pitchFamily="34" charset="-122"/>
                <a:cs typeface="Open Sans" pitchFamily="34" charset="-120"/>
              </a:rPr>
              <a:t>The policy should specify which types of software are allowed or forbidden, and how user space and resources will be managed.</a:t>
            </a:r>
            <a:endParaRPr lang="en-US" sz="1900" dirty="0"/>
          </a:p>
        </p:txBody>
      </p:sp>
      <p:sp>
        <p:nvSpPr>
          <p:cNvPr id="5" name="Text 3"/>
          <p:cNvSpPr/>
          <p:nvPr/>
        </p:nvSpPr>
        <p:spPr>
          <a:xfrm>
            <a:off x="5372695" y="3394115"/>
            <a:ext cx="3086100" cy="385763"/>
          </a:xfrm>
          <a:prstGeom prst="rect">
            <a:avLst/>
          </a:prstGeom>
          <a:noFill/>
          <a:ln/>
        </p:spPr>
        <p:txBody>
          <a:bodyPr wrap="none" lIns="0" tIns="0" rIns="0" bIns="0" rtlCol="0" anchor="t"/>
          <a:lstStyle/>
          <a:p>
            <a:pPr marL="0" indent="0">
              <a:lnSpc>
                <a:spcPts val="3000"/>
              </a:lnSpc>
              <a:buNone/>
            </a:pPr>
            <a:r>
              <a:rPr lang="en-US" sz="2400" b="1" dirty="0">
                <a:solidFill>
                  <a:srgbClr val="101014"/>
                </a:solidFill>
                <a:latin typeface="Playfair Display Bold" pitchFamily="34" charset="0"/>
                <a:ea typeface="Playfair Display Bold" pitchFamily="34" charset="-122"/>
                <a:cs typeface="Playfair Display Bold" pitchFamily="34" charset="-120"/>
              </a:rPr>
              <a:t>Acceptable Use</a:t>
            </a:r>
            <a:endParaRPr lang="en-US" sz="2400" dirty="0"/>
          </a:p>
        </p:txBody>
      </p:sp>
      <p:sp>
        <p:nvSpPr>
          <p:cNvPr id="6" name="Text 4"/>
          <p:cNvSpPr/>
          <p:nvPr/>
        </p:nvSpPr>
        <p:spPr>
          <a:xfrm>
            <a:off x="5372695" y="4026694"/>
            <a:ext cx="3898821" cy="1975247"/>
          </a:xfrm>
          <a:prstGeom prst="rect">
            <a:avLst/>
          </a:prstGeom>
          <a:noFill/>
          <a:ln/>
        </p:spPr>
        <p:txBody>
          <a:bodyPr wrap="square" lIns="0" tIns="0" rIns="0" bIns="0" rtlCol="0" anchor="t"/>
          <a:lstStyle/>
          <a:p>
            <a:pPr marL="0" indent="0">
              <a:lnSpc>
                <a:spcPts val="3100"/>
              </a:lnSpc>
              <a:buNone/>
            </a:pPr>
            <a:r>
              <a:rPr lang="en-US" sz="1900" dirty="0">
                <a:solidFill>
                  <a:srgbClr val="39393C"/>
                </a:solidFill>
                <a:latin typeface="Open Sans" pitchFamily="34" charset="0"/>
                <a:ea typeface="Open Sans" pitchFamily="34" charset="-122"/>
                <a:cs typeface="Open Sans" pitchFamily="34" charset="-120"/>
              </a:rPr>
              <a:t>The policy should define what activities are permitted, such as gaming, chatting, and file downloading, and how they will be monitored and enforced.</a:t>
            </a:r>
            <a:endParaRPr lang="en-US" sz="1900" dirty="0"/>
          </a:p>
        </p:txBody>
      </p:sp>
      <p:sp>
        <p:nvSpPr>
          <p:cNvPr id="7" name="Text 5"/>
          <p:cNvSpPr/>
          <p:nvPr/>
        </p:nvSpPr>
        <p:spPr>
          <a:xfrm>
            <a:off x="9881354" y="3394115"/>
            <a:ext cx="3086100" cy="385763"/>
          </a:xfrm>
          <a:prstGeom prst="rect">
            <a:avLst/>
          </a:prstGeom>
          <a:noFill/>
          <a:ln/>
        </p:spPr>
        <p:txBody>
          <a:bodyPr wrap="none" lIns="0" tIns="0" rIns="0" bIns="0" rtlCol="0" anchor="t"/>
          <a:lstStyle/>
          <a:p>
            <a:pPr marL="0" indent="0">
              <a:lnSpc>
                <a:spcPts val="3000"/>
              </a:lnSpc>
              <a:buNone/>
            </a:pPr>
            <a:r>
              <a:rPr lang="en-US" sz="2400" b="1" dirty="0">
                <a:solidFill>
                  <a:srgbClr val="101014"/>
                </a:solidFill>
                <a:latin typeface="Playfair Display Bold" pitchFamily="34" charset="0"/>
                <a:ea typeface="Playfair Display Bold" pitchFamily="34" charset="-122"/>
                <a:cs typeface="Playfair Display Bold" pitchFamily="34" charset="-120"/>
              </a:rPr>
              <a:t>Account Sharing</a:t>
            </a:r>
            <a:endParaRPr lang="en-US" sz="2400" dirty="0"/>
          </a:p>
        </p:txBody>
      </p:sp>
      <p:sp>
        <p:nvSpPr>
          <p:cNvPr id="8" name="Text 6"/>
          <p:cNvSpPr/>
          <p:nvPr/>
        </p:nvSpPr>
        <p:spPr>
          <a:xfrm>
            <a:off x="9881354" y="4026694"/>
            <a:ext cx="3898821" cy="1580198"/>
          </a:xfrm>
          <a:prstGeom prst="rect">
            <a:avLst/>
          </a:prstGeom>
          <a:noFill/>
          <a:ln/>
        </p:spPr>
        <p:txBody>
          <a:bodyPr wrap="square" lIns="0" tIns="0" rIns="0" bIns="0" rtlCol="0" anchor="t"/>
          <a:lstStyle/>
          <a:p>
            <a:pPr marL="0" indent="0">
              <a:lnSpc>
                <a:spcPts val="3100"/>
              </a:lnSpc>
              <a:buNone/>
            </a:pPr>
            <a:r>
              <a:rPr lang="en-US" sz="1900" dirty="0">
                <a:solidFill>
                  <a:srgbClr val="39393C"/>
                </a:solidFill>
                <a:latin typeface="Open Sans" pitchFamily="34" charset="0"/>
                <a:ea typeface="Open Sans" pitchFamily="34" charset="-122"/>
                <a:cs typeface="Open Sans" pitchFamily="34" charset="-120"/>
              </a:rPr>
              <a:t>The policy should address the use of shared accounts and the implications for privacy and security.</a:t>
            </a:r>
            <a:endParaRPr lang="en-US" sz="1900" dirty="0"/>
          </a:p>
        </p:txBody>
      </p:sp>
      <p:sp>
        <p:nvSpPr>
          <p:cNvPr id="9" name="TextBox 8">
            <a:extLst>
              <a:ext uri="{FF2B5EF4-FFF2-40B4-BE49-F238E27FC236}">
                <a16:creationId xmlns:a16="http://schemas.microsoft.com/office/drawing/2014/main" id="{7FB4390B-020A-B141-2704-0843DAC1AA05}"/>
              </a:ext>
            </a:extLst>
          </p:cNvPr>
          <p:cNvSpPr txBox="1"/>
          <p:nvPr/>
        </p:nvSpPr>
        <p:spPr>
          <a:xfrm>
            <a:off x="1117119" y="1257310"/>
            <a:ext cx="9005977" cy="2015936"/>
          </a:xfrm>
          <a:prstGeom prst="rect">
            <a:avLst/>
          </a:prstGeom>
          <a:noFill/>
        </p:spPr>
        <p:txBody>
          <a:bodyPr wrap="square" rtlCol="0">
            <a:spAutoFit/>
          </a:bodyPr>
          <a:lstStyle/>
          <a:p>
            <a:pPr marL="457200" indent="-457200">
              <a:buAutoNum type="arabicPeriod"/>
            </a:pPr>
            <a:r>
              <a:rPr lang="en-GB" sz="2500" dirty="0"/>
              <a:t>Are users allowed to play games, if so when? </a:t>
            </a:r>
          </a:p>
          <a:p>
            <a:pPr marL="457200" indent="-457200">
              <a:buAutoNum type="arabicPeriod"/>
            </a:pPr>
            <a:r>
              <a:rPr lang="en-GB" sz="2500" dirty="0"/>
              <a:t>Are users allowed to chat online? </a:t>
            </a:r>
          </a:p>
          <a:p>
            <a:pPr marL="457200" indent="-457200">
              <a:buAutoNum type="arabicPeriod"/>
            </a:pPr>
            <a:r>
              <a:rPr lang="en-GB" sz="2500" dirty="0"/>
              <a:t>Are users allowed to download files such as MP3 or pornography? </a:t>
            </a:r>
          </a:p>
          <a:p>
            <a:pPr marL="457200" indent="-457200">
              <a:buAutoNum type="arabicPeriod"/>
            </a:pPr>
            <a:r>
              <a:rPr lang="en-GB" sz="2500" dirty="0"/>
              <a:t>Policy on sharing of accounts (i.e. preferably not).</a:t>
            </a:r>
            <a:endParaRPr lang="en-DK" sz="25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7"/>
            <a:ext cx="5486400" cy="8229600"/>
          </a:xfrm>
          <a:prstGeom prst="rect">
            <a:avLst/>
          </a:prstGeom>
        </p:spPr>
      </p:pic>
      <p:sp>
        <p:nvSpPr>
          <p:cNvPr id="3" name="Text 0"/>
          <p:cNvSpPr/>
          <p:nvPr/>
        </p:nvSpPr>
        <p:spPr>
          <a:xfrm>
            <a:off x="738426" y="-31524"/>
            <a:ext cx="5586770" cy="659368"/>
          </a:xfrm>
          <a:prstGeom prst="rect">
            <a:avLst/>
          </a:prstGeom>
          <a:noFill/>
          <a:ln/>
        </p:spPr>
        <p:txBody>
          <a:bodyPr wrap="none" lIns="0" tIns="0" rIns="0" bIns="0" rtlCol="0" anchor="t"/>
          <a:lstStyle/>
          <a:p>
            <a:pPr marL="0" indent="0">
              <a:lnSpc>
                <a:spcPts val="5150"/>
              </a:lnSpc>
              <a:buNone/>
            </a:pPr>
            <a:r>
              <a:rPr lang="en-US" sz="4150" b="1" dirty="0">
                <a:solidFill>
                  <a:srgbClr val="101014"/>
                </a:solidFill>
                <a:latin typeface="Playfair Display Bold" pitchFamily="34" charset="0"/>
                <a:ea typeface="Playfair Display Bold" pitchFamily="34" charset="-122"/>
                <a:cs typeface="Playfair Display Bold" pitchFamily="34" charset="-120"/>
              </a:rPr>
              <a:t>Network-Level Policies</a:t>
            </a:r>
            <a:endParaRPr lang="en-US" sz="4150" dirty="0"/>
          </a:p>
        </p:txBody>
      </p:sp>
      <p:sp>
        <p:nvSpPr>
          <p:cNvPr id="4" name="Shape 1"/>
          <p:cNvSpPr/>
          <p:nvPr/>
        </p:nvSpPr>
        <p:spPr>
          <a:xfrm>
            <a:off x="1043464" y="944312"/>
            <a:ext cx="22860" cy="5419011"/>
          </a:xfrm>
          <a:prstGeom prst="roundRect">
            <a:avLst>
              <a:gd name="adj" fmla="val 138458"/>
            </a:avLst>
          </a:prstGeom>
          <a:solidFill>
            <a:srgbClr val="C6C6D2"/>
          </a:solidFill>
          <a:ln/>
        </p:spPr>
      </p:sp>
      <p:sp>
        <p:nvSpPr>
          <p:cNvPr id="5" name="Shape 2"/>
          <p:cNvSpPr/>
          <p:nvPr/>
        </p:nvSpPr>
        <p:spPr>
          <a:xfrm>
            <a:off x="1269385" y="1407465"/>
            <a:ext cx="738426" cy="22860"/>
          </a:xfrm>
          <a:prstGeom prst="roundRect">
            <a:avLst>
              <a:gd name="adj" fmla="val 138458"/>
            </a:avLst>
          </a:prstGeom>
          <a:solidFill>
            <a:srgbClr val="C6C6D2"/>
          </a:solidFill>
          <a:ln/>
        </p:spPr>
      </p:sp>
      <p:sp>
        <p:nvSpPr>
          <p:cNvPr id="6" name="Shape 3"/>
          <p:cNvSpPr/>
          <p:nvPr/>
        </p:nvSpPr>
        <p:spPr>
          <a:xfrm>
            <a:off x="817543" y="1181603"/>
            <a:ext cx="474702" cy="474702"/>
          </a:xfrm>
          <a:prstGeom prst="roundRect">
            <a:avLst>
              <a:gd name="adj" fmla="val 6668"/>
            </a:avLst>
          </a:prstGeom>
          <a:solidFill>
            <a:srgbClr val="E0E0EC"/>
          </a:solidFill>
          <a:ln/>
        </p:spPr>
      </p:sp>
      <p:sp>
        <p:nvSpPr>
          <p:cNvPr id="7" name="Text 4"/>
          <p:cNvSpPr/>
          <p:nvPr/>
        </p:nvSpPr>
        <p:spPr>
          <a:xfrm>
            <a:off x="994231" y="1260661"/>
            <a:ext cx="121206" cy="316468"/>
          </a:xfrm>
          <a:prstGeom prst="rect">
            <a:avLst/>
          </a:prstGeom>
          <a:noFill/>
          <a:ln/>
        </p:spPr>
        <p:txBody>
          <a:bodyPr wrap="none" lIns="0" tIns="0" rIns="0" bIns="0" rtlCol="0" anchor="t"/>
          <a:lstStyle/>
          <a:p>
            <a:pPr marL="0" indent="0" algn="ctr">
              <a:lnSpc>
                <a:spcPts val="2450"/>
              </a:lnSpc>
              <a:buNone/>
            </a:pPr>
            <a:r>
              <a:rPr lang="en-US" sz="2450" b="1" dirty="0">
                <a:solidFill>
                  <a:srgbClr val="39393C"/>
                </a:solidFill>
                <a:latin typeface="Playfair Display Bold" pitchFamily="34" charset="0"/>
                <a:ea typeface="Playfair Display Bold" pitchFamily="34" charset="-122"/>
                <a:cs typeface="Playfair Display Bold" pitchFamily="34" charset="-120"/>
              </a:rPr>
              <a:t>1</a:t>
            </a:r>
            <a:endParaRPr lang="en-US" sz="2450" dirty="0"/>
          </a:p>
        </p:txBody>
      </p:sp>
      <p:sp>
        <p:nvSpPr>
          <p:cNvPr id="8" name="Text 5"/>
          <p:cNvSpPr/>
          <p:nvPr/>
        </p:nvSpPr>
        <p:spPr>
          <a:xfrm>
            <a:off x="2215396" y="1155291"/>
            <a:ext cx="2775228" cy="329565"/>
          </a:xfrm>
          <a:prstGeom prst="rect">
            <a:avLst/>
          </a:prstGeom>
          <a:noFill/>
          <a:ln/>
        </p:spPr>
        <p:txBody>
          <a:bodyPr wrap="none" lIns="0" tIns="0" rIns="0" bIns="0" rtlCol="0" anchor="t"/>
          <a:lstStyle/>
          <a:p>
            <a:pPr marL="0" indent="0" algn="l">
              <a:lnSpc>
                <a:spcPts val="2550"/>
              </a:lnSpc>
              <a:buNone/>
            </a:pPr>
            <a:r>
              <a:rPr lang="en-US" sz="2050" b="1" dirty="0">
                <a:solidFill>
                  <a:srgbClr val="39393C"/>
                </a:solidFill>
                <a:latin typeface="Playfair Display Bold" pitchFamily="34" charset="0"/>
                <a:ea typeface="Playfair Display Bold" pitchFamily="34" charset="-122"/>
                <a:cs typeface="Playfair Display Bold" pitchFamily="34" charset="-120"/>
              </a:rPr>
              <a:t>Network Segmentation</a:t>
            </a:r>
            <a:endParaRPr lang="en-US" sz="2050" dirty="0"/>
          </a:p>
        </p:txBody>
      </p:sp>
      <p:sp>
        <p:nvSpPr>
          <p:cNvPr id="9" name="Text 6"/>
          <p:cNvSpPr/>
          <p:nvPr/>
        </p:nvSpPr>
        <p:spPr>
          <a:xfrm>
            <a:off x="2215396" y="1611419"/>
            <a:ext cx="6190178" cy="675084"/>
          </a:xfrm>
          <a:prstGeom prst="rect">
            <a:avLst/>
          </a:prstGeom>
          <a:noFill/>
          <a:ln/>
        </p:spPr>
        <p:txBody>
          <a:bodyPr wrap="square" lIns="0" tIns="0" rIns="0" bIns="0" rtlCol="0" anchor="t"/>
          <a:lstStyle/>
          <a:p>
            <a:pPr marL="0" indent="0" algn="l">
              <a:lnSpc>
                <a:spcPts val="2650"/>
              </a:lnSpc>
              <a:buNone/>
            </a:pPr>
            <a:r>
              <a:rPr lang="en-US" sz="1650" dirty="0">
                <a:solidFill>
                  <a:srgbClr val="39393C"/>
                </a:solidFill>
                <a:latin typeface="Open Sans" pitchFamily="34" charset="0"/>
                <a:ea typeface="Open Sans" pitchFamily="34" charset="-122"/>
                <a:cs typeface="Open Sans" pitchFamily="34" charset="-120"/>
              </a:rPr>
              <a:t>The policy should determine whether the network will be segmented, with different access policies on different subnets.</a:t>
            </a:r>
            <a:endParaRPr lang="en-US" sz="1650" dirty="0"/>
          </a:p>
        </p:txBody>
      </p:sp>
      <p:sp>
        <p:nvSpPr>
          <p:cNvPr id="10" name="Shape 7"/>
          <p:cNvSpPr/>
          <p:nvPr/>
        </p:nvSpPr>
        <p:spPr>
          <a:xfrm>
            <a:off x="1269385" y="3171614"/>
            <a:ext cx="738426" cy="22860"/>
          </a:xfrm>
          <a:prstGeom prst="roundRect">
            <a:avLst>
              <a:gd name="adj" fmla="val 138458"/>
            </a:avLst>
          </a:prstGeom>
          <a:solidFill>
            <a:srgbClr val="C6C6D2"/>
          </a:solidFill>
          <a:ln/>
        </p:spPr>
      </p:sp>
      <p:sp>
        <p:nvSpPr>
          <p:cNvPr id="11" name="Shape 8"/>
          <p:cNvSpPr/>
          <p:nvPr/>
        </p:nvSpPr>
        <p:spPr>
          <a:xfrm>
            <a:off x="817543" y="2945752"/>
            <a:ext cx="474702" cy="474702"/>
          </a:xfrm>
          <a:prstGeom prst="roundRect">
            <a:avLst>
              <a:gd name="adj" fmla="val 6668"/>
            </a:avLst>
          </a:prstGeom>
          <a:solidFill>
            <a:srgbClr val="E0E0EC"/>
          </a:solidFill>
          <a:ln/>
        </p:spPr>
      </p:sp>
      <p:sp>
        <p:nvSpPr>
          <p:cNvPr id="12" name="Text 9"/>
          <p:cNvSpPr/>
          <p:nvPr/>
        </p:nvSpPr>
        <p:spPr>
          <a:xfrm>
            <a:off x="972086" y="3024810"/>
            <a:ext cx="165497" cy="316468"/>
          </a:xfrm>
          <a:prstGeom prst="rect">
            <a:avLst/>
          </a:prstGeom>
          <a:noFill/>
          <a:ln/>
        </p:spPr>
        <p:txBody>
          <a:bodyPr wrap="none" lIns="0" tIns="0" rIns="0" bIns="0" rtlCol="0" anchor="t"/>
          <a:lstStyle/>
          <a:p>
            <a:pPr marL="0" indent="0" algn="ctr">
              <a:lnSpc>
                <a:spcPts val="2450"/>
              </a:lnSpc>
              <a:buNone/>
            </a:pPr>
            <a:r>
              <a:rPr lang="en-US" sz="2450" b="1" dirty="0">
                <a:solidFill>
                  <a:srgbClr val="39393C"/>
                </a:solidFill>
                <a:latin typeface="Playfair Display Bold" pitchFamily="34" charset="0"/>
                <a:ea typeface="Playfair Display Bold" pitchFamily="34" charset="-122"/>
                <a:cs typeface="Playfair Display Bold" pitchFamily="34" charset="-120"/>
              </a:rPr>
              <a:t>2</a:t>
            </a:r>
            <a:endParaRPr lang="en-US" sz="2450" dirty="0"/>
          </a:p>
        </p:txBody>
      </p:sp>
      <p:sp>
        <p:nvSpPr>
          <p:cNvPr id="13" name="Text 10"/>
          <p:cNvSpPr/>
          <p:nvPr/>
        </p:nvSpPr>
        <p:spPr>
          <a:xfrm>
            <a:off x="2215396" y="2919440"/>
            <a:ext cx="2782372" cy="329565"/>
          </a:xfrm>
          <a:prstGeom prst="rect">
            <a:avLst/>
          </a:prstGeom>
          <a:noFill/>
          <a:ln/>
        </p:spPr>
        <p:txBody>
          <a:bodyPr wrap="none" lIns="0" tIns="0" rIns="0" bIns="0" rtlCol="0" anchor="t"/>
          <a:lstStyle/>
          <a:p>
            <a:pPr marL="0" indent="0" algn="l">
              <a:lnSpc>
                <a:spcPts val="2550"/>
              </a:lnSpc>
              <a:buNone/>
            </a:pPr>
            <a:r>
              <a:rPr lang="en-US" sz="2050" b="1" dirty="0">
                <a:solidFill>
                  <a:srgbClr val="39393C"/>
                </a:solidFill>
                <a:latin typeface="Playfair Display Bold" pitchFamily="34" charset="0"/>
                <a:ea typeface="Playfair Display Bold" pitchFamily="34" charset="-122"/>
                <a:cs typeface="Playfair Display Bold" pitchFamily="34" charset="-120"/>
              </a:rPr>
              <a:t>Firewall Configuration</a:t>
            </a:r>
            <a:endParaRPr lang="en-US" sz="2050" dirty="0"/>
          </a:p>
        </p:txBody>
      </p:sp>
      <p:sp>
        <p:nvSpPr>
          <p:cNvPr id="14" name="Text 11"/>
          <p:cNvSpPr/>
          <p:nvPr/>
        </p:nvSpPr>
        <p:spPr>
          <a:xfrm>
            <a:off x="2215396" y="3375568"/>
            <a:ext cx="6190178" cy="675084"/>
          </a:xfrm>
          <a:prstGeom prst="rect">
            <a:avLst/>
          </a:prstGeom>
          <a:noFill/>
          <a:ln/>
        </p:spPr>
        <p:txBody>
          <a:bodyPr wrap="square" lIns="0" tIns="0" rIns="0" bIns="0" rtlCol="0" anchor="t"/>
          <a:lstStyle/>
          <a:p>
            <a:pPr marL="0" indent="0" algn="l">
              <a:lnSpc>
                <a:spcPts val="2650"/>
              </a:lnSpc>
              <a:buNone/>
            </a:pPr>
            <a:r>
              <a:rPr lang="en-US" sz="1650" dirty="0">
                <a:solidFill>
                  <a:srgbClr val="39393C"/>
                </a:solidFill>
                <a:latin typeface="Open Sans" pitchFamily="34" charset="0"/>
                <a:ea typeface="Open Sans" pitchFamily="34" charset="-122"/>
                <a:cs typeface="Open Sans" pitchFamily="34" charset="-120"/>
              </a:rPr>
              <a:t>The policy should specify which ports will be open or blocked at the router, and which services will be allowed to run.</a:t>
            </a:r>
            <a:endParaRPr lang="en-US" sz="1650" dirty="0"/>
          </a:p>
        </p:txBody>
      </p:sp>
      <p:sp>
        <p:nvSpPr>
          <p:cNvPr id="15" name="Shape 12"/>
          <p:cNvSpPr/>
          <p:nvPr/>
        </p:nvSpPr>
        <p:spPr>
          <a:xfrm>
            <a:off x="1269385" y="4935763"/>
            <a:ext cx="738426" cy="22860"/>
          </a:xfrm>
          <a:prstGeom prst="roundRect">
            <a:avLst>
              <a:gd name="adj" fmla="val 138458"/>
            </a:avLst>
          </a:prstGeom>
          <a:solidFill>
            <a:srgbClr val="C6C6D2"/>
          </a:solidFill>
          <a:ln/>
        </p:spPr>
      </p:sp>
      <p:sp>
        <p:nvSpPr>
          <p:cNvPr id="16" name="Shape 13"/>
          <p:cNvSpPr/>
          <p:nvPr/>
        </p:nvSpPr>
        <p:spPr>
          <a:xfrm>
            <a:off x="817543" y="4709902"/>
            <a:ext cx="474702" cy="474702"/>
          </a:xfrm>
          <a:prstGeom prst="roundRect">
            <a:avLst>
              <a:gd name="adj" fmla="val 6668"/>
            </a:avLst>
          </a:prstGeom>
          <a:solidFill>
            <a:srgbClr val="E0E0EC"/>
          </a:solidFill>
          <a:ln/>
        </p:spPr>
      </p:sp>
      <p:sp>
        <p:nvSpPr>
          <p:cNvPr id="17" name="Text 14"/>
          <p:cNvSpPr/>
          <p:nvPr/>
        </p:nvSpPr>
        <p:spPr>
          <a:xfrm>
            <a:off x="977682" y="4788959"/>
            <a:ext cx="154424" cy="316468"/>
          </a:xfrm>
          <a:prstGeom prst="rect">
            <a:avLst/>
          </a:prstGeom>
          <a:noFill/>
          <a:ln/>
        </p:spPr>
        <p:txBody>
          <a:bodyPr wrap="none" lIns="0" tIns="0" rIns="0" bIns="0" rtlCol="0" anchor="t"/>
          <a:lstStyle/>
          <a:p>
            <a:pPr marL="0" indent="0" algn="ctr">
              <a:lnSpc>
                <a:spcPts val="2450"/>
              </a:lnSpc>
              <a:buNone/>
            </a:pPr>
            <a:r>
              <a:rPr lang="en-US" sz="2450" b="1" dirty="0">
                <a:solidFill>
                  <a:srgbClr val="39393C"/>
                </a:solidFill>
                <a:latin typeface="Playfair Display Bold" pitchFamily="34" charset="0"/>
                <a:ea typeface="Playfair Display Bold" pitchFamily="34" charset="-122"/>
                <a:cs typeface="Playfair Display Bold" pitchFamily="34" charset="-120"/>
              </a:rPr>
              <a:t>3</a:t>
            </a:r>
            <a:endParaRPr lang="en-US" sz="2450" dirty="0"/>
          </a:p>
        </p:txBody>
      </p:sp>
      <p:sp>
        <p:nvSpPr>
          <p:cNvPr id="18" name="Text 15"/>
          <p:cNvSpPr/>
          <p:nvPr/>
        </p:nvSpPr>
        <p:spPr>
          <a:xfrm>
            <a:off x="2215396" y="4683589"/>
            <a:ext cx="2903101" cy="329565"/>
          </a:xfrm>
          <a:prstGeom prst="rect">
            <a:avLst/>
          </a:prstGeom>
          <a:noFill/>
          <a:ln/>
        </p:spPr>
        <p:txBody>
          <a:bodyPr wrap="none" lIns="0" tIns="0" rIns="0" bIns="0" rtlCol="0" anchor="t"/>
          <a:lstStyle/>
          <a:p>
            <a:pPr marL="0" indent="0" algn="l">
              <a:lnSpc>
                <a:spcPts val="2550"/>
              </a:lnSpc>
              <a:buNone/>
            </a:pPr>
            <a:r>
              <a:rPr lang="en-US" sz="2050" b="1" dirty="0">
                <a:solidFill>
                  <a:srgbClr val="39393C"/>
                </a:solidFill>
                <a:latin typeface="Playfair Display Bold" pitchFamily="34" charset="0"/>
                <a:ea typeface="Playfair Display Bold" pitchFamily="34" charset="-122"/>
                <a:cs typeface="Playfair Display Bold" pitchFamily="34" charset="-120"/>
              </a:rPr>
              <a:t>Monitoring and Control</a:t>
            </a:r>
            <a:endParaRPr lang="en-US" sz="2050" dirty="0"/>
          </a:p>
        </p:txBody>
      </p:sp>
      <p:sp>
        <p:nvSpPr>
          <p:cNvPr id="19" name="Text 16"/>
          <p:cNvSpPr/>
          <p:nvPr/>
        </p:nvSpPr>
        <p:spPr>
          <a:xfrm>
            <a:off x="2215396" y="5139717"/>
            <a:ext cx="6190178" cy="1012627"/>
          </a:xfrm>
          <a:prstGeom prst="rect">
            <a:avLst/>
          </a:prstGeom>
          <a:noFill/>
          <a:ln/>
        </p:spPr>
        <p:txBody>
          <a:bodyPr wrap="square" lIns="0" tIns="0" rIns="0" bIns="0" rtlCol="0" anchor="t"/>
          <a:lstStyle/>
          <a:p>
            <a:pPr marL="0" indent="0" algn="l">
              <a:lnSpc>
                <a:spcPts val="2650"/>
              </a:lnSpc>
              <a:buNone/>
            </a:pPr>
            <a:r>
              <a:rPr lang="en-US" sz="1650" dirty="0">
                <a:solidFill>
                  <a:srgbClr val="39393C"/>
                </a:solidFill>
                <a:latin typeface="Open Sans" pitchFamily="34" charset="0"/>
                <a:ea typeface="Open Sans" pitchFamily="34" charset="-122"/>
                <a:cs typeface="Open Sans" pitchFamily="34" charset="-120"/>
              </a:rPr>
              <a:t>The policy should outline the measures in place to monitor and control network activity, such as traffic monitoring and load restrictions.</a:t>
            </a:r>
            <a:endParaRPr lang="en-US" sz="1650" dirty="0"/>
          </a:p>
        </p:txBody>
      </p:sp>
      <p:sp>
        <p:nvSpPr>
          <p:cNvPr id="21" name="TextBox 20">
            <a:extLst>
              <a:ext uri="{FF2B5EF4-FFF2-40B4-BE49-F238E27FC236}">
                <a16:creationId xmlns:a16="http://schemas.microsoft.com/office/drawing/2014/main" id="{292C6B1E-3A11-9FF5-CCF3-3436389307B4}"/>
              </a:ext>
            </a:extLst>
          </p:cNvPr>
          <p:cNvSpPr txBox="1"/>
          <p:nvPr/>
        </p:nvSpPr>
        <p:spPr>
          <a:xfrm>
            <a:off x="1250200" y="6149373"/>
            <a:ext cx="7736593" cy="2123658"/>
          </a:xfrm>
          <a:prstGeom prst="rect">
            <a:avLst/>
          </a:prstGeom>
          <a:noFill/>
        </p:spPr>
        <p:txBody>
          <a:bodyPr wrap="square" rtlCol="0">
            <a:spAutoFit/>
          </a:bodyPr>
          <a:lstStyle/>
          <a:p>
            <a:pPr marL="342900" indent="-342900">
              <a:buAutoNum type="arabicPeriod"/>
            </a:pPr>
            <a:r>
              <a:rPr lang="en-GB" sz="2200" dirty="0"/>
              <a:t>Will the network be segmented, with different access policies on different subnets?</a:t>
            </a:r>
          </a:p>
          <a:p>
            <a:pPr marL="342900" indent="-342900">
              <a:buAutoNum type="arabicPeriod"/>
            </a:pPr>
            <a:r>
              <a:rPr lang="en-GB" sz="2200" dirty="0"/>
              <a:t> Will a firewall be used? </a:t>
            </a:r>
          </a:p>
          <a:p>
            <a:pPr marL="342900" indent="-342900">
              <a:buAutoNum type="arabicPeriod"/>
            </a:pPr>
            <a:r>
              <a:rPr lang="en-GB" sz="2200" dirty="0"/>
              <a:t>What ports will be open on which subnets, and which will be blocked at the router? </a:t>
            </a:r>
          </a:p>
          <a:p>
            <a:pPr marL="342900" indent="-342900">
              <a:buAutoNum type="arabicPeriod"/>
            </a:pPr>
            <a:r>
              <a:rPr lang="en-GB" sz="2200" dirty="0"/>
              <a:t>What services will be run?</a:t>
            </a:r>
            <a:endParaRPr lang="en-DK" sz="2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30195"/>
          </a:xfrm>
          <a:prstGeom prst="rect">
            <a:avLst/>
          </a:prstGeom>
        </p:spPr>
      </p:pic>
      <p:sp>
        <p:nvSpPr>
          <p:cNvPr id="3" name="Text 0"/>
          <p:cNvSpPr/>
          <p:nvPr/>
        </p:nvSpPr>
        <p:spPr>
          <a:xfrm>
            <a:off x="674489" y="529947"/>
            <a:ext cx="5128498" cy="602099"/>
          </a:xfrm>
          <a:prstGeom prst="rect">
            <a:avLst/>
          </a:prstGeom>
          <a:noFill/>
          <a:ln/>
        </p:spPr>
        <p:txBody>
          <a:bodyPr wrap="none" lIns="0" tIns="0" rIns="0" bIns="0" rtlCol="0" anchor="t"/>
          <a:lstStyle/>
          <a:p>
            <a:pPr marL="0" indent="0">
              <a:lnSpc>
                <a:spcPts val="4700"/>
              </a:lnSpc>
              <a:buNone/>
            </a:pPr>
            <a:r>
              <a:rPr lang="en-US" sz="3750" b="1" dirty="0">
                <a:solidFill>
                  <a:srgbClr val="101014"/>
                </a:solidFill>
                <a:latin typeface="Playfair Display Bold" pitchFamily="34" charset="0"/>
                <a:ea typeface="Playfair Display Bold" pitchFamily="34" charset="-122"/>
                <a:cs typeface="Playfair Display Bold" pitchFamily="34" charset="-120"/>
              </a:rPr>
              <a:t>Email and Web Policies</a:t>
            </a:r>
            <a:endParaRPr lang="en-US" sz="3750" dirty="0"/>
          </a:p>
        </p:txBody>
      </p:sp>
      <p:pic>
        <p:nvPicPr>
          <p:cNvPr id="4" name="Image 1" descr="preencoded.png"/>
          <p:cNvPicPr>
            <a:picLocks noChangeAspect="1"/>
          </p:cNvPicPr>
          <p:nvPr/>
        </p:nvPicPr>
        <p:blipFill>
          <a:blip r:embed="rId4"/>
          <a:stretch>
            <a:fillRect/>
          </a:stretch>
        </p:blipFill>
        <p:spPr>
          <a:xfrm>
            <a:off x="674489" y="1421011"/>
            <a:ext cx="481727" cy="481727"/>
          </a:xfrm>
          <a:prstGeom prst="rect">
            <a:avLst/>
          </a:prstGeom>
        </p:spPr>
      </p:pic>
      <p:sp>
        <p:nvSpPr>
          <p:cNvPr id="5" name="Text 1"/>
          <p:cNvSpPr/>
          <p:nvPr/>
        </p:nvSpPr>
        <p:spPr>
          <a:xfrm>
            <a:off x="674489" y="2095381"/>
            <a:ext cx="2408873" cy="300990"/>
          </a:xfrm>
          <a:prstGeom prst="rect">
            <a:avLst/>
          </a:prstGeom>
          <a:noFill/>
          <a:ln/>
        </p:spPr>
        <p:txBody>
          <a:bodyPr wrap="none" lIns="0" tIns="0" rIns="0" bIns="0" rtlCol="0" anchor="t"/>
          <a:lstStyle/>
          <a:p>
            <a:pPr marL="0" indent="0" algn="l">
              <a:lnSpc>
                <a:spcPts val="2350"/>
              </a:lnSpc>
              <a:buNone/>
            </a:pPr>
            <a:r>
              <a:rPr lang="en-US" sz="1850" b="1" dirty="0">
                <a:solidFill>
                  <a:srgbClr val="39393C"/>
                </a:solidFill>
                <a:latin typeface="Playfair Display Bold" pitchFamily="34" charset="0"/>
                <a:ea typeface="Playfair Display Bold" pitchFamily="34" charset="-122"/>
                <a:cs typeface="Playfair Display Bold" pitchFamily="34" charset="-120"/>
              </a:rPr>
              <a:t>Email</a:t>
            </a:r>
            <a:endParaRPr lang="en-US" sz="1850" dirty="0"/>
          </a:p>
        </p:txBody>
      </p:sp>
      <p:sp>
        <p:nvSpPr>
          <p:cNvPr id="6" name="Text 2"/>
          <p:cNvSpPr/>
          <p:nvPr/>
        </p:nvSpPr>
        <p:spPr>
          <a:xfrm>
            <a:off x="674489" y="2511981"/>
            <a:ext cx="7795022" cy="616744"/>
          </a:xfrm>
          <a:prstGeom prst="rect">
            <a:avLst/>
          </a:prstGeom>
          <a:noFill/>
          <a:ln/>
        </p:spPr>
        <p:txBody>
          <a:bodyPr wrap="square" lIns="0" tIns="0" rIns="0" bIns="0" rtlCol="0" anchor="t"/>
          <a:lstStyle/>
          <a:p>
            <a:pPr marL="0" indent="0" algn="l">
              <a:lnSpc>
                <a:spcPts val="2400"/>
              </a:lnSpc>
              <a:buNone/>
            </a:pPr>
            <a:r>
              <a:rPr lang="en-US" sz="1500" dirty="0">
                <a:solidFill>
                  <a:srgbClr val="39393C"/>
                </a:solidFill>
                <a:latin typeface="Open Sans" pitchFamily="34" charset="0"/>
                <a:ea typeface="Open Sans" pitchFamily="34" charset="-122"/>
                <a:cs typeface="Open Sans" pitchFamily="34" charset="-120"/>
              </a:rPr>
              <a:t>The policy should address email-related issues, such as size limits, spam filtering, and virus controls.</a:t>
            </a:r>
            <a:endParaRPr lang="en-US" sz="1500" dirty="0"/>
          </a:p>
        </p:txBody>
      </p:sp>
      <p:pic>
        <p:nvPicPr>
          <p:cNvPr id="7" name="Image 2" descr="preencoded.png"/>
          <p:cNvPicPr>
            <a:picLocks noChangeAspect="1"/>
          </p:cNvPicPr>
          <p:nvPr/>
        </p:nvPicPr>
        <p:blipFill>
          <a:blip r:embed="rId5"/>
          <a:stretch>
            <a:fillRect/>
          </a:stretch>
        </p:blipFill>
        <p:spPr>
          <a:xfrm>
            <a:off x="674489" y="3706773"/>
            <a:ext cx="481727" cy="481727"/>
          </a:xfrm>
          <a:prstGeom prst="rect">
            <a:avLst/>
          </a:prstGeom>
        </p:spPr>
      </p:pic>
      <p:sp>
        <p:nvSpPr>
          <p:cNvPr id="8" name="Text 3"/>
          <p:cNvSpPr/>
          <p:nvPr/>
        </p:nvSpPr>
        <p:spPr>
          <a:xfrm>
            <a:off x="674489" y="4381143"/>
            <a:ext cx="2408873" cy="300990"/>
          </a:xfrm>
          <a:prstGeom prst="rect">
            <a:avLst/>
          </a:prstGeom>
          <a:noFill/>
          <a:ln/>
        </p:spPr>
        <p:txBody>
          <a:bodyPr wrap="none" lIns="0" tIns="0" rIns="0" bIns="0" rtlCol="0" anchor="t"/>
          <a:lstStyle/>
          <a:p>
            <a:pPr marL="0" indent="0" algn="l">
              <a:lnSpc>
                <a:spcPts val="2350"/>
              </a:lnSpc>
              <a:buNone/>
            </a:pPr>
            <a:r>
              <a:rPr lang="en-US" sz="1850" b="1" dirty="0">
                <a:solidFill>
                  <a:srgbClr val="39393C"/>
                </a:solidFill>
                <a:latin typeface="Playfair Display Bold" pitchFamily="34" charset="0"/>
                <a:ea typeface="Playfair Display Bold" pitchFamily="34" charset="-122"/>
                <a:cs typeface="Playfair Display Bold" pitchFamily="34" charset="-120"/>
              </a:rPr>
              <a:t>Web</a:t>
            </a:r>
            <a:endParaRPr lang="en-US" sz="1850" dirty="0"/>
          </a:p>
        </p:txBody>
      </p:sp>
      <p:sp>
        <p:nvSpPr>
          <p:cNvPr id="9" name="Text 4"/>
          <p:cNvSpPr/>
          <p:nvPr/>
        </p:nvSpPr>
        <p:spPr>
          <a:xfrm>
            <a:off x="674489" y="4797743"/>
            <a:ext cx="7795022" cy="616744"/>
          </a:xfrm>
          <a:prstGeom prst="rect">
            <a:avLst/>
          </a:prstGeom>
          <a:noFill/>
          <a:ln/>
        </p:spPr>
        <p:txBody>
          <a:bodyPr wrap="square" lIns="0" tIns="0" rIns="0" bIns="0" rtlCol="0" anchor="t"/>
          <a:lstStyle/>
          <a:p>
            <a:pPr marL="0" indent="0" algn="l">
              <a:lnSpc>
                <a:spcPts val="2400"/>
              </a:lnSpc>
              <a:buNone/>
            </a:pPr>
            <a:r>
              <a:rPr lang="en-US" sz="1500" dirty="0">
                <a:solidFill>
                  <a:srgbClr val="39393C"/>
                </a:solidFill>
                <a:latin typeface="Open Sans" pitchFamily="34" charset="0"/>
                <a:ea typeface="Open Sans" pitchFamily="34" charset="-122"/>
                <a:cs typeface="Open Sans" pitchFamily="34" charset="-120"/>
              </a:rPr>
              <a:t>The policy should cover web-related policies, including user-generated content, advertising, and load restrictions.</a:t>
            </a:r>
            <a:endParaRPr lang="en-US" sz="1500" dirty="0"/>
          </a:p>
        </p:txBody>
      </p:sp>
      <p:pic>
        <p:nvPicPr>
          <p:cNvPr id="10" name="Image 3" descr="preencoded.png"/>
          <p:cNvPicPr>
            <a:picLocks noChangeAspect="1"/>
          </p:cNvPicPr>
          <p:nvPr/>
        </p:nvPicPr>
        <p:blipFill>
          <a:blip r:embed="rId6"/>
          <a:stretch>
            <a:fillRect/>
          </a:stretch>
        </p:blipFill>
        <p:spPr>
          <a:xfrm>
            <a:off x="674489" y="5992535"/>
            <a:ext cx="481727" cy="481727"/>
          </a:xfrm>
          <a:prstGeom prst="rect">
            <a:avLst/>
          </a:prstGeom>
        </p:spPr>
      </p:pic>
      <p:sp>
        <p:nvSpPr>
          <p:cNvPr id="11" name="Text 5"/>
          <p:cNvSpPr/>
          <p:nvPr/>
        </p:nvSpPr>
        <p:spPr>
          <a:xfrm>
            <a:off x="674489" y="6666905"/>
            <a:ext cx="2408873" cy="300990"/>
          </a:xfrm>
          <a:prstGeom prst="rect">
            <a:avLst/>
          </a:prstGeom>
          <a:noFill/>
          <a:ln/>
        </p:spPr>
        <p:txBody>
          <a:bodyPr wrap="none" lIns="0" tIns="0" rIns="0" bIns="0" rtlCol="0" anchor="t"/>
          <a:lstStyle/>
          <a:p>
            <a:pPr marL="0" indent="0" algn="l">
              <a:lnSpc>
                <a:spcPts val="2350"/>
              </a:lnSpc>
              <a:buNone/>
            </a:pPr>
            <a:r>
              <a:rPr lang="en-US" sz="1850" b="1" dirty="0">
                <a:solidFill>
                  <a:srgbClr val="39393C"/>
                </a:solidFill>
                <a:latin typeface="Playfair Display Bold" pitchFamily="34" charset="0"/>
                <a:ea typeface="Playfair Display Bold" pitchFamily="34" charset="-122"/>
                <a:cs typeface="Playfair Display Bold" pitchFamily="34" charset="-120"/>
              </a:rPr>
              <a:t>Intellectual Property</a:t>
            </a:r>
            <a:endParaRPr lang="en-US" sz="1850" dirty="0"/>
          </a:p>
        </p:txBody>
      </p:sp>
      <p:sp>
        <p:nvSpPr>
          <p:cNvPr id="12" name="Text 6"/>
          <p:cNvSpPr/>
          <p:nvPr/>
        </p:nvSpPr>
        <p:spPr>
          <a:xfrm>
            <a:off x="674489" y="7083504"/>
            <a:ext cx="7795022" cy="616744"/>
          </a:xfrm>
          <a:prstGeom prst="rect">
            <a:avLst/>
          </a:prstGeom>
          <a:noFill/>
          <a:ln/>
        </p:spPr>
        <p:txBody>
          <a:bodyPr wrap="square" lIns="0" tIns="0" rIns="0" bIns="0" rtlCol="0" anchor="t"/>
          <a:lstStyle/>
          <a:p>
            <a:pPr marL="0" indent="0" algn="l">
              <a:lnSpc>
                <a:spcPts val="2400"/>
              </a:lnSpc>
              <a:buNone/>
            </a:pPr>
            <a:r>
              <a:rPr lang="en-US" sz="1500" dirty="0">
                <a:solidFill>
                  <a:srgbClr val="39393C"/>
                </a:solidFill>
                <a:latin typeface="Open Sans" pitchFamily="34" charset="0"/>
                <a:ea typeface="Open Sans" pitchFamily="34" charset="-122"/>
                <a:cs typeface="Open Sans" pitchFamily="34" charset="-120"/>
              </a:rPr>
              <a:t>The policy should address issues of plagiarism and the illegal use of imagery on web pages.</a:t>
            </a:r>
            <a:endParaRPr lang="en-US" sz="15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862647"/>
            <a:ext cx="14630400" cy="3032641"/>
          </a:xfrm>
          <a:prstGeom prst="rect">
            <a:avLst/>
          </a:prstGeom>
        </p:spPr>
      </p:pic>
      <p:sp>
        <p:nvSpPr>
          <p:cNvPr id="3" name="Text 0"/>
          <p:cNvSpPr/>
          <p:nvPr/>
        </p:nvSpPr>
        <p:spPr>
          <a:xfrm>
            <a:off x="849154" y="2838411"/>
            <a:ext cx="8302109" cy="758071"/>
          </a:xfrm>
          <a:prstGeom prst="rect">
            <a:avLst/>
          </a:prstGeom>
          <a:noFill/>
          <a:ln/>
        </p:spPr>
        <p:txBody>
          <a:bodyPr wrap="none" lIns="0" tIns="0" rIns="0" bIns="0" rtlCol="0" anchor="t"/>
          <a:lstStyle/>
          <a:p>
            <a:pPr marL="0" indent="0">
              <a:lnSpc>
                <a:spcPts val="5950"/>
              </a:lnSpc>
              <a:buNone/>
            </a:pPr>
            <a:r>
              <a:rPr lang="en-US" sz="4750" b="1" dirty="0">
                <a:solidFill>
                  <a:srgbClr val="101014"/>
                </a:solidFill>
                <a:latin typeface="Playfair Display Bold" pitchFamily="34" charset="0"/>
                <a:ea typeface="Playfair Display Bold" pitchFamily="34" charset="-122"/>
                <a:cs typeface="Playfair Display Bold" pitchFamily="34" charset="-120"/>
              </a:rPr>
              <a:t>Printing and Security Policies</a:t>
            </a:r>
            <a:endParaRPr lang="en-US" sz="4750" dirty="0"/>
          </a:p>
        </p:txBody>
      </p:sp>
      <p:sp>
        <p:nvSpPr>
          <p:cNvPr id="4" name="Shape 1"/>
          <p:cNvSpPr/>
          <p:nvPr/>
        </p:nvSpPr>
        <p:spPr>
          <a:xfrm>
            <a:off x="849154" y="4233228"/>
            <a:ext cx="545783" cy="545783"/>
          </a:xfrm>
          <a:prstGeom prst="roundRect">
            <a:avLst>
              <a:gd name="adj" fmla="val 6668"/>
            </a:avLst>
          </a:prstGeom>
          <a:solidFill>
            <a:srgbClr val="E0E0EC"/>
          </a:solidFill>
          <a:ln/>
        </p:spPr>
      </p:sp>
      <p:sp>
        <p:nvSpPr>
          <p:cNvPr id="5" name="Text 2"/>
          <p:cNvSpPr/>
          <p:nvPr/>
        </p:nvSpPr>
        <p:spPr>
          <a:xfrm>
            <a:off x="1052274" y="4324073"/>
            <a:ext cx="139422" cy="363974"/>
          </a:xfrm>
          <a:prstGeom prst="rect">
            <a:avLst/>
          </a:prstGeom>
          <a:noFill/>
          <a:ln/>
        </p:spPr>
        <p:txBody>
          <a:bodyPr wrap="none" lIns="0" tIns="0" rIns="0" bIns="0" rtlCol="0" anchor="t"/>
          <a:lstStyle/>
          <a:p>
            <a:pPr marL="0" indent="0" algn="ctr">
              <a:lnSpc>
                <a:spcPts val="2850"/>
              </a:lnSpc>
              <a:buNone/>
            </a:pPr>
            <a:r>
              <a:rPr lang="en-US" sz="2850" b="1" dirty="0">
                <a:solidFill>
                  <a:srgbClr val="39393C"/>
                </a:solidFill>
                <a:latin typeface="Playfair Display Bold" pitchFamily="34" charset="0"/>
                <a:ea typeface="Playfair Display Bold" pitchFamily="34" charset="-122"/>
                <a:cs typeface="Playfair Display Bold" pitchFamily="34" charset="-120"/>
              </a:rPr>
              <a:t>1</a:t>
            </a:r>
            <a:endParaRPr lang="en-US" sz="2850" dirty="0"/>
          </a:p>
        </p:txBody>
      </p:sp>
      <p:sp>
        <p:nvSpPr>
          <p:cNvPr id="6" name="Text 3"/>
          <p:cNvSpPr/>
          <p:nvPr/>
        </p:nvSpPr>
        <p:spPr>
          <a:xfrm>
            <a:off x="1637467" y="4233228"/>
            <a:ext cx="3032641" cy="378976"/>
          </a:xfrm>
          <a:prstGeom prst="rect">
            <a:avLst/>
          </a:prstGeom>
          <a:noFill/>
          <a:ln/>
        </p:spPr>
        <p:txBody>
          <a:bodyPr wrap="none" lIns="0" tIns="0" rIns="0" bIns="0" rtlCol="0" anchor="t"/>
          <a:lstStyle/>
          <a:p>
            <a:pPr marL="0" indent="0">
              <a:lnSpc>
                <a:spcPts val="2950"/>
              </a:lnSpc>
              <a:buNone/>
            </a:pPr>
            <a:r>
              <a:rPr lang="en-US" sz="2350" b="1" dirty="0">
                <a:solidFill>
                  <a:srgbClr val="39393C"/>
                </a:solidFill>
                <a:latin typeface="Playfair Display Bold" pitchFamily="34" charset="0"/>
                <a:ea typeface="Playfair Display Bold" pitchFamily="34" charset="-122"/>
                <a:cs typeface="Playfair Display Bold" pitchFamily="34" charset="-120"/>
              </a:rPr>
              <a:t>Printing</a:t>
            </a:r>
            <a:endParaRPr lang="en-US" sz="2350" dirty="0"/>
          </a:p>
        </p:txBody>
      </p:sp>
      <p:sp>
        <p:nvSpPr>
          <p:cNvPr id="7" name="Text 4"/>
          <p:cNvSpPr/>
          <p:nvPr/>
        </p:nvSpPr>
        <p:spPr>
          <a:xfrm>
            <a:off x="1637467" y="4757698"/>
            <a:ext cx="3360658" cy="1940719"/>
          </a:xfrm>
          <a:prstGeom prst="rect">
            <a:avLst/>
          </a:prstGeom>
          <a:noFill/>
          <a:ln/>
        </p:spPr>
        <p:txBody>
          <a:bodyPr wrap="square" lIns="0" tIns="0" rIns="0" bIns="0" rtlCol="0" anchor="t"/>
          <a:lstStyle/>
          <a:p>
            <a:pPr marL="0" indent="0">
              <a:lnSpc>
                <a:spcPts val="3050"/>
              </a:lnSpc>
              <a:buNone/>
            </a:pPr>
            <a:r>
              <a:rPr lang="en-US" sz="1900" dirty="0">
                <a:solidFill>
                  <a:srgbClr val="39393C"/>
                </a:solidFill>
                <a:latin typeface="Open Sans" pitchFamily="34" charset="0"/>
                <a:ea typeface="Open Sans" pitchFamily="34" charset="-122"/>
                <a:cs typeface="Open Sans" pitchFamily="34" charset="-120"/>
              </a:rPr>
              <a:t>The policy should define limits on personal printing, such as page quotas and restrictions on large documents.</a:t>
            </a:r>
            <a:endParaRPr lang="en-US" sz="1900" dirty="0"/>
          </a:p>
        </p:txBody>
      </p:sp>
      <p:sp>
        <p:nvSpPr>
          <p:cNvPr id="8" name="Shape 5"/>
          <p:cNvSpPr/>
          <p:nvPr/>
        </p:nvSpPr>
        <p:spPr>
          <a:xfrm>
            <a:off x="5240655" y="4233228"/>
            <a:ext cx="545783" cy="545783"/>
          </a:xfrm>
          <a:prstGeom prst="roundRect">
            <a:avLst>
              <a:gd name="adj" fmla="val 6668"/>
            </a:avLst>
          </a:prstGeom>
          <a:solidFill>
            <a:srgbClr val="E0E0EC"/>
          </a:solidFill>
          <a:ln/>
        </p:spPr>
      </p:sp>
      <p:sp>
        <p:nvSpPr>
          <p:cNvPr id="9" name="Text 6"/>
          <p:cNvSpPr/>
          <p:nvPr/>
        </p:nvSpPr>
        <p:spPr>
          <a:xfrm>
            <a:off x="5418296" y="4324073"/>
            <a:ext cx="190381" cy="363974"/>
          </a:xfrm>
          <a:prstGeom prst="rect">
            <a:avLst/>
          </a:prstGeom>
          <a:noFill/>
          <a:ln/>
        </p:spPr>
        <p:txBody>
          <a:bodyPr wrap="none" lIns="0" tIns="0" rIns="0" bIns="0" rtlCol="0" anchor="t"/>
          <a:lstStyle/>
          <a:p>
            <a:pPr marL="0" indent="0" algn="ctr">
              <a:lnSpc>
                <a:spcPts val="2850"/>
              </a:lnSpc>
              <a:buNone/>
            </a:pPr>
            <a:r>
              <a:rPr lang="en-US" sz="2850" b="1" dirty="0">
                <a:solidFill>
                  <a:srgbClr val="39393C"/>
                </a:solidFill>
                <a:latin typeface="Playfair Display Bold" pitchFamily="34" charset="0"/>
                <a:ea typeface="Playfair Display Bold" pitchFamily="34" charset="-122"/>
                <a:cs typeface="Playfair Display Bold" pitchFamily="34" charset="-120"/>
              </a:rPr>
              <a:t>2</a:t>
            </a:r>
            <a:endParaRPr lang="en-US" sz="2850" dirty="0"/>
          </a:p>
        </p:txBody>
      </p:sp>
      <p:sp>
        <p:nvSpPr>
          <p:cNvPr id="10" name="Text 7"/>
          <p:cNvSpPr/>
          <p:nvPr/>
        </p:nvSpPr>
        <p:spPr>
          <a:xfrm>
            <a:off x="6028968" y="4233228"/>
            <a:ext cx="3032641" cy="378976"/>
          </a:xfrm>
          <a:prstGeom prst="rect">
            <a:avLst/>
          </a:prstGeom>
          <a:noFill/>
          <a:ln/>
        </p:spPr>
        <p:txBody>
          <a:bodyPr wrap="none" lIns="0" tIns="0" rIns="0" bIns="0" rtlCol="0" anchor="t"/>
          <a:lstStyle/>
          <a:p>
            <a:pPr marL="0" indent="0">
              <a:lnSpc>
                <a:spcPts val="2950"/>
              </a:lnSpc>
              <a:buNone/>
            </a:pPr>
            <a:r>
              <a:rPr lang="en-US" sz="2350" b="1" dirty="0">
                <a:solidFill>
                  <a:srgbClr val="39393C"/>
                </a:solidFill>
                <a:latin typeface="Playfair Display Bold" pitchFamily="34" charset="0"/>
                <a:ea typeface="Playfair Display Bold" pitchFamily="34" charset="-122"/>
                <a:cs typeface="Playfair Display Bold" pitchFamily="34" charset="-120"/>
              </a:rPr>
              <a:t>Physical Security</a:t>
            </a:r>
            <a:endParaRPr lang="en-US" sz="2350" dirty="0"/>
          </a:p>
        </p:txBody>
      </p:sp>
      <p:sp>
        <p:nvSpPr>
          <p:cNvPr id="11" name="Text 8"/>
          <p:cNvSpPr/>
          <p:nvPr/>
        </p:nvSpPr>
        <p:spPr>
          <a:xfrm>
            <a:off x="6028968" y="4757698"/>
            <a:ext cx="3360658" cy="1552575"/>
          </a:xfrm>
          <a:prstGeom prst="rect">
            <a:avLst/>
          </a:prstGeom>
          <a:noFill/>
          <a:ln/>
        </p:spPr>
        <p:txBody>
          <a:bodyPr wrap="square" lIns="0" tIns="0" rIns="0" bIns="0" rtlCol="0" anchor="t"/>
          <a:lstStyle/>
          <a:p>
            <a:pPr marL="0" indent="0">
              <a:lnSpc>
                <a:spcPts val="3050"/>
              </a:lnSpc>
              <a:buNone/>
            </a:pPr>
            <a:r>
              <a:rPr lang="en-US" sz="1900" dirty="0">
                <a:solidFill>
                  <a:srgbClr val="39393C"/>
                </a:solidFill>
                <a:latin typeface="Open Sans" pitchFamily="34" charset="0"/>
                <a:ea typeface="Open Sans" pitchFamily="34" charset="-122"/>
                <a:cs typeface="Open Sans" pitchFamily="34" charset="-120"/>
              </a:rPr>
              <a:t>The policy should address the physical security of hosts, including backup schedules and access controls.</a:t>
            </a:r>
            <a:endParaRPr lang="en-US" sz="1900" dirty="0"/>
          </a:p>
        </p:txBody>
      </p:sp>
      <p:sp>
        <p:nvSpPr>
          <p:cNvPr id="12" name="Shape 9"/>
          <p:cNvSpPr/>
          <p:nvPr/>
        </p:nvSpPr>
        <p:spPr>
          <a:xfrm>
            <a:off x="9632156" y="4233228"/>
            <a:ext cx="545783" cy="545783"/>
          </a:xfrm>
          <a:prstGeom prst="roundRect">
            <a:avLst>
              <a:gd name="adj" fmla="val 6668"/>
            </a:avLst>
          </a:prstGeom>
          <a:solidFill>
            <a:srgbClr val="E0E0EC"/>
          </a:solidFill>
          <a:ln/>
        </p:spPr>
      </p:sp>
      <p:sp>
        <p:nvSpPr>
          <p:cNvPr id="13" name="Text 10"/>
          <p:cNvSpPr/>
          <p:nvPr/>
        </p:nvSpPr>
        <p:spPr>
          <a:xfrm>
            <a:off x="9816227" y="4324073"/>
            <a:ext cx="177641" cy="363974"/>
          </a:xfrm>
          <a:prstGeom prst="rect">
            <a:avLst/>
          </a:prstGeom>
          <a:noFill/>
          <a:ln/>
        </p:spPr>
        <p:txBody>
          <a:bodyPr wrap="none" lIns="0" tIns="0" rIns="0" bIns="0" rtlCol="0" anchor="t"/>
          <a:lstStyle/>
          <a:p>
            <a:pPr marL="0" indent="0" algn="ctr">
              <a:lnSpc>
                <a:spcPts val="2850"/>
              </a:lnSpc>
              <a:buNone/>
            </a:pPr>
            <a:r>
              <a:rPr lang="en-US" sz="2850" b="1" dirty="0">
                <a:solidFill>
                  <a:srgbClr val="39393C"/>
                </a:solidFill>
                <a:latin typeface="Playfair Display Bold" pitchFamily="34" charset="0"/>
                <a:ea typeface="Playfair Display Bold" pitchFamily="34" charset="-122"/>
                <a:cs typeface="Playfair Display Bold" pitchFamily="34" charset="-120"/>
              </a:rPr>
              <a:t>3</a:t>
            </a:r>
            <a:endParaRPr lang="en-US" sz="2850" dirty="0"/>
          </a:p>
        </p:txBody>
      </p:sp>
      <p:sp>
        <p:nvSpPr>
          <p:cNvPr id="14" name="Text 11"/>
          <p:cNvSpPr/>
          <p:nvPr/>
        </p:nvSpPr>
        <p:spPr>
          <a:xfrm>
            <a:off x="10420469" y="4233228"/>
            <a:ext cx="3032641" cy="378976"/>
          </a:xfrm>
          <a:prstGeom prst="rect">
            <a:avLst/>
          </a:prstGeom>
          <a:noFill/>
          <a:ln/>
        </p:spPr>
        <p:txBody>
          <a:bodyPr wrap="none" lIns="0" tIns="0" rIns="0" bIns="0" rtlCol="0" anchor="t"/>
          <a:lstStyle/>
          <a:p>
            <a:pPr marL="0" indent="0">
              <a:lnSpc>
                <a:spcPts val="2950"/>
              </a:lnSpc>
              <a:buNone/>
            </a:pPr>
            <a:r>
              <a:rPr lang="en-US" sz="2350" b="1" dirty="0">
                <a:solidFill>
                  <a:srgbClr val="39393C"/>
                </a:solidFill>
                <a:latin typeface="Playfair Display Bold" pitchFamily="34" charset="0"/>
                <a:ea typeface="Playfair Display Bold" pitchFamily="34" charset="-122"/>
                <a:cs typeface="Playfair Display Bold" pitchFamily="34" charset="-120"/>
              </a:rPr>
              <a:t>Account Management</a:t>
            </a:r>
            <a:endParaRPr lang="en-US" sz="2350" dirty="0"/>
          </a:p>
        </p:txBody>
      </p:sp>
      <p:sp>
        <p:nvSpPr>
          <p:cNvPr id="15" name="Text 12"/>
          <p:cNvSpPr/>
          <p:nvPr/>
        </p:nvSpPr>
        <p:spPr>
          <a:xfrm>
            <a:off x="10420469" y="4757698"/>
            <a:ext cx="3360658" cy="1940719"/>
          </a:xfrm>
          <a:prstGeom prst="rect">
            <a:avLst/>
          </a:prstGeom>
          <a:noFill/>
          <a:ln/>
        </p:spPr>
        <p:txBody>
          <a:bodyPr wrap="square" lIns="0" tIns="0" rIns="0" bIns="0" rtlCol="0" anchor="t"/>
          <a:lstStyle/>
          <a:p>
            <a:pPr marL="0" indent="0">
              <a:lnSpc>
                <a:spcPts val="3050"/>
              </a:lnSpc>
              <a:buNone/>
            </a:pPr>
            <a:r>
              <a:rPr lang="en-US" sz="1900" dirty="0">
                <a:solidFill>
                  <a:srgbClr val="39393C"/>
                </a:solidFill>
                <a:latin typeface="Open Sans" pitchFamily="34" charset="0"/>
                <a:ea typeface="Open Sans" pitchFamily="34" charset="-122"/>
                <a:cs typeface="Open Sans" pitchFamily="34" charset="-120"/>
              </a:rPr>
              <a:t>The policy should outline password policies, account closure procedures, and measures to prevent unauthorized access.</a:t>
            </a:r>
            <a:endParaRPr lang="en-US" sz="1900" dirty="0"/>
          </a:p>
        </p:txBody>
      </p:sp>
      <p:sp>
        <p:nvSpPr>
          <p:cNvPr id="16" name="TextBox 15">
            <a:extLst>
              <a:ext uri="{FF2B5EF4-FFF2-40B4-BE49-F238E27FC236}">
                <a16:creationId xmlns:a16="http://schemas.microsoft.com/office/drawing/2014/main" id="{8B0098F4-82E3-674E-AA02-6E9AB6F39E1A}"/>
              </a:ext>
            </a:extLst>
          </p:cNvPr>
          <p:cNvSpPr txBox="1"/>
          <p:nvPr/>
        </p:nvSpPr>
        <p:spPr>
          <a:xfrm>
            <a:off x="1637466" y="6698417"/>
            <a:ext cx="10301491" cy="1446550"/>
          </a:xfrm>
          <a:prstGeom prst="rect">
            <a:avLst/>
          </a:prstGeom>
          <a:noFill/>
        </p:spPr>
        <p:txBody>
          <a:bodyPr wrap="square" rtlCol="0">
            <a:spAutoFit/>
          </a:bodyPr>
          <a:lstStyle/>
          <a:p>
            <a:pPr marL="342900" indent="-342900">
              <a:buAutoNum type="arabicPeriod"/>
            </a:pPr>
            <a:r>
              <a:rPr lang="en-GB" sz="2200" dirty="0"/>
              <a:t>How many pages can be printed? </a:t>
            </a:r>
          </a:p>
          <a:p>
            <a:pPr marL="342900" indent="-342900">
              <a:buAutoNum type="arabicPeriod"/>
            </a:pPr>
            <a:r>
              <a:rPr lang="en-GB" sz="2200" dirty="0"/>
              <a:t>Is printing of personal documents allowed?</a:t>
            </a:r>
          </a:p>
          <a:p>
            <a:pPr marL="342900" indent="-342900">
              <a:buAutoNum type="arabicPeriod"/>
            </a:pPr>
            <a:r>
              <a:rPr lang="en-GB" sz="2200" dirty="0"/>
              <a:t>Should there be a limit to the number of pages that can be printed at one time (large documents hold up the print queue)?</a:t>
            </a:r>
            <a:endParaRPr lang="en-DK" sz="2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408</TotalTime>
  <Words>2829</Words>
  <Application>Microsoft Office PowerPoint</Application>
  <PresentationFormat>Custom</PresentationFormat>
  <Paragraphs>313</Paragraphs>
  <Slides>38</Slides>
  <Notes>15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38</vt:i4>
      </vt:variant>
    </vt:vector>
  </HeadingPairs>
  <TitlesOfParts>
    <vt:vector size="49" baseType="lpstr">
      <vt:lpstr>Courier New</vt:lpstr>
      <vt:lpstr>DM Sans</vt:lpstr>
      <vt:lpstr>Open Sans</vt:lpstr>
      <vt:lpstr>Times New Roman</vt:lpstr>
      <vt:lpstr>Symbol</vt:lpstr>
      <vt:lpstr>Arial</vt:lpstr>
      <vt:lpstr>Playfair Display Bold</vt:lpstr>
      <vt:lpstr>PT Serif</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hajarah ali</cp:lastModifiedBy>
  <cp:revision>6</cp:revision>
  <dcterms:created xsi:type="dcterms:W3CDTF">2024-10-14T10:59:18Z</dcterms:created>
  <dcterms:modified xsi:type="dcterms:W3CDTF">2024-10-22T04:50:41Z</dcterms:modified>
</cp:coreProperties>
</file>