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sldIdLst>
    <p:sldId id="257" r:id="rId2"/>
    <p:sldId id="297" r:id="rId3"/>
    <p:sldId id="298" r:id="rId4"/>
    <p:sldId id="258" r:id="rId5"/>
    <p:sldId id="300" r:id="rId6"/>
    <p:sldId id="259" r:id="rId7"/>
    <p:sldId id="260" r:id="rId8"/>
    <p:sldId id="261" r:id="rId9"/>
    <p:sldId id="262" r:id="rId10"/>
    <p:sldId id="263" r:id="rId11"/>
    <p:sldId id="276" r:id="rId12"/>
    <p:sldId id="277" r:id="rId13"/>
    <p:sldId id="289" r:id="rId14"/>
    <p:sldId id="291" r:id="rId15"/>
    <p:sldId id="292" r:id="rId16"/>
    <p:sldId id="293" r:id="rId17"/>
    <p:sldId id="29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AD4415-0B6E-406F-9C7F-688D837A36A9}" type="datetimeFigureOut">
              <a:rPr lang="en-GB" smtClean="0"/>
              <a:t>14/11/2023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9C5AB1-F625-4B15-ADE2-87E1423F578C}" type="slidenum">
              <a:rPr lang="en-GB" smtClean="0"/>
              <a:t>‹#›</a:t>
            </a:fld>
            <a:endParaRPr lang="en-GB"/>
          </a:p>
        </p:txBody>
      </p:sp>
    </p:spTree>
    <p:extLst>
      <p:ext uri="{BB962C8B-B14F-4D97-AF65-F5344CB8AC3E}">
        <p14:creationId xmlns:p14="http://schemas.microsoft.com/office/powerpoint/2010/main" val="1103701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6142B2D-F84F-4CE4-9F5E-8C63712044A8}" type="slidenum">
              <a:rPr lang="en-GB" sz="1200"/>
              <a:pPr eaLnBrk="1" hangingPunct="1"/>
              <a:t>8</a:t>
            </a:fld>
            <a:endParaRPr lang="en-GB" sz="1200"/>
          </a:p>
        </p:txBody>
      </p:sp>
      <p:sp>
        <p:nvSpPr>
          <p:cNvPr id="33795" name="Rectangle 2"/>
          <p:cNvSpPr>
            <a:spLocks noGrp="1" noRot="1" noChangeAspect="1" noChangeArrowheads="1" noTextEdit="1"/>
          </p:cNvSpPr>
          <p:nvPr>
            <p:ph type="sldImg"/>
          </p:nvPr>
        </p:nvSpPr>
        <p:spPr>
          <a:solidFill>
            <a:srgbClr val="FFFFFF"/>
          </a:solidFill>
          <a:ln/>
        </p:spPr>
      </p:sp>
      <p:sp>
        <p:nvSpPr>
          <p:cNvPr id="3379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p>
        </p:txBody>
      </p:sp>
    </p:spTree>
    <p:extLst>
      <p:ext uri="{BB962C8B-B14F-4D97-AF65-F5344CB8AC3E}">
        <p14:creationId xmlns:p14="http://schemas.microsoft.com/office/powerpoint/2010/main" val="3772477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1584743-662F-4D18-86AE-70F6F48B6A29}" type="slidenum">
              <a:rPr lang="en-GB" sz="1200"/>
              <a:pPr eaLnBrk="1" hangingPunct="1"/>
              <a:t>9</a:t>
            </a:fld>
            <a:endParaRPr lang="en-GB" sz="1200"/>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xfrm>
            <a:off x="685800" y="4343400"/>
            <a:ext cx="5486400" cy="4114800"/>
          </a:xfrm>
          <a:solidFill>
            <a:srgbClr val="FFFFFF"/>
          </a:solidFill>
          <a:ln>
            <a:solidFill>
              <a:srgbClr val="000000"/>
            </a:solidFill>
            <a:miter lim="800000"/>
            <a:headEnd/>
            <a:tailEnd/>
          </a:ln>
        </p:spPr>
        <p:txBody>
          <a:bodyPr/>
          <a:lstStyle/>
          <a:p>
            <a:pPr eaLnBrk="1" hangingPunct="1"/>
            <a:endParaRPr lang="en-US" smtClean="0"/>
          </a:p>
        </p:txBody>
      </p:sp>
    </p:spTree>
    <p:extLst>
      <p:ext uri="{BB962C8B-B14F-4D97-AF65-F5344CB8AC3E}">
        <p14:creationId xmlns:p14="http://schemas.microsoft.com/office/powerpoint/2010/main" val="1588821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FD061EC-34FB-4F08-8A8C-03875F3A476D}" type="slidenum">
              <a:rPr lang="en-GB" sz="1200"/>
              <a:pPr eaLnBrk="1" hangingPunct="1"/>
              <a:t>11</a:t>
            </a:fld>
            <a:endParaRPr lang="en-GB" sz="1200"/>
          </a:p>
        </p:txBody>
      </p:sp>
      <p:sp>
        <p:nvSpPr>
          <p:cNvPr id="46083"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84"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cs typeface="Times New Roman" pitchFamily="18" charset="0"/>
              </a:rPr>
              <a:t>2</a:t>
            </a:r>
          </a:p>
        </p:txBody>
      </p:sp>
      <p:sp>
        <p:nvSpPr>
          <p:cNvPr id="46085"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86"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87" name="Rectangle 6"/>
          <p:cNvSpPr>
            <a:spLocks noGrp="1" noRot="1" noChangeAspect="1" noChangeArrowheads="1" noTextEdit="1"/>
          </p:cNvSpPr>
          <p:nvPr>
            <p:ph type="sldImg"/>
          </p:nvPr>
        </p:nvSpPr>
        <p:spPr>
          <a:xfrm>
            <a:off x="1154113" y="693738"/>
            <a:ext cx="4549775" cy="3413125"/>
          </a:xfrm>
          <a:noFill/>
          <a:ln w="12700" cap="flat">
            <a:solidFill>
              <a:schemeClr val="tx1"/>
            </a:solidFill>
          </a:ln>
        </p:spPr>
      </p:sp>
      <p:sp>
        <p:nvSpPr>
          <p:cNvPr id="46088" name="Rectangle 7"/>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pPr eaLnBrk="1" hangingPunct="1"/>
            <a:endParaRPr lang="en-US" smtClean="0"/>
          </a:p>
        </p:txBody>
      </p:sp>
    </p:spTree>
    <p:extLst>
      <p:ext uri="{BB962C8B-B14F-4D97-AF65-F5344CB8AC3E}">
        <p14:creationId xmlns:p14="http://schemas.microsoft.com/office/powerpoint/2010/main" val="3903783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AED3AD4-6AAB-4000-9AF9-C7ACDDFC1FC0}" type="slidenum">
              <a:rPr lang="en-GB" sz="1200"/>
              <a:pPr eaLnBrk="1" hangingPunct="1"/>
              <a:t>12</a:t>
            </a:fld>
            <a:endParaRPr lang="en-GB" sz="1200"/>
          </a:p>
        </p:txBody>
      </p:sp>
      <p:sp>
        <p:nvSpPr>
          <p:cNvPr id="47107"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8"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r>
              <a:rPr lang="en-US" sz="1000" i="1">
                <a:cs typeface="Times New Roman" pitchFamily="18" charset="0"/>
              </a:rPr>
              <a:t>2</a:t>
            </a:r>
          </a:p>
        </p:txBody>
      </p:sp>
      <p:sp>
        <p:nvSpPr>
          <p:cNvPr id="47109"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0"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1" name="Rectangle 6"/>
          <p:cNvSpPr>
            <a:spLocks noGrp="1" noRot="1" noChangeAspect="1" noChangeArrowheads="1" noTextEdit="1"/>
          </p:cNvSpPr>
          <p:nvPr>
            <p:ph type="sldImg"/>
          </p:nvPr>
        </p:nvSpPr>
        <p:spPr>
          <a:xfrm>
            <a:off x="1154113" y="693738"/>
            <a:ext cx="4549775" cy="3413125"/>
          </a:xfrm>
          <a:noFill/>
          <a:ln w="12700" cap="flat">
            <a:solidFill>
              <a:schemeClr val="tx1"/>
            </a:solidFill>
          </a:ln>
        </p:spPr>
      </p:sp>
      <p:sp>
        <p:nvSpPr>
          <p:cNvPr id="47112" name="Rectangle 7"/>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pPr eaLnBrk="1" hangingPunct="1"/>
            <a:endParaRPr lang="en-US" smtClean="0"/>
          </a:p>
        </p:txBody>
      </p:sp>
    </p:spTree>
    <p:extLst>
      <p:ext uri="{BB962C8B-B14F-4D97-AF65-F5344CB8AC3E}">
        <p14:creationId xmlns:p14="http://schemas.microsoft.com/office/powerpoint/2010/main" val="506349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3C793E-CFFE-4DF8-9216-3ACB09033AC2}" type="slidenum">
              <a:rPr lang="en-US"/>
              <a:pPr/>
              <a:t>15</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97139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ED38B2-B493-4D9F-9179-6A0ACAE7E163}" type="slidenum">
              <a:rPr lang="en-US"/>
              <a:pPr/>
              <a:t>16</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9046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6014CB-8DF2-437E-AE16-FC46F9ED6D96}" type="datetimeFigureOut">
              <a:rPr lang="en-GB" smtClean="0"/>
              <a:t>14/11/2023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EF6B0-B6DC-4571-A9BF-A20D0800429C}" type="slidenum">
              <a:rPr lang="en-GB" smtClean="0"/>
              <a:t>‹#›</a:t>
            </a:fld>
            <a:endParaRPr lang="en-GB"/>
          </a:p>
        </p:txBody>
      </p:sp>
    </p:spTree>
    <p:extLst>
      <p:ext uri="{BB962C8B-B14F-4D97-AF65-F5344CB8AC3E}">
        <p14:creationId xmlns:p14="http://schemas.microsoft.com/office/powerpoint/2010/main" val="3407832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014CB-8DF2-437E-AE16-FC46F9ED6D96}" type="datetimeFigureOut">
              <a:rPr lang="en-GB" smtClean="0"/>
              <a:t>14/11/2023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EF6B0-B6DC-4571-A9BF-A20D0800429C}" type="slidenum">
              <a:rPr lang="en-GB" smtClean="0"/>
              <a:t>‹#›</a:t>
            </a:fld>
            <a:endParaRPr lang="en-GB"/>
          </a:p>
        </p:txBody>
      </p:sp>
    </p:spTree>
    <p:extLst>
      <p:ext uri="{BB962C8B-B14F-4D97-AF65-F5344CB8AC3E}">
        <p14:creationId xmlns:p14="http://schemas.microsoft.com/office/powerpoint/2010/main" val="1091958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014CB-8DF2-437E-AE16-FC46F9ED6D96}" type="datetimeFigureOut">
              <a:rPr lang="en-GB" smtClean="0"/>
              <a:t>14/11/2023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EF6B0-B6DC-4571-A9BF-A20D0800429C}" type="slidenum">
              <a:rPr lang="en-GB" smtClean="0"/>
              <a:t>‹#›</a:t>
            </a:fld>
            <a:endParaRPr lang="en-GB"/>
          </a:p>
        </p:txBody>
      </p:sp>
    </p:spTree>
    <p:extLst>
      <p:ext uri="{BB962C8B-B14F-4D97-AF65-F5344CB8AC3E}">
        <p14:creationId xmlns:p14="http://schemas.microsoft.com/office/powerpoint/2010/main" val="2768446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014CB-8DF2-437E-AE16-FC46F9ED6D96}" type="datetimeFigureOut">
              <a:rPr lang="en-GB" smtClean="0"/>
              <a:t>14/11/2023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EF6B0-B6DC-4571-A9BF-A20D0800429C}" type="slidenum">
              <a:rPr lang="en-GB" smtClean="0"/>
              <a:t>‹#›</a:t>
            </a:fld>
            <a:endParaRPr lang="en-GB"/>
          </a:p>
        </p:txBody>
      </p:sp>
    </p:spTree>
    <p:extLst>
      <p:ext uri="{BB962C8B-B14F-4D97-AF65-F5344CB8AC3E}">
        <p14:creationId xmlns:p14="http://schemas.microsoft.com/office/powerpoint/2010/main" val="825341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6014CB-8DF2-437E-AE16-FC46F9ED6D96}" type="datetimeFigureOut">
              <a:rPr lang="en-GB" smtClean="0"/>
              <a:t>14/11/2023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EF6B0-B6DC-4571-A9BF-A20D0800429C}" type="slidenum">
              <a:rPr lang="en-GB" smtClean="0"/>
              <a:t>‹#›</a:t>
            </a:fld>
            <a:endParaRPr lang="en-GB"/>
          </a:p>
        </p:txBody>
      </p:sp>
    </p:spTree>
    <p:extLst>
      <p:ext uri="{BB962C8B-B14F-4D97-AF65-F5344CB8AC3E}">
        <p14:creationId xmlns:p14="http://schemas.microsoft.com/office/powerpoint/2010/main" val="4035557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6014CB-8DF2-437E-AE16-FC46F9ED6D96}" type="datetimeFigureOut">
              <a:rPr lang="en-GB" smtClean="0"/>
              <a:t>14/11/2023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5EF6B0-B6DC-4571-A9BF-A20D0800429C}" type="slidenum">
              <a:rPr lang="en-GB" smtClean="0"/>
              <a:t>‹#›</a:t>
            </a:fld>
            <a:endParaRPr lang="en-GB"/>
          </a:p>
        </p:txBody>
      </p:sp>
    </p:spTree>
    <p:extLst>
      <p:ext uri="{BB962C8B-B14F-4D97-AF65-F5344CB8AC3E}">
        <p14:creationId xmlns:p14="http://schemas.microsoft.com/office/powerpoint/2010/main" val="2492574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6014CB-8DF2-437E-AE16-FC46F9ED6D96}" type="datetimeFigureOut">
              <a:rPr lang="en-GB" smtClean="0"/>
              <a:t>14/11/2023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5EF6B0-B6DC-4571-A9BF-A20D0800429C}" type="slidenum">
              <a:rPr lang="en-GB" smtClean="0"/>
              <a:t>‹#›</a:t>
            </a:fld>
            <a:endParaRPr lang="en-GB"/>
          </a:p>
        </p:txBody>
      </p:sp>
    </p:spTree>
    <p:extLst>
      <p:ext uri="{BB962C8B-B14F-4D97-AF65-F5344CB8AC3E}">
        <p14:creationId xmlns:p14="http://schemas.microsoft.com/office/powerpoint/2010/main" val="3029773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6014CB-8DF2-437E-AE16-FC46F9ED6D96}" type="datetimeFigureOut">
              <a:rPr lang="en-GB" smtClean="0"/>
              <a:t>14/11/2023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5EF6B0-B6DC-4571-A9BF-A20D0800429C}" type="slidenum">
              <a:rPr lang="en-GB" smtClean="0"/>
              <a:t>‹#›</a:t>
            </a:fld>
            <a:endParaRPr lang="en-GB"/>
          </a:p>
        </p:txBody>
      </p:sp>
    </p:spTree>
    <p:extLst>
      <p:ext uri="{BB962C8B-B14F-4D97-AF65-F5344CB8AC3E}">
        <p14:creationId xmlns:p14="http://schemas.microsoft.com/office/powerpoint/2010/main" val="1064056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014CB-8DF2-437E-AE16-FC46F9ED6D96}" type="datetimeFigureOut">
              <a:rPr lang="en-GB" smtClean="0"/>
              <a:t>14/11/2023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5EF6B0-B6DC-4571-A9BF-A20D0800429C}" type="slidenum">
              <a:rPr lang="en-GB" smtClean="0"/>
              <a:t>‹#›</a:t>
            </a:fld>
            <a:endParaRPr lang="en-GB"/>
          </a:p>
        </p:txBody>
      </p:sp>
    </p:spTree>
    <p:extLst>
      <p:ext uri="{BB962C8B-B14F-4D97-AF65-F5344CB8AC3E}">
        <p14:creationId xmlns:p14="http://schemas.microsoft.com/office/powerpoint/2010/main" val="1221933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014CB-8DF2-437E-AE16-FC46F9ED6D96}" type="datetimeFigureOut">
              <a:rPr lang="en-GB" smtClean="0"/>
              <a:t>14/11/2023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5EF6B0-B6DC-4571-A9BF-A20D0800429C}" type="slidenum">
              <a:rPr lang="en-GB" smtClean="0"/>
              <a:t>‹#›</a:t>
            </a:fld>
            <a:endParaRPr lang="en-GB"/>
          </a:p>
        </p:txBody>
      </p:sp>
    </p:spTree>
    <p:extLst>
      <p:ext uri="{BB962C8B-B14F-4D97-AF65-F5344CB8AC3E}">
        <p14:creationId xmlns:p14="http://schemas.microsoft.com/office/powerpoint/2010/main" val="1390269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014CB-8DF2-437E-AE16-FC46F9ED6D96}" type="datetimeFigureOut">
              <a:rPr lang="en-GB" smtClean="0"/>
              <a:t>14/11/2023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5EF6B0-B6DC-4571-A9BF-A20D0800429C}" type="slidenum">
              <a:rPr lang="en-GB" smtClean="0"/>
              <a:t>‹#›</a:t>
            </a:fld>
            <a:endParaRPr lang="en-GB"/>
          </a:p>
        </p:txBody>
      </p:sp>
    </p:spTree>
    <p:extLst>
      <p:ext uri="{BB962C8B-B14F-4D97-AF65-F5344CB8AC3E}">
        <p14:creationId xmlns:p14="http://schemas.microsoft.com/office/powerpoint/2010/main" val="3072130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F6014CB-8DF2-437E-AE16-FC46F9ED6D96}" type="datetimeFigureOut">
              <a:rPr lang="en-GB" smtClean="0"/>
              <a:t>14/11/2023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55EF6B0-B6DC-4571-A9BF-A20D0800429C}" type="slidenum">
              <a:rPr lang="en-GB" smtClean="0"/>
              <a:t>‹#›</a:t>
            </a:fld>
            <a:endParaRPr lang="en-GB"/>
          </a:p>
        </p:txBody>
      </p:sp>
    </p:spTree>
    <p:extLst>
      <p:ext uri="{BB962C8B-B14F-4D97-AF65-F5344CB8AC3E}">
        <p14:creationId xmlns:p14="http://schemas.microsoft.com/office/powerpoint/2010/main" val="263893610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managing-innovation.com/"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274638"/>
            <a:ext cx="8229600" cy="5602634"/>
          </a:xfrm>
        </p:spPr>
        <p:txBody>
          <a:bodyPr>
            <a:normAutofit/>
          </a:bodyPr>
          <a:lstStyle/>
          <a:p>
            <a:pPr eaLnBrk="1" hangingPunct="1"/>
            <a:r>
              <a:rPr lang="en-US" sz="6600" dirty="0" smtClean="0"/>
              <a:t>Managing Innovation</a:t>
            </a:r>
            <a:br>
              <a:rPr lang="en-US" sz="6600" dirty="0" smtClean="0"/>
            </a:br>
            <a:r>
              <a:rPr lang="en-US" sz="6600" dirty="0" smtClean="0"/>
              <a:t>&amp; </a:t>
            </a:r>
            <a:br>
              <a:rPr lang="en-US" sz="6600" dirty="0" smtClean="0"/>
            </a:br>
            <a:r>
              <a:rPr lang="en-US" sz="6600" dirty="0" smtClean="0"/>
              <a:t>The Innovation Process</a:t>
            </a:r>
            <a:endParaRPr lang="en-GB" sz="6600" dirty="0" smtClean="0"/>
          </a:p>
        </p:txBody>
      </p:sp>
    </p:spTree>
    <p:extLst>
      <p:ext uri="{BB962C8B-B14F-4D97-AF65-F5344CB8AC3E}">
        <p14:creationId xmlns:p14="http://schemas.microsoft.com/office/powerpoint/2010/main" val="13489594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loud"/>
          <p:cNvSpPr>
            <a:spLocks noChangeAspect="1" noEditPoints="1" noChangeArrowheads="1"/>
          </p:cNvSpPr>
          <p:nvPr/>
        </p:nvSpPr>
        <p:spPr bwMode="auto">
          <a:xfrm rot="684468">
            <a:off x="50800" y="4140200"/>
            <a:ext cx="4648200" cy="2305050"/>
          </a:xfrm>
          <a:custGeom>
            <a:avLst/>
            <a:gdLst>
              <a:gd name="T0" fmla="*/ 14418 w 21600"/>
              <a:gd name="T1" fmla="*/ 1152525 h 21600"/>
              <a:gd name="T2" fmla="*/ 2324100 w 21600"/>
              <a:gd name="T3" fmla="*/ 2302596 h 21600"/>
              <a:gd name="T4" fmla="*/ 4644327 w 21600"/>
              <a:gd name="T5" fmla="*/ 1152525 h 21600"/>
              <a:gd name="T6" fmla="*/ 2324100 w 21600"/>
              <a:gd name="T7" fmla="*/ 131793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E3E3"/>
          </a:solidFill>
          <a:ln w="9525">
            <a:solidFill>
              <a:srgbClr val="000000"/>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p>
            <a:endParaRPr lang="en-GB"/>
          </a:p>
        </p:txBody>
      </p:sp>
      <p:sp>
        <p:nvSpPr>
          <p:cNvPr id="10243" name="Rectangle 3"/>
          <p:cNvSpPr>
            <a:spLocks noGrp="1" noChangeArrowheads="1"/>
          </p:cNvSpPr>
          <p:nvPr>
            <p:ph type="title"/>
          </p:nvPr>
        </p:nvSpPr>
        <p:spPr>
          <a:xfrm>
            <a:off x="762000" y="228600"/>
            <a:ext cx="7772400" cy="1143000"/>
          </a:xfrm>
        </p:spPr>
        <p:txBody>
          <a:bodyPr/>
          <a:lstStyle/>
          <a:p>
            <a:pPr eaLnBrk="1" hangingPunct="1"/>
            <a:r>
              <a:rPr lang="en-US" smtClean="0"/>
              <a:t>The Innovation Process</a:t>
            </a:r>
          </a:p>
        </p:txBody>
      </p:sp>
      <p:sp>
        <p:nvSpPr>
          <p:cNvPr id="10244" name="Text Box 4"/>
          <p:cNvSpPr txBox="1">
            <a:spLocks noChangeArrowheads="1"/>
          </p:cNvSpPr>
          <p:nvPr/>
        </p:nvSpPr>
        <p:spPr bwMode="auto">
          <a:xfrm>
            <a:off x="2138363" y="4591050"/>
            <a:ext cx="1668462" cy="366713"/>
          </a:xfrm>
          <a:prstGeom prst="rect">
            <a:avLst/>
          </a:prstGeom>
          <a:noFill/>
          <a:ln>
            <a:noFill/>
          </a:ln>
          <a:effectLst/>
          <a:extLst>
            <a:ext uri="{909E8E84-426E-40DD-AFC4-6F175D3DCCD1}">
              <a14:hiddenFill xmlns:a14="http://schemas.microsoft.com/office/drawing/2010/main">
                <a:solidFill>
                  <a:srgbClr val="FFB3B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endParaRPr lang="en-US" sz="1800">
              <a:latin typeface="Comic Sans MS" pitchFamily="66" charset="0"/>
              <a:cs typeface="Times New Roman" pitchFamily="18" charset="0"/>
            </a:endParaRPr>
          </a:p>
        </p:txBody>
      </p:sp>
      <p:grpSp>
        <p:nvGrpSpPr>
          <p:cNvPr id="10245" name="Group 5"/>
          <p:cNvGrpSpPr>
            <a:grpSpLocks/>
          </p:cNvGrpSpPr>
          <p:nvPr/>
        </p:nvGrpSpPr>
        <p:grpSpPr bwMode="auto">
          <a:xfrm>
            <a:off x="431800" y="1589088"/>
            <a:ext cx="7445375" cy="1016000"/>
            <a:chOff x="295" y="1105"/>
            <a:chExt cx="5643" cy="640"/>
          </a:xfrm>
        </p:grpSpPr>
        <p:grpSp>
          <p:nvGrpSpPr>
            <p:cNvPr id="10248" name="Group 6"/>
            <p:cNvGrpSpPr>
              <a:grpSpLocks/>
            </p:cNvGrpSpPr>
            <p:nvPr/>
          </p:nvGrpSpPr>
          <p:grpSpPr bwMode="auto">
            <a:xfrm>
              <a:off x="295" y="1105"/>
              <a:ext cx="5643" cy="640"/>
              <a:chOff x="295" y="1767"/>
              <a:chExt cx="5643" cy="576"/>
            </a:xfrm>
          </p:grpSpPr>
          <p:sp>
            <p:nvSpPr>
              <p:cNvPr id="10258" name="AutoShape 7"/>
              <p:cNvSpPr>
                <a:spLocks noChangeArrowheads="1"/>
              </p:cNvSpPr>
              <p:nvPr/>
            </p:nvSpPr>
            <p:spPr bwMode="auto">
              <a:xfrm>
                <a:off x="5131" y="1767"/>
                <a:ext cx="807" cy="576"/>
              </a:xfrm>
              <a:prstGeom prst="homePlate">
                <a:avLst>
                  <a:gd name="adj" fmla="val 35026"/>
                </a:avLst>
              </a:prstGeom>
              <a:gradFill rotWithShape="1">
                <a:gsLst>
                  <a:gs pos="0">
                    <a:srgbClr val="FFB3B3"/>
                  </a:gs>
                  <a:gs pos="100000">
                    <a:srgbClr val="CA8E8E"/>
                  </a:gs>
                </a:gsLst>
                <a:lin ang="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9" name="AutoShape 8"/>
              <p:cNvSpPr>
                <a:spLocks noChangeArrowheads="1"/>
              </p:cNvSpPr>
              <p:nvPr/>
            </p:nvSpPr>
            <p:spPr bwMode="auto">
              <a:xfrm>
                <a:off x="4523" y="1767"/>
                <a:ext cx="807" cy="576"/>
              </a:xfrm>
              <a:prstGeom prst="homePlate">
                <a:avLst>
                  <a:gd name="adj" fmla="val 35026"/>
                </a:avLst>
              </a:prstGeom>
              <a:gradFill rotWithShape="1">
                <a:gsLst>
                  <a:gs pos="0">
                    <a:srgbClr val="FFB3B3"/>
                  </a:gs>
                  <a:gs pos="100000">
                    <a:srgbClr val="CA8E8E"/>
                  </a:gs>
                </a:gsLst>
                <a:lin ang="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0" name="AutoShape 9"/>
              <p:cNvSpPr>
                <a:spLocks noChangeArrowheads="1"/>
              </p:cNvSpPr>
              <p:nvPr/>
            </p:nvSpPr>
            <p:spPr bwMode="auto">
              <a:xfrm>
                <a:off x="3930" y="1767"/>
                <a:ext cx="807" cy="576"/>
              </a:xfrm>
              <a:prstGeom prst="homePlate">
                <a:avLst>
                  <a:gd name="adj" fmla="val 35026"/>
                </a:avLst>
              </a:prstGeom>
              <a:gradFill rotWithShape="1">
                <a:gsLst>
                  <a:gs pos="0">
                    <a:srgbClr val="FFB3B3"/>
                  </a:gs>
                  <a:gs pos="100000">
                    <a:srgbClr val="CA8E8E"/>
                  </a:gs>
                </a:gsLst>
                <a:lin ang="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1" name="AutoShape 10"/>
              <p:cNvSpPr>
                <a:spLocks noChangeArrowheads="1"/>
              </p:cNvSpPr>
              <p:nvPr/>
            </p:nvSpPr>
            <p:spPr bwMode="auto">
              <a:xfrm>
                <a:off x="3321" y="1767"/>
                <a:ext cx="807" cy="576"/>
              </a:xfrm>
              <a:prstGeom prst="homePlate">
                <a:avLst>
                  <a:gd name="adj" fmla="val 35026"/>
                </a:avLst>
              </a:prstGeom>
              <a:gradFill rotWithShape="1">
                <a:gsLst>
                  <a:gs pos="0">
                    <a:srgbClr val="FFB3B3"/>
                  </a:gs>
                  <a:gs pos="100000">
                    <a:srgbClr val="CA8E8E"/>
                  </a:gs>
                </a:gsLst>
                <a:lin ang="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2" name="AutoShape 11"/>
              <p:cNvSpPr>
                <a:spLocks noChangeArrowheads="1"/>
              </p:cNvSpPr>
              <p:nvPr/>
            </p:nvSpPr>
            <p:spPr bwMode="auto">
              <a:xfrm>
                <a:off x="2713" y="1767"/>
                <a:ext cx="807" cy="576"/>
              </a:xfrm>
              <a:prstGeom prst="homePlate">
                <a:avLst>
                  <a:gd name="adj" fmla="val 35026"/>
                </a:avLst>
              </a:prstGeom>
              <a:gradFill rotWithShape="1">
                <a:gsLst>
                  <a:gs pos="0">
                    <a:srgbClr val="FFB3B3"/>
                  </a:gs>
                  <a:gs pos="100000">
                    <a:srgbClr val="CA8E8E"/>
                  </a:gs>
                </a:gsLst>
                <a:lin ang="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3" name="AutoShape 12"/>
              <p:cNvSpPr>
                <a:spLocks noChangeArrowheads="1"/>
              </p:cNvSpPr>
              <p:nvPr/>
            </p:nvSpPr>
            <p:spPr bwMode="auto">
              <a:xfrm>
                <a:off x="2105" y="1767"/>
                <a:ext cx="807" cy="576"/>
              </a:xfrm>
              <a:prstGeom prst="homePlate">
                <a:avLst>
                  <a:gd name="adj" fmla="val 35026"/>
                </a:avLst>
              </a:prstGeom>
              <a:gradFill rotWithShape="1">
                <a:gsLst>
                  <a:gs pos="0">
                    <a:srgbClr val="FFB3B3"/>
                  </a:gs>
                  <a:gs pos="100000">
                    <a:srgbClr val="CA8E8E"/>
                  </a:gs>
                </a:gsLst>
                <a:lin ang="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4" name="AutoShape 13"/>
              <p:cNvSpPr>
                <a:spLocks noChangeArrowheads="1"/>
              </p:cNvSpPr>
              <p:nvPr/>
            </p:nvSpPr>
            <p:spPr bwMode="auto">
              <a:xfrm>
                <a:off x="1483" y="1767"/>
                <a:ext cx="807" cy="576"/>
              </a:xfrm>
              <a:prstGeom prst="homePlate">
                <a:avLst>
                  <a:gd name="adj" fmla="val 35026"/>
                </a:avLst>
              </a:prstGeom>
              <a:gradFill rotWithShape="1">
                <a:gsLst>
                  <a:gs pos="0">
                    <a:srgbClr val="FFB3B3"/>
                  </a:gs>
                  <a:gs pos="100000">
                    <a:srgbClr val="CA8E8E"/>
                  </a:gs>
                </a:gsLst>
                <a:lin ang="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5" name="AutoShape 14"/>
              <p:cNvSpPr>
                <a:spLocks noChangeArrowheads="1"/>
              </p:cNvSpPr>
              <p:nvPr/>
            </p:nvSpPr>
            <p:spPr bwMode="auto">
              <a:xfrm>
                <a:off x="890" y="1767"/>
                <a:ext cx="806" cy="576"/>
              </a:xfrm>
              <a:prstGeom prst="homePlate">
                <a:avLst>
                  <a:gd name="adj" fmla="val 34983"/>
                </a:avLst>
              </a:prstGeom>
              <a:gradFill rotWithShape="1">
                <a:gsLst>
                  <a:gs pos="0">
                    <a:srgbClr val="FFB3B3"/>
                  </a:gs>
                  <a:gs pos="100000">
                    <a:srgbClr val="CA8E8E"/>
                  </a:gs>
                </a:gsLst>
                <a:lin ang="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6" name="AutoShape 15"/>
              <p:cNvSpPr>
                <a:spLocks noChangeArrowheads="1"/>
              </p:cNvSpPr>
              <p:nvPr/>
            </p:nvSpPr>
            <p:spPr bwMode="auto">
              <a:xfrm>
                <a:off x="295" y="1767"/>
                <a:ext cx="807" cy="576"/>
              </a:xfrm>
              <a:prstGeom prst="homePlate">
                <a:avLst>
                  <a:gd name="adj" fmla="val 35026"/>
                </a:avLst>
              </a:prstGeom>
              <a:gradFill rotWithShape="1">
                <a:gsLst>
                  <a:gs pos="0">
                    <a:srgbClr val="FFB3B3"/>
                  </a:gs>
                  <a:gs pos="100000">
                    <a:srgbClr val="CA8E8E"/>
                  </a:gs>
                </a:gsLst>
                <a:lin ang="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249" name="Text Box 16"/>
            <p:cNvSpPr txBox="1">
              <a:spLocks noChangeArrowheads="1"/>
            </p:cNvSpPr>
            <p:nvPr/>
          </p:nvSpPr>
          <p:spPr bwMode="auto">
            <a:xfrm>
              <a:off x="461" y="1296"/>
              <a:ext cx="371" cy="250"/>
            </a:xfrm>
            <a:prstGeom prst="rect">
              <a:avLst/>
            </a:prstGeom>
            <a:noFill/>
            <a:ln>
              <a:noFill/>
            </a:ln>
            <a:effectLst/>
            <a:extLst>
              <a:ext uri="{909E8E84-426E-40DD-AFC4-6F175D3DCCD1}">
                <a14:hiddenFill xmlns:a14="http://schemas.microsoft.com/office/drawing/2010/main">
                  <a:solidFill>
                    <a:srgbClr val="FFB3B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2000" b="1">
                  <a:latin typeface="Comic Sans MS" pitchFamily="66" charset="0"/>
                  <a:cs typeface="Times New Roman" pitchFamily="18" charset="0"/>
                </a:rPr>
                <a:t>1</a:t>
              </a:r>
            </a:p>
          </p:txBody>
        </p:sp>
        <p:sp>
          <p:nvSpPr>
            <p:cNvPr id="10250" name="Text Box 17"/>
            <p:cNvSpPr txBox="1">
              <a:spLocks noChangeArrowheads="1"/>
            </p:cNvSpPr>
            <p:nvPr/>
          </p:nvSpPr>
          <p:spPr bwMode="auto">
            <a:xfrm>
              <a:off x="1140" y="1296"/>
              <a:ext cx="371" cy="250"/>
            </a:xfrm>
            <a:prstGeom prst="rect">
              <a:avLst/>
            </a:prstGeom>
            <a:noFill/>
            <a:ln>
              <a:noFill/>
            </a:ln>
            <a:effectLst/>
            <a:extLst>
              <a:ext uri="{909E8E84-426E-40DD-AFC4-6F175D3DCCD1}">
                <a14:hiddenFill xmlns:a14="http://schemas.microsoft.com/office/drawing/2010/main">
                  <a:solidFill>
                    <a:srgbClr val="FFB3B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2000" b="1">
                  <a:latin typeface="Comic Sans MS" pitchFamily="66" charset="0"/>
                  <a:cs typeface="Times New Roman" pitchFamily="18" charset="0"/>
                </a:rPr>
                <a:t>2</a:t>
              </a:r>
            </a:p>
          </p:txBody>
        </p:sp>
        <p:sp>
          <p:nvSpPr>
            <p:cNvPr id="10251" name="Text Box 18"/>
            <p:cNvSpPr txBox="1">
              <a:spLocks noChangeArrowheads="1"/>
            </p:cNvSpPr>
            <p:nvPr/>
          </p:nvSpPr>
          <p:spPr bwMode="auto">
            <a:xfrm>
              <a:off x="1780" y="1296"/>
              <a:ext cx="371" cy="250"/>
            </a:xfrm>
            <a:prstGeom prst="rect">
              <a:avLst/>
            </a:prstGeom>
            <a:noFill/>
            <a:ln>
              <a:noFill/>
            </a:ln>
            <a:effectLst/>
            <a:extLst>
              <a:ext uri="{909E8E84-426E-40DD-AFC4-6F175D3DCCD1}">
                <a14:hiddenFill xmlns:a14="http://schemas.microsoft.com/office/drawing/2010/main">
                  <a:solidFill>
                    <a:srgbClr val="FFB3B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2000" b="1">
                  <a:latin typeface="Comic Sans MS" pitchFamily="66" charset="0"/>
                  <a:cs typeface="Times New Roman" pitchFamily="18" charset="0"/>
                </a:rPr>
                <a:t>3</a:t>
              </a:r>
            </a:p>
          </p:txBody>
        </p:sp>
        <p:sp>
          <p:nvSpPr>
            <p:cNvPr id="10252" name="Text Box 19"/>
            <p:cNvSpPr txBox="1">
              <a:spLocks noChangeArrowheads="1"/>
            </p:cNvSpPr>
            <p:nvPr/>
          </p:nvSpPr>
          <p:spPr bwMode="auto">
            <a:xfrm>
              <a:off x="2343" y="1296"/>
              <a:ext cx="371" cy="250"/>
            </a:xfrm>
            <a:prstGeom prst="rect">
              <a:avLst/>
            </a:prstGeom>
            <a:noFill/>
            <a:ln>
              <a:noFill/>
            </a:ln>
            <a:effectLst/>
            <a:extLst>
              <a:ext uri="{909E8E84-426E-40DD-AFC4-6F175D3DCCD1}">
                <a14:hiddenFill xmlns:a14="http://schemas.microsoft.com/office/drawing/2010/main">
                  <a:solidFill>
                    <a:srgbClr val="FFB3B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2000" b="1">
                  <a:latin typeface="Comic Sans MS" pitchFamily="66" charset="0"/>
                  <a:cs typeface="Times New Roman" pitchFamily="18" charset="0"/>
                </a:rPr>
                <a:t>4</a:t>
              </a:r>
            </a:p>
          </p:txBody>
        </p:sp>
        <p:sp>
          <p:nvSpPr>
            <p:cNvPr id="10253" name="Text Box 20"/>
            <p:cNvSpPr txBox="1">
              <a:spLocks noChangeArrowheads="1"/>
            </p:cNvSpPr>
            <p:nvPr/>
          </p:nvSpPr>
          <p:spPr bwMode="auto">
            <a:xfrm>
              <a:off x="2957" y="1296"/>
              <a:ext cx="371" cy="250"/>
            </a:xfrm>
            <a:prstGeom prst="rect">
              <a:avLst/>
            </a:prstGeom>
            <a:noFill/>
            <a:ln>
              <a:noFill/>
            </a:ln>
            <a:effectLst/>
            <a:extLst>
              <a:ext uri="{909E8E84-426E-40DD-AFC4-6F175D3DCCD1}">
                <a14:hiddenFill xmlns:a14="http://schemas.microsoft.com/office/drawing/2010/main">
                  <a:solidFill>
                    <a:srgbClr val="FFB3B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2000" b="1">
                  <a:latin typeface="Comic Sans MS" pitchFamily="66" charset="0"/>
                  <a:cs typeface="Times New Roman" pitchFamily="18" charset="0"/>
                </a:rPr>
                <a:t>5</a:t>
              </a:r>
            </a:p>
          </p:txBody>
        </p:sp>
        <p:sp>
          <p:nvSpPr>
            <p:cNvPr id="10254" name="Text Box 21"/>
            <p:cNvSpPr txBox="1">
              <a:spLocks noChangeArrowheads="1"/>
            </p:cNvSpPr>
            <p:nvPr/>
          </p:nvSpPr>
          <p:spPr bwMode="auto">
            <a:xfrm>
              <a:off x="3585" y="1296"/>
              <a:ext cx="371" cy="250"/>
            </a:xfrm>
            <a:prstGeom prst="rect">
              <a:avLst/>
            </a:prstGeom>
            <a:noFill/>
            <a:ln>
              <a:noFill/>
            </a:ln>
            <a:effectLst/>
            <a:extLst>
              <a:ext uri="{909E8E84-426E-40DD-AFC4-6F175D3DCCD1}">
                <a14:hiddenFill xmlns:a14="http://schemas.microsoft.com/office/drawing/2010/main">
                  <a:solidFill>
                    <a:srgbClr val="FFB3B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2000" b="1">
                  <a:latin typeface="Comic Sans MS" pitchFamily="66" charset="0"/>
                  <a:cs typeface="Times New Roman" pitchFamily="18" charset="0"/>
                </a:rPr>
                <a:t>6</a:t>
              </a:r>
            </a:p>
          </p:txBody>
        </p:sp>
        <p:sp>
          <p:nvSpPr>
            <p:cNvPr id="10255" name="Text Box 22"/>
            <p:cNvSpPr txBox="1">
              <a:spLocks noChangeArrowheads="1"/>
            </p:cNvSpPr>
            <p:nvPr/>
          </p:nvSpPr>
          <p:spPr bwMode="auto">
            <a:xfrm>
              <a:off x="4199" y="1296"/>
              <a:ext cx="371" cy="250"/>
            </a:xfrm>
            <a:prstGeom prst="rect">
              <a:avLst/>
            </a:prstGeom>
            <a:noFill/>
            <a:ln>
              <a:noFill/>
            </a:ln>
            <a:effectLst/>
            <a:extLst>
              <a:ext uri="{909E8E84-426E-40DD-AFC4-6F175D3DCCD1}">
                <a14:hiddenFill xmlns:a14="http://schemas.microsoft.com/office/drawing/2010/main">
                  <a:solidFill>
                    <a:srgbClr val="FFB3B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2000" b="1">
                  <a:latin typeface="Comic Sans MS" pitchFamily="66" charset="0"/>
                  <a:cs typeface="Times New Roman" pitchFamily="18" charset="0"/>
                </a:rPr>
                <a:t>7</a:t>
              </a:r>
            </a:p>
          </p:txBody>
        </p:sp>
        <p:sp>
          <p:nvSpPr>
            <p:cNvPr id="10256" name="Text Box 23"/>
            <p:cNvSpPr txBox="1">
              <a:spLocks noChangeArrowheads="1"/>
            </p:cNvSpPr>
            <p:nvPr/>
          </p:nvSpPr>
          <p:spPr bwMode="auto">
            <a:xfrm>
              <a:off x="4801" y="1296"/>
              <a:ext cx="371" cy="250"/>
            </a:xfrm>
            <a:prstGeom prst="rect">
              <a:avLst/>
            </a:prstGeom>
            <a:noFill/>
            <a:ln>
              <a:noFill/>
            </a:ln>
            <a:effectLst/>
            <a:extLst>
              <a:ext uri="{909E8E84-426E-40DD-AFC4-6F175D3DCCD1}">
                <a14:hiddenFill xmlns:a14="http://schemas.microsoft.com/office/drawing/2010/main">
                  <a:solidFill>
                    <a:srgbClr val="FFB3B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2000" b="1">
                  <a:latin typeface="Comic Sans MS" pitchFamily="66" charset="0"/>
                  <a:cs typeface="Times New Roman" pitchFamily="18" charset="0"/>
                </a:rPr>
                <a:t>8</a:t>
              </a:r>
            </a:p>
          </p:txBody>
        </p:sp>
        <p:sp>
          <p:nvSpPr>
            <p:cNvPr id="10257" name="Text Box 24"/>
            <p:cNvSpPr txBox="1">
              <a:spLocks noChangeArrowheads="1"/>
            </p:cNvSpPr>
            <p:nvPr/>
          </p:nvSpPr>
          <p:spPr bwMode="auto">
            <a:xfrm>
              <a:off x="5389" y="1296"/>
              <a:ext cx="371" cy="250"/>
            </a:xfrm>
            <a:prstGeom prst="rect">
              <a:avLst/>
            </a:prstGeom>
            <a:noFill/>
            <a:ln>
              <a:noFill/>
            </a:ln>
            <a:effectLst/>
            <a:extLst>
              <a:ext uri="{909E8E84-426E-40DD-AFC4-6F175D3DCCD1}">
                <a14:hiddenFill xmlns:a14="http://schemas.microsoft.com/office/drawing/2010/main">
                  <a:solidFill>
                    <a:srgbClr val="FFB3B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2000" b="1">
                  <a:latin typeface="Comic Sans MS" pitchFamily="66" charset="0"/>
                  <a:cs typeface="Times New Roman" pitchFamily="18" charset="0"/>
                </a:rPr>
                <a:t>9</a:t>
              </a:r>
            </a:p>
          </p:txBody>
        </p:sp>
      </p:grpSp>
      <p:sp>
        <p:nvSpPr>
          <p:cNvPr id="10246" name="Text Box 25"/>
          <p:cNvSpPr txBox="1">
            <a:spLocks noChangeArrowheads="1"/>
          </p:cNvSpPr>
          <p:nvPr/>
        </p:nvSpPr>
        <p:spPr bwMode="auto">
          <a:xfrm>
            <a:off x="419100" y="2654300"/>
            <a:ext cx="8686800" cy="3943350"/>
          </a:xfrm>
          <a:prstGeom prst="rect">
            <a:avLst/>
          </a:prstGeom>
          <a:noFill/>
          <a:ln>
            <a:noFill/>
          </a:ln>
          <a:effectLst/>
          <a:extLst>
            <a:ext uri="{909E8E84-426E-40DD-AFC4-6F175D3DCCD1}">
              <a14:hiddenFill xmlns:a14="http://schemas.microsoft.com/office/drawing/2010/main">
                <a:solidFill>
                  <a:srgbClr val="FFB3B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90000"/>
              </a:lnSpc>
              <a:spcBef>
                <a:spcPct val="20000"/>
              </a:spcBef>
            </a:pPr>
            <a:r>
              <a:rPr lang="en-US" sz="2200">
                <a:latin typeface="Comic Sans MS" pitchFamily="66" charset="0"/>
                <a:cs typeface="Times New Roman" pitchFamily="18" charset="0"/>
              </a:rPr>
              <a:t>1. Scientific Suggestion and Perception of Need</a:t>
            </a:r>
          </a:p>
          <a:p>
            <a:pPr eaLnBrk="1" hangingPunct="1">
              <a:lnSpc>
                <a:spcPct val="90000"/>
              </a:lnSpc>
              <a:spcBef>
                <a:spcPct val="20000"/>
              </a:spcBef>
            </a:pPr>
            <a:r>
              <a:rPr lang="en-US" sz="2200">
                <a:latin typeface="Comic Sans MS" pitchFamily="66" charset="0"/>
                <a:cs typeface="Times New Roman" pitchFamily="18" charset="0"/>
              </a:rPr>
              <a:t>	2. Theory/Design Concept</a:t>
            </a:r>
          </a:p>
          <a:p>
            <a:pPr eaLnBrk="1" hangingPunct="1">
              <a:lnSpc>
                <a:spcPct val="90000"/>
              </a:lnSpc>
              <a:spcBef>
                <a:spcPct val="20000"/>
              </a:spcBef>
            </a:pPr>
            <a:r>
              <a:rPr lang="en-US" sz="2200">
                <a:latin typeface="Comic Sans MS" pitchFamily="66" charset="0"/>
                <a:cs typeface="Times New Roman" pitchFamily="18" charset="0"/>
              </a:rPr>
              <a:t>		3. Verification</a:t>
            </a:r>
          </a:p>
          <a:p>
            <a:pPr eaLnBrk="1" hangingPunct="1">
              <a:lnSpc>
                <a:spcPct val="90000"/>
              </a:lnSpc>
              <a:spcBef>
                <a:spcPct val="20000"/>
              </a:spcBef>
            </a:pPr>
            <a:r>
              <a:rPr lang="en-US" sz="2200">
                <a:latin typeface="Comic Sans MS" pitchFamily="66" charset="0"/>
                <a:cs typeface="Times New Roman" pitchFamily="18" charset="0"/>
              </a:rPr>
              <a:t>			4. Laboratory Demonstration</a:t>
            </a:r>
          </a:p>
          <a:p>
            <a:pPr eaLnBrk="1" hangingPunct="1">
              <a:lnSpc>
                <a:spcPct val="90000"/>
              </a:lnSpc>
              <a:spcBef>
                <a:spcPct val="20000"/>
              </a:spcBef>
            </a:pPr>
            <a:r>
              <a:rPr lang="en-US" sz="2200">
                <a:latin typeface="Comic Sans MS" pitchFamily="66" charset="0"/>
                <a:cs typeface="Times New Roman" pitchFamily="18" charset="0"/>
              </a:rPr>
              <a:t>				5. Pilot/Prototype -  Full Scale 						Production</a:t>
            </a:r>
          </a:p>
          <a:p>
            <a:pPr eaLnBrk="1" hangingPunct="1">
              <a:lnSpc>
                <a:spcPct val="90000"/>
              </a:lnSpc>
              <a:spcBef>
                <a:spcPct val="20000"/>
              </a:spcBef>
            </a:pPr>
            <a:r>
              <a:rPr lang="en-US" sz="2200">
                <a:latin typeface="Comic Sans MS" pitchFamily="66" charset="0"/>
                <a:cs typeface="Times New Roman" pitchFamily="18" charset="0"/>
              </a:rPr>
              <a:t>					6. Commercial Introduction</a:t>
            </a:r>
          </a:p>
          <a:p>
            <a:pPr eaLnBrk="1" hangingPunct="1">
              <a:lnSpc>
                <a:spcPct val="90000"/>
              </a:lnSpc>
              <a:spcBef>
                <a:spcPct val="20000"/>
              </a:spcBef>
            </a:pPr>
            <a:r>
              <a:rPr lang="en-US" sz="2200">
                <a:latin typeface="Comic Sans MS" pitchFamily="66" charset="0"/>
                <a:cs typeface="Times New Roman" pitchFamily="18" charset="0"/>
              </a:rPr>
              <a:t>						7. Widespread 								 Adoption</a:t>
            </a:r>
          </a:p>
          <a:p>
            <a:pPr eaLnBrk="1" hangingPunct="1">
              <a:lnSpc>
                <a:spcPct val="90000"/>
              </a:lnSpc>
              <a:spcBef>
                <a:spcPct val="20000"/>
              </a:spcBef>
            </a:pPr>
            <a:r>
              <a:rPr lang="en-US" sz="2200">
                <a:latin typeface="Comic Sans MS" pitchFamily="66" charset="0"/>
                <a:cs typeface="Times New Roman" pitchFamily="18" charset="0"/>
              </a:rPr>
              <a:t>							8. Proliferation</a:t>
            </a:r>
          </a:p>
          <a:p>
            <a:pPr eaLnBrk="1" hangingPunct="1">
              <a:lnSpc>
                <a:spcPct val="90000"/>
              </a:lnSpc>
              <a:spcBef>
                <a:spcPct val="20000"/>
              </a:spcBef>
            </a:pPr>
            <a:r>
              <a:rPr lang="en-US" sz="2200">
                <a:latin typeface="Comic Sans MS" pitchFamily="66" charset="0"/>
                <a:cs typeface="Times New Roman" pitchFamily="18" charset="0"/>
              </a:rPr>
              <a:t>								9. Death</a:t>
            </a:r>
          </a:p>
        </p:txBody>
      </p:sp>
      <p:sp>
        <p:nvSpPr>
          <p:cNvPr id="10247" name="Text Box 26"/>
          <p:cNvSpPr txBox="1">
            <a:spLocks noChangeArrowheads="1"/>
          </p:cNvSpPr>
          <p:nvPr/>
        </p:nvSpPr>
        <p:spPr bwMode="auto">
          <a:xfrm>
            <a:off x="565150" y="4264025"/>
            <a:ext cx="4949825" cy="1827213"/>
          </a:xfrm>
          <a:prstGeom prst="rect">
            <a:avLst/>
          </a:prstGeom>
          <a:noFill/>
          <a:ln>
            <a:noFill/>
          </a:ln>
          <a:effectLst/>
          <a:extLst>
            <a:ext uri="{909E8E84-426E-40DD-AFC4-6F175D3DCCD1}">
              <a14:hiddenFill xmlns:a14="http://schemas.microsoft.com/office/drawing/2010/main">
                <a:solidFill>
                  <a:srgbClr val="FFB3B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3838" indent="-223838"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90000"/>
              </a:lnSpc>
              <a:spcBef>
                <a:spcPct val="25000"/>
              </a:spcBef>
              <a:buFontTx/>
              <a:buChar char="•"/>
            </a:pPr>
            <a:r>
              <a:rPr lang="en-US">
                <a:latin typeface="Comic Sans MS" pitchFamily="66" charset="0"/>
                <a:cs typeface="Times New Roman" pitchFamily="18" charset="0"/>
              </a:rPr>
              <a:t>This is an </a:t>
            </a:r>
            <a:br>
              <a:rPr lang="en-US">
                <a:latin typeface="Comic Sans MS" pitchFamily="66" charset="0"/>
                <a:cs typeface="Times New Roman" pitchFamily="18" charset="0"/>
              </a:rPr>
            </a:br>
            <a:r>
              <a:rPr lang="en-US">
                <a:latin typeface="Comic Sans MS" pitchFamily="66" charset="0"/>
                <a:cs typeface="Times New Roman" pitchFamily="18" charset="0"/>
              </a:rPr>
              <a:t>abstraction to help you</a:t>
            </a:r>
            <a:br>
              <a:rPr lang="en-US">
                <a:latin typeface="Comic Sans MS" pitchFamily="66" charset="0"/>
                <a:cs typeface="Times New Roman" pitchFamily="18" charset="0"/>
              </a:rPr>
            </a:br>
            <a:r>
              <a:rPr lang="en-US">
                <a:latin typeface="Comic Sans MS" pitchFamily="66" charset="0"/>
                <a:cs typeface="Times New Roman" pitchFamily="18" charset="0"/>
              </a:rPr>
              <a:t>think about the process</a:t>
            </a:r>
          </a:p>
          <a:p>
            <a:pPr eaLnBrk="1" hangingPunct="1">
              <a:lnSpc>
                <a:spcPct val="90000"/>
              </a:lnSpc>
              <a:spcBef>
                <a:spcPct val="25000"/>
              </a:spcBef>
              <a:buFontTx/>
              <a:buChar char="•"/>
            </a:pPr>
            <a:r>
              <a:rPr lang="en-US">
                <a:latin typeface="Comic Sans MS" pitchFamily="66" charset="0"/>
                <a:cs typeface="Times New Roman" pitchFamily="18" charset="0"/>
              </a:rPr>
              <a:t>It won’t fit all situations </a:t>
            </a:r>
            <a:br>
              <a:rPr lang="en-US">
                <a:latin typeface="Comic Sans MS" pitchFamily="66" charset="0"/>
                <a:cs typeface="Times New Roman" pitchFamily="18" charset="0"/>
              </a:rPr>
            </a:br>
            <a:r>
              <a:rPr lang="en-US">
                <a:latin typeface="Comic Sans MS" pitchFamily="66" charset="0"/>
                <a:cs typeface="Times New Roman" pitchFamily="18" charset="0"/>
              </a:rPr>
              <a:t>            literally</a:t>
            </a:r>
          </a:p>
        </p:txBody>
      </p:sp>
    </p:spTree>
    <p:extLst>
      <p:ext uri="{BB962C8B-B14F-4D97-AF65-F5344CB8AC3E}">
        <p14:creationId xmlns:p14="http://schemas.microsoft.com/office/powerpoint/2010/main" val="173538222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7" name="Rectangle 5"/>
          <p:cNvSpPr>
            <a:spLocks noGrp="1" noChangeArrowheads="1"/>
          </p:cNvSpPr>
          <p:nvPr>
            <p:ph type="title"/>
          </p:nvPr>
        </p:nvSpPr>
        <p:spPr>
          <a:xfrm>
            <a:off x="1066800" y="228600"/>
            <a:ext cx="7772400" cy="914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Autofit/>
          </a:bodyPr>
          <a:lstStyle/>
          <a:p>
            <a:pPr eaLnBrk="1" hangingPunct="1"/>
            <a:r>
              <a:rPr lang="en-US" sz="6600" smtClean="0"/>
              <a:t>Key Success Factors</a:t>
            </a:r>
          </a:p>
        </p:txBody>
      </p:sp>
      <p:sp>
        <p:nvSpPr>
          <p:cNvPr id="44036" name="Rectangle 4"/>
          <p:cNvSpPr>
            <a:spLocks noGrp="1" noChangeArrowheads="1"/>
          </p:cNvSpPr>
          <p:nvPr>
            <p:ph idx="1"/>
          </p:nvPr>
        </p:nvSpPr>
        <p:spPr>
          <a:xfrm>
            <a:off x="955675" y="1295400"/>
            <a:ext cx="7924800" cy="5410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pPr marL="0" indent="0" eaLnBrk="1" hangingPunct="1">
              <a:lnSpc>
                <a:spcPct val="90000"/>
              </a:lnSpc>
              <a:spcBef>
                <a:spcPct val="55000"/>
              </a:spcBef>
              <a:buFontTx/>
              <a:buNone/>
            </a:pPr>
            <a:r>
              <a:rPr lang="en-US" smtClean="0"/>
              <a:t>A successful innovation process requires: </a:t>
            </a:r>
          </a:p>
          <a:p>
            <a:pPr marL="1077913" lvl="1" indent="-457200" eaLnBrk="1" hangingPunct="1">
              <a:lnSpc>
                <a:spcPct val="90000"/>
              </a:lnSpc>
              <a:spcBef>
                <a:spcPct val="55000"/>
              </a:spcBef>
              <a:buFontTx/>
              <a:buAutoNum type="arabicPeriod"/>
            </a:pPr>
            <a:r>
              <a:rPr lang="en-US" sz="3200" smtClean="0"/>
              <a:t>An integration of technology push and market pull.</a:t>
            </a:r>
          </a:p>
          <a:p>
            <a:pPr marL="1077913" lvl="1" indent="-457200" eaLnBrk="1" hangingPunct="1">
              <a:lnSpc>
                <a:spcPct val="90000"/>
              </a:lnSpc>
              <a:spcBef>
                <a:spcPct val="55000"/>
              </a:spcBef>
              <a:buFontTx/>
              <a:buAutoNum type="arabicPeriod"/>
            </a:pPr>
            <a:r>
              <a:rPr lang="en-US" sz="3200" smtClean="0"/>
              <a:t>An integration of product innovation and process innovation. </a:t>
            </a:r>
          </a:p>
          <a:p>
            <a:pPr marL="1077913" lvl="1" indent="-457200" eaLnBrk="1" hangingPunct="1">
              <a:lnSpc>
                <a:spcPct val="90000"/>
              </a:lnSpc>
              <a:spcBef>
                <a:spcPct val="55000"/>
              </a:spcBef>
              <a:buFontTx/>
              <a:buAutoNum type="arabicPeriod"/>
            </a:pPr>
            <a:r>
              <a:rPr lang="en-US" sz="3200" smtClean="0"/>
              <a:t>The integration of all the firm’s functions into a cross-functional team.</a:t>
            </a:r>
          </a:p>
          <a:p>
            <a:pPr marL="1077913" lvl="1" indent="-457200" eaLnBrk="1" hangingPunct="1">
              <a:lnSpc>
                <a:spcPct val="90000"/>
              </a:lnSpc>
              <a:spcBef>
                <a:spcPct val="55000"/>
              </a:spcBef>
              <a:buFontTx/>
              <a:buAutoNum type="arabicPeriod"/>
            </a:pPr>
            <a:r>
              <a:rPr lang="en-US" sz="3200" smtClean="0"/>
              <a:t>With a high level of communication and information sharing.</a:t>
            </a:r>
          </a:p>
          <a:p>
            <a:pPr marL="1077913" lvl="1" indent="-457200" eaLnBrk="1" hangingPunct="1">
              <a:lnSpc>
                <a:spcPct val="90000"/>
              </a:lnSpc>
              <a:spcBef>
                <a:spcPct val="55000"/>
              </a:spcBef>
              <a:buFontTx/>
              <a:buNone/>
            </a:pPr>
            <a:endParaRPr lang="en-US" sz="1600" smtClean="0"/>
          </a:p>
          <a:p>
            <a:pPr marL="1077913" lvl="1" indent="-457200" eaLnBrk="1" hangingPunct="1">
              <a:lnSpc>
                <a:spcPct val="90000"/>
              </a:lnSpc>
              <a:spcBef>
                <a:spcPct val="55000"/>
              </a:spcBef>
              <a:buFontTx/>
              <a:buNone/>
            </a:pPr>
            <a:endParaRPr lang="en-US" sz="3200" smtClean="0"/>
          </a:p>
        </p:txBody>
      </p:sp>
    </p:spTree>
    <p:extLst>
      <p:ext uri="{BB962C8B-B14F-4D97-AF65-F5344CB8AC3E}">
        <p14:creationId xmlns:p14="http://schemas.microsoft.com/office/powerpoint/2010/main" val="272212572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036">
                                            <p:txEl>
                                              <p:pRg st="0" end="0"/>
                                            </p:txEl>
                                          </p:spTgt>
                                        </p:tgtEl>
                                        <p:attrNameLst>
                                          <p:attrName>style.visibility</p:attrName>
                                        </p:attrNameLst>
                                      </p:cBhvr>
                                      <p:to>
                                        <p:strVal val="visible"/>
                                      </p:to>
                                    </p:set>
                                    <p:animEffect transition="in" filter="dissolve">
                                      <p:cBhvr>
                                        <p:cTn id="7" dur="500"/>
                                        <p:tgtEl>
                                          <p:spTgt spid="44036">
                                            <p:txEl>
                                              <p:pRg st="0" end="0"/>
                                            </p:txEl>
                                          </p:spTgt>
                                        </p:tgtEl>
                                      </p:cBhvr>
                                    </p:animEffect>
                                  </p:childTnLst>
                                  <p:subTnLst>
                                    <p:animClr clrSpc="rgb" dir="cw">
                                      <p:cBhvr override="childStyle">
                                        <p:cTn dur="1" fill="hold" display="0" masterRel="nextClick" afterEffect="1"/>
                                        <p:tgtEl>
                                          <p:spTgt spid="44036">
                                            <p:txEl>
                                              <p:pRg st="0" end="0"/>
                                            </p:txEl>
                                          </p:spTgt>
                                        </p:tgtEl>
                                        <p:attrNameLst>
                                          <p:attrName>ppt_c</p:attrName>
                                        </p:attrNameLst>
                                      </p:cBhvr>
                                      <p:to>
                                        <a:schemeClr val="hlink"/>
                                      </p:to>
                                    </p:animClr>
                                  </p:subTnLst>
                                </p:cTn>
                              </p:par>
                              <p:par>
                                <p:cTn id="8" presetID="9" presetClass="entr" presetSubtype="0" fill="hold" grpId="0" nodeType="withEffect">
                                  <p:stCondLst>
                                    <p:cond delay="0"/>
                                  </p:stCondLst>
                                  <p:childTnLst>
                                    <p:set>
                                      <p:cBhvr>
                                        <p:cTn id="9" dur="1" fill="hold">
                                          <p:stCondLst>
                                            <p:cond delay="0"/>
                                          </p:stCondLst>
                                        </p:cTn>
                                        <p:tgtEl>
                                          <p:spTgt spid="44036">
                                            <p:txEl>
                                              <p:pRg st="1" end="1"/>
                                            </p:txEl>
                                          </p:spTgt>
                                        </p:tgtEl>
                                        <p:attrNameLst>
                                          <p:attrName>style.visibility</p:attrName>
                                        </p:attrNameLst>
                                      </p:cBhvr>
                                      <p:to>
                                        <p:strVal val="visible"/>
                                      </p:to>
                                    </p:set>
                                    <p:animEffect transition="in" filter="dissolve">
                                      <p:cBhvr>
                                        <p:cTn id="10" dur="500"/>
                                        <p:tgtEl>
                                          <p:spTgt spid="44036">
                                            <p:txEl>
                                              <p:pRg st="1" end="1"/>
                                            </p:txEl>
                                          </p:spTgt>
                                        </p:tgtEl>
                                      </p:cBhvr>
                                    </p:animEffect>
                                  </p:childTnLst>
                                  <p:subTnLst>
                                    <p:animClr clrSpc="rgb" dir="cw">
                                      <p:cBhvr override="childStyle">
                                        <p:cTn dur="1" fill="hold" display="0" masterRel="nextClick" afterEffect="1"/>
                                        <p:tgtEl>
                                          <p:spTgt spid="44036">
                                            <p:txEl>
                                              <p:pRg st="1" end="1"/>
                                            </p:txEl>
                                          </p:spTgt>
                                        </p:tgtEl>
                                        <p:attrNameLst>
                                          <p:attrName>ppt_c</p:attrName>
                                        </p:attrNameLst>
                                      </p:cBhvr>
                                      <p:to>
                                        <a:schemeClr val="hlink"/>
                                      </p:to>
                                    </p:animClr>
                                  </p:subTnLst>
                                </p:cTn>
                              </p:par>
                              <p:par>
                                <p:cTn id="11" presetID="9" presetClass="entr" presetSubtype="0" fill="hold" grpId="0" nodeType="withEffect">
                                  <p:stCondLst>
                                    <p:cond delay="0"/>
                                  </p:stCondLst>
                                  <p:childTnLst>
                                    <p:set>
                                      <p:cBhvr>
                                        <p:cTn id="12" dur="1" fill="hold">
                                          <p:stCondLst>
                                            <p:cond delay="0"/>
                                          </p:stCondLst>
                                        </p:cTn>
                                        <p:tgtEl>
                                          <p:spTgt spid="44036">
                                            <p:txEl>
                                              <p:pRg st="2" end="2"/>
                                            </p:txEl>
                                          </p:spTgt>
                                        </p:tgtEl>
                                        <p:attrNameLst>
                                          <p:attrName>style.visibility</p:attrName>
                                        </p:attrNameLst>
                                      </p:cBhvr>
                                      <p:to>
                                        <p:strVal val="visible"/>
                                      </p:to>
                                    </p:set>
                                    <p:animEffect transition="in" filter="dissolve">
                                      <p:cBhvr>
                                        <p:cTn id="13" dur="500"/>
                                        <p:tgtEl>
                                          <p:spTgt spid="44036">
                                            <p:txEl>
                                              <p:pRg st="2" end="2"/>
                                            </p:txEl>
                                          </p:spTgt>
                                        </p:tgtEl>
                                      </p:cBhvr>
                                    </p:animEffect>
                                  </p:childTnLst>
                                  <p:subTnLst>
                                    <p:animClr clrSpc="rgb" dir="cw">
                                      <p:cBhvr override="childStyle">
                                        <p:cTn dur="1" fill="hold" display="0" masterRel="nextClick" afterEffect="1"/>
                                        <p:tgtEl>
                                          <p:spTgt spid="44036">
                                            <p:txEl>
                                              <p:pRg st="2" end="2"/>
                                            </p:txEl>
                                          </p:spTgt>
                                        </p:tgtEl>
                                        <p:attrNameLst>
                                          <p:attrName>ppt_c</p:attrName>
                                        </p:attrNameLst>
                                      </p:cBhvr>
                                      <p:to>
                                        <a:schemeClr val="hlink"/>
                                      </p:to>
                                    </p:animClr>
                                  </p:subTnLst>
                                </p:cTn>
                              </p:par>
                              <p:par>
                                <p:cTn id="14" presetID="9" presetClass="entr" presetSubtype="0" fill="hold" grpId="0" nodeType="withEffect">
                                  <p:stCondLst>
                                    <p:cond delay="0"/>
                                  </p:stCondLst>
                                  <p:childTnLst>
                                    <p:set>
                                      <p:cBhvr>
                                        <p:cTn id="15" dur="1" fill="hold">
                                          <p:stCondLst>
                                            <p:cond delay="0"/>
                                          </p:stCondLst>
                                        </p:cTn>
                                        <p:tgtEl>
                                          <p:spTgt spid="44036">
                                            <p:txEl>
                                              <p:pRg st="3" end="3"/>
                                            </p:txEl>
                                          </p:spTgt>
                                        </p:tgtEl>
                                        <p:attrNameLst>
                                          <p:attrName>style.visibility</p:attrName>
                                        </p:attrNameLst>
                                      </p:cBhvr>
                                      <p:to>
                                        <p:strVal val="visible"/>
                                      </p:to>
                                    </p:set>
                                    <p:animEffect transition="in" filter="dissolve">
                                      <p:cBhvr>
                                        <p:cTn id="16" dur="500"/>
                                        <p:tgtEl>
                                          <p:spTgt spid="44036">
                                            <p:txEl>
                                              <p:pRg st="3" end="3"/>
                                            </p:txEl>
                                          </p:spTgt>
                                        </p:tgtEl>
                                      </p:cBhvr>
                                    </p:animEffect>
                                  </p:childTnLst>
                                  <p:subTnLst>
                                    <p:animClr clrSpc="rgb" dir="cw">
                                      <p:cBhvr override="childStyle">
                                        <p:cTn dur="1" fill="hold" display="0" masterRel="nextClick" afterEffect="1"/>
                                        <p:tgtEl>
                                          <p:spTgt spid="44036">
                                            <p:txEl>
                                              <p:pRg st="3" end="3"/>
                                            </p:txEl>
                                          </p:spTgt>
                                        </p:tgtEl>
                                        <p:attrNameLst>
                                          <p:attrName>ppt_c</p:attrName>
                                        </p:attrNameLst>
                                      </p:cBhvr>
                                      <p:to>
                                        <a:schemeClr val="hlink"/>
                                      </p:to>
                                    </p:animClr>
                                  </p:subTnLst>
                                </p:cTn>
                              </p:par>
                              <p:par>
                                <p:cTn id="17" presetID="9" presetClass="entr" presetSubtype="0" fill="hold" grpId="0" nodeType="withEffect">
                                  <p:stCondLst>
                                    <p:cond delay="0"/>
                                  </p:stCondLst>
                                  <p:childTnLst>
                                    <p:set>
                                      <p:cBhvr>
                                        <p:cTn id="18" dur="1" fill="hold">
                                          <p:stCondLst>
                                            <p:cond delay="0"/>
                                          </p:stCondLst>
                                        </p:cTn>
                                        <p:tgtEl>
                                          <p:spTgt spid="44036">
                                            <p:txEl>
                                              <p:pRg st="4" end="4"/>
                                            </p:txEl>
                                          </p:spTgt>
                                        </p:tgtEl>
                                        <p:attrNameLst>
                                          <p:attrName>style.visibility</p:attrName>
                                        </p:attrNameLst>
                                      </p:cBhvr>
                                      <p:to>
                                        <p:strVal val="visible"/>
                                      </p:to>
                                    </p:set>
                                    <p:animEffect transition="in" filter="dissolve">
                                      <p:cBhvr>
                                        <p:cTn id="19" dur="500"/>
                                        <p:tgtEl>
                                          <p:spTgt spid="44036">
                                            <p:txEl>
                                              <p:pRg st="4" end="4"/>
                                            </p:txEl>
                                          </p:spTgt>
                                        </p:tgtEl>
                                      </p:cBhvr>
                                    </p:animEffect>
                                  </p:childTnLst>
                                  <p:subTnLst>
                                    <p:animClr clrSpc="rgb" dir="cw">
                                      <p:cBhvr override="childStyle">
                                        <p:cTn dur="1" fill="hold" display="0" masterRel="nextClick" afterEffect="1"/>
                                        <p:tgtEl>
                                          <p:spTgt spid="44036">
                                            <p:txEl>
                                              <p:pRg st="4" end="4"/>
                                            </p:txEl>
                                          </p:spTgt>
                                        </p:tgtEl>
                                        <p:attrNameLst>
                                          <p:attrName>ppt_c</p:attrName>
                                        </p:attrNameLst>
                                      </p:cBhvr>
                                      <p:to>
                                        <a:schemeClr va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1" name="Rectangle 5"/>
          <p:cNvSpPr>
            <a:spLocks noGrp="1" noChangeArrowheads="1"/>
          </p:cNvSpPr>
          <p:nvPr>
            <p:ph type="title"/>
          </p:nvPr>
        </p:nvSpPr>
        <p:spPr>
          <a:xfrm>
            <a:off x="685800" y="304800"/>
            <a:ext cx="7772400" cy="762000"/>
          </a:xfrm>
          <a:noFill/>
        </p:spPr>
        <p:txBody>
          <a:bodyPr>
            <a:noAutofit/>
          </a:bodyPr>
          <a:lstStyle/>
          <a:p>
            <a:pPr eaLnBrk="1" hangingPunct="1"/>
            <a:r>
              <a:rPr lang="en-US" sz="6000" dirty="0" smtClean="0"/>
              <a:t>Concurrent Innovation</a:t>
            </a:r>
          </a:p>
        </p:txBody>
      </p:sp>
      <p:sp>
        <p:nvSpPr>
          <p:cNvPr id="24580" name="Rectangle 4"/>
          <p:cNvSpPr>
            <a:spLocks noGrp="1" noChangeArrowheads="1"/>
          </p:cNvSpPr>
          <p:nvPr>
            <p:ph idx="1"/>
          </p:nvPr>
        </p:nvSpPr>
        <p:spPr>
          <a:xfrm>
            <a:off x="381000" y="1579563"/>
            <a:ext cx="8401050" cy="48006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804863" lvl="1" indent="-457200" eaLnBrk="1" hangingPunct="1">
              <a:lnSpc>
                <a:spcPct val="90000"/>
              </a:lnSpc>
              <a:buFont typeface="Wingdings" pitchFamily="2" charset="2"/>
              <a:buChar char="§"/>
            </a:pPr>
            <a:r>
              <a:rPr lang="en-US" smtClean="0"/>
              <a:t>In past years firms used the “phased product planning” approach to product development, resulting in products that were:</a:t>
            </a:r>
          </a:p>
          <a:p>
            <a:pPr marL="2030413" lvl="3" indent="-342900" eaLnBrk="1" hangingPunct="1">
              <a:lnSpc>
                <a:spcPct val="90000"/>
              </a:lnSpc>
              <a:buFontTx/>
              <a:buChar char="o"/>
            </a:pPr>
            <a:r>
              <a:rPr lang="en-US" sz="2400" smtClean="0"/>
              <a:t>Difficult to manufacture</a:t>
            </a:r>
          </a:p>
          <a:p>
            <a:pPr marL="2030413" lvl="3" indent="-342900" eaLnBrk="1" hangingPunct="1">
              <a:lnSpc>
                <a:spcPct val="90000"/>
              </a:lnSpc>
              <a:buFontTx/>
              <a:buChar char="o"/>
            </a:pPr>
            <a:r>
              <a:rPr lang="en-US" sz="2400" smtClean="0"/>
              <a:t>Unresponsive to rapidly changing markets</a:t>
            </a:r>
          </a:p>
          <a:p>
            <a:pPr marL="2030413" lvl="3" indent="-342900" eaLnBrk="1" hangingPunct="1">
              <a:lnSpc>
                <a:spcPct val="90000"/>
              </a:lnSpc>
              <a:buFontTx/>
              <a:buChar char="o"/>
            </a:pPr>
            <a:r>
              <a:rPr lang="en-US" sz="2400" smtClean="0"/>
              <a:t>Fatally slow to appear in the market </a:t>
            </a:r>
          </a:p>
          <a:p>
            <a:pPr marL="804863" lvl="1" indent="-457200" eaLnBrk="1" hangingPunct="1">
              <a:lnSpc>
                <a:spcPct val="90000"/>
              </a:lnSpc>
              <a:buFont typeface="Wingdings" pitchFamily="2" charset="2"/>
              <a:buChar char="§"/>
            </a:pPr>
            <a:r>
              <a:rPr lang="en-US" smtClean="0"/>
              <a:t>The approach most widely used by successful firms today is the concurrent or simultaneous innovation approach that combines the product development phases in a parallel or overlapping fashion, using cross-functional teams.</a:t>
            </a:r>
          </a:p>
        </p:txBody>
      </p:sp>
    </p:spTree>
    <p:extLst>
      <p:ext uri="{BB962C8B-B14F-4D97-AF65-F5344CB8AC3E}">
        <p14:creationId xmlns:p14="http://schemas.microsoft.com/office/powerpoint/2010/main" val="224450329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Push or Pull?</a:t>
            </a:r>
          </a:p>
        </p:txBody>
      </p:sp>
      <p:sp>
        <p:nvSpPr>
          <p:cNvPr id="11267" name="Rectangle 3"/>
          <p:cNvSpPr>
            <a:spLocks noGrp="1" noChangeArrowheads="1"/>
          </p:cNvSpPr>
          <p:nvPr>
            <p:ph idx="1"/>
          </p:nvPr>
        </p:nvSpPr>
        <p:spPr/>
        <p:txBody>
          <a:bodyPr/>
          <a:lstStyle/>
          <a:p>
            <a:r>
              <a:rPr lang="en-US"/>
              <a:t>Both!</a:t>
            </a:r>
          </a:p>
          <a:p>
            <a:r>
              <a:rPr lang="en-US"/>
              <a:t>Management of innovation is about handling the interaction between innovative opportunities (“technology push”) and market demands (“need pull”)</a:t>
            </a:r>
          </a:p>
        </p:txBody>
      </p:sp>
    </p:spTree>
    <p:extLst>
      <p:ext uri="{BB962C8B-B14F-4D97-AF65-F5344CB8AC3E}">
        <p14:creationId xmlns:p14="http://schemas.microsoft.com/office/powerpoint/2010/main" val="3061680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188640"/>
            <a:ext cx="8229600" cy="1658448"/>
          </a:xfrm>
        </p:spPr>
        <p:txBody>
          <a:bodyPr>
            <a:noAutofit/>
          </a:bodyPr>
          <a:lstStyle/>
          <a:p>
            <a:r>
              <a:rPr lang="en-US" sz="6000" dirty="0"/>
              <a:t>The Dynamic Capabilities of firms</a:t>
            </a:r>
          </a:p>
        </p:txBody>
      </p:sp>
      <p:sp>
        <p:nvSpPr>
          <p:cNvPr id="15363" name="Rectangle 3"/>
          <p:cNvSpPr>
            <a:spLocks noGrp="1" noChangeArrowheads="1"/>
          </p:cNvSpPr>
          <p:nvPr>
            <p:ph idx="1"/>
          </p:nvPr>
        </p:nvSpPr>
        <p:spPr/>
        <p:txBody>
          <a:bodyPr>
            <a:normAutofit/>
          </a:bodyPr>
          <a:lstStyle/>
          <a:p>
            <a:pPr>
              <a:lnSpc>
                <a:spcPct val="90000"/>
              </a:lnSpc>
              <a:buFontTx/>
              <a:buNone/>
            </a:pPr>
            <a:r>
              <a:rPr lang="en-US" sz="2400"/>
              <a:t>The strategic dimensions for dynamic change and corporate learning in the firm: </a:t>
            </a:r>
          </a:p>
          <a:p>
            <a:pPr>
              <a:lnSpc>
                <a:spcPct val="90000"/>
              </a:lnSpc>
            </a:pPr>
            <a:r>
              <a:rPr lang="en-US" sz="2400" b="1"/>
              <a:t>The position</a:t>
            </a:r>
            <a:r>
              <a:rPr lang="en-US" sz="2400"/>
              <a:t>: its current endowment of technology and intellectual property, its customer base and the external innovation system</a:t>
            </a:r>
          </a:p>
          <a:p>
            <a:pPr>
              <a:lnSpc>
                <a:spcPct val="90000"/>
              </a:lnSpc>
            </a:pPr>
            <a:r>
              <a:rPr lang="en-US" sz="2400" b="1"/>
              <a:t>The path</a:t>
            </a:r>
            <a:r>
              <a:rPr lang="en-US" sz="2400"/>
              <a:t>: strategic alternatives available to the firm and attractivness of the opportunities which lies ahead</a:t>
            </a:r>
          </a:p>
          <a:p>
            <a:pPr>
              <a:lnSpc>
                <a:spcPct val="90000"/>
              </a:lnSpc>
            </a:pPr>
            <a:r>
              <a:rPr lang="en-US" sz="2400" b="1"/>
              <a:t>The process:</a:t>
            </a:r>
            <a:r>
              <a:rPr lang="en-US" sz="2400"/>
              <a:t> the way thing are done in the firm (routines or patterns of current practice and learning)</a:t>
            </a:r>
          </a:p>
          <a:p>
            <a:pPr>
              <a:lnSpc>
                <a:spcPct val="90000"/>
              </a:lnSpc>
              <a:buFontTx/>
              <a:buNone/>
            </a:pPr>
            <a:r>
              <a:rPr lang="en-US" sz="2400"/>
              <a:t>Teece &amp; Pisano (1994)</a:t>
            </a:r>
          </a:p>
        </p:txBody>
      </p:sp>
    </p:spTree>
    <p:extLst>
      <p:ext uri="{BB962C8B-B14F-4D97-AF65-F5344CB8AC3E}">
        <p14:creationId xmlns:p14="http://schemas.microsoft.com/office/powerpoint/2010/main" val="2328850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50938" y="617538"/>
            <a:ext cx="7793037" cy="867246"/>
          </a:xfrm>
        </p:spPr>
        <p:txBody>
          <a:bodyPr/>
          <a:lstStyle/>
          <a:p>
            <a:r>
              <a:rPr lang="en-US" dirty="0" smtClean="0"/>
              <a:t>What you need to do …</a:t>
            </a:r>
            <a:endParaRPr lang="en-US" dirty="0"/>
          </a:p>
        </p:txBody>
      </p:sp>
      <p:sp>
        <p:nvSpPr>
          <p:cNvPr id="5123" name="Rectangle 3"/>
          <p:cNvSpPr>
            <a:spLocks noGrp="1" noChangeArrowheads="1"/>
          </p:cNvSpPr>
          <p:nvPr>
            <p:ph idx="1"/>
          </p:nvPr>
        </p:nvSpPr>
        <p:spPr>
          <a:xfrm>
            <a:off x="323528" y="1628801"/>
            <a:ext cx="8631560" cy="4924400"/>
          </a:xfrm>
        </p:spPr>
        <p:txBody>
          <a:bodyPr>
            <a:normAutofit/>
          </a:bodyPr>
          <a:lstStyle/>
          <a:p>
            <a:pPr>
              <a:lnSpc>
                <a:spcPct val="90000"/>
              </a:lnSpc>
            </a:pPr>
            <a:r>
              <a:rPr lang="en-US" sz="2800" dirty="0" smtClean="0"/>
              <a:t>Use an Innovation Value Chain View</a:t>
            </a:r>
          </a:p>
          <a:p>
            <a:pPr>
              <a:lnSpc>
                <a:spcPct val="90000"/>
              </a:lnSpc>
            </a:pPr>
            <a:r>
              <a:rPr lang="en-US" sz="2800" dirty="0" smtClean="0"/>
              <a:t>Create  hybrid structure that separates </a:t>
            </a:r>
            <a:r>
              <a:rPr lang="en-US" sz="2800" u="sng" dirty="0"/>
              <a:t>&amp;</a:t>
            </a:r>
            <a:r>
              <a:rPr lang="en-US" sz="2800" dirty="0" smtClean="0"/>
              <a:t> integrates</a:t>
            </a:r>
          </a:p>
          <a:p>
            <a:pPr>
              <a:lnSpc>
                <a:spcPct val="90000"/>
              </a:lnSpc>
            </a:pPr>
            <a:r>
              <a:rPr lang="en-US" sz="2800" dirty="0" smtClean="0"/>
              <a:t>Develop an innovation culture</a:t>
            </a:r>
          </a:p>
          <a:p>
            <a:pPr lvl="1">
              <a:lnSpc>
                <a:spcPct val="90000"/>
              </a:lnSpc>
            </a:pPr>
            <a:r>
              <a:rPr lang="en-US" sz="2400" dirty="0" smtClean="0"/>
              <a:t>Support for risk taking,  Rewards for innovation, Management role models, Challenge the status quo, Tolerance of mistake , Teamwork, Share common goals, Open information and a sense of urgency</a:t>
            </a:r>
          </a:p>
          <a:p>
            <a:r>
              <a:rPr lang="en-US" sz="2800" dirty="0" smtClean="0"/>
              <a:t>Develop ambidextrous skill sets</a:t>
            </a:r>
          </a:p>
          <a:p>
            <a:r>
              <a:rPr lang="en-US" sz="2800" dirty="0" smtClean="0"/>
              <a:t>Change metrics for new business creations</a:t>
            </a:r>
          </a:p>
          <a:p>
            <a:r>
              <a:rPr lang="en-US" sz="2800" dirty="0" smtClean="0"/>
              <a:t>Innovation champions need to develop political skills</a:t>
            </a:r>
          </a:p>
          <a:p>
            <a:pPr>
              <a:lnSpc>
                <a:spcPct val="90000"/>
              </a:lnSpc>
            </a:pPr>
            <a:endParaRPr lang="en-US" dirty="0" smtClean="0"/>
          </a:p>
          <a:p>
            <a:pPr>
              <a:lnSpc>
                <a:spcPct val="90000"/>
              </a:lnSpc>
            </a:pPr>
            <a:endParaRPr lang="en-US" dirty="0"/>
          </a:p>
        </p:txBody>
      </p:sp>
    </p:spTree>
    <p:extLst>
      <p:ext uri="{BB962C8B-B14F-4D97-AF65-F5344CB8AC3E}">
        <p14:creationId xmlns:p14="http://schemas.microsoft.com/office/powerpoint/2010/main" val="19080456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Autofit/>
          </a:bodyPr>
          <a:lstStyle/>
          <a:p>
            <a:r>
              <a:rPr lang="en-US" sz="5400" b="1" dirty="0" smtClean="0"/>
              <a:t>Align all the various “</a:t>
            </a:r>
            <a:r>
              <a:rPr lang="en-US" sz="5400" b="1" dirty="0"/>
              <a:t>levers</a:t>
            </a:r>
            <a:r>
              <a:rPr lang="en-US" sz="5400" b="1" dirty="0" smtClean="0"/>
              <a:t>”</a:t>
            </a:r>
            <a:endParaRPr lang="en-US" sz="5400" b="1" dirty="0"/>
          </a:p>
        </p:txBody>
      </p:sp>
      <p:sp>
        <p:nvSpPr>
          <p:cNvPr id="11270" name="Rectangle 6"/>
          <p:cNvSpPr>
            <a:spLocks noChangeArrowheads="1"/>
          </p:cNvSpPr>
          <p:nvPr/>
        </p:nvSpPr>
        <p:spPr bwMode="auto">
          <a:xfrm>
            <a:off x="6248400" y="3810000"/>
            <a:ext cx="1752600" cy="762000"/>
          </a:xfrm>
          <a:prstGeom prst="rect">
            <a:avLst/>
          </a:prstGeom>
          <a:solidFill>
            <a:srgbClr val="FFF5BA"/>
          </a:solidFill>
          <a:ln w="9525">
            <a:solidFill>
              <a:schemeClr val="tx1"/>
            </a:solidFill>
            <a:miter lim="800000"/>
            <a:headEnd/>
            <a:tailEnd/>
          </a:ln>
        </p:spPr>
        <p:txBody>
          <a:bodyPr wrap="none" anchor="ctr"/>
          <a:lstStyle/>
          <a:p>
            <a:pPr algn="ctr"/>
            <a:r>
              <a:rPr lang="en-US" sz="1400" b="1"/>
              <a:t>Process:</a:t>
            </a:r>
            <a:r>
              <a:rPr lang="en-US" sz="1400"/>
              <a:t> </a:t>
            </a:r>
          </a:p>
          <a:p>
            <a:pPr algn="ctr"/>
            <a:r>
              <a:rPr lang="en-US" sz="1400"/>
              <a:t>Innovation </a:t>
            </a:r>
          </a:p>
          <a:p>
            <a:pPr algn="ctr"/>
            <a:r>
              <a:rPr lang="en-US" sz="1400"/>
              <a:t>Value Chain</a:t>
            </a:r>
          </a:p>
        </p:txBody>
      </p:sp>
      <p:sp>
        <p:nvSpPr>
          <p:cNvPr id="11271" name="Rectangle 7"/>
          <p:cNvSpPr>
            <a:spLocks noChangeArrowheads="1"/>
          </p:cNvSpPr>
          <p:nvPr/>
        </p:nvSpPr>
        <p:spPr bwMode="auto">
          <a:xfrm>
            <a:off x="5181600" y="2590800"/>
            <a:ext cx="1752600" cy="762000"/>
          </a:xfrm>
          <a:prstGeom prst="rect">
            <a:avLst/>
          </a:prstGeom>
          <a:solidFill>
            <a:srgbClr val="FFF5BA"/>
          </a:solidFill>
          <a:ln w="9525">
            <a:solidFill>
              <a:schemeClr val="tx1"/>
            </a:solidFill>
            <a:miter lim="800000"/>
            <a:headEnd/>
            <a:tailEnd/>
          </a:ln>
        </p:spPr>
        <p:txBody>
          <a:bodyPr wrap="none" anchor="ctr"/>
          <a:lstStyle/>
          <a:p>
            <a:pPr algn="ctr"/>
            <a:r>
              <a:rPr lang="en-US" sz="1400" b="1"/>
              <a:t>Structure:</a:t>
            </a:r>
            <a:endParaRPr lang="en-US" sz="1400"/>
          </a:p>
          <a:p>
            <a:pPr algn="ctr"/>
            <a:r>
              <a:rPr lang="en-US" sz="1400"/>
              <a:t>Separate +</a:t>
            </a:r>
          </a:p>
          <a:p>
            <a:pPr algn="ctr"/>
            <a:r>
              <a:rPr lang="en-US" sz="1400"/>
              <a:t>Integrated</a:t>
            </a:r>
          </a:p>
        </p:txBody>
      </p:sp>
      <p:sp>
        <p:nvSpPr>
          <p:cNvPr id="11272" name="Rectangle 8"/>
          <p:cNvSpPr>
            <a:spLocks noChangeArrowheads="1"/>
          </p:cNvSpPr>
          <p:nvPr/>
        </p:nvSpPr>
        <p:spPr bwMode="auto">
          <a:xfrm>
            <a:off x="2438400" y="2590800"/>
            <a:ext cx="1752600" cy="762000"/>
          </a:xfrm>
          <a:prstGeom prst="rect">
            <a:avLst/>
          </a:prstGeom>
          <a:solidFill>
            <a:srgbClr val="FFF5BA"/>
          </a:solidFill>
          <a:ln w="9525">
            <a:solidFill>
              <a:schemeClr val="tx1"/>
            </a:solidFill>
            <a:miter lim="800000"/>
            <a:headEnd/>
            <a:tailEnd/>
          </a:ln>
        </p:spPr>
        <p:txBody>
          <a:bodyPr wrap="none" anchor="ctr"/>
          <a:lstStyle/>
          <a:p>
            <a:pPr algn="ctr"/>
            <a:r>
              <a:rPr lang="en-US" sz="1400" b="1"/>
              <a:t>Culture:</a:t>
            </a:r>
            <a:endParaRPr lang="en-US" sz="1400"/>
          </a:p>
          <a:p>
            <a:pPr algn="ctr"/>
            <a:r>
              <a:rPr lang="en-US" sz="1400"/>
              <a:t>Risk/Failure +</a:t>
            </a:r>
          </a:p>
          <a:p>
            <a:pPr algn="ctr"/>
            <a:r>
              <a:rPr lang="en-US" sz="1400"/>
              <a:t>Implementation</a:t>
            </a:r>
          </a:p>
        </p:txBody>
      </p:sp>
      <p:sp>
        <p:nvSpPr>
          <p:cNvPr id="11273" name="Rectangle 9"/>
          <p:cNvSpPr>
            <a:spLocks noChangeArrowheads="1"/>
          </p:cNvSpPr>
          <p:nvPr/>
        </p:nvSpPr>
        <p:spPr bwMode="auto">
          <a:xfrm>
            <a:off x="1371600" y="3810000"/>
            <a:ext cx="1752600" cy="762000"/>
          </a:xfrm>
          <a:prstGeom prst="rect">
            <a:avLst/>
          </a:prstGeom>
          <a:solidFill>
            <a:srgbClr val="FFF5BA"/>
          </a:solidFill>
          <a:ln w="9525">
            <a:solidFill>
              <a:schemeClr val="tx1"/>
            </a:solidFill>
            <a:miter lim="800000"/>
            <a:headEnd/>
            <a:tailEnd/>
          </a:ln>
        </p:spPr>
        <p:txBody>
          <a:bodyPr wrap="none" anchor="ctr"/>
          <a:lstStyle/>
          <a:p>
            <a:pPr algn="ctr"/>
            <a:r>
              <a:rPr lang="en-US" sz="1400" b="1"/>
              <a:t>Skills:</a:t>
            </a:r>
            <a:endParaRPr lang="en-US" sz="1400"/>
          </a:p>
          <a:p>
            <a:pPr algn="ctr"/>
            <a:r>
              <a:rPr lang="en-US" sz="1400"/>
              <a:t>Ambidextrous</a:t>
            </a:r>
          </a:p>
        </p:txBody>
      </p:sp>
      <p:sp>
        <p:nvSpPr>
          <p:cNvPr id="11274" name="Rectangle 10"/>
          <p:cNvSpPr>
            <a:spLocks noChangeArrowheads="1"/>
          </p:cNvSpPr>
          <p:nvPr/>
        </p:nvSpPr>
        <p:spPr bwMode="auto">
          <a:xfrm>
            <a:off x="5181600" y="5181600"/>
            <a:ext cx="1752600" cy="762000"/>
          </a:xfrm>
          <a:prstGeom prst="rect">
            <a:avLst/>
          </a:prstGeom>
          <a:solidFill>
            <a:srgbClr val="FFF5BA"/>
          </a:solidFill>
          <a:ln w="9525">
            <a:solidFill>
              <a:schemeClr val="tx1"/>
            </a:solidFill>
            <a:miter lim="800000"/>
            <a:headEnd/>
            <a:tailEnd/>
          </a:ln>
        </p:spPr>
        <p:txBody>
          <a:bodyPr wrap="none" anchor="ctr"/>
          <a:lstStyle/>
          <a:p>
            <a:pPr algn="ctr"/>
            <a:r>
              <a:rPr lang="en-US" sz="1400" b="1"/>
              <a:t>Metrics:</a:t>
            </a:r>
            <a:endParaRPr lang="en-US" sz="1400"/>
          </a:p>
          <a:p>
            <a:pPr algn="ctr"/>
            <a:r>
              <a:rPr lang="en-US" sz="1400"/>
              <a:t>Hitting milestones, </a:t>
            </a:r>
          </a:p>
          <a:p>
            <a:pPr algn="ctr"/>
            <a:r>
              <a:rPr lang="en-US" sz="1400"/>
              <a:t>Not strict financials</a:t>
            </a:r>
          </a:p>
        </p:txBody>
      </p:sp>
      <p:sp>
        <p:nvSpPr>
          <p:cNvPr id="11275" name="Rectangle 11"/>
          <p:cNvSpPr>
            <a:spLocks noChangeArrowheads="1"/>
          </p:cNvSpPr>
          <p:nvPr/>
        </p:nvSpPr>
        <p:spPr bwMode="auto">
          <a:xfrm>
            <a:off x="2438400" y="5181600"/>
            <a:ext cx="1752600" cy="762000"/>
          </a:xfrm>
          <a:prstGeom prst="rect">
            <a:avLst/>
          </a:prstGeom>
          <a:solidFill>
            <a:srgbClr val="FFF5BA"/>
          </a:solidFill>
          <a:ln w="9525">
            <a:solidFill>
              <a:schemeClr val="tx1"/>
            </a:solidFill>
            <a:miter lim="800000"/>
            <a:headEnd/>
            <a:tailEnd/>
          </a:ln>
        </p:spPr>
        <p:txBody>
          <a:bodyPr wrap="none" anchor="ctr"/>
          <a:lstStyle/>
          <a:p>
            <a:pPr algn="ctr"/>
            <a:r>
              <a:rPr lang="en-US" sz="1400" b="1"/>
              <a:t>Politics/Social:</a:t>
            </a:r>
            <a:endParaRPr lang="en-US" sz="1400"/>
          </a:p>
          <a:p>
            <a:pPr algn="ctr"/>
            <a:r>
              <a:rPr lang="en-US" sz="1400"/>
              <a:t>Use influence </a:t>
            </a:r>
          </a:p>
          <a:p>
            <a:pPr algn="ctr"/>
            <a:r>
              <a:rPr lang="en-US" sz="1400"/>
              <a:t>tactics</a:t>
            </a:r>
          </a:p>
        </p:txBody>
      </p:sp>
      <p:sp>
        <p:nvSpPr>
          <p:cNvPr id="11276" name="Line 12"/>
          <p:cNvSpPr>
            <a:spLocks noChangeShapeType="1"/>
          </p:cNvSpPr>
          <p:nvPr/>
        </p:nvSpPr>
        <p:spPr bwMode="auto">
          <a:xfrm>
            <a:off x="3276600" y="4191000"/>
            <a:ext cx="2743200" cy="0"/>
          </a:xfrm>
          <a:prstGeom prst="line">
            <a:avLst/>
          </a:prstGeom>
          <a:noFill/>
          <a:ln w="9525">
            <a:solidFill>
              <a:schemeClr val="tx1"/>
            </a:solidFill>
            <a:round/>
            <a:headEnd/>
            <a:tailEnd/>
          </a:ln>
        </p:spPr>
        <p:txBody>
          <a:bodyPr wrap="none" anchor="ctr"/>
          <a:lstStyle/>
          <a:p>
            <a:endParaRPr lang="en-GB"/>
          </a:p>
        </p:txBody>
      </p:sp>
      <p:sp>
        <p:nvSpPr>
          <p:cNvPr id="11277" name="Line 13"/>
          <p:cNvSpPr>
            <a:spLocks noChangeShapeType="1"/>
          </p:cNvSpPr>
          <p:nvPr/>
        </p:nvSpPr>
        <p:spPr bwMode="auto">
          <a:xfrm>
            <a:off x="3352800" y="3429000"/>
            <a:ext cx="0" cy="1600200"/>
          </a:xfrm>
          <a:prstGeom prst="line">
            <a:avLst/>
          </a:prstGeom>
          <a:noFill/>
          <a:ln w="9525">
            <a:solidFill>
              <a:schemeClr val="tx1"/>
            </a:solidFill>
            <a:round/>
            <a:headEnd/>
            <a:tailEnd/>
          </a:ln>
        </p:spPr>
        <p:txBody>
          <a:bodyPr wrap="none" anchor="ctr"/>
          <a:lstStyle/>
          <a:p>
            <a:endParaRPr lang="en-GB"/>
          </a:p>
        </p:txBody>
      </p:sp>
      <p:sp>
        <p:nvSpPr>
          <p:cNvPr id="11278" name="Line 14"/>
          <p:cNvSpPr>
            <a:spLocks noChangeShapeType="1"/>
          </p:cNvSpPr>
          <p:nvPr/>
        </p:nvSpPr>
        <p:spPr bwMode="auto">
          <a:xfrm flipV="1">
            <a:off x="3352800" y="3505200"/>
            <a:ext cx="2514600" cy="1524000"/>
          </a:xfrm>
          <a:prstGeom prst="line">
            <a:avLst/>
          </a:prstGeom>
          <a:noFill/>
          <a:ln w="9525">
            <a:solidFill>
              <a:schemeClr val="tx1"/>
            </a:solidFill>
            <a:round/>
            <a:headEnd/>
            <a:tailEnd/>
          </a:ln>
        </p:spPr>
        <p:txBody>
          <a:bodyPr wrap="none" anchor="ctr"/>
          <a:lstStyle/>
          <a:p>
            <a:endParaRPr lang="en-GB"/>
          </a:p>
        </p:txBody>
      </p:sp>
      <p:sp>
        <p:nvSpPr>
          <p:cNvPr id="11279" name="Line 15"/>
          <p:cNvSpPr>
            <a:spLocks noChangeShapeType="1"/>
          </p:cNvSpPr>
          <p:nvPr/>
        </p:nvSpPr>
        <p:spPr bwMode="auto">
          <a:xfrm flipH="1" flipV="1">
            <a:off x="3429000" y="3429000"/>
            <a:ext cx="2514600" cy="1600200"/>
          </a:xfrm>
          <a:prstGeom prst="line">
            <a:avLst/>
          </a:prstGeom>
          <a:noFill/>
          <a:ln w="9525">
            <a:solidFill>
              <a:schemeClr val="tx1"/>
            </a:solidFill>
            <a:round/>
            <a:headEnd/>
            <a:tailEnd/>
          </a:ln>
        </p:spPr>
        <p:txBody>
          <a:bodyPr wrap="none" anchor="ctr"/>
          <a:lstStyle/>
          <a:p>
            <a:endParaRPr lang="en-GB"/>
          </a:p>
        </p:txBody>
      </p:sp>
      <p:sp>
        <p:nvSpPr>
          <p:cNvPr id="11280" name="Line 16"/>
          <p:cNvSpPr>
            <a:spLocks noChangeShapeType="1"/>
          </p:cNvSpPr>
          <p:nvPr/>
        </p:nvSpPr>
        <p:spPr bwMode="auto">
          <a:xfrm>
            <a:off x="5867400" y="3505200"/>
            <a:ext cx="76200" cy="1524000"/>
          </a:xfrm>
          <a:prstGeom prst="line">
            <a:avLst/>
          </a:prstGeom>
          <a:noFill/>
          <a:ln w="9525">
            <a:solidFill>
              <a:schemeClr val="tx1"/>
            </a:solidFill>
            <a:round/>
            <a:headEnd/>
            <a:tailEnd/>
          </a:ln>
        </p:spPr>
        <p:txBody>
          <a:bodyPr wrap="none" anchor="ctr"/>
          <a:lstStyle/>
          <a:p>
            <a:endParaRPr lang="en-GB"/>
          </a:p>
        </p:txBody>
      </p:sp>
      <p:sp>
        <p:nvSpPr>
          <p:cNvPr id="11281" name="Line 17"/>
          <p:cNvSpPr>
            <a:spLocks noChangeShapeType="1"/>
          </p:cNvSpPr>
          <p:nvPr/>
        </p:nvSpPr>
        <p:spPr bwMode="auto">
          <a:xfrm flipH="1">
            <a:off x="5943600" y="4191000"/>
            <a:ext cx="152400" cy="762000"/>
          </a:xfrm>
          <a:prstGeom prst="line">
            <a:avLst/>
          </a:prstGeom>
          <a:noFill/>
          <a:ln w="9525">
            <a:solidFill>
              <a:schemeClr val="tx1"/>
            </a:solidFill>
            <a:round/>
            <a:headEnd/>
            <a:tailEnd/>
          </a:ln>
        </p:spPr>
        <p:txBody>
          <a:bodyPr wrap="none" anchor="ctr"/>
          <a:lstStyle/>
          <a:p>
            <a:endParaRPr lang="en-GB"/>
          </a:p>
        </p:txBody>
      </p:sp>
      <p:sp>
        <p:nvSpPr>
          <p:cNvPr id="11282" name="Line 18"/>
          <p:cNvSpPr>
            <a:spLocks noChangeShapeType="1"/>
          </p:cNvSpPr>
          <p:nvPr/>
        </p:nvSpPr>
        <p:spPr bwMode="auto">
          <a:xfrm flipH="1" flipV="1">
            <a:off x="5867400" y="3505200"/>
            <a:ext cx="228600" cy="685800"/>
          </a:xfrm>
          <a:prstGeom prst="line">
            <a:avLst/>
          </a:prstGeom>
          <a:noFill/>
          <a:ln w="9525">
            <a:solidFill>
              <a:schemeClr val="tx1"/>
            </a:solidFill>
            <a:round/>
            <a:headEnd/>
            <a:tailEnd/>
          </a:ln>
        </p:spPr>
        <p:txBody>
          <a:bodyPr wrap="none" anchor="ctr"/>
          <a:lstStyle/>
          <a:p>
            <a:endParaRPr lang="en-GB"/>
          </a:p>
        </p:txBody>
      </p:sp>
      <p:sp>
        <p:nvSpPr>
          <p:cNvPr id="11283" name="Line 19"/>
          <p:cNvSpPr>
            <a:spLocks noChangeShapeType="1"/>
          </p:cNvSpPr>
          <p:nvPr/>
        </p:nvSpPr>
        <p:spPr bwMode="auto">
          <a:xfrm>
            <a:off x="3352800" y="5029200"/>
            <a:ext cx="2590800" cy="0"/>
          </a:xfrm>
          <a:prstGeom prst="line">
            <a:avLst/>
          </a:prstGeom>
          <a:noFill/>
          <a:ln w="9525">
            <a:solidFill>
              <a:schemeClr val="tx1"/>
            </a:solidFill>
            <a:round/>
            <a:headEnd/>
            <a:tailEnd/>
          </a:ln>
        </p:spPr>
        <p:txBody>
          <a:bodyPr wrap="none" anchor="ctr"/>
          <a:lstStyle/>
          <a:p>
            <a:endParaRPr lang="en-GB"/>
          </a:p>
        </p:txBody>
      </p:sp>
      <p:sp>
        <p:nvSpPr>
          <p:cNvPr id="11284" name="Line 20"/>
          <p:cNvSpPr>
            <a:spLocks noChangeShapeType="1"/>
          </p:cNvSpPr>
          <p:nvPr/>
        </p:nvSpPr>
        <p:spPr bwMode="auto">
          <a:xfrm>
            <a:off x="3352800" y="3429000"/>
            <a:ext cx="2514600" cy="76200"/>
          </a:xfrm>
          <a:prstGeom prst="line">
            <a:avLst/>
          </a:prstGeom>
          <a:noFill/>
          <a:ln w="9525">
            <a:solidFill>
              <a:schemeClr val="tx1"/>
            </a:solidFill>
            <a:round/>
            <a:headEnd/>
            <a:tailEnd/>
          </a:ln>
        </p:spPr>
        <p:txBody>
          <a:bodyPr wrap="none" anchor="ctr"/>
          <a:lstStyle/>
          <a:p>
            <a:endParaRPr lang="en-GB"/>
          </a:p>
        </p:txBody>
      </p:sp>
      <p:sp>
        <p:nvSpPr>
          <p:cNvPr id="11285" name="Line 21"/>
          <p:cNvSpPr>
            <a:spLocks noChangeShapeType="1"/>
          </p:cNvSpPr>
          <p:nvPr/>
        </p:nvSpPr>
        <p:spPr bwMode="auto">
          <a:xfrm flipH="1" flipV="1">
            <a:off x="3200400" y="4191000"/>
            <a:ext cx="152400" cy="838200"/>
          </a:xfrm>
          <a:prstGeom prst="line">
            <a:avLst/>
          </a:prstGeom>
          <a:noFill/>
          <a:ln w="9525">
            <a:solidFill>
              <a:schemeClr val="tx1"/>
            </a:solidFill>
            <a:round/>
            <a:headEnd/>
            <a:tailEnd/>
          </a:ln>
        </p:spPr>
        <p:txBody>
          <a:bodyPr wrap="none" anchor="ctr"/>
          <a:lstStyle/>
          <a:p>
            <a:endParaRPr lang="en-GB"/>
          </a:p>
        </p:txBody>
      </p:sp>
      <p:sp>
        <p:nvSpPr>
          <p:cNvPr id="11286" name="Line 22"/>
          <p:cNvSpPr>
            <a:spLocks noChangeShapeType="1"/>
          </p:cNvSpPr>
          <p:nvPr/>
        </p:nvSpPr>
        <p:spPr bwMode="auto">
          <a:xfrm flipV="1">
            <a:off x="3200400" y="3429000"/>
            <a:ext cx="152400" cy="762000"/>
          </a:xfrm>
          <a:prstGeom prst="line">
            <a:avLst/>
          </a:prstGeom>
          <a:noFill/>
          <a:ln w="9525">
            <a:solidFill>
              <a:schemeClr val="tx1"/>
            </a:solidFill>
            <a:round/>
            <a:headEnd/>
            <a:tailEnd/>
          </a:ln>
        </p:spPr>
        <p:txBody>
          <a:bodyPr wrap="none" anchor="ctr"/>
          <a:lstStyle/>
          <a:p>
            <a:endParaRPr lang="en-GB"/>
          </a:p>
        </p:txBody>
      </p:sp>
      <p:sp>
        <p:nvSpPr>
          <p:cNvPr id="11287" name="Line 23"/>
          <p:cNvSpPr>
            <a:spLocks noChangeShapeType="1"/>
          </p:cNvSpPr>
          <p:nvPr/>
        </p:nvSpPr>
        <p:spPr bwMode="auto">
          <a:xfrm flipH="1" flipV="1">
            <a:off x="3200400" y="4191000"/>
            <a:ext cx="2743200" cy="838200"/>
          </a:xfrm>
          <a:prstGeom prst="line">
            <a:avLst/>
          </a:prstGeom>
          <a:noFill/>
          <a:ln w="9525">
            <a:solidFill>
              <a:schemeClr val="tx1"/>
            </a:solidFill>
            <a:round/>
            <a:headEnd/>
            <a:tailEnd/>
          </a:ln>
        </p:spPr>
        <p:txBody>
          <a:bodyPr wrap="none" anchor="ctr"/>
          <a:lstStyle/>
          <a:p>
            <a:endParaRPr lang="en-GB"/>
          </a:p>
        </p:txBody>
      </p:sp>
      <p:sp>
        <p:nvSpPr>
          <p:cNvPr id="11288" name="Line 24"/>
          <p:cNvSpPr>
            <a:spLocks noChangeShapeType="1"/>
          </p:cNvSpPr>
          <p:nvPr/>
        </p:nvSpPr>
        <p:spPr bwMode="auto">
          <a:xfrm flipV="1">
            <a:off x="3352800" y="4191000"/>
            <a:ext cx="2743200" cy="762000"/>
          </a:xfrm>
          <a:prstGeom prst="line">
            <a:avLst/>
          </a:prstGeom>
          <a:noFill/>
          <a:ln w="9525">
            <a:solidFill>
              <a:schemeClr val="tx1"/>
            </a:solidFill>
            <a:round/>
            <a:headEnd/>
            <a:tailEnd/>
          </a:ln>
        </p:spPr>
        <p:txBody>
          <a:bodyPr wrap="none" anchor="ctr"/>
          <a:lstStyle/>
          <a:p>
            <a:endParaRPr lang="en-GB"/>
          </a:p>
        </p:txBody>
      </p:sp>
      <p:sp>
        <p:nvSpPr>
          <p:cNvPr id="11289" name="Line 25"/>
          <p:cNvSpPr>
            <a:spLocks noChangeShapeType="1"/>
          </p:cNvSpPr>
          <p:nvPr/>
        </p:nvSpPr>
        <p:spPr bwMode="auto">
          <a:xfrm>
            <a:off x="3352800" y="3429000"/>
            <a:ext cx="2743200" cy="762000"/>
          </a:xfrm>
          <a:prstGeom prst="line">
            <a:avLst/>
          </a:prstGeom>
          <a:noFill/>
          <a:ln w="9525">
            <a:solidFill>
              <a:schemeClr val="tx1"/>
            </a:solidFill>
            <a:round/>
            <a:headEnd/>
            <a:tailEnd/>
          </a:ln>
        </p:spPr>
        <p:txBody>
          <a:bodyPr wrap="none" anchor="ctr"/>
          <a:lstStyle/>
          <a:p>
            <a:endParaRPr lang="en-GB"/>
          </a:p>
        </p:txBody>
      </p:sp>
      <p:sp>
        <p:nvSpPr>
          <p:cNvPr id="11290" name="Line 26"/>
          <p:cNvSpPr>
            <a:spLocks noChangeShapeType="1"/>
          </p:cNvSpPr>
          <p:nvPr/>
        </p:nvSpPr>
        <p:spPr bwMode="auto">
          <a:xfrm flipH="1">
            <a:off x="3200400" y="3505200"/>
            <a:ext cx="2667000" cy="685800"/>
          </a:xfrm>
          <a:prstGeom prst="line">
            <a:avLst/>
          </a:prstGeom>
          <a:noFill/>
          <a:ln w="9525">
            <a:solidFill>
              <a:schemeClr val="tx1"/>
            </a:solidFill>
            <a:round/>
            <a:headEnd/>
            <a:tailEnd/>
          </a:ln>
        </p:spPr>
        <p:txBody>
          <a:bodyPr wrap="none" anchor="ctr"/>
          <a:lstStyle/>
          <a:p>
            <a:endParaRPr lang="en-GB"/>
          </a:p>
        </p:txBody>
      </p:sp>
      <p:sp>
        <p:nvSpPr>
          <p:cNvPr id="11291" name="Oval 27"/>
          <p:cNvSpPr>
            <a:spLocks noChangeArrowheads="1"/>
          </p:cNvSpPr>
          <p:nvPr/>
        </p:nvSpPr>
        <p:spPr bwMode="auto">
          <a:xfrm>
            <a:off x="3657600" y="3733800"/>
            <a:ext cx="1905000" cy="1066800"/>
          </a:xfrm>
          <a:prstGeom prst="ellipse">
            <a:avLst/>
          </a:prstGeom>
          <a:solidFill>
            <a:srgbClr val="FFF5BA"/>
          </a:solidFill>
          <a:ln w="9525">
            <a:solidFill>
              <a:schemeClr val="tx1"/>
            </a:solidFill>
            <a:round/>
            <a:headEnd/>
            <a:tailEnd/>
          </a:ln>
        </p:spPr>
        <p:txBody>
          <a:bodyPr wrap="none" anchor="ctr"/>
          <a:lstStyle/>
          <a:p>
            <a:pPr algn="ctr"/>
            <a:r>
              <a:rPr lang="en-US" sz="1600"/>
              <a:t>Aligned</a:t>
            </a:r>
          </a:p>
        </p:txBody>
      </p:sp>
      <p:sp>
        <p:nvSpPr>
          <p:cNvPr id="11293" name="Text Box 29"/>
          <p:cNvSpPr txBox="1">
            <a:spLocks noChangeArrowheads="1"/>
          </p:cNvSpPr>
          <p:nvPr/>
        </p:nvSpPr>
        <p:spPr bwMode="auto">
          <a:xfrm>
            <a:off x="685800" y="2286000"/>
            <a:ext cx="11969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sz="1800"/>
              <a:t>“Soft”</a:t>
            </a:r>
          </a:p>
        </p:txBody>
      </p:sp>
      <p:sp>
        <p:nvSpPr>
          <p:cNvPr id="11295" name="Text Box 31"/>
          <p:cNvSpPr txBox="1">
            <a:spLocks noChangeArrowheads="1"/>
          </p:cNvSpPr>
          <p:nvPr/>
        </p:nvSpPr>
        <p:spPr bwMode="auto">
          <a:xfrm>
            <a:off x="7620000" y="2209800"/>
            <a:ext cx="11969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sz="1800"/>
              <a:t>“Hard”</a:t>
            </a:r>
          </a:p>
        </p:txBody>
      </p:sp>
    </p:spTree>
    <p:extLst>
      <p:ext uri="{BB962C8B-B14F-4D97-AF65-F5344CB8AC3E}">
        <p14:creationId xmlns:p14="http://schemas.microsoft.com/office/powerpoint/2010/main" val="36355798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2" cstate="print"/>
          <a:srcRect/>
          <a:stretch>
            <a:fillRect/>
          </a:stretch>
        </p:blipFill>
        <p:spPr bwMode="auto">
          <a:xfrm>
            <a:off x="104775" y="957263"/>
            <a:ext cx="8934450" cy="4943475"/>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a:defRPr/>
            </a:pPr>
            <a:fld id="{3A3B791C-548D-4523-A045-6356889EE6CF}" type="slidenum">
              <a:rPr lang="en-US"/>
              <a:pPr>
                <a:defRPr/>
              </a:pPr>
              <a:t>17</a:t>
            </a:fld>
            <a:endParaRPr lang="en-US"/>
          </a:p>
        </p:txBody>
      </p:sp>
      <p:sp>
        <p:nvSpPr>
          <p:cNvPr id="45060" name="TextBox 6"/>
          <p:cNvSpPr txBox="1">
            <a:spLocks noChangeArrowheads="1"/>
          </p:cNvSpPr>
          <p:nvPr/>
        </p:nvSpPr>
        <p:spPr bwMode="auto">
          <a:xfrm>
            <a:off x="0" y="6457950"/>
            <a:ext cx="2286000" cy="400050"/>
          </a:xfrm>
          <a:prstGeom prst="rect">
            <a:avLst/>
          </a:prstGeom>
          <a:noFill/>
          <a:ln w="9525">
            <a:noFill/>
            <a:miter lim="800000"/>
            <a:headEnd/>
            <a:tailEnd/>
          </a:ln>
        </p:spPr>
        <p:txBody>
          <a:bodyPr>
            <a:spAutoFit/>
          </a:bodyPr>
          <a:lstStyle/>
          <a:p>
            <a:r>
              <a:rPr lang="en-GB" sz="1000">
                <a:solidFill>
                  <a:srgbClr val="277B23"/>
                </a:solidFill>
              </a:rPr>
              <a:t>© 2009 John Wiley &amp; Sons Ltd.</a:t>
            </a:r>
          </a:p>
          <a:p>
            <a:r>
              <a:rPr lang="en-GB" sz="1000">
                <a:hlinkClick r:id="rId3"/>
              </a:rPr>
              <a:t>www.managing-innovation.com</a:t>
            </a:r>
            <a:r>
              <a:rPr lang="en-GB" sz="1000"/>
              <a:t> </a:t>
            </a:r>
          </a:p>
        </p:txBody>
      </p:sp>
    </p:spTree>
    <p:extLst>
      <p:ext uri="{BB962C8B-B14F-4D97-AF65-F5344CB8AC3E}">
        <p14:creationId xmlns:p14="http://schemas.microsoft.com/office/powerpoint/2010/main" val="6793550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60648"/>
            <a:ext cx="8229600" cy="1586440"/>
          </a:xfrm>
        </p:spPr>
        <p:txBody>
          <a:bodyPr>
            <a:noAutofit/>
          </a:bodyPr>
          <a:lstStyle/>
          <a:p>
            <a:r>
              <a:rPr lang="en-US" sz="5400" dirty="0"/>
              <a:t>Routinizing</a:t>
            </a:r>
            <a:r>
              <a:rPr lang="en-US" sz="4800" dirty="0"/>
              <a:t> the innovation </a:t>
            </a:r>
            <a:r>
              <a:rPr lang="en-US" sz="4800" dirty="0" smtClean="0"/>
              <a:t>process?</a:t>
            </a:r>
            <a:endParaRPr lang="en-US" sz="4800" dirty="0"/>
          </a:p>
        </p:txBody>
      </p:sp>
      <p:sp>
        <p:nvSpPr>
          <p:cNvPr id="12291" name="Rectangle 3"/>
          <p:cNvSpPr>
            <a:spLocks noGrp="1" noChangeArrowheads="1"/>
          </p:cNvSpPr>
          <p:nvPr>
            <p:ph idx="1"/>
          </p:nvPr>
        </p:nvSpPr>
        <p:spPr/>
        <p:txBody>
          <a:bodyPr/>
          <a:lstStyle/>
          <a:p>
            <a:r>
              <a:rPr lang="en-US" sz="2800" b="1" dirty="0"/>
              <a:t>Can we </a:t>
            </a:r>
            <a:r>
              <a:rPr lang="en-US" sz="2800" b="1" dirty="0" smtClean="0"/>
              <a:t>really manage </a:t>
            </a:r>
            <a:r>
              <a:rPr lang="en-US" sz="2800" b="1" dirty="0"/>
              <a:t>innovation</a:t>
            </a:r>
            <a:r>
              <a:rPr lang="en-US" sz="2800" dirty="0" smtClean="0"/>
              <a:t>?</a:t>
            </a:r>
          </a:p>
          <a:p>
            <a:r>
              <a:rPr lang="en-US" sz="2800" dirty="0" err="1" smtClean="0"/>
              <a:t>Tidds</a:t>
            </a:r>
            <a:r>
              <a:rPr lang="en-US" sz="2800" dirty="0" smtClean="0"/>
              <a:t> </a:t>
            </a:r>
            <a:r>
              <a:rPr lang="en-US" sz="2800" dirty="0"/>
              <a:t>et al. (2005) </a:t>
            </a:r>
            <a:r>
              <a:rPr lang="en-US" sz="2800" dirty="0" smtClean="0"/>
              <a:t>- </a:t>
            </a:r>
            <a:r>
              <a:rPr lang="en-US" sz="2800" dirty="0"/>
              <a:t>the </a:t>
            </a:r>
            <a:r>
              <a:rPr lang="en-US" sz="2800" b="1" dirty="0"/>
              <a:t>role of the management</a:t>
            </a:r>
            <a:r>
              <a:rPr lang="en-US" sz="2800" dirty="0"/>
              <a:t> in the process is to </a:t>
            </a:r>
            <a:r>
              <a:rPr lang="en-US" sz="2800" b="1" dirty="0"/>
              <a:t>implement and routinize the process</a:t>
            </a:r>
            <a:r>
              <a:rPr lang="en-US" sz="2800" dirty="0"/>
              <a:t>.</a:t>
            </a:r>
          </a:p>
          <a:p>
            <a:r>
              <a:rPr lang="en-US" sz="2800" dirty="0"/>
              <a:t>The routines or other established knowledge can come from </a:t>
            </a:r>
            <a:r>
              <a:rPr lang="en-US" sz="2800" b="1" dirty="0"/>
              <a:t>internal</a:t>
            </a:r>
            <a:r>
              <a:rPr lang="en-US" sz="2800" dirty="0"/>
              <a:t> or </a:t>
            </a:r>
            <a:r>
              <a:rPr lang="en-US" sz="2800" b="1" dirty="0"/>
              <a:t>external</a:t>
            </a:r>
            <a:r>
              <a:rPr lang="en-US" sz="2800" dirty="0"/>
              <a:t> sources</a:t>
            </a:r>
          </a:p>
          <a:p>
            <a:r>
              <a:rPr lang="en-US" sz="2800" dirty="0"/>
              <a:t>Innovation management is a </a:t>
            </a:r>
            <a:r>
              <a:rPr lang="en-US" sz="2800" b="1" dirty="0"/>
              <a:t>learned capability</a:t>
            </a:r>
            <a:r>
              <a:rPr lang="en-US" sz="2800" dirty="0"/>
              <a:t>! </a:t>
            </a:r>
          </a:p>
        </p:txBody>
      </p:sp>
    </p:spTree>
    <p:extLst>
      <p:ext uri="{BB962C8B-B14F-4D97-AF65-F5344CB8AC3E}">
        <p14:creationId xmlns:p14="http://schemas.microsoft.com/office/powerpoint/2010/main" val="3148367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32656"/>
            <a:ext cx="8229600" cy="1514432"/>
          </a:xfrm>
        </p:spPr>
        <p:txBody>
          <a:bodyPr>
            <a:noAutofit/>
          </a:bodyPr>
          <a:lstStyle/>
          <a:p>
            <a:r>
              <a:rPr lang="en-US" sz="5400" dirty="0"/>
              <a:t>Innovation as a Knowledge-based Process</a:t>
            </a:r>
          </a:p>
        </p:txBody>
      </p:sp>
      <p:sp>
        <p:nvSpPr>
          <p:cNvPr id="6147" name="Rectangle 3"/>
          <p:cNvSpPr>
            <a:spLocks noGrp="1" noChangeArrowheads="1"/>
          </p:cNvSpPr>
          <p:nvPr>
            <p:ph idx="1"/>
          </p:nvPr>
        </p:nvSpPr>
        <p:spPr/>
        <p:txBody>
          <a:bodyPr>
            <a:noAutofit/>
          </a:bodyPr>
          <a:lstStyle/>
          <a:p>
            <a:pPr>
              <a:lnSpc>
                <a:spcPct val="90000"/>
              </a:lnSpc>
            </a:pPr>
            <a:r>
              <a:rPr lang="en-US" sz="3200" dirty="0" smtClean="0"/>
              <a:t>In the Innovation Process knowledge is used to:</a:t>
            </a:r>
            <a:endParaRPr lang="en-US" sz="3200" b="1" dirty="0"/>
          </a:p>
          <a:p>
            <a:pPr lvl="2">
              <a:lnSpc>
                <a:spcPct val="90000"/>
              </a:lnSpc>
            </a:pPr>
            <a:r>
              <a:rPr lang="en-US" sz="2700" dirty="0" smtClean="0"/>
              <a:t>Discover </a:t>
            </a:r>
            <a:r>
              <a:rPr lang="en-US" sz="2700" dirty="0"/>
              <a:t>and see innovative </a:t>
            </a:r>
            <a:r>
              <a:rPr lang="en-US" sz="2700" dirty="0" smtClean="0"/>
              <a:t>opportunities</a:t>
            </a:r>
            <a:endParaRPr lang="en-US" sz="2700" dirty="0"/>
          </a:p>
          <a:p>
            <a:pPr lvl="2">
              <a:lnSpc>
                <a:spcPct val="90000"/>
              </a:lnSpc>
            </a:pPr>
            <a:r>
              <a:rPr lang="en-US" sz="2700" dirty="0" smtClean="0"/>
              <a:t>Exploit new </a:t>
            </a:r>
            <a:r>
              <a:rPr lang="en-US" sz="2700" dirty="0"/>
              <a:t>ideas with established knowledge and routines</a:t>
            </a:r>
          </a:p>
          <a:p>
            <a:pPr>
              <a:lnSpc>
                <a:spcPct val="90000"/>
              </a:lnSpc>
            </a:pPr>
            <a:r>
              <a:rPr lang="en-US" sz="3200" dirty="0"/>
              <a:t>However</a:t>
            </a:r>
            <a:r>
              <a:rPr lang="en-US" sz="3200" dirty="0" smtClean="0"/>
              <a:t>, </a:t>
            </a:r>
            <a:r>
              <a:rPr lang="en-US" sz="3200" dirty="0"/>
              <a:t>the innovation process is also a </a:t>
            </a:r>
            <a:r>
              <a:rPr lang="en-US" sz="3200" b="1" dirty="0"/>
              <a:t>knowledge creation process</a:t>
            </a:r>
            <a:r>
              <a:rPr lang="en-US" sz="3200" dirty="0"/>
              <a:t>.</a:t>
            </a:r>
          </a:p>
          <a:p>
            <a:pPr>
              <a:lnSpc>
                <a:spcPct val="90000"/>
              </a:lnSpc>
            </a:pPr>
            <a:r>
              <a:rPr lang="en-US" sz="3200" dirty="0"/>
              <a:t>A big challenge is to connect and combine  the new with the old (important role for the management!)</a:t>
            </a:r>
          </a:p>
        </p:txBody>
      </p:sp>
    </p:spTree>
    <p:extLst>
      <p:ext uri="{BB962C8B-B14F-4D97-AF65-F5344CB8AC3E}">
        <p14:creationId xmlns:p14="http://schemas.microsoft.com/office/powerpoint/2010/main" val="3454344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9552" y="260648"/>
            <a:ext cx="7772400" cy="792088"/>
          </a:xfrm>
        </p:spPr>
        <p:txBody>
          <a:bodyPr>
            <a:normAutofit/>
          </a:bodyPr>
          <a:lstStyle/>
          <a:p>
            <a:pPr eaLnBrk="1" hangingPunct="1"/>
            <a:r>
              <a:rPr lang="en-US" smtClean="0"/>
              <a:t>Innovation Process</a:t>
            </a:r>
          </a:p>
        </p:txBody>
      </p:sp>
      <p:sp>
        <p:nvSpPr>
          <p:cNvPr id="4099" name="Rectangle 3"/>
          <p:cNvSpPr>
            <a:spLocks noGrp="1" noChangeArrowheads="1"/>
          </p:cNvSpPr>
          <p:nvPr>
            <p:ph idx="1"/>
          </p:nvPr>
        </p:nvSpPr>
        <p:spPr>
          <a:xfrm>
            <a:off x="323528" y="1268760"/>
            <a:ext cx="8424936" cy="5184576"/>
          </a:xfrm>
        </p:spPr>
        <p:txBody>
          <a:bodyPr>
            <a:normAutofit/>
          </a:bodyPr>
          <a:lstStyle/>
          <a:p>
            <a:pPr eaLnBrk="1" hangingPunct="1"/>
            <a:r>
              <a:rPr lang="en-US" dirty="0" smtClean="0"/>
              <a:t>Is a trial &amp; Error process</a:t>
            </a:r>
          </a:p>
          <a:p>
            <a:pPr lvl="1" eaLnBrk="1" hangingPunct="1"/>
            <a:r>
              <a:rPr lang="en-US" dirty="0" smtClean="0"/>
              <a:t>Design an experiment</a:t>
            </a:r>
          </a:p>
          <a:p>
            <a:pPr lvl="1" eaLnBrk="1" hangingPunct="1"/>
            <a:r>
              <a:rPr lang="en-US" dirty="0" smtClean="0"/>
              <a:t> Predict outcomes based on hypothesis</a:t>
            </a:r>
          </a:p>
          <a:p>
            <a:pPr lvl="1" eaLnBrk="1" hangingPunct="1"/>
            <a:r>
              <a:rPr lang="en-US" dirty="0" smtClean="0"/>
              <a:t>Measure Outcomes </a:t>
            </a:r>
          </a:p>
          <a:p>
            <a:pPr lvl="1" eaLnBrk="1" hangingPunct="1"/>
            <a:r>
              <a:rPr lang="en-US" dirty="0" smtClean="0"/>
              <a:t>Compare Outcomes to predictions</a:t>
            </a:r>
          </a:p>
          <a:p>
            <a:pPr lvl="1" eaLnBrk="1" hangingPunct="1"/>
            <a:r>
              <a:rPr lang="en-US" dirty="0" smtClean="0"/>
              <a:t>Learn from the conclusions </a:t>
            </a:r>
          </a:p>
          <a:p>
            <a:pPr eaLnBrk="1" hangingPunct="1"/>
            <a:r>
              <a:rPr lang="en-US" dirty="0" smtClean="0"/>
              <a:t>In business, ideal conditions do not exist.</a:t>
            </a:r>
          </a:p>
          <a:p>
            <a:pPr lvl="1" eaLnBrk="1" hangingPunct="1"/>
            <a:r>
              <a:rPr lang="en-US" dirty="0" smtClean="0"/>
              <a:t>Results are ambiguous, experiments are expensive &amp; influenced by external elements, Makes learning from strategic experiments difficult</a:t>
            </a:r>
          </a:p>
          <a:p>
            <a:r>
              <a:rPr lang="en-US" dirty="0"/>
              <a:t>There always setbacks and failures in innovation processes:  use the knowledge that comes from failures! &amp; Learn to tolerate and manage failures!</a:t>
            </a:r>
          </a:p>
          <a:p>
            <a:pPr lvl="1" eaLnBrk="1" hangingPunct="1"/>
            <a:endParaRPr lang="en-US" dirty="0" smtClean="0"/>
          </a:p>
          <a:p>
            <a:pPr lvl="1" eaLnBrk="1" hangingPunct="1"/>
            <a:endParaRPr lang="en-US" dirty="0" smtClean="0"/>
          </a:p>
        </p:txBody>
      </p:sp>
    </p:spTree>
    <p:extLst>
      <p:ext uri="{BB962C8B-B14F-4D97-AF65-F5344CB8AC3E}">
        <p14:creationId xmlns:p14="http://schemas.microsoft.com/office/powerpoint/2010/main" val="1569293936"/>
      </p:ext>
    </p:extLst>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p:cNvSpPr>
            <a:spLocks noGrp="1" noChangeArrowheads="1"/>
          </p:cNvSpPr>
          <p:nvPr>
            <p:ph type="title"/>
          </p:nvPr>
        </p:nvSpPr>
        <p:spPr/>
        <p:txBody>
          <a:bodyPr/>
          <a:lstStyle/>
          <a:p>
            <a:r>
              <a:rPr lang="en-US"/>
              <a:t>Phases of Innovation</a:t>
            </a:r>
          </a:p>
        </p:txBody>
      </p:sp>
      <p:pic>
        <p:nvPicPr>
          <p:cNvPr id="24586" name="Picture 10" descr="S-curve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81200" y="1125538"/>
            <a:ext cx="6400800" cy="5165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Slide Number Placeholder 5"/>
          <p:cNvSpPr>
            <a:spLocks noGrp="1"/>
          </p:cNvSpPr>
          <p:nvPr>
            <p:ph type="sldNum" sz="quarter" idx="12"/>
          </p:nvPr>
        </p:nvSpPr>
        <p:spPr/>
        <p:txBody>
          <a:bodyPr/>
          <a:lstStyle/>
          <a:p>
            <a:fld id="{571595A8-D170-41ED-84CD-D6F14471B3EB}" type="slidenum">
              <a:rPr lang="en-US"/>
              <a:pPr/>
              <a:t>5</a:t>
            </a:fld>
            <a:endParaRPr lang="en-US"/>
          </a:p>
        </p:txBody>
      </p:sp>
    </p:spTree>
    <p:extLst>
      <p:ext uri="{BB962C8B-B14F-4D97-AF65-F5344CB8AC3E}">
        <p14:creationId xmlns:p14="http://schemas.microsoft.com/office/powerpoint/2010/main" val="1729062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304800"/>
            <a:ext cx="7772400" cy="1066800"/>
          </a:xfrm>
        </p:spPr>
        <p:txBody>
          <a:bodyPr/>
          <a:lstStyle/>
          <a:p>
            <a:pPr eaLnBrk="1" hangingPunct="1"/>
            <a:r>
              <a:rPr lang="en-US" smtClean="0"/>
              <a:t>Changing Mind-Sets</a:t>
            </a:r>
          </a:p>
        </p:txBody>
      </p:sp>
      <p:sp>
        <p:nvSpPr>
          <p:cNvPr id="6147" name="Rectangle 3"/>
          <p:cNvSpPr>
            <a:spLocks noGrp="1" noChangeArrowheads="1"/>
          </p:cNvSpPr>
          <p:nvPr>
            <p:ph idx="1"/>
          </p:nvPr>
        </p:nvSpPr>
        <p:spPr>
          <a:xfrm>
            <a:off x="467544" y="1371600"/>
            <a:ext cx="8447856" cy="5181600"/>
          </a:xfrm>
        </p:spPr>
        <p:txBody>
          <a:bodyPr>
            <a:normAutofit/>
          </a:bodyPr>
          <a:lstStyle/>
          <a:p>
            <a:pPr eaLnBrk="1" hangingPunct="1"/>
            <a:r>
              <a:rPr lang="en-US" sz="2800" dirty="0" smtClean="0"/>
              <a:t>In a mature business, there is a reasonable predictability of the outcomes, hence needs accountability of management performance </a:t>
            </a:r>
          </a:p>
          <a:p>
            <a:pPr eaLnBrk="1" hangingPunct="1"/>
            <a:r>
              <a:rPr lang="en-US" sz="2800" dirty="0" smtClean="0"/>
              <a:t>Experiments are designed to </a:t>
            </a:r>
            <a:r>
              <a:rPr lang="en-US" sz="2800" i="1" u="sng" dirty="0" smtClean="0"/>
              <a:t>explore the future strategies</a:t>
            </a:r>
            <a:r>
              <a:rPr lang="en-US" sz="2800" dirty="0" smtClean="0"/>
              <a:t> by learning given the unpleasant reality of </a:t>
            </a:r>
            <a:r>
              <a:rPr lang="en-US" sz="2800" i="1" u="sng" dirty="0" smtClean="0"/>
              <a:t>reliable unpredictability</a:t>
            </a:r>
          </a:p>
          <a:p>
            <a:pPr eaLnBrk="1" hangingPunct="1"/>
            <a:r>
              <a:rPr lang="en-US" sz="2800" dirty="0" smtClean="0"/>
              <a:t>When future is unknown, the foremost planning objectives must be learning and not accountability. Managers must be accountable but on subjective basis</a:t>
            </a:r>
          </a:p>
          <a:p>
            <a:pPr lvl="1" eaLnBrk="1" hangingPunct="1"/>
            <a:r>
              <a:rPr lang="en-US" sz="2400" dirty="0" smtClean="0"/>
              <a:t>How fast are they learning &amp; responding to the new information?</a:t>
            </a:r>
          </a:p>
        </p:txBody>
      </p:sp>
    </p:spTree>
    <p:extLst>
      <p:ext uri="{BB962C8B-B14F-4D97-AF65-F5344CB8AC3E}">
        <p14:creationId xmlns:p14="http://schemas.microsoft.com/office/powerpoint/2010/main" val="2131733598"/>
      </p:ext>
    </p:extLst>
  </p:cSld>
  <p:clrMapOvr>
    <a:masterClrMapping/>
  </p:clrMapOvr>
  <p:transition spd="med">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Innovators’ Dilemma</a:t>
            </a:r>
            <a:endParaRPr lang="en-GB" smtClean="0"/>
          </a:p>
        </p:txBody>
      </p:sp>
      <p:sp>
        <p:nvSpPr>
          <p:cNvPr id="7171" name="Rectangle 3"/>
          <p:cNvSpPr>
            <a:spLocks noGrp="1" noChangeArrowheads="1"/>
          </p:cNvSpPr>
          <p:nvPr>
            <p:ph idx="1"/>
          </p:nvPr>
        </p:nvSpPr>
        <p:spPr/>
        <p:txBody>
          <a:bodyPr/>
          <a:lstStyle/>
          <a:p>
            <a:pPr eaLnBrk="1" hangingPunct="1">
              <a:buFontTx/>
              <a:buNone/>
            </a:pPr>
            <a:r>
              <a:rPr lang="en-US" smtClean="0"/>
              <a:t>“Well-managed companies often fail because because the very management practices that have allowed them to become industry leaders also make it extremely difficult for them to develop the disruptive technologies that ultimately steal away their markets.”</a:t>
            </a:r>
          </a:p>
          <a:p>
            <a:pPr eaLnBrk="1" hangingPunct="1"/>
            <a:endParaRPr lang="en-GB" smtClean="0"/>
          </a:p>
        </p:txBody>
      </p:sp>
    </p:spTree>
    <p:extLst>
      <p:ext uri="{BB962C8B-B14F-4D97-AF65-F5344CB8AC3E}">
        <p14:creationId xmlns:p14="http://schemas.microsoft.com/office/powerpoint/2010/main" val="908463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eaLnBrk="1" hangingPunct="1"/>
            <a:r>
              <a:rPr lang="en-US" smtClean="0"/>
              <a:t>Established companies often do not innovate</a:t>
            </a:r>
          </a:p>
        </p:txBody>
      </p:sp>
      <p:sp>
        <p:nvSpPr>
          <p:cNvPr id="8195" name="Rectangle 3"/>
          <p:cNvSpPr>
            <a:spLocks noGrp="1" noChangeArrowheads="1"/>
          </p:cNvSpPr>
          <p:nvPr>
            <p:ph idx="1"/>
          </p:nvPr>
        </p:nvSpPr>
        <p:spPr>
          <a:xfrm>
            <a:off x="395536" y="1844824"/>
            <a:ext cx="8229600" cy="4101088"/>
          </a:xfrm>
        </p:spPr>
        <p:txBody>
          <a:bodyPr>
            <a:normAutofit/>
          </a:bodyPr>
          <a:lstStyle/>
          <a:p>
            <a:pPr eaLnBrk="1" hangingPunct="1"/>
            <a:r>
              <a:rPr lang="en-US" sz="2800" dirty="0" smtClean="0"/>
              <a:t>Mechanistic, exploitative: set up to execute on existing operations</a:t>
            </a:r>
          </a:p>
          <a:p>
            <a:pPr lvl="1" eaLnBrk="1" hangingPunct="1"/>
            <a:r>
              <a:rPr lang="en-US" sz="2400" dirty="0" smtClean="0"/>
              <a:t>Short run, unit-focused, execution-oriented</a:t>
            </a:r>
          </a:p>
          <a:p>
            <a:pPr eaLnBrk="1" hangingPunct="1"/>
            <a:endParaRPr lang="en-US" sz="2800" dirty="0" smtClean="0"/>
          </a:p>
          <a:p>
            <a:pPr eaLnBrk="1" hangingPunct="1"/>
            <a:r>
              <a:rPr lang="en-US" sz="2800" dirty="0" smtClean="0"/>
              <a:t>New businesses are different</a:t>
            </a:r>
          </a:p>
          <a:p>
            <a:pPr lvl="1" eaLnBrk="1" hangingPunct="1"/>
            <a:r>
              <a:rPr lang="en-US" sz="2400" dirty="0" smtClean="0"/>
              <a:t>Exploratory, organic</a:t>
            </a:r>
          </a:p>
          <a:p>
            <a:pPr lvl="1" eaLnBrk="1" hangingPunct="1"/>
            <a:r>
              <a:rPr lang="en-US" sz="2400" dirty="0" smtClean="0"/>
              <a:t>Different markets, business models/economics</a:t>
            </a:r>
            <a:endParaRPr lang="en-US" sz="2000" dirty="0" smtClean="0"/>
          </a:p>
          <a:p>
            <a:pPr lvl="1" eaLnBrk="1" hangingPunct="1"/>
            <a:r>
              <a:rPr lang="en-US" sz="2400" dirty="0" smtClean="0"/>
              <a:t>Different people and skills required</a:t>
            </a:r>
          </a:p>
          <a:p>
            <a:pPr lvl="1" eaLnBrk="1" hangingPunct="1"/>
            <a:r>
              <a:rPr lang="en-US" sz="2400" dirty="0" smtClean="0"/>
              <a:t>Different metrics needed</a:t>
            </a:r>
          </a:p>
        </p:txBody>
      </p:sp>
      <p:sp>
        <p:nvSpPr>
          <p:cNvPr id="8196" name="Rectangle 4"/>
          <p:cNvSpPr>
            <a:spLocks noChangeArrowheads="1"/>
          </p:cNvSpPr>
          <p:nvPr/>
        </p:nvSpPr>
        <p:spPr bwMode="auto">
          <a:xfrm>
            <a:off x="179512" y="6172200"/>
            <a:ext cx="8784976" cy="5334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p>
            <a:pPr algn="ctr" eaLnBrk="0" hangingPunct="0"/>
            <a:r>
              <a:rPr lang="en-US" sz="2800">
                <a:latin typeface="Arial" charset="0"/>
                <a:ea typeface="ＭＳ Ｐゴシック" pitchFamily="-96" charset="-128"/>
              </a:rPr>
              <a:t>Solutions need to balance exploration and exploitation</a:t>
            </a:r>
          </a:p>
        </p:txBody>
      </p:sp>
    </p:spTree>
    <p:extLst>
      <p:ext uri="{BB962C8B-B14F-4D97-AF65-F5344CB8AC3E}">
        <p14:creationId xmlns:p14="http://schemas.microsoft.com/office/powerpoint/2010/main" val="29650970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73766" y="0"/>
            <a:ext cx="7772400" cy="693217"/>
          </a:xfrm>
        </p:spPr>
        <p:txBody>
          <a:bodyPr>
            <a:noAutofit/>
          </a:bodyPr>
          <a:lstStyle/>
          <a:p>
            <a:pPr eaLnBrk="1" hangingPunct="1"/>
            <a:r>
              <a:rPr lang="en-GB" sz="5400" dirty="0" smtClean="0"/>
              <a:t>Innovation as a process</a:t>
            </a:r>
          </a:p>
        </p:txBody>
      </p:sp>
      <p:sp>
        <p:nvSpPr>
          <p:cNvPr id="9219" name="Rectangle 3"/>
          <p:cNvSpPr>
            <a:spLocks noGrp="1" noChangeArrowheads="1"/>
          </p:cNvSpPr>
          <p:nvPr>
            <p:ph type="subTitle" idx="1"/>
          </p:nvPr>
        </p:nvSpPr>
        <p:spPr>
          <a:xfrm>
            <a:off x="1371600" y="1341438"/>
            <a:ext cx="6400800" cy="3535362"/>
          </a:xfrm>
        </p:spPr>
        <p:txBody>
          <a:bodyPr/>
          <a:lstStyle/>
          <a:p>
            <a:pPr algn="ctr" eaLnBrk="1" hangingPunct="1"/>
            <a:r>
              <a:rPr lang="en-GB" dirty="0" smtClean="0"/>
              <a:t>Theoretical concept</a:t>
            </a:r>
          </a:p>
          <a:p>
            <a:pPr algn="ctr" eaLnBrk="1" hangingPunct="1"/>
            <a:endParaRPr lang="en-GB" dirty="0" smtClean="0"/>
          </a:p>
          <a:p>
            <a:pPr eaLnBrk="1" hangingPunct="1"/>
            <a:endParaRPr lang="en-GB" dirty="0" smtClean="0"/>
          </a:p>
          <a:p>
            <a:pPr algn="ctr" eaLnBrk="1" hangingPunct="1"/>
            <a:r>
              <a:rPr lang="en-GB" dirty="0" smtClean="0"/>
              <a:t>Technical invention</a:t>
            </a:r>
          </a:p>
          <a:p>
            <a:pPr algn="ctr" eaLnBrk="1" hangingPunct="1"/>
            <a:endParaRPr lang="en-GB" dirty="0" smtClean="0"/>
          </a:p>
          <a:p>
            <a:pPr eaLnBrk="1" hangingPunct="1"/>
            <a:endParaRPr lang="en-GB" dirty="0" smtClean="0"/>
          </a:p>
          <a:p>
            <a:pPr algn="ctr" eaLnBrk="1" hangingPunct="1"/>
            <a:r>
              <a:rPr lang="en-GB" dirty="0" smtClean="0"/>
              <a:t>Commercial usage</a:t>
            </a:r>
          </a:p>
        </p:txBody>
      </p:sp>
      <p:sp>
        <p:nvSpPr>
          <p:cNvPr id="9220" name="Line 4"/>
          <p:cNvSpPr>
            <a:spLocks noChangeShapeType="1"/>
          </p:cNvSpPr>
          <p:nvPr/>
        </p:nvSpPr>
        <p:spPr bwMode="auto">
          <a:xfrm>
            <a:off x="4643438" y="1628800"/>
            <a:ext cx="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21" name="Line 5"/>
          <p:cNvSpPr>
            <a:spLocks noChangeShapeType="1"/>
          </p:cNvSpPr>
          <p:nvPr/>
        </p:nvSpPr>
        <p:spPr bwMode="auto">
          <a:xfrm>
            <a:off x="4643438" y="2816225"/>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22" name="Line 6"/>
          <p:cNvSpPr>
            <a:spLocks noChangeShapeType="1"/>
          </p:cNvSpPr>
          <p:nvPr/>
        </p:nvSpPr>
        <p:spPr bwMode="auto">
          <a:xfrm>
            <a:off x="4629816" y="3969543"/>
            <a:ext cx="13622" cy="11882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23" name="Line 7"/>
          <p:cNvSpPr>
            <a:spLocks noChangeShapeType="1"/>
          </p:cNvSpPr>
          <p:nvPr/>
        </p:nvSpPr>
        <p:spPr bwMode="auto">
          <a:xfrm flipH="1">
            <a:off x="755650" y="5157788"/>
            <a:ext cx="38877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24" name="Line 8"/>
          <p:cNvSpPr>
            <a:spLocks noChangeShapeType="1"/>
          </p:cNvSpPr>
          <p:nvPr/>
        </p:nvSpPr>
        <p:spPr bwMode="auto">
          <a:xfrm flipV="1">
            <a:off x="755650" y="836613"/>
            <a:ext cx="0" cy="43211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25" name="Line 9"/>
          <p:cNvSpPr>
            <a:spLocks noChangeShapeType="1"/>
          </p:cNvSpPr>
          <p:nvPr/>
        </p:nvSpPr>
        <p:spPr bwMode="auto">
          <a:xfrm>
            <a:off x="755650" y="836613"/>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26" name="Line 10"/>
          <p:cNvSpPr>
            <a:spLocks noChangeShapeType="1"/>
          </p:cNvSpPr>
          <p:nvPr/>
        </p:nvSpPr>
        <p:spPr bwMode="auto">
          <a:xfrm>
            <a:off x="4643438" y="5157788"/>
            <a:ext cx="3816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27" name="Line 11"/>
          <p:cNvSpPr>
            <a:spLocks noChangeShapeType="1"/>
          </p:cNvSpPr>
          <p:nvPr/>
        </p:nvSpPr>
        <p:spPr bwMode="auto">
          <a:xfrm flipV="1">
            <a:off x="8459788" y="908050"/>
            <a:ext cx="0" cy="42497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28" name="Line 12"/>
          <p:cNvSpPr>
            <a:spLocks noChangeShapeType="1"/>
          </p:cNvSpPr>
          <p:nvPr/>
        </p:nvSpPr>
        <p:spPr bwMode="auto">
          <a:xfrm flipH="1">
            <a:off x="7451725" y="908050"/>
            <a:ext cx="10080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28191330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TotalTime>
  <Words>768</Words>
  <Application>Microsoft Office PowerPoint</Application>
  <PresentationFormat>On-screen Show (4:3)</PresentationFormat>
  <Paragraphs>131</Paragraphs>
  <Slides>17</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ＭＳ Ｐゴシック</vt:lpstr>
      <vt:lpstr>Arial</vt:lpstr>
      <vt:lpstr>Calibri</vt:lpstr>
      <vt:lpstr>Calibri Light</vt:lpstr>
      <vt:lpstr>Comic Sans MS</vt:lpstr>
      <vt:lpstr>Times New Roman</vt:lpstr>
      <vt:lpstr>Wingdings</vt:lpstr>
      <vt:lpstr>Office Theme</vt:lpstr>
      <vt:lpstr>Managing Innovation &amp;  The Innovation Process</vt:lpstr>
      <vt:lpstr>Routinizing the innovation process?</vt:lpstr>
      <vt:lpstr>Innovation as a Knowledge-based Process</vt:lpstr>
      <vt:lpstr>Innovation Process</vt:lpstr>
      <vt:lpstr>Phases of Innovation</vt:lpstr>
      <vt:lpstr>Changing Mind-Sets</vt:lpstr>
      <vt:lpstr>Innovators’ Dilemma</vt:lpstr>
      <vt:lpstr>Established companies often do not innovate</vt:lpstr>
      <vt:lpstr>Innovation as a process</vt:lpstr>
      <vt:lpstr>The Innovation Process</vt:lpstr>
      <vt:lpstr>Key Success Factors</vt:lpstr>
      <vt:lpstr>Concurrent Innovation</vt:lpstr>
      <vt:lpstr>Push or Pull?</vt:lpstr>
      <vt:lpstr>The Dynamic Capabilities of firms</vt:lpstr>
      <vt:lpstr>What you need to do …</vt:lpstr>
      <vt:lpstr>Align all the various “levers”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Innovation &amp;  The Innovation Process</dc:title>
  <dc:creator>George Batte</dc:creator>
  <cp:lastModifiedBy>Hp</cp:lastModifiedBy>
  <cp:revision>12</cp:revision>
  <dcterms:created xsi:type="dcterms:W3CDTF">2011-06-24T17:19:14Z</dcterms:created>
  <dcterms:modified xsi:type="dcterms:W3CDTF">2023-11-15T06:46:52Z</dcterms:modified>
</cp:coreProperties>
</file>