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57" r:id="rId3"/>
    <p:sldId id="261" r:id="rId4"/>
    <p:sldId id="259" r:id="rId5"/>
    <p:sldId id="260" r:id="rId6"/>
    <p:sldId id="262" r:id="rId7"/>
    <p:sldId id="263" r:id="rId8"/>
    <p:sldId id="275" r:id="rId9"/>
    <p:sldId id="276" r:id="rId10"/>
    <p:sldId id="277" r:id="rId11"/>
    <p:sldId id="278" r:id="rId12"/>
    <p:sldId id="281" r:id="rId13"/>
    <p:sldId id="279" r:id="rId14"/>
    <p:sldId id="280" r:id="rId15"/>
    <p:sldId id="264" r:id="rId16"/>
    <p:sldId id="301" r:id="rId17"/>
    <p:sldId id="267" r:id="rId18"/>
    <p:sldId id="282" r:id="rId19"/>
    <p:sldId id="268" r:id="rId20"/>
    <p:sldId id="283" r:id="rId21"/>
    <p:sldId id="284" r:id="rId22"/>
    <p:sldId id="269" r:id="rId23"/>
    <p:sldId id="286" r:id="rId24"/>
    <p:sldId id="285" r:id="rId25"/>
    <p:sldId id="287" r:id="rId26"/>
    <p:sldId id="288" r:id="rId27"/>
    <p:sldId id="290" r:id="rId28"/>
    <p:sldId id="270" r:id="rId29"/>
    <p:sldId id="291" r:id="rId30"/>
    <p:sldId id="292" r:id="rId31"/>
    <p:sldId id="294" r:id="rId32"/>
    <p:sldId id="295" r:id="rId33"/>
    <p:sldId id="296" r:id="rId34"/>
    <p:sldId id="298" r:id="rId35"/>
    <p:sldId id="297" r:id="rId36"/>
    <p:sldId id="299" r:id="rId37"/>
    <p:sldId id="300" r:id="rId38"/>
    <p:sldId id="271" r:id="rId39"/>
    <p:sldId id="272" r:id="rId40"/>
    <p:sldId id="273" r:id="rId41"/>
    <p:sldId id="289" r:id="rId42"/>
    <p:sldId id="266"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309D83-4289-417F-A889-B43AB68D4326}" type="datetimeFigureOut">
              <a:rPr lang="en-US" smtClean="0"/>
              <a:t>11/7/2025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890145-4B65-41E9-A8E7-48BB42F99BA3}" type="slidenum">
              <a:rPr lang="en-US" smtClean="0"/>
              <a:t>‹#›</a:t>
            </a:fld>
            <a:endParaRPr lang="en-US"/>
          </a:p>
        </p:txBody>
      </p:sp>
    </p:spTree>
    <p:extLst>
      <p:ext uri="{BB962C8B-B14F-4D97-AF65-F5344CB8AC3E}">
        <p14:creationId xmlns:p14="http://schemas.microsoft.com/office/powerpoint/2010/main" val="588941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890145-4B65-41E9-A8E7-48BB42F99BA3}" type="slidenum">
              <a:rPr lang="en-US" smtClean="0"/>
              <a:t>9</a:t>
            </a:fld>
            <a:endParaRPr lang="en-US"/>
          </a:p>
        </p:txBody>
      </p:sp>
    </p:spTree>
    <p:extLst>
      <p:ext uri="{BB962C8B-B14F-4D97-AF65-F5344CB8AC3E}">
        <p14:creationId xmlns:p14="http://schemas.microsoft.com/office/powerpoint/2010/main" val="646031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F6535-A21F-3302-E0BA-FA594C0C92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E3114F-96B5-2FF2-8906-D7693539D8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F38C13C-794B-70D5-5F0B-57C0F9685F98}"/>
              </a:ext>
            </a:extLst>
          </p:cNvPr>
          <p:cNvSpPr>
            <a:spLocks noGrp="1"/>
          </p:cNvSpPr>
          <p:nvPr>
            <p:ph type="dt" sz="half" idx="10"/>
          </p:nvPr>
        </p:nvSpPr>
        <p:spPr/>
        <p:txBody>
          <a:bodyPr/>
          <a:lstStyle/>
          <a:p>
            <a:fld id="{C76A4175-060E-4DF7-A998-802A319C4436}" type="datetimeFigureOut">
              <a:rPr lang="en-US" smtClean="0"/>
              <a:t>11/7/2025</a:t>
            </a:fld>
            <a:endParaRPr lang="en-US"/>
          </a:p>
        </p:txBody>
      </p:sp>
      <p:sp>
        <p:nvSpPr>
          <p:cNvPr id="5" name="Footer Placeholder 4">
            <a:extLst>
              <a:ext uri="{FF2B5EF4-FFF2-40B4-BE49-F238E27FC236}">
                <a16:creationId xmlns:a16="http://schemas.microsoft.com/office/drawing/2014/main" id="{CE899DEE-F7A7-BAE2-C42E-7E7A32650D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126578-7A5C-A169-A190-929DF1C9E36A}"/>
              </a:ext>
            </a:extLst>
          </p:cNvPr>
          <p:cNvSpPr>
            <a:spLocks noGrp="1"/>
          </p:cNvSpPr>
          <p:nvPr>
            <p:ph type="sldNum" sz="quarter" idx="12"/>
          </p:nvPr>
        </p:nvSpPr>
        <p:spPr/>
        <p:txBody>
          <a:bodyPr/>
          <a:lstStyle/>
          <a:p>
            <a:fld id="{4F77893D-F0D7-489C-BBF7-BB6AAEC8F789}" type="slidenum">
              <a:rPr lang="en-US" smtClean="0"/>
              <a:t>‹#›</a:t>
            </a:fld>
            <a:endParaRPr lang="en-US"/>
          </a:p>
        </p:txBody>
      </p:sp>
    </p:spTree>
    <p:extLst>
      <p:ext uri="{BB962C8B-B14F-4D97-AF65-F5344CB8AC3E}">
        <p14:creationId xmlns:p14="http://schemas.microsoft.com/office/powerpoint/2010/main" val="1828997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A2FAC-8505-1BB6-B904-56742B0A3F6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0FF9B5D-3797-C5E3-72DE-3D6CA491DEA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D84ABF-B0D4-BDC9-1870-3251B9C3F8BD}"/>
              </a:ext>
            </a:extLst>
          </p:cNvPr>
          <p:cNvSpPr>
            <a:spLocks noGrp="1"/>
          </p:cNvSpPr>
          <p:nvPr>
            <p:ph type="dt" sz="half" idx="10"/>
          </p:nvPr>
        </p:nvSpPr>
        <p:spPr/>
        <p:txBody>
          <a:bodyPr/>
          <a:lstStyle/>
          <a:p>
            <a:fld id="{C76A4175-060E-4DF7-A998-802A319C4436}" type="datetimeFigureOut">
              <a:rPr lang="en-US" smtClean="0"/>
              <a:t>11/7/2025</a:t>
            </a:fld>
            <a:endParaRPr lang="en-US"/>
          </a:p>
        </p:txBody>
      </p:sp>
      <p:sp>
        <p:nvSpPr>
          <p:cNvPr id="5" name="Footer Placeholder 4">
            <a:extLst>
              <a:ext uri="{FF2B5EF4-FFF2-40B4-BE49-F238E27FC236}">
                <a16:creationId xmlns:a16="http://schemas.microsoft.com/office/drawing/2014/main" id="{34202A80-37F4-9CE4-2739-2ADE0D29CA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94E69E-AB03-0570-AE55-8954756E1498}"/>
              </a:ext>
            </a:extLst>
          </p:cNvPr>
          <p:cNvSpPr>
            <a:spLocks noGrp="1"/>
          </p:cNvSpPr>
          <p:nvPr>
            <p:ph type="sldNum" sz="quarter" idx="12"/>
          </p:nvPr>
        </p:nvSpPr>
        <p:spPr/>
        <p:txBody>
          <a:bodyPr/>
          <a:lstStyle/>
          <a:p>
            <a:fld id="{4F77893D-F0D7-489C-BBF7-BB6AAEC8F789}" type="slidenum">
              <a:rPr lang="en-US" smtClean="0"/>
              <a:t>‹#›</a:t>
            </a:fld>
            <a:endParaRPr lang="en-US"/>
          </a:p>
        </p:txBody>
      </p:sp>
    </p:spTree>
    <p:extLst>
      <p:ext uri="{BB962C8B-B14F-4D97-AF65-F5344CB8AC3E}">
        <p14:creationId xmlns:p14="http://schemas.microsoft.com/office/powerpoint/2010/main" val="395890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CA3D1D-BFF5-8AF2-35EA-1A670F695D6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D5E0F95-B5C9-C4A9-BB6D-F0C256B556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87FE2B-F9C0-35AF-8DE8-487602C47160}"/>
              </a:ext>
            </a:extLst>
          </p:cNvPr>
          <p:cNvSpPr>
            <a:spLocks noGrp="1"/>
          </p:cNvSpPr>
          <p:nvPr>
            <p:ph type="dt" sz="half" idx="10"/>
          </p:nvPr>
        </p:nvSpPr>
        <p:spPr/>
        <p:txBody>
          <a:bodyPr/>
          <a:lstStyle/>
          <a:p>
            <a:fld id="{C76A4175-060E-4DF7-A998-802A319C4436}" type="datetimeFigureOut">
              <a:rPr lang="en-US" smtClean="0"/>
              <a:t>11/7/2025</a:t>
            </a:fld>
            <a:endParaRPr lang="en-US"/>
          </a:p>
        </p:txBody>
      </p:sp>
      <p:sp>
        <p:nvSpPr>
          <p:cNvPr id="5" name="Footer Placeholder 4">
            <a:extLst>
              <a:ext uri="{FF2B5EF4-FFF2-40B4-BE49-F238E27FC236}">
                <a16:creationId xmlns:a16="http://schemas.microsoft.com/office/drawing/2014/main" id="{CA6A69EF-26B4-A43C-BE75-9553861FB6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69F93E-A90C-6F3E-55FE-260F52CE4E6D}"/>
              </a:ext>
            </a:extLst>
          </p:cNvPr>
          <p:cNvSpPr>
            <a:spLocks noGrp="1"/>
          </p:cNvSpPr>
          <p:nvPr>
            <p:ph type="sldNum" sz="quarter" idx="12"/>
          </p:nvPr>
        </p:nvSpPr>
        <p:spPr/>
        <p:txBody>
          <a:bodyPr/>
          <a:lstStyle/>
          <a:p>
            <a:fld id="{4F77893D-F0D7-489C-BBF7-BB6AAEC8F789}" type="slidenum">
              <a:rPr lang="en-US" smtClean="0"/>
              <a:t>‹#›</a:t>
            </a:fld>
            <a:endParaRPr lang="en-US"/>
          </a:p>
        </p:txBody>
      </p:sp>
    </p:spTree>
    <p:extLst>
      <p:ext uri="{BB962C8B-B14F-4D97-AF65-F5344CB8AC3E}">
        <p14:creationId xmlns:p14="http://schemas.microsoft.com/office/powerpoint/2010/main" val="88131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9F476-5C8F-EC5C-4DF4-F05E4262C0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81C039-A8AE-041F-A564-08D5416E23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63D84C-D521-91D3-5E73-938ACE24C45E}"/>
              </a:ext>
            </a:extLst>
          </p:cNvPr>
          <p:cNvSpPr>
            <a:spLocks noGrp="1"/>
          </p:cNvSpPr>
          <p:nvPr>
            <p:ph type="dt" sz="half" idx="10"/>
          </p:nvPr>
        </p:nvSpPr>
        <p:spPr/>
        <p:txBody>
          <a:bodyPr/>
          <a:lstStyle/>
          <a:p>
            <a:fld id="{C76A4175-060E-4DF7-A998-802A319C4436}" type="datetimeFigureOut">
              <a:rPr lang="en-US" smtClean="0"/>
              <a:t>11/7/2025</a:t>
            </a:fld>
            <a:endParaRPr lang="en-US"/>
          </a:p>
        </p:txBody>
      </p:sp>
      <p:sp>
        <p:nvSpPr>
          <p:cNvPr id="5" name="Footer Placeholder 4">
            <a:extLst>
              <a:ext uri="{FF2B5EF4-FFF2-40B4-BE49-F238E27FC236}">
                <a16:creationId xmlns:a16="http://schemas.microsoft.com/office/drawing/2014/main" id="{742C5129-F620-3F2E-FB02-F2DA5D8448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C1F6A8-CC8B-BA64-1C66-79405385D477}"/>
              </a:ext>
            </a:extLst>
          </p:cNvPr>
          <p:cNvSpPr>
            <a:spLocks noGrp="1"/>
          </p:cNvSpPr>
          <p:nvPr>
            <p:ph type="sldNum" sz="quarter" idx="12"/>
          </p:nvPr>
        </p:nvSpPr>
        <p:spPr/>
        <p:txBody>
          <a:bodyPr/>
          <a:lstStyle/>
          <a:p>
            <a:fld id="{4F77893D-F0D7-489C-BBF7-BB6AAEC8F789}" type="slidenum">
              <a:rPr lang="en-US" smtClean="0"/>
              <a:t>‹#›</a:t>
            </a:fld>
            <a:endParaRPr lang="en-US"/>
          </a:p>
        </p:txBody>
      </p:sp>
    </p:spTree>
    <p:extLst>
      <p:ext uri="{BB962C8B-B14F-4D97-AF65-F5344CB8AC3E}">
        <p14:creationId xmlns:p14="http://schemas.microsoft.com/office/powerpoint/2010/main" val="387563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6D67F-7FFB-170A-026B-8B67F650E2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2A77FDD-25B4-2A54-FDCB-6F49AED6F4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C85A12-7BA4-FE22-6BDE-DA5EEF8A3334}"/>
              </a:ext>
            </a:extLst>
          </p:cNvPr>
          <p:cNvSpPr>
            <a:spLocks noGrp="1"/>
          </p:cNvSpPr>
          <p:nvPr>
            <p:ph type="dt" sz="half" idx="10"/>
          </p:nvPr>
        </p:nvSpPr>
        <p:spPr/>
        <p:txBody>
          <a:bodyPr/>
          <a:lstStyle/>
          <a:p>
            <a:fld id="{C76A4175-060E-4DF7-A998-802A319C4436}" type="datetimeFigureOut">
              <a:rPr lang="en-US" smtClean="0"/>
              <a:t>11/7/2025</a:t>
            </a:fld>
            <a:endParaRPr lang="en-US"/>
          </a:p>
        </p:txBody>
      </p:sp>
      <p:sp>
        <p:nvSpPr>
          <p:cNvPr id="5" name="Footer Placeholder 4">
            <a:extLst>
              <a:ext uri="{FF2B5EF4-FFF2-40B4-BE49-F238E27FC236}">
                <a16:creationId xmlns:a16="http://schemas.microsoft.com/office/drawing/2014/main" id="{DAF78870-3C1C-ECDC-FE91-F26B335A2E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69B57B-91EB-B57E-01BC-0A8CE7400BDC}"/>
              </a:ext>
            </a:extLst>
          </p:cNvPr>
          <p:cNvSpPr>
            <a:spLocks noGrp="1"/>
          </p:cNvSpPr>
          <p:nvPr>
            <p:ph type="sldNum" sz="quarter" idx="12"/>
          </p:nvPr>
        </p:nvSpPr>
        <p:spPr/>
        <p:txBody>
          <a:bodyPr/>
          <a:lstStyle/>
          <a:p>
            <a:fld id="{4F77893D-F0D7-489C-BBF7-BB6AAEC8F789}" type="slidenum">
              <a:rPr lang="en-US" smtClean="0"/>
              <a:t>‹#›</a:t>
            </a:fld>
            <a:endParaRPr lang="en-US"/>
          </a:p>
        </p:txBody>
      </p:sp>
    </p:spTree>
    <p:extLst>
      <p:ext uri="{BB962C8B-B14F-4D97-AF65-F5344CB8AC3E}">
        <p14:creationId xmlns:p14="http://schemas.microsoft.com/office/powerpoint/2010/main" val="3629222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10334-AB58-ACCB-CE11-332092F63B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F7AF8E-1935-A7A1-83EC-44F109CCA4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1CAD09-3F79-CABF-820B-6F0E2A52D3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F41936-0198-6A75-EB5C-C9DBE62FC3A4}"/>
              </a:ext>
            </a:extLst>
          </p:cNvPr>
          <p:cNvSpPr>
            <a:spLocks noGrp="1"/>
          </p:cNvSpPr>
          <p:nvPr>
            <p:ph type="dt" sz="half" idx="10"/>
          </p:nvPr>
        </p:nvSpPr>
        <p:spPr/>
        <p:txBody>
          <a:bodyPr/>
          <a:lstStyle/>
          <a:p>
            <a:fld id="{C76A4175-060E-4DF7-A998-802A319C4436}" type="datetimeFigureOut">
              <a:rPr lang="en-US" smtClean="0"/>
              <a:t>11/7/2025</a:t>
            </a:fld>
            <a:endParaRPr lang="en-US"/>
          </a:p>
        </p:txBody>
      </p:sp>
      <p:sp>
        <p:nvSpPr>
          <p:cNvPr id="6" name="Footer Placeholder 5">
            <a:extLst>
              <a:ext uri="{FF2B5EF4-FFF2-40B4-BE49-F238E27FC236}">
                <a16:creationId xmlns:a16="http://schemas.microsoft.com/office/drawing/2014/main" id="{F1A1BDA8-FAE0-C179-0F2F-1213DAA1F8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85F003-362C-CD85-FFBC-CD2FFA47CBA4}"/>
              </a:ext>
            </a:extLst>
          </p:cNvPr>
          <p:cNvSpPr>
            <a:spLocks noGrp="1"/>
          </p:cNvSpPr>
          <p:nvPr>
            <p:ph type="sldNum" sz="quarter" idx="12"/>
          </p:nvPr>
        </p:nvSpPr>
        <p:spPr/>
        <p:txBody>
          <a:bodyPr/>
          <a:lstStyle/>
          <a:p>
            <a:fld id="{4F77893D-F0D7-489C-BBF7-BB6AAEC8F789}" type="slidenum">
              <a:rPr lang="en-US" smtClean="0"/>
              <a:t>‹#›</a:t>
            </a:fld>
            <a:endParaRPr lang="en-US"/>
          </a:p>
        </p:txBody>
      </p:sp>
    </p:spTree>
    <p:extLst>
      <p:ext uri="{BB962C8B-B14F-4D97-AF65-F5344CB8AC3E}">
        <p14:creationId xmlns:p14="http://schemas.microsoft.com/office/powerpoint/2010/main" val="1702983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86355-2F9C-8ACF-76D5-CF648F1992A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B34DB6-68DB-D84D-8FF7-B7DBAD6C3B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4B7C78-39D4-97A1-8F6C-29D02F206B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47B3D03-7389-FC04-6AD9-8BDFC777DE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8FD445-EE37-EAC2-F97C-FA9B86BED5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35FFB93-D577-77F7-FCA5-AF9348071A52}"/>
              </a:ext>
            </a:extLst>
          </p:cNvPr>
          <p:cNvSpPr>
            <a:spLocks noGrp="1"/>
          </p:cNvSpPr>
          <p:nvPr>
            <p:ph type="dt" sz="half" idx="10"/>
          </p:nvPr>
        </p:nvSpPr>
        <p:spPr/>
        <p:txBody>
          <a:bodyPr/>
          <a:lstStyle/>
          <a:p>
            <a:fld id="{C76A4175-060E-4DF7-A998-802A319C4436}" type="datetimeFigureOut">
              <a:rPr lang="en-US" smtClean="0"/>
              <a:t>11/7/2025</a:t>
            </a:fld>
            <a:endParaRPr lang="en-US"/>
          </a:p>
        </p:txBody>
      </p:sp>
      <p:sp>
        <p:nvSpPr>
          <p:cNvPr id="8" name="Footer Placeholder 7">
            <a:extLst>
              <a:ext uri="{FF2B5EF4-FFF2-40B4-BE49-F238E27FC236}">
                <a16:creationId xmlns:a16="http://schemas.microsoft.com/office/drawing/2014/main" id="{1AEB9CF0-A4E5-6572-6F64-E1318A314B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3A4E6-73E0-D1C2-B38A-0557711ADA80}"/>
              </a:ext>
            </a:extLst>
          </p:cNvPr>
          <p:cNvSpPr>
            <a:spLocks noGrp="1"/>
          </p:cNvSpPr>
          <p:nvPr>
            <p:ph type="sldNum" sz="quarter" idx="12"/>
          </p:nvPr>
        </p:nvSpPr>
        <p:spPr/>
        <p:txBody>
          <a:bodyPr/>
          <a:lstStyle/>
          <a:p>
            <a:fld id="{4F77893D-F0D7-489C-BBF7-BB6AAEC8F789}" type="slidenum">
              <a:rPr lang="en-US" smtClean="0"/>
              <a:t>‹#›</a:t>
            </a:fld>
            <a:endParaRPr lang="en-US"/>
          </a:p>
        </p:txBody>
      </p:sp>
    </p:spTree>
    <p:extLst>
      <p:ext uri="{BB962C8B-B14F-4D97-AF65-F5344CB8AC3E}">
        <p14:creationId xmlns:p14="http://schemas.microsoft.com/office/powerpoint/2010/main" val="823164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CCAFB-D89F-D604-1627-EA2842A120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B46FF5B-F697-129F-B6EB-8D9DB6F907CF}"/>
              </a:ext>
            </a:extLst>
          </p:cNvPr>
          <p:cNvSpPr>
            <a:spLocks noGrp="1"/>
          </p:cNvSpPr>
          <p:nvPr>
            <p:ph type="dt" sz="half" idx="10"/>
          </p:nvPr>
        </p:nvSpPr>
        <p:spPr/>
        <p:txBody>
          <a:bodyPr/>
          <a:lstStyle/>
          <a:p>
            <a:fld id="{C76A4175-060E-4DF7-A998-802A319C4436}" type="datetimeFigureOut">
              <a:rPr lang="en-US" smtClean="0"/>
              <a:t>11/7/2025</a:t>
            </a:fld>
            <a:endParaRPr lang="en-US"/>
          </a:p>
        </p:txBody>
      </p:sp>
      <p:sp>
        <p:nvSpPr>
          <p:cNvPr id="4" name="Footer Placeholder 3">
            <a:extLst>
              <a:ext uri="{FF2B5EF4-FFF2-40B4-BE49-F238E27FC236}">
                <a16:creationId xmlns:a16="http://schemas.microsoft.com/office/drawing/2014/main" id="{4BF7B5BC-3E13-F686-A835-C26CD0D638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B4082C-696B-A204-6965-67852683A691}"/>
              </a:ext>
            </a:extLst>
          </p:cNvPr>
          <p:cNvSpPr>
            <a:spLocks noGrp="1"/>
          </p:cNvSpPr>
          <p:nvPr>
            <p:ph type="sldNum" sz="quarter" idx="12"/>
          </p:nvPr>
        </p:nvSpPr>
        <p:spPr/>
        <p:txBody>
          <a:bodyPr/>
          <a:lstStyle/>
          <a:p>
            <a:fld id="{4F77893D-F0D7-489C-BBF7-BB6AAEC8F789}" type="slidenum">
              <a:rPr lang="en-US" smtClean="0"/>
              <a:t>‹#›</a:t>
            </a:fld>
            <a:endParaRPr lang="en-US"/>
          </a:p>
        </p:txBody>
      </p:sp>
    </p:spTree>
    <p:extLst>
      <p:ext uri="{BB962C8B-B14F-4D97-AF65-F5344CB8AC3E}">
        <p14:creationId xmlns:p14="http://schemas.microsoft.com/office/powerpoint/2010/main" val="797537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09079C-7863-916B-FCEF-6C387BB291D6}"/>
              </a:ext>
            </a:extLst>
          </p:cNvPr>
          <p:cNvSpPr>
            <a:spLocks noGrp="1"/>
          </p:cNvSpPr>
          <p:nvPr>
            <p:ph type="dt" sz="half" idx="10"/>
          </p:nvPr>
        </p:nvSpPr>
        <p:spPr/>
        <p:txBody>
          <a:bodyPr/>
          <a:lstStyle/>
          <a:p>
            <a:fld id="{C76A4175-060E-4DF7-A998-802A319C4436}" type="datetimeFigureOut">
              <a:rPr lang="en-US" smtClean="0"/>
              <a:t>11/7/2025</a:t>
            </a:fld>
            <a:endParaRPr lang="en-US"/>
          </a:p>
        </p:txBody>
      </p:sp>
      <p:sp>
        <p:nvSpPr>
          <p:cNvPr id="3" name="Footer Placeholder 2">
            <a:extLst>
              <a:ext uri="{FF2B5EF4-FFF2-40B4-BE49-F238E27FC236}">
                <a16:creationId xmlns:a16="http://schemas.microsoft.com/office/drawing/2014/main" id="{95393C26-B1CA-AA20-7F6F-C671CE018E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0E4907-AE3C-A465-3CB6-562E37D37F9C}"/>
              </a:ext>
            </a:extLst>
          </p:cNvPr>
          <p:cNvSpPr>
            <a:spLocks noGrp="1"/>
          </p:cNvSpPr>
          <p:nvPr>
            <p:ph type="sldNum" sz="quarter" idx="12"/>
          </p:nvPr>
        </p:nvSpPr>
        <p:spPr/>
        <p:txBody>
          <a:bodyPr/>
          <a:lstStyle/>
          <a:p>
            <a:fld id="{4F77893D-F0D7-489C-BBF7-BB6AAEC8F789}" type="slidenum">
              <a:rPr lang="en-US" smtClean="0"/>
              <a:t>‹#›</a:t>
            </a:fld>
            <a:endParaRPr lang="en-US"/>
          </a:p>
        </p:txBody>
      </p:sp>
    </p:spTree>
    <p:extLst>
      <p:ext uri="{BB962C8B-B14F-4D97-AF65-F5344CB8AC3E}">
        <p14:creationId xmlns:p14="http://schemas.microsoft.com/office/powerpoint/2010/main" val="1611054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F89A6-20C4-9E06-55DF-AFADBF6DE8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E120AD6-8EC1-443C-66AE-AE01B16D4D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DB42F2-988A-03CB-B34B-6E4FD31F34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893DD0-B8E7-AD5F-3A2B-09EB821C46AB}"/>
              </a:ext>
            </a:extLst>
          </p:cNvPr>
          <p:cNvSpPr>
            <a:spLocks noGrp="1"/>
          </p:cNvSpPr>
          <p:nvPr>
            <p:ph type="dt" sz="half" idx="10"/>
          </p:nvPr>
        </p:nvSpPr>
        <p:spPr/>
        <p:txBody>
          <a:bodyPr/>
          <a:lstStyle/>
          <a:p>
            <a:fld id="{C76A4175-060E-4DF7-A998-802A319C4436}" type="datetimeFigureOut">
              <a:rPr lang="en-US" smtClean="0"/>
              <a:t>11/7/2025</a:t>
            </a:fld>
            <a:endParaRPr lang="en-US"/>
          </a:p>
        </p:txBody>
      </p:sp>
      <p:sp>
        <p:nvSpPr>
          <p:cNvPr id="6" name="Footer Placeholder 5">
            <a:extLst>
              <a:ext uri="{FF2B5EF4-FFF2-40B4-BE49-F238E27FC236}">
                <a16:creationId xmlns:a16="http://schemas.microsoft.com/office/drawing/2014/main" id="{C3C2D4AA-C53D-DDC5-DB1D-AE6BAC4D4B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E9C88C-6E6A-BB24-05D0-85814EEA1EF1}"/>
              </a:ext>
            </a:extLst>
          </p:cNvPr>
          <p:cNvSpPr>
            <a:spLocks noGrp="1"/>
          </p:cNvSpPr>
          <p:nvPr>
            <p:ph type="sldNum" sz="quarter" idx="12"/>
          </p:nvPr>
        </p:nvSpPr>
        <p:spPr/>
        <p:txBody>
          <a:bodyPr/>
          <a:lstStyle/>
          <a:p>
            <a:fld id="{4F77893D-F0D7-489C-BBF7-BB6AAEC8F789}" type="slidenum">
              <a:rPr lang="en-US" smtClean="0"/>
              <a:t>‹#›</a:t>
            </a:fld>
            <a:endParaRPr lang="en-US"/>
          </a:p>
        </p:txBody>
      </p:sp>
    </p:spTree>
    <p:extLst>
      <p:ext uri="{BB962C8B-B14F-4D97-AF65-F5344CB8AC3E}">
        <p14:creationId xmlns:p14="http://schemas.microsoft.com/office/powerpoint/2010/main" val="4126527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F196E-B98F-B282-5D4A-60E0ED4F74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D5EF4FC-963F-F7F2-4FDC-3079D7D0B7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ECE7F1-293C-761B-4E0B-CFD80C4142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E6847F-A3CB-71D7-7AC7-BCF959CA6FD6}"/>
              </a:ext>
            </a:extLst>
          </p:cNvPr>
          <p:cNvSpPr>
            <a:spLocks noGrp="1"/>
          </p:cNvSpPr>
          <p:nvPr>
            <p:ph type="dt" sz="half" idx="10"/>
          </p:nvPr>
        </p:nvSpPr>
        <p:spPr/>
        <p:txBody>
          <a:bodyPr/>
          <a:lstStyle/>
          <a:p>
            <a:fld id="{C76A4175-060E-4DF7-A998-802A319C4436}" type="datetimeFigureOut">
              <a:rPr lang="en-US" smtClean="0"/>
              <a:t>11/7/2025</a:t>
            </a:fld>
            <a:endParaRPr lang="en-US"/>
          </a:p>
        </p:txBody>
      </p:sp>
      <p:sp>
        <p:nvSpPr>
          <p:cNvPr id="6" name="Footer Placeholder 5">
            <a:extLst>
              <a:ext uri="{FF2B5EF4-FFF2-40B4-BE49-F238E27FC236}">
                <a16:creationId xmlns:a16="http://schemas.microsoft.com/office/drawing/2014/main" id="{40669AEF-91C0-1774-A2B7-3D6E367506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2482E6-FADE-FEFB-5EAC-31E2FF449E96}"/>
              </a:ext>
            </a:extLst>
          </p:cNvPr>
          <p:cNvSpPr>
            <a:spLocks noGrp="1"/>
          </p:cNvSpPr>
          <p:nvPr>
            <p:ph type="sldNum" sz="quarter" idx="12"/>
          </p:nvPr>
        </p:nvSpPr>
        <p:spPr/>
        <p:txBody>
          <a:bodyPr/>
          <a:lstStyle/>
          <a:p>
            <a:fld id="{4F77893D-F0D7-489C-BBF7-BB6AAEC8F789}" type="slidenum">
              <a:rPr lang="en-US" smtClean="0"/>
              <a:t>‹#›</a:t>
            </a:fld>
            <a:endParaRPr lang="en-US"/>
          </a:p>
        </p:txBody>
      </p:sp>
    </p:spTree>
    <p:extLst>
      <p:ext uri="{BB962C8B-B14F-4D97-AF65-F5344CB8AC3E}">
        <p14:creationId xmlns:p14="http://schemas.microsoft.com/office/powerpoint/2010/main" val="396756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58132F-1E6A-389F-AEF0-5F4BE02A47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412BCA-7391-7BE6-ABB5-631EFDE49E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08E07C-A241-1DAB-8D96-B3AD125658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A4175-060E-4DF7-A998-802A319C4436}" type="datetimeFigureOut">
              <a:rPr lang="en-US" smtClean="0"/>
              <a:t>11/7/2025</a:t>
            </a:fld>
            <a:endParaRPr lang="en-US"/>
          </a:p>
        </p:txBody>
      </p:sp>
      <p:sp>
        <p:nvSpPr>
          <p:cNvPr id="5" name="Footer Placeholder 4">
            <a:extLst>
              <a:ext uri="{FF2B5EF4-FFF2-40B4-BE49-F238E27FC236}">
                <a16:creationId xmlns:a16="http://schemas.microsoft.com/office/drawing/2014/main" id="{46B50325-62AC-DDC5-2C8E-A360D1BE18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ED8C86-1F69-921B-9B90-AF16FD24DE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77893D-F0D7-489C-BBF7-BB6AAEC8F789}" type="slidenum">
              <a:rPr lang="en-US" smtClean="0"/>
              <a:t>‹#›</a:t>
            </a:fld>
            <a:endParaRPr lang="en-US"/>
          </a:p>
        </p:txBody>
      </p:sp>
    </p:spTree>
    <p:extLst>
      <p:ext uri="{BB962C8B-B14F-4D97-AF65-F5344CB8AC3E}">
        <p14:creationId xmlns:p14="http://schemas.microsoft.com/office/powerpoint/2010/main" val="2314929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tatista.com/chart/20443/deadliest-earthquakes-since-1900/"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8AB19-C883-205B-00D9-7AEDD567FFC0}"/>
              </a:ext>
            </a:extLst>
          </p:cNvPr>
          <p:cNvSpPr>
            <a:spLocks noGrp="1"/>
          </p:cNvSpPr>
          <p:nvPr>
            <p:ph type="ctrTitle"/>
          </p:nvPr>
        </p:nvSpPr>
        <p:spPr/>
        <p:txBody>
          <a:bodyPr/>
          <a:lstStyle/>
          <a:p>
            <a:r>
              <a:rPr lang="en-US" dirty="0"/>
              <a:t>BSF III</a:t>
            </a:r>
          </a:p>
        </p:txBody>
      </p:sp>
      <p:sp>
        <p:nvSpPr>
          <p:cNvPr id="3" name="Subtitle 2">
            <a:extLst>
              <a:ext uri="{FF2B5EF4-FFF2-40B4-BE49-F238E27FC236}">
                <a16:creationId xmlns:a16="http://schemas.microsoft.com/office/drawing/2014/main" id="{B05E5AB6-F0A1-05E3-D478-97363797BCCF}"/>
              </a:ext>
            </a:extLst>
          </p:cNvPr>
          <p:cNvSpPr>
            <a:spLocks noGrp="1"/>
          </p:cNvSpPr>
          <p:nvPr>
            <p:ph type="subTitle" idx="1"/>
          </p:nvPr>
        </p:nvSpPr>
        <p:spPr/>
        <p:txBody>
          <a:bodyPr/>
          <a:lstStyle/>
          <a:p>
            <a:r>
              <a:rPr lang="en-US" dirty="0"/>
              <a:t>GENERAL INSURANCE MANAGEMENT</a:t>
            </a:r>
          </a:p>
          <a:p>
            <a:r>
              <a:rPr lang="en-US" dirty="0"/>
              <a:t>TOPIC: REINSURANCE</a:t>
            </a:r>
          </a:p>
        </p:txBody>
      </p:sp>
    </p:spTree>
    <p:extLst>
      <p:ext uri="{BB962C8B-B14F-4D97-AF65-F5344CB8AC3E}">
        <p14:creationId xmlns:p14="http://schemas.microsoft.com/office/powerpoint/2010/main" val="3456669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CD1FE-DCC2-AEE4-2152-3F14F64921D6}"/>
              </a:ext>
            </a:extLst>
          </p:cNvPr>
          <p:cNvSpPr>
            <a:spLocks noGrp="1"/>
          </p:cNvSpPr>
          <p:nvPr>
            <p:ph type="title"/>
          </p:nvPr>
        </p:nvSpPr>
        <p:spPr/>
        <p:txBody>
          <a:bodyPr/>
          <a:lstStyle/>
          <a:p>
            <a:pPr algn="ctr"/>
            <a:r>
              <a:rPr lang="en-US" b="1" i="1" dirty="0"/>
              <a:t>Players in the Reinsurance market</a:t>
            </a:r>
          </a:p>
        </p:txBody>
      </p:sp>
      <p:sp>
        <p:nvSpPr>
          <p:cNvPr id="3" name="Content Placeholder 2">
            <a:extLst>
              <a:ext uri="{FF2B5EF4-FFF2-40B4-BE49-F238E27FC236}">
                <a16:creationId xmlns:a16="http://schemas.microsoft.com/office/drawing/2014/main" id="{1CA572D7-F580-7453-0403-0041C30F795F}"/>
              </a:ext>
            </a:extLst>
          </p:cNvPr>
          <p:cNvSpPr>
            <a:spLocks noGrp="1"/>
          </p:cNvSpPr>
          <p:nvPr>
            <p:ph idx="1"/>
          </p:nvPr>
        </p:nvSpPr>
        <p:spPr>
          <a:xfrm>
            <a:off x="439995" y="1943613"/>
            <a:ext cx="5656006" cy="4351338"/>
          </a:xfrm>
        </p:spPr>
        <p:txBody>
          <a:bodyPr>
            <a:normAutofit fontScale="85000" lnSpcReduction="10000"/>
          </a:bodyPr>
          <a:lstStyle/>
          <a:p>
            <a:r>
              <a:rPr lang="en-US" dirty="0"/>
              <a:t>2. </a:t>
            </a:r>
            <a:r>
              <a:rPr lang="en-US" b="1" dirty="0"/>
              <a:t>Reinsurers</a:t>
            </a:r>
          </a:p>
          <a:p>
            <a:r>
              <a:rPr lang="en-US" dirty="0"/>
              <a:t>Reinsurers are specialized insurance companies that assume risk from primary insurers. Their role is to absorb large, infrequent, or catastrophic losses.</a:t>
            </a:r>
          </a:p>
          <a:p>
            <a:r>
              <a:rPr lang="en-US" dirty="0"/>
              <a:t>Role:</a:t>
            </a:r>
          </a:p>
          <a:p>
            <a:r>
              <a:rPr lang="en-US" dirty="0"/>
              <a:t>Provide risk capacity, technical support, and financial stability.</a:t>
            </a:r>
          </a:p>
          <a:p>
            <a:r>
              <a:rPr lang="en-US" dirty="0"/>
              <a:t>Help primary insurers design reinsurance programs (treaty and facultative).</a:t>
            </a:r>
          </a:p>
          <a:p>
            <a:r>
              <a:rPr lang="en-US" dirty="0"/>
              <a:t>Diversify risks geographically and across different classes.</a:t>
            </a:r>
          </a:p>
          <a:p>
            <a:endParaRPr lang="en-US" dirty="0"/>
          </a:p>
        </p:txBody>
      </p:sp>
      <p:sp>
        <p:nvSpPr>
          <p:cNvPr id="5" name="TextBox 4">
            <a:extLst>
              <a:ext uri="{FF2B5EF4-FFF2-40B4-BE49-F238E27FC236}">
                <a16:creationId xmlns:a16="http://schemas.microsoft.com/office/drawing/2014/main" id="{CAF3E40D-CB9C-F2B5-11E2-99BC4D77F83C}"/>
              </a:ext>
            </a:extLst>
          </p:cNvPr>
          <p:cNvSpPr txBox="1"/>
          <p:nvPr/>
        </p:nvSpPr>
        <p:spPr>
          <a:xfrm>
            <a:off x="6096000" y="1943613"/>
            <a:ext cx="5968181" cy="3970318"/>
          </a:xfrm>
          <a:prstGeom prst="rect">
            <a:avLst/>
          </a:prstGeom>
          <a:noFill/>
        </p:spPr>
        <p:txBody>
          <a:bodyPr wrap="square">
            <a:spAutoFit/>
          </a:bodyPr>
          <a:lstStyle/>
          <a:p>
            <a:r>
              <a:rPr lang="en-US" b="1" dirty="0"/>
              <a:t>Examples (Global Reinsurers):</a:t>
            </a:r>
          </a:p>
          <a:p>
            <a:r>
              <a:rPr lang="en-US" dirty="0"/>
              <a:t>• Munich Re (Germany)</a:t>
            </a:r>
          </a:p>
          <a:p>
            <a:r>
              <a:rPr lang="en-US" dirty="0"/>
              <a:t>• Swiss Re (Switzerland)</a:t>
            </a:r>
          </a:p>
          <a:p>
            <a:r>
              <a:rPr lang="en-US" dirty="0"/>
              <a:t>• Hannover Re (Germany)</a:t>
            </a:r>
          </a:p>
          <a:p>
            <a:r>
              <a:rPr lang="en-US" dirty="0"/>
              <a:t>• Lloyd’s of London (UK – operates as a reinsurance marketplace)</a:t>
            </a:r>
          </a:p>
          <a:p>
            <a:endParaRPr lang="en-US" b="1" dirty="0"/>
          </a:p>
          <a:p>
            <a:r>
              <a:rPr lang="en-US" b="1" dirty="0"/>
              <a:t>Examples (Regional/African Reinsurers):</a:t>
            </a:r>
          </a:p>
          <a:p>
            <a:r>
              <a:rPr lang="en-US" dirty="0"/>
              <a:t>• Africa Re (African Reinsurance Corporation); headquartered in Lagos, Nigeria.</a:t>
            </a:r>
          </a:p>
          <a:p>
            <a:r>
              <a:rPr lang="en-US" dirty="0"/>
              <a:t>• Kenya Reinsurance Corporation (Kenya Re) ; a state-owned regional reinsurer.</a:t>
            </a:r>
          </a:p>
          <a:p>
            <a:r>
              <a:rPr lang="en-US" dirty="0"/>
              <a:t>• Uganda Reinsurance Company (Uganda Re); established to promote local retention of reinsurance premiums.</a:t>
            </a:r>
          </a:p>
        </p:txBody>
      </p:sp>
    </p:spTree>
    <p:extLst>
      <p:ext uri="{BB962C8B-B14F-4D97-AF65-F5344CB8AC3E}">
        <p14:creationId xmlns:p14="http://schemas.microsoft.com/office/powerpoint/2010/main" val="941355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925E-D222-DB94-0C8D-401930157F4D}"/>
              </a:ext>
            </a:extLst>
          </p:cNvPr>
          <p:cNvSpPr>
            <a:spLocks noGrp="1"/>
          </p:cNvSpPr>
          <p:nvPr>
            <p:ph type="title"/>
          </p:nvPr>
        </p:nvSpPr>
        <p:spPr/>
        <p:txBody>
          <a:bodyPr/>
          <a:lstStyle/>
          <a:p>
            <a:pPr algn="ctr"/>
            <a:r>
              <a:rPr lang="en-US" b="1" i="1" dirty="0"/>
              <a:t>Players in the Reinsurance market</a:t>
            </a:r>
          </a:p>
        </p:txBody>
      </p:sp>
      <p:sp>
        <p:nvSpPr>
          <p:cNvPr id="3" name="Content Placeholder 2">
            <a:extLst>
              <a:ext uri="{FF2B5EF4-FFF2-40B4-BE49-F238E27FC236}">
                <a16:creationId xmlns:a16="http://schemas.microsoft.com/office/drawing/2014/main" id="{1909E034-9496-9083-1D34-EAED85F5C4C4}"/>
              </a:ext>
            </a:extLst>
          </p:cNvPr>
          <p:cNvSpPr>
            <a:spLocks noGrp="1"/>
          </p:cNvSpPr>
          <p:nvPr>
            <p:ph idx="1"/>
          </p:nvPr>
        </p:nvSpPr>
        <p:spPr/>
        <p:txBody>
          <a:bodyPr>
            <a:normAutofit fontScale="92500" lnSpcReduction="10000"/>
          </a:bodyPr>
          <a:lstStyle/>
          <a:p>
            <a:r>
              <a:rPr lang="en-US" b="1" dirty="0"/>
              <a:t>3.</a:t>
            </a:r>
            <a:r>
              <a:rPr lang="en-US" dirty="0"/>
              <a:t> </a:t>
            </a:r>
            <a:r>
              <a:rPr lang="en-US" b="1" dirty="0" err="1"/>
              <a:t>Retrocessionaires</a:t>
            </a:r>
            <a:endParaRPr lang="en-US" b="1" dirty="0"/>
          </a:p>
          <a:p>
            <a:r>
              <a:rPr lang="en-US" dirty="0" err="1"/>
              <a:t>Retrocessionaires</a:t>
            </a:r>
            <a:r>
              <a:rPr lang="en-US" dirty="0"/>
              <a:t> are reinsurers that provide reinsurance to other reinsurers. This process is known as retrocession.</a:t>
            </a:r>
          </a:p>
          <a:p>
            <a:r>
              <a:rPr lang="en-US" dirty="0"/>
              <a:t>Role:</a:t>
            </a:r>
          </a:p>
          <a:p>
            <a:r>
              <a:rPr lang="en-US" dirty="0"/>
              <a:t>Allow reinsurers to transfer part of the risks they have accepted.</a:t>
            </a:r>
          </a:p>
          <a:p>
            <a:r>
              <a:rPr lang="en-US" dirty="0"/>
              <a:t>Spread and diversify risk even further in the global market.</a:t>
            </a:r>
          </a:p>
          <a:p>
            <a:r>
              <a:rPr lang="en-US" dirty="0"/>
              <a:t>Protect reinsurers from catastrophic accumulations of losses.</a:t>
            </a:r>
          </a:p>
          <a:p>
            <a:r>
              <a:rPr lang="en-US" b="1" dirty="0"/>
              <a:t>Example:</a:t>
            </a:r>
          </a:p>
          <a:p>
            <a:r>
              <a:rPr lang="en-US" dirty="0"/>
              <a:t>Munich Re may reinsure part of its global exposure with Swiss Re or Lloyd’s syndicates.</a:t>
            </a:r>
          </a:p>
          <a:p>
            <a:endParaRPr lang="en-US" dirty="0"/>
          </a:p>
        </p:txBody>
      </p:sp>
    </p:spTree>
    <p:extLst>
      <p:ext uri="{BB962C8B-B14F-4D97-AF65-F5344CB8AC3E}">
        <p14:creationId xmlns:p14="http://schemas.microsoft.com/office/powerpoint/2010/main" val="2305560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B579F-E5E8-F1E3-CAF8-FF5E30FE5B57}"/>
              </a:ext>
            </a:extLst>
          </p:cNvPr>
          <p:cNvSpPr>
            <a:spLocks noGrp="1"/>
          </p:cNvSpPr>
          <p:nvPr>
            <p:ph type="title"/>
          </p:nvPr>
        </p:nvSpPr>
        <p:spPr/>
        <p:txBody>
          <a:bodyPr/>
          <a:lstStyle/>
          <a:p>
            <a:pPr algn="ctr"/>
            <a:r>
              <a:rPr lang="en-US" b="1" i="1" dirty="0"/>
              <a:t>Players in the Reinsurance market</a:t>
            </a:r>
          </a:p>
        </p:txBody>
      </p:sp>
      <p:sp>
        <p:nvSpPr>
          <p:cNvPr id="3" name="Content Placeholder 2">
            <a:extLst>
              <a:ext uri="{FF2B5EF4-FFF2-40B4-BE49-F238E27FC236}">
                <a16:creationId xmlns:a16="http://schemas.microsoft.com/office/drawing/2014/main" id="{75EC7E78-D8C4-DD32-6E7F-D6F505BD1F47}"/>
              </a:ext>
            </a:extLst>
          </p:cNvPr>
          <p:cNvSpPr>
            <a:spLocks noGrp="1"/>
          </p:cNvSpPr>
          <p:nvPr>
            <p:ph idx="1"/>
          </p:nvPr>
        </p:nvSpPr>
        <p:spPr/>
        <p:txBody>
          <a:bodyPr>
            <a:normAutofit fontScale="92500" lnSpcReduction="10000"/>
          </a:bodyPr>
          <a:lstStyle/>
          <a:p>
            <a:r>
              <a:rPr lang="en-US" b="1" dirty="0"/>
              <a:t>4. Reinsurance Brokers</a:t>
            </a:r>
          </a:p>
          <a:p>
            <a:r>
              <a:rPr lang="en-US" dirty="0"/>
              <a:t>Reinsurance brokers are intermediaries that connect primary insurers with reinsurers. They facilitate negotiations and ensure optimal terms and pricing.</a:t>
            </a:r>
          </a:p>
          <a:p>
            <a:r>
              <a:rPr lang="en-US" dirty="0"/>
              <a:t>Examples (Global Reinsurance Brokers):</a:t>
            </a:r>
          </a:p>
          <a:p>
            <a:r>
              <a:rPr lang="en-US" dirty="0"/>
              <a:t>Aon Reinsurance Solutions</a:t>
            </a:r>
          </a:p>
          <a:p>
            <a:r>
              <a:rPr lang="en-US" dirty="0"/>
              <a:t>Willis Re (now Gallagher Re)</a:t>
            </a:r>
          </a:p>
          <a:p>
            <a:r>
              <a:rPr lang="en-US" dirty="0"/>
              <a:t>Examples (Regional Presence):</a:t>
            </a:r>
          </a:p>
          <a:p>
            <a:r>
              <a:rPr lang="en-US" dirty="0"/>
              <a:t>Aon Kenya, Minet Uganda (affiliated with Aon), and Afro-Asian Insurance Services in Africa.</a:t>
            </a:r>
          </a:p>
          <a:p>
            <a:endParaRPr lang="en-US" dirty="0"/>
          </a:p>
        </p:txBody>
      </p:sp>
    </p:spTree>
    <p:extLst>
      <p:ext uri="{BB962C8B-B14F-4D97-AF65-F5344CB8AC3E}">
        <p14:creationId xmlns:p14="http://schemas.microsoft.com/office/powerpoint/2010/main" val="2295726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C93DD-3F8A-F1B3-1944-98044801114C}"/>
              </a:ext>
            </a:extLst>
          </p:cNvPr>
          <p:cNvSpPr>
            <a:spLocks noGrp="1"/>
          </p:cNvSpPr>
          <p:nvPr>
            <p:ph type="title"/>
          </p:nvPr>
        </p:nvSpPr>
        <p:spPr/>
        <p:txBody>
          <a:bodyPr/>
          <a:lstStyle/>
          <a:p>
            <a:pPr algn="ctr"/>
            <a:r>
              <a:rPr lang="en-US" b="1" i="1" dirty="0"/>
              <a:t>Players in the Reinsurance market</a:t>
            </a:r>
          </a:p>
        </p:txBody>
      </p:sp>
      <p:sp>
        <p:nvSpPr>
          <p:cNvPr id="3" name="Content Placeholder 2">
            <a:extLst>
              <a:ext uri="{FF2B5EF4-FFF2-40B4-BE49-F238E27FC236}">
                <a16:creationId xmlns:a16="http://schemas.microsoft.com/office/drawing/2014/main" id="{5EF23B52-82FF-2C8F-8643-CEFF2C269C0A}"/>
              </a:ext>
            </a:extLst>
          </p:cNvPr>
          <p:cNvSpPr>
            <a:spLocks noGrp="1"/>
          </p:cNvSpPr>
          <p:nvPr>
            <p:ph idx="1"/>
          </p:nvPr>
        </p:nvSpPr>
        <p:spPr/>
        <p:txBody>
          <a:bodyPr>
            <a:normAutofit fontScale="92500" lnSpcReduction="10000"/>
          </a:bodyPr>
          <a:lstStyle/>
          <a:p>
            <a:r>
              <a:rPr lang="en-US" b="1" dirty="0"/>
              <a:t>5. Reinsurance Pools and Associations</a:t>
            </a:r>
          </a:p>
          <a:p>
            <a:r>
              <a:rPr lang="en-US" dirty="0"/>
              <a:t>A reinsurance pool is a collective arrangement where several insurers share specific high-risk exposures or classes of business.</a:t>
            </a:r>
          </a:p>
          <a:p>
            <a:r>
              <a:rPr lang="en-US" b="1" dirty="0"/>
              <a:t>Role:</a:t>
            </a:r>
            <a:endParaRPr lang="en-US" dirty="0"/>
          </a:p>
          <a:p>
            <a:pPr lvl="0"/>
            <a:r>
              <a:rPr lang="en-US" dirty="0"/>
              <a:t>Allow small insurers to access reinsurance collectively.</a:t>
            </a:r>
          </a:p>
          <a:p>
            <a:pPr lvl="0"/>
            <a:r>
              <a:rPr lang="en-US" dirty="0"/>
              <a:t>Share catastrophe, aviation, or oil &amp; gas risks that would be too large for a single company.</a:t>
            </a:r>
          </a:p>
          <a:p>
            <a:r>
              <a:rPr lang="en-US" b="1" dirty="0"/>
              <a:t>Examples:</a:t>
            </a:r>
            <a:endParaRPr lang="en-US" dirty="0"/>
          </a:p>
          <a:p>
            <a:pPr lvl="0"/>
            <a:r>
              <a:rPr lang="en-US" dirty="0"/>
              <a:t>Uganda National Reinsurance Pool (for large local risks).</a:t>
            </a:r>
          </a:p>
          <a:p>
            <a:pPr lvl="0"/>
            <a:r>
              <a:rPr lang="en-US" dirty="0"/>
              <a:t>African Aviation Pool and African Oil &amp; Energy Pool under Africa Re.</a:t>
            </a:r>
          </a:p>
          <a:p>
            <a:endParaRPr lang="en-US" dirty="0"/>
          </a:p>
        </p:txBody>
      </p:sp>
    </p:spTree>
    <p:extLst>
      <p:ext uri="{BB962C8B-B14F-4D97-AF65-F5344CB8AC3E}">
        <p14:creationId xmlns:p14="http://schemas.microsoft.com/office/powerpoint/2010/main" val="369304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7C0C8-F920-4B64-CDDF-92AB60723902}"/>
              </a:ext>
            </a:extLst>
          </p:cNvPr>
          <p:cNvSpPr>
            <a:spLocks noGrp="1"/>
          </p:cNvSpPr>
          <p:nvPr>
            <p:ph type="title"/>
          </p:nvPr>
        </p:nvSpPr>
        <p:spPr/>
        <p:txBody>
          <a:bodyPr/>
          <a:lstStyle/>
          <a:p>
            <a:pPr algn="ctr"/>
            <a:r>
              <a:rPr lang="en-US" b="1" i="1" dirty="0"/>
              <a:t>Players in the Reinsurance market</a:t>
            </a:r>
          </a:p>
        </p:txBody>
      </p:sp>
      <p:sp>
        <p:nvSpPr>
          <p:cNvPr id="3" name="Content Placeholder 2">
            <a:extLst>
              <a:ext uri="{FF2B5EF4-FFF2-40B4-BE49-F238E27FC236}">
                <a16:creationId xmlns:a16="http://schemas.microsoft.com/office/drawing/2014/main" id="{5DF44D17-F17B-4A21-AF97-7648A4A6A9BF}"/>
              </a:ext>
            </a:extLst>
          </p:cNvPr>
          <p:cNvSpPr>
            <a:spLocks noGrp="1"/>
          </p:cNvSpPr>
          <p:nvPr>
            <p:ph idx="1"/>
          </p:nvPr>
        </p:nvSpPr>
        <p:spPr/>
        <p:txBody>
          <a:bodyPr>
            <a:normAutofit fontScale="92500" lnSpcReduction="20000"/>
          </a:bodyPr>
          <a:lstStyle/>
          <a:p>
            <a:r>
              <a:rPr lang="en-US" b="1" dirty="0"/>
              <a:t>Capital Market Participants</a:t>
            </a:r>
          </a:p>
          <a:p>
            <a:r>
              <a:rPr lang="en-US" dirty="0"/>
              <a:t>These include investors and financial institutions that provide alternative reinsurance capacity through instruments such as catastrophe bonds and insurance-linked securities (ILS).</a:t>
            </a:r>
          </a:p>
          <a:p>
            <a:r>
              <a:rPr lang="en-US" b="1" dirty="0"/>
              <a:t>Role:</a:t>
            </a:r>
          </a:p>
          <a:p>
            <a:r>
              <a:rPr lang="en-US" dirty="0"/>
              <a:t>Supply additional risk capital beyond traditional reinsurance.</a:t>
            </a:r>
          </a:p>
          <a:p>
            <a:r>
              <a:rPr lang="en-US" dirty="0"/>
              <a:t>Help reinsurers transfer risks to global investors.</a:t>
            </a:r>
          </a:p>
          <a:p>
            <a:r>
              <a:rPr lang="en-US" b="1" dirty="0"/>
              <a:t>Example:</a:t>
            </a:r>
          </a:p>
          <a:p>
            <a:r>
              <a:rPr lang="en-US" dirty="0"/>
              <a:t>Swiss Re or Munich Re issue catastrophe bonds to investors who assume natural disaster risks in exchange for potential returns.</a:t>
            </a:r>
          </a:p>
          <a:p>
            <a:r>
              <a:rPr lang="en-US" dirty="0"/>
              <a:t>Importance:</a:t>
            </a:r>
          </a:p>
          <a:p>
            <a:endParaRPr lang="en-US" dirty="0"/>
          </a:p>
        </p:txBody>
      </p:sp>
    </p:spTree>
    <p:extLst>
      <p:ext uri="{BB962C8B-B14F-4D97-AF65-F5344CB8AC3E}">
        <p14:creationId xmlns:p14="http://schemas.microsoft.com/office/powerpoint/2010/main" val="3544142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21DE-DBE0-4CFA-A728-F4E1693DB3CC}"/>
              </a:ext>
            </a:extLst>
          </p:cNvPr>
          <p:cNvSpPr>
            <a:spLocks noGrp="1"/>
          </p:cNvSpPr>
          <p:nvPr>
            <p:ph type="title"/>
          </p:nvPr>
        </p:nvSpPr>
        <p:spPr/>
        <p:txBody>
          <a:bodyPr/>
          <a:lstStyle/>
          <a:p>
            <a:pPr algn="ctr"/>
            <a:r>
              <a:rPr lang="en-US" b="1" i="1" dirty="0"/>
              <a:t>What are benefits of reinsurance for insurers?</a:t>
            </a:r>
          </a:p>
        </p:txBody>
      </p:sp>
      <p:sp>
        <p:nvSpPr>
          <p:cNvPr id="3" name="Content Placeholder 2">
            <a:extLst>
              <a:ext uri="{FF2B5EF4-FFF2-40B4-BE49-F238E27FC236}">
                <a16:creationId xmlns:a16="http://schemas.microsoft.com/office/drawing/2014/main" id="{DDAEA095-64F2-631A-7646-001D0BF15A9D}"/>
              </a:ext>
            </a:extLst>
          </p:cNvPr>
          <p:cNvSpPr>
            <a:spLocks noGrp="1"/>
          </p:cNvSpPr>
          <p:nvPr>
            <p:ph idx="1"/>
          </p:nvPr>
        </p:nvSpPr>
        <p:spPr>
          <a:xfrm>
            <a:off x="410497" y="1855122"/>
            <a:ext cx="5872316" cy="4351338"/>
          </a:xfrm>
        </p:spPr>
        <p:txBody>
          <a:bodyPr>
            <a:normAutofit fontScale="70000" lnSpcReduction="20000"/>
          </a:bodyPr>
          <a:lstStyle/>
          <a:p>
            <a:r>
              <a:rPr lang="en-US" b="1" dirty="0"/>
              <a:t>Risk Spreading and Diversification</a:t>
            </a:r>
          </a:p>
          <a:p>
            <a:r>
              <a:rPr lang="en-US" dirty="0"/>
              <a:t>Reinsurance allows insurers to spread large or concentrated risks among several reinsurers.</a:t>
            </a:r>
          </a:p>
          <a:p>
            <a:r>
              <a:rPr lang="en-US" dirty="0"/>
              <a:t>This diversification ensures that no single insurer is devastated by one large loss or a series of disasters.</a:t>
            </a:r>
          </a:p>
          <a:p>
            <a:r>
              <a:rPr lang="en-US" dirty="0"/>
              <a:t>By pooling risks internationally, reinsurers help stabilize the global insurance market.</a:t>
            </a:r>
          </a:p>
          <a:p>
            <a:r>
              <a:rPr lang="en-US" b="1" dirty="0"/>
              <a:t>Protection of Solvency and Financial Stability</a:t>
            </a:r>
          </a:p>
          <a:p>
            <a:r>
              <a:rPr lang="en-US" dirty="0"/>
              <a:t>Reinsurance strengthens the insurer’s financial position by limiting exposure to catastrophic losses.</a:t>
            </a:r>
          </a:p>
          <a:p>
            <a:r>
              <a:rPr lang="en-US" dirty="0"/>
              <a:t>It ensures that the insurer can meet claims obligations even after major disasters.</a:t>
            </a:r>
          </a:p>
          <a:p>
            <a:r>
              <a:rPr lang="en-US" dirty="0"/>
              <a:t>Regulators often require insurers to maintain reinsurance to satisfy solvency margin requirements.</a:t>
            </a:r>
          </a:p>
          <a:p>
            <a:endParaRPr lang="en-US" dirty="0"/>
          </a:p>
          <a:p>
            <a:pPr marL="0" indent="0">
              <a:buNone/>
            </a:pPr>
            <a:endParaRPr lang="en-US" dirty="0"/>
          </a:p>
        </p:txBody>
      </p:sp>
      <p:sp>
        <p:nvSpPr>
          <p:cNvPr id="5" name="TextBox 4">
            <a:extLst>
              <a:ext uri="{FF2B5EF4-FFF2-40B4-BE49-F238E27FC236}">
                <a16:creationId xmlns:a16="http://schemas.microsoft.com/office/drawing/2014/main" id="{E7B2E258-DACA-1689-6384-13BE333BC0CB}"/>
              </a:ext>
            </a:extLst>
          </p:cNvPr>
          <p:cNvSpPr txBox="1"/>
          <p:nvPr/>
        </p:nvSpPr>
        <p:spPr>
          <a:xfrm>
            <a:off x="6093542" y="1690688"/>
            <a:ext cx="5872316" cy="3477875"/>
          </a:xfrm>
          <a:prstGeom prst="rect">
            <a:avLst/>
          </a:prstGeom>
          <a:noFill/>
        </p:spPr>
        <p:txBody>
          <a:bodyPr wrap="square">
            <a:spAutoFit/>
          </a:bodyPr>
          <a:lstStyle/>
          <a:p>
            <a:r>
              <a:rPr lang="en-US" sz="2000" b="1" dirty="0"/>
              <a:t>Increase in Underwriting Capacity</a:t>
            </a:r>
          </a:p>
          <a:p>
            <a:r>
              <a:rPr lang="en-US" sz="2000" dirty="0"/>
              <a:t>By transferring part of the risk, insurers can accept larger or more numerous policies than they could handle with their own capital alone. This is known as capacity creation.</a:t>
            </a:r>
          </a:p>
          <a:p>
            <a:r>
              <a:rPr lang="en-US" sz="2000" dirty="0"/>
              <a:t>It allows insurers to serve large clients, such as multinational corporations or infrastructure projects.</a:t>
            </a:r>
          </a:p>
          <a:p>
            <a:r>
              <a:rPr lang="en-US" sz="2000" dirty="0"/>
              <a:t>E.G ; Without reinsurance, a small insurer might only insure property worth UGX 1 billion; with reinsurance support, it can underwrite property worth UGX 10 billion or more.</a:t>
            </a:r>
          </a:p>
        </p:txBody>
      </p:sp>
    </p:spTree>
    <p:extLst>
      <p:ext uri="{BB962C8B-B14F-4D97-AF65-F5344CB8AC3E}">
        <p14:creationId xmlns:p14="http://schemas.microsoft.com/office/powerpoint/2010/main" val="8788931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06B58-34D5-7A97-97D3-6497BAF2EA20}"/>
              </a:ext>
            </a:extLst>
          </p:cNvPr>
          <p:cNvSpPr>
            <a:spLocks noGrp="1"/>
          </p:cNvSpPr>
          <p:nvPr>
            <p:ph type="title"/>
          </p:nvPr>
        </p:nvSpPr>
        <p:spPr/>
        <p:txBody>
          <a:bodyPr/>
          <a:lstStyle/>
          <a:p>
            <a:pPr algn="ctr"/>
            <a:r>
              <a:rPr lang="en-US" b="1" i="1" dirty="0"/>
              <a:t>What are benefits of reinsurance for insurers?</a:t>
            </a:r>
            <a:endParaRPr lang="en-US" i="1" dirty="0"/>
          </a:p>
        </p:txBody>
      </p:sp>
      <p:sp>
        <p:nvSpPr>
          <p:cNvPr id="3" name="Content Placeholder 2">
            <a:extLst>
              <a:ext uri="{FF2B5EF4-FFF2-40B4-BE49-F238E27FC236}">
                <a16:creationId xmlns:a16="http://schemas.microsoft.com/office/drawing/2014/main" id="{FEC592C4-CBC1-8174-1869-1C7CA5B8BF97}"/>
              </a:ext>
            </a:extLst>
          </p:cNvPr>
          <p:cNvSpPr>
            <a:spLocks noGrp="1"/>
          </p:cNvSpPr>
          <p:nvPr>
            <p:ph idx="1"/>
          </p:nvPr>
        </p:nvSpPr>
        <p:spPr>
          <a:xfrm>
            <a:off x="336755" y="2032103"/>
            <a:ext cx="5562600" cy="4351338"/>
          </a:xfrm>
        </p:spPr>
        <p:txBody>
          <a:bodyPr>
            <a:normAutofit fontScale="85000" lnSpcReduction="20000"/>
          </a:bodyPr>
          <a:lstStyle/>
          <a:p>
            <a:r>
              <a:rPr lang="en-US" b="1" dirty="0"/>
              <a:t>Stabilization of Financial Results</a:t>
            </a:r>
          </a:p>
          <a:p>
            <a:r>
              <a:rPr lang="en-US" dirty="0"/>
              <a:t>Reinsurance smooths year-to-year fluctuations in an insurer’s claims experience.</a:t>
            </a:r>
          </a:p>
          <a:p>
            <a:r>
              <a:rPr lang="en-US" dirty="0"/>
              <a:t>Losses are shared with reinsurers, reducing volatility and helping maintain predictable profits.</a:t>
            </a:r>
          </a:p>
          <a:p>
            <a:r>
              <a:rPr lang="en-US" dirty="0"/>
              <a:t>Especially useful for classes like fire, engineering, or catastrophe-prone lines where losses are irregular.</a:t>
            </a:r>
          </a:p>
          <a:p>
            <a:r>
              <a:rPr lang="en-US" i="1" dirty="0"/>
              <a:t>Example:</a:t>
            </a:r>
            <a:r>
              <a:rPr lang="en-US" dirty="0"/>
              <a:t> In a good year, the insurer retains more profit; in a bad year, reinsurance covers heavy losses, stabilizing income over time.</a:t>
            </a:r>
          </a:p>
          <a:p>
            <a:endParaRPr lang="en-US" dirty="0"/>
          </a:p>
        </p:txBody>
      </p:sp>
      <p:sp>
        <p:nvSpPr>
          <p:cNvPr id="5" name="TextBox 4">
            <a:extLst>
              <a:ext uri="{FF2B5EF4-FFF2-40B4-BE49-F238E27FC236}">
                <a16:creationId xmlns:a16="http://schemas.microsoft.com/office/drawing/2014/main" id="{1AB4EC84-76CE-8C96-1431-E8CB8EE754B1}"/>
              </a:ext>
            </a:extLst>
          </p:cNvPr>
          <p:cNvSpPr txBox="1"/>
          <p:nvPr/>
        </p:nvSpPr>
        <p:spPr>
          <a:xfrm>
            <a:off x="6647836" y="2032103"/>
            <a:ext cx="5207409" cy="3416320"/>
          </a:xfrm>
          <a:prstGeom prst="rect">
            <a:avLst/>
          </a:prstGeom>
          <a:noFill/>
        </p:spPr>
        <p:txBody>
          <a:bodyPr wrap="square">
            <a:spAutoFit/>
          </a:bodyPr>
          <a:lstStyle/>
          <a:p>
            <a:pPr>
              <a:buNone/>
            </a:pPr>
            <a:r>
              <a:rPr lang="en-US" sz="2400" b="1" dirty="0"/>
              <a:t>Protection Against Catastrophes</a:t>
            </a:r>
          </a:p>
          <a:p>
            <a:pPr>
              <a:buFont typeface="Arial" panose="020B0604020202020204" pitchFamily="34" charset="0"/>
              <a:buChar char="•"/>
            </a:pPr>
            <a:r>
              <a:rPr lang="en-US" sz="2400" dirty="0"/>
              <a:t>Reinsurance provides critical protection against catastrophic events such as earthquakes, floods, hurricanes, or pandemics.</a:t>
            </a:r>
          </a:p>
          <a:p>
            <a:pPr>
              <a:buFont typeface="Arial" panose="020B0604020202020204" pitchFamily="34" charset="0"/>
              <a:buChar char="•"/>
            </a:pPr>
            <a:r>
              <a:rPr lang="en-US" sz="2400" dirty="0"/>
              <a:t>Through catastrophe excess of loss covers, insurers can survive large-scale disasters that would otherwise cause insolvency</a:t>
            </a:r>
          </a:p>
        </p:txBody>
      </p:sp>
    </p:spTree>
    <p:extLst>
      <p:ext uri="{BB962C8B-B14F-4D97-AF65-F5344CB8AC3E}">
        <p14:creationId xmlns:p14="http://schemas.microsoft.com/office/powerpoint/2010/main" val="3144235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A0DA6-7859-55A8-DDCF-5DE0A461065D}"/>
              </a:ext>
            </a:extLst>
          </p:cNvPr>
          <p:cNvSpPr>
            <a:spLocks noGrp="1"/>
          </p:cNvSpPr>
          <p:nvPr>
            <p:ph type="title"/>
          </p:nvPr>
        </p:nvSpPr>
        <p:spPr/>
        <p:txBody>
          <a:bodyPr/>
          <a:lstStyle/>
          <a:p>
            <a:pPr algn="ctr"/>
            <a:r>
              <a:rPr lang="en-US" b="1" i="1" dirty="0"/>
              <a:t>What are benefits of reinsurance for society?</a:t>
            </a:r>
          </a:p>
        </p:txBody>
      </p:sp>
      <p:sp>
        <p:nvSpPr>
          <p:cNvPr id="3" name="Content Placeholder 2">
            <a:extLst>
              <a:ext uri="{FF2B5EF4-FFF2-40B4-BE49-F238E27FC236}">
                <a16:creationId xmlns:a16="http://schemas.microsoft.com/office/drawing/2014/main" id="{1C141C7F-D6B7-CC74-2DE9-F7D3DA18F8F2}"/>
              </a:ext>
            </a:extLst>
          </p:cNvPr>
          <p:cNvSpPr>
            <a:spLocks noGrp="1"/>
          </p:cNvSpPr>
          <p:nvPr>
            <p:ph idx="1"/>
          </p:nvPr>
        </p:nvSpPr>
        <p:spPr>
          <a:xfrm>
            <a:off x="159774" y="1837198"/>
            <a:ext cx="5341373" cy="4351338"/>
          </a:xfrm>
        </p:spPr>
        <p:txBody>
          <a:bodyPr>
            <a:normAutofit fontScale="70000" lnSpcReduction="20000"/>
          </a:bodyPr>
          <a:lstStyle/>
          <a:p>
            <a:endParaRPr lang="en-US" dirty="0">
              <a:solidFill>
                <a:srgbClr val="FFC000"/>
              </a:solidFill>
            </a:endParaRPr>
          </a:p>
          <a:p>
            <a:r>
              <a:rPr lang="en-US" b="1" dirty="0"/>
              <a:t>Transferring risk enables economic growth; </a:t>
            </a:r>
          </a:p>
          <a:p>
            <a:r>
              <a:rPr lang="en-US" dirty="0"/>
              <a:t>Stable insurance and reinsurance markets reduce the volatility of economic losses, allowing businesses to invest confidently even in uncertain projects/environments.</a:t>
            </a:r>
            <a:endParaRPr lang="en-US" b="1" dirty="0"/>
          </a:p>
          <a:p>
            <a:pPr marL="0" indent="0">
              <a:buNone/>
            </a:pPr>
            <a:endParaRPr lang="en-US" dirty="0"/>
          </a:p>
          <a:p>
            <a:r>
              <a:rPr lang="en-US" b="1" dirty="0"/>
              <a:t>Providing long-term capital to the economy</a:t>
            </a:r>
          </a:p>
          <a:p>
            <a:r>
              <a:rPr lang="en-US" dirty="0"/>
              <a:t>Reinsurers are not just risk takers, they are also long-term institutional investors. Premiums collected are invested in government bonds, infrastructure, and corporate securities, supplying long-term capital to the economy.</a:t>
            </a:r>
          </a:p>
          <a:p>
            <a:r>
              <a:rPr lang="en-US" dirty="0"/>
              <a:t>Reinsurance thus acts as an engine of financial intermediation, channeling global savings into productive uses.</a:t>
            </a:r>
          </a:p>
          <a:p>
            <a:endParaRPr lang="en-US" dirty="0"/>
          </a:p>
          <a:p>
            <a:endParaRPr lang="en-US" dirty="0"/>
          </a:p>
          <a:p>
            <a:pPr marL="0" indent="0">
              <a:buNone/>
            </a:pPr>
            <a:endParaRPr lang="en-US" dirty="0"/>
          </a:p>
        </p:txBody>
      </p:sp>
      <p:sp>
        <p:nvSpPr>
          <p:cNvPr id="5" name="TextBox 4">
            <a:extLst>
              <a:ext uri="{FF2B5EF4-FFF2-40B4-BE49-F238E27FC236}">
                <a16:creationId xmlns:a16="http://schemas.microsoft.com/office/drawing/2014/main" id="{D0648D7F-EBF8-3961-5790-C1A7DA98109F}"/>
              </a:ext>
            </a:extLst>
          </p:cNvPr>
          <p:cNvSpPr txBox="1"/>
          <p:nvPr/>
        </p:nvSpPr>
        <p:spPr>
          <a:xfrm>
            <a:off x="5663381" y="1825625"/>
            <a:ext cx="6528619" cy="4524315"/>
          </a:xfrm>
          <a:prstGeom prst="rect">
            <a:avLst/>
          </a:prstGeom>
          <a:noFill/>
        </p:spPr>
        <p:txBody>
          <a:bodyPr wrap="square">
            <a:spAutoFit/>
          </a:bodyPr>
          <a:lstStyle/>
          <a:p>
            <a:pPr>
              <a:buNone/>
            </a:pPr>
            <a:r>
              <a:rPr lang="en-US" b="1" dirty="0"/>
              <a:t>Promoting Risk-Adequate Behaviour</a:t>
            </a:r>
            <a:endParaRPr lang="en-US" dirty="0"/>
          </a:p>
          <a:p>
            <a:pPr>
              <a:buNone/>
            </a:pPr>
            <a:r>
              <a:rPr lang="en-US" dirty="0"/>
              <a:t>Reinsurance incentivizes insurers, businesses, and even governments to adopt sound risk management practices.</a:t>
            </a:r>
            <a:br>
              <a:rPr lang="en-US" dirty="0"/>
            </a:br>
            <a:r>
              <a:rPr lang="en-US" dirty="0"/>
              <a:t>Reinsurers assess and price risks based on the underlying exposures; meaning that riskier behaviour leads to higher premiums or limited cover.</a:t>
            </a:r>
          </a:p>
          <a:p>
            <a:pPr>
              <a:buNone/>
            </a:pPr>
            <a:r>
              <a:rPr lang="en-US" dirty="0"/>
              <a:t>This price signal promotes safer and more sustainable practices across society.</a:t>
            </a:r>
          </a:p>
          <a:p>
            <a:pPr>
              <a:buNone/>
            </a:pPr>
            <a:r>
              <a:rPr lang="en-US" dirty="0"/>
              <a:t>How It Works</a:t>
            </a:r>
          </a:p>
          <a:p>
            <a:pPr>
              <a:buFont typeface="Arial" panose="020B0604020202020204" pitchFamily="34" charset="0"/>
              <a:buChar char="•"/>
            </a:pPr>
            <a:r>
              <a:rPr lang="en-US" dirty="0"/>
              <a:t>Reinsurers require insurers to implement robust underwriting standards and loss prevention measures.</a:t>
            </a:r>
          </a:p>
          <a:p>
            <a:pPr>
              <a:buFont typeface="Arial" panose="020B0604020202020204" pitchFamily="34" charset="0"/>
              <a:buChar char="•"/>
            </a:pPr>
            <a:r>
              <a:rPr lang="en-US" dirty="0"/>
              <a:t>In turn, insurers encourage their clients (households and firms) to adopt safer building codes, fire prevention systems, and responsible environmental management.</a:t>
            </a:r>
          </a:p>
          <a:p>
            <a:pPr>
              <a:buFont typeface="Arial" panose="020B0604020202020204" pitchFamily="34" charset="0"/>
              <a:buChar char="•"/>
            </a:pPr>
            <a:r>
              <a:rPr lang="en-US" dirty="0"/>
              <a:t>This fosters a culture of risk awareness and prevention, which benefits society at large</a:t>
            </a:r>
          </a:p>
        </p:txBody>
      </p:sp>
    </p:spTree>
    <p:extLst>
      <p:ext uri="{BB962C8B-B14F-4D97-AF65-F5344CB8AC3E}">
        <p14:creationId xmlns:p14="http://schemas.microsoft.com/office/powerpoint/2010/main" val="169458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02FDD-26F2-C80A-3D26-93F04FF104CC}"/>
              </a:ext>
            </a:extLst>
          </p:cNvPr>
          <p:cNvSpPr>
            <a:spLocks noGrp="1"/>
          </p:cNvSpPr>
          <p:nvPr>
            <p:ph type="title"/>
          </p:nvPr>
        </p:nvSpPr>
        <p:spPr/>
        <p:txBody>
          <a:bodyPr/>
          <a:lstStyle/>
          <a:p>
            <a:pPr algn="ctr"/>
            <a:r>
              <a:rPr lang="en-US" b="1" i="1" dirty="0"/>
              <a:t>Forms/types of reinsurance contracts</a:t>
            </a:r>
          </a:p>
        </p:txBody>
      </p:sp>
      <p:sp>
        <p:nvSpPr>
          <p:cNvPr id="3" name="Content Placeholder 2">
            <a:extLst>
              <a:ext uri="{FF2B5EF4-FFF2-40B4-BE49-F238E27FC236}">
                <a16:creationId xmlns:a16="http://schemas.microsoft.com/office/drawing/2014/main" id="{9491F4DF-AF97-7FA1-A606-3B60906ECFCE}"/>
              </a:ext>
            </a:extLst>
          </p:cNvPr>
          <p:cNvSpPr>
            <a:spLocks noGrp="1"/>
          </p:cNvSpPr>
          <p:nvPr>
            <p:ph idx="1"/>
          </p:nvPr>
        </p:nvSpPr>
        <p:spPr/>
        <p:txBody>
          <a:bodyPr/>
          <a:lstStyle/>
          <a:p>
            <a:r>
              <a:rPr lang="en-US" dirty="0"/>
              <a:t> There﻿ are ﻿two ﻿basic ﻿forms ﻿of ﻿reinsurance. ﻿﻿</a:t>
            </a:r>
          </a:p>
          <a:p>
            <a:r>
              <a:rPr lang="en-US" dirty="0"/>
              <a:t> Facultative ﻿reinsurance ,﻿the ﻿oldest ﻿form, ﻿is a ﻿case by case﻿ approach ﻿to ﻿transferring ﻿risks. ﻿﻿</a:t>
            </a:r>
          </a:p>
          <a:p>
            <a:r>
              <a:rPr lang="en-US" dirty="0"/>
              <a:t> The﻿ other ﻿form ﻿is ﻿obligatory ﻿reinsurance ,﻿in ﻿which﻿﻿ an﻿ insurer ﻿and ﻿reinsurer ﻿are ﻿bound ﻿by ﻿an﻿﻿ obligation ﻿to ﻿cede ﻿and﻿ assume ﻿a ﻿contractually agreed ﻿share ﻿of ﻿a ﻿portfolio ﻿of ﻿risks. </a:t>
            </a:r>
          </a:p>
        </p:txBody>
      </p:sp>
    </p:spTree>
    <p:extLst>
      <p:ext uri="{BB962C8B-B14F-4D97-AF65-F5344CB8AC3E}">
        <p14:creationId xmlns:p14="http://schemas.microsoft.com/office/powerpoint/2010/main" val="25838736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FA44B-0EEA-FC44-B5A8-91BF14D65F56}"/>
              </a:ext>
            </a:extLst>
          </p:cNvPr>
          <p:cNvSpPr>
            <a:spLocks noGrp="1"/>
          </p:cNvSpPr>
          <p:nvPr>
            <p:ph type="title"/>
          </p:nvPr>
        </p:nvSpPr>
        <p:spPr>
          <a:xfrm>
            <a:off x="838200" y="265643"/>
            <a:ext cx="10515600" cy="1325563"/>
          </a:xfrm>
        </p:spPr>
        <p:txBody>
          <a:bodyPr/>
          <a:lstStyle/>
          <a:p>
            <a:pPr algn="ctr"/>
            <a:r>
              <a:rPr lang="en-US" b="1" i="1" dirty="0"/>
              <a:t>Treaty/Obligatory Reinsurance</a:t>
            </a:r>
          </a:p>
        </p:txBody>
      </p:sp>
      <p:sp>
        <p:nvSpPr>
          <p:cNvPr id="6" name="TextBox 5">
            <a:extLst>
              <a:ext uri="{FF2B5EF4-FFF2-40B4-BE49-F238E27FC236}">
                <a16:creationId xmlns:a16="http://schemas.microsoft.com/office/drawing/2014/main" id="{6F5950F4-C84F-F21F-E9C5-9F390EAC5E50}"/>
              </a:ext>
            </a:extLst>
          </p:cNvPr>
          <p:cNvSpPr txBox="1"/>
          <p:nvPr/>
        </p:nvSpPr>
        <p:spPr>
          <a:xfrm>
            <a:off x="320777" y="1591206"/>
            <a:ext cx="8528254" cy="5632311"/>
          </a:xfrm>
          <a:prstGeom prst="rect">
            <a:avLst/>
          </a:prstGeom>
          <a:noFill/>
        </p:spPr>
        <p:txBody>
          <a:bodyPr wrap="square">
            <a:spAutoFit/>
          </a:bodyPr>
          <a:lstStyle/>
          <a:p>
            <a:pPr algn="just"/>
            <a:r>
              <a:rPr lang="en-US" sz="2400" b="1" dirty="0"/>
              <a:t>Obligatory reinsurance:</a:t>
            </a:r>
          </a:p>
          <a:p>
            <a:pPr algn="just"/>
            <a:endParaRPr lang="en-US" sz="2400" dirty="0"/>
          </a:p>
          <a:p>
            <a:pPr algn="just"/>
            <a:r>
              <a:rPr lang="en-US" sz="2400" dirty="0"/>
              <a:t>This is a form of reinsurance where the primary insurer and reinsurer enter into an agreement for an entire portfolio of risks e.g., motor insurance policies. </a:t>
            </a:r>
          </a:p>
          <a:p>
            <a:pPr algn="just"/>
            <a:endParaRPr lang="en-US" sz="2400" dirty="0"/>
          </a:p>
          <a:p>
            <a:pPr algn="just"/>
            <a:r>
              <a:rPr lang="en-US" sz="2400" dirty="0"/>
              <a:t>Under the treaty/agreement the primary insurer is obliged to cede risk to the reinsurer and the reinsurer is obliged to accept those risks from the insurer consistent with the terms of the treaty. </a:t>
            </a:r>
          </a:p>
          <a:p>
            <a:pPr algn="just"/>
            <a:endParaRPr lang="en-US" sz="2400" dirty="0"/>
          </a:p>
          <a:p>
            <a:pPr algn="just"/>
            <a:r>
              <a:rPr lang="en-US" sz="2400" dirty="0"/>
              <a:t>In the non-life context, such treaties are typically annual, whereas in life insurance they may be for longer or indefinite periods. Such insurance is sometimes alternatively known as automatic or treaty reinsurance. </a:t>
            </a:r>
          </a:p>
          <a:p>
            <a:pPr algn="just"/>
            <a:endParaRPr lang="en-US" sz="2400" dirty="0"/>
          </a:p>
        </p:txBody>
      </p:sp>
      <p:sp>
        <p:nvSpPr>
          <p:cNvPr id="8" name="TextBox 7">
            <a:extLst>
              <a:ext uri="{FF2B5EF4-FFF2-40B4-BE49-F238E27FC236}">
                <a16:creationId xmlns:a16="http://schemas.microsoft.com/office/drawing/2014/main" id="{B8BC7DBA-23C1-4149-6871-5977235DA006}"/>
              </a:ext>
            </a:extLst>
          </p:cNvPr>
          <p:cNvSpPr txBox="1"/>
          <p:nvPr/>
        </p:nvSpPr>
        <p:spPr>
          <a:xfrm>
            <a:off x="8849031" y="2696100"/>
            <a:ext cx="3022191" cy="2246769"/>
          </a:xfrm>
          <a:prstGeom prst="rect">
            <a:avLst/>
          </a:prstGeom>
          <a:noFill/>
        </p:spPr>
        <p:txBody>
          <a:bodyPr wrap="square">
            <a:spAutoFit/>
          </a:bodyPr>
          <a:lstStyle/>
          <a:p>
            <a:pPr algn="just"/>
            <a:r>
              <a:rPr lang="en-US" sz="2000" dirty="0">
                <a:solidFill>
                  <a:srgbClr val="FFC000"/>
                </a:solidFill>
              </a:rPr>
              <a:t>Practically, the primary insurance is obliged to cede a contractually agreed share of the risks and the reinsurer is obliged to accept that risk. Hence the term obligatory. </a:t>
            </a:r>
          </a:p>
        </p:txBody>
      </p:sp>
    </p:spTree>
    <p:extLst>
      <p:ext uri="{BB962C8B-B14F-4D97-AF65-F5344CB8AC3E}">
        <p14:creationId xmlns:p14="http://schemas.microsoft.com/office/powerpoint/2010/main" val="201203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0CC2A-A775-455E-D073-703604383293}"/>
              </a:ext>
            </a:extLst>
          </p:cNvPr>
          <p:cNvSpPr>
            <a:spLocks noGrp="1"/>
          </p:cNvSpPr>
          <p:nvPr>
            <p:ph type="title"/>
          </p:nvPr>
        </p:nvSpPr>
        <p:spPr/>
        <p:txBody>
          <a:bodyPr/>
          <a:lstStyle/>
          <a:p>
            <a:pPr algn="ctr"/>
            <a:r>
              <a:rPr lang="en-US" b="1" dirty="0">
                <a:solidFill>
                  <a:srgbClr val="00B0F0"/>
                </a:solidFill>
              </a:rPr>
              <a:t>TOPIC: REINSURANCE</a:t>
            </a:r>
          </a:p>
        </p:txBody>
      </p:sp>
      <p:sp>
        <p:nvSpPr>
          <p:cNvPr id="3" name="Content Placeholder 2">
            <a:extLst>
              <a:ext uri="{FF2B5EF4-FFF2-40B4-BE49-F238E27FC236}">
                <a16:creationId xmlns:a16="http://schemas.microsoft.com/office/drawing/2014/main" id="{218F8AE4-BB81-EDEF-0535-35417900B1C9}"/>
              </a:ext>
            </a:extLst>
          </p:cNvPr>
          <p:cNvSpPr>
            <a:spLocks noGrp="1"/>
          </p:cNvSpPr>
          <p:nvPr>
            <p:ph idx="1"/>
          </p:nvPr>
        </p:nvSpPr>
        <p:spPr>
          <a:xfrm>
            <a:off x="645694" y="1548899"/>
            <a:ext cx="10515600" cy="4351338"/>
          </a:xfrm>
        </p:spPr>
        <p:txBody>
          <a:bodyPr>
            <a:normAutofit/>
          </a:bodyPr>
          <a:lstStyle/>
          <a:p>
            <a:r>
              <a:rPr lang="en-US" sz="2400" b="1" dirty="0"/>
              <a:t>Ice breaker</a:t>
            </a:r>
          </a:p>
          <a:p>
            <a:r>
              <a:rPr lang="en-US" sz="2400" dirty="0"/>
              <a:t>No week goes by without a report appearing in newspapers, on radio and television of an event occurring which will cost millions, or even billions, of dollars. We live with and suffer from all kind of natural disasters earthquakes, floods, fire, windstorms, bush fires, drought. All these can cause tremendous suffering in human, material and financial terms. Since the industrial revolution, man has created many risks which, potentially, carry the same catastrophic consequences. Most risks, either natural or man made, are insured and yet the potential losses are often beyond the capacity of any single insurance company or even insurance market. </a:t>
            </a:r>
          </a:p>
          <a:p>
            <a:endParaRPr lang="en-US" sz="2400" dirty="0"/>
          </a:p>
          <a:p>
            <a:endParaRPr lang="en-US" sz="2400" dirty="0"/>
          </a:p>
        </p:txBody>
      </p:sp>
    </p:spTree>
    <p:extLst>
      <p:ext uri="{BB962C8B-B14F-4D97-AF65-F5344CB8AC3E}">
        <p14:creationId xmlns:p14="http://schemas.microsoft.com/office/powerpoint/2010/main" val="7554470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EBF3-B8F4-B36B-7282-023BCBEAFE4E}"/>
              </a:ext>
            </a:extLst>
          </p:cNvPr>
          <p:cNvSpPr>
            <a:spLocks noGrp="1"/>
          </p:cNvSpPr>
          <p:nvPr>
            <p:ph type="title"/>
          </p:nvPr>
        </p:nvSpPr>
        <p:spPr/>
        <p:txBody>
          <a:bodyPr/>
          <a:lstStyle/>
          <a:p>
            <a:pPr algn="ctr"/>
            <a:r>
              <a:rPr lang="en-US" b="1" i="1" dirty="0"/>
              <a:t>Facultative Reinsurance</a:t>
            </a:r>
          </a:p>
        </p:txBody>
      </p:sp>
      <p:sp>
        <p:nvSpPr>
          <p:cNvPr id="5" name="TextBox 4">
            <a:extLst>
              <a:ext uri="{FF2B5EF4-FFF2-40B4-BE49-F238E27FC236}">
                <a16:creationId xmlns:a16="http://schemas.microsoft.com/office/drawing/2014/main" id="{5A1757C2-8DE2-59A4-009E-AB56664AA41E}"/>
              </a:ext>
            </a:extLst>
          </p:cNvPr>
          <p:cNvSpPr txBox="1"/>
          <p:nvPr/>
        </p:nvSpPr>
        <p:spPr>
          <a:xfrm>
            <a:off x="659990" y="2274838"/>
            <a:ext cx="7510615" cy="4154984"/>
          </a:xfrm>
          <a:prstGeom prst="rect">
            <a:avLst/>
          </a:prstGeom>
          <a:noFill/>
        </p:spPr>
        <p:txBody>
          <a:bodyPr wrap="square">
            <a:spAutoFit/>
          </a:bodyPr>
          <a:lstStyle/>
          <a:p>
            <a:pPr marL="342900" indent="-342900">
              <a:buFont typeface="Arial" panose="020B0604020202020204" pitchFamily="34" charset="0"/>
              <a:buChar char="•"/>
            </a:pPr>
            <a:r>
              <a:rPr lang="en-US" sz="2400" dirty="0"/>
              <a:t>Facultative reinsurance, when the ceding insurer is free to choose whether or not to offer an individual policy to a reinsurer for reinsurance and the reinsurer is free to choose whether or not to accept the risk.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In Facultative﻿ reinsurance ﻿each insurance is considered individually. Terms and conditions are negotiated individually per risk ceded.</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Facultative reinsurance is typically used only for larger or more complex risks.</a:t>
            </a:r>
          </a:p>
        </p:txBody>
      </p:sp>
      <p:sp>
        <p:nvSpPr>
          <p:cNvPr id="6" name="TextBox 5">
            <a:extLst>
              <a:ext uri="{FF2B5EF4-FFF2-40B4-BE49-F238E27FC236}">
                <a16:creationId xmlns:a16="http://schemas.microsoft.com/office/drawing/2014/main" id="{E82AF77F-A30C-718B-CAB3-BCF941298A66}"/>
              </a:ext>
            </a:extLst>
          </p:cNvPr>
          <p:cNvSpPr txBox="1"/>
          <p:nvPr/>
        </p:nvSpPr>
        <p:spPr>
          <a:xfrm>
            <a:off x="8170606" y="2525561"/>
            <a:ext cx="3746090" cy="2677656"/>
          </a:xfrm>
          <a:prstGeom prst="rect">
            <a:avLst/>
          </a:prstGeom>
          <a:noFill/>
        </p:spPr>
        <p:txBody>
          <a:bodyPr wrap="square" rtlCol="0">
            <a:spAutoFit/>
          </a:bodyPr>
          <a:lstStyle/>
          <a:p>
            <a:r>
              <a:rPr lang="en-US" sz="2400" dirty="0">
                <a:solidFill>
                  <a:srgbClr val="FFC000"/>
                </a:solidFill>
              </a:rPr>
              <a:t>Practically, the primary insurer is free to choose which individual risk it wants to reinsure and the reinsurer is free to either accept or refuse any risk offered to it. Hence the term Facultative. </a:t>
            </a:r>
          </a:p>
        </p:txBody>
      </p:sp>
    </p:spTree>
    <p:extLst>
      <p:ext uri="{BB962C8B-B14F-4D97-AF65-F5344CB8AC3E}">
        <p14:creationId xmlns:p14="http://schemas.microsoft.com/office/powerpoint/2010/main" val="11739328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72D86-3F54-6E60-CE9A-9BA9FABA7C6A}"/>
              </a:ext>
            </a:extLst>
          </p:cNvPr>
          <p:cNvSpPr>
            <a:spLocks noGrp="1"/>
          </p:cNvSpPr>
          <p:nvPr>
            <p:ph type="title"/>
          </p:nvPr>
        </p:nvSpPr>
        <p:spPr/>
        <p:txBody>
          <a:bodyPr/>
          <a:lstStyle/>
          <a:p>
            <a:pPr algn="ctr"/>
            <a:r>
              <a:rPr lang="en-US" b="1" i="1" dirty="0"/>
              <a:t>Facultative Reinsurance</a:t>
            </a:r>
          </a:p>
        </p:txBody>
      </p:sp>
      <p:sp>
        <p:nvSpPr>
          <p:cNvPr id="8" name="TextBox 7">
            <a:extLst>
              <a:ext uri="{FF2B5EF4-FFF2-40B4-BE49-F238E27FC236}">
                <a16:creationId xmlns:a16="http://schemas.microsoft.com/office/drawing/2014/main" id="{8298E7B8-E4F9-114E-DA91-A40DF1A99465}"/>
              </a:ext>
            </a:extLst>
          </p:cNvPr>
          <p:cNvSpPr txBox="1"/>
          <p:nvPr/>
        </p:nvSpPr>
        <p:spPr>
          <a:xfrm>
            <a:off x="416642" y="2133063"/>
            <a:ext cx="10745429" cy="3785652"/>
          </a:xfrm>
          <a:prstGeom prst="rect">
            <a:avLst/>
          </a:prstGeom>
          <a:noFill/>
        </p:spPr>
        <p:txBody>
          <a:bodyPr wrap="square">
            <a:spAutoFit/>
          </a:bodyPr>
          <a:lstStyle/>
          <a:p>
            <a:pPr algn="just"/>
            <a:r>
              <a:rPr lang="en-US" sz="2400" dirty="0"/>
              <a:t>Generally, Facultative reinsurance is used under the following circumstances: </a:t>
            </a:r>
          </a:p>
          <a:p>
            <a:pPr algn="just"/>
            <a:endParaRPr lang="en-US" sz="2400" dirty="0"/>
          </a:p>
          <a:p>
            <a:pPr marL="342900" indent="-342900" algn="just">
              <a:buAutoNum type="arabicPeriod"/>
            </a:pPr>
            <a:r>
              <a:rPr lang="en-US" sz="2400" dirty="0"/>
              <a:t>When automatic treaty arrangements have been used up, i.e., a particular risk exceeds the automatic treaty limits. </a:t>
            </a:r>
          </a:p>
          <a:p>
            <a:pPr marL="342900" indent="-342900" algn="just">
              <a:buAutoNum type="arabicPeriod"/>
            </a:pPr>
            <a:endParaRPr lang="en-US" sz="2400" dirty="0"/>
          </a:p>
          <a:p>
            <a:pPr marL="342900" indent="-342900" algn="just">
              <a:buAutoNum type="arabicPeriod"/>
            </a:pPr>
            <a:r>
              <a:rPr lang="en-US" sz="2400" dirty="0"/>
              <a:t>The risk is excluded from the automatic treaty arrangements e.g., it is located outside the geographical limits or it is an excluded class of business. </a:t>
            </a:r>
          </a:p>
          <a:p>
            <a:pPr marL="342900" indent="-342900" algn="just">
              <a:buAutoNum type="arabicPeriod"/>
            </a:pPr>
            <a:endParaRPr lang="en-US" sz="2400" dirty="0"/>
          </a:p>
          <a:p>
            <a:pPr marL="342900" indent="-342900" algn="just">
              <a:buAutoNum type="arabicPeriod"/>
            </a:pPr>
            <a:r>
              <a:rPr lang="en-US" sz="2400" dirty="0"/>
              <a:t>There is no automatic cover available in a particular class of business e.g. cyber risk where the ceding company rarely issues policies.</a:t>
            </a:r>
          </a:p>
        </p:txBody>
      </p:sp>
    </p:spTree>
    <p:extLst>
      <p:ext uri="{BB962C8B-B14F-4D97-AF65-F5344CB8AC3E}">
        <p14:creationId xmlns:p14="http://schemas.microsoft.com/office/powerpoint/2010/main" val="10914851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0DBDA-9091-CF49-588C-BEC7284387A0}"/>
              </a:ext>
            </a:extLst>
          </p:cNvPr>
          <p:cNvSpPr>
            <a:spLocks noGrp="1"/>
          </p:cNvSpPr>
          <p:nvPr>
            <p:ph type="title"/>
          </p:nvPr>
        </p:nvSpPr>
        <p:spPr/>
        <p:txBody>
          <a:bodyPr/>
          <a:lstStyle/>
          <a:p>
            <a:pPr algn="ctr"/>
            <a:r>
              <a:rPr lang="en-US" b="1" i="1" dirty="0"/>
              <a:t>Proportional Reinsurance</a:t>
            </a:r>
          </a:p>
        </p:txBody>
      </p:sp>
      <p:sp>
        <p:nvSpPr>
          <p:cNvPr id="3" name="Content Placeholder 2">
            <a:extLst>
              <a:ext uri="{FF2B5EF4-FFF2-40B4-BE49-F238E27FC236}">
                <a16:creationId xmlns:a16="http://schemas.microsoft.com/office/drawing/2014/main" id="{7BD4BD9B-4273-BE73-C53B-9988E857CB9C}"/>
              </a:ext>
            </a:extLst>
          </p:cNvPr>
          <p:cNvSpPr>
            <a:spLocks noGrp="1"/>
          </p:cNvSpPr>
          <p:nvPr>
            <p:ph idx="1"/>
          </p:nvPr>
        </p:nvSpPr>
        <p:spPr>
          <a:xfrm>
            <a:off x="263013" y="1690688"/>
            <a:ext cx="7155426" cy="4351338"/>
          </a:xfrm>
        </p:spPr>
        <p:txBody>
          <a:bodyPr>
            <a:normAutofit fontScale="77500" lnSpcReduction="20000"/>
          </a:bodyPr>
          <a:lstStyle/>
          <a:p>
            <a:r>
              <a:rPr lang="en-US" dirty="0"/>
              <a:t>From a structural perspective, reinsurance may be either proportional or non-proportional.  Both structures may occur in either an obligatory or a facultative context. </a:t>
            </a:r>
          </a:p>
          <a:p>
            <a:r>
              <a:rPr lang="en-US" dirty="0"/>
              <a:t>Under Contributory or Proportional Reinsurance the insurance company or cedant passes or cedes a proportion of its liability on an individual risk or number of risks to a reinsurer and pays the reinsurer the same proportion of the original premium for the risk or risks. In the event of a claim, the reinsurer in return will reimburse the insurer with the same proportion of the claim or claims. </a:t>
            </a:r>
          </a:p>
          <a:p>
            <a:r>
              <a:rPr lang="en-US" dirty="0"/>
              <a:t>In this case the insurer and reinsurer share the risk in accordance with a formula that is defined prior to the contingency occurring. </a:t>
            </a:r>
          </a:p>
          <a:p>
            <a:r>
              <a:rPr lang="en-US" dirty="0"/>
              <a:t>The insurer and reinsurer share both the premiums and claims in a way predetermined by a reinsurance treaty. E.g. 80/20</a:t>
            </a:r>
          </a:p>
        </p:txBody>
      </p:sp>
      <p:sp>
        <p:nvSpPr>
          <p:cNvPr id="5" name="TextBox 4">
            <a:extLst>
              <a:ext uri="{FF2B5EF4-FFF2-40B4-BE49-F238E27FC236}">
                <a16:creationId xmlns:a16="http://schemas.microsoft.com/office/drawing/2014/main" id="{7B7BFCDB-1EB0-26A6-BCE9-8BCF25674083}"/>
              </a:ext>
            </a:extLst>
          </p:cNvPr>
          <p:cNvSpPr txBox="1"/>
          <p:nvPr/>
        </p:nvSpPr>
        <p:spPr>
          <a:xfrm>
            <a:off x="7739217" y="2461630"/>
            <a:ext cx="3838267" cy="1938992"/>
          </a:xfrm>
          <a:prstGeom prst="rect">
            <a:avLst/>
          </a:prstGeom>
          <a:noFill/>
        </p:spPr>
        <p:txBody>
          <a:bodyPr wrap="square">
            <a:spAutoFit/>
          </a:bodyPr>
          <a:lstStyle/>
          <a:p>
            <a:r>
              <a:rPr lang="en-US" sz="2400" dirty="0">
                <a:solidFill>
                  <a:srgbClr val="FFC000"/>
                </a:solidFill>
              </a:rPr>
              <a:t>Typically, the reinsurer pays reinsurance commissions to reimburse the insurer for agent commissions and other incurred costs. </a:t>
            </a:r>
          </a:p>
        </p:txBody>
      </p:sp>
    </p:spTree>
    <p:extLst>
      <p:ext uri="{BB962C8B-B14F-4D97-AF65-F5344CB8AC3E}">
        <p14:creationId xmlns:p14="http://schemas.microsoft.com/office/powerpoint/2010/main" val="2672149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BAB93-8086-2CB4-E4EF-EFAAD1C41C8E}"/>
              </a:ext>
            </a:extLst>
          </p:cNvPr>
          <p:cNvSpPr>
            <a:spLocks noGrp="1"/>
          </p:cNvSpPr>
          <p:nvPr>
            <p:ph type="title"/>
          </p:nvPr>
        </p:nvSpPr>
        <p:spPr/>
        <p:txBody>
          <a:bodyPr/>
          <a:lstStyle/>
          <a:p>
            <a:pPr algn="ctr"/>
            <a:r>
              <a:rPr lang="en-US" b="1" i="1" dirty="0"/>
              <a:t>Proportional Reinsurance</a:t>
            </a:r>
            <a:endParaRPr lang="en-US" dirty="0"/>
          </a:p>
        </p:txBody>
      </p:sp>
      <p:sp>
        <p:nvSpPr>
          <p:cNvPr id="5" name="TextBox 4">
            <a:extLst>
              <a:ext uri="{FF2B5EF4-FFF2-40B4-BE49-F238E27FC236}">
                <a16:creationId xmlns:a16="http://schemas.microsoft.com/office/drawing/2014/main" id="{995F37A6-E8EB-282F-1133-A71A143D6A54}"/>
              </a:ext>
            </a:extLst>
          </p:cNvPr>
          <p:cNvSpPr txBox="1"/>
          <p:nvPr/>
        </p:nvSpPr>
        <p:spPr>
          <a:xfrm>
            <a:off x="733732" y="2103622"/>
            <a:ext cx="9339416" cy="3785652"/>
          </a:xfrm>
          <a:prstGeom prst="rect">
            <a:avLst/>
          </a:prstGeom>
          <a:noFill/>
        </p:spPr>
        <p:txBody>
          <a:bodyPr wrap="square">
            <a:spAutoFit/>
          </a:bodyPr>
          <a:lstStyle/>
          <a:p>
            <a:pPr marL="342900" indent="-342900">
              <a:buFont typeface="Arial" panose="020B0604020202020204" pitchFamily="34" charset="0"/>
              <a:buChar char="•"/>
            </a:pPr>
            <a:r>
              <a:rPr lang="en-US" sz="2400" dirty="0"/>
              <a:t>There are two basic forms of proportional reinsurance:</a:t>
            </a:r>
            <a:r>
              <a:rPr lang="en-US" sz="2400" dirty="0">
                <a:solidFill>
                  <a:srgbClr val="FFC000"/>
                </a:solidFill>
              </a:rPr>
              <a:t> quota share reinsurance and surplus reinsurance.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b="1" dirty="0"/>
              <a:t>In the case of quota share reinsurance</a:t>
            </a:r>
            <a:r>
              <a:rPr lang="en-US" sz="2400" dirty="0"/>
              <a:t>, each risk is split between the insurer and reinsurer in a fixed proportion (the quota) of the premiums.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b="1" dirty="0"/>
              <a:t>In the case of surplus reinsurance, </a:t>
            </a:r>
            <a:r>
              <a:rPr lang="en-US" sz="2400" dirty="0"/>
              <a:t>the risk in excess of a specified level, or surplus retention limit, of risks underwritten is taken up by the reinsurer (in full). </a:t>
            </a:r>
          </a:p>
        </p:txBody>
      </p:sp>
    </p:spTree>
    <p:extLst>
      <p:ext uri="{BB962C8B-B14F-4D97-AF65-F5344CB8AC3E}">
        <p14:creationId xmlns:p14="http://schemas.microsoft.com/office/powerpoint/2010/main" val="26005517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884E88D9-8F58-6890-5ECD-286A813E612F}"/>
              </a:ext>
            </a:extLst>
          </p:cNvPr>
          <p:cNvSpPr txBox="1"/>
          <p:nvPr/>
        </p:nvSpPr>
        <p:spPr>
          <a:xfrm>
            <a:off x="280219" y="366078"/>
            <a:ext cx="11631561" cy="6663106"/>
          </a:xfrm>
          <a:prstGeom prst="rect">
            <a:avLst/>
          </a:prstGeom>
          <a:noFill/>
        </p:spPr>
        <p:txBody>
          <a:bodyPr wrap="square">
            <a:spAutoFit/>
          </a:bodyPr>
          <a:lstStyle/>
          <a:p>
            <a:pPr marL="0" marR="0">
              <a:lnSpc>
                <a:spcPct val="115000"/>
              </a:lnSpc>
              <a:spcAft>
                <a:spcPts val="1000"/>
              </a:spcAft>
              <a:buNone/>
            </a:pPr>
            <a:r>
              <a:rPr lang="en-US" sz="2000" b="1" dirty="0">
                <a:solidFill>
                  <a:srgbClr val="00B050"/>
                </a:solidFill>
                <a:effectLst/>
                <a:ea typeface="MS Mincho" panose="02020609040205080304" pitchFamily="49" charset="-128"/>
                <a:cs typeface="Times New Roman" panose="02020603050405020304" pitchFamily="18" charset="0"/>
              </a:rPr>
              <a:t>EXAMPLE – Facultative (Quota)</a:t>
            </a:r>
          </a:p>
          <a:p>
            <a:pPr marL="0" marR="0">
              <a:lnSpc>
                <a:spcPct val="115000"/>
              </a:lnSpc>
              <a:spcAft>
                <a:spcPts val="1000"/>
              </a:spcAft>
              <a:buNone/>
            </a:pPr>
            <a:r>
              <a:rPr lang="en-US" sz="2000" dirty="0">
                <a:effectLst/>
                <a:ea typeface="MS Mincho" panose="02020609040205080304" pitchFamily="49" charset="-128"/>
                <a:cs typeface="Times New Roman" panose="02020603050405020304" pitchFamily="18" charset="0"/>
              </a:rPr>
              <a:t>SWICO Uganda has a fire policy for Royal Mattresses Uganda’s warehouses worth UGX 10,000,000,000. Due to the hazardous risk in such businesses SWICO does not include it in their treaties.  However, because the insurer would not like to lose the client, they have decided to enter into a facultative reinsurance contract with Kenya Reinsurance Company which is willing to 65% of the risk.</a:t>
            </a:r>
            <a:endParaRPr lang="en-US" dirty="0">
              <a:effectLst/>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000" b="1" dirty="0">
                <a:effectLst/>
                <a:ea typeface="MS Mincho" panose="02020609040205080304" pitchFamily="49" charset="-128"/>
                <a:cs typeface="Times New Roman" panose="02020603050405020304" pitchFamily="18" charset="0"/>
              </a:rPr>
              <a:t>Terms of the Facultative Reinsurance Contract:</a:t>
            </a:r>
            <a:endParaRPr lang="en-US" dirty="0">
              <a:effectLst/>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000" b="1" dirty="0">
                <a:solidFill>
                  <a:srgbClr val="FFC000"/>
                </a:solidFill>
                <a:effectLst/>
                <a:ea typeface="MS Mincho" panose="02020609040205080304" pitchFamily="49" charset="-128"/>
                <a:cs typeface="Times New Roman" panose="02020603050405020304" pitchFamily="18" charset="0"/>
              </a:rPr>
              <a:t>Reinsurance Cover:</a:t>
            </a:r>
            <a:r>
              <a:rPr lang="en-US" sz="2000" dirty="0">
                <a:solidFill>
                  <a:srgbClr val="FFC000"/>
                </a:solidFill>
                <a:effectLst/>
                <a:ea typeface="MS Mincho" panose="02020609040205080304" pitchFamily="49" charset="-128"/>
                <a:cs typeface="Times New Roman" panose="02020603050405020304" pitchFamily="18" charset="0"/>
              </a:rPr>
              <a:t> </a:t>
            </a:r>
            <a:r>
              <a:rPr lang="en-US" sz="2000" dirty="0">
                <a:effectLst/>
                <a:ea typeface="MS Mincho" panose="02020609040205080304" pitchFamily="49" charset="-128"/>
                <a:cs typeface="Times New Roman" panose="02020603050405020304" pitchFamily="18" charset="0"/>
              </a:rPr>
              <a:t>Kenya Reinsurance will cover 65% of the policy's risk.</a:t>
            </a:r>
            <a:endParaRPr lang="en-US" dirty="0">
              <a:effectLst/>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000" b="1" dirty="0">
                <a:solidFill>
                  <a:srgbClr val="FFC000"/>
                </a:solidFill>
                <a:effectLst/>
                <a:ea typeface="MS Mincho" panose="02020609040205080304" pitchFamily="49" charset="-128"/>
                <a:cs typeface="Times New Roman" panose="02020603050405020304" pitchFamily="18" charset="0"/>
              </a:rPr>
              <a:t>Premium Basis:</a:t>
            </a:r>
            <a:r>
              <a:rPr lang="en-US" sz="2000" dirty="0">
                <a:solidFill>
                  <a:srgbClr val="FFC000"/>
                </a:solidFill>
                <a:effectLst/>
                <a:ea typeface="MS Mincho" panose="02020609040205080304" pitchFamily="49" charset="-128"/>
                <a:cs typeface="Times New Roman" panose="02020603050405020304" pitchFamily="18" charset="0"/>
              </a:rPr>
              <a:t> </a:t>
            </a:r>
            <a:r>
              <a:rPr lang="en-US" sz="2000" dirty="0">
                <a:effectLst/>
                <a:ea typeface="MS Mincho" panose="02020609040205080304" pitchFamily="49" charset="-128"/>
                <a:cs typeface="Times New Roman" panose="02020603050405020304" pitchFamily="18" charset="0"/>
              </a:rPr>
              <a:t>The reinsurance premium is based on a proportionate share of the original policy premium.</a:t>
            </a:r>
            <a:endParaRPr lang="en-US" dirty="0">
              <a:effectLst/>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000" b="1" dirty="0">
                <a:solidFill>
                  <a:srgbClr val="FFC000"/>
                </a:solidFill>
                <a:effectLst/>
                <a:ea typeface="MS Mincho" panose="02020609040205080304" pitchFamily="49" charset="-128"/>
                <a:cs typeface="Times New Roman" panose="02020603050405020304" pitchFamily="18" charset="0"/>
              </a:rPr>
              <a:t>Commission:</a:t>
            </a:r>
            <a:r>
              <a:rPr lang="en-US" sz="2000" dirty="0">
                <a:solidFill>
                  <a:srgbClr val="FFC000"/>
                </a:solidFill>
                <a:effectLst/>
                <a:ea typeface="MS Mincho" panose="02020609040205080304" pitchFamily="49" charset="-128"/>
                <a:cs typeface="Times New Roman" panose="02020603050405020304" pitchFamily="18" charset="0"/>
              </a:rPr>
              <a:t> </a:t>
            </a:r>
            <a:r>
              <a:rPr lang="en-US" sz="2000" dirty="0">
                <a:effectLst/>
                <a:ea typeface="MS Mincho" panose="02020609040205080304" pitchFamily="49" charset="-128"/>
                <a:cs typeface="Times New Roman" panose="02020603050405020304" pitchFamily="18" charset="0"/>
              </a:rPr>
              <a:t>20% commission on the premium received.</a:t>
            </a:r>
            <a:endParaRPr lang="en-US" dirty="0">
              <a:effectLst/>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000" b="1" dirty="0">
                <a:solidFill>
                  <a:srgbClr val="FFC000"/>
                </a:solidFill>
                <a:effectLst/>
                <a:ea typeface="MS Mincho" panose="02020609040205080304" pitchFamily="49" charset="-128"/>
                <a:cs typeface="Times New Roman" panose="02020603050405020304" pitchFamily="18" charset="0"/>
              </a:rPr>
              <a:t>Policy Premium:</a:t>
            </a:r>
            <a:r>
              <a:rPr lang="en-US" sz="2000" dirty="0">
                <a:solidFill>
                  <a:srgbClr val="FFC000"/>
                </a:solidFill>
                <a:effectLst/>
                <a:ea typeface="MS Mincho" panose="02020609040205080304" pitchFamily="49" charset="-128"/>
                <a:cs typeface="Times New Roman" panose="02020603050405020304" pitchFamily="18" charset="0"/>
              </a:rPr>
              <a:t> </a:t>
            </a:r>
            <a:r>
              <a:rPr lang="en-US" sz="2000" dirty="0">
                <a:effectLst/>
                <a:ea typeface="MS Mincho" panose="02020609040205080304" pitchFamily="49" charset="-128"/>
                <a:cs typeface="Times New Roman" panose="02020603050405020304" pitchFamily="18" charset="0"/>
              </a:rPr>
              <a:t>The premium for the original policy is UGX 500,000,000.</a:t>
            </a:r>
            <a:endParaRPr lang="en-US" dirty="0">
              <a:effectLst/>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000" b="1" dirty="0">
                <a:solidFill>
                  <a:srgbClr val="FFC000"/>
                </a:solidFill>
                <a:effectLst/>
                <a:ea typeface="MS Mincho" panose="02020609040205080304" pitchFamily="49" charset="-128"/>
                <a:cs typeface="Times New Roman" panose="02020603050405020304" pitchFamily="18" charset="0"/>
              </a:rPr>
              <a:t>Reinsurer’s Share of Claims:</a:t>
            </a:r>
            <a:r>
              <a:rPr lang="en-US" sz="2000" dirty="0">
                <a:solidFill>
                  <a:srgbClr val="FFC000"/>
                </a:solidFill>
                <a:effectLst/>
                <a:ea typeface="MS Mincho" panose="02020609040205080304" pitchFamily="49" charset="-128"/>
                <a:cs typeface="Times New Roman" panose="02020603050405020304" pitchFamily="18" charset="0"/>
              </a:rPr>
              <a:t> </a:t>
            </a:r>
            <a:r>
              <a:rPr lang="en-US" sz="2000" dirty="0">
                <a:effectLst/>
                <a:ea typeface="MS Mincho" panose="02020609040205080304" pitchFamily="49" charset="-128"/>
                <a:cs typeface="Times New Roman" panose="02020603050405020304" pitchFamily="18" charset="0"/>
              </a:rPr>
              <a:t>In the event of a claim, Kenya Reinsurance will pay 65% of the claim amount.</a:t>
            </a:r>
            <a:endParaRPr lang="en-US" dirty="0">
              <a:effectLst/>
              <a:ea typeface="MS Mincho" panose="02020609040205080304" pitchFamily="49" charset="-128"/>
              <a:cs typeface="Times New Roman" panose="02020603050405020304" pitchFamily="18" charset="0"/>
            </a:endParaRPr>
          </a:p>
          <a:p>
            <a:pPr marL="0" marR="0">
              <a:lnSpc>
                <a:spcPct val="115000"/>
              </a:lnSpc>
              <a:spcAft>
                <a:spcPts val="1000"/>
              </a:spcAft>
              <a:buNone/>
            </a:pPr>
            <a:r>
              <a:rPr lang="en-US" sz="2000" b="1" dirty="0">
                <a:effectLst/>
                <a:ea typeface="MS Mincho" panose="02020609040205080304" pitchFamily="49" charset="-128"/>
                <a:cs typeface="Times New Roman" panose="02020603050405020304" pitchFamily="18" charset="0"/>
              </a:rPr>
              <a:t>Question;</a:t>
            </a:r>
            <a:endParaRPr lang="en-US" b="1" dirty="0">
              <a:effectLst/>
              <a:ea typeface="MS Mincho" panose="02020609040205080304" pitchFamily="49" charset="-128"/>
              <a:cs typeface="Times New Roman" panose="02020603050405020304" pitchFamily="18" charset="0"/>
            </a:endParaRPr>
          </a:p>
          <a:p>
            <a:pPr marL="285750" marR="0" indent="-285750">
              <a:lnSpc>
                <a:spcPct val="115000"/>
              </a:lnSpc>
              <a:spcAft>
                <a:spcPts val="1000"/>
              </a:spcAft>
              <a:buFont typeface="Arial" panose="020B0604020202020204" pitchFamily="34" charset="0"/>
              <a:buChar char="•"/>
            </a:pPr>
            <a:r>
              <a:rPr lang="en-US" sz="2000" dirty="0">
                <a:effectLst/>
                <a:ea typeface="MS Mincho" panose="02020609040205080304" pitchFamily="49" charset="-128"/>
                <a:cs typeface="Times New Roman" panose="02020603050405020304" pitchFamily="18" charset="0"/>
              </a:rPr>
              <a:t>Compute the reinsurance premium payable to Kenya Reinsurance company</a:t>
            </a:r>
            <a:endParaRPr lang="en-US" dirty="0">
              <a:effectLst/>
              <a:ea typeface="MS Mincho" panose="02020609040205080304" pitchFamily="49" charset="-128"/>
              <a:cs typeface="Times New Roman" panose="02020603050405020304" pitchFamily="18" charset="0"/>
            </a:endParaRPr>
          </a:p>
          <a:p>
            <a:pPr marL="285750" marR="0" indent="-285750">
              <a:lnSpc>
                <a:spcPct val="115000"/>
              </a:lnSpc>
              <a:spcAft>
                <a:spcPts val="1000"/>
              </a:spcAft>
              <a:buFont typeface="Arial" panose="020B0604020202020204" pitchFamily="34" charset="0"/>
              <a:buChar char="•"/>
            </a:pPr>
            <a:r>
              <a:rPr lang="en-US" sz="2000" dirty="0">
                <a:effectLst/>
                <a:ea typeface="MS Mincho" panose="02020609040205080304" pitchFamily="49" charset="-128"/>
                <a:cs typeface="Times New Roman" panose="02020603050405020304" pitchFamily="18" charset="0"/>
              </a:rPr>
              <a:t>Assuming a claim arises out of the original policy with a loss of UGX 2,000,000,000. How much would the ceding company and the reinsurer each pay on the claim.  </a:t>
            </a:r>
            <a:endParaRPr lang="en-US" dirty="0">
              <a:effectLst/>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1423888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C3EDAB-28FB-9418-A684-7BBD4669E677}"/>
              </a:ext>
            </a:extLst>
          </p:cNvPr>
          <p:cNvSpPr>
            <a:spLocks noGrp="1"/>
          </p:cNvSpPr>
          <p:nvPr>
            <p:ph idx="1"/>
          </p:nvPr>
        </p:nvSpPr>
        <p:spPr>
          <a:xfrm>
            <a:off x="294967" y="1076633"/>
            <a:ext cx="11769213" cy="2492477"/>
          </a:xfrm>
        </p:spPr>
        <p:txBody>
          <a:bodyPr>
            <a:normAutofit fontScale="92500" lnSpcReduction="20000"/>
          </a:bodyPr>
          <a:lstStyle/>
          <a:p>
            <a:pPr algn="just"/>
            <a:r>
              <a:rPr lang="en-US" sz="2400" dirty="0"/>
              <a:t>Under a quota share treaty, the ceding company is bound to cede a fixed percentage or proportion of every risk written by it which falls within the scope of the treaty. The same percentage of every risk in a class of business cove red is ceded no matter how small or large the sum insured and irrespective of whether the risk is good or bad. </a:t>
            </a:r>
          </a:p>
          <a:p>
            <a:pPr algn="just"/>
            <a:r>
              <a:rPr lang="en-US" sz="2400" dirty="0"/>
              <a:t>The following example illustrates this point. </a:t>
            </a:r>
          </a:p>
          <a:p>
            <a:pPr algn="just"/>
            <a:r>
              <a:rPr lang="en-US" sz="2400" dirty="0"/>
              <a:t>This example is based on a 90% quota share treaty, that is to say the ceding company retains 10% of every risk and cedes 90% of every risk falling within the scope of the treaty. On this basis, the cover would be as follows</a:t>
            </a:r>
          </a:p>
        </p:txBody>
      </p:sp>
      <p:sp>
        <p:nvSpPr>
          <p:cNvPr id="5" name="TextBox 4">
            <a:extLst>
              <a:ext uri="{FF2B5EF4-FFF2-40B4-BE49-F238E27FC236}">
                <a16:creationId xmlns:a16="http://schemas.microsoft.com/office/drawing/2014/main" id="{4D21FE06-A289-997E-EDAC-AE4988E3601A}"/>
              </a:ext>
            </a:extLst>
          </p:cNvPr>
          <p:cNvSpPr txBox="1"/>
          <p:nvPr/>
        </p:nvSpPr>
        <p:spPr>
          <a:xfrm>
            <a:off x="954959" y="484957"/>
            <a:ext cx="6098458" cy="392159"/>
          </a:xfrm>
          <a:prstGeom prst="rect">
            <a:avLst/>
          </a:prstGeom>
          <a:noFill/>
        </p:spPr>
        <p:txBody>
          <a:bodyPr wrap="square">
            <a:spAutoFit/>
          </a:bodyPr>
          <a:lstStyle/>
          <a:p>
            <a:pPr marL="0" marR="0">
              <a:lnSpc>
                <a:spcPct val="115000"/>
              </a:lnSpc>
              <a:spcAft>
                <a:spcPts val="1000"/>
              </a:spcAft>
              <a:buNone/>
            </a:pPr>
            <a:r>
              <a:rPr lang="en-US" sz="1800" b="1" dirty="0">
                <a:solidFill>
                  <a:srgbClr val="00B050"/>
                </a:solidFill>
                <a:effectLst/>
                <a:ea typeface="MS Mincho" panose="02020609040205080304" pitchFamily="49" charset="-128"/>
                <a:cs typeface="Times New Roman" panose="02020603050405020304" pitchFamily="18" charset="0"/>
              </a:rPr>
              <a:t>EXAMPLE – </a:t>
            </a:r>
            <a:r>
              <a:rPr lang="en-US" b="1" dirty="0">
                <a:solidFill>
                  <a:srgbClr val="00B050"/>
                </a:solidFill>
                <a:ea typeface="MS Mincho" panose="02020609040205080304" pitchFamily="49" charset="-128"/>
                <a:cs typeface="Times New Roman" panose="02020603050405020304" pitchFamily="18" charset="0"/>
              </a:rPr>
              <a:t>Treaty</a:t>
            </a:r>
            <a:r>
              <a:rPr lang="en-US" sz="1800" b="1" dirty="0">
                <a:solidFill>
                  <a:srgbClr val="00B050"/>
                </a:solidFill>
                <a:effectLst/>
                <a:ea typeface="MS Mincho" panose="02020609040205080304" pitchFamily="49" charset="-128"/>
                <a:cs typeface="Times New Roman" panose="02020603050405020304" pitchFamily="18" charset="0"/>
              </a:rPr>
              <a:t> (Quota treaty share)</a:t>
            </a:r>
          </a:p>
        </p:txBody>
      </p:sp>
      <p:pic>
        <p:nvPicPr>
          <p:cNvPr id="7" name="Picture 6">
            <a:extLst>
              <a:ext uri="{FF2B5EF4-FFF2-40B4-BE49-F238E27FC236}">
                <a16:creationId xmlns:a16="http://schemas.microsoft.com/office/drawing/2014/main" id="{588A9DE0-F496-879B-684B-01DCF7253D1C}"/>
              </a:ext>
            </a:extLst>
          </p:cNvPr>
          <p:cNvPicPr>
            <a:picLocks noChangeAspect="1"/>
          </p:cNvPicPr>
          <p:nvPr/>
        </p:nvPicPr>
        <p:blipFill>
          <a:blip r:embed="rId2"/>
          <a:stretch>
            <a:fillRect/>
          </a:stretch>
        </p:blipFill>
        <p:spPr>
          <a:xfrm>
            <a:off x="1448568" y="3569110"/>
            <a:ext cx="7820025" cy="1524000"/>
          </a:xfrm>
          <a:prstGeom prst="rect">
            <a:avLst/>
          </a:prstGeom>
        </p:spPr>
      </p:pic>
      <p:sp>
        <p:nvSpPr>
          <p:cNvPr id="9" name="TextBox 8">
            <a:extLst>
              <a:ext uri="{FF2B5EF4-FFF2-40B4-BE49-F238E27FC236}">
                <a16:creationId xmlns:a16="http://schemas.microsoft.com/office/drawing/2014/main" id="{10CBAECD-8A9A-2A64-BCF0-9F342175E6AC}"/>
              </a:ext>
            </a:extLst>
          </p:cNvPr>
          <p:cNvSpPr txBox="1"/>
          <p:nvPr/>
        </p:nvSpPr>
        <p:spPr>
          <a:xfrm>
            <a:off x="294967" y="5276757"/>
            <a:ext cx="11640164" cy="1569660"/>
          </a:xfrm>
          <a:prstGeom prst="rect">
            <a:avLst/>
          </a:prstGeom>
          <a:noFill/>
        </p:spPr>
        <p:txBody>
          <a:bodyPr wrap="square">
            <a:spAutoFit/>
          </a:bodyPr>
          <a:lstStyle/>
          <a:p>
            <a:r>
              <a:rPr lang="en-US" sz="2400" dirty="0"/>
              <a:t>It is very important to note that both the premiums and the claims are subject to the same percentage distribution. It is usual for the treaty to include a clause which sets out the percentage of each risk to be reinsured and also a monetary or maximum limit for the cover e.g., 90% of every risk to be ceded, subject to a maximum of USD100,000 any one risk.</a:t>
            </a:r>
          </a:p>
        </p:txBody>
      </p:sp>
    </p:spTree>
    <p:extLst>
      <p:ext uri="{BB962C8B-B14F-4D97-AF65-F5344CB8AC3E}">
        <p14:creationId xmlns:p14="http://schemas.microsoft.com/office/powerpoint/2010/main" val="14365427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BA46DD-0E2A-B970-5CB0-0B02056AAC2A}"/>
              </a:ext>
            </a:extLst>
          </p:cNvPr>
          <p:cNvSpPr>
            <a:spLocks noGrp="1"/>
          </p:cNvSpPr>
          <p:nvPr>
            <p:ph idx="1"/>
          </p:nvPr>
        </p:nvSpPr>
        <p:spPr>
          <a:xfrm>
            <a:off x="513736" y="877116"/>
            <a:ext cx="10515600" cy="1954574"/>
          </a:xfrm>
        </p:spPr>
        <p:txBody>
          <a:bodyPr>
            <a:normAutofit fontScale="92500" lnSpcReduction="10000"/>
          </a:bodyPr>
          <a:lstStyle/>
          <a:p>
            <a:r>
              <a:rPr lang="en-US" dirty="0"/>
              <a:t>Under the surplus treaty the ceding company decides the limit of liability which it wishes to retain on any risk or class of risks. This limit, called the ceding company’s gross retention, will be the maximum that it will retain. </a:t>
            </a:r>
          </a:p>
          <a:p>
            <a:r>
              <a:rPr lang="en-US" dirty="0"/>
              <a:t>The surplus over and above this retention level will be allocated to one or more reinsurers on the surplus treaty. </a:t>
            </a:r>
          </a:p>
        </p:txBody>
      </p:sp>
      <p:sp>
        <p:nvSpPr>
          <p:cNvPr id="4" name="TextBox 3">
            <a:extLst>
              <a:ext uri="{FF2B5EF4-FFF2-40B4-BE49-F238E27FC236}">
                <a16:creationId xmlns:a16="http://schemas.microsoft.com/office/drawing/2014/main" id="{A72DB101-7499-C4D8-A1FC-B58E30932322}"/>
              </a:ext>
            </a:extLst>
          </p:cNvPr>
          <p:cNvSpPr txBox="1"/>
          <p:nvPr/>
        </p:nvSpPr>
        <p:spPr>
          <a:xfrm>
            <a:off x="954959" y="484957"/>
            <a:ext cx="6098458" cy="392159"/>
          </a:xfrm>
          <a:prstGeom prst="rect">
            <a:avLst/>
          </a:prstGeom>
          <a:noFill/>
        </p:spPr>
        <p:txBody>
          <a:bodyPr wrap="square">
            <a:spAutoFit/>
          </a:bodyPr>
          <a:lstStyle/>
          <a:p>
            <a:pPr marL="0" marR="0">
              <a:lnSpc>
                <a:spcPct val="115000"/>
              </a:lnSpc>
              <a:spcAft>
                <a:spcPts val="1000"/>
              </a:spcAft>
              <a:buNone/>
            </a:pPr>
            <a:r>
              <a:rPr lang="en-US" sz="1800" b="1" dirty="0">
                <a:solidFill>
                  <a:srgbClr val="00B050"/>
                </a:solidFill>
                <a:effectLst/>
                <a:ea typeface="MS Mincho" panose="02020609040205080304" pitchFamily="49" charset="-128"/>
                <a:cs typeface="Times New Roman" panose="02020603050405020304" pitchFamily="18" charset="0"/>
              </a:rPr>
              <a:t>EXAMPLE – </a:t>
            </a:r>
            <a:r>
              <a:rPr lang="en-US" b="1" dirty="0">
                <a:solidFill>
                  <a:srgbClr val="00B050"/>
                </a:solidFill>
                <a:ea typeface="MS Mincho" panose="02020609040205080304" pitchFamily="49" charset="-128"/>
                <a:cs typeface="Times New Roman" panose="02020603050405020304" pitchFamily="18" charset="0"/>
              </a:rPr>
              <a:t>Treaty</a:t>
            </a:r>
            <a:r>
              <a:rPr lang="en-US" sz="1800" b="1" dirty="0">
                <a:solidFill>
                  <a:srgbClr val="00B050"/>
                </a:solidFill>
                <a:effectLst/>
                <a:ea typeface="MS Mincho" panose="02020609040205080304" pitchFamily="49" charset="-128"/>
                <a:cs typeface="Times New Roman" panose="02020603050405020304" pitchFamily="18" charset="0"/>
              </a:rPr>
              <a:t> (</a:t>
            </a:r>
            <a:r>
              <a:rPr lang="en-US" b="1" dirty="0">
                <a:solidFill>
                  <a:srgbClr val="00B050"/>
                </a:solidFill>
                <a:ea typeface="MS Mincho" panose="02020609040205080304" pitchFamily="49" charset="-128"/>
                <a:cs typeface="Times New Roman" panose="02020603050405020304" pitchFamily="18" charset="0"/>
              </a:rPr>
              <a:t>Surplus</a:t>
            </a:r>
            <a:r>
              <a:rPr lang="en-US" sz="1800" b="1" dirty="0">
                <a:solidFill>
                  <a:srgbClr val="00B050"/>
                </a:solidFill>
                <a:effectLst/>
                <a:ea typeface="MS Mincho" panose="02020609040205080304" pitchFamily="49" charset="-128"/>
                <a:cs typeface="Times New Roman" panose="02020603050405020304" pitchFamily="18" charset="0"/>
              </a:rPr>
              <a:t>)</a:t>
            </a:r>
          </a:p>
        </p:txBody>
      </p:sp>
      <p:sp>
        <p:nvSpPr>
          <p:cNvPr id="6" name="TextBox 5">
            <a:extLst>
              <a:ext uri="{FF2B5EF4-FFF2-40B4-BE49-F238E27FC236}">
                <a16:creationId xmlns:a16="http://schemas.microsoft.com/office/drawing/2014/main" id="{9820F776-5824-03D6-0B2C-5A02DCA9972D}"/>
              </a:ext>
            </a:extLst>
          </p:cNvPr>
          <p:cNvSpPr txBox="1"/>
          <p:nvPr/>
        </p:nvSpPr>
        <p:spPr>
          <a:xfrm>
            <a:off x="513735" y="2762184"/>
            <a:ext cx="10515599" cy="1569660"/>
          </a:xfrm>
          <a:prstGeom prst="rect">
            <a:avLst/>
          </a:prstGeom>
          <a:noFill/>
        </p:spPr>
        <p:txBody>
          <a:bodyPr wrap="square">
            <a:spAutoFit/>
          </a:bodyPr>
          <a:lstStyle/>
          <a:p>
            <a:pPr marL="285750" indent="-285750">
              <a:buFont typeface="Arial" panose="020B0604020202020204" pitchFamily="34" charset="0"/>
              <a:buChar char="•"/>
            </a:pPr>
            <a:r>
              <a:rPr lang="en-US" sz="2400" b="1" dirty="0"/>
              <a:t>EXAMPLE </a:t>
            </a:r>
          </a:p>
          <a:p>
            <a:pPr marL="285750" indent="-285750">
              <a:buFont typeface="Arial" panose="020B0604020202020204" pitchFamily="34" charset="0"/>
              <a:buChar char="•"/>
            </a:pPr>
            <a:r>
              <a:rPr lang="en-US" sz="2400" dirty="0"/>
              <a:t>The ceding company’s maximum gross retention in this surplus treaty is USD 1,000 on fire insurances covering furniture workshops. Then on all such policies with:</a:t>
            </a:r>
          </a:p>
        </p:txBody>
      </p:sp>
      <p:pic>
        <p:nvPicPr>
          <p:cNvPr id="8" name="Picture 7">
            <a:extLst>
              <a:ext uri="{FF2B5EF4-FFF2-40B4-BE49-F238E27FC236}">
                <a16:creationId xmlns:a16="http://schemas.microsoft.com/office/drawing/2014/main" id="{D435F768-771E-427F-E169-C141794B9270}"/>
              </a:ext>
            </a:extLst>
          </p:cNvPr>
          <p:cNvPicPr>
            <a:picLocks noChangeAspect="1"/>
          </p:cNvPicPr>
          <p:nvPr/>
        </p:nvPicPr>
        <p:blipFill>
          <a:blip r:embed="rId2"/>
          <a:stretch>
            <a:fillRect/>
          </a:stretch>
        </p:blipFill>
        <p:spPr>
          <a:xfrm>
            <a:off x="954959" y="4658543"/>
            <a:ext cx="7886700" cy="1714500"/>
          </a:xfrm>
          <a:prstGeom prst="rect">
            <a:avLst/>
          </a:prstGeom>
        </p:spPr>
      </p:pic>
    </p:spTree>
    <p:extLst>
      <p:ext uri="{BB962C8B-B14F-4D97-AF65-F5344CB8AC3E}">
        <p14:creationId xmlns:p14="http://schemas.microsoft.com/office/powerpoint/2010/main" val="37148367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D46CF-2593-ECB9-C071-DD7BD96B2714}"/>
              </a:ext>
            </a:extLst>
          </p:cNvPr>
          <p:cNvSpPr>
            <a:spLocks noGrp="1"/>
          </p:cNvSpPr>
          <p:nvPr>
            <p:ph type="title"/>
          </p:nvPr>
        </p:nvSpPr>
        <p:spPr/>
        <p:txBody>
          <a:bodyPr/>
          <a:lstStyle/>
          <a:p>
            <a:pPr algn="ctr"/>
            <a:r>
              <a:rPr lang="en-US" b="1" i="1" dirty="0"/>
              <a:t>Non-Proportional Reinsurance</a:t>
            </a:r>
            <a:endParaRPr lang="en-US" dirty="0"/>
          </a:p>
        </p:txBody>
      </p:sp>
      <p:sp>
        <p:nvSpPr>
          <p:cNvPr id="3" name="Content Placeholder 2">
            <a:extLst>
              <a:ext uri="{FF2B5EF4-FFF2-40B4-BE49-F238E27FC236}">
                <a16:creationId xmlns:a16="http://schemas.microsoft.com/office/drawing/2014/main" id="{0E85BAD4-91B4-203A-64A0-B0F3FC67039A}"/>
              </a:ext>
            </a:extLst>
          </p:cNvPr>
          <p:cNvSpPr>
            <a:spLocks noGrp="1"/>
          </p:cNvSpPr>
          <p:nvPr>
            <p:ph idx="1"/>
          </p:nvPr>
        </p:nvSpPr>
        <p:spPr/>
        <p:txBody>
          <a:bodyPr/>
          <a:lstStyle/>
          <a:p>
            <a:r>
              <a:rPr lang="en-US" dirty="0"/>
              <a:t>In general insurance, non-proportional reinsurance (also known as excess of loss reinsurance) is a type of reinsurance arrangement where the reinsurer becomes liable only when the losses of the ceding company exceed a specified amount, called the retention limit or priority.</a:t>
            </a:r>
          </a:p>
          <a:p>
            <a:br>
              <a:rPr lang="en-US" dirty="0"/>
            </a:br>
            <a:r>
              <a:rPr lang="en-US" dirty="0"/>
              <a:t>Unlike proportional reinsurance, where premiums and losses are shared in fixed proportions between the insurer and reinsurer, non-proportional reinsurance is based on the magnitude of loss, not on the sum insured or premium volume.</a:t>
            </a:r>
          </a:p>
        </p:txBody>
      </p:sp>
    </p:spTree>
    <p:extLst>
      <p:ext uri="{BB962C8B-B14F-4D97-AF65-F5344CB8AC3E}">
        <p14:creationId xmlns:p14="http://schemas.microsoft.com/office/powerpoint/2010/main" val="12984749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554FD-FAFD-ABCC-0FD2-5CCF18F63952}"/>
              </a:ext>
            </a:extLst>
          </p:cNvPr>
          <p:cNvSpPr>
            <a:spLocks noGrp="1"/>
          </p:cNvSpPr>
          <p:nvPr>
            <p:ph type="title"/>
          </p:nvPr>
        </p:nvSpPr>
        <p:spPr/>
        <p:txBody>
          <a:bodyPr/>
          <a:lstStyle/>
          <a:p>
            <a:pPr algn="ctr"/>
            <a:r>
              <a:rPr lang="en-US" b="1" i="1" dirty="0"/>
              <a:t>Non-Proportional Reinsurance</a:t>
            </a:r>
          </a:p>
        </p:txBody>
      </p:sp>
      <p:sp>
        <p:nvSpPr>
          <p:cNvPr id="4" name="TextBox 3">
            <a:extLst>
              <a:ext uri="{FF2B5EF4-FFF2-40B4-BE49-F238E27FC236}">
                <a16:creationId xmlns:a16="http://schemas.microsoft.com/office/drawing/2014/main" id="{49FA504F-A933-A447-1052-9F6E0F999612}"/>
              </a:ext>
            </a:extLst>
          </p:cNvPr>
          <p:cNvSpPr txBox="1"/>
          <p:nvPr/>
        </p:nvSpPr>
        <p:spPr>
          <a:xfrm>
            <a:off x="451055" y="1690688"/>
            <a:ext cx="10902745" cy="5262979"/>
          </a:xfrm>
          <a:prstGeom prst="rect">
            <a:avLst/>
          </a:prstGeom>
          <a:noFill/>
        </p:spPr>
        <p:txBody>
          <a:bodyPr wrap="square">
            <a:spAutoFit/>
          </a:bodyPr>
          <a:lstStyle/>
          <a:p>
            <a:pPr marL="342900" indent="-342900">
              <a:buFont typeface="Arial" panose="020B0604020202020204" pitchFamily="34" charset="0"/>
              <a:buChar char="•"/>
            </a:pPr>
            <a:r>
              <a:rPr lang="en-US" sz="2400" dirty="0"/>
              <a:t>Reinsured undertakes to pay all losses up to a pre-agreed amount. (Treaty Priority / Deductible). This is also known as retention limit.</a:t>
            </a:r>
          </a:p>
          <a:p>
            <a:endParaRPr lang="en-US" sz="2400" dirty="0"/>
          </a:p>
          <a:p>
            <a:pPr marL="342900" indent="-342900">
              <a:buFont typeface="Arial" panose="020B0604020202020204" pitchFamily="34" charset="0"/>
              <a:buChar char="•"/>
            </a:pPr>
            <a:r>
              <a:rPr lang="en-US" sz="2400" dirty="0"/>
              <a:t>Reinsurers pay the balance of losses that exceed this amount – but only up to a pre-agreed limit. (Hence the terminology ‘Excess of Loss’ / XOL.) </a:t>
            </a:r>
          </a:p>
          <a:p>
            <a:pPr marL="342900" indent="-342900">
              <a:buFont typeface="Arial" panose="020B0604020202020204" pitchFamily="34" charset="0"/>
              <a:buChar char="•"/>
            </a:pPr>
            <a:endParaRPr lang="en-US" sz="2400" dirty="0"/>
          </a:p>
          <a:p>
            <a:r>
              <a:rPr lang="en-US" sz="2400" dirty="0"/>
              <a:t>✓ Reinsured and Reinsurers do not share the risk, they share the loss on an </a:t>
            </a:r>
            <a:r>
              <a:rPr lang="en-US" sz="2400" dirty="0" err="1"/>
              <a:t>XoL</a:t>
            </a:r>
            <a:r>
              <a:rPr lang="en-US" sz="2400" dirty="0"/>
              <a:t> basis.</a:t>
            </a:r>
          </a:p>
          <a:p>
            <a:r>
              <a:rPr lang="en-US" sz="2400" dirty="0"/>
              <a:t> ✓ Loss can mean a single loss or an aggregation of losses </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Reinsurer will calculate the premium required for this protection in advance. Unlike proportional reinsurance where the reinsurer receives its share of the Reinsurer's Original Gross Premium (OGP) and therefore has to accept / follow the rates charged by the Reinsured, with nonproportional reinsurance, the Reinsurer determines its own rate. </a:t>
            </a:r>
          </a:p>
        </p:txBody>
      </p:sp>
    </p:spTree>
    <p:extLst>
      <p:ext uri="{BB962C8B-B14F-4D97-AF65-F5344CB8AC3E}">
        <p14:creationId xmlns:p14="http://schemas.microsoft.com/office/powerpoint/2010/main" val="6837636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60D69-FCBA-8252-618E-DDD875EFE715}"/>
              </a:ext>
            </a:extLst>
          </p:cNvPr>
          <p:cNvSpPr>
            <a:spLocks noGrp="1"/>
          </p:cNvSpPr>
          <p:nvPr>
            <p:ph type="title"/>
          </p:nvPr>
        </p:nvSpPr>
        <p:spPr/>
        <p:txBody>
          <a:bodyPr/>
          <a:lstStyle/>
          <a:p>
            <a:pPr algn="ctr"/>
            <a:r>
              <a:rPr lang="en-US" b="1" i="1" dirty="0"/>
              <a:t>Types of Non-Proportional Reinsurance</a:t>
            </a:r>
          </a:p>
        </p:txBody>
      </p:sp>
      <p:sp>
        <p:nvSpPr>
          <p:cNvPr id="3" name="Content Placeholder 2">
            <a:extLst>
              <a:ext uri="{FF2B5EF4-FFF2-40B4-BE49-F238E27FC236}">
                <a16:creationId xmlns:a16="http://schemas.microsoft.com/office/drawing/2014/main" id="{803367D6-B6D9-824D-2FD8-6CECEF655BB5}"/>
              </a:ext>
            </a:extLst>
          </p:cNvPr>
          <p:cNvSpPr>
            <a:spLocks noGrp="1"/>
          </p:cNvSpPr>
          <p:nvPr>
            <p:ph idx="1"/>
          </p:nvPr>
        </p:nvSpPr>
        <p:spPr/>
        <p:txBody>
          <a:bodyPr>
            <a:normAutofit/>
          </a:bodyPr>
          <a:lstStyle/>
          <a:p>
            <a:r>
              <a:rPr lang="en-US" b="1" dirty="0"/>
              <a:t>a. Excess of Loss Reinsurance (Per Risk or Per Policy)</a:t>
            </a:r>
          </a:p>
          <a:p>
            <a:r>
              <a:rPr lang="en-US" dirty="0"/>
              <a:t>Covers losses arising from a single risk or policy that exceed the insurer’s retention.</a:t>
            </a:r>
          </a:p>
          <a:p>
            <a:r>
              <a:rPr lang="en-US" dirty="0"/>
              <a:t>Commonly used in fire, engineering, and property insurance.</a:t>
            </a:r>
          </a:p>
          <a:p>
            <a:r>
              <a:rPr lang="en-US" dirty="0"/>
              <a:t>Example:</a:t>
            </a:r>
            <a:br>
              <a:rPr lang="en-US" dirty="0"/>
            </a:br>
            <a:r>
              <a:rPr lang="en-US" dirty="0"/>
              <a:t>If the insurer retains UGX 400M and buys cover “UGX 600M in excess of UGX 400M,” then:</a:t>
            </a:r>
          </a:p>
          <a:p>
            <a:pPr lvl="1"/>
            <a:r>
              <a:rPr lang="en-US" dirty="0"/>
              <a:t>Insurer pays the first UGX 400M of any loss.</a:t>
            </a:r>
          </a:p>
          <a:p>
            <a:pPr lvl="1"/>
            <a:r>
              <a:rPr lang="en-US" dirty="0"/>
              <a:t>Reinsurer pays up to UGX 600M beyond that.</a:t>
            </a:r>
          </a:p>
          <a:p>
            <a:pPr lvl="1"/>
            <a:r>
              <a:rPr lang="en-US" dirty="0"/>
              <a:t>Any loss above UGX 1BN (400M + 600M) is borne again by the insurer.</a:t>
            </a:r>
          </a:p>
          <a:p>
            <a:endParaRPr lang="en-US" dirty="0"/>
          </a:p>
        </p:txBody>
      </p:sp>
    </p:spTree>
    <p:extLst>
      <p:ext uri="{BB962C8B-B14F-4D97-AF65-F5344CB8AC3E}">
        <p14:creationId xmlns:p14="http://schemas.microsoft.com/office/powerpoint/2010/main" val="2032418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0141F-BC26-74DC-EAF7-410578375AF9}"/>
              </a:ext>
            </a:extLst>
          </p:cNvPr>
          <p:cNvSpPr>
            <a:spLocks noGrp="1"/>
          </p:cNvSpPr>
          <p:nvPr>
            <p:ph type="title"/>
          </p:nvPr>
        </p:nvSpPr>
        <p:spPr/>
        <p:txBody>
          <a:bodyPr/>
          <a:lstStyle/>
          <a:p>
            <a:pPr algn="ctr"/>
            <a:r>
              <a:rPr lang="en-US" b="1" i="1" dirty="0"/>
              <a:t>Reinsurance</a:t>
            </a:r>
          </a:p>
        </p:txBody>
      </p:sp>
      <p:sp>
        <p:nvSpPr>
          <p:cNvPr id="3" name="Content Placeholder 2">
            <a:extLst>
              <a:ext uri="{FF2B5EF4-FFF2-40B4-BE49-F238E27FC236}">
                <a16:creationId xmlns:a16="http://schemas.microsoft.com/office/drawing/2014/main" id="{1F55918F-F350-5412-5BB5-A09F14A86C51}"/>
              </a:ext>
            </a:extLst>
          </p:cNvPr>
          <p:cNvSpPr>
            <a:spLocks noGrp="1"/>
          </p:cNvSpPr>
          <p:nvPr>
            <p:ph idx="1"/>
          </p:nvPr>
        </p:nvSpPr>
        <p:spPr>
          <a:xfrm>
            <a:off x="280218" y="2141537"/>
            <a:ext cx="6811297" cy="4351338"/>
          </a:xfrm>
        </p:spPr>
        <p:txBody>
          <a:bodyPr>
            <a:normAutofit fontScale="62500" lnSpcReduction="20000"/>
          </a:bodyPr>
          <a:lstStyle/>
          <a:p>
            <a:r>
              <a:rPr lang="en-US" b="1" dirty="0"/>
              <a:t>Haiti Earthquake, January 12, 2010</a:t>
            </a:r>
          </a:p>
          <a:p>
            <a:r>
              <a:rPr lang="en-US" dirty="0"/>
              <a:t>One of the deadliest earthquakes ever registered struck the small island country of Haiti in January 2010. With a magnitude of 7.0 on the Richter scale, the earthquake’s epicenter was 25 km from the capital of Port-au-Prince. The disaster left Haiti facing high levels of damage, fatalities, and casualties. The Caribbean had not seen an earthquake like this in about two centuries.</a:t>
            </a:r>
          </a:p>
          <a:p>
            <a:r>
              <a:rPr lang="en-US" dirty="0"/>
              <a:t>The Caribbean had not seen an earthquake of this magnitude in about two centuries, with the number of deaths being estimated to be between 100,000 and 316,000. The Haiti earthquake was the most lethal since </a:t>
            </a:r>
            <a:r>
              <a:rPr lang="en-US" dirty="0">
                <a:hlinkClick r:id="rId2"/>
              </a:rPr>
              <a:t>1900,</a:t>
            </a:r>
            <a:r>
              <a:rPr lang="en-US" dirty="0"/>
              <a:t> with around 80% of the nation’s schools and 60% of its hospitals were turned to rubble.</a:t>
            </a:r>
          </a:p>
          <a:p>
            <a:r>
              <a:rPr lang="en-US" dirty="0"/>
              <a:t>In addition to a high number of fatalities, the earthquake destroyed over 97,000 houses and damaged over 188,000 buildings in the Port-au-Prince region and southern Haiti, according to the National Centers for Environmental Information.</a:t>
            </a:r>
          </a:p>
          <a:p>
            <a:endParaRPr lang="en-US" dirty="0"/>
          </a:p>
        </p:txBody>
      </p:sp>
      <p:pic>
        <p:nvPicPr>
          <p:cNvPr id="5" name="Picture 4">
            <a:extLst>
              <a:ext uri="{FF2B5EF4-FFF2-40B4-BE49-F238E27FC236}">
                <a16:creationId xmlns:a16="http://schemas.microsoft.com/office/drawing/2014/main" id="{C03EB634-0F4F-F5E6-F936-F4C2EDC246E2}"/>
              </a:ext>
            </a:extLst>
          </p:cNvPr>
          <p:cNvPicPr>
            <a:picLocks noChangeAspect="1"/>
          </p:cNvPicPr>
          <p:nvPr/>
        </p:nvPicPr>
        <p:blipFill>
          <a:blip r:embed="rId3"/>
          <a:stretch>
            <a:fillRect/>
          </a:stretch>
        </p:blipFill>
        <p:spPr>
          <a:xfrm>
            <a:off x="7091515" y="2141537"/>
            <a:ext cx="4820267" cy="4010025"/>
          </a:xfrm>
          <a:prstGeom prst="rect">
            <a:avLst/>
          </a:prstGeom>
        </p:spPr>
      </p:pic>
    </p:spTree>
    <p:extLst>
      <p:ext uri="{BB962C8B-B14F-4D97-AF65-F5344CB8AC3E}">
        <p14:creationId xmlns:p14="http://schemas.microsoft.com/office/powerpoint/2010/main" val="12547490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4E90C-980E-B58A-DDCD-C63F277AB8E1}"/>
              </a:ext>
            </a:extLst>
          </p:cNvPr>
          <p:cNvSpPr>
            <a:spLocks noGrp="1"/>
          </p:cNvSpPr>
          <p:nvPr>
            <p:ph type="title"/>
          </p:nvPr>
        </p:nvSpPr>
        <p:spPr/>
        <p:txBody>
          <a:bodyPr/>
          <a:lstStyle/>
          <a:p>
            <a:pPr algn="ctr"/>
            <a:r>
              <a:rPr lang="en-US" b="1" dirty="0"/>
              <a:t>Exercise</a:t>
            </a:r>
          </a:p>
        </p:txBody>
      </p:sp>
      <p:sp>
        <p:nvSpPr>
          <p:cNvPr id="3" name="Content Placeholder 2">
            <a:extLst>
              <a:ext uri="{FF2B5EF4-FFF2-40B4-BE49-F238E27FC236}">
                <a16:creationId xmlns:a16="http://schemas.microsoft.com/office/drawing/2014/main" id="{00C8B26C-3D5A-1596-9348-741C8E84DEB6}"/>
              </a:ext>
            </a:extLst>
          </p:cNvPr>
          <p:cNvSpPr>
            <a:spLocks noGrp="1"/>
          </p:cNvSpPr>
          <p:nvPr>
            <p:ph idx="1"/>
          </p:nvPr>
        </p:nvSpPr>
        <p:spPr/>
        <p:txBody>
          <a:bodyPr>
            <a:normAutofit lnSpcReduction="10000"/>
          </a:bodyPr>
          <a:lstStyle/>
          <a:p>
            <a:pPr marL="0" indent="0">
              <a:buNone/>
            </a:pPr>
            <a:r>
              <a:rPr lang="en-US" dirty="0"/>
              <a:t>➢ In the event of a claim for 900M to this excess of loss (</a:t>
            </a:r>
            <a:r>
              <a:rPr lang="en-US" dirty="0" err="1"/>
              <a:t>XoL</a:t>
            </a:r>
            <a:r>
              <a:rPr lang="en-US" dirty="0"/>
              <a:t>) treaty: </a:t>
            </a:r>
          </a:p>
          <a:p>
            <a:pPr marL="0" indent="0">
              <a:buNone/>
            </a:pPr>
            <a:r>
              <a:rPr lang="en-US" dirty="0"/>
              <a:t>▪ How much will the reinsured pay? </a:t>
            </a:r>
          </a:p>
          <a:p>
            <a:pPr marL="0" indent="0">
              <a:buNone/>
            </a:pPr>
            <a:r>
              <a:rPr lang="en-US" dirty="0"/>
              <a:t>▪ How much will the reinsurer pay? </a:t>
            </a:r>
          </a:p>
          <a:p>
            <a:pPr marL="0" indent="0">
              <a:buNone/>
            </a:pPr>
            <a:r>
              <a:rPr lang="en-US" dirty="0"/>
              <a:t>➢ In the event of a total loss of 1BN to this </a:t>
            </a:r>
            <a:r>
              <a:rPr lang="en-US" dirty="0" err="1"/>
              <a:t>XoL</a:t>
            </a:r>
            <a:r>
              <a:rPr lang="en-US" dirty="0"/>
              <a:t> treaty: </a:t>
            </a:r>
          </a:p>
          <a:p>
            <a:pPr marL="0" indent="0">
              <a:buNone/>
            </a:pPr>
            <a:r>
              <a:rPr lang="en-US" dirty="0"/>
              <a:t>▪ How much will the reinsured pay? </a:t>
            </a:r>
          </a:p>
          <a:p>
            <a:pPr marL="0" indent="0">
              <a:buNone/>
            </a:pPr>
            <a:r>
              <a:rPr lang="en-US" dirty="0"/>
              <a:t>How much will the reinsurer pay? </a:t>
            </a:r>
          </a:p>
          <a:p>
            <a:pPr marL="0" indent="0">
              <a:buNone/>
            </a:pPr>
            <a:r>
              <a:rPr lang="en-US" dirty="0"/>
              <a:t>➢ In the event of a 1.2BN loss: </a:t>
            </a:r>
          </a:p>
          <a:p>
            <a:pPr marL="0" indent="0">
              <a:buNone/>
            </a:pPr>
            <a:r>
              <a:rPr lang="en-US" dirty="0"/>
              <a:t>▪ How much will the reinsured pay? </a:t>
            </a:r>
          </a:p>
          <a:p>
            <a:pPr marL="0" indent="0">
              <a:buNone/>
            </a:pPr>
            <a:r>
              <a:rPr lang="en-US" dirty="0"/>
              <a:t>▪ How much will the reinsurer pay? </a:t>
            </a:r>
          </a:p>
        </p:txBody>
      </p:sp>
    </p:spTree>
    <p:extLst>
      <p:ext uri="{BB962C8B-B14F-4D97-AF65-F5344CB8AC3E}">
        <p14:creationId xmlns:p14="http://schemas.microsoft.com/office/powerpoint/2010/main" val="21579927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A4C3A-DB10-6FB5-4686-FD7C0B47CF2E}"/>
              </a:ext>
            </a:extLst>
          </p:cNvPr>
          <p:cNvSpPr>
            <a:spLocks noGrp="1"/>
          </p:cNvSpPr>
          <p:nvPr>
            <p:ph type="title"/>
          </p:nvPr>
        </p:nvSpPr>
        <p:spPr/>
        <p:txBody>
          <a:bodyPr/>
          <a:lstStyle/>
          <a:p>
            <a:pPr algn="ctr"/>
            <a:r>
              <a:rPr lang="en-US" b="1" i="1" dirty="0"/>
              <a:t>Types of Non-Proportional Reinsurance</a:t>
            </a:r>
          </a:p>
        </p:txBody>
      </p:sp>
      <p:sp>
        <p:nvSpPr>
          <p:cNvPr id="3" name="Content Placeholder 2">
            <a:extLst>
              <a:ext uri="{FF2B5EF4-FFF2-40B4-BE49-F238E27FC236}">
                <a16:creationId xmlns:a16="http://schemas.microsoft.com/office/drawing/2014/main" id="{B4EE3479-B53C-2027-7AC7-54B3A4E17F0D}"/>
              </a:ext>
            </a:extLst>
          </p:cNvPr>
          <p:cNvSpPr>
            <a:spLocks noGrp="1"/>
          </p:cNvSpPr>
          <p:nvPr>
            <p:ph idx="1"/>
          </p:nvPr>
        </p:nvSpPr>
        <p:spPr>
          <a:xfrm>
            <a:off x="838200" y="1825625"/>
            <a:ext cx="5975555" cy="4351338"/>
          </a:xfrm>
        </p:spPr>
        <p:txBody>
          <a:bodyPr/>
          <a:lstStyle/>
          <a:p>
            <a:pPr marL="0" indent="0">
              <a:buNone/>
            </a:pPr>
            <a:r>
              <a:rPr lang="en-US" b="1" dirty="0"/>
              <a:t>b) Catastrophe excess of loss</a:t>
            </a:r>
          </a:p>
          <a:p>
            <a:pPr marL="0" indent="0">
              <a:buNone/>
            </a:pPr>
            <a:r>
              <a:rPr lang="en-US" dirty="0"/>
              <a:t>Protects against accumulation of losses from a single catastrophic event such as an earthquake, flood, or hurricane.</a:t>
            </a:r>
          </a:p>
          <a:p>
            <a:pPr marL="0" indent="0">
              <a:buNone/>
            </a:pPr>
            <a:r>
              <a:rPr lang="en-US" dirty="0"/>
              <a:t>The reinsured will add up all the losses from one event. Once the total amount reaches the priority of the treaty, the Reinsurer will start paying. Reinsurer pays the amount exceeding that priority, up to the treaty limit.</a:t>
            </a:r>
          </a:p>
        </p:txBody>
      </p:sp>
      <p:sp>
        <p:nvSpPr>
          <p:cNvPr id="5" name="TextBox 4">
            <a:extLst>
              <a:ext uri="{FF2B5EF4-FFF2-40B4-BE49-F238E27FC236}">
                <a16:creationId xmlns:a16="http://schemas.microsoft.com/office/drawing/2014/main" id="{A9DAD5B5-A927-5F97-1471-728AD1E5EA20}"/>
              </a:ext>
            </a:extLst>
          </p:cNvPr>
          <p:cNvSpPr txBox="1"/>
          <p:nvPr/>
        </p:nvSpPr>
        <p:spPr>
          <a:xfrm>
            <a:off x="6813755" y="1825625"/>
            <a:ext cx="5191432" cy="3785652"/>
          </a:xfrm>
          <a:prstGeom prst="rect">
            <a:avLst/>
          </a:prstGeom>
          <a:noFill/>
        </p:spPr>
        <p:txBody>
          <a:bodyPr wrap="square">
            <a:spAutoFit/>
          </a:bodyPr>
          <a:lstStyle/>
          <a:p>
            <a:pPr>
              <a:buNone/>
            </a:pPr>
            <a:r>
              <a:rPr lang="en-US" sz="2000" b="1" dirty="0"/>
              <a:t>Scenario</a:t>
            </a:r>
          </a:p>
          <a:p>
            <a:pPr>
              <a:buNone/>
            </a:pPr>
            <a:r>
              <a:rPr lang="en-US" sz="2000" dirty="0"/>
              <a:t>An insurance company, Uganda General Insurance Ltd, underwrites property insurance policies (homes, shops, schools, and factories) across Kampala and neighboring districts.</a:t>
            </a:r>
          </a:p>
          <a:p>
            <a:pPr>
              <a:buNone/>
            </a:pPr>
            <a:endParaRPr lang="en-US" sz="2000" dirty="0"/>
          </a:p>
          <a:p>
            <a:pPr>
              <a:buNone/>
            </a:pPr>
            <a:r>
              <a:rPr lang="en-US" sz="2000" dirty="0"/>
              <a:t>They are concerned about the risk of a single natural disaster; such as a flood or earthquake causing many claims at once.</a:t>
            </a:r>
          </a:p>
          <a:p>
            <a:pPr>
              <a:buNone/>
            </a:pPr>
            <a:br>
              <a:rPr lang="en-US" sz="2000" dirty="0"/>
            </a:br>
            <a:r>
              <a:rPr lang="en-US" sz="2000" dirty="0"/>
              <a:t>To protect themselves, they purchase a Catastrophe Excess of Loss Reinsurance Treaty.</a:t>
            </a:r>
          </a:p>
        </p:txBody>
      </p:sp>
    </p:spTree>
    <p:extLst>
      <p:ext uri="{BB962C8B-B14F-4D97-AF65-F5344CB8AC3E}">
        <p14:creationId xmlns:p14="http://schemas.microsoft.com/office/powerpoint/2010/main" val="7656838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08D31-9C2F-586F-DA3E-9E586AE43786}"/>
              </a:ext>
            </a:extLst>
          </p:cNvPr>
          <p:cNvSpPr>
            <a:spLocks noGrp="1"/>
          </p:cNvSpPr>
          <p:nvPr>
            <p:ph type="title"/>
          </p:nvPr>
        </p:nvSpPr>
        <p:spPr/>
        <p:txBody>
          <a:bodyPr/>
          <a:lstStyle/>
          <a:p>
            <a:pPr algn="ctr"/>
            <a:r>
              <a:rPr lang="en-US" b="1" i="1" dirty="0"/>
              <a:t>Catastrophe excess of loss</a:t>
            </a:r>
            <a:br>
              <a:rPr lang="en-US" b="1" i="1" dirty="0"/>
            </a:br>
            <a:endParaRPr lang="en-US" b="1" i="1" dirty="0"/>
          </a:p>
        </p:txBody>
      </p:sp>
      <p:sp>
        <p:nvSpPr>
          <p:cNvPr id="3" name="Content Placeholder 2">
            <a:extLst>
              <a:ext uri="{FF2B5EF4-FFF2-40B4-BE49-F238E27FC236}">
                <a16:creationId xmlns:a16="http://schemas.microsoft.com/office/drawing/2014/main" id="{64060862-C050-75D1-147B-C81124E6BDBE}"/>
              </a:ext>
            </a:extLst>
          </p:cNvPr>
          <p:cNvSpPr>
            <a:spLocks noGrp="1"/>
          </p:cNvSpPr>
          <p:nvPr>
            <p:ph idx="1"/>
          </p:nvPr>
        </p:nvSpPr>
        <p:spPr/>
        <p:txBody>
          <a:bodyPr/>
          <a:lstStyle/>
          <a:p>
            <a:r>
              <a:rPr lang="en-US" dirty="0"/>
              <a:t>The Reinsured will add up all the losses from one event. Once the total amount reaches the priority of the treaty, the Reinsurer will start paying. Reinsurer pays the amount exceeding that priority, up to the treaty limit. </a:t>
            </a:r>
          </a:p>
          <a:p>
            <a:r>
              <a:rPr lang="en-US" dirty="0"/>
              <a:t>The treaty priority will be set at a level that is higher than the </a:t>
            </a:r>
            <a:r>
              <a:rPr lang="en-US" dirty="0" err="1"/>
              <a:t>reinsured’s</a:t>
            </a:r>
            <a:r>
              <a:rPr lang="en-US" dirty="0"/>
              <a:t> retention on any one risk i.e. at least 2 risks must be affected by the same event before the treaty priority is deemed to be exceeded. (‘Two Risk Warranty’)</a:t>
            </a:r>
          </a:p>
        </p:txBody>
      </p:sp>
    </p:spTree>
    <p:extLst>
      <p:ext uri="{BB962C8B-B14F-4D97-AF65-F5344CB8AC3E}">
        <p14:creationId xmlns:p14="http://schemas.microsoft.com/office/powerpoint/2010/main" val="23110778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5E55F-F90A-06D1-C7E3-BC986D9C00B5}"/>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7DDA2C02-79FE-50B3-79E4-7F4BFE213994}"/>
              </a:ext>
            </a:extLst>
          </p:cNvPr>
          <p:cNvSpPr>
            <a:spLocks noGrp="1"/>
          </p:cNvSpPr>
          <p:nvPr>
            <p:ph idx="1"/>
          </p:nvPr>
        </p:nvSpPr>
        <p:spPr>
          <a:xfrm>
            <a:off x="204021" y="1840374"/>
            <a:ext cx="5754327" cy="4351338"/>
          </a:xfrm>
        </p:spPr>
        <p:txBody>
          <a:bodyPr>
            <a:normAutofit lnSpcReduction="10000"/>
          </a:bodyPr>
          <a:lstStyle/>
          <a:p>
            <a:r>
              <a:rPr lang="en-US" b="1" dirty="0"/>
              <a:t>Reinsurance Details</a:t>
            </a:r>
          </a:p>
          <a:p>
            <a:r>
              <a:rPr lang="en-US" b="1" dirty="0"/>
              <a:t>Retention (Priority):</a:t>
            </a:r>
            <a:r>
              <a:rPr lang="en-US" dirty="0"/>
              <a:t> USD 2 million (the insurer bears this amount first)</a:t>
            </a:r>
          </a:p>
          <a:p>
            <a:r>
              <a:rPr lang="en-US" b="1" dirty="0"/>
              <a:t>Limit of Cover:</a:t>
            </a:r>
            <a:r>
              <a:rPr lang="en-US" dirty="0"/>
              <a:t> USD 8 million (the maximum the reinsurer will pay above the retention)</a:t>
            </a:r>
          </a:p>
          <a:p>
            <a:r>
              <a:rPr lang="en-US" b="1" dirty="0"/>
              <a:t>Coverage:</a:t>
            </a:r>
            <a:r>
              <a:rPr lang="en-US" dirty="0"/>
              <a:t> All property insurance losses arising from one catastrophic event</a:t>
            </a:r>
          </a:p>
          <a:p>
            <a:r>
              <a:rPr lang="en-US" b="1" dirty="0"/>
              <a:t>Period:</a:t>
            </a:r>
            <a:r>
              <a:rPr lang="en-US" dirty="0"/>
              <a:t> One year</a:t>
            </a:r>
          </a:p>
          <a:p>
            <a:endParaRPr lang="en-US" dirty="0"/>
          </a:p>
        </p:txBody>
      </p:sp>
      <p:sp>
        <p:nvSpPr>
          <p:cNvPr id="5" name="TextBox 4">
            <a:extLst>
              <a:ext uri="{FF2B5EF4-FFF2-40B4-BE49-F238E27FC236}">
                <a16:creationId xmlns:a16="http://schemas.microsoft.com/office/drawing/2014/main" id="{0B89865C-8F30-B38B-6167-F18BD7B8E461}"/>
              </a:ext>
            </a:extLst>
          </p:cNvPr>
          <p:cNvSpPr txBox="1"/>
          <p:nvPr/>
        </p:nvSpPr>
        <p:spPr>
          <a:xfrm>
            <a:off x="6093542" y="1840374"/>
            <a:ext cx="5754327" cy="3693319"/>
          </a:xfrm>
          <a:prstGeom prst="rect">
            <a:avLst/>
          </a:prstGeom>
          <a:noFill/>
        </p:spPr>
        <p:txBody>
          <a:bodyPr wrap="square">
            <a:spAutoFit/>
          </a:bodyPr>
          <a:lstStyle/>
          <a:p>
            <a:r>
              <a:rPr lang="en-US" dirty="0"/>
              <a:t>Assuming a severe flood occurs, damaging hundreds of insured properties.</a:t>
            </a:r>
          </a:p>
          <a:p>
            <a:endParaRPr lang="en-US" dirty="0"/>
          </a:p>
          <a:p>
            <a:r>
              <a:rPr lang="en-US" dirty="0"/>
              <a:t>➢ In the event of a total loss claim for $9.5M from this single flood event.  </a:t>
            </a:r>
          </a:p>
          <a:p>
            <a:r>
              <a:rPr lang="en-US" dirty="0"/>
              <a:t>▪ How much will the reinsured pay? </a:t>
            </a:r>
          </a:p>
          <a:p>
            <a:r>
              <a:rPr lang="en-US" dirty="0"/>
              <a:t>▪ How much will the reinsurer pay? </a:t>
            </a:r>
          </a:p>
          <a:p>
            <a:r>
              <a:rPr lang="en-US" dirty="0"/>
              <a:t>➢ In the event of a total loss claim of $12M from this single flood event.  </a:t>
            </a:r>
          </a:p>
          <a:p>
            <a:r>
              <a:rPr lang="en-US" dirty="0"/>
              <a:t>▪ How much will the reinsured pay? </a:t>
            </a:r>
          </a:p>
          <a:p>
            <a:r>
              <a:rPr lang="en-US" dirty="0"/>
              <a:t>How much will the reinsurer pay? </a:t>
            </a:r>
          </a:p>
          <a:p>
            <a:br>
              <a:rPr lang="en-US" dirty="0"/>
            </a:br>
            <a:endParaRPr lang="en-US" dirty="0"/>
          </a:p>
        </p:txBody>
      </p:sp>
    </p:spTree>
    <p:extLst>
      <p:ext uri="{BB962C8B-B14F-4D97-AF65-F5344CB8AC3E}">
        <p14:creationId xmlns:p14="http://schemas.microsoft.com/office/powerpoint/2010/main" val="1613294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1C007-0299-5BDB-DA3B-FC67D8581BFF}"/>
              </a:ext>
            </a:extLst>
          </p:cNvPr>
          <p:cNvSpPr>
            <a:spLocks noGrp="1"/>
          </p:cNvSpPr>
          <p:nvPr>
            <p:ph type="title"/>
          </p:nvPr>
        </p:nvSpPr>
        <p:spPr/>
        <p:txBody>
          <a:bodyPr/>
          <a:lstStyle/>
          <a:p>
            <a:r>
              <a:rPr lang="en-US" dirty="0"/>
              <a:t>Exercise </a:t>
            </a:r>
          </a:p>
        </p:txBody>
      </p:sp>
      <p:sp>
        <p:nvSpPr>
          <p:cNvPr id="3" name="Content Placeholder 2">
            <a:extLst>
              <a:ext uri="{FF2B5EF4-FFF2-40B4-BE49-F238E27FC236}">
                <a16:creationId xmlns:a16="http://schemas.microsoft.com/office/drawing/2014/main" id="{E78AC16F-616D-41A2-2B71-FE3BC082AC95}"/>
              </a:ext>
            </a:extLst>
          </p:cNvPr>
          <p:cNvSpPr>
            <a:spLocks noGrp="1"/>
          </p:cNvSpPr>
          <p:nvPr>
            <p:ph idx="1"/>
          </p:nvPr>
        </p:nvSpPr>
        <p:spPr/>
        <p:txBody>
          <a:bodyPr/>
          <a:lstStyle/>
          <a:p>
            <a:r>
              <a:rPr lang="en-US" dirty="0"/>
              <a:t>A storm causes 1,000 losses of USD 5,000 each on policies covering private residences that all fall within the </a:t>
            </a:r>
            <a:r>
              <a:rPr lang="en-US" dirty="0" err="1"/>
              <a:t>ce</a:t>
            </a:r>
            <a:r>
              <a:rPr lang="en-US" dirty="0"/>
              <a:t> ding company’s net retention. If the ceding company has a non-proportional cover of USD 4,000,000 excess of USD 500,000 .</a:t>
            </a:r>
          </a:p>
          <a:p>
            <a:r>
              <a:rPr lang="en-US" dirty="0"/>
              <a:t>How much will the cedant and reinsurer each pay?</a:t>
            </a:r>
          </a:p>
        </p:txBody>
      </p:sp>
    </p:spTree>
    <p:extLst>
      <p:ext uri="{BB962C8B-B14F-4D97-AF65-F5344CB8AC3E}">
        <p14:creationId xmlns:p14="http://schemas.microsoft.com/office/powerpoint/2010/main" val="10534992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88B23-A58E-45B4-5243-334AF7D3820B}"/>
              </a:ext>
            </a:extLst>
          </p:cNvPr>
          <p:cNvSpPr>
            <a:spLocks noGrp="1"/>
          </p:cNvSpPr>
          <p:nvPr>
            <p:ph type="title"/>
          </p:nvPr>
        </p:nvSpPr>
        <p:spPr/>
        <p:txBody>
          <a:bodyPr/>
          <a:lstStyle/>
          <a:p>
            <a:pPr algn="ctr"/>
            <a:r>
              <a:rPr lang="en-US" b="1" i="1" dirty="0"/>
              <a:t>Types of Non-Proportional Reinsurance</a:t>
            </a:r>
          </a:p>
        </p:txBody>
      </p:sp>
      <p:sp>
        <p:nvSpPr>
          <p:cNvPr id="3" name="Content Placeholder 2">
            <a:extLst>
              <a:ext uri="{FF2B5EF4-FFF2-40B4-BE49-F238E27FC236}">
                <a16:creationId xmlns:a16="http://schemas.microsoft.com/office/drawing/2014/main" id="{86E517A9-D53F-9CA6-A696-62441DA84409}"/>
              </a:ext>
            </a:extLst>
          </p:cNvPr>
          <p:cNvSpPr>
            <a:spLocks noGrp="1"/>
          </p:cNvSpPr>
          <p:nvPr>
            <p:ph idx="1"/>
          </p:nvPr>
        </p:nvSpPr>
        <p:spPr/>
        <p:txBody>
          <a:bodyPr/>
          <a:lstStyle/>
          <a:p>
            <a:r>
              <a:rPr lang="en-US" b="1" dirty="0"/>
              <a:t>Stop – loss reinsurance</a:t>
            </a:r>
          </a:p>
          <a:p>
            <a:r>
              <a:rPr lang="en-US" dirty="0"/>
              <a:t>Stop-loss reinsurance covers all claims arising in a specified period, with the claims amount being the aggregate over the group of policies affected. </a:t>
            </a:r>
          </a:p>
          <a:p>
            <a:r>
              <a:rPr lang="en-US" dirty="0"/>
              <a:t>Unlike </a:t>
            </a:r>
            <a:r>
              <a:rPr lang="en-US" i="1" dirty="0"/>
              <a:t>Excess of Loss Reinsurance</a:t>
            </a:r>
            <a:r>
              <a:rPr lang="en-US" dirty="0"/>
              <a:t> (which protects against large individual claims or catastrophic events), Stop-Loss looks at the total amount of claims in a year, and the reinsurer pays only if total losses exceed a pre-agreed level.</a:t>
            </a:r>
          </a:p>
          <a:p>
            <a:r>
              <a:rPr lang="en-US" dirty="0"/>
              <a:t>Stop-loss insurance is rare in practice. </a:t>
            </a:r>
          </a:p>
        </p:txBody>
      </p:sp>
    </p:spTree>
    <p:extLst>
      <p:ext uri="{BB962C8B-B14F-4D97-AF65-F5344CB8AC3E}">
        <p14:creationId xmlns:p14="http://schemas.microsoft.com/office/powerpoint/2010/main" val="41291484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C0278-E6FE-A3BB-35AC-DD0FDEF4E540}"/>
              </a:ext>
            </a:extLst>
          </p:cNvPr>
          <p:cNvSpPr>
            <a:spLocks noGrp="1"/>
          </p:cNvSpPr>
          <p:nvPr>
            <p:ph type="title"/>
          </p:nvPr>
        </p:nvSpPr>
        <p:spPr/>
        <p:txBody>
          <a:bodyPr/>
          <a:lstStyle/>
          <a:p>
            <a:pPr algn="ctr"/>
            <a:r>
              <a:rPr lang="en-US" b="1" i="1" dirty="0"/>
              <a:t>Alternatives to traditional reinsurance </a:t>
            </a:r>
          </a:p>
        </p:txBody>
      </p:sp>
      <p:sp>
        <p:nvSpPr>
          <p:cNvPr id="3" name="Content Placeholder 2">
            <a:extLst>
              <a:ext uri="{FF2B5EF4-FFF2-40B4-BE49-F238E27FC236}">
                <a16:creationId xmlns:a16="http://schemas.microsoft.com/office/drawing/2014/main" id="{64A065A3-6629-00A5-8571-0800791DCD97}"/>
              </a:ext>
            </a:extLst>
          </p:cNvPr>
          <p:cNvSpPr>
            <a:spLocks noGrp="1"/>
          </p:cNvSpPr>
          <p:nvPr>
            <p:ph idx="1"/>
          </p:nvPr>
        </p:nvSpPr>
        <p:spPr/>
        <p:txBody>
          <a:bodyPr/>
          <a:lstStyle/>
          <a:p>
            <a:r>
              <a:rPr lang="en-US" dirty="0"/>
              <a:t>Many insurers and reinsurers are now using the capital markets as an alternative to traditional reinsurance. The financial capacity of the property and casualty industry to pay catastrophic losses from hurricanes, earthquakes, and other natural disasters is limited. </a:t>
            </a:r>
          </a:p>
          <a:p>
            <a:r>
              <a:rPr lang="en-US" dirty="0"/>
              <a:t>Rather than rely solely on the limited financial capacity of the insurance industry to pay catastrophic claims, some insurers and reinsurers are using the capital markets to gain access to the capital of institutional investors. Having access to the capital markets substantially increases the funds available to pay catastrophe losses. </a:t>
            </a:r>
          </a:p>
        </p:txBody>
      </p:sp>
    </p:spTree>
    <p:extLst>
      <p:ext uri="{BB962C8B-B14F-4D97-AF65-F5344CB8AC3E}">
        <p14:creationId xmlns:p14="http://schemas.microsoft.com/office/powerpoint/2010/main" val="11331353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50FCA-AB4B-F3C4-1A85-CDC87A03AB11}"/>
              </a:ext>
            </a:extLst>
          </p:cNvPr>
          <p:cNvSpPr>
            <a:spLocks noGrp="1"/>
          </p:cNvSpPr>
          <p:nvPr>
            <p:ph type="title"/>
          </p:nvPr>
        </p:nvSpPr>
        <p:spPr/>
        <p:txBody>
          <a:bodyPr/>
          <a:lstStyle/>
          <a:p>
            <a:pPr algn="ctr"/>
            <a:r>
              <a:rPr lang="en-US" b="1" i="1" dirty="0"/>
              <a:t>Alternatives to traditional reinsurance </a:t>
            </a:r>
          </a:p>
        </p:txBody>
      </p:sp>
      <p:sp>
        <p:nvSpPr>
          <p:cNvPr id="3" name="Content Placeholder 2">
            <a:extLst>
              <a:ext uri="{FF2B5EF4-FFF2-40B4-BE49-F238E27FC236}">
                <a16:creationId xmlns:a16="http://schemas.microsoft.com/office/drawing/2014/main" id="{B2D37D6A-C46A-7C74-B06E-A9BB638DE460}"/>
              </a:ext>
            </a:extLst>
          </p:cNvPr>
          <p:cNvSpPr>
            <a:spLocks noGrp="1"/>
          </p:cNvSpPr>
          <p:nvPr>
            <p:ph idx="1"/>
          </p:nvPr>
        </p:nvSpPr>
        <p:spPr>
          <a:xfrm>
            <a:off x="425245" y="1884618"/>
            <a:ext cx="6270523" cy="4351338"/>
          </a:xfrm>
        </p:spPr>
        <p:txBody>
          <a:bodyPr>
            <a:normAutofit fontScale="85000" lnSpcReduction="20000"/>
          </a:bodyPr>
          <a:lstStyle/>
          <a:p>
            <a:r>
              <a:rPr lang="en-US" dirty="0"/>
              <a:t>Securitization of Risk </a:t>
            </a:r>
          </a:p>
          <a:p>
            <a:r>
              <a:rPr lang="en-US" dirty="0"/>
              <a:t>There is an increasing use of the securitization of risk to obtain funds to pay for a catastrophe loss. </a:t>
            </a:r>
          </a:p>
          <a:p>
            <a:r>
              <a:rPr lang="en-US" dirty="0"/>
              <a:t>Securitization of risk means that an insurable risk is transferred to the capital markets through the creation of a financial instrument, such as a catastrophe bond, futures contract, options contract, or other financial instrument. These instruments are also called risk-linked securities that transfer insurance-related risks to the capital markets. Insurers were among the first financial institutions to experiment with the securitization of risk.</a:t>
            </a:r>
          </a:p>
        </p:txBody>
      </p:sp>
      <p:sp>
        <p:nvSpPr>
          <p:cNvPr id="5" name="TextBox 4">
            <a:extLst>
              <a:ext uri="{FF2B5EF4-FFF2-40B4-BE49-F238E27FC236}">
                <a16:creationId xmlns:a16="http://schemas.microsoft.com/office/drawing/2014/main" id="{4465B7FE-3F1A-F029-31E2-257890A1C12E}"/>
              </a:ext>
            </a:extLst>
          </p:cNvPr>
          <p:cNvSpPr txBox="1"/>
          <p:nvPr/>
        </p:nvSpPr>
        <p:spPr>
          <a:xfrm>
            <a:off x="6426609" y="1884618"/>
            <a:ext cx="5563830" cy="4401205"/>
          </a:xfrm>
          <a:prstGeom prst="rect">
            <a:avLst/>
          </a:prstGeom>
          <a:noFill/>
        </p:spPr>
        <p:txBody>
          <a:bodyPr wrap="square">
            <a:spAutoFit/>
          </a:bodyPr>
          <a:lstStyle/>
          <a:p>
            <a:r>
              <a:rPr lang="en-US" sz="2000" dirty="0">
                <a:solidFill>
                  <a:srgbClr val="FFC000"/>
                </a:solidFill>
              </a:rPr>
              <a:t>Catastrophe Bonds </a:t>
            </a:r>
          </a:p>
          <a:p>
            <a:r>
              <a:rPr lang="en-US" sz="2000" dirty="0">
                <a:solidFill>
                  <a:srgbClr val="FFC000"/>
                </a:solidFill>
              </a:rPr>
              <a:t>Catastrophe bonds are an excellent example of the securitization of risk. Catastrophe bonds are corporate bonds that permit the issuer of the bond to skip or reduce scheduled interest payments if a catastrophic loss occurs. The bonds are complex financial instruments issued by insurers and reinsurers and are designed to provide funds for catastrophic natural disaster losses. The bonds pay relatively high interest rates and help institutional investors to diversify their portfolios because natural disasters occur randomly and are not correlated with the stock market or other economic factors. </a:t>
            </a:r>
          </a:p>
        </p:txBody>
      </p:sp>
    </p:spTree>
    <p:extLst>
      <p:ext uri="{BB962C8B-B14F-4D97-AF65-F5344CB8AC3E}">
        <p14:creationId xmlns:p14="http://schemas.microsoft.com/office/powerpoint/2010/main" val="33687928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BC91-863B-1E09-5DFC-62D825062F2D}"/>
              </a:ext>
            </a:extLst>
          </p:cNvPr>
          <p:cNvSpPr>
            <a:spLocks noGrp="1"/>
          </p:cNvSpPr>
          <p:nvPr>
            <p:ph type="title"/>
          </p:nvPr>
        </p:nvSpPr>
        <p:spPr/>
        <p:txBody>
          <a:bodyPr/>
          <a:lstStyle/>
          <a:p>
            <a:pPr algn="ctr"/>
            <a:r>
              <a:rPr lang="en-US" b="1" i="1" dirty="0"/>
              <a:t>Reinsurance Regulatory Framework in Uganda</a:t>
            </a:r>
            <a:br>
              <a:rPr lang="en-US" b="1" i="1" dirty="0"/>
            </a:br>
            <a:endParaRPr lang="en-US" b="1" i="1" dirty="0"/>
          </a:p>
        </p:txBody>
      </p:sp>
      <p:sp>
        <p:nvSpPr>
          <p:cNvPr id="3" name="Content Placeholder 2">
            <a:extLst>
              <a:ext uri="{FF2B5EF4-FFF2-40B4-BE49-F238E27FC236}">
                <a16:creationId xmlns:a16="http://schemas.microsoft.com/office/drawing/2014/main" id="{72F32213-39CC-12A6-9BBA-354FC6F5AC52}"/>
              </a:ext>
            </a:extLst>
          </p:cNvPr>
          <p:cNvSpPr>
            <a:spLocks noGrp="1"/>
          </p:cNvSpPr>
          <p:nvPr>
            <p:ph idx="1"/>
          </p:nvPr>
        </p:nvSpPr>
        <p:spPr/>
        <p:txBody>
          <a:bodyPr/>
          <a:lstStyle/>
          <a:p>
            <a:r>
              <a:rPr lang="en-US" b="1" dirty="0"/>
              <a:t>Reinsurance arrangements.</a:t>
            </a:r>
          </a:p>
          <a:p>
            <a:r>
              <a:rPr lang="en-US" dirty="0"/>
              <a:t>Section 67 of Insurance Act 2017, requires a licensed direct insurer, HMO and a micro insurance organization shall have such arrangements as it considers appropriate for the reinsurance of risks under insurance contracts that it has entered into in the course of its business as an insurer or a micro insurance organization.</a:t>
            </a:r>
            <a:endParaRPr lang="en-US" b="1" dirty="0"/>
          </a:p>
        </p:txBody>
      </p:sp>
    </p:spTree>
    <p:extLst>
      <p:ext uri="{BB962C8B-B14F-4D97-AF65-F5344CB8AC3E}">
        <p14:creationId xmlns:p14="http://schemas.microsoft.com/office/powerpoint/2010/main" val="42663375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C7552-DA9C-9DFF-F17B-7A0E0D5A52BA}"/>
              </a:ext>
            </a:extLst>
          </p:cNvPr>
          <p:cNvSpPr>
            <a:spLocks noGrp="1"/>
          </p:cNvSpPr>
          <p:nvPr>
            <p:ph type="title"/>
          </p:nvPr>
        </p:nvSpPr>
        <p:spPr/>
        <p:txBody>
          <a:bodyPr/>
          <a:lstStyle/>
          <a:p>
            <a:pPr algn="ctr"/>
            <a:r>
              <a:rPr lang="en-US" b="1" i="1" dirty="0"/>
              <a:t>Reinsurance Regulatory Framework in Uganda</a:t>
            </a:r>
          </a:p>
        </p:txBody>
      </p:sp>
      <p:sp>
        <p:nvSpPr>
          <p:cNvPr id="3" name="Content Placeholder 2">
            <a:extLst>
              <a:ext uri="{FF2B5EF4-FFF2-40B4-BE49-F238E27FC236}">
                <a16:creationId xmlns:a16="http://schemas.microsoft.com/office/drawing/2014/main" id="{91B90F2D-23D2-D085-29FE-00686CBC8F78}"/>
              </a:ext>
            </a:extLst>
          </p:cNvPr>
          <p:cNvSpPr>
            <a:spLocks noGrp="1"/>
          </p:cNvSpPr>
          <p:nvPr>
            <p:ph idx="1"/>
          </p:nvPr>
        </p:nvSpPr>
        <p:spPr/>
        <p:txBody>
          <a:bodyPr>
            <a:normAutofit fontScale="92500"/>
          </a:bodyPr>
          <a:lstStyle/>
          <a:p>
            <a:r>
              <a:rPr lang="en-US" b="1" dirty="0"/>
              <a:t>1. Legal and Institutional Basis</a:t>
            </a:r>
          </a:p>
          <a:p>
            <a:r>
              <a:rPr lang="en-US" b="1" dirty="0">
                <a:solidFill>
                  <a:srgbClr val="FFC000"/>
                </a:solidFill>
              </a:rPr>
              <a:t>a) Governing Laws and Regulations</a:t>
            </a:r>
          </a:p>
          <a:p>
            <a:r>
              <a:rPr lang="en-US" b="1" dirty="0">
                <a:solidFill>
                  <a:srgbClr val="92D050"/>
                </a:solidFill>
              </a:rPr>
              <a:t>Insurance Act, 2017 (Act No. 6 of 2017); </a:t>
            </a:r>
            <a:r>
              <a:rPr lang="en-US" dirty="0"/>
              <a:t>Main legal framework for insurance and reinsurance operations in Uganda.</a:t>
            </a:r>
          </a:p>
          <a:p>
            <a:r>
              <a:rPr lang="en-US" b="1" dirty="0">
                <a:solidFill>
                  <a:srgbClr val="92D050"/>
                </a:solidFill>
              </a:rPr>
              <a:t>Insurance (Reinsurance) Regulations, 2020; </a:t>
            </a:r>
            <a:r>
              <a:rPr lang="en-US" dirty="0"/>
              <a:t>Operational guidelines detailing how insurers and reinsurers should conduct reinsurance business.</a:t>
            </a:r>
          </a:p>
          <a:p>
            <a:r>
              <a:rPr lang="en-US" b="1" dirty="0">
                <a:solidFill>
                  <a:srgbClr val="92D050"/>
                </a:solidFill>
              </a:rPr>
              <a:t>IRA Guidelines and Circulars</a:t>
            </a:r>
            <a:r>
              <a:rPr lang="en-US" dirty="0">
                <a:solidFill>
                  <a:srgbClr val="92D050"/>
                </a:solidFill>
              </a:rPr>
              <a:t> </a:t>
            </a:r>
            <a:r>
              <a:rPr lang="en-US" dirty="0"/>
              <a:t>; Supplementary directives from the Insurance Regulatory Authority of Uganda (IRA), which ensure compliance with international standards such as those from the International Association of Insurance Supervisors (IAIS).</a:t>
            </a:r>
          </a:p>
          <a:p>
            <a:endParaRPr lang="en-US" dirty="0"/>
          </a:p>
        </p:txBody>
      </p:sp>
    </p:spTree>
    <p:extLst>
      <p:ext uri="{BB962C8B-B14F-4D97-AF65-F5344CB8AC3E}">
        <p14:creationId xmlns:p14="http://schemas.microsoft.com/office/powerpoint/2010/main" val="3276597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1C4E8-7F3E-DB65-AE39-2A42371DC181}"/>
              </a:ext>
            </a:extLst>
          </p:cNvPr>
          <p:cNvSpPr>
            <a:spLocks noGrp="1"/>
          </p:cNvSpPr>
          <p:nvPr>
            <p:ph type="title"/>
          </p:nvPr>
        </p:nvSpPr>
        <p:spPr/>
        <p:txBody>
          <a:bodyPr/>
          <a:lstStyle/>
          <a:p>
            <a:pPr algn="ctr"/>
            <a:r>
              <a:rPr lang="en-US" b="1" i="1" dirty="0"/>
              <a:t>Reinsurance defined</a:t>
            </a:r>
          </a:p>
        </p:txBody>
      </p:sp>
      <p:sp>
        <p:nvSpPr>
          <p:cNvPr id="3" name="Content Placeholder 2">
            <a:extLst>
              <a:ext uri="{FF2B5EF4-FFF2-40B4-BE49-F238E27FC236}">
                <a16:creationId xmlns:a16="http://schemas.microsoft.com/office/drawing/2014/main" id="{126C951D-6949-E547-6F13-3D36DFE40859}"/>
              </a:ext>
            </a:extLst>
          </p:cNvPr>
          <p:cNvSpPr>
            <a:spLocks noGrp="1"/>
          </p:cNvSpPr>
          <p:nvPr>
            <p:ph idx="1"/>
          </p:nvPr>
        </p:nvSpPr>
        <p:spPr/>
        <p:txBody>
          <a:bodyPr/>
          <a:lstStyle/>
          <a:p>
            <a:r>
              <a:rPr lang="en-US" dirty="0"/>
              <a:t>Reinsurance refers to a mechanism that an insurer uses to obtain protection against some or all risks associated with the insurance policies it issues.</a:t>
            </a:r>
          </a:p>
          <a:p>
            <a:r>
              <a:rPr lang="en-US" dirty="0"/>
              <a:t>Reinsurance is a financial arrangement between insurance companies, where one insurer (known as the ceding company or primary insurer) transfers a portion or all of its insurance risks to another insurer (known as the reinsurer). In this arrangement, the reinsurer agrees to bear a portion of the ceding company’s risks in exchange for a premium. In essence, reinsurance is insurance for insurers. </a:t>
            </a:r>
          </a:p>
        </p:txBody>
      </p:sp>
    </p:spTree>
    <p:extLst>
      <p:ext uri="{BB962C8B-B14F-4D97-AF65-F5344CB8AC3E}">
        <p14:creationId xmlns:p14="http://schemas.microsoft.com/office/powerpoint/2010/main" val="40732245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247C8-3549-902F-C4D5-5E8EA8BCF8B1}"/>
              </a:ext>
            </a:extLst>
          </p:cNvPr>
          <p:cNvSpPr>
            <a:spLocks noGrp="1"/>
          </p:cNvSpPr>
          <p:nvPr>
            <p:ph type="title"/>
          </p:nvPr>
        </p:nvSpPr>
        <p:spPr/>
        <p:txBody>
          <a:bodyPr/>
          <a:lstStyle/>
          <a:p>
            <a:pPr algn="ctr"/>
            <a:r>
              <a:rPr lang="en-US" b="1" i="1" dirty="0"/>
              <a:t>Reinsurance Regulatory Framework in Uganda</a:t>
            </a:r>
          </a:p>
        </p:txBody>
      </p:sp>
      <p:sp>
        <p:nvSpPr>
          <p:cNvPr id="3" name="Content Placeholder 2">
            <a:extLst>
              <a:ext uri="{FF2B5EF4-FFF2-40B4-BE49-F238E27FC236}">
                <a16:creationId xmlns:a16="http://schemas.microsoft.com/office/drawing/2014/main" id="{3DE87E8B-9839-A914-C6C1-B34B3EA5677D}"/>
              </a:ext>
            </a:extLst>
          </p:cNvPr>
          <p:cNvSpPr>
            <a:spLocks noGrp="1"/>
          </p:cNvSpPr>
          <p:nvPr>
            <p:ph idx="1"/>
          </p:nvPr>
        </p:nvSpPr>
        <p:spPr/>
        <p:txBody>
          <a:bodyPr/>
          <a:lstStyle/>
          <a:p>
            <a:pPr marL="0" indent="0">
              <a:buNone/>
            </a:pPr>
            <a:r>
              <a:rPr lang="en-US" b="1" dirty="0">
                <a:solidFill>
                  <a:srgbClr val="FFC000"/>
                </a:solidFill>
              </a:rPr>
              <a:t>b) Regulatory Authority</a:t>
            </a:r>
          </a:p>
          <a:p>
            <a:r>
              <a:rPr lang="en-US" dirty="0"/>
              <a:t>The Insurance Regulatory Authority of Uganda (IRA) oversees the reinsurance sector under of the Insurance Act.</a:t>
            </a:r>
          </a:p>
          <a:p>
            <a:endParaRPr lang="en-US" dirty="0"/>
          </a:p>
        </p:txBody>
      </p:sp>
    </p:spTree>
    <p:extLst>
      <p:ext uri="{BB962C8B-B14F-4D97-AF65-F5344CB8AC3E}">
        <p14:creationId xmlns:p14="http://schemas.microsoft.com/office/powerpoint/2010/main" val="8545923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AD41A-4111-8F93-0584-788CDFD1C435}"/>
              </a:ext>
            </a:extLst>
          </p:cNvPr>
          <p:cNvSpPr>
            <a:spLocks noGrp="1"/>
          </p:cNvSpPr>
          <p:nvPr>
            <p:ph type="title"/>
          </p:nvPr>
        </p:nvSpPr>
        <p:spPr/>
        <p:txBody>
          <a:bodyPr/>
          <a:lstStyle/>
          <a:p>
            <a:pPr algn="ctr"/>
            <a:r>
              <a:rPr lang="en-US" b="1" i="1" dirty="0"/>
              <a:t>Reinsurance Regulatory Framework in Uganda</a:t>
            </a:r>
            <a:br>
              <a:rPr lang="en-US" b="1" i="1" dirty="0"/>
            </a:br>
            <a:endParaRPr lang="en-US" b="1" i="1" dirty="0"/>
          </a:p>
        </p:txBody>
      </p:sp>
      <p:sp>
        <p:nvSpPr>
          <p:cNvPr id="3" name="Content Placeholder 2">
            <a:extLst>
              <a:ext uri="{FF2B5EF4-FFF2-40B4-BE49-F238E27FC236}">
                <a16:creationId xmlns:a16="http://schemas.microsoft.com/office/drawing/2014/main" id="{64E1DCB4-1BB8-95AB-CCCA-DD1382E08552}"/>
              </a:ext>
            </a:extLst>
          </p:cNvPr>
          <p:cNvSpPr>
            <a:spLocks noGrp="1"/>
          </p:cNvSpPr>
          <p:nvPr>
            <p:ph idx="1"/>
          </p:nvPr>
        </p:nvSpPr>
        <p:spPr>
          <a:xfrm>
            <a:off x="1091381" y="1327356"/>
            <a:ext cx="8495071" cy="5530644"/>
          </a:xfrm>
        </p:spPr>
        <p:txBody>
          <a:bodyPr>
            <a:normAutofit fontScale="92500" lnSpcReduction="20000"/>
          </a:bodyPr>
          <a:lstStyle/>
          <a:p>
            <a:r>
              <a:rPr lang="en-US" b="1" dirty="0"/>
              <a:t>Mandatory Reinsurance Placements</a:t>
            </a:r>
          </a:p>
          <a:p>
            <a:r>
              <a:rPr lang="en-US" dirty="0"/>
              <a:t>Section 74, of insurance Act 2017 mandates insurers or reinsurers to place/cede part of their risks to approved local or regional reinsurers to the maximum extent possible, before placement of the business outside Uganda as follows.</a:t>
            </a:r>
          </a:p>
          <a:p>
            <a:r>
              <a:rPr lang="en-US" dirty="0">
                <a:solidFill>
                  <a:srgbClr val="FFC000"/>
                </a:solidFill>
              </a:rPr>
              <a:t>To the African Reinsurance Corporation (Africa-Re), a minimum of 5 percent of its reinsurance cessions.</a:t>
            </a:r>
          </a:p>
          <a:p>
            <a:r>
              <a:rPr lang="en-US" dirty="0">
                <a:solidFill>
                  <a:srgbClr val="FFC000"/>
                </a:solidFill>
              </a:rPr>
              <a:t>To</a:t>
            </a:r>
            <a:r>
              <a:rPr lang="en-US" b="1" dirty="0">
                <a:solidFill>
                  <a:srgbClr val="FFC000"/>
                </a:solidFill>
              </a:rPr>
              <a:t> </a:t>
            </a:r>
            <a:r>
              <a:rPr lang="en-US" dirty="0">
                <a:solidFill>
                  <a:srgbClr val="FFC000"/>
                </a:solidFill>
              </a:rPr>
              <a:t>the Preferential Trade Area Reinsurance Company (ZEPRE) a minimum of 10 percent of its reinsurance cessions.</a:t>
            </a:r>
          </a:p>
          <a:p>
            <a:r>
              <a:rPr lang="en-US" dirty="0">
                <a:solidFill>
                  <a:srgbClr val="FFC000"/>
                </a:solidFill>
              </a:rPr>
              <a:t>To</a:t>
            </a:r>
            <a:r>
              <a:rPr lang="en-US" b="1" dirty="0">
                <a:solidFill>
                  <a:srgbClr val="FFC000"/>
                </a:solidFill>
              </a:rPr>
              <a:t> </a:t>
            </a:r>
            <a:r>
              <a:rPr lang="en-US" dirty="0">
                <a:solidFill>
                  <a:srgbClr val="FFC000"/>
                </a:solidFill>
              </a:rPr>
              <a:t>Uganda Re, a minimum of fifteen percent of its reinsurance of its treaty and facultative cessions.</a:t>
            </a:r>
          </a:p>
          <a:p>
            <a:r>
              <a:rPr lang="en-US" dirty="0">
                <a:solidFill>
                  <a:srgbClr val="FFC000"/>
                </a:solidFill>
              </a:rPr>
              <a:t>However, the above-mentioned reinsurers have a right to accept or decline all or any part of the minimum reinsurance cessions offered or placed by any insurer or reinsurer.</a:t>
            </a:r>
            <a:endParaRPr lang="en-US" b="1" dirty="0">
              <a:solidFill>
                <a:srgbClr val="FFC000"/>
              </a:solidFill>
            </a:endParaRPr>
          </a:p>
        </p:txBody>
      </p:sp>
    </p:spTree>
    <p:extLst>
      <p:ext uri="{BB962C8B-B14F-4D97-AF65-F5344CB8AC3E}">
        <p14:creationId xmlns:p14="http://schemas.microsoft.com/office/powerpoint/2010/main" val="24288250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2E566-8B52-209A-D542-483E998F099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4947F0E-19BF-F5B0-C939-8608AA3C839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5335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28041-1969-8E05-A2B5-93C614BF1DB1}"/>
              </a:ext>
            </a:extLst>
          </p:cNvPr>
          <p:cNvSpPr>
            <a:spLocks noGrp="1"/>
          </p:cNvSpPr>
          <p:nvPr>
            <p:ph type="title"/>
          </p:nvPr>
        </p:nvSpPr>
        <p:spPr/>
        <p:txBody>
          <a:bodyPr/>
          <a:lstStyle/>
          <a:p>
            <a:pPr algn="ctr"/>
            <a:r>
              <a:rPr lang="en-US" b="1" i="1" dirty="0"/>
              <a:t>Reinsurance defined</a:t>
            </a:r>
            <a:endParaRPr lang="en-US" i="1" dirty="0"/>
          </a:p>
        </p:txBody>
      </p:sp>
      <p:sp>
        <p:nvSpPr>
          <p:cNvPr id="3" name="Content Placeholder 2">
            <a:extLst>
              <a:ext uri="{FF2B5EF4-FFF2-40B4-BE49-F238E27FC236}">
                <a16:creationId xmlns:a16="http://schemas.microsoft.com/office/drawing/2014/main" id="{3E7445D3-4A11-5FC7-6032-5302561C2C02}"/>
              </a:ext>
            </a:extLst>
          </p:cNvPr>
          <p:cNvSpPr>
            <a:spLocks noGrp="1"/>
          </p:cNvSpPr>
          <p:nvPr>
            <p:ph idx="1"/>
          </p:nvPr>
        </p:nvSpPr>
        <p:spPr/>
        <p:txBody>
          <a:bodyPr>
            <a:normAutofit lnSpcReduction="10000"/>
          </a:bodyPr>
          <a:lstStyle/>
          <a:p>
            <a:r>
              <a:rPr lang="en-US" dirty="0"/>
              <a:t>The primary purpose of reinsurance is to spread risk and protect insurance companies from incurring excessive losses due to large or catastrophic events (for example, from natural disasters, pandemics, or unusually high claims). </a:t>
            </a:r>
          </a:p>
          <a:p>
            <a:r>
              <a:rPr lang="en-US" dirty="0"/>
              <a:t>By transferring a portion of its risks to reinsurers, an insurance company can reduce its exposure to potential losses and stabilize its financial position. </a:t>
            </a:r>
          </a:p>
          <a:p>
            <a:r>
              <a:rPr lang="en-US" dirty="0"/>
              <a:t>For example, if an insurance company insures a city’s stadium for $1 billion, it won’t want to carry all that risk. It may keep $100 million on its own books and reinsure the other $900 million with one or more reinsurers.</a:t>
            </a:r>
          </a:p>
          <a:p>
            <a:endParaRPr lang="en-US" dirty="0"/>
          </a:p>
        </p:txBody>
      </p:sp>
    </p:spTree>
    <p:extLst>
      <p:ext uri="{BB962C8B-B14F-4D97-AF65-F5344CB8AC3E}">
        <p14:creationId xmlns:p14="http://schemas.microsoft.com/office/powerpoint/2010/main" val="2543522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36AA2-E048-5E66-E5D5-AD581BD76791}"/>
              </a:ext>
            </a:extLst>
          </p:cNvPr>
          <p:cNvSpPr>
            <a:spLocks noGrp="1"/>
          </p:cNvSpPr>
          <p:nvPr>
            <p:ph type="title"/>
          </p:nvPr>
        </p:nvSpPr>
        <p:spPr>
          <a:xfrm>
            <a:off x="457199" y="365125"/>
            <a:ext cx="11238271" cy="1325563"/>
          </a:xfrm>
        </p:spPr>
        <p:txBody>
          <a:bodyPr>
            <a:normAutofit/>
          </a:bodyPr>
          <a:lstStyle/>
          <a:p>
            <a:pPr algn="ctr"/>
            <a:r>
              <a:rPr lang="en-US" sz="2800" b="1" i="1" dirty="0"/>
              <a:t>The spreading of risks between the various parties can be </a:t>
            </a:r>
            <a:r>
              <a:rPr lang="en-US" sz="2800" b="1" i="1" dirty="0" err="1"/>
              <a:t>summarised</a:t>
            </a:r>
            <a:r>
              <a:rPr lang="en-US" sz="2800" b="1" i="1" dirty="0"/>
              <a:t> as follows:</a:t>
            </a:r>
          </a:p>
        </p:txBody>
      </p:sp>
      <p:pic>
        <p:nvPicPr>
          <p:cNvPr id="6" name="Picture 5">
            <a:extLst>
              <a:ext uri="{FF2B5EF4-FFF2-40B4-BE49-F238E27FC236}">
                <a16:creationId xmlns:a16="http://schemas.microsoft.com/office/drawing/2014/main" id="{9983D9A9-C7B1-33EB-0852-2765FFA27FD4}"/>
              </a:ext>
            </a:extLst>
          </p:cNvPr>
          <p:cNvPicPr>
            <a:picLocks noChangeAspect="1"/>
          </p:cNvPicPr>
          <p:nvPr/>
        </p:nvPicPr>
        <p:blipFill>
          <a:blip r:embed="rId2"/>
          <a:stretch>
            <a:fillRect/>
          </a:stretch>
        </p:blipFill>
        <p:spPr>
          <a:xfrm>
            <a:off x="1647209" y="1570703"/>
            <a:ext cx="8858250" cy="4572000"/>
          </a:xfrm>
          <a:prstGeom prst="rect">
            <a:avLst/>
          </a:prstGeom>
        </p:spPr>
      </p:pic>
    </p:spTree>
    <p:extLst>
      <p:ext uri="{BB962C8B-B14F-4D97-AF65-F5344CB8AC3E}">
        <p14:creationId xmlns:p14="http://schemas.microsoft.com/office/powerpoint/2010/main" val="3550637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A57EA-FBB8-E512-F07D-BC895F2AE992}"/>
              </a:ext>
            </a:extLst>
          </p:cNvPr>
          <p:cNvSpPr>
            <a:spLocks noGrp="1"/>
          </p:cNvSpPr>
          <p:nvPr>
            <p:ph type="title"/>
          </p:nvPr>
        </p:nvSpPr>
        <p:spPr>
          <a:xfrm>
            <a:off x="838200" y="365126"/>
            <a:ext cx="10515600" cy="873740"/>
          </a:xfrm>
        </p:spPr>
        <p:txBody>
          <a:bodyPr>
            <a:normAutofit fontScale="90000"/>
          </a:bodyPr>
          <a:lstStyle/>
          <a:p>
            <a:pPr algn="ctr"/>
            <a:r>
              <a:rPr lang="en-US" sz="3600" b="1" i="1" dirty="0"/>
              <a:t>The spreading of risks between the various parties can be summarized as follows:</a:t>
            </a:r>
            <a:endParaRPr lang="en-US" sz="3600" i="1" dirty="0"/>
          </a:p>
        </p:txBody>
      </p:sp>
      <p:sp>
        <p:nvSpPr>
          <p:cNvPr id="3" name="Content Placeholder 2">
            <a:extLst>
              <a:ext uri="{FF2B5EF4-FFF2-40B4-BE49-F238E27FC236}">
                <a16:creationId xmlns:a16="http://schemas.microsoft.com/office/drawing/2014/main" id="{95DF024F-EE9A-56F2-EC05-C3A314558394}"/>
              </a:ext>
            </a:extLst>
          </p:cNvPr>
          <p:cNvSpPr>
            <a:spLocks noGrp="1"/>
          </p:cNvSpPr>
          <p:nvPr>
            <p:ph idx="1"/>
          </p:nvPr>
        </p:nvSpPr>
        <p:spPr>
          <a:xfrm>
            <a:off x="265471" y="1415845"/>
            <a:ext cx="11488993" cy="4716083"/>
          </a:xfrm>
        </p:spPr>
        <p:txBody>
          <a:bodyPr>
            <a:normAutofit fontScale="92500"/>
          </a:bodyPr>
          <a:lstStyle/>
          <a:p>
            <a:r>
              <a:rPr lang="en-US" sz="1800" dirty="0">
                <a:cs typeface="Leelawadee" panose="020B0502040204020203" pitchFamily="34" charset="-34"/>
              </a:rPr>
              <a:t>A person or company who buys insurance, the policyholder, pays a premium to its insurance company, the insurance company, and is issued with a policy i.e. the contract between the purchaser (the policyholder) and the insurance company, detailing the risks that are covered, under what conditions they will be covered, and how to claim in the event of a loss. </a:t>
            </a:r>
          </a:p>
          <a:p>
            <a:r>
              <a:rPr lang="en-US" sz="1800" dirty="0">
                <a:cs typeface="Leelawadee" panose="020B0502040204020203" pitchFamily="34" charset="-34"/>
              </a:rPr>
              <a:t>An insurance company can issue hundreds or even thousands of policies in any given year. These policies generally fall within certain categories of risk – Fire, Liability, Motor – and into certain categories of policyholder – consumer, small and medium sized enterprise, large industrial concern. </a:t>
            </a:r>
          </a:p>
          <a:p>
            <a:r>
              <a:rPr lang="en-US" sz="1800" dirty="0">
                <a:cs typeface="Leelawadee" panose="020B0502040204020203" pitchFamily="34" charset="-34"/>
              </a:rPr>
              <a:t>The insurance company will thus have a number of categories of risk/policyholder in which its own exposures will equal the sum of all the sums insured of the policies it has sold. </a:t>
            </a:r>
          </a:p>
          <a:p>
            <a:r>
              <a:rPr lang="en-US" sz="1800" dirty="0">
                <a:cs typeface="Leelawadee" panose="020B0502040204020203" pitchFamily="34" charset="-34"/>
              </a:rPr>
              <a:t>The insurance company then needs to manage the risks/liabilities these groups of policies produce. </a:t>
            </a:r>
          </a:p>
          <a:p>
            <a:r>
              <a:rPr lang="en-US" sz="1800" dirty="0">
                <a:cs typeface="Leelawadee" panose="020B0502040204020203" pitchFamily="34" charset="-34"/>
              </a:rPr>
              <a:t>One way to spread the risk is by way of co-insurance, finding other insurance companies in the marketplace willing to take a share in these policies. However, in a competitive market an insurance company may not wish to share information on its customers with competitors. </a:t>
            </a:r>
          </a:p>
          <a:p>
            <a:r>
              <a:rPr lang="en-US" sz="1800" dirty="0">
                <a:cs typeface="Leelawadee" panose="020B0502040204020203" pitchFamily="34" charset="-34"/>
              </a:rPr>
              <a:t>Another way to spread the risk is to reinsure with one or more reinsurers. </a:t>
            </a:r>
          </a:p>
          <a:p>
            <a:r>
              <a:rPr lang="en-US" sz="1800" dirty="0">
                <a:cs typeface="Leelawadee" panose="020B0502040204020203" pitchFamily="34" charset="-34"/>
              </a:rPr>
              <a:t>Reinsurance is therefore the means by which insurance companies can obtain the protection they need.</a:t>
            </a:r>
          </a:p>
          <a:p>
            <a:r>
              <a:rPr lang="en-US" sz="1800" dirty="0">
                <a:cs typeface="Leelawadee" panose="020B0502040204020203" pitchFamily="34" charset="-34"/>
              </a:rPr>
              <a:t>Similarly, reinsurers need to manage the risks/liabilities their reinsurance acceptances produce. When reinsurers reinsure their risks, this is known as a retrocession and the entity selling capacity is known as a retrocessionaire.</a:t>
            </a:r>
          </a:p>
        </p:txBody>
      </p:sp>
    </p:spTree>
    <p:extLst>
      <p:ext uri="{BB962C8B-B14F-4D97-AF65-F5344CB8AC3E}">
        <p14:creationId xmlns:p14="http://schemas.microsoft.com/office/powerpoint/2010/main" val="369868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333D0-D18D-7463-0832-1A0CD4977B12}"/>
              </a:ext>
            </a:extLst>
          </p:cNvPr>
          <p:cNvSpPr>
            <a:spLocks noGrp="1"/>
          </p:cNvSpPr>
          <p:nvPr>
            <p:ph type="title"/>
          </p:nvPr>
        </p:nvSpPr>
        <p:spPr/>
        <p:txBody>
          <a:bodyPr/>
          <a:lstStyle/>
          <a:p>
            <a:pPr algn="ctr"/>
            <a:r>
              <a:rPr lang="en-US" b="1" i="1" dirty="0"/>
              <a:t>Parties to reinsurance contract</a:t>
            </a:r>
            <a:br>
              <a:rPr lang="en-US" i="1" dirty="0"/>
            </a:br>
            <a:endParaRPr lang="en-US" i="1" dirty="0"/>
          </a:p>
        </p:txBody>
      </p:sp>
      <p:sp>
        <p:nvSpPr>
          <p:cNvPr id="3" name="Content Placeholder 2">
            <a:extLst>
              <a:ext uri="{FF2B5EF4-FFF2-40B4-BE49-F238E27FC236}">
                <a16:creationId xmlns:a16="http://schemas.microsoft.com/office/drawing/2014/main" id="{EC29489E-9A44-4463-DD34-C0427FA42AE9}"/>
              </a:ext>
            </a:extLst>
          </p:cNvPr>
          <p:cNvSpPr>
            <a:spLocks noGrp="1"/>
          </p:cNvSpPr>
          <p:nvPr>
            <p:ph idx="1"/>
          </p:nvPr>
        </p:nvSpPr>
        <p:spPr/>
        <p:txBody>
          <a:bodyPr/>
          <a:lstStyle/>
          <a:p>
            <a:r>
              <a:rPr lang="en-US" dirty="0"/>
              <a:t>When the insurance company decides to spread its risks by way of reinsurance, it will reinsure a part of these risks with a reinsurer. </a:t>
            </a:r>
          </a:p>
          <a:p>
            <a:r>
              <a:rPr lang="en-US" dirty="0"/>
              <a:t>Thus, a reinsurance contract is between an insurance company and a reinsurer.</a:t>
            </a:r>
          </a:p>
          <a:p>
            <a:r>
              <a:rPr lang="en-US" dirty="0"/>
              <a:t>It is very important to note that the parties to the reinsurance contract do not include the policyholder. The policyholder only has a contract with the insurance company. </a:t>
            </a:r>
          </a:p>
          <a:p>
            <a:r>
              <a:rPr lang="en-US" dirty="0"/>
              <a:t>Thus, the policyholder has no rights against the reinsurer, and the reinsurer has no obligations to the policyholder.</a:t>
            </a:r>
          </a:p>
        </p:txBody>
      </p:sp>
    </p:spTree>
    <p:extLst>
      <p:ext uri="{BB962C8B-B14F-4D97-AF65-F5344CB8AC3E}">
        <p14:creationId xmlns:p14="http://schemas.microsoft.com/office/powerpoint/2010/main" val="3147905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77F44-88B4-5148-5C01-756DAAE44DC0}"/>
              </a:ext>
            </a:extLst>
          </p:cNvPr>
          <p:cNvSpPr>
            <a:spLocks noGrp="1"/>
          </p:cNvSpPr>
          <p:nvPr>
            <p:ph type="title"/>
          </p:nvPr>
        </p:nvSpPr>
        <p:spPr/>
        <p:txBody>
          <a:bodyPr/>
          <a:lstStyle/>
          <a:p>
            <a:pPr algn="ctr"/>
            <a:r>
              <a:rPr lang="en-US" b="1" i="1" dirty="0"/>
              <a:t>Players in the Reinsurance market</a:t>
            </a:r>
          </a:p>
        </p:txBody>
      </p:sp>
      <p:sp>
        <p:nvSpPr>
          <p:cNvPr id="3" name="Content Placeholder 2">
            <a:extLst>
              <a:ext uri="{FF2B5EF4-FFF2-40B4-BE49-F238E27FC236}">
                <a16:creationId xmlns:a16="http://schemas.microsoft.com/office/drawing/2014/main" id="{55DB6090-2878-3F3D-C858-8B83B4B7E74A}"/>
              </a:ext>
            </a:extLst>
          </p:cNvPr>
          <p:cNvSpPr>
            <a:spLocks noGrp="1"/>
          </p:cNvSpPr>
          <p:nvPr>
            <p:ph idx="1"/>
          </p:nvPr>
        </p:nvSpPr>
        <p:spPr>
          <a:xfrm>
            <a:off x="484238" y="1928864"/>
            <a:ext cx="6005052" cy="4351338"/>
          </a:xfrm>
        </p:spPr>
        <p:txBody>
          <a:bodyPr>
            <a:normAutofit fontScale="92500" lnSpcReduction="20000"/>
          </a:bodyPr>
          <a:lstStyle/>
          <a:p>
            <a:r>
              <a:rPr lang="en-US" dirty="0"/>
              <a:t>1. Primary Insurers (Ceding Companies)</a:t>
            </a:r>
          </a:p>
          <a:p>
            <a:r>
              <a:rPr lang="en-US" dirty="0"/>
              <a:t>These are the original insurance companies that issue policies directly to policyholders and later transfer part of the risk to reinsurers.</a:t>
            </a:r>
          </a:p>
          <a:p>
            <a:r>
              <a:rPr lang="en-US" b="1" dirty="0"/>
              <a:t>Role:</a:t>
            </a:r>
            <a:endParaRPr lang="en-US" dirty="0"/>
          </a:p>
          <a:p>
            <a:pPr lvl="0"/>
            <a:r>
              <a:rPr lang="en-US" dirty="0"/>
              <a:t>Identify risks that exceed their retention capacity.</a:t>
            </a:r>
          </a:p>
          <a:p>
            <a:pPr lvl="0"/>
            <a:r>
              <a:rPr lang="en-US" dirty="0"/>
              <a:t>Negotiate reinsurance treaties or facultative contracts.</a:t>
            </a:r>
          </a:p>
          <a:p>
            <a:pPr lvl="0"/>
            <a:r>
              <a:rPr lang="en-US" dirty="0"/>
              <a:t>Pay premiums to reinsurers and receive claim recoveries when losses occur.</a:t>
            </a:r>
          </a:p>
          <a:p>
            <a:endParaRPr lang="en-US" dirty="0"/>
          </a:p>
          <a:p>
            <a:endParaRPr lang="en-US" dirty="0"/>
          </a:p>
        </p:txBody>
      </p:sp>
      <p:sp>
        <p:nvSpPr>
          <p:cNvPr id="5" name="TextBox 4">
            <a:extLst>
              <a:ext uri="{FF2B5EF4-FFF2-40B4-BE49-F238E27FC236}">
                <a16:creationId xmlns:a16="http://schemas.microsoft.com/office/drawing/2014/main" id="{9A5F1A48-0FDA-8B6C-98DF-67225AA4B60F}"/>
              </a:ext>
            </a:extLst>
          </p:cNvPr>
          <p:cNvSpPr txBox="1"/>
          <p:nvPr/>
        </p:nvSpPr>
        <p:spPr>
          <a:xfrm>
            <a:off x="7117326" y="1928864"/>
            <a:ext cx="4590436" cy="2677656"/>
          </a:xfrm>
          <a:prstGeom prst="rect">
            <a:avLst/>
          </a:prstGeom>
          <a:noFill/>
        </p:spPr>
        <p:txBody>
          <a:bodyPr wrap="square">
            <a:spAutoFit/>
          </a:bodyPr>
          <a:lstStyle/>
          <a:p>
            <a:r>
              <a:rPr lang="en-US" sz="2800" dirty="0"/>
              <a:t>Examples:</a:t>
            </a:r>
          </a:p>
          <a:p>
            <a:r>
              <a:rPr lang="en-US" sz="2800" dirty="0"/>
              <a:t>• Jubilee Insurance, UAP Old Mutual, Britam, and Sanlam in Uganda.</a:t>
            </a:r>
          </a:p>
          <a:p>
            <a:r>
              <a:rPr lang="en-US" sz="2800" dirty="0"/>
              <a:t>• Globally: AXA, Allianz, AIG, and Prudential</a:t>
            </a:r>
          </a:p>
        </p:txBody>
      </p:sp>
    </p:spTree>
    <p:extLst>
      <p:ext uri="{BB962C8B-B14F-4D97-AF65-F5344CB8AC3E}">
        <p14:creationId xmlns:p14="http://schemas.microsoft.com/office/powerpoint/2010/main" val="17494029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1550</TotalTime>
  <Words>4709</Words>
  <Application>Microsoft Office PowerPoint</Application>
  <PresentationFormat>Widescreen</PresentationFormat>
  <Paragraphs>288</Paragraphs>
  <Slides>42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MS Mincho</vt:lpstr>
      <vt:lpstr>Arial</vt:lpstr>
      <vt:lpstr>Calibri</vt:lpstr>
      <vt:lpstr>Calibri Light</vt:lpstr>
      <vt:lpstr>Leelawadee</vt:lpstr>
      <vt:lpstr>Office Theme</vt:lpstr>
      <vt:lpstr>BSF III</vt:lpstr>
      <vt:lpstr>TOPIC: REINSURANCE</vt:lpstr>
      <vt:lpstr>Reinsurance</vt:lpstr>
      <vt:lpstr>Reinsurance defined</vt:lpstr>
      <vt:lpstr>Reinsurance defined</vt:lpstr>
      <vt:lpstr>The spreading of risks between the various parties can be summarised as follows:</vt:lpstr>
      <vt:lpstr>The spreading of risks between the various parties can be summarized as follows:</vt:lpstr>
      <vt:lpstr>Parties to reinsurance contract </vt:lpstr>
      <vt:lpstr>Players in the Reinsurance market</vt:lpstr>
      <vt:lpstr>Players in the Reinsurance market</vt:lpstr>
      <vt:lpstr>Players in the Reinsurance market</vt:lpstr>
      <vt:lpstr>Players in the Reinsurance market</vt:lpstr>
      <vt:lpstr>Players in the Reinsurance market</vt:lpstr>
      <vt:lpstr>Players in the Reinsurance market</vt:lpstr>
      <vt:lpstr>What are benefits of reinsurance for insurers?</vt:lpstr>
      <vt:lpstr>What are benefits of reinsurance for insurers?</vt:lpstr>
      <vt:lpstr>What are benefits of reinsurance for society?</vt:lpstr>
      <vt:lpstr>Forms/types of reinsurance contracts</vt:lpstr>
      <vt:lpstr>Treaty/Obligatory Reinsurance</vt:lpstr>
      <vt:lpstr>Facultative Reinsurance</vt:lpstr>
      <vt:lpstr>Facultative Reinsurance</vt:lpstr>
      <vt:lpstr>Proportional Reinsurance</vt:lpstr>
      <vt:lpstr>Proportional Reinsurance</vt:lpstr>
      <vt:lpstr>PowerPoint Presentation</vt:lpstr>
      <vt:lpstr>PowerPoint Presentation</vt:lpstr>
      <vt:lpstr>PowerPoint Presentation</vt:lpstr>
      <vt:lpstr>Non-Proportional Reinsurance</vt:lpstr>
      <vt:lpstr>Non-Proportional Reinsurance</vt:lpstr>
      <vt:lpstr>Types of Non-Proportional Reinsurance</vt:lpstr>
      <vt:lpstr>Exercise</vt:lpstr>
      <vt:lpstr>Types of Non-Proportional Reinsurance</vt:lpstr>
      <vt:lpstr>Catastrophe excess of loss </vt:lpstr>
      <vt:lpstr>Example</vt:lpstr>
      <vt:lpstr>Exercise </vt:lpstr>
      <vt:lpstr>Types of Non-Proportional Reinsurance</vt:lpstr>
      <vt:lpstr>Alternatives to traditional reinsurance </vt:lpstr>
      <vt:lpstr>Alternatives to traditional reinsurance </vt:lpstr>
      <vt:lpstr>Reinsurance Regulatory Framework in Uganda </vt:lpstr>
      <vt:lpstr>Reinsurance Regulatory Framework in Uganda</vt:lpstr>
      <vt:lpstr>Reinsurance Regulatory Framework in Uganda</vt:lpstr>
      <vt:lpstr>Reinsurance Regulatory Framework in Uganda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10</cp:revision>
  <dcterms:created xsi:type="dcterms:W3CDTF">2025-10-29T09:49:55Z</dcterms:created>
  <dcterms:modified xsi:type="dcterms:W3CDTF">2025-11-07T17:09:20Z</dcterms:modified>
</cp:coreProperties>
</file>