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8"/>
  </p:notesMasterIdLst>
  <p:sldIdLst>
    <p:sldId id="256" r:id="rId2"/>
    <p:sldId id="281" r:id="rId3"/>
    <p:sldId id="257" r:id="rId4"/>
    <p:sldId id="258" r:id="rId5"/>
    <p:sldId id="266" r:id="rId6"/>
    <p:sldId id="267" r:id="rId7"/>
    <p:sldId id="259" r:id="rId8"/>
    <p:sldId id="260" r:id="rId9"/>
    <p:sldId id="262" r:id="rId10"/>
    <p:sldId id="263" r:id="rId11"/>
    <p:sldId id="280" r:id="rId12"/>
    <p:sldId id="271" r:id="rId13"/>
    <p:sldId id="277" r:id="rId14"/>
    <p:sldId id="268" r:id="rId15"/>
    <p:sldId id="283" r:id="rId16"/>
    <p:sldId id="290" r:id="rId17"/>
    <p:sldId id="284" r:id="rId18"/>
    <p:sldId id="291" r:id="rId19"/>
    <p:sldId id="286" r:id="rId20"/>
    <p:sldId id="292" r:id="rId21"/>
    <p:sldId id="293" r:id="rId22"/>
    <p:sldId id="294" r:id="rId23"/>
    <p:sldId id="296" r:id="rId24"/>
    <p:sldId id="295" r:id="rId25"/>
    <p:sldId id="297" r:id="rId26"/>
    <p:sldId id="270" r:id="rId27"/>
  </p:sldIdLst>
  <p:sldSz cx="14630400" cy="8229600"/>
  <p:notesSz cx="8229600" cy="14630400"/>
  <p:embeddedFontLst>
    <p:embeddedFont>
      <p:font typeface="DM Sans" pitchFamily="2" charset="0"/>
      <p:regular r:id="rId29"/>
      <p:bold r:id="rId30"/>
      <p:italic r:id="rId31"/>
      <p:boldItalic r:id="rId32"/>
    </p:embeddedFont>
    <p:embeddedFont>
      <p:font typeface="Libre Baskerville" panose="02000000000000000000" pitchFamily="2" charset="0"/>
      <p:regular r:id="rId33"/>
      <p:bold r:id="rId34"/>
      <p:italic r:id="rId35"/>
    </p:embeddedFont>
    <p:embeddedFont>
      <p:font typeface="Source Sans Pro" panose="020B0503030403020204" pitchFamily="34" charset="0"/>
      <p:regular r:id="rId36"/>
      <p:bold r:id="rId37"/>
      <p:italic r:id="rId38"/>
      <p:boldItalic r:id="rId39"/>
    </p:embeddedFont>
  </p:embeddedFontLst>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56" d="100"/>
          <a:sy n="56" d="100"/>
        </p:scale>
        <p:origin x="8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71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3939954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2570926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AFA">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7253"/>
            <a:ext cx="5486400" cy="8230195"/>
          </a:xfrm>
          <a:prstGeom prst="rect">
            <a:avLst/>
          </a:prstGeom>
        </p:spPr>
      </p:pic>
      <p:sp>
        <p:nvSpPr>
          <p:cNvPr id="3" name="Text 0"/>
          <p:cNvSpPr/>
          <p:nvPr/>
        </p:nvSpPr>
        <p:spPr>
          <a:xfrm>
            <a:off x="6345674" y="675084"/>
            <a:ext cx="7425452" cy="4234815"/>
          </a:xfrm>
          <a:prstGeom prst="rect">
            <a:avLst/>
          </a:prstGeom>
          <a:noFill/>
          <a:ln/>
        </p:spPr>
        <p:txBody>
          <a:bodyPr wrap="square" lIns="0" tIns="0" rIns="0" bIns="0" rtlCol="0" anchor="t"/>
          <a:lstStyle/>
          <a:p>
            <a:pPr marL="0" indent="0">
              <a:lnSpc>
                <a:spcPts val="8300"/>
              </a:lnSpc>
              <a:buNone/>
            </a:pPr>
            <a:r>
              <a:rPr lang="en-US" sz="6650" b="1" dirty="0">
                <a:solidFill>
                  <a:srgbClr val="231971"/>
                </a:solidFill>
                <a:latin typeface="Times New Roman" panose="02020603050405020304" pitchFamily="18" charset="0"/>
                <a:ea typeface="Outfit Extra Bold" pitchFamily="34" charset="-122"/>
                <a:cs typeface="Times New Roman" panose="02020603050405020304" pitchFamily="18" charset="0"/>
              </a:rPr>
              <a:t>Fault Tolerance and Propagation</a:t>
            </a:r>
            <a:endParaRPr lang="en-US" sz="6650" dirty="0">
              <a:latin typeface="Times New Roman" panose="02020603050405020304" pitchFamily="18" charset="0"/>
              <a:cs typeface="Times New Roman" panose="02020603050405020304" pitchFamily="18" charset="0"/>
            </a:endParaRPr>
          </a:p>
        </p:txBody>
      </p:sp>
      <p:sp>
        <p:nvSpPr>
          <p:cNvPr id="4" name="Text 1"/>
          <p:cNvSpPr/>
          <p:nvPr/>
        </p:nvSpPr>
        <p:spPr>
          <a:xfrm>
            <a:off x="6345674" y="3312269"/>
            <a:ext cx="7425452" cy="1571149"/>
          </a:xfrm>
          <a:prstGeom prst="rect">
            <a:avLst/>
          </a:prstGeom>
          <a:noFill/>
          <a:ln/>
        </p:spPr>
        <p:txBody>
          <a:bodyPr wrap="square" lIns="0" tIns="0" rIns="0" bIns="0" rtlCol="0" anchor="t"/>
          <a:lstStyle/>
          <a:p>
            <a:pPr marL="0" indent="0">
              <a:lnSpc>
                <a:spcPts val="30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Fault tolerance and propagation are critical concepts in distributed systems. They ensure system reliability and resilience in the face of failures. Understanding these principles is essential for building robust, scalable applications.</a:t>
            </a:r>
          </a:p>
          <a:p>
            <a:pPr>
              <a:lnSpc>
                <a:spcPct val="107000"/>
              </a:lnSpc>
              <a:spcAft>
                <a:spcPts val="800"/>
              </a:spcAft>
            </a:pPr>
            <a:br>
              <a:rPr lang="en-DK" sz="2200" kern="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DK" sz="2200" b="1" kern="0" dirty="0">
                <a:effectLst/>
                <a:latin typeface="Times New Roman" panose="02020603050405020304" pitchFamily="18" charset="0"/>
                <a:ea typeface="Times New Roman" panose="02020603050405020304" pitchFamily="18" charset="0"/>
                <a:cs typeface="Times New Roman" panose="02020603050405020304" pitchFamily="18" charset="0"/>
              </a:rPr>
              <a:t>Subtitle:</a:t>
            </a:r>
            <a:r>
              <a:rPr lang="en-DK" sz="2200" kern="0" dirty="0">
                <a:effectLst/>
                <a:latin typeface="Times New Roman" panose="02020603050405020304" pitchFamily="18" charset="0"/>
                <a:ea typeface="Times New Roman" panose="02020603050405020304" pitchFamily="18" charset="0"/>
                <a:cs typeface="Times New Roman" panose="02020603050405020304" pitchFamily="18" charset="0"/>
              </a:rPr>
              <a:t> Network Structures, Predictable Failure, and Error Propagation</a:t>
            </a:r>
            <a:br>
              <a:rPr lang="en-DK" sz="22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p:txBody>
      </p:sp>
      <p:sp>
        <p:nvSpPr>
          <p:cNvPr id="5" name="Shape 2"/>
          <p:cNvSpPr/>
          <p:nvPr/>
        </p:nvSpPr>
        <p:spPr>
          <a:xfrm>
            <a:off x="6345674" y="7143869"/>
            <a:ext cx="392787" cy="392787"/>
          </a:xfrm>
          <a:prstGeom prst="roundRect">
            <a:avLst>
              <a:gd name="adj" fmla="val 23277465"/>
            </a:avLst>
          </a:prstGeom>
          <a:noFill/>
          <a:ln w="7620">
            <a:solidFill>
              <a:srgbClr val="FFFFFF"/>
            </a:solidFill>
            <a:prstDash val="solid"/>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325523"/>
            <a:ext cx="6666071" cy="771525"/>
          </a:xfrm>
          <a:prstGeom prst="rect">
            <a:avLst/>
          </a:prstGeom>
          <a:noFill/>
          <a:ln/>
        </p:spPr>
        <p:txBody>
          <a:bodyPr wrap="none" lIns="0" tIns="0" rIns="0" bIns="0" rtlCol="0" anchor="t"/>
          <a:lstStyle/>
          <a:p>
            <a:pPr marL="0" indent="0">
              <a:lnSpc>
                <a:spcPts val="6050"/>
              </a:lnSpc>
              <a:buNone/>
            </a:pPr>
            <a:r>
              <a:rPr lang="en-US" sz="4850" b="1" dirty="0">
                <a:solidFill>
                  <a:srgbClr val="231971"/>
                </a:solidFill>
                <a:latin typeface="Times New Roman" panose="02020603050405020304" pitchFamily="18" charset="0"/>
                <a:ea typeface="Outfit Extra Bold" pitchFamily="34" charset="-122"/>
                <a:cs typeface="Times New Roman" panose="02020603050405020304" pitchFamily="18" charset="0"/>
              </a:rPr>
              <a:t>Testing Fault Tolerance</a:t>
            </a:r>
            <a:endParaRPr lang="en-US" sz="4850" dirty="0">
              <a:latin typeface="Times New Roman" panose="02020603050405020304" pitchFamily="18" charset="0"/>
              <a:cs typeface="Times New Roman" panose="02020603050405020304" pitchFamily="18" charset="0"/>
            </a:endParaRPr>
          </a:p>
        </p:txBody>
      </p:sp>
      <p:sp>
        <p:nvSpPr>
          <p:cNvPr id="4" name="Shape 1"/>
          <p:cNvSpPr/>
          <p:nvPr/>
        </p:nvSpPr>
        <p:spPr>
          <a:xfrm>
            <a:off x="6350437" y="2467332"/>
            <a:ext cx="7415927" cy="4436745"/>
          </a:xfrm>
          <a:prstGeom prst="roundRect">
            <a:avLst>
              <a:gd name="adj" fmla="val 2337"/>
            </a:avLst>
          </a:prstGeom>
          <a:noFill/>
          <a:ln w="15240">
            <a:solidFill>
              <a:srgbClr val="000000">
                <a:alpha val="8000"/>
              </a:srgbClr>
            </a:solidFill>
            <a:prstDash val="solid"/>
          </a:ln>
        </p:spPr>
      </p:sp>
      <p:sp>
        <p:nvSpPr>
          <p:cNvPr id="5" name="Shape 2"/>
          <p:cNvSpPr/>
          <p:nvPr/>
        </p:nvSpPr>
        <p:spPr>
          <a:xfrm>
            <a:off x="6365677" y="2482572"/>
            <a:ext cx="7384613" cy="706517"/>
          </a:xfrm>
          <a:prstGeom prst="rect">
            <a:avLst/>
          </a:prstGeom>
          <a:solidFill>
            <a:srgbClr val="FFFFFF">
              <a:alpha val="4000"/>
            </a:srgbClr>
          </a:solidFill>
          <a:ln/>
        </p:spPr>
      </p:sp>
      <p:sp>
        <p:nvSpPr>
          <p:cNvPr id="6" name="Text 3"/>
          <p:cNvSpPr/>
          <p:nvPr/>
        </p:nvSpPr>
        <p:spPr>
          <a:xfrm>
            <a:off x="6613327" y="2638306"/>
            <a:ext cx="1963817" cy="395049"/>
          </a:xfrm>
          <a:prstGeom prst="rect">
            <a:avLst/>
          </a:prstGeom>
          <a:noFill/>
          <a:ln/>
        </p:spPr>
        <p:txBody>
          <a:bodyPr wrap="non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Technique</a:t>
            </a:r>
            <a:endParaRPr lang="en-US" sz="2200" dirty="0">
              <a:latin typeface="Times New Roman" panose="02020603050405020304" pitchFamily="18" charset="0"/>
              <a:cs typeface="Times New Roman" panose="02020603050405020304" pitchFamily="18" charset="0"/>
            </a:endParaRPr>
          </a:p>
        </p:txBody>
      </p:sp>
      <p:sp>
        <p:nvSpPr>
          <p:cNvPr id="7" name="Text 4"/>
          <p:cNvSpPr/>
          <p:nvPr/>
        </p:nvSpPr>
        <p:spPr>
          <a:xfrm>
            <a:off x="9078397" y="2638306"/>
            <a:ext cx="1960007" cy="395049"/>
          </a:xfrm>
          <a:prstGeom prst="rect">
            <a:avLst/>
          </a:prstGeom>
          <a:noFill/>
          <a:ln/>
        </p:spPr>
        <p:txBody>
          <a:bodyPr wrap="non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Description</a:t>
            </a:r>
            <a:endParaRPr lang="en-US" sz="2200" dirty="0">
              <a:latin typeface="Times New Roman" panose="02020603050405020304" pitchFamily="18" charset="0"/>
              <a:cs typeface="Times New Roman" panose="02020603050405020304" pitchFamily="18" charset="0"/>
            </a:endParaRPr>
          </a:p>
        </p:txBody>
      </p:sp>
      <p:sp>
        <p:nvSpPr>
          <p:cNvPr id="8" name="Text 5"/>
          <p:cNvSpPr/>
          <p:nvPr/>
        </p:nvSpPr>
        <p:spPr>
          <a:xfrm>
            <a:off x="11539657" y="2638306"/>
            <a:ext cx="1963817" cy="395049"/>
          </a:xfrm>
          <a:prstGeom prst="rect">
            <a:avLst/>
          </a:prstGeom>
          <a:noFill/>
          <a:ln/>
        </p:spPr>
        <p:txBody>
          <a:bodyPr wrap="non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Benefits</a:t>
            </a:r>
            <a:endParaRPr lang="en-US" sz="2200" dirty="0">
              <a:latin typeface="Times New Roman" panose="02020603050405020304" pitchFamily="18" charset="0"/>
              <a:cs typeface="Times New Roman" panose="02020603050405020304" pitchFamily="18" charset="0"/>
            </a:endParaRPr>
          </a:p>
        </p:txBody>
      </p:sp>
      <p:sp>
        <p:nvSpPr>
          <p:cNvPr id="9" name="Shape 6"/>
          <p:cNvSpPr/>
          <p:nvPr/>
        </p:nvSpPr>
        <p:spPr>
          <a:xfrm>
            <a:off x="6365677" y="3189089"/>
            <a:ext cx="7384613" cy="1101566"/>
          </a:xfrm>
          <a:prstGeom prst="rect">
            <a:avLst/>
          </a:prstGeom>
          <a:solidFill>
            <a:srgbClr val="000000">
              <a:alpha val="4000"/>
            </a:srgbClr>
          </a:solidFill>
          <a:ln/>
        </p:spPr>
      </p:sp>
      <p:sp>
        <p:nvSpPr>
          <p:cNvPr id="10" name="Text 7"/>
          <p:cNvSpPr/>
          <p:nvPr/>
        </p:nvSpPr>
        <p:spPr>
          <a:xfrm>
            <a:off x="6613327" y="3344823"/>
            <a:ext cx="196381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Chaos Engineering</a:t>
            </a:r>
            <a:endParaRPr lang="en-US" sz="2200" dirty="0">
              <a:latin typeface="Times New Roman" panose="02020603050405020304" pitchFamily="18" charset="0"/>
              <a:cs typeface="Times New Roman" panose="02020603050405020304" pitchFamily="18" charset="0"/>
            </a:endParaRPr>
          </a:p>
        </p:txBody>
      </p:sp>
      <p:sp>
        <p:nvSpPr>
          <p:cNvPr id="11" name="Text 8"/>
          <p:cNvSpPr/>
          <p:nvPr/>
        </p:nvSpPr>
        <p:spPr>
          <a:xfrm>
            <a:off x="9078397" y="3344823"/>
            <a:ext cx="196000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Intentionally introduce faults</a:t>
            </a:r>
            <a:endParaRPr lang="en-US" sz="2200" dirty="0">
              <a:latin typeface="Times New Roman" panose="02020603050405020304" pitchFamily="18" charset="0"/>
              <a:cs typeface="Times New Roman" panose="02020603050405020304" pitchFamily="18" charset="0"/>
            </a:endParaRPr>
          </a:p>
        </p:txBody>
      </p:sp>
      <p:sp>
        <p:nvSpPr>
          <p:cNvPr id="12" name="Text 9"/>
          <p:cNvSpPr/>
          <p:nvPr/>
        </p:nvSpPr>
        <p:spPr>
          <a:xfrm>
            <a:off x="11539657" y="3344823"/>
            <a:ext cx="196381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Uncover hidden vulnerabilities</a:t>
            </a:r>
            <a:endParaRPr lang="en-US" sz="2200" dirty="0">
              <a:latin typeface="Times New Roman" panose="02020603050405020304" pitchFamily="18" charset="0"/>
              <a:cs typeface="Times New Roman" panose="02020603050405020304" pitchFamily="18" charset="0"/>
            </a:endParaRPr>
          </a:p>
        </p:txBody>
      </p:sp>
      <p:sp>
        <p:nvSpPr>
          <p:cNvPr id="13" name="Shape 10"/>
          <p:cNvSpPr/>
          <p:nvPr/>
        </p:nvSpPr>
        <p:spPr>
          <a:xfrm>
            <a:off x="6365677" y="4290655"/>
            <a:ext cx="7384613" cy="1101566"/>
          </a:xfrm>
          <a:prstGeom prst="rect">
            <a:avLst/>
          </a:prstGeom>
          <a:solidFill>
            <a:srgbClr val="FFFFFF">
              <a:alpha val="4000"/>
            </a:srgbClr>
          </a:solidFill>
          <a:ln/>
        </p:spPr>
      </p:sp>
      <p:sp>
        <p:nvSpPr>
          <p:cNvPr id="14" name="Text 11"/>
          <p:cNvSpPr/>
          <p:nvPr/>
        </p:nvSpPr>
        <p:spPr>
          <a:xfrm>
            <a:off x="6613327" y="4446389"/>
            <a:ext cx="1963817" cy="395049"/>
          </a:xfrm>
          <a:prstGeom prst="rect">
            <a:avLst/>
          </a:prstGeom>
          <a:noFill/>
          <a:ln/>
        </p:spPr>
        <p:txBody>
          <a:bodyPr wrap="non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Fault Injection</a:t>
            </a:r>
            <a:endParaRPr lang="en-US" sz="2200" dirty="0">
              <a:latin typeface="Times New Roman" panose="02020603050405020304" pitchFamily="18" charset="0"/>
              <a:cs typeface="Times New Roman" panose="02020603050405020304" pitchFamily="18" charset="0"/>
            </a:endParaRPr>
          </a:p>
        </p:txBody>
      </p:sp>
      <p:sp>
        <p:nvSpPr>
          <p:cNvPr id="15" name="Text 12"/>
          <p:cNvSpPr/>
          <p:nvPr/>
        </p:nvSpPr>
        <p:spPr>
          <a:xfrm>
            <a:off x="9078397" y="4446389"/>
            <a:ext cx="196000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Simulate specific failure scenarios</a:t>
            </a:r>
            <a:endParaRPr lang="en-US" sz="2200" dirty="0">
              <a:latin typeface="Times New Roman" panose="02020603050405020304" pitchFamily="18" charset="0"/>
              <a:cs typeface="Times New Roman" panose="02020603050405020304" pitchFamily="18" charset="0"/>
            </a:endParaRPr>
          </a:p>
        </p:txBody>
      </p:sp>
      <p:sp>
        <p:nvSpPr>
          <p:cNvPr id="16" name="Text 13"/>
          <p:cNvSpPr/>
          <p:nvPr/>
        </p:nvSpPr>
        <p:spPr>
          <a:xfrm>
            <a:off x="11539657" y="4446389"/>
            <a:ext cx="196381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Validate recovery mechanisms</a:t>
            </a:r>
            <a:endParaRPr lang="en-US" sz="2200" dirty="0">
              <a:latin typeface="Times New Roman" panose="02020603050405020304" pitchFamily="18" charset="0"/>
              <a:cs typeface="Times New Roman" panose="02020603050405020304" pitchFamily="18" charset="0"/>
            </a:endParaRPr>
          </a:p>
        </p:txBody>
      </p:sp>
      <p:sp>
        <p:nvSpPr>
          <p:cNvPr id="17" name="Shape 14"/>
          <p:cNvSpPr/>
          <p:nvPr/>
        </p:nvSpPr>
        <p:spPr>
          <a:xfrm>
            <a:off x="6365677" y="5392222"/>
            <a:ext cx="7384613" cy="1496616"/>
          </a:xfrm>
          <a:prstGeom prst="rect">
            <a:avLst/>
          </a:prstGeom>
          <a:solidFill>
            <a:srgbClr val="000000">
              <a:alpha val="4000"/>
            </a:srgbClr>
          </a:solidFill>
          <a:ln/>
        </p:spPr>
      </p:sp>
      <p:sp>
        <p:nvSpPr>
          <p:cNvPr id="18" name="Text 15"/>
          <p:cNvSpPr/>
          <p:nvPr/>
        </p:nvSpPr>
        <p:spPr>
          <a:xfrm>
            <a:off x="6613327" y="5547955"/>
            <a:ext cx="1963817" cy="395049"/>
          </a:xfrm>
          <a:prstGeom prst="rect">
            <a:avLst/>
          </a:prstGeom>
          <a:noFill/>
          <a:ln/>
        </p:spPr>
        <p:txBody>
          <a:bodyPr wrap="non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Load Testing</a:t>
            </a:r>
            <a:endParaRPr lang="en-US" sz="2200" dirty="0">
              <a:latin typeface="Times New Roman" panose="02020603050405020304" pitchFamily="18" charset="0"/>
              <a:cs typeface="Times New Roman" panose="02020603050405020304" pitchFamily="18" charset="0"/>
            </a:endParaRPr>
          </a:p>
        </p:txBody>
      </p:sp>
      <p:sp>
        <p:nvSpPr>
          <p:cNvPr id="19" name="Text 16"/>
          <p:cNvSpPr/>
          <p:nvPr/>
        </p:nvSpPr>
        <p:spPr>
          <a:xfrm>
            <a:off x="9078397" y="5547955"/>
            <a:ext cx="1960007" cy="790099"/>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Stress system under high load</a:t>
            </a:r>
            <a:endParaRPr lang="en-US" sz="2200" dirty="0">
              <a:latin typeface="Times New Roman" panose="02020603050405020304" pitchFamily="18" charset="0"/>
              <a:cs typeface="Times New Roman" panose="02020603050405020304" pitchFamily="18" charset="0"/>
            </a:endParaRPr>
          </a:p>
        </p:txBody>
      </p:sp>
      <p:sp>
        <p:nvSpPr>
          <p:cNvPr id="20" name="Text 17"/>
          <p:cNvSpPr/>
          <p:nvPr/>
        </p:nvSpPr>
        <p:spPr>
          <a:xfrm>
            <a:off x="11539657" y="5547955"/>
            <a:ext cx="1963817" cy="1185148"/>
          </a:xfrm>
          <a:prstGeom prst="rect">
            <a:avLst/>
          </a:prstGeom>
          <a:noFill/>
          <a:ln/>
        </p:spPr>
        <p:txBody>
          <a:bodyPr wrap="square" lIns="0" tIns="0" rIns="0" bIns="0" rtlCol="0" anchor="t"/>
          <a:lstStyle/>
          <a:p>
            <a:pPr marL="0" indent="0">
              <a:lnSpc>
                <a:spcPts val="310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Identify performance bottlenecks</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D1468-82C0-0F1C-F0B3-7A2D7D83011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C30FF1-7897-BA7E-733D-57F2C70215BB}"/>
              </a:ext>
            </a:extLst>
          </p:cNvPr>
          <p:cNvSpPr txBox="1"/>
          <p:nvPr/>
        </p:nvSpPr>
        <p:spPr>
          <a:xfrm>
            <a:off x="1203158" y="1156937"/>
            <a:ext cx="11550315" cy="5106654"/>
          </a:xfrm>
          <a:prstGeom prst="rect">
            <a:avLst/>
          </a:prstGeom>
          <a:noFill/>
        </p:spPr>
        <p:txBody>
          <a:bodyPr wrap="square">
            <a:spAutoFit/>
          </a:bodyPr>
          <a:lstStyle/>
          <a:p>
            <a:pPr lvl="0">
              <a:lnSpc>
                <a:spcPct val="107000"/>
              </a:lnSpc>
              <a:spcAft>
                <a:spcPts val="800"/>
              </a:spcAft>
              <a:buSzPts val="1000"/>
              <a:tabLst>
                <a:tab pos="457200" algn="l"/>
              </a:tabLst>
            </a:pPr>
            <a:r>
              <a:rPr lang="en-GB" sz="3600" b="1" dirty="0"/>
              <a:t>Network structures</a:t>
            </a:r>
            <a:r>
              <a:rPr lang="en-GB" sz="3600" dirty="0"/>
              <a:t> refer to the various ways in which</a:t>
            </a:r>
            <a:r>
              <a:rPr lang="en-GB" sz="3600" dirty="0">
                <a:solidFill>
                  <a:srgbClr val="FF0000"/>
                </a:solidFill>
              </a:rPr>
              <a:t> nodes </a:t>
            </a:r>
            <a:r>
              <a:rPr lang="en-GB" sz="3600" dirty="0"/>
              <a:t>(devices, computers, or other entities) are organized and connected within a network</a:t>
            </a:r>
          </a:p>
          <a:p>
            <a:pPr lvl="0">
              <a:lnSpc>
                <a:spcPct val="107000"/>
              </a:lnSpc>
              <a:spcAft>
                <a:spcPts val="800"/>
              </a:spcAft>
              <a:buSzPts val="1000"/>
              <a:tabLst>
                <a:tab pos="457200" algn="l"/>
              </a:tabLst>
            </a:pPr>
            <a:endParaRPr lang="en-GB" sz="36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buSzPts val="1000"/>
              <a:tabLst>
                <a:tab pos="457200" algn="l"/>
              </a:tabLst>
            </a:pPr>
            <a:r>
              <a:rPr lang="en-DK" sz="3200" b="1" kern="0" dirty="0">
                <a:effectLst/>
                <a:latin typeface="Times New Roman" panose="02020603050405020304" pitchFamily="18" charset="0"/>
                <a:ea typeface="Times New Roman" panose="02020603050405020304" pitchFamily="18" charset="0"/>
                <a:cs typeface="Times New Roman" panose="02020603050405020304" pitchFamily="18" charset="0"/>
              </a:rPr>
              <a:t>Types of Network Structures</a:t>
            </a:r>
            <a:endParaRPr lang="en-GB" sz="33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07000"/>
              </a:lnSpc>
              <a:spcAft>
                <a:spcPts val="800"/>
              </a:spcAft>
              <a:buSzPts val="1000"/>
              <a:tabLst>
                <a:tab pos="457200" algn="l"/>
              </a:tabLst>
            </a:pPr>
            <a:r>
              <a:rPr lang="en-GB" sz="3300" b="1" kern="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Centralized</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Single-point dependency.</a:t>
            </a:r>
            <a:endParaRPr lang="en-GB" sz="33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GB" sz="3300" b="1" kern="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Decentralized</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Reduces central points, increasing resilience.</a:t>
            </a:r>
            <a:endParaRPr lang="en-GB" sz="33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buSzPts val="1000"/>
              <a:tabLst>
                <a:tab pos="457200" algn="l"/>
              </a:tabLst>
            </a:pPr>
            <a:r>
              <a:rPr lang="en-GB" sz="3300" b="1" kern="100" dirty="0">
                <a:effectLst/>
                <a:latin typeface="Calibri" panose="020F0502020204030204" pitchFamily="34" charset="0"/>
                <a:ea typeface="Calibri" panose="020F0502020204030204" pitchFamily="34" charset="0"/>
                <a:cs typeface="Times New Roman" panose="02020603050405020304" pitchFamily="18" charset="0"/>
              </a:rPr>
              <a:t>3. </a:t>
            </a: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Mesh/Distributed</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High fault tolerance due to multiple paths.</a:t>
            </a:r>
            <a:endParaRPr lang="en-GB" sz="33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42D01BB-2AA4-1AE8-8CEE-92F40F6C523B}"/>
              </a:ext>
            </a:extLst>
          </p:cNvPr>
          <p:cNvSpPr txBox="1"/>
          <p:nvPr/>
        </p:nvSpPr>
        <p:spPr>
          <a:xfrm>
            <a:off x="1732547" y="368968"/>
            <a:ext cx="8758990" cy="718466"/>
          </a:xfrm>
          <a:prstGeom prst="rect">
            <a:avLst/>
          </a:prstGeom>
          <a:noFill/>
        </p:spPr>
        <p:txBody>
          <a:bodyPr wrap="square" rtlCol="0">
            <a:spAutoFit/>
          </a:bodyPr>
          <a:lstStyle/>
          <a:p>
            <a:pPr>
              <a:lnSpc>
                <a:spcPct val="107000"/>
              </a:lnSpc>
              <a:spcAft>
                <a:spcPts val="800"/>
              </a:spcAft>
            </a:pPr>
            <a:r>
              <a:rPr lang="en-DK" sz="4000" b="1" kern="0" dirty="0">
                <a:effectLst/>
                <a:latin typeface="Times New Roman" panose="02020603050405020304" pitchFamily="18" charset="0"/>
                <a:ea typeface="Times New Roman" panose="02020603050405020304" pitchFamily="18" charset="0"/>
                <a:cs typeface="Times New Roman" panose="02020603050405020304" pitchFamily="18" charset="0"/>
              </a:rPr>
              <a:t>Network Structures</a:t>
            </a:r>
            <a:endParaRPr lang="en-DK"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27333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787718"/>
            <a:ext cx="7415927" cy="1452086"/>
          </a:xfrm>
          <a:prstGeom prst="rect">
            <a:avLst/>
          </a:prstGeom>
          <a:noFill/>
          <a:ln/>
        </p:spPr>
        <p:txBody>
          <a:bodyPr wrap="square" lIns="0" tIns="0" rIns="0" bIns="0" rtlCol="0" anchor="t"/>
          <a:lstStyle/>
          <a:p>
            <a:pPr>
              <a:lnSpc>
                <a:spcPts val="5700"/>
              </a:lnSpc>
            </a:pPr>
            <a:r>
              <a:rPr lang="en-DK" sz="4800" b="1" kern="0" dirty="0">
                <a:effectLst/>
                <a:latin typeface="Times New Roman" panose="02020603050405020304" pitchFamily="18" charset="0"/>
                <a:ea typeface="Times New Roman" panose="02020603050405020304" pitchFamily="18" charset="0"/>
                <a:cs typeface="Times New Roman" panose="02020603050405020304" pitchFamily="18" charset="0"/>
              </a:rPr>
              <a:t>Types of Network Structures</a:t>
            </a:r>
            <a:r>
              <a:rPr lang="en-GB" sz="4000" b="1" kern="100" dirty="0">
                <a:latin typeface="Calibri" panose="020F0502020204030204" pitchFamily="34" charset="0"/>
                <a:ea typeface="Calibri" panose="020F0502020204030204" pitchFamily="34" charset="0"/>
                <a:cs typeface="Times New Roman" panose="02020603050405020304" pitchFamily="18" charset="0"/>
              </a:rPr>
              <a:t> &amp; </a:t>
            </a:r>
            <a:r>
              <a:rPr lang="en-US" sz="4550" kern="0" spc="-91" dirty="0">
                <a:solidFill>
                  <a:srgbClr val="000000"/>
                </a:solidFill>
                <a:latin typeface="Times New Roman" panose="02020603050405020304" pitchFamily="18" charset="0"/>
                <a:ea typeface="Source Serif Pro Semi Bold" pitchFamily="34" charset="-122"/>
                <a:cs typeface="Times New Roman" panose="02020603050405020304" pitchFamily="18" charset="0"/>
              </a:rPr>
              <a:t>Error Propagation</a:t>
            </a:r>
            <a:endParaRPr lang="en-US" sz="4550" dirty="0">
              <a:latin typeface="Times New Roman" panose="02020603050405020304" pitchFamily="18" charset="0"/>
              <a:cs typeface="Times New Roman" panose="02020603050405020304" pitchFamily="18" charset="0"/>
            </a:endParaRPr>
          </a:p>
        </p:txBody>
      </p:sp>
      <p:sp>
        <p:nvSpPr>
          <p:cNvPr id="4" name="Shape 1"/>
          <p:cNvSpPr/>
          <p:nvPr/>
        </p:nvSpPr>
        <p:spPr>
          <a:xfrm>
            <a:off x="864037" y="2610088"/>
            <a:ext cx="7415927" cy="4831794"/>
          </a:xfrm>
          <a:prstGeom prst="roundRect">
            <a:avLst>
              <a:gd name="adj" fmla="val 2146"/>
            </a:avLst>
          </a:prstGeom>
          <a:noFill/>
          <a:ln w="15240">
            <a:solidFill>
              <a:srgbClr val="000000">
                <a:alpha val="8000"/>
              </a:srgbClr>
            </a:solidFill>
            <a:prstDash val="solid"/>
          </a:ln>
        </p:spPr>
      </p:sp>
      <p:sp>
        <p:nvSpPr>
          <p:cNvPr id="5" name="Shape 2"/>
          <p:cNvSpPr/>
          <p:nvPr/>
        </p:nvSpPr>
        <p:spPr>
          <a:xfrm>
            <a:off x="879277" y="2625328"/>
            <a:ext cx="7384613" cy="1101566"/>
          </a:xfrm>
          <a:prstGeom prst="rect">
            <a:avLst/>
          </a:prstGeom>
          <a:solidFill>
            <a:srgbClr val="FFFFFF">
              <a:alpha val="4000"/>
            </a:srgbClr>
          </a:solidFill>
          <a:ln/>
        </p:spPr>
      </p:sp>
      <p:sp>
        <p:nvSpPr>
          <p:cNvPr id="6" name="Text 3"/>
          <p:cNvSpPr/>
          <p:nvPr/>
        </p:nvSpPr>
        <p:spPr>
          <a:xfrm>
            <a:off x="1126927" y="2781062"/>
            <a:ext cx="1963817" cy="395049"/>
          </a:xfrm>
          <a:prstGeom prst="rect">
            <a:avLst/>
          </a:prstGeom>
          <a:noFill/>
          <a:ln/>
        </p:spPr>
        <p:txBody>
          <a:bodyPr wrap="none" lIns="0" tIns="0" rIns="0" bIns="0" rtlCol="0" anchor="t"/>
          <a:lstStyle/>
          <a:p>
            <a:pPr marL="0" indent="0">
              <a:lnSpc>
                <a:spcPts val="3100"/>
              </a:lnSpc>
              <a:buNone/>
            </a:pPr>
            <a:r>
              <a:rPr lang="en-US" sz="1900" b="1" kern="0" spc="-39" dirty="0">
                <a:solidFill>
                  <a:srgbClr val="272525"/>
                </a:solidFill>
                <a:latin typeface="Source Sans Pro" pitchFamily="34" charset="0"/>
                <a:ea typeface="Source Sans Pro" pitchFamily="34" charset="-122"/>
                <a:cs typeface="Source Sans Pro" pitchFamily="34" charset="-120"/>
              </a:rPr>
              <a:t>Network Type</a:t>
            </a:r>
            <a:endParaRPr lang="en-US" sz="1900" b="1" dirty="0"/>
          </a:p>
        </p:txBody>
      </p:sp>
      <p:sp>
        <p:nvSpPr>
          <p:cNvPr id="7" name="Text 4"/>
          <p:cNvSpPr/>
          <p:nvPr/>
        </p:nvSpPr>
        <p:spPr>
          <a:xfrm>
            <a:off x="3591997" y="2781062"/>
            <a:ext cx="1960007" cy="395049"/>
          </a:xfrm>
          <a:prstGeom prst="rect">
            <a:avLst/>
          </a:prstGeom>
          <a:noFill/>
          <a:ln/>
        </p:spPr>
        <p:txBody>
          <a:bodyPr wrap="none" lIns="0" tIns="0" rIns="0" bIns="0" rtlCol="0" anchor="t"/>
          <a:lstStyle/>
          <a:p>
            <a:pPr marL="0" indent="0">
              <a:lnSpc>
                <a:spcPts val="3100"/>
              </a:lnSpc>
              <a:buNone/>
            </a:pPr>
            <a:r>
              <a:rPr lang="en-US" sz="1900" b="1" kern="0" spc="-39" dirty="0">
                <a:solidFill>
                  <a:srgbClr val="272525"/>
                </a:solidFill>
                <a:latin typeface="Source Sans Pro" pitchFamily="34" charset="0"/>
                <a:ea typeface="Source Sans Pro" pitchFamily="34" charset="-122"/>
                <a:cs typeface="Source Sans Pro" pitchFamily="34" charset="-120"/>
              </a:rPr>
              <a:t>Structure</a:t>
            </a:r>
            <a:endParaRPr lang="en-US" sz="1900" b="1" dirty="0"/>
          </a:p>
        </p:txBody>
      </p:sp>
      <p:sp>
        <p:nvSpPr>
          <p:cNvPr id="8" name="Text 5"/>
          <p:cNvSpPr/>
          <p:nvPr/>
        </p:nvSpPr>
        <p:spPr>
          <a:xfrm>
            <a:off x="6053257" y="2781062"/>
            <a:ext cx="1963817" cy="790099"/>
          </a:xfrm>
          <a:prstGeom prst="rect">
            <a:avLst/>
          </a:prstGeom>
          <a:noFill/>
          <a:ln/>
        </p:spPr>
        <p:txBody>
          <a:bodyPr wrap="square" lIns="0" tIns="0" rIns="0" bIns="0" rtlCol="0" anchor="t"/>
          <a:lstStyle/>
          <a:p>
            <a:pPr marL="0" indent="0">
              <a:lnSpc>
                <a:spcPts val="3100"/>
              </a:lnSpc>
              <a:buNone/>
            </a:pPr>
            <a:r>
              <a:rPr lang="en-US" sz="1900" b="1" kern="0" spc="-39" dirty="0">
                <a:solidFill>
                  <a:srgbClr val="272525"/>
                </a:solidFill>
                <a:latin typeface="Source Sans Pro" pitchFamily="34" charset="0"/>
                <a:ea typeface="Source Sans Pro" pitchFamily="34" charset="-122"/>
                <a:cs typeface="Source Sans Pro" pitchFamily="34" charset="-120"/>
              </a:rPr>
              <a:t>Error Propagation Risk</a:t>
            </a:r>
            <a:endParaRPr lang="en-US" sz="1900" b="1" dirty="0"/>
          </a:p>
        </p:txBody>
      </p:sp>
      <p:sp>
        <p:nvSpPr>
          <p:cNvPr id="9" name="Shape 6"/>
          <p:cNvSpPr/>
          <p:nvPr/>
        </p:nvSpPr>
        <p:spPr>
          <a:xfrm>
            <a:off x="879277" y="3726894"/>
            <a:ext cx="7384613" cy="1101566"/>
          </a:xfrm>
          <a:prstGeom prst="rect">
            <a:avLst/>
          </a:prstGeom>
          <a:solidFill>
            <a:srgbClr val="000000">
              <a:alpha val="4000"/>
            </a:srgbClr>
          </a:solidFill>
          <a:ln/>
        </p:spPr>
      </p:sp>
      <p:sp>
        <p:nvSpPr>
          <p:cNvPr id="10" name="Text 7"/>
          <p:cNvSpPr/>
          <p:nvPr/>
        </p:nvSpPr>
        <p:spPr>
          <a:xfrm>
            <a:off x="1126927" y="3882628"/>
            <a:ext cx="1963817" cy="395049"/>
          </a:xfrm>
          <a:prstGeom prst="rect">
            <a:avLst/>
          </a:prstGeom>
          <a:noFill/>
          <a:ln/>
        </p:spPr>
        <p:txBody>
          <a:bodyPr wrap="non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Centralized</a:t>
            </a:r>
            <a:endParaRPr lang="en-US" sz="1900" dirty="0"/>
          </a:p>
        </p:txBody>
      </p:sp>
      <p:sp>
        <p:nvSpPr>
          <p:cNvPr id="11" name="Text 8"/>
          <p:cNvSpPr/>
          <p:nvPr/>
        </p:nvSpPr>
        <p:spPr>
          <a:xfrm>
            <a:off x="3591997" y="3882628"/>
            <a:ext cx="1960007" cy="790099"/>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Highly ordered, single center</a:t>
            </a:r>
            <a:endParaRPr lang="en-US" sz="1900" dirty="0"/>
          </a:p>
        </p:txBody>
      </p:sp>
      <p:sp>
        <p:nvSpPr>
          <p:cNvPr id="12" name="Text 9"/>
          <p:cNvSpPr/>
          <p:nvPr/>
        </p:nvSpPr>
        <p:spPr>
          <a:xfrm>
            <a:off x="6053257" y="3882628"/>
            <a:ext cx="1963817" cy="790099"/>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High risk at center, low elsewhere</a:t>
            </a:r>
            <a:endParaRPr lang="en-US" sz="1900" dirty="0"/>
          </a:p>
        </p:txBody>
      </p:sp>
      <p:sp>
        <p:nvSpPr>
          <p:cNvPr id="13" name="Shape 10"/>
          <p:cNvSpPr/>
          <p:nvPr/>
        </p:nvSpPr>
        <p:spPr>
          <a:xfrm>
            <a:off x="879277" y="4828461"/>
            <a:ext cx="7384613" cy="1496616"/>
          </a:xfrm>
          <a:prstGeom prst="rect">
            <a:avLst/>
          </a:prstGeom>
          <a:solidFill>
            <a:srgbClr val="FFFFFF">
              <a:alpha val="4000"/>
            </a:srgbClr>
          </a:solidFill>
          <a:ln/>
        </p:spPr>
      </p:sp>
      <p:sp>
        <p:nvSpPr>
          <p:cNvPr id="14" name="Text 11"/>
          <p:cNvSpPr/>
          <p:nvPr/>
        </p:nvSpPr>
        <p:spPr>
          <a:xfrm>
            <a:off x="1126927" y="4984194"/>
            <a:ext cx="1963817" cy="395049"/>
          </a:xfrm>
          <a:prstGeom prst="rect">
            <a:avLst/>
          </a:prstGeom>
          <a:noFill/>
          <a:ln/>
        </p:spPr>
        <p:txBody>
          <a:bodyPr wrap="non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Decentralized</a:t>
            </a:r>
            <a:endParaRPr lang="en-US" sz="1900" dirty="0"/>
          </a:p>
        </p:txBody>
      </p:sp>
      <p:sp>
        <p:nvSpPr>
          <p:cNvPr id="15" name="Text 12"/>
          <p:cNvSpPr/>
          <p:nvPr/>
        </p:nvSpPr>
        <p:spPr>
          <a:xfrm>
            <a:off x="3591997" y="4984194"/>
            <a:ext cx="1960007" cy="1185148"/>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Multiple interconnected centers</a:t>
            </a:r>
            <a:endParaRPr lang="en-US" sz="1900" dirty="0"/>
          </a:p>
        </p:txBody>
      </p:sp>
      <p:sp>
        <p:nvSpPr>
          <p:cNvPr id="16" name="Text 13"/>
          <p:cNvSpPr/>
          <p:nvPr/>
        </p:nvSpPr>
        <p:spPr>
          <a:xfrm>
            <a:off x="6053257" y="4984194"/>
            <a:ext cx="1963817" cy="1185148"/>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Moderate, contained within subnetworks</a:t>
            </a:r>
            <a:endParaRPr lang="en-US" sz="1900" dirty="0"/>
          </a:p>
        </p:txBody>
      </p:sp>
      <p:sp>
        <p:nvSpPr>
          <p:cNvPr id="17" name="Shape 14"/>
          <p:cNvSpPr/>
          <p:nvPr/>
        </p:nvSpPr>
        <p:spPr>
          <a:xfrm>
            <a:off x="879277" y="6325076"/>
            <a:ext cx="7384613" cy="1101566"/>
          </a:xfrm>
          <a:prstGeom prst="rect">
            <a:avLst/>
          </a:prstGeom>
          <a:solidFill>
            <a:srgbClr val="000000">
              <a:alpha val="4000"/>
            </a:srgbClr>
          </a:solidFill>
          <a:ln/>
        </p:spPr>
      </p:sp>
      <p:sp>
        <p:nvSpPr>
          <p:cNvPr id="18" name="Text 15"/>
          <p:cNvSpPr/>
          <p:nvPr/>
        </p:nvSpPr>
        <p:spPr>
          <a:xfrm>
            <a:off x="1126927" y="6480810"/>
            <a:ext cx="1963817" cy="395049"/>
          </a:xfrm>
          <a:prstGeom prst="rect">
            <a:avLst/>
          </a:prstGeom>
          <a:noFill/>
          <a:ln/>
        </p:spPr>
        <p:txBody>
          <a:bodyPr wrap="non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Mesh</a:t>
            </a:r>
            <a:endParaRPr lang="en-US" sz="1900" dirty="0"/>
          </a:p>
        </p:txBody>
      </p:sp>
      <p:sp>
        <p:nvSpPr>
          <p:cNvPr id="19" name="Text 16"/>
          <p:cNvSpPr/>
          <p:nvPr/>
        </p:nvSpPr>
        <p:spPr>
          <a:xfrm>
            <a:off x="3591997" y="6480810"/>
            <a:ext cx="1960007" cy="790099"/>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Generalized interconnections</a:t>
            </a:r>
            <a:endParaRPr lang="en-US" sz="1900" dirty="0"/>
          </a:p>
        </p:txBody>
      </p:sp>
      <p:sp>
        <p:nvSpPr>
          <p:cNvPr id="20" name="Text 17"/>
          <p:cNvSpPr/>
          <p:nvPr/>
        </p:nvSpPr>
        <p:spPr>
          <a:xfrm>
            <a:off x="6053257" y="6480810"/>
            <a:ext cx="1963817" cy="790099"/>
          </a:xfrm>
          <a:prstGeom prst="rect">
            <a:avLst/>
          </a:prstGeom>
          <a:noFill/>
          <a:ln/>
        </p:spPr>
        <p:txBody>
          <a:bodyPr wrap="square" lIns="0" tIns="0" rIns="0" bIns="0" rtlCol="0" anchor="t"/>
          <a:lstStyle/>
          <a:p>
            <a:pPr marL="0" indent="0">
              <a:lnSpc>
                <a:spcPts val="3100"/>
              </a:lnSpc>
              <a:buNone/>
            </a:pPr>
            <a:r>
              <a:rPr lang="en-US" sz="1900" kern="0" spc="-39" dirty="0">
                <a:solidFill>
                  <a:srgbClr val="272525"/>
                </a:solidFill>
                <a:latin typeface="Source Sans Pro" pitchFamily="34" charset="0"/>
                <a:ea typeface="Source Sans Pro" pitchFamily="34" charset="-122"/>
                <a:cs typeface="Source Sans Pro" pitchFamily="34" charset="-120"/>
              </a:rPr>
              <a:t>Low, highly distributed</a:t>
            </a:r>
            <a:endParaRPr lang="en-US"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6548D-DAF1-CC73-E213-F31ED199846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7F6596-8CC5-ED38-D22D-97C7152ED381}"/>
              </a:ext>
            </a:extLst>
          </p:cNvPr>
          <p:cNvSpPr txBox="1"/>
          <p:nvPr/>
        </p:nvSpPr>
        <p:spPr>
          <a:xfrm>
            <a:off x="1491917" y="2069432"/>
            <a:ext cx="10122568" cy="4778488"/>
          </a:xfrm>
          <a:prstGeom prst="rect">
            <a:avLst/>
          </a:prstGeom>
          <a:noFill/>
        </p:spPr>
        <p:txBody>
          <a:bodyPr wrap="square">
            <a:sp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Random Networks</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Created by randomly linking nodes within a set.</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Advantages of Random Networks</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Cover many possibilities efficiently.</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High probability of interconnection given sufficient node density.</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DK" sz="3300" b="1" kern="0" dirty="0">
                <a:effectLst/>
                <a:latin typeface="Times New Roman" panose="02020603050405020304" pitchFamily="18" charset="0"/>
                <a:ea typeface="Times New Roman" panose="02020603050405020304" pitchFamily="18" charset="0"/>
              </a:rPr>
              <a:t>Unpredictability</a:t>
            </a:r>
            <a:r>
              <a:rPr lang="en-DK" sz="3300" kern="0" dirty="0">
                <a:effectLst/>
                <a:latin typeface="Times New Roman" panose="02020603050405020304" pitchFamily="18" charset="0"/>
                <a:ea typeface="Times New Roman" panose="02020603050405020304" pitchFamily="18" charset="0"/>
              </a:rPr>
              <a:t>: Useful for handling unknown or changing faults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92BC575-7DC3-8EB8-00C7-86268CA08C01}"/>
              </a:ext>
            </a:extLst>
          </p:cNvPr>
          <p:cNvSpPr txBox="1"/>
          <p:nvPr/>
        </p:nvSpPr>
        <p:spPr>
          <a:xfrm>
            <a:off x="1732547" y="368968"/>
            <a:ext cx="8758990" cy="655885"/>
          </a:xfrm>
          <a:prstGeom prst="rect">
            <a:avLst/>
          </a:prstGeom>
          <a:noFill/>
        </p:spPr>
        <p:txBody>
          <a:bodyPr wrap="square" rtlCol="0">
            <a:spAutoFit/>
          </a:bodyPr>
          <a:lstStyle/>
          <a:p>
            <a:pPr>
              <a:lnSpc>
                <a:spcPct val="107000"/>
              </a:lnSpc>
              <a:spcAft>
                <a:spcPts val="800"/>
              </a:spcAft>
            </a:pPr>
            <a:r>
              <a:rPr lang="en-DK" sz="3600" b="1" kern="0" dirty="0">
                <a:effectLst/>
                <a:latin typeface="Times New Roman" panose="02020603050405020304" pitchFamily="18" charset="0"/>
                <a:ea typeface="Times New Roman" panose="02020603050405020304" pitchFamily="18" charset="0"/>
                <a:cs typeface="Times New Roman" panose="02020603050405020304" pitchFamily="18" charset="0"/>
              </a:rPr>
              <a:t>Random Networks and Their Role</a:t>
            </a:r>
            <a:endParaRPr lang="en-DK"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8965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7327" y="596860"/>
            <a:ext cx="7642146" cy="1262063"/>
          </a:xfrm>
          <a:prstGeom prst="rect">
            <a:avLst/>
          </a:prstGeom>
          <a:noFill/>
          <a:ln/>
        </p:spPr>
        <p:txBody>
          <a:bodyPr wrap="square" lIns="0" tIns="0" rIns="0" bIns="0" rtlCol="0" anchor="t"/>
          <a:lstStyle/>
          <a:p>
            <a:pPr marL="0" indent="0">
              <a:lnSpc>
                <a:spcPts val="4950"/>
              </a:lnSpc>
              <a:buNone/>
            </a:pPr>
            <a:r>
              <a:rPr lang="en-US" sz="3950" kern="0" spc="-80" dirty="0">
                <a:solidFill>
                  <a:srgbClr val="000000"/>
                </a:solidFill>
                <a:latin typeface="Times New Roman" panose="02020603050405020304" pitchFamily="18" charset="0"/>
                <a:ea typeface="Source Serif Pro Semi Bold" pitchFamily="34" charset="-122"/>
                <a:cs typeface="Times New Roman" panose="02020603050405020304" pitchFamily="18" charset="0"/>
              </a:rPr>
              <a:t>Random Networks in System Design</a:t>
            </a:r>
            <a:endParaRPr lang="en-US" sz="3950" dirty="0">
              <a:latin typeface="Times New Roman" panose="02020603050405020304" pitchFamily="18" charset="0"/>
              <a:cs typeface="Times New Roman" panose="02020603050405020304" pitchFamily="18" charset="0"/>
            </a:endParaRPr>
          </a:p>
        </p:txBody>
      </p:sp>
      <p:sp>
        <p:nvSpPr>
          <p:cNvPr id="4" name="Shape 1"/>
          <p:cNvSpPr/>
          <p:nvPr/>
        </p:nvSpPr>
        <p:spPr>
          <a:xfrm>
            <a:off x="6543913" y="2180749"/>
            <a:ext cx="30480" cy="5451872"/>
          </a:xfrm>
          <a:prstGeom prst="roundRect">
            <a:avLst>
              <a:gd name="adj" fmla="val 295650"/>
            </a:avLst>
          </a:prstGeom>
          <a:solidFill>
            <a:srgbClr val="D6BADD"/>
          </a:solidFill>
          <a:ln/>
        </p:spPr>
      </p:sp>
      <p:sp>
        <p:nvSpPr>
          <p:cNvPr id="5" name="Shape 2"/>
          <p:cNvSpPr/>
          <p:nvPr/>
        </p:nvSpPr>
        <p:spPr>
          <a:xfrm>
            <a:off x="6770013" y="2648188"/>
            <a:ext cx="750927" cy="30480"/>
          </a:xfrm>
          <a:prstGeom prst="roundRect">
            <a:avLst>
              <a:gd name="adj" fmla="val 295650"/>
            </a:avLst>
          </a:prstGeom>
          <a:solidFill>
            <a:srgbClr val="D6BADD"/>
          </a:solidFill>
          <a:ln/>
        </p:spPr>
      </p:sp>
      <p:sp>
        <p:nvSpPr>
          <p:cNvPr id="6" name="Shape 3"/>
          <p:cNvSpPr/>
          <p:nvPr/>
        </p:nvSpPr>
        <p:spPr>
          <a:xfrm>
            <a:off x="6317813" y="2422088"/>
            <a:ext cx="482679" cy="482679"/>
          </a:xfrm>
          <a:prstGeom prst="roundRect">
            <a:avLst>
              <a:gd name="adj" fmla="val 18670"/>
            </a:avLst>
          </a:prstGeom>
          <a:solidFill>
            <a:srgbClr val="F0D4F7"/>
          </a:solidFill>
          <a:ln w="7620">
            <a:solidFill>
              <a:srgbClr val="D6BADD"/>
            </a:solidFill>
            <a:prstDash val="solid"/>
          </a:ln>
        </p:spPr>
      </p:sp>
      <p:sp>
        <p:nvSpPr>
          <p:cNvPr id="7" name="Text 4"/>
          <p:cNvSpPr/>
          <p:nvPr/>
        </p:nvSpPr>
        <p:spPr>
          <a:xfrm>
            <a:off x="6483310" y="2511981"/>
            <a:ext cx="151567" cy="302895"/>
          </a:xfrm>
          <a:prstGeom prst="rect">
            <a:avLst/>
          </a:prstGeom>
          <a:noFill/>
          <a:ln/>
        </p:spPr>
        <p:txBody>
          <a:bodyPr wrap="none" lIns="0" tIns="0" rIns="0" bIns="0" rtlCol="0" anchor="t"/>
          <a:lstStyle/>
          <a:p>
            <a:pPr marL="0" indent="0" algn="ctr">
              <a:lnSpc>
                <a:spcPts val="2350"/>
              </a:lnSpc>
              <a:buNone/>
            </a:pPr>
            <a:r>
              <a:rPr lang="en-US" sz="2350" kern="0" spc="-4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350" dirty="0">
              <a:latin typeface="Times New Roman" panose="02020603050405020304" pitchFamily="18" charset="0"/>
              <a:cs typeface="Times New Roman" panose="02020603050405020304" pitchFamily="18" charset="0"/>
            </a:endParaRPr>
          </a:p>
        </p:txBody>
      </p:sp>
      <p:sp>
        <p:nvSpPr>
          <p:cNvPr id="8" name="Text 5"/>
          <p:cNvSpPr/>
          <p:nvPr/>
        </p:nvSpPr>
        <p:spPr>
          <a:xfrm>
            <a:off x="7739182" y="2395299"/>
            <a:ext cx="2524125" cy="315516"/>
          </a:xfrm>
          <a:prstGeom prst="rect">
            <a:avLst/>
          </a:prstGeom>
          <a:noFill/>
          <a:ln/>
        </p:spPr>
        <p:txBody>
          <a:bodyPr wrap="none" lIns="0" tIns="0" rIns="0" bIns="0" rtlCol="0" anchor="t"/>
          <a:lstStyle/>
          <a:p>
            <a:pPr marL="0" indent="0" algn="l">
              <a:lnSpc>
                <a:spcPts val="24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Formation</a:t>
            </a:r>
            <a:endParaRPr lang="en-US" sz="1950" dirty="0">
              <a:latin typeface="Times New Roman" panose="02020603050405020304" pitchFamily="18" charset="0"/>
              <a:cs typeface="Times New Roman" panose="02020603050405020304" pitchFamily="18" charset="0"/>
            </a:endParaRPr>
          </a:p>
        </p:txBody>
      </p:sp>
      <p:sp>
        <p:nvSpPr>
          <p:cNvPr id="9" name="Text 6"/>
          <p:cNvSpPr/>
          <p:nvPr/>
        </p:nvSpPr>
        <p:spPr>
          <a:xfrm>
            <a:off x="7739182" y="2839522"/>
            <a:ext cx="6140291" cy="1029772"/>
          </a:xfrm>
          <a:prstGeom prst="rect">
            <a:avLst/>
          </a:prstGeom>
          <a:noFill/>
          <a:ln/>
        </p:spPr>
        <p:txBody>
          <a:bodyPr wrap="square" lIns="0" tIns="0" rIns="0" bIns="0" rtlCol="0" anchor="t"/>
          <a:lstStyle/>
          <a:p>
            <a:pPr marL="0" indent="0" algn="l">
              <a:lnSpc>
                <a:spcPts val="2700"/>
              </a:lnSpc>
              <a:buNone/>
            </a:pPr>
            <a:r>
              <a:rPr lang="en-US" sz="165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Random networks are created by making arbitrary connections between nodes. This approach covers a wide range of possibilities efficiently.</a:t>
            </a:r>
            <a:endParaRPr lang="en-US" sz="1650" dirty="0">
              <a:latin typeface="Times New Roman" panose="02020603050405020304" pitchFamily="18" charset="0"/>
              <a:cs typeface="Times New Roman" panose="02020603050405020304" pitchFamily="18" charset="0"/>
            </a:endParaRPr>
          </a:p>
        </p:txBody>
      </p:sp>
      <p:sp>
        <p:nvSpPr>
          <p:cNvPr id="10" name="Shape 7"/>
          <p:cNvSpPr/>
          <p:nvPr/>
        </p:nvSpPr>
        <p:spPr>
          <a:xfrm>
            <a:off x="6770013" y="4765834"/>
            <a:ext cx="750927" cy="30480"/>
          </a:xfrm>
          <a:prstGeom prst="roundRect">
            <a:avLst>
              <a:gd name="adj" fmla="val 295650"/>
            </a:avLst>
          </a:prstGeom>
          <a:solidFill>
            <a:srgbClr val="D6BADD"/>
          </a:solidFill>
          <a:ln/>
        </p:spPr>
      </p:sp>
      <p:sp>
        <p:nvSpPr>
          <p:cNvPr id="11" name="Shape 8"/>
          <p:cNvSpPr/>
          <p:nvPr/>
        </p:nvSpPr>
        <p:spPr>
          <a:xfrm>
            <a:off x="6317813" y="4539734"/>
            <a:ext cx="482679" cy="482679"/>
          </a:xfrm>
          <a:prstGeom prst="roundRect">
            <a:avLst>
              <a:gd name="adj" fmla="val 18670"/>
            </a:avLst>
          </a:prstGeom>
          <a:solidFill>
            <a:srgbClr val="F0D4F7"/>
          </a:solidFill>
          <a:ln w="7620">
            <a:solidFill>
              <a:srgbClr val="D6BADD"/>
            </a:solidFill>
            <a:prstDash val="solid"/>
          </a:ln>
        </p:spPr>
      </p:sp>
      <p:sp>
        <p:nvSpPr>
          <p:cNvPr id="12" name="Text 9"/>
          <p:cNvSpPr/>
          <p:nvPr/>
        </p:nvSpPr>
        <p:spPr>
          <a:xfrm>
            <a:off x="6483310" y="4629626"/>
            <a:ext cx="151567" cy="302895"/>
          </a:xfrm>
          <a:prstGeom prst="rect">
            <a:avLst/>
          </a:prstGeom>
          <a:noFill/>
          <a:ln/>
        </p:spPr>
        <p:txBody>
          <a:bodyPr wrap="none" lIns="0" tIns="0" rIns="0" bIns="0" rtlCol="0" anchor="t"/>
          <a:lstStyle/>
          <a:p>
            <a:pPr marL="0" indent="0" algn="ctr">
              <a:lnSpc>
                <a:spcPts val="2350"/>
              </a:lnSpc>
              <a:buNone/>
            </a:pPr>
            <a:r>
              <a:rPr lang="en-US" sz="2350" kern="0" spc="-4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350" dirty="0">
              <a:latin typeface="Times New Roman" panose="02020603050405020304" pitchFamily="18" charset="0"/>
              <a:cs typeface="Times New Roman" panose="02020603050405020304" pitchFamily="18" charset="0"/>
            </a:endParaRPr>
          </a:p>
        </p:txBody>
      </p:sp>
      <p:sp>
        <p:nvSpPr>
          <p:cNvPr id="13" name="Text 10"/>
          <p:cNvSpPr/>
          <p:nvPr/>
        </p:nvSpPr>
        <p:spPr>
          <a:xfrm>
            <a:off x="7739182" y="4512945"/>
            <a:ext cx="2524125" cy="315516"/>
          </a:xfrm>
          <a:prstGeom prst="rect">
            <a:avLst/>
          </a:prstGeom>
          <a:noFill/>
          <a:ln/>
        </p:spPr>
        <p:txBody>
          <a:bodyPr wrap="none" lIns="0" tIns="0" rIns="0" bIns="0" rtlCol="0" anchor="t"/>
          <a:lstStyle/>
          <a:p>
            <a:pPr marL="0" indent="0" algn="l">
              <a:lnSpc>
                <a:spcPts val="24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Efficiency</a:t>
            </a:r>
            <a:endParaRPr lang="en-US" sz="1950" dirty="0">
              <a:latin typeface="Times New Roman" panose="02020603050405020304" pitchFamily="18" charset="0"/>
              <a:cs typeface="Times New Roman" panose="02020603050405020304" pitchFamily="18" charset="0"/>
            </a:endParaRPr>
          </a:p>
        </p:txBody>
      </p:sp>
      <p:sp>
        <p:nvSpPr>
          <p:cNvPr id="14" name="Text 11"/>
          <p:cNvSpPr/>
          <p:nvPr/>
        </p:nvSpPr>
        <p:spPr>
          <a:xfrm>
            <a:off x="7739182" y="4957167"/>
            <a:ext cx="6140291" cy="686514"/>
          </a:xfrm>
          <a:prstGeom prst="rect">
            <a:avLst/>
          </a:prstGeom>
          <a:noFill/>
          <a:ln/>
        </p:spPr>
        <p:txBody>
          <a:bodyPr wrap="square" lIns="0" tIns="0" rIns="0" bIns="0" rtlCol="0" anchor="t"/>
          <a:lstStyle/>
          <a:p>
            <a:pPr marL="0" indent="0" algn="l">
              <a:lnSpc>
                <a:spcPts val="2700"/>
              </a:lnSpc>
              <a:buNone/>
            </a:pPr>
            <a:r>
              <a:rPr lang="en-US" sz="165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Random connections are effective for unpredictable targets. They can address random faults without exhaustive resource use.</a:t>
            </a:r>
            <a:endParaRPr lang="en-US" sz="1650" dirty="0">
              <a:latin typeface="Times New Roman" panose="02020603050405020304" pitchFamily="18" charset="0"/>
              <a:cs typeface="Times New Roman" panose="02020603050405020304" pitchFamily="18" charset="0"/>
            </a:endParaRPr>
          </a:p>
        </p:txBody>
      </p:sp>
      <p:sp>
        <p:nvSpPr>
          <p:cNvPr id="15" name="Shape 12"/>
          <p:cNvSpPr/>
          <p:nvPr/>
        </p:nvSpPr>
        <p:spPr>
          <a:xfrm>
            <a:off x="6770013" y="6540222"/>
            <a:ext cx="750927" cy="30480"/>
          </a:xfrm>
          <a:prstGeom prst="roundRect">
            <a:avLst>
              <a:gd name="adj" fmla="val 295650"/>
            </a:avLst>
          </a:prstGeom>
          <a:solidFill>
            <a:srgbClr val="D6BADD"/>
          </a:solidFill>
          <a:ln/>
        </p:spPr>
      </p:sp>
      <p:sp>
        <p:nvSpPr>
          <p:cNvPr id="16" name="Shape 13"/>
          <p:cNvSpPr/>
          <p:nvPr/>
        </p:nvSpPr>
        <p:spPr>
          <a:xfrm>
            <a:off x="6317813" y="6314123"/>
            <a:ext cx="482679" cy="482679"/>
          </a:xfrm>
          <a:prstGeom prst="roundRect">
            <a:avLst>
              <a:gd name="adj" fmla="val 18670"/>
            </a:avLst>
          </a:prstGeom>
          <a:solidFill>
            <a:srgbClr val="F0D4F7"/>
          </a:solidFill>
          <a:ln w="7620">
            <a:solidFill>
              <a:srgbClr val="D6BADD"/>
            </a:solidFill>
            <a:prstDash val="solid"/>
          </a:ln>
        </p:spPr>
      </p:sp>
      <p:sp>
        <p:nvSpPr>
          <p:cNvPr id="17" name="Text 14"/>
          <p:cNvSpPr/>
          <p:nvPr/>
        </p:nvSpPr>
        <p:spPr>
          <a:xfrm>
            <a:off x="6483310" y="6404015"/>
            <a:ext cx="151567" cy="302895"/>
          </a:xfrm>
          <a:prstGeom prst="rect">
            <a:avLst/>
          </a:prstGeom>
          <a:noFill/>
          <a:ln/>
        </p:spPr>
        <p:txBody>
          <a:bodyPr wrap="none" lIns="0" tIns="0" rIns="0" bIns="0" rtlCol="0" anchor="t"/>
          <a:lstStyle/>
          <a:p>
            <a:pPr marL="0" indent="0" algn="ctr">
              <a:lnSpc>
                <a:spcPts val="2350"/>
              </a:lnSpc>
              <a:buNone/>
            </a:pPr>
            <a:r>
              <a:rPr lang="en-US" sz="2350" kern="0" spc="-48"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350" dirty="0">
              <a:latin typeface="Times New Roman" panose="02020603050405020304" pitchFamily="18" charset="0"/>
              <a:cs typeface="Times New Roman" panose="02020603050405020304" pitchFamily="18" charset="0"/>
            </a:endParaRPr>
          </a:p>
        </p:txBody>
      </p:sp>
      <p:sp>
        <p:nvSpPr>
          <p:cNvPr id="18" name="Text 15"/>
          <p:cNvSpPr/>
          <p:nvPr/>
        </p:nvSpPr>
        <p:spPr>
          <a:xfrm>
            <a:off x="7739182" y="6287333"/>
            <a:ext cx="2524125" cy="315516"/>
          </a:xfrm>
          <a:prstGeom prst="rect">
            <a:avLst/>
          </a:prstGeom>
          <a:noFill/>
          <a:ln/>
        </p:spPr>
        <p:txBody>
          <a:bodyPr wrap="none" lIns="0" tIns="0" rIns="0" bIns="0" rtlCol="0" anchor="t"/>
          <a:lstStyle/>
          <a:p>
            <a:pPr marL="0" indent="0" algn="l">
              <a:lnSpc>
                <a:spcPts val="2450"/>
              </a:lnSpc>
              <a:buNone/>
            </a:pPr>
            <a:r>
              <a:rPr lang="en-US" sz="1950" kern="0" spc="-40" dirty="0">
                <a:solidFill>
                  <a:srgbClr val="272525"/>
                </a:solidFill>
                <a:latin typeface="Times New Roman" panose="02020603050405020304" pitchFamily="18" charset="0"/>
                <a:ea typeface="Source Serif Pro Semi Bold" pitchFamily="34" charset="-122"/>
                <a:cs typeface="Times New Roman" panose="02020603050405020304" pitchFamily="18" charset="0"/>
              </a:rPr>
              <a:t>Connectivity</a:t>
            </a:r>
            <a:endParaRPr lang="en-US" sz="1950" dirty="0">
              <a:latin typeface="Times New Roman" panose="02020603050405020304" pitchFamily="18" charset="0"/>
              <a:cs typeface="Times New Roman" panose="02020603050405020304" pitchFamily="18" charset="0"/>
            </a:endParaRPr>
          </a:p>
        </p:txBody>
      </p:sp>
      <p:sp>
        <p:nvSpPr>
          <p:cNvPr id="19" name="Text 16"/>
          <p:cNvSpPr/>
          <p:nvPr/>
        </p:nvSpPr>
        <p:spPr>
          <a:xfrm>
            <a:off x="7739182" y="6731556"/>
            <a:ext cx="6140291" cy="686514"/>
          </a:xfrm>
          <a:prstGeom prst="rect">
            <a:avLst/>
          </a:prstGeom>
          <a:noFill/>
          <a:ln/>
        </p:spPr>
        <p:txBody>
          <a:bodyPr wrap="square" lIns="0" tIns="0" rIns="0" bIns="0" rtlCol="0" anchor="t"/>
          <a:lstStyle/>
          <a:p>
            <a:pPr marL="0" indent="0" algn="l">
              <a:lnSpc>
                <a:spcPts val="2700"/>
              </a:lnSpc>
              <a:buNone/>
            </a:pPr>
            <a:r>
              <a:rPr lang="en-US" sz="1650" kern="0" spc="-34" dirty="0">
                <a:solidFill>
                  <a:srgbClr val="272525"/>
                </a:solidFill>
                <a:latin typeface="Times New Roman" panose="02020603050405020304" pitchFamily="18" charset="0"/>
                <a:ea typeface="Source Sans Pro" pitchFamily="34" charset="-122"/>
                <a:cs typeface="Times New Roman" panose="02020603050405020304" pitchFamily="18" charset="0"/>
              </a:rPr>
              <a:t>With sufficient density, random links have a high probability of connecting all nodes. This property contributes to network robustness.</a:t>
            </a:r>
            <a:endParaRPr lang="en-US" sz="16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40" y="638651"/>
            <a:ext cx="9384030" cy="725805"/>
          </a:xfrm>
          <a:prstGeom prst="rect">
            <a:avLst/>
          </a:prstGeom>
          <a:noFill/>
          <a:ln/>
        </p:spPr>
        <p:txBody>
          <a:bodyPr wrap="none" lIns="0" tIns="0" rIns="0" bIns="0" rtlCol="0" anchor="t"/>
          <a:lstStyle/>
          <a:p>
            <a:pPr marL="0" indent="0">
              <a:lnSpc>
                <a:spcPts val="5700"/>
              </a:lnSpc>
              <a:buNone/>
            </a:pPr>
            <a:r>
              <a:rPr lang="en-US" sz="4550" dirty="0">
                <a:solidFill>
                  <a:srgbClr val="5C4E3D"/>
                </a:solidFill>
                <a:latin typeface="Libre Baskerville" pitchFamily="34" charset="0"/>
                <a:ea typeface="Libre Baskerville" pitchFamily="34" charset="-122"/>
                <a:cs typeface="Libre Baskerville" pitchFamily="34" charset="-120"/>
              </a:rPr>
              <a:t>Small-World Networks Defined</a:t>
            </a:r>
            <a:endParaRPr lang="en-US" sz="4550" dirty="0"/>
          </a:p>
        </p:txBody>
      </p:sp>
      <p:sp>
        <p:nvSpPr>
          <p:cNvPr id="3" name="Text 1"/>
          <p:cNvSpPr/>
          <p:nvPr/>
        </p:nvSpPr>
        <p:spPr>
          <a:xfrm>
            <a:off x="812840" y="1828919"/>
            <a:ext cx="13004721" cy="1114782"/>
          </a:xfrm>
          <a:prstGeom prst="rect">
            <a:avLst/>
          </a:prstGeom>
          <a:noFill/>
          <a:ln/>
        </p:spPr>
        <p:txBody>
          <a:bodyPr wrap="square" lIns="0" tIns="0" rIns="0" bIns="0" rtlCol="0" anchor="t"/>
          <a:lstStyle/>
          <a:p>
            <a:pPr marL="0" indent="0">
              <a:lnSpc>
                <a:spcPts val="2900"/>
              </a:lnSpc>
              <a:buNone/>
            </a:pPr>
            <a:r>
              <a:rPr lang="en-US" sz="1800" dirty="0">
                <a:solidFill>
                  <a:srgbClr val="454240"/>
                </a:solidFill>
                <a:latin typeface="DM Sans" pitchFamily="34" charset="0"/>
                <a:ea typeface="DM Sans" pitchFamily="34" charset="-122"/>
                <a:cs typeface="DM Sans" pitchFamily="34" charset="-120"/>
              </a:rPr>
              <a:t>Small-world networks are a class of highly clustered graphs that behave like random graphs. They feature local clustering, creating a centralized structure at the level of small groups. However, the 'small world' phenomenon arises from the existence of a few long-range or 'weak' links that connect distant parts of the network.</a:t>
            </a:r>
            <a:endParaRPr lang="en-US" sz="1800" dirty="0"/>
          </a:p>
        </p:txBody>
      </p:sp>
      <p:sp>
        <p:nvSpPr>
          <p:cNvPr id="4" name="Text 2"/>
          <p:cNvSpPr/>
          <p:nvPr/>
        </p:nvSpPr>
        <p:spPr>
          <a:xfrm>
            <a:off x="812840" y="3204924"/>
            <a:ext cx="13004721" cy="1114782"/>
          </a:xfrm>
          <a:prstGeom prst="rect">
            <a:avLst/>
          </a:prstGeom>
          <a:noFill/>
          <a:ln/>
        </p:spPr>
        <p:txBody>
          <a:bodyPr wrap="square" lIns="0" tIns="0" rIns="0" bIns="0" rtlCol="0" anchor="t"/>
          <a:lstStyle/>
          <a:p>
            <a:pPr marL="0" indent="0">
              <a:lnSpc>
                <a:spcPts val="2900"/>
              </a:lnSpc>
              <a:buNone/>
            </a:pPr>
            <a:r>
              <a:rPr lang="en-US" sz="1800" dirty="0">
                <a:solidFill>
                  <a:srgbClr val="454240"/>
                </a:solidFill>
                <a:latin typeface="DM Sans" pitchFamily="34" charset="0"/>
                <a:ea typeface="DM Sans" pitchFamily="34" charset="-122"/>
                <a:cs typeface="DM Sans" pitchFamily="34" charset="-120"/>
              </a:rPr>
              <a:t>These weak links play a vital role in connecting distant clusters, dramatically reducing the degrees of separation between arbitrary nodes in the network. This property has significant implications for information flow, fault propagation, and system behavior in various contexts.</a:t>
            </a:r>
            <a:endParaRPr lang="en-US" sz="1800" dirty="0"/>
          </a:p>
        </p:txBody>
      </p:sp>
      <p:sp>
        <p:nvSpPr>
          <p:cNvPr id="5" name="Shape 3"/>
          <p:cNvSpPr/>
          <p:nvPr/>
        </p:nvSpPr>
        <p:spPr>
          <a:xfrm>
            <a:off x="812840" y="4929307"/>
            <a:ext cx="13004721" cy="30480"/>
          </a:xfrm>
          <a:prstGeom prst="roundRect">
            <a:avLst>
              <a:gd name="adj" fmla="val 320049"/>
            </a:avLst>
          </a:prstGeom>
          <a:solidFill>
            <a:srgbClr val="DDD3BA"/>
          </a:solidFill>
          <a:ln/>
        </p:spPr>
      </p:sp>
      <p:sp>
        <p:nvSpPr>
          <p:cNvPr id="6" name="Shape 4"/>
          <p:cNvSpPr/>
          <p:nvPr/>
        </p:nvSpPr>
        <p:spPr>
          <a:xfrm>
            <a:off x="2887504" y="4929247"/>
            <a:ext cx="30480" cy="812840"/>
          </a:xfrm>
          <a:prstGeom prst="roundRect">
            <a:avLst>
              <a:gd name="adj" fmla="val 320049"/>
            </a:avLst>
          </a:prstGeom>
          <a:solidFill>
            <a:srgbClr val="DDD3BA"/>
          </a:solidFill>
          <a:ln/>
        </p:spPr>
      </p:sp>
      <p:sp>
        <p:nvSpPr>
          <p:cNvPr id="7" name="Shape 5"/>
          <p:cNvSpPr/>
          <p:nvPr/>
        </p:nvSpPr>
        <p:spPr>
          <a:xfrm>
            <a:off x="2641521" y="4668024"/>
            <a:ext cx="522565" cy="522565"/>
          </a:xfrm>
          <a:prstGeom prst="roundRect">
            <a:avLst>
              <a:gd name="adj" fmla="val 18668"/>
            </a:avLst>
          </a:prstGeom>
          <a:solidFill>
            <a:srgbClr val="F7EDD4"/>
          </a:solidFill>
          <a:ln w="7620">
            <a:solidFill>
              <a:srgbClr val="DDD3BA"/>
            </a:solidFill>
            <a:prstDash val="solid"/>
          </a:ln>
        </p:spPr>
      </p:sp>
      <p:sp>
        <p:nvSpPr>
          <p:cNvPr id="8" name="Text 6"/>
          <p:cNvSpPr/>
          <p:nvPr/>
        </p:nvSpPr>
        <p:spPr>
          <a:xfrm>
            <a:off x="2825115" y="4755059"/>
            <a:ext cx="155377" cy="348377"/>
          </a:xfrm>
          <a:prstGeom prst="rect">
            <a:avLst/>
          </a:prstGeom>
          <a:noFill/>
          <a:ln/>
        </p:spPr>
        <p:txBody>
          <a:bodyPr wrap="none" lIns="0" tIns="0" rIns="0" bIns="0" rtlCol="0" anchor="t"/>
          <a:lstStyle/>
          <a:p>
            <a:pPr marL="0" indent="0" algn="ctr">
              <a:lnSpc>
                <a:spcPts val="2700"/>
              </a:lnSpc>
              <a:buNone/>
            </a:pPr>
            <a:r>
              <a:rPr lang="en-US" sz="2700" dirty="0">
                <a:solidFill>
                  <a:srgbClr val="454240"/>
                </a:solidFill>
                <a:latin typeface="Libre Baskerville" pitchFamily="34" charset="0"/>
                <a:ea typeface="Libre Baskerville" pitchFamily="34" charset="-122"/>
                <a:cs typeface="Libre Baskerville" pitchFamily="34" charset="-120"/>
              </a:rPr>
              <a:t>1</a:t>
            </a:r>
            <a:endParaRPr lang="en-US" sz="2700" dirty="0"/>
          </a:p>
        </p:txBody>
      </p:sp>
      <p:sp>
        <p:nvSpPr>
          <p:cNvPr id="9" name="Text 7"/>
          <p:cNvSpPr/>
          <p:nvPr/>
        </p:nvSpPr>
        <p:spPr>
          <a:xfrm>
            <a:off x="1451253" y="5974437"/>
            <a:ext cx="2903220" cy="362783"/>
          </a:xfrm>
          <a:prstGeom prst="rect">
            <a:avLst/>
          </a:prstGeom>
          <a:noFill/>
          <a:ln/>
        </p:spPr>
        <p:txBody>
          <a:bodyPr wrap="none" lIns="0" tIns="0" rIns="0" bIns="0" rtlCol="0" anchor="t"/>
          <a:lstStyle/>
          <a:p>
            <a:pPr marL="0" indent="0" algn="ctr">
              <a:lnSpc>
                <a:spcPts val="2850"/>
              </a:lnSpc>
              <a:buNone/>
            </a:pPr>
            <a:r>
              <a:rPr lang="en-US" sz="2250" dirty="0">
                <a:solidFill>
                  <a:srgbClr val="454240"/>
                </a:solidFill>
                <a:latin typeface="Libre Baskerville" pitchFamily="34" charset="0"/>
                <a:ea typeface="Libre Baskerville" pitchFamily="34" charset="-122"/>
                <a:cs typeface="Libre Baskerville" pitchFamily="34" charset="-120"/>
              </a:rPr>
              <a:t>Local Clustering</a:t>
            </a:r>
            <a:endParaRPr lang="en-US" sz="2250" dirty="0"/>
          </a:p>
        </p:txBody>
      </p:sp>
      <p:sp>
        <p:nvSpPr>
          <p:cNvPr id="10" name="Text 8"/>
          <p:cNvSpPr/>
          <p:nvPr/>
        </p:nvSpPr>
        <p:spPr>
          <a:xfrm>
            <a:off x="1045012" y="6476524"/>
            <a:ext cx="3715703" cy="743188"/>
          </a:xfrm>
          <a:prstGeom prst="rect">
            <a:avLst/>
          </a:prstGeom>
          <a:noFill/>
          <a:ln/>
        </p:spPr>
        <p:txBody>
          <a:bodyPr wrap="square" lIns="0" tIns="0" rIns="0" bIns="0" rtlCol="0" anchor="t"/>
          <a:lstStyle/>
          <a:p>
            <a:pPr marL="0" indent="0" algn="ctr">
              <a:lnSpc>
                <a:spcPts val="2900"/>
              </a:lnSpc>
              <a:buNone/>
            </a:pPr>
            <a:r>
              <a:rPr lang="en-US" sz="1800" dirty="0">
                <a:solidFill>
                  <a:srgbClr val="454240"/>
                </a:solidFill>
                <a:latin typeface="DM Sans" pitchFamily="34" charset="0"/>
                <a:ea typeface="DM Sans" pitchFamily="34" charset="-122"/>
                <a:cs typeface="DM Sans" pitchFamily="34" charset="-120"/>
              </a:rPr>
              <a:t>Formation of tightly connected small groups within the network.</a:t>
            </a:r>
            <a:endParaRPr lang="en-US" sz="1800" dirty="0"/>
          </a:p>
        </p:txBody>
      </p:sp>
      <p:sp>
        <p:nvSpPr>
          <p:cNvPr id="11" name="Shape 9"/>
          <p:cNvSpPr/>
          <p:nvPr/>
        </p:nvSpPr>
        <p:spPr>
          <a:xfrm>
            <a:off x="7299722" y="4929247"/>
            <a:ext cx="30480" cy="812840"/>
          </a:xfrm>
          <a:prstGeom prst="roundRect">
            <a:avLst>
              <a:gd name="adj" fmla="val 320049"/>
            </a:avLst>
          </a:prstGeom>
          <a:solidFill>
            <a:srgbClr val="DDD3BA"/>
          </a:solidFill>
          <a:ln/>
        </p:spPr>
      </p:sp>
      <p:sp>
        <p:nvSpPr>
          <p:cNvPr id="12" name="Shape 10"/>
          <p:cNvSpPr/>
          <p:nvPr/>
        </p:nvSpPr>
        <p:spPr>
          <a:xfrm>
            <a:off x="7053739" y="4668024"/>
            <a:ext cx="522565" cy="522565"/>
          </a:xfrm>
          <a:prstGeom prst="roundRect">
            <a:avLst>
              <a:gd name="adj" fmla="val 18668"/>
            </a:avLst>
          </a:prstGeom>
          <a:solidFill>
            <a:srgbClr val="F7EDD4"/>
          </a:solidFill>
          <a:ln w="7620">
            <a:solidFill>
              <a:srgbClr val="DDD3BA"/>
            </a:solidFill>
            <a:prstDash val="solid"/>
          </a:ln>
        </p:spPr>
      </p:sp>
      <p:sp>
        <p:nvSpPr>
          <p:cNvPr id="13" name="Text 11"/>
          <p:cNvSpPr/>
          <p:nvPr/>
        </p:nvSpPr>
        <p:spPr>
          <a:xfrm>
            <a:off x="7207687" y="4755059"/>
            <a:ext cx="214670" cy="348377"/>
          </a:xfrm>
          <a:prstGeom prst="rect">
            <a:avLst/>
          </a:prstGeom>
          <a:noFill/>
          <a:ln/>
        </p:spPr>
        <p:txBody>
          <a:bodyPr wrap="none" lIns="0" tIns="0" rIns="0" bIns="0" rtlCol="0" anchor="t"/>
          <a:lstStyle/>
          <a:p>
            <a:pPr marL="0" indent="0" algn="ctr">
              <a:lnSpc>
                <a:spcPts val="2700"/>
              </a:lnSpc>
              <a:buNone/>
            </a:pPr>
            <a:r>
              <a:rPr lang="en-US" sz="2700" dirty="0">
                <a:solidFill>
                  <a:srgbClr val="454240"/>
                </a:solidFill>
                <a:latin typeface="Libre Baskerville" pitchFamily="34" charset="0"/>
                <a:ea typeface="Libre Baskerville" pitchFamily="34" charset="-122"/>
                <a:cs typeface="Libre Baskerville" pitchFamily="34" charset="-120"/>
              </a:rPr>
              <a:t>2</a:t>
            </a:r>
            <a:endParaRPr lang="en-US" sz="2700" dirty="0"/>
          </a:p>
        </p:txBody>
      </p:sp>
      <p:sp>
        <p:nvSpPr>
          <p:cNvPr id="14" name="Text 12"/>
          <p:cNvSpPr/>
          <p:nvPr/>
        </p:nvSpPr>
        <p:spPr>
          <a:xfrm>
            <a:off x="5863471" y="5974437"/>
            <a:ext cx="2903220" cy="362783"/>
          </a:xfrm>
          <a:prstGeom prst="rect">
            <a:avLst/>
          </a:prstGeom>
          <a:noFill/>
          <a:ln/>
        </p:spPr>
        <p:txBody>
          <a:bodyPr wrap="none" lIns="0" tIns="0" rIns="0" bIns="0" rtlCol="0" anchor="t"/>
          <a:lstStyle/>
          <a:p>
            <a:pPr marL="0" indent="0" algn="ctr">
              <a:lnSpc>
                <a:spcPts val="2850"/>
              </a:lnSpc>
              <a:buNone/>
            </a:pPr>
            <a:r>
              <a:rPr lang="en-US" sz="2250" dirty="0">
                <a:solidFill>
                  <a:srgbClr val="454240"/>
                </a:solidFill>
                <a:latin typeface="Libre Baskerville" pitchFamily="34" charset="0"/>
                <a:ea typeface="Libre Baskerville" pitchFamily="34" charset="-122"/>
                <a:cs typeface="Libre Baskerville" pitchFamily="34" charset="-120"/>
              </a:rPr>
              <a:t>Weak Links</a:t>
            </a:r>
            <a:endParaRPr lang="en-US" sz="2250" dirty="0"/>
          </a:p>
        </p:txBody>
      </p:sp>
      <p:sp>
        <p:nvSpPr>
          <p:cNvPr id="15" name="Text 13"/>
          <p:cNvSpPr/>
          <p:nvPr/>
        </p:nvSpPr>
        <p:spPr>
          <a:xfrm>
            <a:off x="5457230" y="6476524"/>
            <a:ext cx="3715822" cy="743188"/>
          </a:xfrm>
          <a:prstGeom prst="rect">
            <a:avLst/>
          </a:prstGeom>
          <a:noFill/>
          <a:ln/>
        </p:spPr>
        <p:txBody>
          <a:bodyPr wrap="square" lIns="0" tIns="0" rIns="0" bIns="0" rtlCol="0" anchor="t"/>
          <a:lstStyle/>
          <a:p>
            <a:pPr marL="0" indent="0" algn="ctr">
              <a:lnSpc>
                <a:spcPts val="2900"/>
              </a:lnSpc>
              <a:buNone/>
            </a:pPr>
            <a:r>
              <a:rPr lang="en-US" sz="1800" dirty="0">
                <a:solidFill>
                  <a:srgbClr val="454240"/>
                </a:solidFill>
                <a:latin typeface="DM Sans" pitchFamily="34" charset="0"/>
                <a:ea typeface="DM Sans" pitchFamily="34" charset="-122"/>
                <a:cs typeface="DM Sans" pitchFamily="34" charset="-120"/>
              </a:rPr>
              <a:t>Few long-range connections between distant clusters.</a:t>
            </a:r>
            <a:endParaRPr lang="en-US" sz="1800" dirty="0"/>
          </a:p>
        </p:txBody>
      </p:sp>
      <p:sp>
        <p:nvSpPr>
          <p:cNvPr id="16" name="Shape 14"/>
          <p:cNvSpPr/>
          <p:nvPr/>
        </p:nvSpPr>
        <p:spPr>
          <a:xfrm>
            <a:off x="11712059" y="4929247"/>
            <a:ext cx="30480" cy="812840"/>
          </a:xfrm>
          <a:prstGeom prst="roundRect">
            <a:avLst>
              <a:gd name="adj" fmla="val 320049"/>
            </a:avLst>
          </a:prstGeom>
          <a:solidFill>
            <a:srgbClr val="DDD3BA"/>
          </a:solidFill>
          <a:ln/>
        </p:spPr>
      </p:sp>
      <p:sp>
        <p:nvSpPr>
          <p:cNvPr id="17" name="Shape 15"/>
          <p:cNvSpPr/>
          <p:nvPr/>
        </p:nvSpPr>
        <p:spPr>
          <a:xfrm>
            <a:off x="11466076" y="4668024"/>
            <a:ext cx="522565" cy="522565"/>
          </a:xfrm>
          <a:prstGeom prst="roundRect">
            <a:avLst>
              <a:gd name="adj" fmla="val 18668"/>
            </a:avLst>
          </a:prstGeom>
          <a:solidFill>
            <a:srgbClr val="F7EDD4"/>
          </a:solidFill>
          <a:ln w="7620">
            <a:solidFill>
              <a:srgbClr val="DDD3BA"/>
            </a:solidFill>
            <a:prstDash val="solid"/>
          </a:ln>
        </p:spPr>
      </p:sp>
      <p:sp>
        <p:nvSpPr>
          <p:cNvPr id="18" name="Text 16"/>
          <p:cNvSpPr/>
          <p:nvPr/>
        </p:nvSpPr>
        <p:spPr>
          <a:xfrm>
            <a:off x="11620024" y="4755059"/>
            <a:ext cx="214670" cy="348377"/>
          </a:xfrm>
          <a:prstGeom prst="rect">
            <a:avLst/>
          </a:prstGeom>
          <a:noFill/>
          <a:ln/>
        </p:spPr>
        <p:txBody>
          <a:bodyPr wrap="none" lIns="0" tIns="0" rIns="0" bIns="0" rtlCol="0" anchor="t"/>
          <a:lstStyle/>
          <a:p>
            <a:pPr marL="0" indent="0" algn="ctr">
              <a:lnSpc>
                <a:spcPts val="2700"/>
              </a:lnSpc>
              <a:buNone/>
            </a:pPr>
            <a:r>
              <a:rPr lang="en-US" sz="2700" dirty="0">
                <a:solidFill>
                  <a:srgbClr val="454240"/>
                </a:solidFill>
                <a:latin typeface="Libre Baskerville" pitchFamily="34" charset="0"/>
                <a:ea typeface="Libre Baskerville" pitchFamily="34" charset="-122"/>
                <a:cs typeface="Libre Baskerville" pitchFamily="34" charset="-120"/>
              </a:rPr>
              <a:t>3</a:t>
            </a:r>
            <a:endParaRPr lang="en-US" sz="2700" dirty="0"/>
          </a:p>
        </p:txBody>
      </p:sp>
      <p:sp>
        <p:nvSpPr>
          <p:cNvPr id="19" name="Text 17"/>
          <p:cNvSpPr/>
          <p:nvPr/>
        </p:nvSpPr>
        <p:spPr>
          <a:xfrm>
            <a:off x="10275808" y="5974437"/>
            <a:ext cx="2903220" cy="362783"/>
          </a:xfrm>
          <a:prstGeom prst="rect">
            <a:avLst/>
          </a:prstGeom>
          <a:noFill/>
          <a:ln/>
        </p:spPr>
        <p:txBody>
          <a:bodyPr wrap="none" lIns="0" tIns="0" rIns="0" bIns="0" rtlCol="0" anchor="t"/>
          <a:lstStyle/>
          <a:p>
            <a:pPr marL="0" indent="0" algn="ctr">
              <a:lnSpc>
                <a:spcPts val="2850"/>
              </a:lnSpc>
              <a:buNone/>
            </a:pPr>
            <a:r>
              <a:rPr lang="en-US" sz="2250" dirty="0">
                <a:solidFill>
                  <a:srgbClr val="454240"/>
                </a:solidFill>
                <a:latin typeface="Libre Baskerville" pitchFamily="34" charset="0"/>
                <a:ea typeface="Libre Baskerville" pitchFamily="34" charset="-122"/>
                <a:cs typeface="Libre Baskerville" pitchFamily="34" charset="-120"/>
              </a:rPr>
              <a:t>Small World Effect</a:t>
            </a:r>
            <a:endParaRPr lang="en-US" sz="2250" dirty="0"/>
          </a:p>
        </p:txBody>
      </p:sp>
      <p:sp>
        <p:nvSpPr>
          <p:cNvPr id="20" name="Text 18"/>
          <p:cNvSpPr/>
          <p:nvPr/>
        </p:nvSpPr>
        <p:spPr>
          <a:xfrm>
            <a:off x="9869567" y="6476524"/>
            <a:ext cx="3715822" cy="1114782"/>
          </a:xfrm>
          <a:prstGeom prst="rect">
            <a:avLst/>
          </a:prstGeom>
          <a:noFill/>
          <a:ln/>
        </p:spPr>
        <p:txBody>
          <a:bodyPr wrap="square" lIns="0" tIns="0" rIns="0" bIns="0" rtlCol="0" anchor="t"/>
          <a:lstStyle/>
          <a:p>
            <a:pPr marL="0" indent="0" algn="ctr">
              <a:lnSpc>
                <a:spcPts val="2900"/>
              </a:lnSpc>
              <a:buNone/>
            </a:pPr>
            <a:r>
              <a:rPr lang="en-US" sz="1800" dirty="0">
                <a:solidFill>
                  <a:srgbClr val="454240"/>
                </a:solidFill>
                <a:latin typeface="DM Sans" pitchFamily="34" charset="0"/>
                <a:ea typeface="DM Sans" pitchFamily="34" charset="-122"/>
                <a:cs typeface="DM Sans" pitchFamily="34" charset="-120"/>
              </a:rPr>
              <a:t>Dramatic reduction in degrees of separation across the entire network.</a:t>
            </a:r>
            <a:endParaRPr lang="en-US" sz="1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68C21-7718-B446-BAD4-2609CBB734F4}"/>
              </a:ext>
            </a:extLst>
          </p:cNvPr>
          <p:cNvSpPr txBox="1"/>
          <p:nvPr/>
        </p:nvSpPr>
        <p:spPr>
          <a:xfrm>
            <a:off x="994612" y="982805"/>
            <a:ext cx="12015537" cy="7849969"/>
          </a:xfrm>
          <a:prstGeom prst="rect">
            <a:avLst/>
          </a:prstGeom>
          <a:noFill/>
        </p:spPr>
        <p:txBody>
          <a:bodyPr wrap="square">
            <a:spAutoFit/>
          </a:bodyPr>
          <a:lstStyle/>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A small-world network is a highly clustered network that also behaves like a random graph.</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Has a centralized structure in small groups but includes "weak links" connecting distant clusters.</a:t>
            </a:r>
            <a:endParaRPr lang="en-US" sz="3300" kern="1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rPr>
              <a:t>Weak links significantly reduce the path length between nodes</a:t>
            </a:r>
            <a:endParaRPr lang="en-US" sz="3300" kern="0" dirty="0">
              <a:latin typeface="Times New Roman" panose="02020603050405020304" pitchFamily="18" charset="0"/>
            </a:endParaRPr>
          </a:p>
          <a:p>
            <a:pPr>
              <a:lnSpc>
                <a:spcPct val="107000"/>
              </a:lnSpc>
              <a:spcAft>
                <a:spcPts val="800"/>
              </a:spcAf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Role of Weak Links in Small-World Networks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Weak links (long-range connections) are vital for connecting different clusters.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These links help small clusters achieve connectivity similar to a random network.</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Adding a few random long-distance links transforms the network’s structure.</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DK" sz="3300" dirty="0"/>
          </a:p>
        </p:txBody>
      </p:sp>
      <p:sp>
        <p:nvSpPr>
          <p:cNvPr id="5" name="TextBox 4">
            <a:extLst>
              <a:ext uri="{FF2B5EF4-FFF2-40B4-BE49-F238E27FC236}">
                <a16:creationId xmlns:a16="http://schemas.microsoft.com/office/drawing/2014/main" id="{C358D730-97D1-DE1F-48FD-D22C7BE6331D}"/>
              </a:ext>
            </a:extLst>
          </p:cNvPr>
          <p:cNvSpPr txBox="1"/>
          <p:nvPr/>
        </p:nvSpPr>
        <p:spPr>
          <a:xfrm>
            <a:off x="994612" y="29531"/>
            <a:ext cx="10844462" cy="953274"/>
          </a:xfrm>
          <a:prstGeom prst="rect">
            <a:avLst/>
          </a:prstGeom>
          <a:noFill/>
        </p:spPr>
        <p:txBody>
          <a:bodyPr wrap="square">
            <a:spAutoFit/>
          </a:bodyPr>
          <a:lstStyle/>
          <a:p>
            <a:pPr>
              <a:lnSpc>
                <a:spcPct val="107000"/>
              </a:lnSpc>
              <a:spcAft>
                <a:spcPts val="800"/>
              </a:spcAft>
            </a:pPr>
            <a:r>
              <a:rPr lang="en-DK" sz="5500" b="1" kern="0" dirty="0">
                <a:effectLst/>
                <a:latin typeface="Times New Roman" panose="02020603050405020304" pitchFamily="18" charset="0"/>
                <a:ea typeface="Times New Roman" panose="02020603050405020304" pitchFamily="18" charset="0"/>
                <a:cs typeface="Times New Roman" panose="02020603050405020304" pitchFamily="18" charset="0"/>
              </a:rPr>
              <a:t>Definition of Small-World Network</a:t>
            </a:r>
            <a:endParaRPr lang="en-DK" sz="5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0147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64037" y="704850"/>
            <a:ext cx="10324267" cy="771525"/>
          </a:xfrm>
          <a:prstGeom prst="rect">
            <a:avLst/>
          </a:prstGeom>
          <a:noFill/>
          <a:ln/>
        </p:spPr>
        <p:txBody>
          <a:bodyPr wrap="none" lIns="0" tIns="0" rIns="0" bIns="0" rtlCol="0" anchor="t"/>
          <a:lstStyle/>
          <a:p>
            <a:pPr marL="0" indent="0">
              <a:lnSpc>
                <a:spcPts val="6050"/>
              </a:lnSpc>
              <a:buNone/>
            </a:pPr>
            <a:r>
              <a:rPr lang="en-US" sz="4850" dirty="0">
                <a:solidFill>
                  <a:srgbClr val="5C4E3D"/>
                </a:solidFill>
                <a:latin typeface="Libre Baskerville" pitchFamily="34" charset="0"/>
                <a:ea typeface="Libre Baskerville" pitchFamily="34" charset="-122"/>
                <a:cs typeface="Libre Baskerville" pitchFamily="34" charset="-120"/>
              </a:rPr>
              <a:t>Scale-Free Behavior in Networks</a:t>
            </a:r>
            <a:endParaRPr lang="en-US" sz="4850" dirty="0"/>
          </a:p>
        </p:txBody>
      </p:sp>
      <p:sp>
        <p:nvSpPr>
          <p:cNvPr id="3" name="Text 1"/>
          <p:cNvSpPr/>
          <p:nvPr/>
        </p:nvSpPr>
        <p:spPr>
          <a:xfrm>
            <a:off x="864037" y="1970127"/>
            <a:ext cx="12902327" cy="1580198"/>
          </a:xfrm>
          <a:prstGeom prst="rect">
            <a:avLst/>
          </a:prstGeom>
          <a:noFill/>
          <a:ln/>
        </p:spPr>
        <p:txBody>
          <a:bodyPr wrap="square" lIns="0" tIns="0" rIns="0" bIns="0" rtlCol="0" anchor="t"/>
          <a:lstStyle/>
          <a:p>
            <a:pPr marL="0" indent="0">
              <a:lnSpc>
                <a:spcPts val="3100"/>
              </a:lnSpc>
              <a:buNone/>
            </a:pPr>
            <a:r>
              <a:rPr lang="en-US" sz="1900" dirty="0">
                <a:solidFill>
                  <a:srgbClr val="454240"/>
                </a:solidFill>
                <a:latin typeface="DM Sans" pitchFamily="34" charset="0"/>
                <a:ea typeface="DM Sans" pitchFamily="34" charset="-122"/>
                <a:cs typeface="DM Sans" pitchFamily="34" charset="-120"/>
              </a:rPr>
              <a:t>Small-world networks often exhibit scale-free behavior over a wide range of scales. This means that the network's properties appear similar regardless of how one zooms in or out to examine different regions. Scale-free networks form spontaneously when there is preferential attachment - new connections are more likely to form based on existing connections.</a:t>
            </a:r>
            <a:endParaRPr lang="en-US" sz="1900" dirty="0"/>
          </a:p>
        </p:txBody>
      </p:sp>
      <p:sp>
        <p:nvSpPr>
          <p:cNvPr id="4" name="Text 2"/>
          <p:cNvSpPr/>
          <p:nvPr/>
        </p:nvSpPr>
        <p:spPr>
          <a:xfrm>
            <a:off x="864037" y="3827978"/>
            <a:ext cx="12902327" cy="1185148"/>
          </a:xfrm>
          <a:prstGeom prst="rect">
            <a:avLst/>
          </a:prstGeom>
          <a:noFill/>
          <a:ln/>
        </p:spPr>
        <p:txBody>
          <a:bodyPr wrap="square" lIns="0" tIns="0" rIns="0" bIns="0" rtlCol="0" anchor="t"/>
          <a:lstStyle/>
          <a:p>
            <a:pPr marL="0" indent="0">
              <a:lnSpc>
                <a:spcPts val="3100"/>
              </a:lnSpc>
              <a:buNone/>
            </a:pPr>
            <a:r>
              <a:rPr lang="en-US" sz="1900" dirty="0">
                <a:solidFill>
                  <a:srgbClr val="454240"/>
                </a:solidFill>
                <a:latin typeface="DM Sans" pitchFamily="34" charset="0"/>
                <a:ea typeface="DM Sans" pitchFamily="34" charset="-122"/>
                <a:cs typeface="DM Sans" pitchFamily="34" charset="-120"/>
              </a:rPr>
              <a:t>This phenomenon is observed in various contexts, such as links to websites in the World Wide Web. Search engines like Google exploit this property to rank the importance of sites, as well-connected sites tend to attract even more connections, leading to a 'rich get richer' effect.</a:t>
            </a:r>
            <a:endParaRPr lang="en-US" sz="1900" dirty="0"/>
          </a:p>
        </p:txBody>
      </p:sp>
      <p:sp>
        <p:nvSpPr>
          <p:cNvPr id="5" name="Shape 3"/>
          <p:cNvSpPr/>
          <p:nvPr/>
        </p:nvSpPr>
        <p:spPr>
          <a:xfrm>
            <a:off x="864037" y="5290780"/>
            <a:ext cx="4136231" cy="2233851"/>
          </a:xfrm>
          <a:prstGeom prst="roundRect">
            <a:avLst>
              <a:gd name="adj" fmla="val 4642"/>
            </a:avLst>
          </a:prstGeom>
          <a:solidFill>
            <a:srgbClr val="F7EDD4"/>
          </a:solidFill>
          <a:ln w="15240">
            <a:solidFill>
              <a:srgbClr val="DDD3BA"/>
            </a:solidFill>
            <a:prstDash val="solid"/>
          </a:ln>
        </p:spPr>
      </p:sp>
      <p:sp>
        <p:nvSpPr>
          <p:cNvPr id="6" name="Text 4"/>
          <p:cNvSpPr/>
          <p:nvPr/>
        </p:nvSpPr>
        <p:spPr>
          <a:xfrm>
            <a:off x="1126093" y="5552837"/>
            <a:ext cx="3147298" cy="385763"/>
          </a:xfrm>
          <a:prstGeom prst="rect">
            <a:avLst/>
          </a:prstGeom>
          <a:noFill/>
          <a:ln/>
        </p:spPr>
        <p:txBody>
          <a:bodyPr wrap="none" lIns="0" tIns="0" rIns="0" bIns="0" rtlCol="0" anchor="t"/>
          <a:lstStyle/>
          <a:p>
            <a:pPr marL="0" indent="0">
              <a:lnSpc>
                <a:spcPts val="3000"/>
              </a:lnSpc>
              <a:buNone/>
            </a:pPr>
            <a:r>
              <a:rPr lang="en-US" sz="2400" dirty="0">
                <a:solidFill>
                  <a:srgbClr val="454240"/>
                </a:solidFill>
                <a:latin typeface="Libre Baskerville" pitchFamily="34" charset="0"/>
                <a:ea typeface="Libre Baskerville" pitchFamily="34" charset="-122"/>
                <a:cs typeface="Libre Baskerville" pitchFamily="34" charset="-120"/>
              </a:rPr>
              <a:t>Scale-Free Property</a:t>
            </a:r>
            <a:endParaRPr lang="en-US" sz="2400" dirty="0"/>
          </a:p>
        </p:txBody>
      </p:sp>
      <p:sp>
        <p:nvSpPr>
          <p:cNvPr id="7" name="Text 5"/>
          <p:cNvSpPr/>
          <p:nvPr/>
        </p:nvSpPr>
        <p:spPr>
          <a:xfrm>
            <a:off x="1126093" y="6086713"/>
            <a:ext cx="3612118" cy="790099"/>
          </a:xfrm>
          <a:prstGeom prst="rect">
            <a:avLst/>
          </a:prstGeom>
          <a:noFill/>
          <a:ln/>
        </p:spPr>
        <p:txBody>
          <a:bodyPr wrap="square" lIns="0" tIns="0" rIns="0" bIns="0" rtlCol="0" anchor="t"/>
          <a:lstStyle/>
          <a:p>
            <a:pPr marL="0" indent="0">
              <a:lnSpc>
                <a:spcPts val="3100"/>
              </a:lnSpc>
              <a:buNone/>
            </a:pPr>
            <a:r>
              <a:rPr lang="en-US" sz="1900" dirty="0">
                <a:solidFill>
                  <a:srgbClr val="454240"/>
                </a:solidFill>
                <a:latin typeface="DM Sans" pitchFamily="34" charset="0"/>
                <a:ea typeface="DM Sans" pitchFamily="34" charset="-122"/>
                <a:cs typeface="DM Sans" pitchFamily="34" charset="-120"/>
              </a:rPr>
              <a:t>Network characteristics remain similar across different scales.</a:t>
            </a:r>
            <a:endParaRPr lang="en-US" sz="1900" dirty="0"/>
          </a:p>
        </p:txBody>
      </p:sp>
      <p:sp>
        <p:nvSpPr>
          <p:cNvPr id="8" name="Shape 6"/>
          <p:cNvSpPr/>
          <p:nvPr/>
        </p:nvSpPr>
        <p:spPr>
          <a:xfrm>
            <a:off x="5247084" y="5290780"/>
            <a:ext cx="4136231" cy="2233851"/>
          </a:xfrm>
          <a:prstGeom prst="roundRect">
            <a:avLst>
              <a:gd name="adj" fmla="val 4642"/>
            </a:avLst>
          </a:prstGeom>
          <a:solidFill>
            <a:srgbClr val="F7EDD4"/>
          </a:solidFill>
          <a:ln w="15240">
            <a:solidFill>
              <a:srgbClr val="DDD3BA"/>
            </a:solidFill>
            <a:prstDash val="solid"/>
          </a:ln>
        </p:spPr>
      </p:sp>
      <p:sp>
        <p:nvSpPr>
          <p:cNvPr id="9" name="Text 7"/>
          <p:cNvSpPr/>
          <p:nvPr/>
        </p:nvSpPr>
        <p:spPr>
          <a:xfrm>
            <a:off x="5509141" y="5552837"/>
            <a:ext cx="3612118" cy="771525"/>
          </a:xfrm>
          <a:prstGeom prst="rect">
            <a:avLst/>
          </a:prstGeom>
          <a:noFill/>
          <a:ln/>
        </p:spPr>
        <p:txBody>
          <a:bodyPr wrap="square" lIns="0" tIns="0" rIns="0" bIns="0" rtlCol="0" anchor="t"/>
          <a:lstStyle/>
          <a:p>
            <a:pPr marL="0" indent="0">
              <a:lnSpc>
                <a:spcPts val="3000"/>
              </a:lnSpc>
              <a:buNone/>
            </a:pPr>
            <a:r>
              <a:rPr lang="en-US" sz="2400" dirty="0">
                <a:solidFill>
                  <a:srgbClr val="454240"/>
                </a:solidFill>
                <a:latin typeface="Libre Baskerville" pitchFamily="34" charset="0"/>
                <a:ea typeface="Libre Baskerville" pitchFamily="34" charset="-122"/>
                <a:cs typeface="Libre Baskerville" pitchFamily="34" charset="-120"/>
              </a:rPr>
              <a:t>Preferential Attachment</a:t>
            </a:r>
            <a:endParaRPr lang="en-US" sz="2400" dirty="0"/>
          </a:p>
        </p:txBody>
      </p:sp>
      <p:sp>
        <p:nvSpPr>
          <p:cNvPr id="10" name="Text 8"/>
          <p:cNvSpPr/>
          <p:nvPr/>
        </p:nvSpPr>
        <p:spPr>
          <a:xfrm>
            <a:off x="5509141" y="6472476"/>
            <a:ext cx="3612118" cy="790099"/>
          </a:xfrm>
          <a:prstGeom prst="rect">
            <a:avLst/>
          </a:prstGeom>
          <a:noFill/>
          <a:ln/>
        </p:spPr>
        <p:txBody>
          <a:bodyPr wrap="square" lIns="0" tIns="0" rIns="0" bIns="0" rtlCol="0" anchor="t"/>
          <a:lstStyle/>
          <a:p>
            <a:pPr marL="0" indent="0">
              <a:lnSpc>
                <a:spcPts val="3100"/>
              </a:lnSpc>
              <a:buNone/>
            </a:pPr>
            <a:r>
              <a:rPr lang="en-US" sz="1900" dirty="0">
                <a:solidFill>
                  <a:srgbClr val="454240"/>
                </a:solidFill>
                <a:latin typeface="DM Sans" pitchFamily="34" charset="0"/>
                <a:ea typeface="DM Sans" pitchFamily="34" charset="-122"/>
                <a:cs typeface="DM Sans" pitchFamily="34" charset="-120"/>
              </a:rPr>
              <a:t>New connections form based on existing connections.</a:t>
            </a:r>
            <a:endParaRPr lang="en-US" sz="1900" dirty="0"/>
          </a:p>
        </p:txBody>
      </p:sp>
      <p:sp>
        <p:nvSpPr>
          <p:cNvPr id="11" name="Shape 9"/>
          <p:cNvSpPr/>
          <p:nvPr/>
        </p:nvSpPr>
        <p:spPr>
          <a:xfrm>
            <a:off x="9630132" y="5290780"/>
            <a:ext cx="4136231" cy="2233851"/>
          </a:xfrm>
          <a:prstGeom prst="roundRect">
            <a:avLst>
              <a:gd name="adj" fmla="val 4642"/>
            </a:avLst>
          </a:prstGeom>
          <a:solidFill>
            <a:srgbClr val="F7EDD4"/>
          </a:solidFill>
          <a:ln w="15240">
            <a:solidFill>
              <a:srgbClr val="DDD3BA"/>
            </a:solidFill>
            <a:prstDash val="solid"/>
          </a:ln>
        </p:spPr>
      </p:sp>
      <p:sp>
        <p:nvSpPr>
          <p:cNvPr id="12" name="Text 10"/>
          <p:cNvSpPr/>
          <p:nvPr/>
        </p:nvSpPr>
        <p:spPr>
          <a:xfrm>
            <a:off x="9892189" y="5552837"/>
            <a:ext cx="3612118" cy="771525"/>
          </a:xfrm>
          <a:prstGeom prst="rect">
            <a:avLst/>
          </a:prstGeom>
          <a:noFill/>
          <a:ln/>
        </p:spPr>
        <p:txBody>
          <a:bodyPr wrap="square" lIns="0" tIns="0" rIns="0" bIns="0" rtlCol="0" anchor="t"/>
          <a:lstStyle/>
          <a:p>
            <a:pPr marL="0" indent="0">
              <a:lnSpc>
                <a:spcPts val="3000"/>
              </a:lnSpc>
              <a:buNone/>
            </a:pPr>
            <a:r>
              <a:rPr lang="en-US" sz="2400" dirty="0">
                <a:solidFill>
                  <a:srgbClr val="454240"/>
                </a:solidFill>
                <a:latin typeface="Libre Baskerville" pitchFamily="34" charset="0"/>
                <a:ea typeface="Libre Baskerville" pitchFamily="34" charset="-122"/>
                <a:cs typeface="Libre Baskerville" pitchFamily="34" charset="-120"/>
              </a:rPr>
              <a:t>'Rich Get Richer' Effect</a:t>
            </a:r>
            <a:endParaRPr lang="en-US" sz="2400" dirty="0"/>
          </a:p>
        </p:txBody>
      </p:sp>
      <p:sp>
        <p:nvSpPr>
          <p:cNvPr id="13" name="Text 11"/>
          <p:cNvSpPr/>
          <p:nvPr/>
        </p:nvSpPr>
        <p:spPr>
          <a:xfrm>
            <a:off x="9892189" y="6472476"/>
            <a:ext cx="3612118" cy="790099"/>
          </a:xfrm>
          <a:prstGeom prst="rect">
            <a:avLst/>
          </a:prstGeom>
          <a:noFill/>
          <a:ln/>
        </p:spPr>
        <p:txBody>
          <a:bodyPr wrap="square" lIns="0" tIns="0" rIns="0" bIns="0" rtlCol="0" anchor="t"/>
          <a:lstStyle/>
          <a:p>
            <a:pPr marL="0" indent="0">
              <a:lnSpc>
                <a:spcPts val="3100"/>
              </a:lnSpc>
              <a:buNone/>
            </a:pPr>
            <a:r>
              <a:rPr lang="en-US" sz="1900" dirty="0">
                <a:solidFill>
                  <a:srgbClr val="454240"/>
                </a:solidFill>
                <a:latin typeface="DM Sans" pitchFamily="34" charset="0"/>
                <a:ea typeface="DM Sans" pitchFamily="34" charset="-122"/>
                <a:cs typeface="DM Sans" pitchFamily="34" charset="-120"/>
              </a:rPr>
              <a:t>Well-connected nodes attract more connections over time.</a:t>
            </a:r>
            <a:endParaRPr lang="en-US" sz="1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6B057A-D466-EB53-B73A-1B6DF5088274}"/>
              </a:ext>
            </a:extLst>
          </p:cNvPr>
          <p:cNvSpPr txBox="1"/>
          <p:nvPr/>
        </p:nvSpPr>
        <p:spPr>
          <a:xfrm>
            <a:off x="1363579" y="2185962"/>
            <a:ext cx="10331116" cy="3530838"/>
          </a:xfrm>
          <a:prstGeom prst="rect">
            <a:avLst/>
          </a:prstGeom>
          <a:noFill/>
        </p:spPr>
        <p:txBody>
          <a:bodyPr wrap="square">
            <a:spAutoFit/>
          </a:bodyPr>
          <a:lstStyle/>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Small-world networks are efficient for information flow, fault tolerance, and security.</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Scale-free properties are seen in human-computer interactions and online networks.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Real-world applications include social media, biological networks, and system traffic handling.</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3C6E6C5-2EC9-5A96-9DB3-6AA9120A15E8}"/>
              </a:ext>
            </a:extLst>
          </p:cNvPr>
          <p:cNvSpPr txBox="1"/>
          <p:nvPr/>
        </p:nvSpPr>
        <p:spPr>
          <a:xfrm>
            <a:off x="802105" y="1232688"/>
            <a:ext cx="12641179" cy="953274"/>
          </a:xfrm>
          <a:prstGeom prst="rect">
            <a:avLst/>
          </a:prstGeom>
          <a:noFill/>
        </p:spPr>
        <p:txBody>
          <a:bodyPr wrap="square">
            <a:spAutoFit/>
          </a:bodyPr>
          <a:lstStyle/>
          <a:p>
            <a:pPr>
              <a:lnSpc>
                <a:spcPct val="107000"/>
              </a:lnSpc>
              <a:spcAft>
                <a:spcPts val="800"/>
              </a:spcAft>
            </a:pPr>
            <a:r>
              <a:rPr lang="en-DK" sz="5500" b="1" kern="0" dirty="0">
                <a:effectLst/>
                <a:latin typeface="Times New Roman" panose="02020603050405020304" pitchFamily="18" charset="0"/>
                <a:ea typeface="Times New Roman" panose="02020603050405020304" pitchFamily="18" charset="0"/>
                <a:cs typeface="Times New Roman" panose="02020603050405020304" pitchFamily="18" charset="0"/>
              </a:rPr>
              <a:t>Importance of Small-World Networks</a:t>
            </a:r>
            <a:endParaRPr lang="en-DK" sz="5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5302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68310" y="603647"/>
            <a:ext cx="8481655" cy="686038"/>
          </a:xfrm>
          <a:prstGeom prst="rect">
            <a:avLst/>
          </a:prstGeom>
          <a:noFill/>
          <a:ln/>
        </p:spPr>
        <p:txBody>
          <a:bodyPr wrap="none" lIns="0" tIns="0" rIns="0" bIns="0" rtlCol="0" anchor="t"/>
          <a:lstStyle/>
          <a:p>
            <a:pPr marL="0" indent="0">
              <a:lnSpc>
                <a:spcPts val="5400"/>
              </a:lnSpc>
              <a:buNone/>
            </a:pPr>
            <a:r>
              <a:rPr lang="en-US" sz="4300" dirty="0">
                <a:solidFill>
                  <a:srgbClr val="5C4E3D"/>
                </a:solidFill>
                <a:latin typeface="Libre Baskerville" pitchFamily="34" charset="0"/>
                <a:ea typeface="Libre Baskerville" pitchFamily="34" charset="-122"/>
                <a:cs typeface="Libre Baskerville" pitchFamily="34" charset="-120"/>
              </a:rPr>
              <a:t>Causality in Complex Systems</a:t>
            </a:r>
            <a:endParaRPr lang="en-US" sz="4300" dirty="0"/>
          </a:p>
        </p:txBody>
      </p:sp>
      <p:sp>
        <p:nvSpPr>
          <p:cNvPr id="3" name="Text 1"/>
          <p:cNvSpPr/>
          <p:nvPr/>
        </p:nvSpPr>
        <p:spPr>
          <a:xfrm>
            <a:off x="768310" y="1728668"/>
            <a:ext cx="13093779" cy="1053703"/>
          </a:xfrm>
          <a:prstGeom prst="rect">
            <a:avLst/>
          </a:prstGeom>
          <a:noFill/>
          <a:ln/>
        </p:spPr>
        <p:txBody>
          <a:bodyPr wrap="square" lIns="0" tIns="0" rIns="0" bIns="0" rtlCol="0" anchor="t"/>
          <a:lstStyle/>
          <a:p>
            <a:pPr marL="0" indent="0">
              <a:lnSpc>
                <a:spcPts val="2750"/>
              </a:lnSpc>
              <a:buNone/>
            </a:pPr>
            <a:r>
              <a:rPr lang="en-US" sz="1700" dirty="0">
                <a:solidFill>
                  <a:srgbClr val="454240"/>
                </a:solidFill>
                <a:latin typeface="DM Sans" pitchFamily="34" charset="0"/>
                <a:ea typeface="DM Sans" pitchFamily="34" charset="-122"/>
                <a:cs typeface="DM Sans" pitchFamily="34" charset="-120"/>
              </a:rPr>
              <a:t>Establishing causal connections in complex systems is crucial for fault analysis and policy effectiveness. The principle of causality states that every change or effect happens in response to a preceding cause. However, in dynamical systems, the relationship between cause and effect is not always straightforward.</a:t>
            </a:r>
            <a:endParaRPr lang="en-US" sz="1700" dirty="0"/>
          </a:p>
        </p:txBody>
      </p:sp>
      <p:sp>
        <p:nvSpPr>
          <p:cNvPr id="4" name="Text 2"/>
          <p:cNvSpPr/>
          <p:nvPr/>
        </p:nvSpPr>
        <p:spPr>
          <a:xfrm>
            <a:off x="768310" y="3029307"/>
            <a:ext cx="13093779" cy="1053703"/>
          </a:xfrm>
          <a:prstGeom prst="rect">
            <a:avLst/>
          </a:prstGeom>
          <a:noFill/>
          <a:ln/>
        </p:spPr>
        <p:txBody>
          <a:bodyPr wrap="square" lIns="0" tIns="0" rIns="0" bIns="0" rtlCol="0" anchor="t"/>
          <a:lstStyle/>
          <a:p>
            <a:pPr marL="0" indent="0">
              <a:lnSpc>
                <a:spcPts val="2750"/>
              </a:lnSpc>
              <a:buNone/>
            </a:pPr>
            <a:r>
              <a:rPr lang="en-US" sz="1700" dirty="0">
                <a:solidFill>
                  <a:srgbClr val="454240"/>
                </a:solidFill>
                <a:latin typeface="DM Sans" pitchFamily="34" charset="0"/>
                <a:ea typeface="DM Sans" pitchFamily="34" charset="-122"/>
                <a:cs typeface="DM Sans" pitchFamily="34" charset="-120"/>
              </a:rPr>
              <a:t>Analyzing subsystems within a larger network can be challenging, as conceptual decompositions may not preserve causal relationships. Ignoring important links in the causal web can lead to seemingly unpredictable behavior, highlighting the importance of comprehensive system understanding.</a:t>
            </a:r>
            <a:endParaRPr lang="en-US" sz="1700" dirty="0"/>
          </a:p>
        </p:txBody>
      </p:sp>
      <p:pic>
        <p:nvPicPr>
          <p:cNvPr id="5" name="Image 0" descr="preencoded.png"/>
          <p:cNvPicPr>
            <a:picLocks noChangeAspect="1"/>
          </p:cNvPicPr>
          <p:nvPr/>
        </p:nvPicPr>
        <p:blipFill>
          <a:blip r:embed="rId3"/>
          <a:stretch>
            <a:fillRect/>
          </a:stretch>
        </p:blipFill>
        <p:spPr>
          <a:xfrm>
            <a:off x="768310" y="4329946"/>
            <a:ext cx="3273385" cy="878086"/>
          </a:xfrm>
          <a:prstGeom prst="rect">
            <a:avLst/>
          </a:prstGeom>
        </p:spPr>
      </p:pic>
      <p:sp>
        <p:nvSpPr>
          <p:cNvPr id="6" name="Text 3"/>
          <p:cNvSpPr/>
          <p:nvPr/>
        </p:nvSpPr>
        <p:spPr>
          <a:xfrm>
            <a:off x="987742" y="5537240"/>
            <a:ext cx="2744272" cy="343019"/>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Identify Subsystem</a:t>
            </a:r>
            <a:endParaRPr lang="en-US" sz="2150" dirty="0"/>
          </a:p>
        </p:txBody>
      </p:sp>
      <p:sp>
        <p:nvSpPr>
          <p:cNvPr id="7" name="Text 4"/>
          <p:cNvSpPr/>
          <p:nvPr/>
        </p:nvSpPr>
        <p:spPr>
          <a:xfrm>
            <a:off x="987742" y="6011942"/>
            <a:ext cx="2834521" cy="702469"/>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Define the specific part of the system to be analyzed.</a:t>
            </a:r>
            <a:endParaRPr lang="en-US" sz="1700" dirty="0"/>
          </a:p>
        </p:txBody>
      </p:sp>
      <p:pic>
        <p:nvPicPr>
          <p:cNvPr id="8" name="Image 1" descr="preencoded.png"/>
          <p:cNvPicPr>
            <a:picLocks noChangeAspect="1"/>
          </p:cNvPicPr>
          <p:nvPr/>
        </p:nvPicPr>
        <p:blipFill>
          <a:blip r:embed="rId4"/>
          <a:stretch>
            <a:fillRect/>
          </a:stretch>
        </p:blipFill>
        <p:spPr>
          <a:xfrm>
            <a:off x="4041696" y="4329946"/>
            <a:ext cx="3273504" cy="878086"/>
          </a:xfrm>
          <a:prstGeom prst="rect">
            <a:avLst/>
          </a:prstGeom>
        </p:spPr>
      </p:pic>
      <p:sp>
        <p:nvSpPr>
          <p:cNvPr id="9" name="Text 5"/>
          <p:cNvSpPr/>
          <p:nvPr/>
        </p:nvSpPr>
        <p:spPr>
          <a:xfrm>
            <a:off x="4261128" y="5537240"/>
            <a:ext cx="2834640" cy="686038"/>
          </a:xfrm>
          <a:prstGeom prst="rect">
            <a:avLst/>
          </a:prstGeom>
          <a:noFill/>
          <a:ln/>
        </p:spPr>
        <p:txBody>
          <a:bodyPr wrap="squar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Consider Connections</a:t>
            </a:r>
            <a:endParaRPr lang="en-US" sz="2150" dirty="0"/>
          </a:p>
        </p:txBody>
      </p:sp>
      <p:sp>
        <p:nvSpPr>
          <p:cNvPr id="10" name="Text 6"/>
          <p:cNvSpPr/>
          <p:nvPr/>
        </p:nvSpPr>
        <p:spPr>
          <a:xfrm>
            <a:off x="4261128" y="6354961"/>
            <a:ext cx="2834640" cy="1053703"/>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Evaluate links between the subsystem and the larger network.</a:t>
            </a:r>
            <a:endParaRPr lang="en-US" sz="1700" dirty="0"/>
          </a:p>
        </p:txBody>
      </p:sp>
      <p:pic>
        <p:nvPicPr>
          <p:cNvPr id="11" name="Image 2" descr="preencoded.png"/>
          <p:cNvPicPr>
            <a:picLocks noChangeAspect="1"/>
          </p:cNvPicPr>
          <p:nvPr/>
        </p:nvPicPr>
        <p:blipFill>
          <a:blip r:embed="rId5"/>
          <a:stretch>
            <a:fillRect/>
          </a:stretch>
        </p:blipFill>
        <p:spPr>
          <a:xfrm>
            <a:off x="7315200" y="4329946"/>
            <a:ext cx="3273385" cy="878086"/>
          </a:xfrm>
          <a:prstGeom prst="rect">
            <a:avLst/>
          </a:prstGeom>
        </p:spPr>
      </p:pic>
      <p:sp>
        <p:nvSpPr>
          <p:cNvPr id="12" name="Text 7"/>
          <p:cNvSpPr/>
          <p:nvPr/>
        </p:nvSpPr>
        <p:spPr>
          <a:xfrm>
            <a:off x="7534632" y="5537240"/>
            <a:ext cx="2744272" cy="343019"/>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Analyze Behavior</a:t>
            </a:r>
            <a:endParaRPr lang="en-US" sz="2150" dirty="0"/>
          </a:p>
        </p:txBody>
      </p:sp>
      <p:sp>
        <p:nvSpPr>
          <p:cNvPr id="13" name="Text 8"/>
          <p:cNvSpPr/>
          <p:nvPr/>
        </p:nvSpPr>
        <p:spPr>
          <a:xfrm>
            <a:off x="7534632" y="6011942"/>
            <a:ext cx="2834521" cy="1053703"/>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Observe and interpret subsystem behavior in context.</a:t>
            </a:r>
            <a:endParaRPr lang="en-US" sz="1700" dirty="0"/>
          </a:p>
        </p:txBody>
      </p:sp>
      <p:pic>
        <p:nvPicPr>
          <p:cNvPr id="14" name="Image 3" descr="preencoded.png"/>
          <p:cNvPicPr>
            <a:picLocks noChangeAspect="1"/>
          </p:cNvPicPr>
          <p:nvPr/>
        </p:nvPicPr>
        <p:blipFill>
          <a:blip r:embed="rId6"/>
          <a:stretch>
            <a:fillRect/>
          </a:stretch>
        </p:blipFill>
        <p:spPr>
          <a:xfrm>
            <a:off x="10588585" y="4329946"/>
            <a:ext cx="3273504" cy="878086"/>
          </a:xfrm>
          <a:prstGeom prst="rect">
            <a:avLst/>
          </a:prstGeom>
        </p:spPr>
      </p:pic>
      <p:sp>
        <p:nvSpPr>
          <p:cNvPr id="15" name="Text 9"/>
          <p:cNvSpPr/>
          <p:nvPr/>
        </p:nvSpPr>
        <p:spPr>
          <a:xfrm>
            <a:off x="10808018" y="5537240"/>
            <a:ext cx="2744272" cy="343019"/>
          </a:xfrm>
          <a:prstGeom prst="rect">
            <a:avLst/>
          </a:prstGeom>
          <a:noFill/>
          <a:ln/>
        </p:spPr>
        <p:txBody>
          <a:bodyPr wrap="none" lIns="0" tIns="0" rIns="0" bIns="0" rtlCol="0" anchor="t"/>
          <a:lstStyle/>
          <a:p>
            <a:pPr marL="0" indent="0" algn="l">
              <a:lnSpc>
                <a:spcPts val="2700"/>
              </a:lnSpc>
              <a:buNone/>
            </a:pPr>
            <a:r>
              <a:rPr lang="en-US" sz="2150" dirty="0">
                <a:solidFill>
                  <a:srgbClr val="454240"/>
                </a:solidFill>
                <a:latin typeface="Libre Baskerville" pitchFamily="34" charset="0"/>
                <a:ea typeface="Libre Baskerville" pitchFamily="34" charset="-122"/>
                <a:cs typeface="Libre Baskerville" pitchFamily="34" charset="-120"/>
              </a:rPr>
              <a:t>Establish Causality</a:t>
            </a:r>
            <a:endParaRPr lang="en-US" sz="2150" dirty="0"/>
          </a:p>
        </p:txBody>
      </p:sp>
      <p:sp>
        <p:nvSpPr>
          <p:cNvPr id="16" name="Text 10"/>
          <p:cNvSpPr/>
          <p:nvPr/>
        </p:nvSpPr>
        <p:spPr>
          <a:xfrm>
            <a:off x="10808018" y="6011942"/>
            <a:ext cx="2834640" cy="1053703"/>
          </a:xfrm>
          <a:prstGeom prst="rect">
            <a:avLst/>
          </a:prstGeom>
          <a:noFill/>
          <a:ln/>
        </p:spPr>
        <p:txBody>
          <a:bodyPr wrap="square" lIns="0" tIns="0" rIns="0" bIns="0" rtlCol="0" anchor="t"/>
          <a:lstStyle/>
          <a:p>
            <a:pPr marL="0" indent="0" algn="l">
              <a:lnSpc>
                <a:spcPts val="2750"/>
              </a:lnSpc>
              <a:buNone/>
            </a:pPr>
            <a:r>
              <a:rPr lang="en-US" sz="1700" dirty="0">
                <a:solidFill>
                  <a:srgbClr val="454240"/>
                </a:solidFill>
                <a:latin typeface="DM Sans" pitchFamily="34" charset="0"/>
                <a:ea typeface="DM Sans" pitchFamily="34" charset="-122"/>
                <a:cs typeface="DM Sans" pitchFamily="34" charset="-120"/>
              </a:rPr>
              <a:t>Determine causal relationships based on comprehensive analysis.</a:t>
            </a:r>
            <a:endParaRPr lang="en-US" sz="17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FD2B9FD-0E56-085A-A00A-499A27328A0D}"/>
              </a:ext>
            </a:extLst>
          </p:cNvPr>
          <p:cNvGraphicFramePr>
            <a:graphicFrameLocks noGrp="1"/>
          </p:cNvGraphicFramePr>
          <p:nvPr>
            <p:extLst>
              <p:ext uri="{D42A27DB-BD31-4B8C-83A1-F6EECF244321}">
                <p14:modId xmlns:p14="http://schemas.microsoft.com/office/powerpoint/2010/main" val="370086492"/>
              </p:ext>
            </p:extLst>
          </p:nvPr>
        </p:nvGraphicFramePr>
        <p:xfrm>
          <a:off x="0" y="16043"/>
          <a:ext cx="14630400" cy="8197515"/>
        </p:xfrm>
        <a:graphic>
          <a:graphicData uri="http://schemas.openxmlformats.org/drawingml/2006/table">
            <a:tbl>
              <a:tblPr firstRow="1" firstCol="1" bandRow="1">
                <a:tableStyleId>{5C22544A-7EE6-4342-B048-85BDC9FD1C3A}</a:tableStyleId>
              </a:tblPr>
              <a:tblGrid>
                <a:gridCol w="4876800">
                  <a:extLst>
                    <a:ext uri="{9D8B030D-6E8A-4147-A177-3AD203B41FA5}">
                      <a16:colId xmlns:a16="http://schemas.microsoft.com/office/drawing/2014/main" val="3599330662"/>
                    </a:ext>
                  </a:extLst>
                </a:gridCol>
                <a:gridCol w="4876800">
                  <a:extLst>
                    <a:ext uri="{9D8B030D-6E8A-4147-A177-3AD203B41FA5}">
                      <a16:colId xmlns:a16="http://schemas.microsoft.com/office/drawing/2014/main" val="1319993212"/>
                    </a:ext>
                  </a:extLst>
                </a:gridCol>
                <a:gridCol w="4876800">
                  <a:extLst>
                    <a:ext uri="{9D8B030D-6E8A-4147-A177-3AD203B41FA5}">
                      <a16:colId xmlns:a16="http://schemas.microsoft.com/office/drawing/2014/main" val="1560329739"/>
                    </a:ext>
                  </a:extLst>
                </a:gridCol>
              </a:tblGrid>
              <a:tr h="521451">
                <a:tc>
                  <a:txBody>
                    <a:bodyPr/>
                    <a:lstStyle/>
                    <a:p>
                      <a:pPr algn="ctr">
                        <a:lnSpc>
                          <a:spcPct val="107000"/>
                        </a:lnSpc>
                        <a:spcAft>
                          <a:spcPts val="800"/>
                        </a:spcAft>
                      </a:pPr>
                      <a:r>
                        <a:rPr lang="en-DK" sz="3000" kern="0" dirty="0">
                          <a:effectLst/>
                        </a:rPr>
                        <a:t>Term</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DK" sz="3000" kern="0">
                          <a:effectLst/>
                        </a:rPr>
                        <a:t>Definition</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DK" sz="3000" kern="0">
                          <a:effectLst/>
                        </a:rPr>
                        <a:t>Example</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9242636"/>
                  </a:ext>
                </a:extLst>
              </a:tr>
              <a:tr h="1530615">
                <a:tc>
                  <a:txBody>
                    <a:bodyPr/>
                    <a:lstStyle/>
                    <a:p>
                      <a:pPr>
                        <a:lnSpc>
                          <a:spcPct val="107000"/>
                        </a:lnSpc>
                        <a:spcAft>
                          <a:spcPts val="800"/>
                        </a:spcAft>
                      </a:pPr>
                      <a:r>
                        <a:rPr lang="en-DK" sz="3000" kern="0" dirty="0">
                          <a:effectLst/>
                        </a:rPr>
                        <a:t>Fault</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A defect in the system that has the potential to cause a malfunction.</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A damaged hard drive.</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0844644"/>
                  </a:ext>
                </a:extLst>
              </a:tr>
              <a:tr h="2048483">
                <a:tc>
                  <a:txBody>
                    <a:bodyPr/>
                    <a:lstStyle/>
                    <a:p>
                      <a:pPr>
                        <a:lnSpc>
                          <a:spcPct val="107000"/>
                        </a:lnSpc>
                        <a:spcAft>
                          <a:spcPts val="800"/>
                        </a:spcAft>
                      </a:pPr>
                      <a:r>
                        <a:rPr lang="en-DK" sz="3000" kern="0">
                          <a:effectLst/>
                        </a:rPr>
                        <a:t>Fault Tolerance</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System’s ability to continue operating despite the presence of faults.</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A data center with redundant power supplies.</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68307371"/>
                  </a:ext>
                </a:extLst>
              </a:tr>
              <a:tr h="1530615">
                <a:tc>
                  <a:txBody>
                    <a:bodyPr/>
                    <a:lstStyle/>
                    <a:p>
                      <a:pPr>
                        <a:lnSpc>
                          <a:spcPct val="107000"/>
                        </a:lnSpc>
                        <a:spcAft>
                          <a:spcPts val="800"/>
                        </a:spcAft>
                      </a:pPr>
                      <a:r>
                        <a:rPr lang="en-DK" sz="3000" kern="0">
                          <a:effectLst/>
                        </a:rPr>
                        <a:t>Error</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An incorrect state within the system caused by a fault.</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Corrupted data due to memory failure.</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2530579"/>
                  </a:ext>
                </a:extLst>
              </a:tr>
              <a:tr h="2566351">
                <a:tc>
                  <a:txBody>
                    <a:bodyPr/>
                    <a:lstStyle/>
                    <a:p>
                      <a:pPr>
                        <a:lnSpc>
                          <a:spcPct val="107000"/>
                        </a:lnSpc>
                        <a:spcAft>
                          <a:spcPts val="800"/>
                        </a:spcAft>
                      </a:pPr>
                      <a:r>
                        <a:rPr lang="en-DK" sz="3000" kern="0">
                          <a:effectLst/>
                        </a:rPr>
                        <a:t>Error Propagation</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a:effectLst/>
                        </a:rPr>
                        <a:t>The spread of an error from one component to another, potentially causing widespread issues.</a:t>
                      </a:r>
                      <a:endParaRPr lang="en-DK" sz="3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DK" sz="3000" kern="0" dirty="0">
                          <a:effectLst/>
                        </a:rPr>
                        <a:t>A configuration error in a router that disrupts connected devices.</a:t>
                      </a:r>
                      <a:endParaRPr lang="en-DK" sz="3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2563264"/>
                  </a:ext>
                </a:extLst>
              </a:tr>
            </a:tbl>
          </a:graphicData>
        </a:graphic>
      </p:graphicFrame>
    </p:spTree>
    <p:extLst>
      <p:ext uri="{BB962C8B-B14F-4D97-AF65-F5344CB8AC3E}">
        <p14:creationId xmlns:p14="http://schemas.microsoft.com/office/powerpoint/2010/main" val="2483334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420717-C818-721C-C848-567CFF98EFF0}"/>
              </a:ext>
            </a:extLst>
          </p:cNvPr>
          <p:cNvSpPr txBox="1"/>
          <p:nvPr/>
        </p:nvSpPr>
        <p:spPr>
          <a:xfrm>
            <a:off x="1467853" y="1353679"/>
            <a:ext cx="11598442" cy="7220438"/>
          </a:xfrm>
          <a:prstGeom prst="rect">
            <a:avLst/>
          </a:prstGeom>
          <a:noFill/>
        </p:spPr>
        <p:txBody>
          <a:bodyPr wrap="square">
            <a:spAutoFit/>
          </a:bodyPr>
          <a:lstStyle/>
          <a:p>
            <a:pPr>
              <a:lnSpc>
                <a:spcPct val="107000"/>
              </a:lnSpc>
              <a:spcAft>
                <a:spcPts val="800"/>
              </a:spcAft>
            </a:pPr>
            <a:r>
              <a:rPr lang="en-GB" sz="2700" dirty="0"/>
              <a:t>Causality refers to the relationship between </a:t>
            </a:r>
            <a:r>
              <a:rPr lang="en-GB" sz="2700" dirty="0">
                <a:solidFill>
                  <a:srgbClr val="FF0000"/>
                </a:solidFill>
              </a:rPr>
              <a:t>cause and effect </a:t>
            </a:r>
            <a:r>
              <a:rPr lang="en-GB" sz="2700" dirty="0"/>
              <a:t>within a system. In other words, it is the principle that certain events (causes) lead to specific outcomes (effects).</a:t>
            </a:r>
            <a:endParaRPr lang="en-US" sz="27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DK" sz="2700" b="1" kern="0" dirty="0">
                <a:effectLst/>
                <a:latin typeface="Times New Roman" panose="02020603050405020304" pitchFamily="18" charset="0"/>
                <a:ea typeface="Times New Roman" panose="02020603050405020304" pitchFamily="18" charset="0"/>
                <a:cs typeface="Times New Roman" panose="02020603050405020304" pitchFamily="18" charset="0"/>
              </a:rPr>
              <a:t>Principle of Causality</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Causality: Every change or effect is triggered by a preceding cause.</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Essential for </a:t>
            </a:r>
            <a:r>
              <a:rPr lang="en-DK" sz="2700" kern="0" dirty="0" err="1">
                <a:effectLst/>
                <a:latin typeface="Times New Roman" panose="02020603050405020304" pitchFamily="18" charset="0"/>
                <a:ea typeface="Times New Roman" panose="02020603050405020304" pitchFamily="18" charset="0"/>
                <a:cs typeface="Times New Roman" panose="02020603050405020304" pitchFamily="18" charset="0"/>
              </a:rPr>
              <a:t>analyzing</a:t>
            </a: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 system faults and assessing program effectiveness.</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Helps establish a clear relationship between actions and outcomes in a network.</a:t>
            </a:r>
            <a:endParaRPr lang="en-US" sz="2700"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DK" sz="2700" b="1" kern="0" dirty="0">
                <a:effectLst/>
                <a:latin typeface="Times New Roman" panose="02020603050405020304" pitchFamily="18" charset="0"/>
                <a:ea typeface="Times New Roman" panose="02020603050405020304" pitchFamily="18" charset="0"/>
                <a:cs typeface="Times New Roman" panose="02020603050405020304" pitchFamily="18" charset="0"/>
              </a:rPr>
              <a:t>Challenges in Identifying Causality</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In complex systems, cause and effect relationships may not be obvious.</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Inadequate analysis can lead to misinterpreting the true cause of an observed </a:t>
            </a:r>
            <a:r>
              <a:rPr lang="en-DK" sz="2700" kern="0" dirty="0" err="1">
                <a:effectLst/>
                <a:latin typeface="Times New Roman" panose="02020603050405020304" pitchFamily="18" charset="0"/>
                <a:ea typeface="Times New Roman" panose="02020603050405020304" pitchFamily="18" charset="0"/>
                <a:cs typeface="Times New Roman" panose="02020603050405020304" pitchFamily="18" charset="0"/>
              </a:rPr>
              <a:t>behavior</a:t>
            </a: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2700" kern="0" dirty="0">
                <a:effectLst/>
                <a:latin typeface="Times New Roman" panose="02020603050405020304" pitchFamily="18" charset="0"/>
                <a:ea typeface="Times New Roman" panose="02020603050405020304" pitchFamily="18" charset="0"/>
                <a:cs typeface="Times New Roman" panose="02020603050405020304" pitchFamily="18" charset="0"/>
              </a:rPr>
              <a:t>Important to define subsystems correctly to maintain causal clarity.</a:t>
            </a: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endParaRPr lang="en-DK" sz="27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37697308-8AE3-D28A-4424-F5D9D729E8F6}"/>
              </a:ext>
            </a:extLst>
          </p:cNvPr>
          <p:cNvSpPr txBox="1"/>
          <p:nvPr/>
        </p:nvSpPr>
        <p:spPr>
          <a:xfrm>
            <a:off x="1684421" y="0"/>
            <a:ext cx="9127958" cy="984885"/>
          </a:xfrm>
          <a:prstGeom prst="rect">
            <a:avLst/>
          </a:prstGeom>
          <a:noFill/>
        </p:spPr>
        <p:txBody>
          <a:bodyPr wrap="square">
            <a:spAutoFit/>
          </a:bodyPr>
          <a:lstStyle/>
          <a:p>
            <a:r>
              <a:rPr lang="en-DK" sz="5800" kern="0" dirty="0">
                <a:effectLst/>
                <a:latin typeface="Times New Roman" panose="02020603050405020304" pitchFamily="18" charset="0"/>
                <a:ea typeface="Times New Roman" panose="02020603050405020304" pitchFamily="18" charset="0"/>
              </a:rPr>
              <a:t>Causality and Dependency</a:t>
            </a:r>
            <a:endParaRPr lang="en-DK" sz="5800" dirty="0"/>
          </a:p>
        </p:txBody>
      </p:sp>
    </p:spTree>
    <p:extLst>
      <p:ext uri="{BB962C8B-B14F-4D97-AF65-F5344CB8AC3E}">
        <p14:creationId xmlns:p14="http://schemas.microsoft.com/office/powerpoint/2010/main" val="2455257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213CE4-BA1E-5D39-E1E2-C834296DC442}"/>
              </a:ext>
            </a:extLst>
          </p:cNvPr>
          <p:cNvSpPr txBox="1"/>
          <p:nvPr/>
        </p:nvSpPr>
        <p:spPr>
          <a:xfrm>
            <a:off x="1844842" y="1816994"/>
            <a:ext cx="11293641" cy="6057749"/>
          </a:xfrm>
          <a:prstGeom prst="rect">
            <a:avLst/>
          </a:prstGeom>
          <a:noFill/>
        </p:spPr>
        <p:txBody>
          <a:bodyPr wrap="square">
            <a:spAutoFit/>
          </a:bodyPr>
          <a:lstStyle/>
          <a:p>
            <a:pPr lvl="1">
              <a:lnSpc>
                <a:spcPct val="107000"/>
              </a:lnSpc>
              <a:spcAft>
                <a:spcPts val="800"/>
              </a:spcAft>
              <a:buSzPts val="1000"/>
              <a:tabLst>
                <a:tab pos="914400" algn="l"/>
              </a:tabLst>
            </a:pPr>
            <a:r>
              <a:rPr lang="en-GB" sz="3600" dirty="0"/>
              <a:t>Dependency refers to the relationship where one component or process </a:t>
            </a:r>
            <a:r>
              <a:rPr lang="en-GB" sz="3600" dirty="0">
                <a:solidFill>
                  <a:srgbClr val="FF0000"/>
                </a:solidFill>
              </a:rPr>
              <a:t>relies on another </a:t>
            </a:r>
            <a:r>
              <a:rPr lang="en-GB" sz="3600" dirty="0"/>
              <a:t>to function correctly.</a:t>
            </a:r>
          </a:p>
          <a:p>
            <a:pPr lvl="1">
              <a:lnSpc>
                <a:spcPct val="107000"/>
              </a:lnSpc>
              <a:spcAft>
                <a:spcPts val="800"/>
              </a:spcAft>
              <a:buSzPts val="1000"/>
              <a:tabLst>
                <a:tab pos="914400" algn="l"/>
              </a:tabLst>
            </a:pPr>
            <a:r>
              <a:rPr lang="en-GB" sz="3600" b="1" kern="0" dirty="0">
                <a:effectLst/>
                <a:latin typeface="Times New Roman" panose="02020603050405020304" pitchFamily="18" charset="0"/>
                <a:ea typeface="Times New Roman" panose="02020603050405020304" pitchFamily="18" charset="0"/>
                <a:cs typeface="Times New Roman" panose="02020603050405020304" pitchFamily="18" charset="0"/>
              </a:rPr>
              <a:t>T</a:t>
            </a:r>
            <a:r>
              <a:rPr lang="en-GB" sz="3600" b="1" kern="0" dirty="0">
                <a:latin typeface="Times New Roman" panose="02020603050405020304" pitchFamily="18" charset="0"/>
                <a:ea typeface="Times New Roman" panose="02020603050405020304" pitchFamily="18" charset="0"/>
                <a:cs typeface="Times New Roman" panose="02020603050405020304" pitchFamily="18" charset="0"/>
              </a:rPr>
              <a:t>ypes of Dependency </a:t>
            </a:r>
            <a:endParaRPr lang="en-US" sz="3300" b="1" kern="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Direct Dependency</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One element directly depends on another.</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Indirect Dependency</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One element is influenced through intermediate elements.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b="1" kern="0" dirty="0">
                <a:effectLst/>
                <a:latin typeface="Times New Roman" panose="02020603050405020304" pitchFamily="18" charset="0"/>
                <a:ea typeface="Times New Roman" panose="02020603050405020304" pitchFamily="18" charset="0"/>
                <a:cs typeface="Times New Roman" panose="02020603050405020304" pitchFamily="18" charset="0"/>
              </a:rPr>
              <a:t>Interdependency</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Two elements mutually rely on each other.</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84A2016-767C-62C6-AAFA-CE044A641F5A}"/>
              </a:ext>
            </a:extLst>
          </p:cNvPr>
          <p:cNvSpPr txBox="1"/>
          <p:nvPr/>
        </p:nvSpPr>
        <p:spPr>
          <a:xfrm>
            <a:off x="1844842" y="387083"/>
            <a:ext cx="10170695" cy="953274"/>
          </a:xfrm>
          <a:prstGeom prst="rect">
            <a:avLst/>
          </a:prstGeom>
          <a:noFill/>
        </p:spPr>
        <p:txBody>
          <a:bodyPr wrap="square">
            <a:spAutoFit/>
          </a:bodyPr>
          <a:lstStyle/>
          <a:p>
            <a:pPr>
              <a:lnSpc>
                <a:spcPct val="107000"/>
              </a:lnSpc>
              <a:spcAft>
                <a:spcPts val="800"/>
              </a:spcAft>
            </a:pPr>
            <a:r>
              <a:rPr lang="en-DK" sz="5500" b="1" kern="0" dirty="0">
                <a:effectLst/>
                <a:latin typeface="Times New Roman" panose="02020603050405020304" pitchFamily="18" charset="0"/>
                <a:ea typeface="Times New Roman" panose="02020603050405020304" pitchFamily="18" charset="0"/>
                <a:cs typeface="Times New Roman" panose="02020603050405020304" pitchFamily="18" charset="0"/>
              </a:rPr>
              <a:t>Dependency and Its Types</a:t>
            </a:r>
            <a:endParaRPr lang="en-DK" sz="5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15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2D9657-2159-2193-4765-6C8AF9AE6F7D}"/>
              </a:ext>
            </a:extLst>
          </p:cNvPr>
          <p:cNvPicPr>
            <a:picLocks noChangeAspect="1"/>
          </p:cNvPicPr>
          <p:nvPr/>
        </p:nvPicPr>
        <p:blipFill>
          <a:blip r:embed="rId2"/>
          <a:stretch>
            <a:fillRect/>
          </a:stretch>
        </p:blipFill>
        <p:spPr>
          <a:xfrm>
            <a:off x="7315200" y="3098619"/>
            <a:ext cx="7315200" cy="5146994"/>
          </a:xfrm>
          <a:prstGeom prst="rect">
            <a:avLst/>
          </a:prstGeom>
        </p:spPr>
      </p:pic>
      <p:sp>
        <p:nvSpPr>
          <p:cNvPr id="3" name="TextBox 2">
            <a:extLst>
              <a:ext uri="{FF2B5EF4-FFF2-40B4-BE49-F238E27FC236}">
                <a16:creationId xmlns:a16="http://schemas.microsoft.com/office/drawing/2014/main" id="{FBF604B5-14E8-E4CB-5D0F-073BC4D16770}"/>
              </a:ext>
            </a:extLst>
          </p:cNvPr>
          <p:cNvSpPr txBox="1"/>
          <p:nvPr/>
        </p:nvSpPr>
        <p:spPr>
          <a:xfrm>
            <a:off x="-336884" y="1196754"/>
            <a:ext cx="11871158" cy="3530838"/>
          </a:xfrm>
          <a:prstGeom prst="rect">
            <a:avLst/>
          </a:prstGeom>
          <a:noFill/>
        </p:spPr>
        <p:txBody>
          <a:bodyPr wrap="square">
            <a:spAutoFit/>
          </a:bodyPr>
          <a:lstStyle/>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Dependencies create a causal web, where the state of one node affects others.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Errors can propagate across dependent nodes, impacting system performance.</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Recognizing dependencies is crucial for system resilience and fault management.</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ABB90EA-9857-46A3-530D-C7CDABD798BB}"/>
              </a:ext>
            </a:extLst>
          </p:cNvPr>
          <p:cNvSpPr txBox="1"/>
          <p:nvPr/>
        </p:nvSpPr>
        <p:spPr>
          <a:xfrm>
            <a:off x="175113" y="30124"/>
            <a:ext cx="11566358" cy="953274"/>
          </a:xfrm>
          <a:prstGeom prst="rect">
            <a:avLst/>
          </a:prstGeom>
          <a:noFill/>
        </p:spPr>
        <p:txBody>
          <a:bodyPr wrap="square">
            <a:spAutoFit/>
          </a:bodyPr>
          <a:lstStyle/>
          <a:p>
            <a:pPr>
              <a:lnSpc>
                <a:spcPct val="107000"/>
              </a:lnSpc>
              <a:spcAft>
                <a:spcPts val="800"/>
              </a:spcAft>
            </a:pPr>
            <a:r>
              <a:rPr lang="en-DK" sz="5500" b="1" kern="0" dirty="0">
                <a:effectLst/>
                <a:latin typeface="Times New Roman" panose="02020603050405020304" pitchFamily="18" charset="0"/>
                <a:ea typeface="Times New Roman" panose="02020603050405020304" pitchFamily="18" charset="0"/>
                <a:cs typeface="Times New Roman" panose="02020603050405020304" pitchFamily="18" charset="0"/>
              </a:rPr>
              <a:t>Dependencies in Networked Systems</a:t>
            </a:r>
            <a:endParaRPr lang="en-DK" sz="5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5998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7B88EC-9C62-3369-225F-7C2771BBC703}"/>
              </a:ext>
            </a:extLst>
          </p:cNvPr>
          <p:cNvSpPr txBox="1"/>
          <p:nvPr/>
        </p:nvSpPr>
        <p:spPr>
          <a:xfrm>
            <a:off x="1636295" y="2337390"/>
            <a:ext cx="11678652" cy="4847481"/>
          </a:xfrm>
          <a:prstGeom prst="rect">
            <a:avLst/>
          </a:prstGeom>
          <a:noFill/>
        </p:spPr>
        <p:txBody>
          <a:bodyPr wrap="square">
            <a:spAutoFit/>
          </a:bodyPr>
          <a:lstStyle/>
          <a:p>
            <a:r>
              <a:rPr lang="en-GB" sz="3300" b="1" dirty="0"/>
              <a:t>Causal Analysis</a:t>
            </a:r>
            <a:r>
              <a:rPr lang="en-GB" sz="3300" dirty="0"/>
              <a:t> is the process of identifying and understanding the causes of specific outcomes or events, particularly when investigating faults, errors, or issues in a system.</a:t>
            </a:r>
          </a:p>
          <a:p>
            <a:endParaRPr lang="en-GB" sz="3300" dirty="0"/>
          </a:p>
          <a:p>
            <a:r>
              <a:rPr lang="en-GB" sz="3600" b="1" dirty="0"/>
              <a:t>Common Causal Analysis Techniques</a:t>
            </a:r>
          </a:p>
          <a:p>
            <a:pPr>
              <a:buFont typeface="+mj-lt"/>
              <a:buAutoNum type="arabicPeriod"/>
            </a:pPr>
            <a:r>
              <a:rPr lang="en-GB" sz="3600" dirty="0"/>
              <a:t>Root Cause Analysis (RCA</a:t>
            </a:r>
          </a:p>
          <a:p>
            <a:pPr>
              <a:buFont typeface="+mj-lt"/>
              <a:buAutoNum type="arabicPeriod"/>
            </a:pPr>
            <a:r>
              <a:rPr lang="en-GB" sz="3600" dirty="0"/>
              <a:t>Failure Mode and Effects Analysis (FMEA</a:t>
            </a:r>
          </a:p>
          <a:p>
            <a:pPr>
              <a:buFont typeface="+mj-lt"/>
              <a:buAutoNum type="arabicPeriod"/>
            </a:pPr>
            <a:r>
              <a:rPr lang="en-GB" sz="3600" dirty="0"/>
              <a:t>Fault Tree Analysis</a:t>
            </a:r>
          </a:p>
          <a:p>
            <a:endParaRPr lang="en-DK" sz="3300" dirty="0"/>
          </a:p>
        </p:txBody>
      </p:sp>
      <p:sp>
        <p:nvSpPr>
          <p:cNvPr id="5" name="TextBox 4">
            <a:extLst>
              <a:ext uri="{FF2B5EF4-FFF2-40B4-BE49-F238E27FC236}">
                <a16:creationId xmlns:a16="http://schemas.microsoft.com/office/drawing/2014/main" id="{0D0EFB33-52F0-A050-D7D0-4926173DA03D}"/>
              </a:ext>
            </a:extLst>
          </p:cNvPr>
          <p:cNvSpPr txBox="1"/>
          <p:nvPr/>
        </p:nvSpPr>
        <p:spPr>
          <a:xfrm>
            <a:off x="2422358" y="1060589"/>
            <a:ext cx="7315200" cy="938719"/>
          </a:xfrm>
          <a:prstGeom prst="rect">
            <a:avLst/>
          </a:prstGeom>
          <a:noFill/>
        </p:spPr>
        <p:txBody>
          <a:bodyPr wrap="square">
            <a:spAutoFit/>
          </a:bodyPr>
          <a:lstStyle/>
          <a:p>
            <a:r>
              <a:rPr lang="en-GB" sz="5500" b="1" dirty="0"/>
              <a:t>Causal Analysis</a:t>
            </a:r>
            <a:endParaRPr lang="en-DK" sz="5500" dirty="0"/>
          </a:p>
        </p:txBody>
      </p:sp>
    </p:spTree>
    <p:extLst>
      <p:ext uri="{BB962C8B-B14F-4D97-AF65-F5344CB8AC3E}">
        <p14:creationId xmlns:p14="http://schemas.microsoft.com/office/powerpoint/2010/main" val="2995163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9568A5-8F9B-348B-7C73-9D0A48F72903}"/>
              </a:ext>
            </a:extLst>
          </p:cNvPr>
          <p:cNvSpPr txBox="1"/>
          <p:nvPr/>
        </p:nvSpPr>
        <p:spPr>
          <a:xfrm>
            <a:off x="1764631" y="2524013"/>
            <a:ext cx="11438021" cy="3530838"/>
          </a:xfrm>
          <a:prstGeom prst="rect">
            <a:avLst/>
          </a:prstGeom>
          <a:noFill/>
        </p:spPr>
        <p:txBody>
          <a:bodyPr wrap="square">
            <a:spAutoFit/>
          </a:bodyPr>
          <a:lstStyle/>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A system can be </a:t>
            </a:r>
            <a:r>
              <a:rPr lang="en-DK" sz="3300" kern="0" dirty="0" err="1">
                <a:effectLst/>
                <a:latin typeface="Times New Roman" panose="02020603050405020304" pitchFamily="18" charset="0"/>
                <a:ea typeface="Times New Roman" panose="02020603050405020304" pitchFamily="18" charset="0"/>
                <a:cs typeface="Times New Roman" panose="02020603050405020304" pitchFamily="18" charset="0"/>
              </a:rPr>
              <a:t>analyzed</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as “</a:t>
            </a:r>
            <a:r>
              <a:rPr lang="en-DK" sz="33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open</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if subsystems </a:t>
            </a:r>
            <a:r>
              <a:rPr lang="en-DK" sz="33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share</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variables.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DK" sz="33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Closed</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 systems have</a:t>
            </a:r>
            <a:r>
              <a:rPr lang="en-DK" sz="33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isolated </a:t>
            </a: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subsystems without shared variables.</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DK" sz="3300" kern="0" dirty="0">
                <a:effectLst/>
                <a:latin typeface="Times New Roman" panose="02020603050405020304" pitchFamily="18" charset="0"/>
                <a:ea typeface="Times New Roman" panose="02020603050405020304" pitchFamily="18" charset="0"/>
                <a:cs typeface="Times New Roman" panose="02020603050405020304" pitchFamily="18" charset="0"/>
              </a:rPr>
              <a:t>Treating an open system as closed can lead to an incomplete understanding of causality.</a:t>
            </a:r>
            <a:endParaRPr lang="en-DK" sz="33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B02A08D-064E-1246-B4CE-830262E727CF}"/>
              </a:ext>
            </a:extLst>
          </p:cNvPr>
          <p:cNvSpPr txBox="1"/>
          <p:nvPr/>
        </p:nvSpPr>
        <p:spPr>
          <a:xfrm>
            <a:off x="1941094" y="462667"/>
            <a:ext cx="11438022" cy="1858907"/>
          </a:xfrm>
          <a:prstGeom prst="rect">
            <a:avLst/>
          </a:prstGeom>
          <a:noFill/>
        </p:spPr>
        <p:txBody>
          <a:bodyPr wrap="square">
            <a:spAutoFit/>
          </a:bodyPr>
          <a:lstStyle/>
          <a:p>
            <a:pPr algn="ctr">
              <a:lnSpc>
                <a:spcPct val="107000"/>
              </a:lnSpc>
              <a:spcAft>
                <a:spcPts val="800"/>
              </a:spcAft>
            </a:pPr>
            <a:r>
              <a:rPr lang="en-DK" sz="5500" b="1" kern="0" dirty="0">
                <a:effectLst/>
                <a:latin typeface="Times New Roman" panose="02020603050405020304" pitchFamily="18" charset="0"/>
                <a:ea typeface="Times New Roman" panose="02020603050405020304" pitchFamily="18" charset="0"/>
                <a:cs typeface="Times New Roman" panose="02020603050405020304" pitchFamily="18" charset="0"/>
              </a:rPr>
              <a:t>Open vs. Closed Systems in Causal Analysis</a:t>
            </a:r>
            <a:endParaRPr lang="en-DK" sz="55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4537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BB15A5-565F-5637-5629-4014DBC0C9E2}"/>
              </a:ext>
            </a:extLst>
          </p:cNvPr>
          <p:cNvSpPr txBox="1"/>
          <p:nvPr/>
        </p:nvSpPr>
        <p:spPr>
          <a:xfrm>
            <a:off x="1652337" y="1068176"/>
            <a:ext cx="9849852" cy="7017306"/>
          </a:xfrm>
          <a:prstGeom prst="rect">
            <a:avLst/>
          </a:prstGeom>
          <a:noFill/>
        </p:spPr>
        <p:txBody>
          <a:bodyPr wrap="square">
            <a:spAutoFit/>
          </a:bodyPr>
          <a:lstStyle/>
          <a:p>
            <a:r>
              <a:rPr lang="en-GB" sz="2500" b="1" dirty="0">
                <a:solidFill>
                  <a:srgbClr val="FF0000"/>
                </a:solidFill>
              </a:rPr>
              <a:t>Problem</a:t>
            </a:r>
            <a:r>
              <a:rPr lang="en-GB" sz="2500" dirty="0">
                <a:solidFill>
                  <a:srgbClr val="FF0000"/>
                </a:solidFill>
              </a:rPr>
              <a:t>: A web application experiences slow response times during peak usage.</a:t>
            </a:r>
          </a:p>
          <a:p>
            <a:pPr algn="ctr"/>
            <a:r>
              <a:rPr lang="en-GB" sz="2500" i="1" dirty="0"/>
              <a:t>Analysis Process:</a:t>
            </a:r>
          </a:p>
          <a:p>
            <a:pPr>
              <a:buFont typeface="+mj-lt"/>
              <a:buAutoNum type="arabicPeriod"/>
            </a:pPr>
            <a:r>
              <a:rPr lang="en-GB" sz="2500" b="1" dirty="0"/>
              <a:t>Define</a:t>
            </a:r>
            <a:r>
              <a:rPr lang="en-GB" sz="2500" dirty="0"/>
              <a:t>: The problem is slow response times when user traffic is high.</a:t>
            </a:r>
          </a:p>
          <a:p>
            <a:pPr>
              <a:buFont typeface="+mj-lt"/>
              <a:buAutoNum type="arabicPeriod"/>
            </a:pPr>
            <a:r>
              <a:rPr lang="en-GB" sz="2500" b="1" dirty="0"/>
              <a:t>Data Gathering</a:t>
            </a:r>
            <a:r>
              <a:rPr lang="en-GB" sz="2500" dirty="0"/>
              <a:t>: Collect logs, CPU, memory usage, and database performance metrics.</a:t>
            </a:r>
          </a:p>
          <a:p>
            <a:pPr>
              <a:buFont typeface="+mj-lt"/>
              <a:buAutoNum type="arabicPeriod"/>
            </a:pPr>
            <a:r>
              <a:rPr lang="en-GB" sz="2500" b="1" dirty="0"/>
              <a:t>Identify Possible Causes</a:t>
            </a:r>
            <a:r>
              <a:rPr lang="en-GB" sz="2500" dirty="0"/>
              <a:t>: High CPU usage, database query latency, inadequate server capacity.</a:t>
            </a:r>
          </a:p>
          <a:p>
            <a:pPr>
              <a:buFont typeface="+mj-lt"/>
              <a:buAutoNum type="arabicPeriod"/>
            </a:pPr>
            <a:r>
              <a:rPr lang="en-GB" sz="2500" b="1" dirty="0"/>
              <a:t>Analyze</a:t>
            </a:r>
            <a:r>
              <a:rPr lang="en-GB" sz="2500" dirty="0"/>
              <a:t>: Use the 5 Whys:</a:t>
            </a:r>
          </a:p>
          <a:p>
            <a:pPr marL="742950" lvl="1" indent="-285750">
              <a:buFont typeface="+mj-lt"/>
              <a:buAutoNum type="arabicPeriod"/>
            </a:pPr>
            <a:r>
              <a:rPr lang="en-GB" sz="2500" dirty="0"/>
              <a:t>Why is the response slow? → High CPU usage.</a:t>
            </a:r>
          </a:p>
          <a:p>
            <a:pPr marL="742950" lvl="1" indent="-285750">
              <a:buFont typeface="+mj-lt"/>
              <a:buAutoNum type="arabicPeriod"/>
            </a:pPr>
            <a:r>
              <a:rPr lang="en-GB" sz="2500" dirty="0"/>
              <a:t>Why is the CPU usage high? → Excessive database calls per request.</a:t>
            </a:r>
          </a:p>
          <a:p>
            <a:pPr marL="742950" lvl="1" indent="-285750">
              <a:buFont typeface="+mj-lt"/>
              <a:buAutoNum type="arabicPeriod"/>
            </a:pPr>
            <a:r>
              <a:rPr lang="en-GB" sz="2500" dirty="0"/>
              <a:t>Why are there excessive calls? → Inefficient database query structure.</a:t>
            </a:r>
          </a:p>
          <a:p>
            <a:pPr>
              <a:buFont typeface="+mj-lt"/>
              <a:buAutoNum type="arabicPeriod"/>
            </a:pPr>
            <a:r>
              <a:rPr lang="en-GB" sz="2500" b="1" dirty="0"/>
              <a:t>Validate</a:t>
            </a:r>
            <a:r>
              <a:rPr lang="en-GB" sz="2500" dirty="0"/>
              <a:t>: Run tests with optimized database queries to confirm performance improvements.</a:t>
            </a:r>
          </a:p>
          <a:p>
            <a:pPr>
              <a:buFont typeface="+mj-lt"/>
              <a:buAutoNum type="arabicPeriod"/>
            </a:pPr>
            <a:r>
              <a:rPr lang="en-GB" sz="2500" b="1" dirty="0"/>
              <a:t>Implement</a:t>
            </a:r>
            <a:r>
              <a:rPr lang="en-GB" sz="2500" dirty="0"/>
              <a:t>: Optimize the database queries to reduce CPU load.</a:t>
            </a:r>
          </a:p>
          <a:p>
            <a:pPr>
              <a:buFont typeface="+mj-lt"/>
              <a:buAutoNum type="arabicPeriod"/>
            </a:pPr>
            <a:r>
              <a:rPr lang="en-GB" sz="2500" b="1" dirty="0"/>
              <a:t>Monitor</a:t>
            </a:r>
            <a:r>
              <a:rPr lang="en-GB" sz="2500" dirty="0"/>
              <a:t>: Track performance during peak times to ensure response times improve.</a:t>
            </a:r>
          </a:p>
        </p:txBody>
      </p:sp>
      <p:sp>
        <p:nvSpPr>
          <p:cNvPr id="5" name="TextBox 4">
            <a:extLst>
              <a:ext uri="{FF2B5EF4-FFF2-40B4-BE49-F238E27FC236}">
                <a16:creationId xmlns:a16="http://schemas.microsoft.com/office/drawing/2014/main" id="{9A326DAF-9080-2725-D1D8-3EEB93C94A58}"/>
              </a:ext>
            </a:extLst>
          </p:cNvPr>
          <p:cNvSpPr txBox="1"/>
          <p:nvPr/>
        </p:nvSpPr>
        <p:spPr>
          <a:xfrm>
            <a:off x="2518610" y="129457"/>
            <a:ext cx="10892590" cy="938719"/>
          </a:xfrm>
          <a:prstGeom prst="rect">
            <a:avLst/>
          </a:prstGeom>
          <a:noFill/>
        </p:spPr>
        <p:txBody>
          <a:bodyPr wrap="square">
            <a:spAutoFit/>
          </a:bodyPr>
          <a:lstStyle/>
          <a:p>
            <a:r>
              <a:rPr lang="en-GB" sz="5500" b="1" dirty="0"/>
              <a:t>Example of Causal Analysis in Action</a:t>
            </a:r>
          </a:p>
        </p:txBody>
      </p:sp>
    </p:spTree>
    <p:extLst>
      <p:ext uri="{BB962C8B-B14F-4D97-AF65-F5344CB8AC3E}">
        <p14:creationId xmlns:p14="http://schemas.microsoft.com/office/powerpoint/2010/main" val="2187554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89183"/>
          </a:xfrm>
          <a:prstGeom prst="rect">
            <a:avLst/>
          </a:prstGeom>
        </p:spPr>
      </p:pic>
      <p:sp>
        <p:nvSpPr>
          <p:cNvPr id="3" name="Text 0"/>
          <p:cNvSpPr/>
          <p:nvPr/>
        </p:nvSpPr>
        <p:spPr>
          <a:xfrm>
            <a:off x="968693" y="3647122"/>
            <a:ext cx="8901589" cy="703302"/>
          </a:xfrm>
          <a:prstGeom prst="rect">
            <a:avLst/>
          </a:prstGeom>
          <a:noFill/>
          <a:ln/>
        </p:spPr>
        <p:txBody>
          <a:bodyPr wrap="none" lIns="0" tIns="0" rIns="0" bIns="0" rtlCol="0" anchor="t"/>
          <a:lstStyle/>
          <a:p>
            <a:pPr marL="0" indent="0">
              <a:lnSpc>
                <a:spcPts val="5500"/>
              </a:lnSpc>
              <a:buNone/>
            </a:pPr>
            <a:r>
              <a:rPr lang="en-US" sz="4400"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Predictable Failure in System Design</a:t>
            </a:r>
            <a:endParaRPr lang="en-US" sz="440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968693" y="4709041"/>
            <a:ext cx="597813" cy="597813"/>
          </a:xfrm>
          <a:prstGeom prst="rect">
            <a:avLst/>
          </a:prstGeom>
        </p:spPr>
      </p:pic>
      <p:sp>
        <p:nvSpPr>
          <p:cNvPr id="5" name="Text 1"/>
          <p:cNvSpPr/>
          <p:nvPr/>
        </p:nvSpPr>
        <p:spPr>
          <a:xfrm>
            <a:off x="968693" y="5545931"/>
            <a:ext cx="2813328" cy="351592"/>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Standardized Protocols</a:t>
            </a:r>
            <a:endParaRPr lang="en-US" sz="2200" dirty="0">
              <a:latin typeface="Times New Roman" panose="02020603050405020304" pitchFamily="18" charset="0"/>
              <a:cs typeface="Times New Roman" panose="02020603050405020304" pitchFamily="18" charset="0"/>
            </a:endParaRPr>
          </a:p>
        </p:txBody>
      </p:sp>
      <p:sp>
        <p:nvSpPr>
          <p:cNvPr id="6" name="Text 2"/>
          <p:cNvSpPr/>
          <p:nvPr/>
        </p:nvSpPr>
        <p:spPr>
          <a:xfrm>
            <a:off x="968693" y="6040993"/>
            <a:ext cx="3991808" cy="1530668"/>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Adopting well-understood procedures enhances predictability. This approach facilitates rapid system recovery after failures.</a:t>
            </a:r>
            <a:endParaRPr lang="en-US" sz="185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5319117" y="4709041"/>
            <a:ext cx="597813" cy="597813"/>
          </a:xfrm>
          <a:prstGeom prst="rect">
            <a:avLst/>
          </a:prstGeom>
        </p:spPr>
      </p:pic>
      <p:sp>
        <p:nvSpPr>
          <p:cNvPr id="8" name="Text 3"/>
          <p:cNvSpPr/>
          <p:nvPr/>
        </p:nvSpPr>
        <p:spPr>
          <a:xfrm>
            <a:off x="5319117" y="5545931"/>
            <a:ext cx="2813328" cy="351592"/>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Quality Assurance</a:t>
            </a:r>
            <a:endParaRPr lang="en-US" sz="2200" dirty="0">
              <a:latin typeface="Times New Roman" panose="02020603050405020304" pitchFamily="18" charset="0"/>
              <a:cs typeface="Times New Roman" panose="02020603050405020304" pitchFamily="18" charset="0"/>
            </a:endParaRPr>
          </a:p>
        </p:txBody>
      </p:sp>
      <p:sp>
        <p:nvSpPr>
          <p:cNvPr id="9" name="Text 4"/>
          <p:cNvSpPr/>
          <p:nvPr/>
        </p:nvSpPr>
        <p:spPr>
          <a:xfrm>
            <a:off x="5319117" y="6040993"/>
            <a:ext cx="3991927" cy="1148001"/>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Rigorous design and maintenance processes are crucial. They help identify potential failure modes before they occur.</a:t>
            </a:r>
            <a:endParaRPr lang="en-US" sz="185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9669661" y="4709041"/>
            <a:ext cx="597813" cy="597813"/>
          </a:xfrm>
          <a:prstGeom prst="rect">
            <a:avLst/>
          </a:prstGeom>
        </p:spPr>
      </p:pic>
      <p:sp>
        <p:nvSpPr>
          <p:cNvPr id="11" name="Text 5"/>
          <p:cNvSpPr/>
          <p:nvPr/>
        </p:nvSpPr>
        <p:spPr>
          <a:xfrm>
            <a:off x="9669661" y="5545931"/>
            <a:ext cx="2813328" cy="351592"/>
          </a:xfrm>
          <a:prstGeom prst="rect">
            <a:avLst/>
          </a:prstGeom>
          <a:noFill/>
          <a:ln/>
        </p:spPr>
        <p:txBody>
          <a:bodyPr wrap="none" lIns="0" tIns="0" rIns="0" bIns="0" rtlCol="0" anchor="t"/>
          <a:lstStyle/>
          <a:p>
            <a:pPr marL="0" indent="0" algn="l">
              <a:lnSpc>
                <a:spcPts val="2750"/>
              </a:lnSpc>
              <a:buNone/>
            </a:pPr>
            <a:r>
              <a:rPr lang="en-US" sz="2200"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Controlled Mitigation</a:t>
            </a:r>
            <a:endParaRPr lang="en-US" sz="2200" dirty="0">
              <a:latin typeface="Times New Roman" panose="02020603050405020304" pitchFamily="18" charset="0"/>
              <a:cs typeface="Times New Roman" panose="02020603050405020304" pitchFamily="18" charset="0"/>
            </a:endParaRPr>
          </a:p>
        </p:txBody>
      </p:sp>
      <p:sp>
        <p:nvSpPr>
          <p:cNvPr id="12" name="Text 6"/>
          <p:cNvSpPr/>
          <p:nvPr/>
        </p:nvSpPr>
        <p:spPr>
          <a:xfrm>
            <a:off x="9669661" y="6040993"/>
            <a:ext cx="3991808" cy="1148001"/>
          </a:xfrm>
          <a:prstGeom prst="rect">
            <a:avLst/>
          </a:prstGeom>
          <a:noFill/>
          <a:ln/>
        </p:spPr>
        <p:txBody>
          <a:bodyPr wrap="square" lIns="0" tIns="0" rIns="0" bIns="0" rtlCol="0" anchor="t"/>
          <a:lstStyle/>
          <a:p>
            <a:pPr marL="0" indent="0" algn="l">
              <a:lnSpc>
                <a:spcPts val="3000"/>
              </a:lnSpc>
              <a:buNone/>
            </a:pPr>
            <a:r>
              <a:rPr lang="en-US" sz="185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When failures occur as expected, their effects can be managed. This principle is key to maintaining system stability.</a:t>
            </a:r>
            <a:endParaRPr lang="en-US" sz="185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
            <a:ext cx="5486400" cy="8229600"/>
          </a:xfrm>
          <a:prstGeom prst="rect">
            <a:avLst/>
          </a:prstGeom>
        </p:spPr>
      </p:pic>
      <p:sp>
        <p:nvSpPr>
          <p:cNvPr id="3" name="Text 0"/>
          <p:cNvSpPr/>
          <p:nvPr/>
        </p:nvSpPr>
        <p:spPr>
          <a:xfrm>
            <a:off x="6315908" y="653296"/>
            <a:ext cx="7484983" cy="1481376"/>
          </a:xfrm>
          <a:prstGeom prst="rect">
            <a:avLst/>
          </a:prstGeom>
          <a:noFill/>
          <a:ln/>
        </p:spPr>
        <p:txBody>
          <a:bodyPr wrap="square" lIns="0" tIns="0" rIns="0" bIns="0" rtlCol="0" anchor="t"/>
          <a:lstStyle/>
          <a:p>
            <a:pPr marL="0" indent="0">
              <a:lnSpc>
                <a:spcPts val="5800"/>
              </a:lnSpc>
              <a:buNone/>
            </a:pPr>
            <a:r>
              <a:rPr lang="en-US" sz="4650" b="1" dirty="0">
                <a:solidFill>
                  <a:srgbClr val="231971"/>
                </a:solidFill>
                <a:latin typeface="Times New Roman" panose="02020603050405020304" pitchFamily="18" charset="0"/>
                <a:ea typeface="Outfit Extra Bold" pitchFamily="34" charset="-122"/>
                <a:cs typeface="Times New Roman" panose="02020603050405020304" pitchFamily="18" charset="0"/>
              </a:rPr>
              <a:t>Types of Faults</a:t>
            </a:r>
            <a:endParaRPr lang="en-US" sz="4650" dirty="0">
              <a:latin typeface="Times New Roman" panose="02020603050405020304" pitchFamily="18" charset="0"/>
              <a:cs typeface="Times New Roman" panose="02020603050405020304" pitchFamily="18" charset="0"/>
            </a:endParaRPr>
          </a:p>
        </p:txBody>
      </p:sp>
      <p:sp>
        <p:nvSpPr>
          <p:cNvPr id="4" name="Shape 1"/>
          <p:cNvSpPr/>
          <p:nvPr/>
        </p:nvSpPr>
        <p:spPr>
          <a:xfrm>
            <a:off x="6315908" y="1617665"/>
            <a:ext cx="533162" cy="533162"/>
          </a:xfrm>
          <a:prstGeom prst="roundRect">
            <a:avLst>
              <a:gd name="adj" fmla="val 18671"/>
            </a:avLst>
          </a:prstGeom>
          <a:solidFill>
            <a:srgbClr val="E9E6FA"/>
          </a:solidFill>
          <a:ln w="7620">
            <a:solidFill>
              <a:srgbClr val="BDB8DF"/>
            </a:solidFill>
            <a:prstDash val="solid"/>
          </a:ln>
        </p:spPr>
      </p:sp>
      <p:sp>
        <p:nvSpPr>
          <p:cNvPr id="5" name="Text 2"/>
          <p:cNvSpPr/>
          <p:nvPr/>
        </p:nvSpPr>
        <p:spPr>
          <a:xfrm>
            <a:off x="6513076" y="1706486"/>
            <a:ext cx="138708" cy="355521"/>
          </a:xfrm>
          <a:prstGeom prst="rect">
            <a:avLst/>
          </a:prstGeom>
          <a:noFill/>
          <a:ln/>
        </p:spPr>
        <p:txBody>
          <a:bodyPr wrap="none" lIns="0" tIns="0" rIns="0" bIns="0" rtlCol="0" anchor="t"/>
          <a:lstStyle/>
          <a:p>
            <a:pPr marL="0" indent="0" algn="ctr">
              <a:lnSpc>
                <a:spcPts val="27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1</a:t>
            </a:r>
            <a:endParaRPr lang="en-US" sz="3300" dirty="0">
              <a:latin typeface="Times New Roman" panose="02020603050405020304" pitchFamily="18" charset="0"/>
              <a:cs typeface="Times New Roman" panose="02020603050405020304" pitchFamily="18" charset="0"/>
            </a:endParaRPr>
          </a:p>
        </p:txBody>
      </p:sp>
      <p:sp>
        <p:nvSpPr>
          <p:cNvPr id="6" name="Text 3"/>
          <p:cNvSpPr/>
          <p:nvPr/>
        </p:nvSpPr>
        <p:spPr>
          <a:xfrm>
            <a:off x="7086005" y="1617665"/>
            <a:ext cx="2962632" cy="370284"/>
          </a:xfrm>
          <a:prstGeom prst="rect">
            <a:avLst/>
          </a:prstGeom>
          <a:noFill/>
          <a:ln/>
        </p:spPr>
        <p:txBody>
          <a:bodyPr wrap="none" lIns="0" tIns="0" rIns="0" bIns="0" rtlCol="0" anchor="t"/>
          <a:lstStyle/>
          <a:p>
            <a:pPr marL="0" indent="0">
              <a:lnSpc>
                <a:spcPts val="29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Crash Faults</a:t>
            </a:r>
            <a:endParaRPr lang="en-US" sz="3300" dirty="0">
              <a:latin typeface="Times New Roman" panose="02020603050405020304" pitchFamily="18" charset="0"/>
              <a:cs typeface="Times New Roman" panose="02020603050405020304" pitchFamily="18" charset="0"/>
            </a:endParaRPr>
          </a:p>
        </p:txBody>
      </p:sp>
      <p:sp>
        <p:nvSpPr>
          <p:cNvPr id="7" name="Text 4"/>
          <p:cNvSpPr/>
          <p:nvPr/>
        </p:nvSpPr>
        <p:spPr>
          <a:xfrm>
            <a:off x="7086005" y="2130110"/>
            <a:ext cx="6714887" cy="758428"/>
          </a:xfrm>
          <a:prstGeom prst="rect">
            <a:avLst/>
          </a:prstGeom>
          <a:noFill/>
          <a:ln/>
        </p:spPr>
        <p:txBody>
          <a:bodyPr wrap="square" lIns="0" tIns="0" rIns="0" bIns="0" rtlCol="0" anchor="t"/>
          <a:lstStyle/>
          <a:p>
            <a:pPr marL="0" indent="0">
              <a:lnSpc>
                <a:spcPts val="29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Nodes stop functioning without warning. Recovery involves detecting and replacing failed components.</a:t>
            </a:r>
            <a:endParaRPr lang="en-US" sz="3300" dirty="0">
              <a:latin typeface="Times New Roman" panose="02020603050405020304" pitchFamily="18" charset="0"/>
              <a:cs typeface="Times New Roman" panose="02020603050405020304" pitchFamily="18" charset="0"/>
            </a:endParaRPr>
          </a:p>
        </p:txBody>
      </p:sp>
      <p:sp>
        <p:nvSpPr>
          <p:cNvPr id="8" name="Shape 5"/>
          <p:cNvSpPr/>
          <p:nvPr/>
        </p:nvSpPr>
        <p:spPr>
          <a:xfrm>
            <a:off x="6315908" y="3392054"/>
            <a:ext cx="533162" cy="533162"/>
          </a:xfrm>
          <a:prstGeom prst="roundRect">
            <a:avLst>
              <a:gd name="adj" fmla="val 18671"/>
            </a:avLst>
          </a:prstGeom>
          <a:solidFill>
            <a:srgbClr val="E9E6FA"/>
          </a:solidFill>
          <a:ln w="7620">
            <a:solidFill>
              <a:srgbClr val="BDB8DF"/>
            </a:solidFill>
            <a:prstDash val="solid"/>
          </a:ln>
        </p:spPr>
      </p:sp>
      <p:sp>
        <p:nvSpPr>
          <p:cNvPr id="9" name="Text 6"/>
          <p:cNvSpPr/>
          <p:nvPr/>
        </p:nvSpPr>
        <p:spPr>
          <a:xfrm>
            <a:off x="6480096" y="3480874"/>
            <a:ext cx="204787" cy="355521"/>
          </a:xfrm>
          <a:prstGeom prst="rect">
            <a:avLst/>
          </a:prstGeom>
          <a:noFill/>
          <a:ln/>
        </p:spPr>
        <p:txBody>
          <a:bodyPr wrap="none" lIns="0" tIns="0" rIns="0" bIns="0" rtlCol="0" anchor="t"/>
          <a:lstStyle/>
          <a:p>
            <a:pPr marL="0" indent="0" algn="ctr">
              <a:lnSpc>
                <a:spcPts val="27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2</a:t>
            </a:r>
            <a:endParaRPr lang="en-US" sz="3300" dirty="0">
              <a:latin typeface="Times New Roman" panose="02020603050405020304" pitchFamily="18" charset="0"/>
              <a:cs typeface="Times New Roman" panose="02020603050405020304" pitchFamily="18" charset="0"/>
            </a:endParaRPr>
          </a:p>
        </p:txBody>
      </p:sp>
      <p:sp>
        <p:nvSpPr>
          <p:cNvPr id="10" name="Text 7"/>
          <p:cNvSpPr/>
          <p:nvPr/>
        </p:nvSpPr>
        <p:spPr>
          <a:xfrm>
            <a:off x="7086005" y="3392054"/>
            <a:ext cx="2962632" cy="370284"/>
          </a:xfrm>
          <a:prstGeom prst="rect">
            <a:avLst/>
          </a:prstGeom>
          <a:noFill/>
          <a:ln/>
        </p:spPr>
        <p:txBody>
          <a:bodyPr wrap="none" lIns="0" tIns="0" rIns="0" bIns="0" rtlCol="0" anchor="t"/>
          <a:lstStyle/>
          <a:p>
            <a:pPr marL="0" indent="0">
              <a:lnSpc>
                <a:spcPts val="29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Network Partitions</a:t>
            </a:r>
            <a:endParaRPr lang="en-US" sz="3300" dirty="0">
              <a:latin typeface="Times New Roman" panose="02020603050405020304" pitchFamily="18" charset="0"/>
              <a:cs typeface="Times New Roman" panose="02020603050405020304" pitchFamily="18" charset="0"/>
            </a:endParaRPr>
          </a:p>
        </p:txBody>
      </p:sp>
      <p:sp>
        <p:nvSpPr>
          <p:cNvPr id="11" name="Text 8"/>
          <p:cNvSpPr/>
          <p:nvPr/>
        </p:nvSpPr>
        <p:spPr>
          <a:xfrm>
            <a:off x="7086005" y="3904499"/>
            <a:ext cx="6714887" cy="758428"/>
          </a:xfrm>
          <a:prstGeom prst="rect">
            <a:avLst/>
          </a:prstGeom>
          <a:noFill/>
          <a:ln/>
        </p:spPr>
        <p:txBody>
          <a:bodyPr wrap="square" lIns="0" tIns="0" rIns="0" bIns="0" rtlCol="0" anchor="t"/>
          <a:lstStyle/>
          <a:p>
            <a:pPr marL="0" indent="0">
              <a:lnSpc>
                <a:spcPts val="29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Communication breaks between system parts. Strategies like eventual consistency help manage this issue.</a:t>
            </a:r>
            <a:endParaRPr lang="en-US" sz="3300" dirty="0">
              <a:latin typeface="Times New Roman" panose="02020603050405020304" pitchFamily="18" charset="0"/>
              <a:cs typeface="Times New Roman" panose="02020603050405020304" pitchFamily="18" charset="0"/>
            </a:endParaRPr>
          </a:p>
        </p:txBody>
      </p:sp>
      <p:sp>
        <p:nvSpPr>
          <p:cNvPr id="12" name="Shape 9"/>
          <p:cNvSpPr/>
          <p:nvPr/>
        </p:nvSpPr>
        <p:spPr>
          <a:xfrm>
            <a:off x="6315908" y="5166442"/>
            <a:ext cx="533162" cy="533162"/>
          </a:xfrm>
          <a:prstGeom prst="roundRect">
            <a:avLst>
              <a:gd name="adj" fmla="val 18671"/>
            </a:avLst>
          </a:prstGeom>
          <a:solidFill>
            <a:srgbClr val="E9E6FA"/>
          </a:solidFill>
          <a:ln w="7620">
            <a:solidFill>
              <a:srgbClr val="BDB8DF"/>
            </a:solidFill>
            <a:prstDash val="solid"/>
          </a:ln>
        </p:spPr>
      </p:sp>
      <p:sp>
        <p:nvSpPr>
          <p:cNvPr id="13" name="Text 10"/>
          <p:cNvSpPr/>
          <p:nvPr/>
        </p:nvSpPr>
        <p:spPr>
          <a:xfrm>
            <a:off x="6481286" y="5255263"/>
            <a:ext cx="202287" cy="355521"/>
          </a:xfrm>
          <a:prstGeom prst="rect">
            <a:avLst/>
          </a:prstGeom>
          <a:noFill/>
          <a:ln/>
        </p:spPr>
        <p:txBody>
          <a:bodyPr wrap="none" lIns="0" tIns="0" rIns="0" bIns="0" rtlCol="0" anchor="t"/>
          <a:lstStyle/>
          <a:p>
            <a:pPr marL="0" indent="0" algn="ctr">
              <a:lnSpc>
                <a:spcPts val="27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3</a:t>
            </a:r>
            <a:endParaRPr lang="en-US" sz="3300" dirty="0">
              <a:latin typeface="Times New Roman" panose="02020603050405020304" pitchFamily="18" charset="0"/>
              <a:cs typeface="Times New Roman" panose="02020603050405020304" pitchFamily="18" charset="0"/>
            </a:endParaRPr>
          </a:p>
        </p:txBody>
      </p:sp>
      <p:sp>
        <p:nvSpPr>
          <p:cNvPr id="14" name="Text 11"/>
          <p:cNvSpPr/>
          <p:nvPr/>
        </p:nvSpPr>
        <p:spPr>
          <a:xfrm>
            <a:off x="7086005" y="5166442"/>
            <a:ext cx="2962632" cy="370284"/>
          </a:xfrm>
          <a:prstGeom prst="rect">
            <a:avLst/>
          </a:prstGeom>
          <a:noFill/>
          <a:ln/>
        </p:spPr>
        <p:txBody>
          <a:bodyPr wrap="none" lIns="0" tIns="0" rIns="0" bIns="0" rtlCol="0" anchor="t"/>
          <a:lstStyle/>
          <a:p>
            <a:pPr marL="0" indent="0">
              <a:lnSpc>
                <a:spcPts val="29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Byzantine Faults</a:t>
            </a:r>
            <a:endParaRPr lang="en-US" sz="3300" dirty="0">
              <a:latin typeface="Times New Roman" panose="02020603050405020304" pitchFamily="18" charset="0"/>
              <a:cs typeface="Times New Roman" panose="02020603050405020304" pitchFamily="18" charset="0"/>
            </a:endParaRPr>
          </a:p>
        </p:txBody>
      </p:sp>
      <p:sp>
        <p:nvSpPr>
          <p:cNvPr id="15" name="Text 12"/>
          <p:cNvSpPr/>
          <p:nvPr/>
        </p:nvSpPr>
        <p:spPr>
          <a:xfrm>
            <a:off x="7086005" y="5678887"/>
            <a:ext cx="6714887" cy="758428"/>
          </a:xfrm>
          <a:prstGeom prst="rect">
            <a:avLst/>
          </a:prstGeom>
          <a:noFill/>
          <a:ln/>
        </p:spPr>
        <p:txBody>
          <a:bodyPr wrap="square" lIns="0" tIns="0" rIns="0" bIns="0" rtlCol="0" anchor="t"/>
          <a:lstStyle/>
          <a:p>
            <a:pPr marL="0" indent="0">
              <a:lnSpc>
                <a:spcPts val="29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Nodes behave erratically or maliciously. Complex algorithms are needed to maintain system integrity.</a:t>
            </a:r>
            <a:endParaRPr lang="en-US" sz="33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71406" y="951190"/>
            <a:ext cx="7265908" cy="688777"/>
          </a:xfrm>
          <a:prstGeom prst="rect">
            <a:avLst/>
          </a:prstGeom>
          <a:noFill/>
          <a:ln/>
        </p:spPr>
        <p:txBody>
          <a:bodyPr wrap="none" lIns="0" tIns="0" rIns="0" bIns="0" rtlCol="0" anchor="t"/>
          <a:lstStyle/>
          <a:p>
            <a:pPr marL="0" indent="0">
              <a:lnSpc>
                <a:spcPts val="5400"/>
              </a:lnSpc>
              <a:buNone/>
            </a:pPr>
            <a:r>
              <a:rPr lang="en-US" sz="5500" b="1" dirty="0">
                <a:solidFill>
                  <a:srgbClr val="231971"/>
                </a:solidFill>
                <a:latin typeface="Times New Roman" panose="02020603050405020304" pitchFamily="18" charset="0"/>
                <a:ea typeface="Outfit Extra Bold" pitchFamily="34" charset="-122"/>
                <a:cs typeface="Times New Roman" panose="02020603050405020304" pitchFamily="18" charset="0"/>
              </a:rPr>
              <a:t>Fault Detection Mechanisms</a:t>
            </a:r>
            <a:endParaRPr lang="en-US" sz="5500" dirty="0">
              <a:latin typeface="Times New Roman" panose="02020603050405020304" pitchFamily="18" charset="0"/>
              <a:cs typeface="Times New Roman" panose="02020603050405020304" pitchFamily="18" charset="0"/>
            </a:endParaRPr>
          </a:p>
        </p:txBody>
      </p:sp>
      <p:sp>
        <p:nvSpPr>
          <p:cNvPr id="4" name="Shape 1"/>
          <p:cNvSpPr/>
          <p:nvPr/>
        </p:nvSpPr>
        <p:spPr>
          <a:xfrm>
            <a:off x="1086803" y="1970603"/>
            <a:ext cx="30480" cy="5307806"/>
          </a:xfrm>
          <a:prstGeom prst="roundRect">
            <a:avLst>
              <a:gd name="adj" fmla="val 303741"/>
            </a:avLst>
          </a:prstGeom>
          <a:solidFill>
            <a:srgbClr val="BDB8DF"/>
          </a:solidFill>
          <a:ln/>
        </p:spPr>
      </p:sp>
      <p:sp>
        <p:nvSpPr>
          <p:cNvPr id="5" name="Shape 2"/>
          <p:cNvSpPr/>
          <p:nvPr/>
        </p:nvSpPr>
        <p:spPr>
          <a:xfrm>
            <a:off x="1319510" y="2451140"/>
            <a:ext cx="771406" cy="30480"/>
          </a:xfrm>
          <a:prstGeom prst="roundRect">
            <a:avLst>
              <a:gd name="adj" fmla="val 303741"/>
            </a:avLst>
          </a:prstGeom>
          <a:solidFill>
            <a:srgbClr val="BDB8DF"/>
          </a:solidFill>
          <a:ln/>
        </p:spPr>
      </p:sp>
      <p:sp>
        <p:nvSpPr>
          <p:cNvPr id="6" name="Shape 3"/>
          <p:cNvSpPr/>
          <p:nvPr/>
        </p:nvSpPr>
        <p:spPr>
          <a:xfrm>
            <a:off x="854095" y="2218492"/>
            <a:ext cx="495895" cy="495895"/>
          </a:xfrm>
          <a:prstGeom prst="roundRect">
            <a:avLst>
              <a:gd name="adj" fmla="val 18669"/>
            </a:avLst>
          </a:prstGeom>
          <a:solidFill>
            <a:srgbClr val="E9E6FA"/>
          </a:solidFill>
          <a:ln w="7620">
            <a:solidFill>
              <a:srgbClr val="BDB8DF"/>
            </a:solidFill>
            <a:prstDash val="solid"/>
          </a:ln>
        </p:spPr>
      </p:sp>
      <p:sp>
        <p:nvSpPr>
          <p:cNvPr id="7" name="Text 4"/>
          <p:cNvSpPr/>
          <p:nvPr/>
        </p:nvSpPr>
        <p:spPr>
          <a:xfrm>
            <a:off x="1037570" y="2301121"/>
            <a:ext cx="128945" cy="330637"/>
          </a:xfrm>
          <a:prstGeom prst="rect">
            <a:avLst/>
          </a:prstGeom>
          <a:noFill/>
          <a:ln/>
        </p:spPr>
        <p:txBody>
          <a:bodyPr wrap="none" lIns="0" tIns="0" rIns="0" bIns="0" rtlCol="0" anchor="t"/>
          <a:lstStyle/>
          <a:p>
            <a:pPr marL="0" indent="0" algn="ctr">
              <a:lnSpc>
                <a:spcPts val="26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1</a:t>
            </a:r>
            <a:endParaRPr lang="en-US" sz="3300" dirty="0">
              <a:latin typeface="Times New Roman" panose="02020603050405020304" pitchFamily="18" charset="0"/>
              <a:cs typeface="Times New Roman" panose="02020603050405020304" pitchFamily="18" charset="0"/>
            </a:endParaRPr>
          </a:p>
        </p:txBody>
      </p:sp>
      <p:sp>
        <p:nvSpPr>
          <p:cNvPr id="8" name="Text 5"/>
          <p:cNvSpPr/>
          <p:nvPr/>
        </p:nvSpPr>
        <p:spPr>
          <a:xfrm>
            <a:off x="2314337" y="2190988"/>
            <a:ext cx="2829758" cy="344329"/>
          </a:xfrm>
          <a:prstGeom prst="rect">
            <a:avLst/>
          </a:prstGeom>
          <a:noFill/>
          <a:ln/>
        </p:spPr>
        <p:txBody>
          <a:bodyPr wrap="none" lIns="0" tIns="0" rIns="0" bIns="0" rtlCol="0" anchor="t"/>
          <a:lstStyle/>
          <a:p>
            <a:pPr marL="0" indent="0" algn="l">
              <a:lnSpc>
                <a:spcPts val="27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Heartbeat Monitoring</a:t>
            </a:r>
            <a:endParaRPr lang="en-US" sz="3300" dirty="0">
              <a:latin typeface="Times New Roman" panose="02020603050405020304" pitchFamily="18" charset="0"/>
              <a:cs typeface="Times New Roman" panose="02020603050405020304" pitchFamily="18" charset="0"/>
            </a:endParaRPr>
          </a:p>
        </p:txBody>
      </p:sp>
      <p:sp>
        <p:nvSpPr>
          <p:cNvPr id="9" name="Text 6"/>
          <p:cNvSpPr/>
          <p:nvPr/>
        </p:nvSpPr>
        <p:spPr>
          <a:xfrm>
            <a:off x="2314337" y="2667476"/>
            <a:ext cx="6058257" cy="705088"/>
          </a:xfrm>
          <a:prstGeom prst="rect">
            <a:avLst/>
          </a:prstGeom>
          <a:noFill/>
          <a:ln/>
        </p:spPr>
        <p:txBody>
          <a:bodyPr wrap="square" lIns="0" tIns="0" rIns="0" bIns="0" rtlCol="0" anchor="t"/>
          <a:lstStyle/>
          <a:p>
            <a:pPr marL="0" indent="0" algn="l">
              <a:lnSpc>
                <a:spcPts val="27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Nodes periodically send signals. Absence indicates potential failure.</a:t>
            </a:r>
            <a:endParaRPr lang="en-US" sz="3300" dirty="0">
              <a:latin typeface="Times New Roman" panose="02020603050405020304" pitchFamily="18" charset="0"/>
              <a:cs typeface="Times New Roman" panose="02020603050405020304" pitchFamily="18" charset="0"/>
            </a:endParaRPr>
          </a:p>
        </p:txBody>
      </p:sp>
      <p:sp>
        <p:nvSpPr>
          <p:cNvPr id="10" name="Shape 7"/>
          <p:cNvSpPr/>
          <p:nvPr/>
        </p:nvSpPr>
        <p:spPr>
          <a:xfrm>
            <a:off x="1319510" y="4293870"/>
            <a:ext cx="771406" cy="30480"/>
          </a:xfrm>
          <a:prstGeom prst="roundRect">
            <a:avLst>
              <a:gd name="adj" fmla="val 303741"/>
            </a:avLst>
          </a:prstGeom>
          <a:solidFill>
            <a:srgbClr val="BDB8DF"/>
          </a:solidFill>
          <a:ln/>
        </p:spPr>
      </p:sp>
      <p:sp>
        <p:nvSpPr>
          <p:cNvPr id="11" name="Shape 8"/>
          <p:cNvSpPr/>
          <p:nvPr/>
        </p:nvSpPr>
        <p:spPr>
          <a:xfrm>
            <a:off x="854095" y="4061222"/>
            <a:ext cx="495895" cy="495895"/>
          </a:xfrm>
          <a:prstGeom prst="roundRect">
            <a:avLst>
              <a:gd name="adj" fmla="val 18669"/>
            </a:avLst>
          </a:prstGeom>
          <a:solidFill>
            <a:srgbClr val="E9E6FA"/>
          </a:solidFill>
          <a:ln w="7620">
            <a:solidFill>
              <a:srgbClr val="BDB8DF"/>
            </a:solidFill>
            <a:prstDash val="solid"/>
          </a:ln>
        </p:spPr>
      </p:sp>
      <p:sp>
        <p:nvSpPr>
          <p:cNvPr id="12" name="Text 9"/>
          <p:cNvSpPr/>
          <p:nvPr/>
        </p:nvSpPr>
        <p:spPr>
          <a:xfrm>
            <a:off x="1006852" y="4143851"/>
            <a:ext cx="190381" cy="330637"/>
          </a:xfrm>
          <a:prstGeom prst="rect">
            <a:avLst/>
          </a:prstGeom>
          <a:noFill/>
          <a:ln/>
        </p:spPr>
        <p:txBody>
          <a:bodyPr wrap="none" lIns="0" tIns="0" rIns="0" bIns="0" rtlCol="0" anchor="t"/>
          <a:lstStyle/>
          <a:p>
            <a:pPr marL="0" indent="0" algn="ctr">
              <a:lnSpc>
                <a:spcPts val="26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2</a:t>
            </a:r>
            <a:endParaRPr lang="en-US" sz="3300" dirty="0">
              <a:latin typeface="Times New Roman" panose="02020603050405020304" pitchFamily="18" charset="0"/>
              <a:cs typeface="Times New Roman" panose="02020603050405020304" pitchFamily="18" charset="0"/>
            </a:endParaRPr>
          </a:p>
        </p:txBody>
      </p:sp>
      <p:sp>
        <p:nvSpPr>
          <p:cNvPr id="13" name="Text 10"/>
          <p:cNvSpPr/>
          <p:nvPr/>
        </p:nvSpPr>
        <p:spPr>
          <a:xfrm>
            <a:off x="2314337" y="4033718"/>
            <a:ext cx="2755344" cy="344329"/>
          </a:xfrm>
          <a:prstGeom prst="rect">
            <a:avLst/>
          </a:prstGeom>
          <a:noFill/>
          <a:ln/>
        </p:spPr>
        <p:txBody>
          <a:bodyPr wrap="none" lIns="0" tIns="0" rIns="0" bIns="0" rtlCol="0" anchor="t"/>
          <a:lstStyle/>
          <a:p>
            <a:pPr marL="0" indent="0" algn="l">
              <a:lnSpc>
                <a:spcPts val="27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Gossip Protocols</a:t>
            </a:r>
            <a:endParaRPr lang="en-US" sz="3300" dirty="0">
              <a:latin typeface="Times New Roman" panose="02020603050405020304" pitchFamily="18" charset="0"/>
              <a:cs typeface="Times New Roman" panose="02020603050405020304" pitchFamily="18" charset="0"/>
            </a:endParaRPr>
          </a:p>
        </p:txBody>
      </p:sp>
      <p:sp>
        <p:nvSpPr>
          <p:cNvPr id="14" name="Text 11"/>
          <p:cNvSpPr/>
          <p:nvPr/>
        </p:nvSpPr>
        <p:spPr>
          <a:xfrm>
            <a:off x="2314337" y="4510207"/>
            <a:ext cx="6058257" cy="705088"/>
          </a:xfrm>
          <a:prstGeom prst="rect">
            <a:avLst/>
          </a:prstGeom>
          <a:noFill/>
          <a:ln/>
        </p:spPr>
        <p:txBody>
          <a:bodyPr wrap="square" lIns="0" tIns="0" rIns="0" bIns="0" rtlCol="0" anchor="t"/>
          <a:lstStyle/>
          <a:p>
            <a:pPr marL="0" indent="0" algn="l">
              <a:lnSpc>
                <a:spcPts val="27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Nodes share state information. Discrepancies reveal issues in the system.</a:t>
            </a:r>
            <a:endParaRPr lang="en-US" sz="3300" dirty="0">
              <a:latin typeface="Times New Roman" panose="02020603050405020304" pitchFamily="18" charset="0"/>
              <a:cs typeface="Times New Roman" panose="02020603050405020304" pitchFamily="18" charset="0"/>
            </a:endParaRPr>
          </a:p>
        </p:txBody>
      </p:sp>
      <p:sp>
        <p:nvSpPr>
          <p:cNvPr id="15" name="Shape 12"/>
          <p:cNvSpPr/>
          <p:nvPr/>
        </p:nvSpPr>
        <p:spPr>
          <a:xfrm>
            <a:off x="1319510" y="6136600"/>
            <a:ext cx="771406" cy="30480"/>
          </a:xfrm>
          <a:prstGeom prst="roundRect">
            <a:avLst>
              <a:gd name="adj" fmla="val 303741"/>
            </a:avLst>
          </a:prstGeom>
          <a:solidFill>
            <a:srgbClr val="BDB8DF"/>
          </a:solidFill>
          <a:ln/>
        </p:spPr>
      </p:sp>
      <p:sp>
        <p:nvSpPr>
          <p:cNvPr id="16" name="Shape 13"/>
          <p:cNvSpPr/>
          <p:nvPr/>
        </p:nvSpPr>
        <p:spPr>
          <a:xfrm>
            <a:off x="854095" y="5903952"/>
            <a:ext cx="495895" cy="495895"/>
          </a:xfrm>
          <a:prstGeom prst="roundRect">
            <a:avLst>
              <a:gd name="adj" fmla="val 18669"/>
            </a:avLst>
          </a:prstGeom>
          <a:solidFill>
            <a:srgbClr val="E9E6FA"/>
          </a:solidFill>
          <a:ln w="7620">
            <a:solidFill>
              <a:srgbClr val="BDB8DF"/>
            </a:solidFill>
            <a:prstDash val="solid"/>
          </a:ln>
        </p:spPr>
      </p:sp>
      <p:sp>
        <p:nvSpPr>
          <p:cNvPr id="17" name="Text 14"/>
          <p:cNvSpPr/>
          <p:nvPr/>
        </p:nvSpPr>
        <p:spPr>
          <a:xfrm>
            <a:off x="1007924" y="5986582"/>
            <a:ext cx="188119" cy="330637"/>
          </a:xfrm>
          <a:prstGeom prst="rect">
            <a:avLst/>
          </a:prstGeom>
          <a:noFill/>
          <a:ln/>
        </p:spPr>
        <p:txBody>
          <a:bodyPr wrap="none" lIns="0" tIns="0" rIns="0" bIns="0" rtlCol="0" anchor="t"/>
          <a:lstStyle/>
          <a:p>
            <a:pPr marL="0" indent="0" algn="ctr">
              <a:lnSpc>
                <a:spcPts val="26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3</a:t>
            </a:r>
            <a:endParaRPr lang="en-US" sz="3300" dirty="0">
              <a:latin typeface="Times New Roman" panose="02020603050405020304" pitchFamily="18" charset="0"/>
              <a:cs typeface="Times New Roman" panose="02020603050405020304" pitchFamily="18" charset="0"/>
            </a:endParaRPr>
          </a:p>
        </p:txBody>
      </p:sp>
      <p:sp>
        <p:nvSpPr>
          <p:cNvPr id="18" name="Text 15"/>
          <p:cNvSpPr/>
          <p:nvPr/>
        </p:nvSpPr>
        <p:spPr>
          <a:xfrm>
            <a:off x="2314337" y="5876449"/>
            <a:ext cx="2849285" cy="344329"/>
          </a:xfrm>
          <a:prstGeom prst="rect">
            <a:avLst/>
          </a:prstGeom>
          <a:noFill/>
          <a:ln/>
        </p:spPr>
        <p:txBody>
          <a:bodyPr wrap="none" lIns="0" tIns="0" rIns="0" bIns="0" rtlCol="0" anchor="t"/>
          <a:lstStyle/>
          <a:p>
            <a:pPr marL="0" indent="0" algn="l">
              <a:lnSpc>
                <a:spcPts val="270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Consensus Algorithms</a:t>
            </a:r>
            <a:endParaRPr lang="en-US" sz="3300" dirty="0">
              <a:latin typeface="Times New Roman" panose="02020603050405020304" pitchFamily="18" charset="0"/>
              <a:cs typeface="Times New Roman" panose="02020603050405020304" pitchFamily="18" charset="0"/>
            </a:endParaRPr>
          </a:p>
        </p:txBody>
      </p:sp>
      <p:sp>
        <p:nvSpPr>
          <p:cNvPr id="19" name="Text 16"/>
          <p:cNvSpPr/>
          <p:nvPr/>
        </p:nvSpPr>
        <p:spPr>
          <a:xfrm>
            <a:off x="2314337" y="6352937"/>
            <a:ext cx="6058257" cy="705088"/>
          </a:xfrm>
          <a:prstGeom prst="rect">
            <a:avLst/>
          </a:prstGeom>
          <a:noFill/>
          <a:ln/>
        </p:spPr>
        <p:txBody>
          <a:bodyPr wrap="square" lIns="0" tIns="0" rIns="0" bIns="0" rtlCol="0" anchor="t"/>
          <a:lstStyle/>
          <a:p>
            <a:pPr marL="0" indent="0" algn="l">
              <a:lnSpc>
                <a:spcPts val="275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Nodes agree on system state. Disagreements can signify faults.</a:t>
            </a:r>
            <a:endParaRPr lang="en-US" sz="33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45225" y="664964"/>
            <a:ext cx="7453551" cy="1420654"/>
          </a:xfrm>
          <a:prstGeom prst="rect">
            <a:avLst/>
          </a:prstGeom>
          <a:noFill/>
          <a:ln/>
        </p:spPr>
        <p:txBody>
          <a:bodyPr wrap="square" lIns="0" tIns="0" rIns="0" bIns="0" rtlCol="0" anchor="t"/>
          <a:lstStyle/>
          <a:p>
            <a:pPr marL="0" indent="0">
              <a:lnSpc>
                <a:spcPts val="5550"/>
              </a:lnSpc>
              <a:buNone/>
            </a:pPr>
            <a:r>
              <a:rPr lang="en-US" sz="5500" b="1" kern="0" spc="-89" dirty="0">
                <a:solidFill>
                  <a:srgbClr val="000000"/>
                </a:solidFill>
                <a:latin typeface="Times New Roman" panose="02020603050405020304" pitchFamily="18" charset="0"/>
                <a:ea typeface="Source Serif Pro Semi Bold" pitchFamily="34" charset="-122"/>
                <a:cs typeface="Times New Roman" panose="02020603050405020304" pitchFamily="18" charset="0"/>
              </a:rPr>
              <a:t>Fault Tolerance in Complex Systems</a:t>
            </a:r>
            <a:endParaRPr lang="en-US" sz="5500" b="1" dirty="0">
              <a:latin typeface="Times New Roman" panose="02020603050405020304" pitchFamily="18" charset="0"/>
              <a:cs typeface="Times New Roman" panose="02020603050405020304" pitchFamily="18" charset="0"/>
            </a:endParaRPr>
          </a:p>
        </p:txBody>
      </p:sp>
      <p:sp>
        <p:nvSpPr>
          <p:cNvPr id="4" name="Shape 1"/>
          <p:cNvSpPr/>
          <p:nvPr/>
        </p:nvSpPr>
        <p:spPr>
          <a:xfrm>
            <a:off x="845225" y="2719507"/>
            <a:ext cx="543401" cy="543401"/>
          </a:xfrm>
          <a:prstGeom prst="roundRect">
            <a:avLst>
              <a:gd name="adj" fmla="val 18667"/>
            </a:avLst>
          </a:prstGeom>
          <a:solidFill>
            <a:srgbClr val="F0D4F7"/>
          </a:solidFill>
          <a:ln w="7620">
            <a:solidFill>
              <a:srgbClr val="D6BADD"/>
            </a:solidFill>
            <a:prstDash val="solid"/>
          </a:ln>
        </p:spPr>
      </p:sp>
      <p:sp>
        <p:nvSpPr>
          <p:cNvPr id="5" name="Text 2"/>
          <p:cNvSpPr/>
          <p:nvPr/>
        </p:nvSpPr>
        <p:spPr>
          <a:xfrm>
            <a:off x="1031677" y="2820710"/>
            <a:ext cx="170497" cy="340995"/>
          </a:xfrm>
          <a:prstGeom prst="rect">
            <a:avLst/>
          </a:prstGeom>
          <a:noFill/>
          <a:ln/>
        </p:spPr>
        <p:txBody>
          <a:bodyPr wrap="none" lIns="0" tIns="0" rIns="0" bIns="0" rtlCol="0" anchor="t"/>
          <a:lstStyle/>
          <a:p>
            <a:pPr marL="0" indent="0" algn="ctr">
              <a:lnSpc>
                <a:spcPts val="2650"/>
              </a:lnSpc>
              <a:buNone/>
            </a:pPr>
            <a:r>
              <a:rPr lang="en-US" sz="2200" kern="0" spc="-5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1</a:t>
            </a:r>
            <a:endParaRPr lang="en-US" sz="2200" dirty="0">
              <a:latin typeface="Times New Roman" panose="02020603050405020304" pitchFamily="18" charset="0"/>
              <a:cs typeface="Times New Roman" panose="02020603050405020304" pitchFamily="18" charset="0"/>
            </a:endParaRPr>
          </a:p>
        </p:txBody>
      </p:sp>
      <p:sp>
        <p:nvSpPr>
          <p:cNvPr id="6" name="Text 3"/>
          <p:cNvSpPr/>
          <p:nvPr/>
        </p:nvSpPr>
        <p:spPr>
          <a:xfrm>
            <a:off x="1630085" y="2719507"/>
            <a:ext cx="2841308" cy="355044"/>
          </a:xfrm>
          <a:prstGeom prst="rect">
            <a:avLst/>
          </a:prstGeom>
          <a:noFill/>
          <a:ln/>
        </p:spPr>
        <p:txBody>
          <a:bodyPr wrap="none" lIns="0" tIns="0" rIns="0" bIns="0" rtlCol="0" anchor="t"/>
          <a:lstStyle/>
          <a:p>
            <a:pPr marL="0" indent="0">
              <a:lnSpc>
                <a:spcPts val="2750"/>
              </a:lnSpc>
              <a:buNone/>
            </a:pPr>
            <a:r>
              <a:rPr lang="en-US" sz="2200" b="1"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Built-in Redundancy</a:t>
            </a:r>
            <a:endParaRPr lang="en-US" sz="2200" b="1" dirty="0">
              <a:latin typeface="Times New Roman" panose="02020603050405020304" pitchFamily="18" charset="0"/>
              <a:cs typeface="Times New Roman" panose="02020603050405020304" pitchFamily="18" charset="0"/>
            </a:endParaRPr>
          </a:p>
        </p:txBody>
      </p:sp>
      <p:sp>
        <p:nvSpPr>
          <p:cNvPr id="7" name="Text 4"/>
          <p:cNvSpPr/>
          <p:nvPr/>
        </p:nvSpPr>
        <p:spPr>
          <a:xfrm>
            <a:off x="1630085" y="3219450"/>
            <a:ext cx="6668691" cy="772954"/>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Many systems have redundant components. This design approach enhances overall system resilience.</a:t>
            </a:r>
            <a:endParaRPr lang="en-US" sz="2200" dirty="0">
              <a:latin typeface="Times New Roman" panose="02020603050405020304" pitchFamily="18" charset="0"/>
              <a:cs typeface="Times New Roman" panose="02020603050405020304" pitchFamily="18" charset="0"/>
            </a:endParaRPr>
          </a:p>
        </p:txBody>
      </p:sp>
      <p:sp>
        <p:nvSpPr>
          <p:cNvPr id="8" name="Shape 5"/>
          <p:cNvSpPr/>
          <p:nvPr/>
        </p:nvSpPr>
        <p:spPr>
          <a:xfrm>
            <a:off x="845225" y="4505563"/>
            <a:ext cx="543401" cy="543401"/>
          </a:xfrm>
          <a:prstGeom prst="roundRect">
            <a:avLst>
              <a:gd name="adj" fmla="val 18667"/>
            </a:avLst>
          </a:prstGeom>
          <a:solidFill>
            <a:srgbClr val="F0D4F7"/>
          </a:solidFill>
          <a:ln w="7620">
            <a:solidFill>
              <a:srgbClr val="D6BADD"/>
            </a:solidFill>
            <a:prstDash val="solid"/>
          </a:ln>
        </p:spPr>
      </p:sp>
      <p:sp>
        <p:nvSpPr>
          <p:cNvPr id="9" name="Text 6"/>
          <p:cNvSpPr/>
          <p:nvPr/>
        </p:nvSpPr>
        <p:spPr>
          <a:xfrm>
            <a:off x="1031677" y="4606766"/>
            <a:ext cx="170497" cy="340995"/>
          </a:xfrm>
          <a:prstGeom prst="rect">
            <a:avLst/>
          </a:prstGeom>
          <a:noFill/>
          <a:ln/>
        </p:spPr>
        <p:txBody>
          <a:bodyPr wrap="none" lIns="0" tIns="0" rIns="0" bIns="0" rtlCol="0" anchor="t"/>
          <a:lstStyle/>
          <a:p>
            <a:pPr marL="0" indent="0" algn="ctr">
              <a:lnSpc>
                <a:spcPts val="2650"/>
              </a:lnSpc>
              <a:buNone/>
            </a:pPr>
            <a:r>
              <a:rPr lang="en-US" sz="2200" kern="0" spc="-5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2</a:t>
            </a:r>
            <a:endParaRPr lang="en-US" sz="2200" dirty="0">
              <a:latin typeface="Times New Roman" panose="02020603050405020304" pitchFamily="18" charset="0"/>
              <a:cs typeface="Times New Roman" panose="02020603050405020304" pitchFamily="18" charset="0"/>
            </a:endParaRPr>
          </a:p>
        </p:txBody>
      </p:sp>
      <p:sp>
        <p:nvSpPr>
          <p:cNvPr id="10" name="Text 7"/>
          <p:cNvSpPr/>
          <p:nvPr/>
        </p:nvSpPr>
        <p:spPr>
          <a:xfrm>
            <a:off x="1630085" y="4505563"/>
            <a:ext cx="2841308" cy="355044"/>
          </a:xfrm>
          <a:prstGeom prst="rect">
            <a:avLst/>
          </a:prstGeom>
          <a:noFill/>
          <a:ln/>
        </p:spPr>
        <p:txBody>
          <a:bodyPr wrap="none" lIns="0" tIns="0" rIns="0" bIns="0" rtlCol="0" anchor="t"/>
          <a:lstStyle/>
          <a:p>
            <a:pPr marL="0" indent="0">
              <a:lnSpc>
                <a:spcPts val="2750"/>
              </a:lnSpc>
              <a:buNone/>
            </a:pPr>
            <a:r>
              <a:rPr lang="en-US" sz="2200" b="1"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Network Resilience</a:t>
            </a:r>
            <a:endParaRPr lang="en-US" sz="2200" b="1" dirty="0">
              <a:latin typeface="Times New Roman" panose="02020603050405020304" pitchFamily="18" charset="0"/>
              <a:cs typeface="Times New Roman" panose="02020603050405020304" pitchFamily="18" charset="0"/>
            </a:endParaRPr>
          </a:p>
        </p:txBody>
      </p:sp>
      <p:sp>
        <p:nvSpPr>
          <p:cNvPr id="11" name="Text 8"/>
          <p:cNvSpPr/>
          <p:nvPr/>
        </p:nvSpPr>
        <p:spPr>
          <a:xfrm>
            <a:off x="1630085" y="5005507"/>
            <a:ext cx="6668691" cy="772954"/>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Networks often have multiple routes between nodes. This structure allows for continued operation even if some connections fail.</a:t>
            </a:r>
            <a:endParaRPr lang="en-US" sz="2200" dirty="0">
              <a:latin typeface="Times New Roman" panose="02020603050405020304" pitchFamily="18" charset="0"/>
              <a:cs typeface="Times New Roman" panose="02020603050405020304" pitchFamily="18" charset="0"/>
            </a:endParaRPr>
          </a:p>
        </p:txBody>
      </p:sp>
      <p:sp>
        <p:nvSpPr>
          <p:cNvPr id="12" name="Shape 9"/>
          <p:cNvSpPr/>
          <p:nvPr/>
        </p:nvSpPr>
        <p:spPr>
          <a:xfrm>
            <a:off x="845225" y="6291620"/>
            <a:ext cx="543401" cy="543401"/>
          </a:xfrm>
          <a:prstGeom prst="roundRect">
            <a:avLst>
              <a:gd name="adj" fmla="val 18667"/>
            </a:avLst>
          </a:prstGeom>
          <a:solidFill>
            <a:srgbClr val="F0D4F7"/>
          </a:solidFill>
          <a:ln w="7620">
            <a:solidFill>
              <a:srgbClr val="D6BADD"/>
            </a:solidFill>
            <a:prstDash val="solid"/>
          </a:ln>
        </p:spPr>
      </p:sp>
      <p:sp>
        <p:nvSpPr>
          <p:cNvPr id="13" name="Text 10"/>
          <p:cNvSpPr/>
          <p:nvPr/>
        </p:nvSpPr>
        <p:spPr>
          <a:xfrm>
            <a:off x="1031677" y="6392823"/>
            <a:ext cx="170497" cy="340995"/>
          </a:xfrm>
          <a:prstGeom prst="rect">
            <a:avLst/>
          </a:prstGeom>
          <a:noFill/>
          <a:ln/>
        </p:spPr>
        <p:txBody>
          <a:bodyPr wrap="none" lIns="0" tIns="0" rIns="0" bIns="0" rtlCol="0" anchor="t"/>
          <a:lstStyle/>
          <a:p>
            <a:pPr marL="0" indent="0" algn="ctr">
              <a:lnSpc>
                <a:spcPts val="2650"/>
              </a:lnSpc>
              <a:buNone/>
            </a:pPr>
            <a:r>
              <a:rPr lang="en-US" sz="2200" kern="0" spc="-5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3</a:t>
            </a:r>
            <a:endParaRPr lang="en-US" sz="2200" dirty="0">
              <a:latin typeface="Times New Roman" panose="02020603050405020304" pitchFamily="18" charset="0"/>
              <a:cs typeface="Times New Roman" panose="02020603050405020304" pitchFamily="18" charset="0"/>
            </a:endParaRPr>
          </a:p>
        </p:txBody>
      </p:sp>
      <p:sp>
        <p:nvSpPr>
          <p:cNvPr id="14" name="Text 11"/>
          <p:cNvSpPr/>
          <p:nvPr/>
        </p:nvSpPr>
        <p:spPr>
          <a:xfrm>
            <a:off x="1630085" y="6291620"/>
            <a:ext cx="2841308" cy="355044"/>
          </a:xfrm>
          <a:prstGeom prst="rect">
            <a:avLst/>
          </a:prstGeom>
          <a:noFill/>
          <a:ln/>
        </p:spPr>
        <p:txBody>
          <a:bodyPr wrap="none" lIns="0" tIns="0" rIns="0" bIns="0" rtlCol="0" anchor="t"/>
          <a:lstStyle/>
          <a:p>
            <a:pPr marL="0" indent="0">
              <a:lnSpc>
                <a:spcPts val="2750"/>
              </a:lnSpc>
              <a:buNone/>
            </a:pPr>
            <a:r>
              <a:rPr lang="en-US" sz="2200" b="1" kern="0" spc="-45" dirty="0">
                <a:solidFill>
                  <a:srgbClr val="272525"/>
                </a:solidFill>
                <a:latin typeface="Times New Roman" panose="02020603050405020304" pitchFamily="18" charset="0"/>
                <a:ea typeface="Source Serif Pro Semi Bold" pitchFamily="34" charset="-122"/>
                <a:cs typeface="Times New Roman" panose="02020603050405020304" pitchFamily="18" charset="0"/>
              </a:rPr>
              <a:t>Webs of Influence</a:t>
            </a:r>
            <a:endParaRPr lang="en-US" sz="2200" b="1" dirty="0">
              <a:latin typeface="Times New Roman" panose="02020603050405020304" pitchFamily="18" charset="0"/>
              <a:cs typeface="Times New Roman" panose="02020603050405020304" pitchFamily="18" charset="0"/>
            </a:endParaRPr>
          </a:p>
        </p:txBody>
      </p:sp>
      <p:sp>
        <p:nvSpPr>
          <p:cNvPr id="15" name="Text 12"/>
          <p:cNvSpPr/>
          <p:nvPr/>
        </p:nvSpPr>
        <p:spPr>
          <a:xfrm>
            <a:off x="1630085" y="6791563"/>
            <a:ext cx="6668691" cy="772954"/>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Networks represent abstract links between system components. They illustrate the interconnected nature of complex systems.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9131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81087"/>
          </a:xfrm>
          <a:prstGeom prst="rect">
            <a:avLst/>
          </a:prstGeom>
        </p:spPr>
      </p:pic>
      <p:sp>
        <p:nvSpPr>
          <p:cNvPr id="3" name="Text 0"/>
          <p:cNvSpPr/>
          <p:nvPr/>
        </p:nvSpPr>
        <p:spPr>
          <a:xfrm>
            <a:off x="968693" y="3819882"/>
            <a:ext cx="8163997" cy="701397"/>
          </a:xfrm>
          <a:prstGeom prst="rect">
            <a:avLst/>
          </a:prstGeom>
          <a:noFill/>
          <a:ln/>
        </p:spPr>
        <p:txBody>
          <a:bodyPr wrap="none" lIns="0" tIns="0" rIns="0" bIns="0" rtlCol="0" anchor="t"/>
          <a:lstStyle/>
          <a:p>
            <a:pPr marL="0" indent="0">
              <a:lnSpc>
                <a:spcPts val="5500"/>
              </a:lnSpc>
              <a:buNone/>
            </a:pPr>
            <a:r>
              <a:rPr lang="en-US" sz="4400" b="1" kern="0" spc="-88" dirty="0">
                <a:solidFill>
                  <a:srgbClr val="000000"/>
                </a:solidFill>
                <a:latin typeface="Times New Roman" panose="02020603050405020304" pitchFamily="18" charset="0"/>
                <a:ea typeface="Source Serif Pro Semi Bold" pitchFamily="34" charset="-122"/>
                <a:cs typeface="Times New Roman" panose="02020603050405020304" pitchFamily="18" charset="0"/>
              </a:rPr>
              <a:t>Types /Perspectives on System Tolerance</a:t>
            </a:r>
            <a:endParaRPr lang="en-US" sz="4400" b="1" dirty="0">
              <a:latin typeface="Times New Roman" panose="02020603050405020304" pitchFamily="18" charset="0"/>
              <a:cs typeface="Times New Roman" panose="02020603050405020304" pitchFamily="18" charset="0"/>
            </a:endParaRPr>
          </a:p>
        </p:txBody>
      </p:sp>
      <p:sp>
        <p:nvSpPr>
          <p:cNvPr id="4" name="Shape 1"/>
          <p:cNvSpPr/>
          <p:nvPr/>
        </p:nvSpPr>
        <p:spPr>
          <a:xfrm>
            <a:off x="968693" y="4878943"/>
            <a:ext cx="4071938" cy="2511862"/>
          </a:xfrm>
          <a:prstGeom prst="roundRect">
            <a:avLst>
              <a:gd name="adj" fmla="val 3988"/>
            </a:avLst>
          </a:prstGeom>
          <a:solidFill>
            <a:srgbClr val="F0D4F7"/>
          </a:solidFill>
          <a:ln w="7620">
            <a:solidFill>
              <a:srgbClr val="D6BADD"/>
            </a:solidFill>
            <a:prstDash val="solid"/>
          </a:ln>
        </p:spPr>
      </p:sp>
      <p:sp>
        <p:nvSpPr>
          <p:cNvPr id="5" name="Text 2"/>
          <p:cNvSpPr/>
          <p:nvPr/>
        </p:nvSpPr>
        <p:spPr>
          <a:xfrm>
            <a:off x="1214795" y="5125045"/>
            <a:ext cx="2805827" cy="350758"/>
          </a:xfrm>
          <a:prstGeom prst="rect">
            <a:avLst/>
          </a:prstGeom>
          <a:noFill/>
          <a:ln/>
        </p:spPr>
        <p:txBody>
          <a:bodyPr wrap="none" lIns="0" tIns="0" rIns="0" bIns="0" rtlCol="0" anchor="t"/>
          <a:lstStyle/>
          <a:p>
            <a:pPr marL="0" indent="0">
              <a:lnSpc>
                <a:spcPts val="2750"/>
              </a:lnSpc>
              <a:buNone/>
            </a:pPr>
            <a:r>
              <a:rPr lang="en-US" sz="2200" b="1"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Access Network View</a:t>
            </a:r>
            <a:endParaRPr lang="en-US" sz="2200" b="1" dirty="0">
              <a:latin typeface="Times New Roman" panose="02020603050405020304" pitchFamily="18" charset="0"/>
              <a:cs typeface="Times New Roman" panose="02020603050405020304" pitchFamily="18" charset="0"/>
            </a:endParaRPr>
          </a:p>
        </p:txBody>
      </p:sp>
      <p:sp>
        <p:nvSpPr>
          <p:cNvPr id="6" name="Text 3"/>
          <p:cNvSpPr/>
          <p:nvPr/>
        </p:nvSpPr>
        <p:spPr>
          <a:xfrm>
            <a:off x="1214795" y="5618797"/>
            <a:ext cx="3579733" cy="1525905"/>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A poorly connected access network limits problem propagation. This perspective focuses on preventing security breaches.</a:t>
            </a:r>
            <a:endParaRPr lang="en-US" sz="2200" dirty="0">
              <a:latin typeface="Times New Roman" panose="02020603050405020304" pitchFamily="18" charset="0"/>
              <a:cs typeface="Times New Roman" panose="02020603050405020304" pitchFamily="18" charset="0"/>
            </a:endParaRPr>
          </a:p>
        </p:txBody>
      </p:sp>
      <p:sp>
        <p:nvSpPr>
          <p:cNvPr id="7" name="Shape 4"/>
          <p:cNvSpPr/>
          <p:nvPr/>
        </p:nvSpPr>
        <p:spPr>
          <a:xfrm>
            <a:off x="5279112" y="4878943"/>
            <a:ext cx="4071938" cy="2511862"/>
          </a:xfrm>
          <a:prstGeom prst="roundRect">
            <a:avLst>
              <a:gd name="adj" fmla="val 3988"/>
            </a:avLst>
          </a:prstGeom>
          <a:solidFill>
            <a:srgbClr val="F0D4F7"/>
          </a:solidFill>
          <a:ln w="7620">
            <a:solidFill>
              <a:srgbClr val="D6BADD"/>
            </a:solidFill>
            <a:prstDash val="solid"/>
          </a:ln>
        </p:spPr>
      </p:sp>
      <p:sp>
        <p:nvSpPr>
          <p:cNvPr id="8" name="Text 5"/>
          <p:cNvSpPr/>
          <p:nvPr/>
        </p:nvSpPr>
        <p:spPr>
          <a:xfrm>
            <a:off x="5525214" y="5125045"/>
            <a:ext cx="2889885" cy="350758"/>
          </a:xfrm>
          <a:prstGeom prst="rect">
            <a:avLst/>
          </a:prstGeom>
          <a:noFill/>
          <a:ln/>
        </p:spPr>
        <p:txBody>
          <a:bodyPr wrap="none" lIns="0" tIns="0" rIns="0" bIns="0" rtlCol="0" anchor="t"/>
          <a:lstStyle/>
          <a:p>
            <a:pPr marL="0" indent="0">
              <a:lnSpc>
                <a:spcPts val="2750"/>
              </a:lnSpc>
              <a:buNone/>
            </a:pPr>
            <a:r>
              <a:rPr lang="en-US" sz="2200" b="1"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Resource Network View</a:t>
            </a:r>
            <a:endParaRPr lang="en-US" sz="2200" b="1" dirty="0">
              <a:latin typeface="Times New Roman" panose="02020603050405020304" pitchFamily="18" charset="0"/>
              <a:cs typeface="Times New Roman" panose="02020603050405020304" pitchFamily="18" charset="0"/>
            </a:endParaRPr>
          </a:p>
        </p:txBody>
      </p:sp>
      <p:sp>
        <p:nvSpPr>
          <p:cNvPr id="9" name="Text 6"/>
          <p:cNvSpPr/>
          <p:nvPr/>
        </p:nvSpPr>
        <p:spPr>
          <a:xfrm>
            <a:off x="5525214" y="5618798"/>
            <a:ext cx="3579733" cy="1525905"/>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A well-connected resource network ensures resilience. This approach emphasizes maintaining access to critical resources.</a:t>
            </a:r>
            <a:endParaRPr lang="en-US" sz="2200" dirty="0">
              <a:latin typeface="Times New Roman" panose="02020603050405020304" pitchFamily="18" charset="0"/>
              <a:cs typeface="Times New Roman" panose="02020603050405020304" pitchFamily="18" charset="0"/>
            </a:endParaRPr>
          </a:p>
        </p:txBody>
      </p:sp>
      <p:sp>
        <p:nvSpPr>
          <p:cNvPr id="10" name="Shape 7"/>
          <p:cNvSpPr/>
          <p:nvPr/>
        </p:nvSpPr>
        <p:spPr>
          <a:xfrm>
            <a:off x="9589532" y="4878943"/>
            <a:ext cx="4071938" cy="2511862"/>
          </a:xfrm>
          <a:prstGeom prst="roundRect">
            <a:avLst>
              <a:gd name="adj" fmla="val 3988"/>
            </a:avLst>
          </a:prstGeom>
          <a:solidFill>
            <a:srgbClr val="F0D4F7"/>
          </a:solidFill>
          <a:ln w="7620">
            <a:solidFill>
              <a:srgbClr val="D6BADD"/>
            </a:solidFill>
            <a:prstDash val="solid"/>
          </a:ln>
        </p:spPr>
      </p:sp>
      <p:sp>
        <p:nvSpPr>
          <p:cNvPr id="11" name="Text 8"/>
          <p:cNvSpPr/>
          <p:nvPr/>
        </p:nvSpPr>
        <p:spPr>
          <a:xfrm>
            <a:off x="9835634" y="5125045"/>
            <a:ext cx="3497699" cy="350758"/>
          </a:xfrm>
          <a:prstGeom prst="rect">
            <a:avLst/>
          </a:prstGeom>
          <a:noFill/>
          <a:ln/>
        </p:spPr>
        <p:txBody>
          <a:bodyPr wrap="none" lIns="0" tIns="0" rIns="0" bIns="0" rtlCol="0" anchor="t"/>
          <a:lstStyle/>
          <a:p>
            <a:pPr marL="0" indent="0">
              <a:lnSpc>
                <a:spcPts val="2750"/>
              </a:lnSpc>
              <a:buNone/>
            </a:pPr>
            <a:r>
              <a:rPr lang="en-US" sz="2200" b="1" kern="0" spc="-44" dirty="0">
                <a:solidFill>
                  <a:srgbClr val="272525"/>
                </a:solidFill>
                <a:latin typeface="Times New Roman" panose="02020603050405020304" pitchFamily="18" charset="0"/>
                <a:ea typeface="Source Serif Pro Semi Bold" pitchFamily="34" charset="-122"/>
                <a:cs typeface="Times New Roman" panose="02020603050405020304" pitchFamily="18" charset="0"/>
              </a:rPr>
              <a:t>Complementary Approaches</a:t>
            </a:r>
            <a:endParaRPr lang="en-US" sz="2200" b="1" dirty="0">
              <a:latin typeface="Times New Roman" panose="02020603050405020304" pitchFamily="18" charset="0"/>
              <a:cs typeface="Times New Roman" panose="02020603050405020304" pitchFamily="18" charset="0"/>
            </a:endParaRPr>
          </a:p>
        </p:txBody>
      </p:sp>
      <p:sp>
        <p:nvSpPr>
          <p:cNvPr id="12" name="Text 9"/>
          <p:cNvSpPr/>
          <p:nvPr/>
        </p:nvSpPr>
        <p:spPr>
          <a:xfrm>
            <a:off x="9835634" y="5618798"/>
            <a:ext cx="3579733" cy="1525905"/>
          </a:xfrm>
          <a:prstGeom prst="rect">
            <a:avLst/>
          </a:prstGeom>
          <a:noFill/>
          <a:ln/>
        </p:spPr>
        <p:txBody>
          <a:bodyPr wrap="square" lIns="0" tIns="0" rIns="0" bIns="0" rtlCol="0" anchor="t"/>
          <a:lstStyle/>
          <a:p>
            <a:pPr marL="0" indent="0">
              <a:lnSpc>
                <a:spcPts val="3000"/>
              </a:lnSpc>
              <a:buNone/>
            </a:pPr>
            <a:r>
              <a:rPr lang="en-US" sz="2200" kern="0" spc="-38" dirty="0">
                <a:solidFill>
                  <a:srgbClr val="272525"/>
                </a:solidFill>
                <a:latin typeface="Times New Roman" panose="02020603050405020304" pitchFamily="18" charset="0"/>
                <a:ea typeface="Source Sans Pro" pitchFamily="34" charset="-122"/>
                <a:cs typeface="Times New Roman" panose="02020603050405020304" pitchFamily="18" charset="0"/>
              </a:rPr>
              <a:t>Both viewpoints are valuable for system security. They address different aspects of system vulnerability and resilience.</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5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3523" y="823198"/>
            <a:ext cx="6877883" cy="711637"/>
          </a:xfrm>
          <a:prstGeom prst="rect">
            <a:avLst/>
          </a:prstGeom>
          <a:noFill/>
          <a:ln/>
        </p:spPr>
        <p:txBody>
          <a:bodyPr wrap="none" lIns="0" tIns="0" rIns="0" bIns="0" rtlCol="0" anchor="t"/>
          <a:lstStyle/>
          <a:p>
            <a:pPr marL="0" indent="0">
              <a:lnSpc>
                <a:spcPts val="5600"/>
              </a:lnSpc>
              <a:buNone/>
            </a:pPr>
            <a:r>
              <a:rPr lang="en-US" sz="4450" b="1" dirty="0">
                <a:solidFill>
                  <a:srgbClr val="231971"/>
                </a:solidFill>
                <a:latin typeface="Times New Roman" panose="02020603050405020304" pitchFamily="18" charset="0"/>
                <a:ea typeface="Outfit Extra Bold" pitchFamily="34" charset="-122"/>
                <a:cs typeface="Times New Roman" panose="02020603050405020304" pitchFamily="18" charset="0"/>
              </a:rPr>
              <a:t>Fault Isolation Techniques</a:t>
            </a:r>
            <a:endParaRPr lang="en-US" sz="4450" dirty="0">
              <a:latin typeface="Times New Roman" panose="02020603050405020304" pitchFamily="18" charset="0"/>
              <a:cs typeface="Times New Roman" panose="02020603050405020304" pitchFamily="18" charset="0"/>
            </a:endParaRPr>
          </a:p>
        </p:txBody>
      </p:sp>
      <p:sp>
        <p:nvSpPr>
          <p:cNvPr id="4" name="Shape 1"/>
          <p:cNvSpPr/>
          <p:nvPr/>
        </p:nvSpPr>
        <p:spPr>
          <a:xfrm>
            <a:off x="6283523" y="1876425"/>
            <a:ext cx="7549753" cy="1691521"/>
          </a:xfrm>
          <a:prstGeom prst="roundRect">
            <a:avLst>
              <a:gd name="adj" fmla="val 5655"/>
            </a:avLst>
          </a:prstGeom>
          <a:solidFill>
            <a:srgbClr val="E9E6FA"/>
          </a:solidFill>
          <a:ln w="7620">
            <a:solidFill>
              <a:srgbClr val="BDB8DF"/>
            </a:solidFill>
            <a:prstDash val="solid"/>
          </a:ln>
        </p:spPr>
      </p:sp>
      <p:sp>
        <p:nvSpPr>
          <p:cNvPr id="5" name="Text 2"/>
          <p:cNvSpPr/>
          <p:nvPr/>
        </p:nvSpPr>
        <p:spPr>
          <a:xfrm>
            <a:off x="6518791" y="2111693"/>
            <a:ext cx="2847023" cy="355759"/>
          </a:xfrm>
          <a:prstGeom prst="rect">
            <a:avLst/>
          </a:prstGeom>
          <a:noFill/>
          <a:ln/>
        </p:spPr>
        <p:txBody>
          <a:bodyPr wrap="none" lIns="0" tIns="0" rIns="0" bIns="0" rtlCol="0" anchor="t"/>
          <a:lstStyle/>
          <a:p>
            <a:pPr marL="0" indent="0">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Circuit Breakers</a:t>
            </a:r>
            <a:endParaRPr lang="en-US" sz="2200" dirty="0">
              <a:latin typeface="Times New Roman" panose="02020603050405020304" pitchFamily="18" charset="0"/>
              <a:cs typeface="Times New Roman" panose="02020603050405020304" pitchFamily="18" charset="0"/>
            </a:endParaRPr>
          </a:p>
        </p:txBody>
      </p:sp>
      <p:sp>
        <p:nvSpPr>
          <p:cNvPr id="6" name="Text 3"/>
          <p:cNvSpPr/>
          <p:nvPr/>
        </p:nvSpPr>
        <p:spPr>
          <a:xfrm>
            <a:off x="6518791" y="2604016"/>
            <a:ext cx="7079218" cy="728662"/>
          </a:xfrm>
          <a:prstGeom prst="rect">
            <a:avLst/>
          </a:prstGeom>
          <a:noFill/>
          <a:ln/>
        </p:spPr>
        <p:txBody>
          <a:bodyPr wrap="square" lIns="0" tIns="0" rIns="0" bIns="0" rtlCol="0" anchor="t"/>
          <a:lstStyle/>
          <a:p>
            <a:pPr marL="0" indent="0">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Prevent cascading failures by isolating faulty components. They automatically cut off problematic services.</a:t>
            </a:r>
            <a:endParaRPr lang="en-US" sz="2200" dirty="0">
              <a:latin typeface="Times New Roman" panose="02020603050405020304" pitchFamily="18" charset="0"/>
              <a:cs typeface="Times New Roman" panose="02020603050405020304" pitchFamily="18" charset="0"/>
            </a:endParaRPr>
          </a:p>
        </p:txBody>
      </p:sp>
      <p:sp>
        <p:nvSpPr>
          <p:cNvPr id="7" name="Shape 4"/>
          <p:cNvSpPr/>
          <p:nvPr/>
        </p:nvSpPr>
        <p:spPr>
          <a:xfrm>
            <a:off x="6283523" y="3795593"/>
            <a:ext cx="7549753" cy="1691521"/>
          </a:xfrm>
          <a:prstGeom prst="roundRect">
            <a:avLst>
              <a:gd name="adj" fmla="val 5655"/>
            </a:avLst>
          </a:prstGeom>
          <a:solidFill>
            <a:srgbClr val="E9E6FA"/>
          </a:solidFill>
          <a:ln w="7620">
            <a:solidFill>
              <a:srgbClr val="BDB8DF"/>
            </a:solidFill>
            <a:prstDash val="solid"/>
          </a:ln>
        </p:spPr>
      </p:sp>
      <p:sp>
        <p:nvSpPr>
          <p:cNvPr id="8" name="Text 5"/>
          <p:cNvSpPr/>
          <p:nvPr/>
        </p:nvSpPr>
        <p:spPr>
          <a:xfrm>
            <a:off x="6518791" y="4030861"/>
            <a:ext cx="2847023" cy="355759"/>
          </a:xfrm>
          <a:prstGeom prst="rect">
            <a:avLst/>
          </a:prstGeom>
          <a:noFill/>
          <a:ln/>
        </p:spPr>
        <p:txBody>
          <a:bodyPr wrap="none" lIns="0" tIns="0" rIns="0" bIns="0" rtlCol="0" anchor="t"/>
          <a:lstStyle/>
          <a:p>
            <a:pPr marL="0" indent="0">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Bulkheads</a:t>
            </a:r>
            <a:endParaRPr lang="en-US" sz="2200" dirty="0">
              <a:latin typeface="Times New Roman" panose="02020603050405020304" pitchFamily="18" charset="0"/>
              <a:cs typeface="Times New Roman" panose="02020603050405020304" pitchFamily="18" charset="0"/>
            </a:endParaRPr>
          </a:p>
        </p:txBody>
      </p:sp>
      <p:sp>
        <p:nvSpPr>
          <p:cNvPr id="9" name="Text 6"/>
          <p:cNvSpPr/>
          <p:nvPr/>
        </p:nvSpPr>
        <p:spPr>
          <a:xfrm>
            <a:off x="6518791" y="4523184"/>
            <a:ext cx="7079218" cy="728662"/>
          </a:xfrm>
          <a:prstGeom prst="rect">
            <a:avLst/>
          </a:prstGeom>
          <a:noFill/>
          <a:ln/>
        </p:spPr>
        <p:txBody>
          <a:bodyPr wrap="square" lIns="0" tIns="0" rIns="0" bIns="0" rtlCol="0" anchor="t"/>
          <a:lstStyle/>
          <a:p>
            <a:pPr marL="0" indent="0">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Partition system resources. This limits the impact of failures to specific areas.</a:t>
            </a:r>
            <a:endParaRPr lang="en-US" sz="2200" dirty="0">
              <a:latin typeface="Times New Roman" panose="02020603050405020304" pitchFamily="18" charset="0"/>
              <a:cs typeface="Times New Roman" panose="02020603050405020304" pitchFamily="18" charset="0"/>
            </a:endParaRPr>
          </a:p>
        </p:txBody>
      </p:sp>
      <p:sp>
        <p:nvSpPr>
          <p:cNvPr id="10" name="Shape 7"/>
          <p:cNvSpPr/>
          <p:nvPr/>
        </p:nvSpPr>
        <p:spPr>
          <a:xfrm>
            <a:off x="6283523" y="5714762"/>
            <a:ext cx="7549753" cy="1691521"/>
          </a:xfrm>
          <a:prstGeom prst="roundRect">
            <a:avLst>
              <a:gd name="adj" fmla="val 5655"/>
            </a:avLst>
          </a:prstGeom>
          <a:solidFill>
            <a:srgbClr val="E9E6FA"/>
          </a:solidFill>
          <a:ln w="7620">
            <a:solidFill>
              <a:srgbClr val="BDB8DF"/>
            </a:solidFill>
            <a:prstDash val="solid"/>
          </a:ln>
        </p:spPr>
      </p:sp>
      <p:sp>
        <p:nvSpPr>
          <p:cNvPr id="11" name="Text 8"/>
          <p:cNvSpPr/>
          <p:nvPr/>
        </p:nvSpPr>
        <p:spPr>
          <a:xfrm>
            <a:off x="6518791" y="5950029"/>
            <a:ext cx="2870716" cy="355759"/>
          </a:xfrm>
          <a:prstGeom prst="rect">
            <a:avLst/>
          </a:prstGeom>
          <a:noFill/>
          <a:ln/>
        </p:spPr>
        <p:txBody>
          <a:bodyPr wrap="none" lIns="0" tIns="0" rIns="0" bIns="0" rtlCol="0" anchor="t"/>
          <a:lstStyle/>
          <a:p>
            <a:pPr marL="0" indent="0">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Fail-fast Mechanisms</a:t>
            </a:r>
            <a:endParaRPr lang="en-US" sz="2200" dirty="0">
              <a:latin typeface="Times New Roman" panose="02020603050405020304" pitchFamily="18" charset="0"/>
              <a:cs typeface="Times New Roman" panose="02020603050405020304" pitchFamily="18" charset="0"/>
            </a:endParaRPr>
          </a:p>
        </p:txBody>
      </p:sp>
      <p:sp>
        <p:nvSpPr>
          <p:cNvPr id="12" name="Text 9"/>
          <p:cNvSpPr/>
          <p:nvPr/>
        </p:nvSpPr>
        <p:spPr>
          <a:xfrm>
            <a:off x="6518791" y="6442353"/>
            <a:ext cx="7079218" cy="728662"/>
          </a:xfrm>
          <a:prstGeom prst="rect">
            <a:avLst/>
          </a:prstGeom>
          <a:noFill/>
          <a:ln/>
        </p:spPr>
        <p:txBody>
          <a:bodyPr wrap="square" lIns="0" tIns="0" rIns="0" bIns="0" rtlCol="0" anchor="t"/>
          <a:lstStyle/>
          <a:p>
            <a:pPr marL="0" indent="0">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Quickly terminate faulty processes. This prevents resource waste and speeds up recovery.</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9834" y="829151"/>
            <a:ext cx="7319010" cy="717352"/>
          </a:xfrm>
          <a:prstGeom prst="rect">
            <a:avLst/>
          </a:prstGeom>
          <a:noFill/>
          <a:ln/>
        </p:spPr>
        <p:txBody>
          <a:bodyPr wrap="none" lIns="0" tIns="0" rIns="0" bIns="0" rtlCol="0" anchor="t"/>
          <a:lstStyle/>
          <a:p>
            <a:pPr marL="0" indent="0">
              <a:lnSpc>
                <a:spcPts val="5600"/>
              </a:lnSpc>
              <a:buNone/>
            </a:pPr>
            <a:r>
              <a:rPr lang="en-US" sz="4500" b="1" dirty="0">
                <a:solidFill>
                  <a:srgbClr val="231971"/>
                </a:solidFill>
                <a:latin typeface="Times New Roman" panose="02020603050405020304" pitchFamily="18" charset="0"/>
                <a:ea typeface="Outfit Extra Bold" pitchFamily="34" charset="-122"/>
                <a:cs typeface="Times New Roman" panose="02020603050405020304" pitchFamily="18" charset="0"/>
              </a:rPr>
              <a:t>Fault Propagation Patterns</a:t>
            </a:r>
            <a:endParaRPr lang="en-US" sz="450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6289834" y="1890832"/>
            <a:ext cx="1147763" cy="1836539"/>
          </a:xfrm>
          <a:prstGeom prst="rect">
            <a:avLst/>
          </a:prstGeom>
        </p:spPr>
      </p:pic>
      <p:sp>
        <p:nvSpPr>
          <p:cNvPr id="5" name="Text 1"/>
          <p:cNvSpPr/>
          <p:nvPr/>
        </p:nvSpPr>
        <p:spPr>
          <a:xfrm>
            <a:off x="7781925" y="2120384"/>
            <a:ext cx="2869525" cy="358616"/>
          </a:xfrm>
          <a:prstGeom prst="rect">
            <a:avLst/>
          </a:prstGeom>
          <a:noFill/>
          <a:ln/>
        </p:spPr>
        <p:txBody>
          <a:bodyPr wrap="none" lIns="0" tIns="0" rIns="0" bIns="0" rtlCol="0" anchor="t"/>
          <a:lstStyle/>
          <a:p>
            <a:pPr marL="0" indent="0" algn="l">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Cascading Failures</a:t>
            </a:r>
            <a:endParaRPr lang="en-US" sz="2200" dirty="0">
              <a:latin typeface="Times New Roman" panose="02020603050405020304" pitchFamily="18" charset="0"/>
              <a:cs typeface="Times New Roman" panose="02020603050405020304" pitchFamily="18" charset="0"/>
            </a:endParaRPr>
          </a:p>
        </p:txBody>
      </p:sp>
      <p:sp>
        <p:nvSpPr>
          <p:cNvPr id="6" name="Text 2"/>
          <p:cNvSpPr/>
          <p:nvPr/>
        </p:nvSpPr>
        <p:spPr>
          <a:xfrm>
            <a:off x="7781925" y="2616637"/>
            <a:ext cx="6045041" cy="734378"/>
          </a:xfrm>
          <a:prstGeom prst="rect">
            <a:avLst/>
          </a:prstGeom>
          <a:noFill/>
          <a:ln/>
        </p:spPr>
        <p:txBody>
          <a:bodyPr wrap="square" lIns="0" tIns="0" rIns="0" bIns="0" rtlCol="0" anchor="t"/>
          <a:lstStyle/>
          <a:p>
            <a:pPr marL="0" indent="0" algn="l">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One fault triggers a chain reaction. Load redistribution often causes this effect.</a:t>
            </a:r>
            <a:endParaRPr lang="en-US" sz="22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6289834" y="3727371"/>
            <a:ext cx="1147763" cy="1836539"/>
          </a:xfrm>
          <a:prstGeom prst="rect">
            <a:avLst/>
          </a:prstGeom>
        </p:spPr>
      </p:pic>
      <p:sp>
        <p:nvSpPr>
          <p:cNvPr id="8" name="Text 3"/>
          <p:cNvSpPr/>
          <p:nvPr/>
        </p:nvSpPr>
        <p:spPr>
          <a:xfrm>
            <a:off x="7781925" y="3956923"/>
            <a:ext cx="2869525" cy="358616"/>
          </a:xfrm>
          <a:prstGeom prst="rect">
            <a:avLst/>
          </a:prstGeom>
          <a:noFill/>
          <a:ln/>
        </p:spPr>
        <p:txBody>
          <a:bodyPr wrap="none" lIns="0" tIns="0" rIns="0" bIns="0" rtlCol="0" anchor="t"/>
          <a:lstStyle/>
          <a:p>
            <a:pPr marL="0" indent="0" algn="l">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Resource Exhaustion</a:t>
            </a:r>
            <a:endParaRPr lang="en-US" sz="2200" dirty="0">
              <a:latin typeface="Times New Roman" panose="02020603050405020304" pitchFamily="18" charset="0"/>
              <a:cs typeface="Times New Roman" panose="02020603050405020304" pitchFamily="18" charset="0"/>
            </a:endParaRPr>
          </a:p>
        </p:txBody>
      </p:sp>
      <p:sp>
        <p:nvSpPr>
          <p:cNvPr id="9" name="Text 4"/>
          <p:cNvSpPr/>
          <p:nvPr/>
        </p:nvSpPr>
        <p:spPr>
          <a:xfrm>
            <a:off x="7781925" y="4453176"/>
            <a:ext cx="6045041" cy="734378"/>
          </a:xfrm>
          <a:prstGeom prst="rect">
            <a:avLst/>
          </a:prstGeom>
          <a:noFill/>
          <a:ln/>
        </p:spPr>
        <p:txBody>
          <a:bodyPr wrap="square" lIns="0" tIns="0" rIns="0" bIns="0" rtlCol="0" anchor="t"/>
          <a:lstStyle/>
          <a:p>
            <a:pPr marL="0" indent="0" algn="l">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Faults deplete system resources. This can lead to widespread service degradation.</a:t>
            </a:r>
            <a:endParaRPr lang="en-US" sz="220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6289834" y="5563910"/>
            <a:ext cx="1147763" cy="1836539"/>
          </a:xfrm>
          <a:prstGeom prst="rect">
            <a:avLst/>
          </a:prstGeom>
        </p:spPr>
      </p:pic>
      <p:sp>
        <p:nvSpPr>
          <p:cNvPr id="11" name="Text 5"/>
          <p:cNvSpPr/>
          <p:nvPr/>
        </p:nvSpPr>
        <p:spPr>
          <a:xfrm>
            <a:off x="7781925" y="5793462"/>
            <a:ext cx="2869525" cy="358616"/>
          </a:xfrm>
          <a:prstGeom prst="rect">
            <a:avLst/>
          </a:prstGeom>
          <a:noFill/>
          <a:ln/>
        </p:spPr>
        <p:txBody>
          <a:bodyPr wrap="none" lIns="0" tIns="0" rIns="0" bIns="0" rtlCol="0" anchor="t"/>
          <a:lstStyle/>
          <a:p>
            <a:pPr marL="0" indent="0" algn="l">
              <a:lnSpc>
                <a:spcPts val="2800"/>
              </a:lnSpc>
              <a:buNone/>
            </a:pPr>
            <a:r>
              <a:rPr lang="en-US" sz="2200" b="1" dirty="0">
                <a:solidFill>
                  <a:srgbClr val="2A2742"/>
                </a:solidFill>
                <a:latin typeface="Times New Roman" panose="02020603050405020304" pitchFamily="18" charset="0"/>
                <a:ea typeface="Outfit Extra Bold" pitchFamily="34" charset="-122"/>
                <a:cs typeface="Times New Roman" panose="02020603050405020304" pitchFamily="18" charset="0"/>
              </a:rPr>
              <a:t>Data Corruption</a:t>
            </a:r>
            <a:endParaRPr lang="en-US" sz="2200" dirty="0">
              <a:latin typeface="Times New Roman" panose="02020603050405020304" pitchFamily="18" charset="0"/>
              <a:cs typeface="Times New Roman" panose="02020603050405020304" pitchFamily="18" charset="0"/>
            </a:endParaRPr>
          </a:p>
        </p:txBody>
      </p:sp>
      <p:sp>
        <p:nvSpPr>
          <p:cNvPr id="12" name="Text 6"/>
          <p:cNvSpPr/>
          <p:nvPr/>
        </p:nvSpPr>
        <p:spPr>
          <a:xfrm>
            <a:off x="7781925" y="6289715"/>
            <a:ext cx="6045041" cy="734378"/>
          </a:xfrm>
          <a:prstGeom prst="rect">
            <a:avLst/>
          </a:prstGeom>
          <a:noFill/>
          <a:ln/>
        </p:spPr>
        <p:txBody>
          <a:bodyPr wrap="square" lIns="0" tIns="0" rIns="0" bIns="0" rtlCol="0" anchor="t"/>
          <a:lstStyle/>
          <a:p>
            <a:pPr marL="0" indent="0" algn="l">
              <a:lnSpc>
                <a:spcPts val="2850"/>
              </a:lnSpc>
              <a:buNone/>
            </a:pPr>
            <a:r>
              <a:rPr lang="en-US" sz="2200" dirty="0">
                <a:solidFill>
                  <a:srgbClr val="2A2742"/>
                </a:solidFill>
                <a:latin typeface="Times New Roman" panose="02020603050405020304" pitchFamily="18" charset="0"/>
                <a:ea typeface="Arimo" pitchFamily="34" charset="-122"/>
                <a:cs typeface="Times New Roman" panose="02020603050405020304" pitchFamily="18" charset="0"/>
              </a:rPr>
              <a:t>Errors in data spread through replication. This can compromise system integrity.</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0445" y="551498"/>
            <a:ext cx="6860619" cy="625435"/>
          </a:xfrm>
          <a:prstGeom prst="rect">
            <a:avLst/>
          </a:prstGeom>
          <a:noFill/>
          <a:ln/>
        </p:spPr>
        <p:txBody>
          <a:bodyPr wrap="none" lIns="0" tIns="0" rIns="0" bIns="0" rtlCol="0" anchor="t"/>
          <a:lstStyle/>
          <a:p>
            <a:pPr marL="0" indent="0">
              <a:lnSpc>
                <a:spcPts val="4900"/>
              </a:lnSpc>
              <a:buNone/>
            </a:pPr>
            <a:r>
              <a:rPr lang="en-US" sz="3900" b="1" dirty="0">
                <a:solidFill>
                  <a:srgbClr val="231971"/>
                </a:solidFill>
                <a:latin typeface="Times New Roman" panose="02020603050405020304" pitchFamily="18" charset="0"/>
                <a:ea typeface="Outfit Extra Bold" pitchFamily="34" charset="-122"/>
                <a:cs typeface="Times New Roman" panose="02020603050405020304" pitchFamily="18" charset="0"/>
              </a:rPr>
              <a:t>Designing for Fault Tolerance</a:t>
            </a:r>
            <a:endParaRPr lang="en-US" sz="3900" dirty="0">
              <a:latin typeface="Times New Roman" panose="02020603050405020304" pitchFamily="18" charset="0"/>
              <a:cs typeface="Times New Roman" panose="02020603050405020304" pitchFamily="18" charset="0"/>
            </a:endParaRPr>
          </a:p>
        </p:txBody>
      </p:sp>
      <p:pic>
        <p:nvPicPr>
          <p:cNvPr id="4" name="Image 1" descr="preencoded.png"/>
          <p:cNvPicPr>
            <a:picLocks noChangeAspect="1"/>
          </p:cNvPicPr>
          <p:nvPr/>
        </p:nvPicPr>
        <p:blipFill>
          <a:blip r:embed="rId4"/>
          <a:stretch>
            <a:fillRect/>
          </a:stretch>
        </p:blipFill>
        <p:spPr>
          <a:xfrm>
            <a:off x="700445" y="1477089"/>
            <a:ext cx="500301" cy="500301"/>
          </a:xfrm>
          <a:prstGeom prst="rect">
            <a:avLst/>
          </a:prstGeom>
        </p:spPr>
      </p:pic>
      <p:sp>
        <p:nvSpPr>
          <p:cNvPr id="5" name="Text 1"/>
          <p:cNvSpPr/>
          <p:nvPr/>
        </p:nvSpPr>
        <p:spPr>
          <a:xfrm>
            <a:off x="700445" y="2177534"/>
            <a:ext cx="2501741" cy="312658"/>
          </a:xfrm>
          <a:prstGeom prst="rect">
            <a:avLst/>
          </a:prstGeom>
          <a:noFill/>
          <a:ln/>
        </p:spPr>
        <p:txBody>
          <a:bodyPr wrap="none" lIns="0" tIns="0" rIns="0" bIns="0" rtlCol="0" anchor="t"/>
          <a:lstStyle/>
          <a:p>
            <a:pPr marL="0" indent="0" algn="l">
              <a:lnSpc>
                <a:spcPts val="24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Redundancy</a:t>
            </a:r>
            <a:endParaRPr lang="en-US" sz="3300" dirty="0">
              <a:latin typeface="Times New Roman" panose="02020603050405020304" pitchFamily="18" charset="0"/>
              <a:cs typeface="Times New Roman" panose="02020603050405020304" pitchFamily="18" charset="0"/>
            </a:endParaRPr>
          </a:p>
        </p:txBody>
      </p:sp>
      <p:sp>
        <p:nvSpPr>
          <p:cNvPr id="6" name="Text 2"/>
          <p:cNvSpPr/>
          <p:nvPr/>
        </p:nvSpPr>
        <p:spPr>
          <a:xfrm>
            <a:off x="700445" y="2610207"/>
            <a:ext cx="7743111" cy="640318"/>
          </a:xfrm>
          <a:prstGeom prst="rect">
            <a:avLst/>
          </a:prstGeom>
          <a:noFill/>
          <a:ln/>
        </p:spPr>
        <p:txBody>
          <a:bodyPr wrap="square" lIns="0" tIns="0" rIns="0" bIns="0" rtlCol="0" anchor="t"/>
          <a:lstStyle/>
          <a:p>
            <a:pPr marL="0" indent="0" algn="l">
              <a:lnSpc>
                <a:spcPts val="250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Implement backup components and data copies. This ensures system availability during failures.</a:t>
            </a:r>
            <a:endParaRPr lang="en-US" sz="3300" dirty="0">
              <a:latin typeface="Times New Roman" panose="02020603050405020304" pitchFamily="18" charset="0"/>
              <a:cs typeface="Times New Roman" panose="02020603050405020304" pitchFamily="18" charset="0"/>
            </a:endParaRPr>
          </a:p>
        </p:txBody>
      </p:sp>
      <p:pic>
        <p:nvPicPr>
          <p:cNvPr id="7" name="Image 2" descr="preencoded.png"/>
          <p:cNvPicPr>
            <a:picLocks noChangeAspect="1"/>
          </p:cNvPicPr>
          <p:nvPr/>
        </p:nvPicPr>
        <p:blipFill>
          <a:blip r:embed="rId5"/>
          <a:stretch>
            <a:fillRect/>
          </a:stretch>
        </p:blipFill>
        <p:spPr>
          <a:xfrm>
            <a:off x="700445" y="3850958"/>
            <a:ext cx="500301" cy="500301"/>
          </a:xfrm>
          <a:prstGeom prst="rect">
            <a:avLst/>
          </a:prstGeom>
        </p:spPr>
      </p:pic>
      <p:sp>
        <p:nvSpPr>
          <p:cNvPr id="8" name="Text 3"/>
          <p:cNvSpPr/>
          <p:nvPr/>
        </p:nvSpPr>
        <p:spPr>
          <a:xfrm>
            <a:off x="700445" y="4551402"/>
            <a:ext cx="2501741" cy="312658"/>
          </a:xfrm>
          <a:prstGeom prst="rect">
            <a:avLst/>
          </a:prstGeom>
          <a:noFill/>
          <a:ln/>
        </p:spPr>
        <p:txBody>
          <a:bodyPr wrap="none" lIns="0" tIns="0" rIns="0" bIns="0" rtlCol="0" anchor="t"/>
          <a:lstStyle/>
          <a:p>
            <a:pPr marL="0" indent="0" algn="l">
              <a:lnSpc>
                <a:spcPts val="24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Modularity</a:t>
            </a:r>
            <a:endParaRPr lang="en-US" sz="3300" dirty="0">
              <a:latin typeface="Times New Roman" panose="02020603050405020304" pitchFamily="18" charset="0"/>
              <a:cs typeface="Times New Roman" panose="02020603050405020304" pitchFamily="18" charset="0"/>
            </a:endParaRPr>
          </a:p>
        </p:txBody>
      </p:sp>
      <p:sp>
        <p:nvSpPr>
          <p:cNvPr id="9" name="Text 4"/>
          <p:cNvSpPr/>
          <p:nvPr/>
        </p:nvSpPr>
        <p:spPr>
          <a:xfrm>
            <a:off x="700445" y="4984075"/>
            <a:ext cx="7743111" cy="640318"/>
          </a:xfrm>
          <a:prstGeom prst="rect">
            <a:avLst/>
          </a:prstGeom>
          <a:noFill/>
          <a:ln/>
        </p:spPr>
        <p:txBody>
          <a:bodyPr wrap="square" lIns="0" tIns="0" rIns="0" bIns="0" rtlCol="0" anchor="t"/>
          <a:lstStyle/>
          <a:p>
            <a:pPr marL="0" indent="0" algn="l">
              <a:lnSpc>
                <a:spcPts val="250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Design loosely coupled components. This limits fault propagation and simplifies system maintenance.</a:t>
            </a:r>
            <a:endParaRPr lang="en-US" sz="3300" dirty="0">
              <a:latin typeface="Times New Roman" panose="02020603050405020304" pitchFamily="18" charset="0"/>
              <a:cs typeface="Times New Roman" panose="02020603050405020304" pitchFamily="18" charset="0"/>
            </a:endParaRPr>
          </a:p>
        </p:txBody>
      </p:sp>
      <p:pic>
        <p:nvPicPr>
          <p:cNvPr id="10" name="Image 3" descr="preencoded.png"/>
          <p:cNvPicPr>
            <a:picLocks noChangeAspect="1"/>
          </p:cNvPicPr>
          <p:nvPr/>
        </p:nvPicPr>
        <p:blipFill>
          <a:blip r:embed="rId6"/>
          <a:stretch>
            <a:fillRect/>
          </a:stretch>
        </p:blipFill>
        <p:spPr>
          <a:xfrm>
            <a:off x="700445" y="6224826"/>
            <a:ext cx="500301" cy="500301"/>
          </a:xfrm>
          <a:prstGeom prst="rect">
            <a:avLst/>
          </a:prstGeom>
        </p:spPr>
      </p:pic>
      <p:sp>
        <p:nvSpPr>
          <p:cNvPr id="11" name="Text 5"/>
          <p:cNvSpPr/>
          <p:nvPr/>
        </p:nvSpPr>
        <p:spPr>
          <a:xfrm>
            <a:off x="700445" y="6925270"/>
            <a:ext cx="2501741" cy="312658"/>
          </a:xfrm>
          <a:prstGeom prst="rect">
            <a:avLst/>
          </a:prstGeom>
          <a:noFill/>
          <a:ln/>
        </p:spPr>
        <p:txBody>
          <a:bodyPr wrap="none" lIns="0" tIns="0" rIns="0" bIns="0" rtlCol="0" anchor="t"/>
          <a:lstStyle/>
          <a:p>
            <a:pPr marL="0" indent="0" algn="l">
              <a:lnSpc>
                <a:spcPts val="2450"/>
              </a:lnSpc>
              <a:buNone/>
            </a:pPr>
            <a:r>
              <a:rPr lang="en-US" sz="3300" b="1" dirty="0">
                <a:solidFill>
                  <a:srgbClr val="2A2742"/>
                </a:solidFill>
                <a:latin typeface="Times New Roman" panose="02020603050405020304" pitchFamily="18" charset="0"/>
                <a:ea typeface="Outfit Extra Bold" pitchFamily="34" charset="-122"/>
                <a:cs typeface="Times New Roman" panose="02020603050405020304" pitchFamily="18" charset="0"/>
              </a:rPr>
              <a:t>Load Balancing</a:t>
            </a:r>
            <a:endParaRPr lang="en-US" sz="3300" dirty="0">
              <a:latin typeface="Times New Roman" panose="02020603050405020304" pitchFamily="18" charset="0"/>
              <a:cs typeface="Times New Roman" panose="02020603050405020304" pitchFamily="18" charset="0"/>
            </a:endParaRPr>
          </a:p>
        </p:txBody>
      </p:sp>
      <p:sp>
        <p:nvSpPr>
          <p:cNvPr id="12" name="Text 6"/>
          <p:cNvSpPr/>
          <p:nvPr/>
        </p:nvSpPr>
        <p:spPr>
          <a:xfrm>
            <a:off x="700445" y="7357943"/>
            <a:ext cx="7743111" cy="320159"/>
          </a:xfrm>
          <a:prstGeom prst="rect">
            <a:avLst/>
          </a:prstGeom>
          <a:noFill/>
          <a:ln/>
        </p:spPr>
        <p:txBody>
          <a:bodyPr wrap="none" lIns="0" tIns="0" rIns="0" bIns="0" rtlCol="0" anchor="t"/>
          <a:lstStyle/>
          <a:p>
            <a:pPr marL="0" indent="0" algn="l">
              <a:lnSpc>
                <a:spcPts val="2500"/>
              </a:lnSpc>
              <a:buNone/>
            </a:pPr>
            <a:r>
              <a:rPr lang="en-US" sz="3300" dirty="0">
                <a:solidFill>
                  <a:srgbClr val="2A2742"/>
                </a:solidFill>
                <a:latin typeface="Times New Roman" panose="02020603050405020304" pitchFamily="18" charset="0"/>
                <a:ea typeface="Arimo" pitchFamily="34" charset="-122"/>
                <a:cs typeface="Times New Roman" panose="02020603050405020304" pitchFamily="18" charset="0"/>
              </a:rPr>
              <a:t>Distribute workload across multiple nodes. This prevents single points of failure.</a:t>
            </a:r>
            <a:endParaRPr lang="en-US" sz="33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4675</TotalTime>
  <Words>1883</Words>
  <Application>Microsoft Office PowerPoint</Application>
  <PresentationFormat>Custom</PresentationFormat>
  <Paragraphs>235</Paragraphs>
  <Slides>26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Courier New</vt:lpstr>
      <vt:lpstr>DM Sans</vt:lpstr>
      <vt:lpstr>Times New Roman</vt:lpstr>
      <vt:lpstr>Libre Baskerville</vt:lpstr>
      <vt:lpstr>Source Sans Pro</vt:lpstr>
      <vt:lpstr>Symbol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hajarah ali</cp:lastModifiedBy>
  <cp:revision>9</cp:revision>
  <dcterms:created xsi:type="dcterms:W3CDTF">2024-10-27T14:04:10Z</dcterms:created>
  <dcterms:modified xsi:type="dcterms:W3CDTF">2024-11-01T20:16:09Z</dcterms:modified>
</cp:coreProperties>
</file>