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3" r:id="rId3"/>
    <p:sldId id="264" r:id="rId4"/>
    <p:sldId id="263" r:id="rId5"/>
    <p:sldId id="282" r:id="rId6"/>
    <p:sldId id="266" r:id="rId7"/>
    <p:sldId id="276" r:id="rId8"/>
    <p:sldId id="278" r:id="rId9"/>
    <p:sldId id="277" r:id="rId10"/>
    <p:sldId id="279" r:id="rId11"/>
    <p:sldId id="265" r:id="rId12"/>
    <p:sldId id="267" r:id="rId13"/>
    <p:sldId id="268" r:id="rId14"/>
    <p:sldId id="269" r:id="rId15"/>
    <p:sldId id="270" r:id="rId16"/>
    <p:sldId id="271" r:id="rId17"/>
    <p:sldId id="272" r:id="rId18"/>
    <p:sldId id="280" r:id="rId19"/>
    <p:sldId id="273" r:id="rId20"/>
    <p:sldId id="274" r:id="rId21"/>
    <p:sldId id="281" r:id="rId22"/>
    <p:sldId id="275" r:id="rId23"/>
    <p:sldId id="284" r:id="rId24"/>
    <p:sldId id="285" r:id="rId25"/>
    <p:sldId id="286" r:id="rId26"/>
    <p:sldId id="287" r:id="rId27"/>
    <p:sldId id="291" r:id="rId28"/>
    <p:sldId id="292" r:id="rId29"/>
    <p:sldId id="289" r:id="rId30"/>
    <p:sldId id="290" r:id="rId31"/>
    <p:sldId id="257" r:id="rId32"/>
    <p:sldId id="258" r:id="rId33"/>
    <p:sldId id="260" r:id="rId34"/>
    <p:sldId id="261" r:id="rId35"/>
    <p:sldId id="259" r:id="rId36"/>
    <p:sldId id="262" r:id="rId37"/>
  </p:sldIdLst>
  <p:sldSz cx="12192000" cy="6858000"/>
  <p:notesSz cx="6858000" cy="9144000"/>
  <p:defaultText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67916" autoAdjust="0"/>
  </p:normalViewPr>
  <p:slideViewPr>
    <p:cSldViewPr snapToGrid="0">
      <p:cViewPr varScale="1">
        <p:scale>
          <a:sx n="47" d="100"/>
          <a:sy n="47" d="100"/>
        </p:scale>
        <p:origin x="16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1DD2E-8342-4B7F-B777-C6BE7485C404}" type="datetimeFigureOut">
              <a:rPr lang="en-UG" smtClean="0"/>
              <a:t>10/22/2025</a:t>
            </a:fld>
            <a:endParaRPr lang="en-U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46FE2-252F-435C-934D-2DE5C20F2AE3}" type="slidenum">
              <a:rPr lang="en-UG" smtClean="0"/>
              <a:t>‹#›</a:t>
            </a:fld>
            <a:endParaRPr lang="en-UG"/>
          </a:p>
        </p:txBody>
      </p:sp>
    </p:spTree>
    <p:extLst>
      <p:ext uri="{BB962C8B-B14F-4D97-AF65-F5344CB8AC3E}">
        <p14:creationId xmlns:p14="http://schemas.microsoft.com/office/powerpoint/2010/main" val="1609285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CDE46FE2-252F-435C-934D-2DE5C20F2AE3}" type="slidenum">
              <a:rPr lang="en-UG" smtClean="0"/>
              <a:t>10</a:t>
            </a:fld>
            <a:endParaRPr lang="en-UG"/>
          </a:p>
        </p:txBody>
      </p:sp>
    </p:spTree>
    <p:extLst>
      <p:ext uri="{BB962C8B-B14F-4D97-AF65-F5344CB8AC3E}">
        <p14:creationId xmlns:p14="http://schemas.microsoft.com/office/powerpoint/2010/main" val="315327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Risk appetite</a:t>
            </a:r>
          </a:p>
          <a:p>
            <a:endParaRPr lang="en-US" b="1" dirty="0"/>
          </a:p>
          <a:p>
            <a:r>
              <a:rPr lang="en-US" b="1" dirty="0"/>
              <a:t>Example:</a:t>
            </a:r>
            <a:br>
              <a:rPr lang="en-US" dirty="0"/>
            </a:br>
            <a:r>
              <a:rPr lang="en-US" dirty="0"/>
              <a:t>An insurance company might have a </a:t>
            </a:r>
            <a:r>
              <a:rPr lang="en-US" i="1" dirty="0"/>
              <a:t>moderate risk appetite</a:t>
            </a:r>
            <a:r>
              <a:rPr lang="en-US" dirty="0"/>
              <a:t>, meaning it is willing to take on some higher-risk policies (like property or motor insurance) to increase profits, but it avoids highly unpredictable risks (like cyber or war risks) that could cause severe losses.   </a:t>
            </a:r>
          </a:p>
          <a:p>
            <a:endParaRPr lang="en-US" dirty="0"/>
          </a:p>
          <a:p>
            <a:r>
              <a:rPr lang="en-US" dirty="0"/>
              <a:t>Risk tolerance</a:t>
            </a:r>
          </a:p>
          <a:p>
            <a:endParaRPr lang="en-US" dirty="0"/>
          </a:p>
          <a:p>
            <a:r>
              <a:rPr lang="en-US" dirty="0"/>
              <a:t>In simple terms:</a:t>
            </a:r>
          </a:p>
          <a:p>
            <a:r>
              <a:rPr lang="en-US" dirty="0"/>
              <a:t>It’s the “risk limit” or threshold — the maximum level of risk exposure the company can take before it becomes unacceptable or dangerous.</a:t>
            </a:r>
          </a:p>
          <a:p>
            <a:r>
              <a:rPr lang="en-US" dirty="0"/>
              <a:t>Example :An insurer may set a risk tolerance such that no single catastrophe event should cause a loss of more than 10% of total capital, or claims ratio should not exceed 70%.</a:t>
            </a:r>
          </a:p>
          <a:p>
            <a:r>
              <a:rPr lang="en-US" dirty="0"/>
              <a:t>In practice: “Our tolerance for underwriting losses is limited to 5% of total annual premiums.”</a:t>
            </a:r>
            <a:endParaRPr lang="en-UG" dirty="0"/>
          </a:p>
        </p:txBody>
      </p:sp>
      <p:sp>
        <p:nvSpPr>
          <p:cNvPr id="4" name="Slide Number Placeholder 3"/>
          <p:cNvSpPr>
            <a:spLocks noGrp="1"/>
          </p:cNvSpPr>
          <p:nvPr>
            <p:ph type="sldNum" sz="quarter" idx="5"/>
          </p:nvPr>
        </p:nvSpPr>
        <p:spPr/>
        <p:txBody>
          <a:bodyPr/>
          <a:lstStyle/>
          <a:p>
            <a:fld id="{CDE46FE2-252F-435C-934D-2DE5C20F2AE3}" type="slidenum">
              <a:rPr lang="en-UG" smtClean="0"/>
              <a:t>17</a:t>
            </a:fld>
            <a:endParaRPr lang="en-UG"/>
          </a:p>
        </p:txBody>
      </p:sp>
    </p:spTree>
    <p:extLst>
      <p:ext uri="{BB962C8B-B14F-4D97-AF65-F5344CB8AC3E}">
        <p14:creationId xmlns:p14="http://schemas.microsoft.com/office/powerpoint/2010/main" val="76817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CDE46FE2-252F-435C-934D-2DE5C20F2AE3}" type="slidenum">
              <a:rPr lang="en-UG" smtClean="0"/>
              <a:t>19</a:t>
            </a:fld>
            <a:endParaRPr lang="en-UG"/>
          </a:p>
        </p:txBody>
      </p:sp>
    </p:spTree>
    <p:extLst>
      <p:ext uri="{BB962C8B-B14F-4D97-AF65-F5344CB8AC3E}">
        <p14:creationId xmlns:p14="http://schemas.microsoft.com/office/powerpoint/2010/main" val="364908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CDE46FE2-252F-435C-934D-2DE5C20F2AE3}" type="slidenum">
              <a:rPr lang="en-UG" smtClean="0"/>
              <a:t>20</a:t>
            </a:fld>
            <a:endParaRPr lang="en-UG"/>
          </a:p>
        </p:txBody>
      </p:sp>
    </p:spTree>
    <p:extLst>
      <p:ext uri="{BB962C8B-B14F-4D97-AF65-F5344CB8AC3E}">
        <p14:creationId xmlns:p14="http://schemas.microsoft.com/office/powerpoint/2010/main" val="330369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CDE46FE2-252F-435C-934D-2DE5C20F2AE3}" type="slidenum">
              <a:rPr lang="en-UG" smtClean="0"/>
              <a:t>34</a:t>
            </a:fld>
            <a:endParaRPr lang="en-UG"/>
          </a:p>
        </p:txBody>
      </p:sp>
    </p:spTree>
    <p:extLst>
      <p:ext uri="{BB962C8B-B14F-4D97-AF65-F5344CB8AC3E}">
        <p14:creationId xmlns:p14="http://schemas.microsoft.com/office/powerpoint/2010/main" val="406461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9C0F1-1D97-467D-B700-5CC5B93EED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G"/>
          </a:p>
        </p:txBody>
      </p:sp>
      <p:sp>
        <p:nvSpPr>
          <p:cNvPr id="3" name="Subtitle 2">
            <a:extLst>
              <a:ext uri="{FF2B5EF4-FFF2-40B4-BE49-F238E27FC236}">
                <a16:creationId xmlns:a16="http://schemas.microsoft.com/office/drawing/2014/main" id="{329E164D-F505-4706-8B76-F136F1577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G"/>
          </a:p>
        </p:txBody>
      </p:sp>
      <p:sp>
        <p:nvSpPr>
          <p:cNvPr id="4" name="Date Placeholder 3">
            <a:extLst>
              <a:ext uri="{FF2B5EF4-FFF2-40B4-BE49-F238E27FC236}">
                <a16:creationId xmlns:a16="http://schemas.microsoft.com/office/drawing/2014/main" id="{0AB6033D-32B2-4265-B8AB-615312BF8AFA}"/>
              </a:ext>
            </a:extLst>
          </p:cNvPr>
          <p:cNvSpPr>
            <a:spLocks noGrp="1"/>
          </p:cNvSpPr>
          <p:nvPr>
            <p:ph type="dt" sz="half" idx="10"/>
          </p:nvPr>
        </p:nvSpPr>
        <p:spPr/>
        <p:txBody>
          <a:bodyPr/>
          <a:lstStyle/>
          <a:p>
            <a:fld id="{32C385F9-E7EB-4409-BF86-D621506EA418}" type="datetimeFigureOut">
              <a:rPr lang="en-UG" smtClean="0"/>
              <a:t>10/22/2025</a:t>
            </a:fld>
            <a:endParaRPr lang="en-UG"/>
          </a:p>
        </p:txBody>
      </p:sp>
      <p:sp>
        <p:nvSpPr>
          <p:cNvPr id="5" name="Footer Placeholder 4">
            <a:extLst>
              <a:ext uri="{FF2B5EF4-FFF2-40B4-BE49-F238E27FC236}">
                <a16:creationId xmlns:a16="http://schemas.microsoft.com/office/drawing/2014/main" id="{862B72B9-E8D2-4EEC-AA1C-83A4A025A22F}"/>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8CFBD86E-F660-42F7-90D2-08EF77A2F307}"/>
              </a:ext>
            </a:extLst>
          </p:cNvPr>
          <p:cNvSpPr>
            <a:spLocks noGrp="1"/>
          </p:cNvSpPr>
          <p:nvPr>
            <p:ph type="sldNum" sz="quarter" idx="12"/>
          </p:nvPr>
        </p:nvSpPr>
        <p:spPr/>
        <p:txBody>
          <a:bodyPr/>
          <a:lstStyle/>
          <a:p>
            <a:fld id="{5A4FDCA1-41D6-4E35-8C9A-37AB7DC47E52}" type="slidenum">
              <a:rPr lang="en-UG" smtClean="0"/>
              <a:t>‹#›</a:t>
            </a:fld>
            <a:endParaRPr lang="en-UG"/>
          </a:p>
        </p:txBody>
      </p:sp>
    </p:spTree>
    <p:extLst>
      <p:ext uri="{BB962C8B-B14F-4D97-AF65-F5344CB8AC3E}">
        <p14:creationId xmlns:p14="http://schemas.microsoft.com/office/powerpoint/2010/main" val="6441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4323D-AA49-4649-97F1-81CC8470C64F}"/>
              </a:ext>
            </a:extLst>
          </p:cNvPr>
          <p:cNvSpPr>
            <a:spLocks noGrp="1"/>
          </p:cNvSpPr>
          <p:nvPr>
            <p:ph type="title"/>
          </p:nvPr>
        </p:nvSpPr>
        <p:spPr/>
        <p:txBody>
          <a:bodyPr/>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8C6FBAD4-7E45-4B03-B3B4-17E18F6493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6A4F05C5-D8E9-4727-BAE6-B72FED314CA8}"/>
              </a:ext>
            </a:extLst>
          </p:cNvPr>
          <p:cNvSpPr>
            <a:spLocks noGrp="1"/>
          </p:cNvSpPr>
          <p:nvPr>
            <p:ph type="dt" sz="half" idx="10"/>
          </p:nvPr>
        </p:nvSpPr>
        <p:spPr/>
        <p:txBody>
          <a:bodyPr/>
          <a:lstStyle/>
          <a:p>
            <a:fld id="{32C385F9-E7EB-4409-BF86-D621506EA418}" type="datetimeFigureOut">
              <a:rPr lang="en-UG" smtClean="0"/>
              <a:t>10/22/2025</a:t>
            </a:fld>
            <a:endParaRPr lang="en-UG"/>
          </a:p>
        </p:txBody>
      </p:sp>
      <p:sp>
        <p:nvSpPr>
          <p:cNvPr id="5" name="Footer Placeholder 4">
            <a:extLst>
              <a:ext uri="{FF2B5EF4-FFF2-40B4-BE49-F238E27FC236}">
                <a16:creationId xmlns:a16="http://schemas.microsoft.com/office/drawing/2014/main" id="{BD461338-3D96-4351-A937-AEE13966826A}"/>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4D54DE62-1FB9-429F-B989-6FBD5BDAA833}"/>
              </a:ext>
            </a:extLst>
          </p:cNvPr>
          <p:cNvSpPr>
            <a:spLocks noGrp="1"/>
          </p:cNvSpPr>
          <p:nvPr>
            <p:ph type="sldNum" sz="quarter" idx="12"/>
          </p:nvPr>
        </p:nvSpPr>
        <p:spPr/>
        <p:txBody>
          <a:bodyPr/>
          <a:lstStyle/>
          <a:p>
            <a:fld id="{5A4FDCA1-41D6-4E35-8C9A-37AB7DC47E52}" type="slidenum">
              <a:rPr lang="en-UG" smtClean="0"/>
              <a:t>‹#›</a:t>
            </a:fld>
            <a:endParaRPr lang="en-UG"/>
          </a:p>
        </p:txBody>
      </p:sp>
    </p:spTree>
    <p:extLst>
      <p:ext uri="{BB962C8B-B14F-4D97-AF65-F5344CB8AC3E}">
        <p14:creationId xmlns:p14="http://schemas.microsoft.com/office/powerpoint/2010/main" val="2594652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5AF8A-BA1D-43A1-8004-6EDB7A9C78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3264AD54-9B9E-4338-9918-D84480D44F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F7B6DB2E-C268-4055-A702-50C49613FD25}"/>
              </a:ext>
            </a:extLst>
          </p:cNvPr>
          <p:cNvSpPr>
            <a:spLocks noGrp="1"/>
          </p:cNvSpPr>
          <p:nvPr>
            <p:ph type="dt" sz="half" idx="10"/>
          </p:nvPr>
        </p:nvSpPr>
        <p:spPr/>
        <p:txBody>
          <a:bodyPr/>
          <a:lstStyle/>
          <a:p>
            <a:fld id="{32C385F9-E7EB-4409-BF86-D621506EA418}" type="datetimeFigureOut">
              <a:rPr lang="en-UG" smtClean="0"/>
              <a:t>10/22/2025</a:t>
            </a:fld>
            <a:endParaRPr lang="en-UG"/>
          </a:p>
        </p:txBody>
      </p:sp>
      <p:sp>
        <p:nvSpPr>
          <p:cNvPr id="5" name="Footer Placeholder 4">
            <a:extLst>
              <a:ext uri="{FF2B5EF4-FFF2-40B4-BE49-F238E27FC236}">
                <a16:creationId xmlns:a16="http://schemas.microsoft.com/office/drawing/2014/main" id="{8706CFC4-6C71-45D8-A409-2F92A761E3AE}"/>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84495E95-B5CF-4A86-8EBB-AABC465D2244}"/>
              </a:ext>
            </a:extLst>
          </p:cNvPr>
          <p:cNvSpPr>
            <a:spLocks noGrp="1"/>
          </p:cNvSpPr>
          <p:nvPr>
            <p:ph type="sldNum" sz="quarter" idx="12"/>
          </p:nvPr>
        </p:nvSpPr>
        <p:spPr/>
        <p:txBody>
          <a:bodyPr/>
          <a:lstStyle/>
          <a:p>
            <a:fld id="{5A4FDCA1-41D6-4E35-8C9A-37AB7DC47E52}" type="slidenum">
              <a:rPr lang="en-UG" smtClean="0"/>
              <a:t>‹#›</a:t>
            </a:fld>
            <a:endParaRPr lang="en-UG"/>
          </a:p>
        </p:txBody>
      </p:sp>
    </p:spTree>
    <p:extLst>
      <p:ext uri="{BB962C8B-B14F-4D97-AF65-F5344CB8AC3E}">
        <p14:creationId xmlns:p14="http://schemas.microsoft.com/office/powerpoint/2010/main" val="299047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CD5B-DE0D-49EE-B49F-16680468605F}"/>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1BCC15D1-F3D8-4859-90A6-E220EE1E51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A484882E-666E-45F8-9ABD-F9C9A9AE7A56}"/>
              </a:ext>
            </a:extLst>
          </p:cNvPr>
          <p:cNvSpPr>
            <a:spLocks noGrp="1"/>
          </p:cNvSpPr>
          <p:nvPr>
            <p:ph type="dt" sz="half" idx="10"/>
          </p:nvPr>
        </p:nvSpPr>
        <p:spPr/>
        <p:txBody>
          <a:bodyPr/>
          <a:lstStyle/>
          <a:p>
            <a:fld id="{32C385F9-E7EB-4409-BF86-D621506EA418}" type="datetimeFigureOut">
              <a:rPr lang="en-UG" smtClean="0"/>
              <a:t>10/22/2025</a:t>
            </a:fld>
            <a:endParaRPr lang="en-UG"/>
          </a:p>
        </p:txBody>
      </p:sp>
      <p:sp>
        <p:nvSpPr>
          <p:cNvPr id="5" name="Footer Placeholder 4">
            <a:extLst>
              <a:ext uri="{FF2B5EF4-FFF2-40B4-BE49-F238E27FC236}">
                <a16:creationId xmlns:a16="http://schemas.microsoft.com/office/drawing/2014/main" id="{4A1BC644-0BB8-47B7-B14D-A521412C8259}"/>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49C4EF35-3BE9-417E-9E20-AF65A86929DC}"/>
              </a:ext>
            </a:extLst>
          </p:cNvPr>
          <p:cNvSpPr>
            <a:spLocks noGrp="1"/>
          </p:cNvSpPr>
          <p:nvPr>
            <p:ph type="sldNum" sz="quarter" idx="12"/>
          </p:nvPr>
        </p:nvSpPr>
        <p:spPr/>
        <p:txBody>
          <a:bodyPr/>
          <a:lstStyle/>
          <a:p>
            <a:fld id="{5A4FDCA1-41D6-4E35-8C9A-37AB7DC47E52}" type="slidenum">
              <a:rPr lang="en-UG" smtClean="0"/>
              <a:t>‹#›</a:t>
            </a:fld>
            <a:endParaRPr lang="en-UG"/>
          </a:p>
        </p:txBody>
      </p:sp>
    </p:spTree>
    <p:extLst>
      <p:ext uri="{BB962C8B-B14F-4D97-AF65-F5344CB8AC3E}">
        <p14:creationId xmlns:p14="http://schemas.microsoft.com/office/powerpoint/2010/main" val="99308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6581-644E-47D6-8C55-BF5D231094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G"/>
          </a:p>
        </p:txBody>
      </p:sp>
      <p:sp>
        <p:nvSpPr>
          <p:cNvPr id="3" name="Text Placeholder 2">
            <a:extLst>
              <a:ext uri="{FF2B5EF4-FFF2-40B4-BE49-F238E27FC236}">
                <a16:creationId xmlns:a16="http://schemas.microsoft.com/office/drawing/2014/main" id="{8EF406C9-C804-4227-A4B0-5F775DB6AE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E80B8F-18E3-4E82-AFDA-F4831B9FED7C}"/>
              </a:ext>
            </a:extLst>
          </p:cNvPr>
          <p:cNvSpPr>
            <a:spLocks noGrp="1"/>
          </p:cNvSpPr>
          <p:nvPr>
            <p:ph type="dt" sz="half" idx="10"/>
          </p:nvPr>
        </p:nvSpPr>
        <p:spPr/>
        <p:txBody>
          <a:bodyPr/>
          <a:lstStyle/>
          <a:p>
            <a:fld id="{32C385F9-E7EB-4409-BF86-D621506EA418}" type="datetimeFigureOut">
              <a:rPr lang="en-UG" smtClean="0"/>
              <a:t>10/22/2025</a:t>
            </a:fld>
            <a:endParaRPr lang="en-UG"/>
          </a:p>
        </p:txBody>
      </p:sp>
      <p:sp>
        <p:nvSpPr>
          <p:cNvPr id="5" name="Footer Placeholder 4">
            <a:extLst>
              <a:ext uri="{FF2B5EF4-FFF2-40B4-BE49-F238E27FC236}">
                <a16:creationId xmlns:a16="http://schemas.microsoft.com/office/drawing/2014/main" id="{52456D49-371A-4BD9-82D5-62DB8B46418D}"/>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D548A6FC-4724-4C5B-A158-36957E6A8433}"/>
              </a:ext>
            </a:extLst>
          </p:cNvPr>
          <p:cNvSpPr>
            <a:spLocks noGrp="1"/>
          </p:cNvSpPr>
          <p:nvPr>
            <p:ph type="sldNum" sz="quarter" idx="12"/>
          </p:nvPr>
        </p:nvSpPr>
        <p:spPr/>
        <p:txBody>
          <a:bodyPr/>
          <a:lstStyle/>
          <a:p>
            <a:fld id="{5A4FDCA1-41D6-4E35-8C9A-37AB7DC47E52}" type="slidenum">
              <a:rPr lang="en-UG" smtClean="0"/>
              <a:t>‹#›</a:t>
            </a:fld>
            <a:endParaRPr lang="en-UG"/>
          </a:p>
        </p:txBody>
      </p:sp>
    </p:spTree>
    <p:extLst>
      <p:ext uri="{BB962C8B-B14F-4D97-AF65-F5344CB8AC3E}">
        <p14:creationId xmlns:p14="http://schemas.microsoft.com/office/powerpoint/2010/main" val="123130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75FDC-79C3-4D9F-98F2-600AE0DC5CCF}"/>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465CAFD0-3F87-4588-9616-4F3538AEAC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Content Placeholder 3">
            <a:extLst>
              <a:ext uri="{FF2B5EF4-FFF2-40B4-BE49-F238E27FC236}">
                <a16:creationId xmlns:a16="http://schemas.microsoft.com/office/drawing/2014/main" id="{50C16204-02AA-40A3-A90D-C4D4FBBC48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Date Placeholder 4">
            <a:extLst>
              <a:ext uri="{FF2B5EF4-FFF2-40B4-BE49-F238E27FC236}">
                <a16:creationId xmlns:a16="http://schemas.microsoft.com/office/drawing/2014/main" id="{F906D4A0-BA6E-48F0-BB76-D4E9FD226F2B}"/>
              </a:ext>
            </a:extLst>
          </p:cNvPr>
          <p:cNvSpPr>
            <a:spLocks noGrp="1"/>
          </p:cNvSpPr>
          <p:nvPr>
            <p:ph type="dt" sz="half" idx="10"/>
          </p:nvPr>
        </p:nvSpPr>
        <p:spPr/>
        <p:txBody>
          <a:bodyPr/>
          <a:lstStyle/>
          <a:p>
            <a:fld id="{32C385F9-E7EB-4409-BF86-D621506EA418}" type="datetimeFigureOut">
              <a:rPr lang="en-UG" smtClean="0"/>
              <a:t>10/22/2025</a:t>
            </a:fld>
            <a:endParaRPr lang="en-UG"/>
          </a:p>
        </p:txBody>
      </p:sp>
      <p:sp>
        <p:nvSpPr>
          <p:cNvPr id="6" name="Footer Placeholder 5">
            <a:extLst>
              <a:ext uri="{FF2B5EF4-FFF2-40B4-BE49-F238E27FC236}">
                <a16:creationId xmlns:a16="http://schemas.microsoft.com/office/drawing/2014/main" id="{F10E32FA-C1CA-4CA9-8352-6F4822711E44}"/>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8A2CD8AB-2DFD-43AF-B74D-0FFBF79C33F6}"/>
              </a:ext>
            </a:extLst>
          </p:cNvPr>
          <p:cNvSpPr>
            <a:spLocks noGrp="1"/>
          </p:cNvSpPr>
          <p:nvPr>
            <p:ph type="sldNum" sz="quarter" idx="12"/>
          </p:nvPr>
        </p:nvSpPr>
        <p:spPr/>
        <p:txBody>
          <a:bodyPr/>
          <a:lstStyle/>
          <a:p>
            <a:fld id="{5A4FDCA1-41D6-4E35-8C9A-37AB7DC47E52}" type="slidenum">
              <a:rPr lang="en-UG" smtClean="0"/>
              <a:t>‹#›</a:t>
            </a:fld>
            <a:endParaRPr lang="en-UG"/>
          </a:p>
        </p:txBody>
      </p:sp>
    </p:spTree>
    <p:extLst>
      <p:ext uri="{BB962C8B-B14F-4D97-AF65-F5344CB8AC3E}">
        <p14:creationId xmlns:p14="http://schemas.microsoft.com/office/powerpoint/2010/main" val="214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5C5CE-C615-4FEA-9C02-13A6B9FD4484}"/>
              </a:ext>
            </a:extLst>
          </p:cNvPr>
          <p:cNvSpPr>
            <a:spLocks noGrp="1"/>
          </p:cNvSpPr>
          <p:nvPr>
            <p:ph type="title"/>
          </p:nvPr>
        </p:nvSpPr>
        <p:spPr>
          <a:xfrm>
            <a:off x="839788" y="365125"/>
            <a:ext cx="10515600" cy="1325563"/>
          </a:xfrm>
        </p:spPr>
        <p:txBody>
          <a:bodyPr/>
          <a:lstStyle/>
          <a:p>
            <a:r>
              <a:rPr lang="en-US"/>
              <a:t>Click to edit Master title style</a:t>
            </a:r>
            <a:endParaRPr lang="en-UG"/>
          </a:p>
        </p:txBody>
      </p:sp>
      <p:sp>
        <p:nvSpPr>
          <p:cNvPr id="3" name="Text Placeholder 2">
            <a:extLst>
              <a:ext uri="{FF2B5EF4-FFF2-40B4-BE49-F238E27FC236}">
                <a16:creationId xmlns:a16="http://schemas.microsoft.com/office/drawing/2014/main" id="{3B85DD97-5CEA-456D-B8F9-D82EA30C43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9674C7-A078-4A0D-BC07-D4E8B99AAC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Text Placeholder 4">
            <a:extLst>
              <a:ext uri="{FF2B5EF4-FFF2-40B4-BE49-F238E27FC236}">
                <a16:creationId xmlns:a16="http://schemas.microsoft.com/office/drawing/2014/main" id="{6E0D36FD-0066-47E8-8477-DC7E04C8FE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3B8C30-E861-48BF-BD5D-AC9189B100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7" name="Date Placeholder 6">
            <a:extLst>
              <a:ext uri="{FF2B5EF4-FFF2-40B4-BE49-F238E27FC236}">
                <a16:creationId xmlns:a16="http://schemas.microsoft.com/office/drawing/2014/main" id="{475DD446-509E-4AB6-AF7E-A1C714E40846}"/>
              </a:ext>
            </a:extLst>
          </p:cNvPr>
          <p:cNvSpPr>
            <a:spLocks noGrp="1"/>
          </p:cNvSpPr>
          <p:nvPr>
            <p:ph type="dt" sz="half" idx="10"/>
          </p:nvPr>
        </p:nvSpPr>
        <p:spPr/>
        <p:txBody>
          <a:bodyPr/>
          <a:lstStyle/>
          <a:p>
            <a:fld id="{32C385F9-E7EB-4409-BF86-D621506EA418}" type="datetimeFigureOut">
              <a:rPr lang="en-UG" smtClean="0"/>
              <a:t>10/22/2025</a:t>
            </a:fld>
            <a:endParaRPr lang="en-UG"/>
          </a:p>
        </p:txBody>
      </p:sp>
      <p:sp>
        <p:nvSpPr>
          <p:cNvPr id="8" name="Footer Placeholder 7">
            <a:extLst>
              <a:ext uri="{FF2B5EF4-FFF2-40B4-BE49-F238E27FC236}">
                <a16:creationId xmlns:a16="http://schemas.microsoft.com/office/drawing/2014/main" id="{2B040B79-CC40-4E4B-95BC-107D4798102E}"/>
              </a:ext>
            </a:extLst>
          </p:cNvPr>
          <p:cNvSpPr>
            <a:spLocks noGrp="1"/>
          </p:cNvSpPr>
          <p:nvPr>
            <p:ph type="ftr" sz="quarter" idx="11"/>
          </p:nvPr>
        </p:nvSpPr>
        <p:spPr/>
        <p:txBody>
          <a:bodyPr/>
          <a:lstStyle/>
          <a:p>
            <a:endParaRPr lang="en-UG"/>
          </a:p>
        </p:txBody>
      </p:sp>
      <p:sp>
        <p:nvSpPr>
          <p:cNvPr id="9" name="Slide Number Placeholder 8">
            <a:extLst>
              <a:ext uri="{FF2B5EF4-FFF2-40B4-BE49-F238E27FC236}">
                <a16:creationId xmlns:a16="http://schemas.microsoft.com/office/drawing/2014/main" id="{12B591FF-2893-4CFF-B26D-4766EDD56737}"/>
              </a:ext>
            </a:extLst>
          </p:cNvPr>
          <p:cNvSpPr>
            <a:spLocks noGrp="1"/>
          </p:cNvSpPr>
          <p:nvPr>
            <p:ph type="sldNum" sz="quarter" idx="12"/>
          </p:nvPr>
        </p:nvSpPr>
        <p:spPr/>
        <p:txBody>
          <a:bodyPr/>
          <a:lstStyle/>
          <a:p>
            <a:fld id="{5A4FDCA1-41D6-4E35-8C9A-37AB7DC47E52}" type="slidenum">
              <a:rPr lang="en-UG" smtClean="0"/>
              <a:t>‹#›</a:t>
            </a:fld>
            <a:endParaRPr lang="en-UG"/>
          </a:p>
        </p:txBody>
      </p:sp>
    </p:spTree>
    <p:extLst>
      <p:ext uri="{BB962C8B-B14F-4D97-AF65-F5344CB8AC3E}">
        <p14:creationId xmlns:p14="http://schemas.microsoft.com/office/powerpoint/2010/main" val="181785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2258-CC82-4664-AE00-D575870FE38B}"/>
              </a:ext>
            </a:extLst>
          </p:cNvPr>
          <p:cNvSpPr>
            <a:spLocks noGrp="1"/>
          </p:cNvSpPr>
          <p:nvPr>
            <p:ph type="title"/>
          </p:nvPr>
        </p:nvSpPr>
        <p:spPr/>
        <p:txBody>
          <a:bodyPr/>
          <a:lstStyle/>
          <a:p>
            <a:r>
              <a:rPr lang="en-US"/>
              <a:t>Click to edit Master title style</a:t>
            </a:r>
            <a:endParaRPr lang="en-UG"/>
          </a:p>
        </p:txBody>
      </p:sp>
      <p:sp>
        <p:nvSpPr>
          <p:cNvPr id="3" name="Date Placeholder 2">
            <a:extLst>
              <a:ext uri="{FF2B5EF4-FFF2-40B4-BE49-F238E27FC236}">
                <a16:creationId xmlns:a16="http://schemas.microsoft.com/office/drawing/2014/main" id="{C01A19CC-8EA7-4B40-B43C-E5101C9B041F}"/>
              </a:ext>
            </a:extLst>
          </p:cNvPr>
          <p:cNvSpPr>
            <a:spLocks noGrp="1"/>
          </p:cNvSpPr>
          <p:nvPr>
            <p:ph type="dt" sz="half" idx="10"/>
          </p:nvPr>
        </p:nvSpPr>
        <p:spPr/>
        <p:txBody>
          <a:bodyPr/>
          <a:lstStyle/>
          <a:p>
            <a:fld id="{32C385F9-E7EB-4409-BF86-D621506EA418}" type="datetimeFigureOut">
              <a:rPr lang="en-UG" smtClean="0"/>
              <a:t>10/22/2025</a:t>
            </a:fld>
            <a:endParaRPr lang="en-UG"/>
          </a:p>
        </p:txBody>
      </p:sp>
      <p:sp>
        <p:nvSpPr>
          <p:cNvPr id="4" name="Footer Placeholder 3">
            <a:extLst>
              <a:ext uri="{FF2B5EF4-FFF2-40B4-BE49-F238E27FC236}">
                <a16:creationId xmlns:a16="http://schemas.microsoft.com/office/drawing/2014/main" id="{C9509D85-4AF1-4A2F-B136-012968F0F793}"/>
              </a:ext>
            </a:extLst>
          </p:cNvPr>
          <p:cNvSpPr>
            <a:spLocks noGrp="1"/>
          </p:cNvSpPr>
          <p:nvPr>
            <p:ph type="ftr" sz="quarter" idx="11"/>
          </p:nvPr>
        </p:nvSpPr>
        <p:spPr/>
        <p:txBody>
          <a:bodyPr/>
          <a:lstStyle/>
          <a:p>
            <a:endParaRPr lang="en-UG"/>
          </a:p>
        </p:txBody>
      </p:sp>
      <p:sp>
        <p:nvSpPr>
          <p:cNvPr id="5" name="Slide Number Placeholder 4">
            <a:extLst>
              <a:ext uri="{FF2B5EF4-FFF2-40B4-BE49-F238E27FC236}">
                <a16:creationId xmlns:a16="http://schemas.microsoft.com/office/drawing/2014/main" id="{6B26FB9D-D285-4CCF-9C79-61B5CC859C47}"/>
              </a:ext>
            </a:extLst>
          </p:cNvPr>
          <p:cNvSpPr>
            <a:spLocks noGrp="1"/>
          </p:cNvSpPr>
          <p:nvPr>
            <p:ph type="sldNum" sz="quarter" idx="12"/>
          </p:nvPr>
        </p:nvSpPr>
        <p:spPr/>
        <p:txBody>
          <a:bodyPr/>
          <a:lstStyle/>
          <a:p>
            <a:fld id="{5A4FDCA1-41D6-4E35-8C9A-37AB7DC47E52}" type="slidenum">
              <a:rPr lang="en-UG" smtClean="0"/>
              <a:t>‹#›</a:t>
            </a:fld>
            <a:endParaRPr lang="en-UG"/>
          </a:p>
        </p:txBody>
      </p:sp>
    </p:spTree>
    <p:extLst>
      <p:ext uri="{BB962C8B-B14F-4D97-AF65-F5344CB8AC3E}">
        <p14:creationId xmlns:p14="http://schemas.microsoft.com/office/powerpoint/2010/main" val="219239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19D21D-DB7B-433F-ADCB-A94C95B13D8E}"/>
              </a:ext>
            </a:extLst>
          </p:cNvPr>
          <p:cNvSpPr>
            <a:spLocks noGrp="1"/>
          </p:cNvSpPr>
          <p:nvPr>
            <p:ph type="dt" sz="half" idx="10"/>
          </p:nvPr>
        </p:nvSpPr>
        <p:spPr/>
        <p:txBody>
          <a:bodyPr/>
          <a:lstStyle/>
          <a:p>
            <a:fld id="{32C385F9-E7EB-4409-BF86-D621506EA418}" type="datetimeFigureOut">
              <a:rPr lang="en-UG" smtClean="0"/>
              <a:t>10/22/2025</a:t>
            </a:fld>
            <a:endParaRPr lang="en-UG"/>
          </a:p>
        </p:txBody>
      </p:sp>
      <p:sp>
        <p:nvSpPr>
          <p:cNvPr id="3" name="Footer Placeholder 2">
            <a:extLst>
              <a:ext uri="{FF2B5EF4-FFF2-40B4-BE49-F238E27FC236}">
                <a16:creationId xmlns:a16="http://schemas.microsoft.com/office/drawing/2014/main" id="{C0441E1F-18DF-4AA8-9913-D1B1FC6439B0}"/>
              </a:ext>
            </a:extLst>
          </p:cNvPr>
          <p:cNvSpPr>
            <a:spLocks noGrp="1"/>
          </p:cNvSpPr>
          <p:nvPr>
            <p:ph type="ftr" sz="quarter" idx="11"/>
          </p:nvPr>
        </p:nvSpPr>
        <p:spPr/>
        <p:txBody>
          <a:bodyPr/>
          <a:lstStyle/>
          <a:p>
            <a:endParaRPr lang="en-UG"/>
          </a:p>
        </p:txBody>
      </p:sp>
      <p:sp>
        <p:nvSpPr>
          <p:cNvPr id="4" name="Slide Number Placeholder 3">
            <a:extLst>
              <a:ext uri="{FF2B5EF4-FFF2-40B4-BE49-F238E27FC236}">
                <a16:creationId xmlns:a16="http://schemas.microsoft.com/office/drawing/2014/main" id="{0B450823-4D42-4044-BDD2-83D11C4D71B6}"/>
              </a:ext>
            </a:extLst>
          </p:cNvPr>
          <p:cNvSpPr>
            <a:spLocks noGrp="1"/>
          </p:cNvSpPr>
          <p:nvPr>
            <p:ph type="sldNum" sz="quarter" idx="12"/>
          </p:nvPr>
        </p:nvSpPr>
        <p:spPr/>
        <p:txBody>
          <a:bodyPr/>
          <a:lstStyle/>
          <a:p>
            <a:fld id="{5A4FDCA1-41D6-4E35-8C9A-37AB7DC47E52}" type="slidenum">
              <a:rPr lang="en-UG" smtClean="0"/>
              <a:t>‹#›</a:t>
            </a:fld>
            <a:endParaRPr lang="en-UG"/>
          </a:p>
        </p:txBody>
      </p:sp>
    </p:spTree>
    <p:extLst>
      <p:ext uri="{BB962C8B-B14F-4D97-AF65-F5344CB8AC3E}">
        <p14:creationId xmlns:p14="http://schemas.microsoft.com/office/powerpoint/2010/main" val="50563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B79C-9D41-434F-8CDB-053CDC5512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Content Placeholder 2">
            <a:extLst>
              <a:ext uri="{FF2B5EF4-FFF2-40B4-BE49-F238E27FC236}">
                <a16:creationId xmlns:a16="http://schemas.microsoft.com/office/drawing/2014/main" id="{F2740AA6-19DC-4DC6-929D-60E4762C95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Text Placeholder 3">
            <a:extLst>
              <a:ext uri="{FF2B5EF4-FFF2-40B4-BE49-F238E27FC236}">
                <a16:creationId xmlns:a16="http://schemas.microsoft.com/office/drawing/2014/main" id="{B6C372A3-F206-4F1B-B878-CBFF88316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6C4CC5-CB99-494C-88F9-B76D10D23E8D}"/>
              </a:ext>
            </a:extLst>
          </p:cNvPr>
          <p:cNvSpPr>
            <a:spLocks noGrp="1"/>
          </p:cNvSpPr>
          <p:nvPr>
            <p:ph type="dt" sz="half" idx="10"/>
          </p:nvPr>
        </p:nvSpPr>
        <p:spPr/>
        <p:txBody>
          <a:bodyPr/>
          <a:lstStyle/>
          <a:p>
            <a:fld id="{32C385F9-E7EB-4409-BF86-D621506EA418}" type="datetimeFigureOut">
              <a:rPr lang="en-UG" smtClean="0"/>
              <a:t>10/22/2025</a:t>
            </a:fld>
            <a:endParaRPr lang="en-UG"/>
          </a:p>
        </p:txBody>
      </p:sp>
      <p:sp>
        <p:nvSpPr>
          <p:cNvPr id="6" name="Footer Placeholder 5">
            <a:extLst>
              <a:ext uri="{FF2B5EF4-FFF2-40B4-BE49-F238E27FC236}">
                <a16:creationId xmlns:a16="http://schemas.microsoft.com/office/drawing/2014/main" id="{45DDF3A3-DBAC-4DA9-935B-28C571DE986E}"/>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DEE22828-DE6E-4CF8-8C03-30BDC45BCFC8}"/>
              </a:ext>
            </a:extLst>
          </p:cNvPr>
          <p:cNvSpPr>
            <a:spLocks noGrp="1"/>
          </p:cNvSpPr>
          <p:nvPr>
            <p:ph type="sldNum" sz="quarter" idx="12"/>
          </p:nvPr>
        </p:nvSpPr>
        <p:spPr/>
        <p:txBody>
          <a:bodyPr/>
          <a:lstStyle/>
          <a:p>
            <a:fld id="{5A4FDCA1-41D6-4E35-8C9A-37AB7DC47E52}" type="slidenum">
              <a:rPr lang="en-UG" smtClean="0"/>
              <a:t>‹#›</a:t>
            </a:fld>
            <a:endParaRPr lang="en-UG"/>
          </a:p>
        </p:txBody>
      </p:sp>
    </p:spTree>
    <p:extLst>
      <p:ext uri="{BB962C8B-B14F-4D97-AF65-F5344CB8AC3E}">
        <p14:creationId xmlns:p14="http://schemas.microsoft.com/office/powerpoint/2010/main" val="196193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BCE4-B74B-4A76-AC4F-7210B310A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Picture Placeholder 2">
            <a:extLst>
              <a:ext uri="{FF2B5EF4-FFF2-40B4-BE49-F238E27FC236}">
                <a16:creationId xmlns:a16="http://schemas.microsoft.com/office/drawing/2014/main" id="{5DBF0749-D053-49E5-B9AC-1EBBECB68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G"/>
          </a:p>
        </p:txBody>
      </p:sp>
      <p:sp>
        <p:nvSpPr>
          <p:cNvPr id="4" name="Text Placeholder 3">
            <a:extLst>
              <a:ext uri="{FF2B5EF4-FFF2-40B4-BE49-F238E27FC236}">
                <a16:creationId xmlns:a16="http://schemas.microsoft.com/office/drawing/2014/main" id="{375FE7D6-246E-4A0E-85C6-EC336ACBF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4FFF69-18B1-4DDF-92E1-407FD4E422E7}"/>
              </a:ext>
            </a:extLst>
          </p:cNvPr>
          <p:cNvSpPr>
            <a:spLocks noGrp="1"/>
          </p:cNvSpPr>
          <p:nvPr>
            <p:ph type="dt" sz="half" idx="10"/>
          </p:nvPr>
        </p:nvSpPr>
        <p:spPr/>
        <p:txBody>
          <a:bodyPr/>
          <a:lstStyle/>
          <a:p>
            <a:fld id="{32C385F9-E7EB-4409-BF86-D621506EA418}" type="datetimeFigureOut">
              <a:rPr lang="en-UG" smtClean="0"/>
              <a:t>10/22/2025</a:t>
            </a:fld>
            <a:endParaRPr lang="en-UG"/>
          </a:p>
        </p:txBody>
      </p:sp>
      <p:sp>
        <p:nvSpPr>
          <p:cNvPr id="6" name="Footer Placeholder 5">
            <a:extLst>
              <a:ext uri="{FF2B5EF4-FFF2-40B4-BE49-F238E27FC236}">
                <a16:creationId xmlns:a16="http://schemas.microsoft.com/office/drawing/2014/main" id="{B168CB0C-F283-493D-920A-F4B6CD41795C}"/>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C1FAEEED-63DA-4388-A811-E182CAFA41CD}"/>
              </a:ext>
            </a:extLst>
          </p:cNvPr>
          <p:cNvSpPr>
            <a:spLocks noGrp="1"/>
          </p:cNvSpPr>
          <p:nvPr>
            <p:ph type="sldNum" sz="quarter" idx="12"/>
          </p:nvPr>
        </p:nvSpPr>
        <p:spPr/>
        <p:txBody>
          <a:bodyPr/>
          <a:lstStyle/>
          <a:p>
            <a:fld id="{5A4FDCA1-41D6-4E35-8C9A-37AB7DC47E52}" type="slidenum">
              <a:rPr lang="en-UG" smtClean="0"/>
              <a:t>‹#›</a:t>
            </a:fld>
            <a:endParaRPr lang="en-UG"/>
          </a:p>
        </p:txBody>
      </p:sp>
    </p:spTree>
    <p:extLst>
      <p:ext uri="{BB962C8B-B14F-4D97-AF65-F5344CB8AC3E}">
        <p14:creationId xmlns:p14="http://schemas.microsoft.com/office/powerpoint/2010/main" val="282936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0680F0-0671-46BD-AA0E-A2292CB8B8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G"/>
          </a:p>
        </p:txBody>
      </p:sp>
      <p:sp>
        <p:nvSpPr>
          <p:cNvPr id="3" name="Text Placeholder 2">
            <a:extLst>
              <a:ext uri="{FF2B5EF4-FFF2-40B4-BE49-F238E27FC236}">
                <a16:creationId xmlns:a16="http://schemas.microsoft.com/office/drawing/2014/main" id="{5B5911B8-1426-4229-8D2A-612559F493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69C22204-8C92-4F52-9C27-49298EB3B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385F9-E7EB-4409-BF86-D621506EA418}" type="datetimeFigureOut">
              <a:rPr lang="en-UG" smtClean="0"/>
              <a:t>10/22/2025</a:t>
            </a:fld>
            <a:endParaRPr lang="en-UG"/>
          </a:p>
        </p:txBody>
      </p:sp>
      <p:sp>
        <p:nvSpPr>
          <p:cNvPr id="5" name="Footer Placeholder 4">
            <a:extLst>
              <a:ext uri="{FF2B5EF4-FFF2-40B4-BE49-F238E27FC236}">
                <a16:creationId xmlns:a16="http://schemas.microsoft.com/office/drawing/2014/main" id="{3E6394C0-9C46-40D1-98AC-06034A4AF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G"/>
          </a:p>
        </p:txBody>
      </p:sp>
      <p:sp>
        <p:nvSpPr>
          <p:cNvPr id="6" name="Slide Number Placeholder 5">
            <a:extLst>
              <a:ext uri="{FF2B5EF4-FFF2-40B4-BE49-F238E27FC236}">
                <a16:creationId xmlns:a16="http://schemas.microsoft.com/office/drawing/2014/main" id="{BED45424-635A-4A13-9EF2-DB43B7B56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FDCA1-41D6-4E35-8C9A-37AB7DC47E52}" type="slidenum">
              <a:rPr lang="en-UG" smtClean="0"/>
              <a:t>‹#›</a:t>
            </a:fld>
            <a:endParaRPr lang="en-UG"/>
          </a:p>
        </p:txBody>
      </p:sp>
    </p:spTree>
    <p:extLst>
      <p:ext uri="{BB962C8B-B14F-4D97-AF65-F5344CB8AC3E}">
        <p14:creationId xmlns:p14="http://schemas.microsoft.com/office/powerpoint/2010/main" val="516960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95FD-8D14-4152-B245-15176D570C67}"/>
              </a:ext>
            </a:extLst>
          </p:cNvPr>
          <p:cNvSpPr>
            <a:spLocks noGrp="1"/>
          </p:cNvSpPr>
          <p:nvPr>
            <p:ph type="ctrTitle"/>
          </p:nvPr>
        </p:nvSpPr>
        <p:spPr/>
        <p:txBody>
          <a:bodyPr/>
          <a:lstStyle/>
          <a:p>
            <a:r>
              <a:rPr lang="en-US" dirty="0"/>
              <a:t>MAKERERE UNIVERSITY BUSINESS SCHOOL</a:t>
            </a:r>
            <a:endParaRPr lang="en-UG" dirty="0"/>
          </a:p>
        </p:txBody>
      </p:sp>
      <p:sp>
        <p:nvSpPr>
          <p:cNvPr id="3" name="Subtitle 2">
            <a:extLst>
              <a:ext uri="{FF2B5EF4-FFF2-40B4-BE49-F238E27FC236}">
                <a16:creationId xmlns:a16="http://schemas.microsoft.com/office/drawing/2014/main" id="{A693657F-5487-41BD-94E1-6C05A59A868B}"/>
              </a:ext>
            </a:extLst>
          </p:cNvPr>
          <p:cNvSpPr>
            <a:spLocks noGrp="1"/>
          </p:cNvSpPr>
          <p:nvPr>
            <p:ph type="subTitle" idx="1"/>
          </p:nvPr>
        </p:nvSpPr>
        <p:spPr/>
        <p:txBody>
          <a:bodyPr/>
          <a:lstStyle/>
          <a:p>
            <a:endParaRPr lang="en-US" dirty="0"/>
          </a:p>
          <a:p>
            <a:r>
              <a:rPr lang="en-US" dirty="0"/>
              <a:t>BSF III</a:t>
            </a:r>
          </a:p>
          <a:p>
            <a:r>
              <a:rPr lang="en-US" dirty="0"/>
              <a:t>GENERAL INSURANCE MANAGEMENT</a:t>
            </a:r>
          </a:p>
          <a:p>
            <a:endParaRPr lang="en-UG" dirty="0"/>
          </a:p>
        </p:txBody>
      </p:sp>
    </p:spTree>
    <p:extLst>
      <p:ext uri="{BB962C8B-B14F-4D97-AF65-F5344CB8AC3E}">
        <p14:creationId xmlns:p14="http://schemas.microsoft.com/office/powerpoint/2010/main" val="681800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646BA-B841-4D0A-AAE9-3EDF05BAF5DA}"/>
              </a:ext>
            </a:extLst>
          </p:cNvPr>
          <p:cNvSpPr>
            <a:spLocks noGrp="1"/>
          </p:cNvSpPr>
          <p:nvPr>
            <p:ph type="title"/>
          </p:nvPr>
        </p:nvSpPr>
        <p:spPr/>
        <p:txBody>
          <a:bodyPr/>
          <a:lstStyle/>
          <a:p>
            <a:r>
              <a:rPr lang="en-US" b="1" dirty="0"/>
              <a:t>Traditional silo-based approach to risk management</a:t>
            </a:r>
            <a:endParaRPr lang="en-UG" b="1" dirty="0"/>
          </a:p>
        </p:txBody>
      </p:sp>
      <p:sp>
        <p:nvSpPr>
          <p:cNvPr id="3" name="Content Placeholder 2">
            <a:extLst>
              <a:ext uri="{FF2B5EF4-FFF2-40B4-BE49-F238E27FC236}">
                <a16:creationId xmlns:a16="http://schemas.microsoft.com/office/drawing/2014/main" id="{DF7E0F9A-E519-45CA-B7D6-CC2987A0292C}"/>
              </a:ext>
            </a:extLst>
          </p:cNvPr>
          <p:cNvSpPr>
            <a:spLocks noGrp="1"/>
          </p:cNvSpPr>
          <p:nvPr>
            <p:ph idx="1"/>
          </p:nvPr>
        </p:nvSpPr>
        <p:spPr>
          <a:xfrm>
            <a:off x="653088" y="1875995"/>
            <a:ext cx="5386086" cy="1738312"/>
          </a:xfrm>
        </p:spPr>
        <p:txBody>
          <a:bodyPr>
            <a:normAutofit/>
          </a:bodyPr>
          <a:lstStyle/>
          <a:p>
            <a:r>
              <a:rPr lang="en-US" sz="2000" dirty="0"/>
              <a:t>There are however serious limitations with such a strategy. Risks do not adhere to the organizational chart of an enterprise, and they may fall between the silos and go unnoticed by business unit leaders until a catastrophic event is triggered. </a:t>
            </a:r>
          </a:p>
        </p:txBody>
      </p:sp>
      <p:sp>
        <p:nvSpPr>
          <p:cNvPr id="4" name="Rectangle 3">
            <a:extLst>
              <a:ext uri="{FF2B5EF4-FFF2-40B4-BE49-F238E27FC236}">
                <a16:creationId xmlns:a16="http://schemas.microsoft.com/office/drawing/2014/main" id="{3C663E08-361E-43B9-9193-13D4A5F8FFF1}"/>
              </a:ext>
            </a:extLst>
          </p:cNvPr>
          <p:cNvSpPr/>
          <p:nvPr/>
        </p:nvSpPr>
        <p:spPr>
          <a:xfrm>
            <a:off x="653088" y="4070471"/>
            <a:ext cx="6096000" cy="2246769"/>
          </a:xfrm>
          <a:prstGeom prst="rect">
            <a:avLst/>
          </a:prstGeom>
        </p:spPr>
        <p:txBody>
          <a:bodyPr>
            <a:spAutoFit/>
          </a:bodyPr>
          <a:lstStyle/>
          <a:p>
            <a:pPr marL="285750" indent="-285750">
              <a:buFont typeface="Arial" panose="020B0604020202020204" pitchFamily="34" charset="0"/>
              <a:buChar char="•"/>
            </a:pPr>
            <a:r>
              <a:rPr lang="en-US" sz="2000" dirty="0"/>
              <a:t>In the silo-based approach there are risks that might be seen as relatively unimportant to individual leaders of a business unit that might set up to become a strategic threat to the enterprise when amplified by their cumulative impact on different areas of the organization. </a:t>
            </a:r>
          </a:p>
          <a:p>
            <a:endParaRPr lang="en-UG" sz="2000" dirty="0"/>
          </a:p>
        </p:txBody>
      </p:sp>
      <p:sp>
        <p:nvSpPr>
          <p:cNvPr id="5" name="Rectangle 4">
            <a:extLst>
              <a:ext uri="{FF2B5EF4-FFF2-40B4-BE49-F238E27FC236}">
                <a16:creationId xmlns:a16="http://schemas.microsoft.com/office/drawing/2014/main" id="{2C8826FD-0249-487C-A1AF-B9404811F817}"/>
              </a:ext>
            </a:extLst>
          </p:cNvPr>
          <p:cNvSpPr/>
          <p:nvPr/>
        </p:nvSpPr>
        <p:spPr>
          <a:xfrm>
            <a:off x="7292429" y="2021224"/>
            <a:ext cx="4246483" cy="2246769"/>
          </a:xfrm>
          <a:prstGeom prst="rect">
            <a:avLst/>
          </a:prstGeom>
        </p:spPr>
        <p:txBody>
          <a:bodyPr wrap="square">
            <a:spAutoFit/>
          </a:bodyPr>
          <a:lstStyle/>
          <a:p>
            <a:pPr marL="342900" indent="-342900">
              <a:buFont typeface="Arial" panose="020B0604020202020204" pitchFamily="34" charset="0"/>
              <a:buChar char="•"/>
            </a:pPr>
            <a:r>
              <a:rPr lang="en-US" sz="2000" dirty="0"/>
              <a:t>When the lens of risk management is directed only towards individual units, it is fair to ask what then of externally generated risks to the business? </a:t>
            </a:r>
          </a:p>
          <a:p>
            <a:pPr marL="342900" indent="-342900">
              <a:buFont typeface="Arial" panose="020B0604020202020204" pitchFamily="34" charset="0"/>
              <a:buChar char="•"/>
            </a:pPr>
            <a:r>
              <a:rPr lang="en-US" sz="2000" dirty="0"/>
              <a:t>Is there anyone tasked with taking a wider external view? </a:t>
            </a:r>
            <a:endParaRPr lang="en-UG" sz="2000" dirty="0"/>
          </a:p>
        </p:txBody>
      </p:sp>
    </p:spTree>
    <p:extLst>
      <p:ext uri="{BB962C8B-B14F-4D97-AF65-F5344CB8AC3E}">
        <p14:creationId xmlns:p14="http://schemas.microsoft.com/office/powerpoint/2010/main" val="2505090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CF96-434D-4081-AF99-F973437F02AC}"/>
              </a:ext>
            </a:extLst>
          </p:cNvPr>
          <p:cNvSpPr>
            <a:spLocks noGrp="1"/>
          </p:cNvSpPr>
          <p:nvPr>
            <p:ph type="title"/>
          </p:nvPr>
        </p:nvSpPr>
        <p:spPr/>
        <p:txBody>
          <a:bodyPr/>
          <a:lstStyle/>
          <a:p>
            <a:r>
              <a:rPr lang="en-US" b="1" dirty="0"/>
              <a:t>Approaches to risk management</a:t>
            </a:r>
            <a:endParaRPr lang="en-UG" b="1" dirty="0"/>
          </a:p>
        </p:txBody>
      </p:sp>
      <p:pic>
        <p:nvPicPr>
          <p:cNvPr id="5" name="Picture 4">
            <a:extLst>
              <a:ext uri="{FF2B5EF4-FFF2-40B4-BE49-F238E27FC236}">
                <a16:creationId xmlns:a16="http://schemas.microsoft.com/office/drawing/2014/main" id="{BD03EDED-EB73-4846-81B4-35B38EAC71B4}"/>
              </a:ext>
            </a:extLst>
          </p:cNvPr>
          <p:cNvPicPr>
            <a:picLocks noChangeAspect="1"/>
          </p:cNvPicPr>
          <p:nvPr/>
        </p:nvPicPr>
        <p:blipFill>
          <a:blip r:embed="rId2"/>
          <a:stretch>
            <a:fillRect/>
          </a:stretch>
        </p:blipFill>
        <p:spPr>
          <a:xfrm>
            <a:off x="838200" y="2822444"/>
            <a:ext cx="3302598" cy="2304210"/>
          </a:xfrm>
          <a:prstGeom prst="rect">
            <a:avLst/>
          </a:prstGeom>
        </p:spPr>
      </p:pic>
      <p:sp>
        <p:nvSpPr>
          <p:cNvPr id="8" name="TextBox 7">
            <a:extLst>
              <a:ext uri="{FF2B5EF4-FFF2-40B4-BE49-F238E27FC236}">
                <a16:creationId xmlns:a16="http://schemas.microsoft.com/office/drawing/2014/main" id="{0EC2A451-50A0-4FCF-8E5D-46B72265D183}"/>
              </a:ext>
            </a:extLst>
          </p:cNvPr>
          <p:cNvSpPr txBox="1"/>
          <p:nvPr/>
        </p:nvSpPr>
        <p:spPr>
          <a:xfrm>
            <a:off x="1341120" y="1983656"/>
            <a:ext cx="3916680" cy="369332"/>
          </a:xfrm>
          <a:prstGeom prst="rect">
            <a:avLst/>
          </a:prstGeom>
          <a:noFill/>
        </p:spPr>
        <p:txBody>
          <a:bodyPr wrap="square" rtlCol="0">
            <a:spAutoFit/>
          </a:bodyPr>
          <a:lstStyle/>
          <a:p>
            <a:r>
              <a:rPr lang="en-US" dirty="0"/>
              <a:t>Enterprise Rise Management</a:t>
            </a:r>
            <a:endParaRPr lang="en-UG" dirty="0"/>
          </a:p>
        </p:txBody>
      </p:sp>
      <p:sp>
        <p:nvSpPr>
          <p:cNvPr id="9" name="Rectangle 8">
            <a:extLst>
              <a:ext uri="{FF2B5EF4-FFF2-40B4-BE49-F238E27FC236}">
                <a16:creationId xmlns:a16="http://schemas.microsoft.com/office/drawing/2014/main" id="{8455A38D-3438-4A23-A2BB-544C459B7B17}"/>
              </a:ext>
            </a:extLst>
          </p:cNvPr>
          <p:cNvSpPr/>
          <p:nvPr/>
        </p:nvSpPr>
        <p:spPr>
          <a:xfrm>
            <a:off x="5257800" y="2645957"/>
            <a:ext cx="6096000" cy="1200329"/>
          </a:xfrm>
          <a:prstGeom prst="rect">
            <a:avLst/>
          </a:prstGeom>
        </p:spPr>
        <p:txBody>
          <a:bodyPr>
            <a:spAutoFit/>
          </a:bodyPr>
          <a:lstStyle/>
          <a:p>
            <a:r>
              <a:rPr lang="en-US" dirty="0"/>
              <a:t>Enterprise Risk Management (ERM) is a holistic approach employed across the entire organization to identify, assess, and manage various risks that an organization may encounter in pursuit of its objectives.</a:t>
            </a:r>
            <a:endParaRPr lang="en-UG" dirty="0"/>
          </a:p>
        </p:txBody>
      </p:sp>
      <p:sp>
        <p:nvSpPr>
          <p:cNvPr id="10" name="Rectangle 9">
            <a:extLst>
              <a:ext uri="{FF2B5EF4-FFF2-40B4-BE49-F238E27FC236}">
                <a16:creationId xmlns:a16="http://schemas.microsoft.com/office/drawing/2014/main" id="{4C9C534A-012C-487F-973C-C5EE303444A3}"/>
              </a:ext>
            </a:extLst>
          </p:cNvPr>
          <p:cNvSpPr/>
          <p:nvPr/>
        </p:nvSpPr>
        <p:spPr>
          <a:xfrm>
            <a:off x="5257800" y="3974549"/>
            <a:ext cx="6096000" cy="2031325"/>
          </a:xfrm>
          <a:prstGeom prst="rect">
            <a:avLst/>
          </a:prstGeom>
        </p:spPr>
        <p:txBody>
          <a:bodyPr>
            <a:spAutoFit/>
          </a:bodyPr>
          <a:lstStyle/>
          <a:p>
            <a:r>
              <a:rPr lang="en-US" dirty="0"/>
              <a:t>In today’s complex business environment, where uncertainties abound, ERM plays a pivotal role in providing a structured framework to proactively manage risks. Unlike traditional risk management, which often focuses on specific departments or aspects, ERM considers risks across all parts of an organization, recognizing the interconnectedness of various functions and processes.</a:t>
            </a:r>
            <a:endParaRPr lang="en-UG" dirty="0"/>
          </a:p>
        </p:txBody>
      </p:sp>
    </p:spTree>
    <p:extLst>
      <p:ext uri="{BB962C8B-B14F-4D97-AF65-F5344CB8AC3E}">
        <p14:creationId xmlns:p14="http://schemas.microsoft.com/office/powerpoint/2010/main" val="3560710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42357F-D77B-472F-904F-3E7F43141AB9}"/>
              </a:ext>
            </a:extLst>
          </p:cNvPr>
          <p:cNvSpPr>
            <a:spLocks noGrp="1"/>
          </p:cNvSpPr>
          <p:nvPr>
            <p:ph idx="1"/>
          </p:nvPr>
        </p:nvSpPr>
        <p:spPr/>
        <p:txBody>
          <a:bodyPr>
            <a:normAutofit/>
          </a:bodyPr>
          <a:lstStyle/>
          <a:p>
            <a:r>
              <a:rPr lang="en-US" sz="2000" dirty="0"/>
              <a:t>For the insurance company, ERM takes an enterprise-wide perspective and integrated approach to ensure long-term sustainability, enhance shareholder value, and safeguard the interests of policyholders.</a:t>
            </a:r>
          </a:p>
          <a:p>
            <a:r>
              <a:rPr lang="en-US" sz="2000" dirty="0"/>
              <a:t>ERM facilitates a holistic assessment of all risk exposures of an insurer. It provides an objective and consistent approach for an insurer to better understand its risk profile and manage its risks. </a:t>
            </a:r>
          </a:p>
          <a:p>
            <a:r>
              <a:rPr lang="en-US" sz="2000" dirty="0"/>
              <a:t>By adopting a common risk language across diverse business units, an insurer can take into account the correlations and dependencies across different financial products and risk types. </a:t>
            </a:r>
            <a:endParaRPr lang="en-UG" sz="2000" dirty="0"/>
          </a:p>
        </p:txBody>
      </p:sp>
      <p:sp>
        <p:nvSpPr>
          <p:cNvPr id="4" name="Title 3">
            <a:extLst>
              <a:ext uri="{FF2B5EF4-FFF2-40B4-BE49-F238E27FC236}">
                <a16:creationId xmlns:a16="http://schemas.microsoft.com/office/drawing/2014/main" id="{34243286-8611-4AF5-B5D9-9A75B0A64B9D}"/>
              </a:ext>
            </a:extLst>
          </p:cNvPr>
          <p:cNvSpPr txBox="1">
            <a:spLocks noGrp="1"/>
          </p:cNvSpPr>
          <p:nvPr>
            <p:ph type="title"/>
          </p:nvPr>
        </p:nvSpPr>
        <p:spPr>
          <a:xfrm>
            <a:off x="838200" y="677041"/>
            <a:ext cx="10515600" cy="701731"/>
          </a:xfrm>
          <a:prstGeom prst="rect">
            <a:avLst/>
          </a:prstGeom>
          <a:noFill/>
        </p:spPr>
        <p:txBody>
          <a:bodyPr wrap="square" rtlCol="0">
            <a:spAutoFit/>
          </a:bodyPr>
          <a:lstStyle/>
          <a:p>
            <a:r>
              <a:rPr lang="en-US" b="1" dirty="0"/>
              <a:t>Enterprise Rise Management</a:t>
            </a:r>
            <a:endParaRPr lang="en-UG" b="1" dirty="0"/>
          </a:p>
        </p:txBody>
      </p:sp>
    </p:spTree>
    <p:extLst>
      <p:ext uri="{BB962C8B-B14F-4D97-AF65-F5344CB8AC3E}">
        <p14:creationId xmlns:p14="http://schemas.microsoft.com/office/powerpoint/2010/main" val="345102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E2063-D973-4591-80A4-7AE168682A84}"/>
              </a:ext>
            </a:extLst>
          </p:cNvPr>
          <p:cNvSpPr>
            <a:spLocks noGrp="1"/>
          </p:cNvSpPr>
          <p:nvPr>
            <p:ph type="title"/>
          </p:nvPr>
        </p:nvSpPr>
        <p:spPr/>
        <p:txBody>
          <a:bodyPr/>
          <a:lstStyle/>
          <a:p>
            <a:r>
              <a:rPr lang="en-US" b="1" dirty="0"/>
              <a:t>Why is ERM important?</a:t>
            </a:r>
            <a:endParaRPr lang="en-UG" b="1" dirty="0"/>
          </a:p>
        </p:txBody>
      </p:sp>
      <p:sp>
        <p:nvSpPr>
          <p:cNvPr id="3" name="Content Placeholder 2">
            <a:extLst>
              <a:ext uri="{FF2B5EF4-FFF2-40B4-BE49-F238E27FC236}">
                <a16:creationId xmlns:a16="http://schemas.microsoft.com/office/drawing/2014/main" id="{E5F39287-11AC-4B47-9305-634B8BADE1F0}"/>
              </a:ext>
            </a:extLst>
          </p:cNvPr>
          <p:cNvSpPr>
            <a:spLocks noGrp="1"/>
          </p:cNvSpPr>
          <p:nvPr>
            <p:ph idx="1"/>
          </p:nvPr>
        </p:nvSpPr>
        <p:spPr>
          <a:xfrm>
            <a:off x="838200" y="1825625"/>
            <a:ext cx="5949875" cy="2772879"/>
          </a:xfrm>
        </p:spPr>
        <p:txBody>
          <a:bodyPr>
            <a:normAutofit lnSpcReduction="10000"/>
          </a:bodyPr>
          <a:lstStyle/>
          <a:p>
            <a:r>
              <a:rPr lang="en-US" sz="1800" dirty="0"/>
              <a:t>For about a decade, financial institutions including insurers have been moving away from the traditional silo approach to risk management. </a:t>
            </a:r>
          </a:p>
          <a:p>
            <a:r>
              <a:rPr lang="en-US" sz="1800" dirty="0"/>
              <a:t>For example, the underwriting and claims systems and processes of an insurer might have been managed separately and not linked or different systems could have been used for different lines of business. </a:t>
            </a:r>
          </a:p>
          <a:p>
            <a:r>
              <a:rPr lang="en-US" sz="1800" dirty="0"/>
              <a:t>In reality, there is a strong correlation between underwriting and claims. The emerging trend towards ERM has been partly driven by regulators and rating agencies</a:t>
            </a:r>
            <a:endParaRPr lang="en-UG" sz="1800" dirty="0"/>
          </a:p>
        </p:txBody>
      </p:sp>
      <p:sp>
        <p:nvSpPr>
          <p:cNvPr id="4" name="Rectangle 3">
            <a:extLst>
              <a:ext uri="{FF2B5EF4-FFF2-40B4-BE49-F238E27FC236}">
                <a16:creationId xmlns:a16="http://schemas.microsoft.com/office/drawing/2014/main" id="{807A9A0D-ABA3-481C-9C1B-14DB5E185043}"/>
              </a:ext>
            </a:extLst>
          </p:cNvPr>
          <p:cNvSpPr/>
          <p:nvPr/>
        </p:nvSpPr>
        <p:spPr>
          <a:xfrm>
            <a:off x="1001999" y="4738549"/>
            <a:ext cx="6096000" cy="1754326"/>
          </a:xfrm>
          <a:prstGeom prst="rect">
            <a:avLst/>
          </a:prstGeom>
        </p:spPr>
        <p:txBody>
          <a:bodyPr>
            <a:spAutoFit/>
          </a:bodyPr>
          <a:lstStyle/>
          <a:p>
            <a:r>
              <a:rPr lang="en-US" dirty="0"/>
              <a:t>The financial meltdown in 2007 is another lesson on how unexpected risk exposures and poorly managed risks can bring down financial institutions, both large and small. The bailing out of American International Group, Inc. (AIG) illustrated how a non-regulated entity exposed the entire insurance group to financial ruin. </a:t>
            </a:r>
            <a:endParaRPr lang="en-UG" dirty="0"/>
          </a:p>
        </p:txBody>
      </p:sp>
      <p:sp>
        <p:nvSpPr>
          <p:cNvPr id="5" name="Rectangle 4">
            <a:extLst>
              <a:ext uri="{FF2B5EF4-FFF2-40B4-BE49-F238E27FC236}">
                <a16:creationId xmlns:a16="http://schemas.microsoft.com/office/drawing/2014/main" id="{3C0D03B3-958B-4793-8B41-E290EBDEF4E0}"/>
              </a:ext>
            </a:extLst>
          </p:cNvPr>
          <p:cNvSpPr/>
          <p:nvPr/>
        </p:nvSpPr>
        <p:spPr>
          <a:xfrm>
            <a:off x="7670202" y="1825625"/>
            <a:ext cx="4636546" cy="1754326"/>
          </a:xfrm>
          <a:prstGeom prst="rect">
            <a:avLst/>
          </a:prstGeom>
        </p:spPr>
        <p:txBody>
          <a:bodyPr wrap="square">
            <a:spAutoFit/>
          </a:bodyPr>
          <a:lstStyle/>
          <a:p>
            <a:r>
              <a:rPr lang="en-US" dirty="0"/>
              <a:t>Going forward, stakeholders in the global financial market will demand that financial institutions better understand their risks and improve their skills in managing them. A properly implemented ERM program is no longer an option but a necessity.</a:t>
            </a:r>
            <a:endParaRPr lang="en-UG" dirty="0"/>
          </a:p>
        </p:txBody>
      </p:sp>
    </p:spTree>
    <p:extLst>
      <p:ext uri="{BB962C8B-B14F-4D97-AF65-F5344CB8AC3E}">
        <p14:creationId xmlns:p14="http://schemas.microsoft.com/office/powerpoint/2010/main" val="152557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C43F8-80F9-4505-BC7C-302C39B272BC}"/>
              </a:ext>
            </a:extLst>
          </p:cNvPr>
          <p:cNvSpPr>
            <a:spLocks noGrp="1"/>
          </p:cNvSpPr>
          <p:nvPr>
            <p:ph type="title"/>
          </p:nvPr>
        </p:nvSpPr>
        <p:spPr/>
        <p:txBody>
          <a:bodyPr/>
          <a:lstStyle/>
          <a:p>
            <a:r>
              <a:rPr lang="en-US" b="1" dirty="0"/>
              <a:t>Why is ERM important?</a:t>
            </a:r>
            <a:endParaRPr lang="en-UG" b="1" dirty="0"/>
          </a:p>
        </p:txBody>
      </p:sp>
      <p:sp>
        <p:nvSpPr>
          <p:cNvPr id="3" name="Content Placeholder 2">
            <a:extLst>
              <a:ext uri="{FF2B5EF4-FFF2-40B4-BE49-F238E27FC236}">
                <a16:creationId xmlns:a16="http://schemas.microsoft.com/office/drawing/2014/main" id="{99A8CD7F-FD37-456F-AE57-39972EA4E493}"/>
              </a:ext>
            </a:extLst>
          </p:cNvPr>
          <p:cNvSpPr>
            <a:spLocks noGrp="1"/>
          </p:cNvSpPr>
          <p:nvPr>
            <p:ph idx="1"/>
          </p:nvPr>
        </p:nvSpPr>
        <p:spPr/>
        <p:txBody>
          <a:bodyPr>
            <a:normAutofit fontScale="85000" lnSpcReduction="20000"/>
          </a:bodyPr>
          <a:lstStyle/>
          <a:p>
            <a:r>
              <a:rPr lang="en-US" dirty="0"/>
              <a:t>From an insurer’s viewpoint, an ERM program:</a:t>
            </a:r>
          </a:p>
          <a:p>
            <a:r>
              <a:rPr lang="en-US" dirty="0"/>
              <a:t>Provides an integrated and comprehensive assessment of all material risks arising from its operations. This gives a clearer picture of its overall risk profile, taking into account the correlations and dependencies across different risk types, products and services.</a:t>
            </a:r>
          </a:p>
          <a:p>
            <a:r>
              <a:rPr lang="en-US" dirty="0"/>
              <a:t>Presents a rigorous framework that facilitates an objective and consistent approach to manage risks across business units. ERM serves as a common language and view of risk throughout the enterprise to derive a realistic risk profile.</a:t>
            </a:r>
          </a:p>
          <a:p>
            <a:r>
              <a:rPr lang="en-US" dirty="0"/>
              <a:t>Aligns its risk profile with its business strategies and risk appetite. The risks faced by various business units, including new products and services, can be assessed using common parameters and evaluated against strategic goals.</a:t>
            </a:r>
          </a:p>
          <a:p>
            <a:r>
              <a:rPr lang="en-US" dirty="0"/>
              <a:t>Considers a full range of risks and potential events to minimize surprises while allowing calculated risks to be taken to proactively seize opportunities.</a:t>
            </a:r>
            <a:endParaRPr lang="en-UG" dirty="0"/>
          </a:p>
        </p:txBody>
      </p:sp>
    </p:spTree>
    <p:extLst>
      <p:ext uri="{BB962C8B-B14F-4D97-AF65-F5344CB8AC3E}">
        <p14:creationId xmlns:p14="http://schemas.microsoft.com/office/powerpoint/2010/main" val="60309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4CC1F-66CD-46B8-8F52-FEDB9074BB24}"/>
              </a:ext>
            </a:extLst>
          </p:cNvPr>
          <p:cNvSpPr>
            <a:spLocks noGrp="1"/>
          </p:cNvSpPr>
          <p:nvPr>
            <p:ph type="title"/>
          </p:nvPr>
        </p:nvSpPr>
        <p:spPr/>
        <p:txBody>
          <a:bodyPr/>
          <a:lstStyle/>
          <a:p>
            <a:r>
              <a:rPr lang="en-US" b="1" dirty="0"/>
              <a:t>ERM Framework</a:t>
            </a:r>
            <a:endParaRPr lang="en-UG" b="1" dirty="0"/>
          </a:p>
        </p:txBody>
      </p:sp>
      <p:sp>
        <p:nvSpPr>
          <p:cNvPr id="3" name="Content Placeholder 2">
            <a:extLst>
              <a:ext uri="{FF2B5EF4-FFF2-40B4-BE49-F238E27FC236}">
                <a16:creationId xmlns:a16="http://schemas.microsoft.com/office/drawing/2014/main" id="{22DA500B-3553-41E4-8DEE-17E48AC86E96}"/>
              </a:ext>
            </a:extLst>
          </p:cNvPr>
          <p:cNvSpPr>
            <a:spLocks noGrp="1"/>
          </p:cNvSpPr>
          <p:nvPr>
            <p:ph idx="1"/>
          </p:nvPr>
        </p:nvSpPr>
        <p:spPr/>
        <p:txBody>
          <a:bodyPr/>
          <a:lstStyle/>
          <a:p>
            <a:r>
              <a:rPr lang="en-US" dirty="0"/>
              <a:t>There are two dimensions to ERM </a:t>
            </a:r>
          </a:p>
          <a:p>
            <a:pPr marL="0" indent="0">
              <a:buNone/>
            </a:pPr>
            <a:r>
              <a:rPr lang="en-US" dirty="0"/>
              <a:t>– the types of risks and </a:t>
            </a:r>
          </a:p>
          <a:p>
            <a:pPr marL="0" indent="0">
              <a:buNone/>
            </a:pPr>
            <a:r>
              <a:rPr lang="en-US" dirty="0"/>
              <a:t>the risk management process</a:t>
            </a:r>
            <a:endParaRPr lang="en-UG" dirty="0"/>
          </a:p>
        </p:txBody>
      </p:sp>
    </p:spTree>
    <p:extLst>
      <p:ext uri="{BB962C8B-B14F-4D97-AF65-F5344CB8AC3E}">
        <p14:creationId xmlns:p14="http://schemas.microsoft.com/office/powerpoint/2010/main" val="221098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2776-7908-4A1E-8D6F-48AE0338680E}"/>
              </a:ext>
            </a:extLst>
          </p:cNvPr>
          <p:cNvSpPr>
            <a:spLocks noGrp="1"/>
          </p:cNvSpPr>
          <p:nvPr>
            <p:ph type="title"/>
          </p:nvPr>
        </p:nvSpPr>
        <p:spPr/>
        <p:txBody>
          <a:bodyPr/>
          <a:lstStyle/>
          <a:p>
            <a:r>
              <a:rPr lang="en-US" b="1" dirty="0"/>
              <a:t> ERM - Risk management process</a:t>
            </a:r>
            <a:endParaRPr lang="en-UG" b="1" dirty="0"/>
          </a:p>
        </p:txBody>
      </p:sp>
      <p:sp>
        <p:nvSpPr>
          <p:cNvPr id="3" name="Content Placeholder 2">
            <a:extLst>
              <a:ext uri="{FF2B5EF4-FFF2-40B4-BE49-F238E27FC236}">
                <a16:creationId xmlns:a16="http://schemas.microsoft.com/office/drawing/2014/main" id="{922A9E32-2EC7-4E61-88C8-69F458318D49}"/>
              </a:ext>
            </a:extLst>
          </p:cNvPr>
          <p:cNvSpPr>
            <a:spLocks noGrp="1"/>
          </p:cNvSpPr>
          <p:nvPr>
            <p:ph idx="1"/>
          </p:nvPr>
        </p:nvSpPr>
        <p:spPr/>
        <p:txBody>
          <a:bodyPr>
            <a:normAutofit/>
          </a:bodyPr>
          <a:lstStyle/>
          <a:p>
            <a:r>
              <a:rPr lang="en-US" sz="2400" b="1" dirty="0"/>
              <a:t>The ERM process encompasses:</a:t>
            </a:r>
          </a:p>
          <a:p>
            <a:r>
              <a:rPr lang="en-US" sz="2400" dirty="0"/>
              <a:t>Articulating risk strategies and promoting a positive risk culture</a:t>
            </a:r>
          </a:p>
          <a:p>
            <a:r>
              <a:rPr lang="en-US" sz="2400" dirty="0"/>
              <a:t>Designing a risk governance structure</a:t>
            </a:r>
          </a:p>
          <a:p>
            <a:r>
              <a:rPr lang="en-US" sz="2400" dirty="0"/>
              <a:t>Comprehensive and robust risk identification, assessment, and measurement</a:t>
            </a:r>
          </a:p>
          <a:p>
            <a:r>
              <a:rPr lang="en-US" sz="2400" dirty="0"/>
              <a:t>Formulating a spectrum of risk response options</a:t>
            </a:r>
          </a:p>
          <a:p>
            <a:r>
              <a:rPr lang="en-US" sz="2400" dirty="0"/>
              <a:t>Implementing risk control policies and procedures</a:t>
            </a:r>
          </a:p>
          <a:p>
            <a:r>
              <a:rPr lang="en-US" sz="2400" dirty="0"/>
              <a:t>Monitoring and reporting</a:t>
            </a:r>
            <a:endParaRPr lang="en-UG" sz="2400" dirty="0"/>
          </a:p>
        </p:txBody>
      </p:sp>
    </p:spTree>
    <p:extLst>
      <p:ext uri="{BB962C8B-B14F-4D97-AF65-F5344CB8AC3E}">
        <p14:creationId xmlns:p14="http://schemas.microsoft.com/office/powerpoint/2010/main" val="236408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4C15-F775-43B3-A184-F6B088C6A728}"/>
              </a:ext>
            </a:extLst>
          </p:cNvPr>
          <p:cNvSpPr>
            <a:spLocks noGrp="1"/>
          </p:cNvSpPr>
          <p:nvPr>
            <p:ph type="title"/>
          </p:nvPr>
        </p:nvSpPr>
        <p:spPr/>
        <p:txBody>
          <a:bodyPr/>
          <a:lstStyle/>
          <a:p>
            <a:r>
              <a:rPr lang="en-US" b="1" dirty="0"/>
              <a:t>Risk Strategies and Culture</a:t>
            </a:r>
          </a:p>
        </p:txBody>
      </p:sp>
      <p:sp>
        <p:nvSpPr>
          <p:cNvPr id="3" name="Content Placeholder 2">
            <a:extLst>
              <a:ext uri="{FF2B5EF4-FFF2-40B4-BE49-F238E27FC236}">
                <a16:creationId xmlns:a16="http://schemas.microsoft.com/office/drawing/2014/main" id="{3802EA90-0767-438F-9D28-02808C1C6F2B}"/>
              </a:ext>
            </a:extLst>
          </p:cNvPr>
          <p:cNvSpPr>
            <a:spLocks noGrp="1"/>
          </p:cNvSpPr>
          <p:nvPr>
            <p:ph idx="1"/>
          </p:nvPr>
        </p:nvSpPr>
        <p:spPr>
          <a:xfrm>
            <a:off x="468123" y="1825625"/>
            <a:ext cx="6648294" cy="2878897"/>
          </a:xfrm>
        </p:spPr>
        <p:txBody>
          <a:bodyPr>
            <a:normAutofit/>
          </a:bodyPr>
          <a:lstStyle/>
          <a:p>
            <a:r>
              <a:rPr lang="en-US" sz="2000" dirty="0"/>
              <a:t>Risk Strategies and Culture</a:t>
            </a:r>
          </a:p>
          <a:p>
            <a:r>
              <a:rPr lang="en-US" sz="2000" dirty="0"/>
              <a:t>An insurer should have a sound strategy to manage risks arising from its core activities.</a:t>
            </a:r>
          </a:p>
          <a:p>
            <a:r>
              <a:rPr lang="en-US" sz="2000" dirty="0"/>
              <a:t>The insurer should first determine its risk appetite and risk tolerance.</a:t>
            </a:r>
          </a:p>
          <a:p>
            <a:r>
              <a:rPr lang="en-US" sz="2000" dirty="0"/>
              <a:t>The board of directors is responsible and accountable for establishing an insurer’s risk appetite and risk tolerance, both qualitative, and quantitative.</a:t>
            </a:r>
          </a:p>
        </p:txBody>
      </p:sp>
      <p:sp>
        <p:nvSpPr>
          <p:cNvPr id="4" name="Rectangle 3">
            <a:extLst>
              <a:ext uri="{FF2B5EF4-FFF2-40B4-BE49-F238E27FC236}">
                <a16:creationId xmlns:a16="http://schemas.microsoft.com/office/drawing/2014/main" id="{E2FF37BA-ACC0-4CE5-A45B-10CC7A82054E}"/>
              </a:ext>
            </a:extLst>
          </p:cNvPr>
          <p:cNvSpPr/>
          <p:nvPr/>
        </p:nvSpPr>
        <p:spPr>
          <a:xfrm>
            <a:off x="7289163" y="1985427"/>
            <a:ext cx="4540499" cy="738664"/>
          </a:xfrm>
          <a:prstGeom prst="rect">
            <a:avLst/>
          </a:prstGeom>
        </p:spPr>
        <p:txBody>
          <a:bodyPr wrap="square">
            <a:spAutoFit/>
          </a:bodyPr>
          <a:lstStyle/>
          <a:p>
            <a:r>
              <a:rPr lang="en-US" sz="1400" i="1" dirty="0"/>
              <a:t>Risk appetite can be defined as 'the amount/level and type of risk that an insurance company is willing to take in order to meet their strategic and financial objectives.</a:t>
            </a:r>
            <a:endParaRPr lang="en-UG" sz="1400" i="1" dirty="0"/>
          </a:p>
        </p:txBody>
      </p:sp>
      <p:sp>
        <p:nvSpPr>
          <p:cNvPr id="5" name="Rectangle 4">
            <a:extLst>
              <a:ext uri="{FF2B5EF4-FFF2-40B4-BE49-F238E27FC236}">
                <a16:creationId xmlns:a16="http://schemas.microsoft.com/office/drawing/2014/main" id="{2F4A2FB5-66CC-4388-9B53-090B802C516F}"/>
              </a:ext>
            </a:extLst>
          </p:cNvPr>
          <p:cNvSpPr/>
          <p:nvPr/>
        </p:nvSpPr>
        <p:spPr>
          <a:xfrm>
            <a:off x="7289163" y="2990581"/>
            <a:ext cx="4434715" cy="1384995"/>
          </a:xfrm>
          <a:prstGeom prst="rect">
            <a:avLst/>
          </a:prstGeom>
        </p:spPr>
        <p:txBody>
          <a:bodyPr wrap="square">
            <a:spAutoFit/>
          </a:bodyPr>
          <a:lstStyle/>
          <a:p>
            <a:r>
              <a:rPr lang="en-US" sz="1400" i="1" dirty="0"/>
              <a:t>Risk tolerance is the maximum level of risk that an organization is willing and able to accept. It is</a:t>
            </a:r>
          </a:p>
          <a:p>
            <a:r>
              <a:rPr lang="en-US" sz="1400" i="1" dirty="0"/>
              <a:t>the practical application of risk appetite and operationalizes the risk appetite statements with</a:t>
            </a:r>
          </a:p>
          <a:p>
            <a:r>
              <a:rPr lang="en-US" sz="1400" i="1" dirty="0"/>
              <a:t>qualitative and/or quantitative measures that can be monitored and reviewed.</a:t>
            </a:r>
            <a:endParaRPr lang="en-UG" sz="1400" i="1" dirty="0"/>
          </a:p>
        </p:txBody>
      </p:sp>
    </p:spTree>
    <p:extLst>
      <p:ext uri="{BB962C8B-B14F-4D97-AF65-F5344CB8AC3E}">
        <p14:creationId xmlns:p14="http://schemas.microsoft.com/office/powerpoint/2010/main" val="1057603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730BB-9803-4A6F-9561-12F26E7BC713}"/>
              </a:ext>
            </a:extLst>
          </p:cNvPr>
          <p:cNvSpPr>
            <a:spLocks noGrp="1"/>
          </p:cNvSpPr>
          <p:nvPr>
            <p:ph type="title"/>
          </p:nvPr>
        </p:nvSpPr>
        <p:spPr/>
        <p:txBody>
          <a:bodyPr/>
          <a:lstStyle/>
          <a:p>
            <a:r>
              <a:rPr lang="en-US" b="1" dirty="0"/>
              <a:t>Risk Strategies and Culture</a:t>
            </a:r>
            <a:endParaRPr lang="en-UG" b="1" dirty="0"/>
          </a:p>
        </p:txBody>
      </p:sp>
      <p:sp>
        <p:nvSpPr>
          <p:cNvPr id="4" name="Content Placeholder 3">
            <a:extLst>
              <a:ext uri="{FF2B5EF4-FFF2-40B4-BE49-F238E27FC236}">
                <a16:creationId xmlns:a16="http://schemas.microsoft.com/office/drawing/2014/main" id="{9581C266-6527-433E-9A7E-67274BE79BCF}"/>
              </a:ext>
            </a:extLst>
          </p:cNvPr>
          <p:cNvSpPr>
            <a:spLocks noGrp="1"/>
          </p:cNvSpPr>
          <p:nvPr>
            <p:ph idx="1"/>
          </p:nvPr>
        </p:nvSpPr>
        <p:spPr>
          <a:xfrm>
            <a:off x="838200" y="1825625"/>
            <a:ext cx="6013174" cy="2672526"/>
          </a:xfrm>
          <a:prstGeom prst="rect">
            <a:avLst/>
          </a:prstGeom>
        </p:spPr>
        <p:txBody>
          <a:bodyPr wrap="square">
            <a:spAutoFit/>
          </a:bodyPr>
          <a:lstStyle/>
          <a:p>
            <a:pPr marL="285750" indent="-285750">
              <a:buFont typeface="Arial" panose="020B0604020202020204" pitchFamily="34" charset="0"/>
              <a:buChar char="•"/>
            </a:pPr>
            <a:r>
              <a:rPr lang="en-US" sz="2000" dirty="0"/>
              <a:t>In formulating its risk management strategy, the insurer should consider the following: </a:t>
            </a:r>
          </a:p>
          <a:p>
            <a:pPr marL="285750" indent="-285750">
              <a:buFont typeface="Wingdings" panose="05000000000000000000" pitchFamily="2" charset="2"/>
              <a:buChar char="q"/>
            </a:pPr>
            <a:r>
              <a:rPr lang="en-US" sz="2000" dirty="0"/>
              <a:t>Business objectives</a:t>
            </a:r>
          </a:p>
          <a:p>
            <a:pPr marL="285750" indent="-285750">
              <a:buFont typeface="Wingdings" panose="05000000000000000000" pitchFamily="2" charset="2"/>
              <a:buChar char="q"/>
            </a:pPr>
            <a:r>
              <a:rPr lang="en-US" sz="2000" dirty="0"/>
              <a:t>Mix of business/type of risks written</a:t>
            </a:r>
          </a:p>
          <a:p>
            <a:pPr marL="285750" indent="-285750">
              <a:buFont typeface="Wingdings" panose="05000000000000000000" pitchFamily="2" charset="2"/>
              <a:buChar char="q"/>
            </a:pPr>
            <a:r>
              <a:rPr lang="en-US" sz="2000" dirty="0"/>
              <a:t>Financial resources</a:t>
            </a:r>
          </a:p>
          <a:p>
            <a:pPr marL="285750" indent="-285750">
              <a:buFont typeface="Wingdings" panose="05000000000000000000" pitchFamily="2" charset="2"/>
              <a:buChar char="q"/>
            </a:pPr>
            <a:r>
              <a:rPr lang="en-US" sz="2000" dirty="0"/>
              <a:t>Available expertise</a:t>
            </a:r>
          </a:p>
          <a:p>
            <a:pPr marL="285750" indent="-285750">
              <a:buFont typeface="Wingdings" panose="05000000000000000000" pitchFamily="2" charset="2"/>
              <a:buChar char="q"/>
            </a:pPr>
            <a:r>
              <a:rPr lang="en-US" sz="2000" dirty="0"/>
              <a:t>Projected economic and market conditions</a:t>
            </a:r>
            <a:endParaRPr lang="en-UG" sz="2000" dirty="0"/>
          </a:p>
        </p:txBody>
      </p:sp>
      <p:sp>
        <p:nvSpPr>
          <p:cNvPr id="5" name="Rectangle 4">
            <a:extLst>
              <a:ext uri="{FF2B5EF4-FFF2-40B4-BE49-F238E27FC236}">
                <a16:creationId xmlns:a16="http://schemas.microsoft.com/office/drawing/2014/main" id="{58A404E1-D46D-46B1-AAAF-39793D95EB99}"/>
              </a:ext>
            </a:extLst>
          </p:cNvPr>
          <p:cNvSpPr/>
          <p:nvPr/>
        </p:nvSpPr>
        <p:spPr>
          <a:xfrm>
            <a:off x="6546574" y="1985149"/>
            <a:ext cx="4701208" cy="1200329"/>
          </a:xfrm>
          <a:prstGeom prst="rect">
            <a:avLst/>
          </a:prstGeom>
        </p:spPr>
        <p:txBody>
          <a:bodyPr wrap="square">
            <a:spAutoFit/>
          </a:bodyPr>
          <a:lstStyle/>
          <a:p>
            <a:pPr marL="285750" indent="-285750">
              <a:buFont typeface="Arial" panose="020B0604020202020204" pitchFamily="34" charset="0"/>
              <a:buChar char="•"/>
            </a:pPr>
            <a:r>
              <a:rPr lang="en-US" dirty="0"/>
              <a:t>The insurer should periodically review its risk management strategy taking into account its own financial performance and market developments. </a:t>
            </a:r>
            <a:endParaRPr lang="en-UG" dirty="0"/>
          </a:p>
        </p:txBody>
      </p:sp>
    </p:spTree>
    <p:extLst>
      <p:ext uri="{BB962C8B-B14F-4D97-AF65-F5344CB8AC3E}">
        <p14:creationId xmlns:p14="http://schemas.microsoft.com/office/powerpoint/2010/main" val="418400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C4CB1-335E-4110-B583-253A6E779588}"/>
              </a:ext>
            </a:extLst>
          </p:cNvPr>
          <p:cNvSpPr>
            <a:spLocks noGrp="1"/>
          </p:cNvSpPr>
          <p:nvPr>
            <p:ph type="title"/>
          </p:nvPr>
        </p:nvSpPr>
        <p:spPr/>
        <p:txBody>
          <a:bodyPr/>
          <a:lstStyle/>
          <a:p>
            <a:r>
              <a:rPr lang="en-US" b="1" dirty="0"/>
              <a:t>Risk Strategies and Culture</a:t>
            </a:r>
            <a:endParaRPr lang="en-UG" dirty="0"/>
          </a:p>
        </p:txBody>
      </p:sp>
      <p:sp>
        <p:nvSpPr>
          <p:cNvPr id="3" name="Content Placeholder 2">
            <a:extLst>
              <a:ext uri="{FF2B5EF4-FFF2-40B4-BE49-F238E27FC236}">
                <a16:creationId xmlns:a16="http://schemas.microsoft.com/office/drawing/2014/main" id="{3E193355-D72D-4731-B250-03FAE7846341}"/>
              </a:ext>
            </a:extLst>
          </p:cNvPr>
          <p:cNvSpPr>
            <a:spLocks noGrp="1"/>
          </p:cNvSpPr>
          <p:nvPr>
            <p:ph idx="1"/>
          </p:nvPr>
        </p:nvSpPr>
        <p:spPr>
          <a:xfrm>
            <a:off x="771939" y="1857709"/>
            <a:ext cx="9190208" cy="2634080"/>
          </a:xfrm>
        </p:spPr>
        <p:txBody>
          <a:bodyPr>
            <a:normAutofit lnSpcReduction="10000"/>
          </a:bodyPr>
          <a:lstStyle/>
          <a:p>
            <a:r>
              <a:rPr lang="en-US" sz="2400" dirty="0"/>
              <a:t>A sound and consistent risk culture throughout an insurance company is a key element of effective risk management. Risk culture is the set of values and behaviors that shapes the thought processes and risk decisions of management and employees within an organization. </a:t>
            </a:r>
          </a:p>
          <a:p>
            <a:r>
              <a:rPr lang="en-US" sz="2400" dirty="0"/>
              <a:t> The board sets the tone of an insurer’s risk culture through its top-down corporate culture, integrity and ethical value system. This shapes the philosophy and attitude towards how risk is viewed and addressed by management and staff.</a:t>
            </a:r>
          </a:p>
          <a:p>
            <a:endParaRPr lang="en-UG" sz="2400" dirty="0"/>
          </a:p>
        </p:txBody>
      </p:sp>
      <p:sp>
        <p:nvSpPr>
          <p:cNvPr id="4" name="Rectangle 3">
            <a:extLst>
              <a:ext uri="{FF2B5EF4-FFF2-40B4-BE49-F238E27FC236}">
                <a16:creationId xmlns:a16="http://schemas.microsoft.com/office/drawing/2014/main" id="{3E5A0508-D7AF-439B-9D23-9DFD34630F66}"/>
              </a:ext>
            </a:extLst>
          </p:cNvPr>
          <p:cNvSpPr/>
          <p:nvPr/>
        </p:nvSpPr>
        <p:spPr>
          <a:xfrm>
            <a:off x="771939" y="4491789"/>
            <a:ext cx="8292548" cy="2308324"/>
          </a:xfrm>
          <a:prstGeom prst="rect">
            <a:avLst/>
          </a:prstGeom>
        </p:spPr>
        <p:txBody>
          <a:bodyPr wrap="square">
            <a:spAutoFit/>
          </a:bodyPr>
          <a:lstStyle/>
          <a:p>
            <a:pPr marL="285750" indent="-285750">
              <a:buFont typeface="Arial" panose="020B0604020202020204" pitchFamily="34" charset="0"/>
              <a:buChar char="•"/>
            </a:pPr>
            <a:r>
              <a:rPr lang="en-US" sz="2400" dirty="0"/>
              <a:t>The risk culture can be strengthened through:</a:t>
            </a:r>
          </a:p>
          <a:p>
            <a:pPr marL="285750" indent="-285750">
              <a:buFont typeface="Wingdings" panose="05000000000000000000" pitchFamily="2" charset="2"/>
              <a:buChar char="q"/>
            </a:pPr>
            <a:r>
              <a:rPr lang="en-US" sz="2400" dirty="0"/>
              <a:t>Creating a healthy and friendly environment which encourages employees to raise the issue when observing new or excessive risks.</a:t>
            </a:r>
          </a:p>
          <a:p>
            <a:pPr marL="285750" indent="-285750">
              <a:buFont typeface="Wingdings" panose="05000000000000000000" pitchFamily="2" charset="2"/>
              <a:buChar char="q"/>
            </a:pPr>
            <a:r>
              <a:rPr lang="en-US" sz="2400" dirty="0"/>
              <a:t>Clarifying the range of acceptable risks using a risk appetite statement and various forms of communication and training. </a:t>
            </a:r>
            <a:endParaRPr lang="en-UG" sz="2400" dirty="0"/>
          </a:p>
        </p:txBody>
      </p:sp>
    </p:spTree>
    <p:extLst>
      <p:ext uri="{BB962C8B-B14F-4D97-AF65-F5344CB8AC3E}">
        <p14:creationId xmlns:p14="http://schemas.microsoft.com/office/powerpoint/2010/main" val="279267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880B-EBE7-476D-B640-A847730A5A34}"/>
              </a:ext>
            </a:extLst>
          </p:cNvPr>
          <p:cNvSpPr>
            <a:spLocks noGrp="1"/>
          </p:cNvSpPr>
          <p:nvPr>
            <p:ph type="title"/>
          </p:nvPr>
        </p:nvSpPr>
        <p:spPr/>
        <p:txBody>
          <a:bodyPr>
            <a:normAutofit/>
          </a:bodyPr>
          <a:lstStyle/>
          <a:p>
            <a:r>
              <a:rPr lang="en-US" sz="4000" b="1" dirty="0"/>
              <a:t>Topic: Risk Management in Insurance companies</a:t>
            </a:r>
            <a:endParaRPr lang="en-UG" sz="4000" b="1" dirty="0"/>
          </a:p>
        </p:txBody>
      </p:sp>
      <p:sp>
        <p:nvSpPr>
          <p:cNvPr id="3" name="Content Placeholder 2">
            <a:extLst>
              <a:ext uri="{FF2B5EF4-FFF2-40B4-BE49-F238E27FC236}">
                <a16:creationId xmlns:a16="http://schemas.microsoft.com/office/drawing/2014/main" id="{5DCB0A89-3E25-4FD8-B71A-371D645E02C6}"/>
              </a:ext>
            </a:extLst>
          </p:cNvPr>
          <p:cNvSpPr>
            <a:spLocks noGrp="1"/>
          </p:cNvSpPr>
          <p:nvPr>
            <p:ph idx="1"/>
          </p:nvPr>
        </p:nvSpPr>
        <p:spPr/>
        <p:txBody>
          <a:bodyPr/>
          <a:lstStyle/>
          <a:p>
            <a:r>
              <a:rPr lang="en-US" dirty="0"/>
              <a:t>Learning objectives</a:t>
            </a:r>
          </a:p>
          <a:p>
            <a:r>
              <a:rPr lang="en-US" dirty="0"/>
              <a:t>Introduction to risk management</a:t>
            </a:r>
          </a:p>
          <a:p>
            <a:r>
              <a:rPr lang="en-US" dirty="0"/>
              <a:t>Appreciate the role of risk management in insurance companies</a:t>
            </a:r>
          </a:p>
          <a:p>
            <a:r>
              <a:rPr lang="en-US" dirty="0"/>
              <a:t>Understand the approaches to risk management </a:t>
            </a:r>
          </a:p>
          <a:p>
            <a:r>
              <a:rPr lang="en-US" dirty="0"/>
              <a:t>Understand the key risks faced by general insurance companies</a:t>
            </a:r>
          </a:p>
          <a:p>
            <a:endParaRPr lang="en-US" dirty="0"/>
          </a:p>
          <a:p>
            <a:endParaRPr lang="en-US" dirty="0"/>
          </a:p>
          <a:p>
            <a:endParaRPr lang="en-UG" dirty="0"/>
          </a:p>
        </p:txBody>
      </p:sp>
    </p:spTree>
    <p:extLst>
      <p:ext uri="{BB962C8B-B14F-4D97-AF65-F5344CB8AC3E}">
        <p14:creationId xmlns:p14="http://schemas.microsoft.com/office/powerpoint/2010/main" val="3739099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4393-EE99-4D0A-B2CC-DB5507902F61}"/>
              </a:ext>
            </a:extLst>
          </p:cNvPr>
          <p:cNvSpPr>
            <a:spLocks noGrp="1"/>
          </p:cNvSpPr>
          <p:nvPr>
            <p:ph type="title"/>
          </p:nvPr>
        </p:nvSpPr>
        <p:spPr/>
        <p:txBody>
          <a:bodyPr/>
          <a:lstStyle/>
          <a:p>
            <a:r>
              <a:rPr lang="en-US" b="1" dirty="0"/>
              <a:t>Risk Governance Structure</a:t>
            </a:r>
            <a:br>
              <a:rPr lang="en-US" b="1" dirty="0"/>
            </a:br>
            <a:endParaRPr lang="en-UG" b="1" dirty="0"/>
          </a:p>
        </p:txBody>
      </p:sp>
      <p:sp>
        <p:nvSpPr>
          <p:cNvPr id="3" name="Content Placeholder 2">
            <a:extLst>
              <a:ext uri="{FF2B5EF4-FFF2-40B4-BE49-F238E27FC236}">
                <a16:creationId xmlns:a16="http://schemas.microsoft.com/office/drawing/2014/main" id="{C5506928-B530-425E-BE2E-A1083F94A236}"/>
              </a:ext>
            </a:extLst>
          </p:cNvPr>
          <p:cNvSpPr>
            <a:spLocks noGrp="1"/>
          </p:cNvSpPr>
          <p:nvPr>
            <p:ph idx="1"/>
          </p:nvPr>
        </p:nvSpPr>
        <p:spPr>
          <a:xfrm>
            <a:off x="838200" y="1475874"/>
            <a:ext cx="8594558" cy="2658075"/>
          </a:xfrm>
        </p:spPr>
        <p:txBody>
          <a:bodyPr>
            <a:normAutofit/>
          </a:bodyPr>
          <a:lstStyle/>
          <a:p>
            <a:r>
              <a:rPr lang="en-US" sz="2400" dirty="0"/>
              <a:t>Risk Governance Structure</a:t>
            </a:r>
          </a:p>
          <a:p>
            <a:r>
              <a:rPr lang="en-US" sz="2400" dirty="0"/>
              <a:t>Risk governance refers to the structure, rules, processes, and mechanisms by which decisions about risks are taken and implemented. </a:t>
            </a:r>
          </a:p>
          <a:p>
            <a:r>
              <a:rPr lang="en-US" sz="2400" dirty="0"/>
              <a:t>It covers the questions about what risk management responsibilities lie at what levels and the ways the board influences risk-related decisions</a:t>
            </a:r>
            <a:endParaRPr lang="en-UG" sz="2400" dirty="0"/>
          </a:p>
        </p:txBody>
      </p:sp>
      <p:sp>
        <p:nvSpPr>
          <p:cNvPr id="4" name="Rectangle 3">
            <a:extLst>
              <a:ext uri="{FF2B5EF4-FFF2-40B4-BE49-F238E27FC236}">
                <a16:creationId xmlns:a16="http://schemas.microsoft.com/office/drawing/2014/main" id="{C3EB0063-79C3-41F9-B934-07AEB34E6AAE}"/>
              </a:ext>
            </a:extLst>
          </p:cNvPr>
          <p:cNvSpPr/>
          <p:nvPr/>
        </p:nvSpPr>
        <p:spPr>
          <a:xfrm>
            <a:off x="838199" y="4450060"/>
            <a:ext cx="8594557" cy="1569660"/>
          </a:xfrm>
          <a:prstGeom prst="rect">
            <a:avLst/>
          </a:prstGeom>
        </p:spPr>
        <p:txBody>
          <a:bodyPr wrap="square">
            <a:spAutoFit/>
          </a:bodyPr>
          <a:lstStyle/>
          <a:p>
            <a:pPr marL="285750" indent="-285750">
              <a:buFont typeface="Arial" panose="020B0604020202020204" pitchFamily="34" charset="0"/>
              <a:buChar char="•"/>
            </a:pPr>
            <a:r>
              <a:rPr lang="en-US" sz="2400" dirty="0"/>
              <a:t>An insurer should design its risk governance structure to suit its size, risk profile. The overriding principle is that the structure should facilitate effective board and management oversight and implementation of effective controls and processes. </a:t>
            </a:r>
            <a:endParaRPr lang="en-UG" sz="2400" dirty="0"/>
          </a:p>
        </p:txBody>
      </p:sp>
    </p:spTree>
    <p:extLst>
      <p:ext uri="{BB962C8B-B14F-4D97-AF65-F5344CB8AC3E}">
        <p14:creationId xmlns:p14="http://schemas.microsoft.com/office/powerpoint/2010/main" val="1093327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E410E-5407-4A16-BD7D-A259ECD7B83D}"/>
              </a:ext>
            </a:extLst>
          </p:cNvPr>
          <p:cNvSpPr>
            <a:spLocks noGrp="1"/>
          </p:cNvSpPr>
          <p:nvPr>
            <p:ph type="title"/>
          </p:nvPr>
        </p:nvSpPr>
        <p:spPr/>
        <p:txBody>
          <a:bodyPr/>
          <a:lstStyle/>
          <a:p>
            <a:r>
              <a:rPr lang="en-US" b="1" dirty="0"/>
              <a:t>Risk Governance Structure</a:t>
            </a:r>
            <a:endParaRPr lang="en-UG" dirty="0"/>
          </a:p>
        </p:txBody>
      </p:sp>
      <p:sp>
        <p:nvSpPr>
          <p:cNvPr id="4" name="Content Placeholder 3">
            <a:extLst>
              <a:ext uri="{FF2B5EF4-FFF2-40B4-BE49-F238E27FC236}">
                <a16:creationId xmlns:a16="http://schemas.microsoft.com/office/drawing/2014/main" id="{41A4D633-B5A6-43B9-8E8F-5594B605E146}"/>
              </a:ext>
            </a:extLst>
          </p:cNvPr>
          <p:cNvSpPr>
            <a:spLocks noGrp="1"/>
          </p:cNvSpPr>
          <p:nvPr>
            <p:ph idx="1"/>
          </p:nvPr>
        </p:nvSpPr>
        <p:spPr>
          <a:xfrm>
            <a:off x="838200" y="1825625"/>
            <a:ext cx="7762461" cy="3725122"/>
          </a:xfrm>
          <a:prstGeom prst="rect">
            <a:avLst/>
          </a:prstGeom>
        </p:spPr>
        <p:txBody>
          <a:bodyPr wrap="square">
            <a:spAutoFit/>
          </a:bodyPr>
          <a:lstStyle/>
          <a:p>
            <a:r>
              <a:rPr lang="en-US" sz="2400" b="1" dirty="0"/>
              <a:t>The risk governance structure includes:</a:t>
            </a:r>
          </a:p>
          <a:p>
            <a:r>
              <a:rPr lang="en-US" sz="2400" dirty="0"/>
              <a:t>Clear roles and accountabilities – authority level and limits, mandate of risk management function</a:t>
            </a:r>
          </a:p>
          <a:p>
            <a:r>
              <a:rPr lang="en-US" sz="2400" dirty="0"/>
              <a:t>Appropriate Internal controls</a:t>
            </a:r>
          </a:p>
          <a:p>
            <a:r>
              <a:rPr lang="en-US" sz="2400" dirty="0"/>
              <a:t>Role of senior management, risk-management committee (if established), internal audit and</a:t>
            </a:r>
          </a:p>
          <a:p>
            <a:r>
              <a:rPr lang="en-US" sz="2400" dirty="0"/>
              <a:t>compliance functions</a:t>
            </a:r>
          </a:p>
          <a:p>
            <a:r>
              <a:rPr lang="en-US" sz="2400" dirty="0"/>
              <a:t>Independence of risk management function from operational units</a:t>
            </a:r>
            <a:endParaRPr lang="en-UG" sz="2400" dirty="0"/>
          </a:p>
        </p:txBody>
      </p:sp>
    </p:spTree>
    <p:extLst>
      <p:ext uri="{BB962C8B-B14F-4D97-AF65-F5344CB8AC3E}">
        <p14:creationId xmlns:p14="http://schemas.microsoft.com/office/powerpoint/2010/main" val="403366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DFEFB-55AD-482D-B48C-FC2C5DCF15C3}"/>
              </a:ext>
            </a:extLst>
          </p:cNvPr>
          <p:cNvSpPr>
            <a:spLocks noGrp="1"/>
          </p:cNvSpPr>
          <p:nvPr>
            <p:ph type="title"/>
          </p:nvPr>
        </p:nvSpPr>
        <p:spPr/>
        <p:txBody>
          <a:bodyPr>
            <a:normAutofit fontScale="90000"/>
          </a:bodyPr>
          <a:lstStyle/>
          <a:p>
            <a:r>
              <a:rPr lang="en-US" b="1" dirty="0"/>
              <a:t>Risk Identification, Assessment, and Measurement</a:t>
            </a:r>
            <a:br>
              <a:rPr lang="en-US" b="1" dirty="0"/>
            </a:br>
            <a:endParaRPr lang="en-UG" b="1" dirty="0"/>
          </a:p>
        </p:txBody>
      </p:sp>
      <p:sp>
        <p:nvSpPr>
          <p:cNvPr id="3" name="Content Placeholder 2">
            <a:extLst>
              <a:ext uri="{FF2B5EF4-FFF2-40B4-BE49-F238E27FC236}">
                <a16:creationId xmlns:a16="http://schemas.microsoft.com/office/drawing/2014/main" id="{877C8499-9FA7-46E7-B9D5-CBBEDFB46A2B}"/>
              </a:ext>
            </a:extLst>
          </p:cNvPr>
          <p:cNvSpPr>
            <a:spLocks noGrp="1"/>
          </p:cNvSpPr>
          <p:nvPr>
            <p:ph idx="1"/>
          </p:nvPr>
        </p:nvSpPr>
        <p:spPr>
          <a:xfrm>
            <a:off x="387625" y="1673370"/>
            <a:ext cx="6410740" cy="2547592"/>
          </a:xfrm>
        </p:spPr>
        <p:txBody>
          <a:bodyPr>
            <a:noAutofit/>
          </a:bodyPr>
          <a:lstStyle/>
          <a:p>
            <a:r>
              <a:rPr lang="en-US" sz="2000" b="1" dirty="0"/>
              <a:t>Risk Identification</a:t>
            </a:r>
          </a:p>
          <a:p>
            <a:r>
              <a:rPr lang="en-US" sz="2000" dirty="0"/>
              <a:t>An insurer should ensure that its ERM is designed to identify and address all potentially material risks, including insurance risk, credit risk, market risk, operational risk and liquidity risk. These are the risk categories used in the IAIS’s structure for assessing an insurer’s solvency. </a:t>
            </a:r>
          </a:p>
        </p:txBody>
      </p:sp>
      <p:sp>
        <p:nvSpPr>
          <p:cNvPr id="4" name="Rectangle 3">
            <a:extLst>
              <a:ext uri="{FF2B5EF4-FFF2-40B4-BE49-F238E27FC236}">
                <a16:creationId xmlns:a16="http://schemas.microsoft.com/office/drawing/2014/main" id="{B4CCBD6C-0A53-4DE7-AA8B-64101A78D08F}"/>
              </a:ext>
            </a:extLst>
          </p:cNvPr>
          <p:cNvSpPr/>
          <p:nvPr/>
        </p:nvSpPr>
        <p:spPr>
          <a:xfrm>
            <a:off x="387624" y="4220962"/>
            <a:ext cx="6410739" cy="2308324"/>
          </a:xfrm>
          <a:prstGeom prst="rect">
            <a:avLst/>
          </a:prstGeom>
        </p:spPr>
        <p:txBody>
          <a:bodyPr wrap="square">
            <a:spAutoFit/>
          </a:bodyPr>
          <a:lstStyle/>
          <a:p>
            <a:pPr marL="285750" indent="-285750">
              <a:buFont typeface="Arial" panose="020B0604020202020204" pitchFamily="34" charset="0"/>
              <a:buChar char="•"/>
            </a:pPr>
            <a:r>
              <a:rPr lang="en-US" b="1" dirty="0"/>
              <a:t>Risk Assessment/analysis</a:t>
            </a:r>
          </a:p>
          <a:p>
            <a:pPr marL="285750" indent="-285750">
              <a:buFont typeface="Arial" panose="020B0604020202020204" pitchFamily="34" charset="0"/>
              <a:buChar char="•"/>
            </a:pPr>
            <a:r>
              <a:rPr lang="en-US" dirty="0"/>
              <a:t>Insurers should have sophisticated policies and procedures on risk analysis or quantification. </a:t>
            </a:r>
          </a:p>
          <a:p>
            <a:pPr marL="285750" indent="-285750">
              <a:buFont typeface="Arial" panose="020B0604020202020204" pitchFamily="34" charset="0"/>
              <a:buChar char="•"/>
            </a:pPr>
            <a:r>
              <a:rPr lang="en-US" dirty="0"/>
              <a:t>It should assess the level of risks on a sufficiently regular basis, in terms of the potential impact and the probability of occurrence, using appropriate forward-looking techniques. </a:t>
            </a:r>
          </a:p>
          <a:p>
            <a:pPr marL="285750" indent="-285750">
              <a:buFont typeface="Arial" panose="020B0604020202020204" pitchFamily="34" charset="0"/>
              <a:buChar char="•"/>
            </a:pPr>
            <a:r>
              <a:rPr lang="en-US" dirty="0"/>
              <a:t>Risk quantification is fundamental for measuring and explaining the nature, scale, severity and complexity of the relevant risks. </a:t>
            </a:r>
            <a:endParaRPr lang="en-UG" dirty="0"/>
          </a:p>
        </p:txBody>
      </p:sp>
      <p:sp>
        <p:nvSpPr>
          <p:cNvPr id="5" name="Rectangle 4">
            <a:extLst>
              <a:ext uri="{FF2B5EF4-FFF2-40B4-BE49-F238E27FC236}">
                <a16:creationId xmlns:a16="http://schemas.microsoft.com/office/drawing/2014/main" id="{F6687639-BF01-4305-AADE-98479632FAE4}"/>
              </a:ext>
            </a:extLst>
          </p:cNvPr>
          <p:cNvSpPr/>
          <p:nvPr/>
        </p:nvSpPr>
        <p:spPr>
          <a:xfrm>
            <a:off x="6308035" y="1690688"/>
            <a:ext cx="5380382" cy="2585323"/>
          </a:xfrm>
          <a:prstGeom prst="rect">
            <a:avLst/>
          </a:prstGeom>
        </p:spPr>
        <p:txBody>
          <a:bodyPr wrap="square">
            <a:spAutoFit/>
          </a:bodyPr>
          <a:lstStyle/>
          <a:p>
            <a:r>
              <a:rPr lang="en-US" b="1" dirty="0"/>
              <a:t>Risk Evaluation </a:t>
            </a:r>
          </a:p>
          <a:p>
            <a:pPr marL="285750" indent="-285750">
              <a:buFont typeface="Arial" panose="020B0604020202020204" pitchFamily="34" charset="0"/>
              <a:buChar char="•"/>
            </a:pPr>
            <a:r>
              <a:rPr lang="en-US" dirty="0"/>
              <a:t>The risks identified and measured must be compared against the insurance company risk classification benchmarks to decide on the importance to be assigned to address each of the risks and hence, provide appropriate responses. </a:t>
            </a:r>
          </a:p>
          <a:p>
            <a:pPr marL="285750" indent="-285750">
              <a:buFont typeface="Arial" panose="020B0604020202020204" pitchFamily="34" charset="0"/>
              <a:buChar char="•"/>
            </a:pPr>
            <a:r>
              <a:rPr lang="en-US" dirty="0"/>
              <a:t>The primary objective of evaluating risks is to make decisions on which risks need treatment and the priority for treatment. </a:t>
            </a:r>
            <a:endParaRPr lang="en-UG" dirty="0"/>
          </a:p>
        </p:txBody>
      </p:sp>
    </p:spTree>
    <p:extLst>
      <p:ext uri="{BB962C8B-B14F-4D97-AF65-F5344CB8AC3E}">
        <p14:creationId xmlns:p14="http://schemas.microsoft.com/office/powerpoint/2010/main" val="3569180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94DC-931D-4B94-BC8C-6CEC5C4EA21D}"/>
              </a:ext>
            </a:extLst>
          </p:cNvPr>
          <p:cNvSpPr>
            <a:spLocks noGrp="1"/>
          </p:cNvSpPr>
          <p:nvPr>
            <p:ph type="title"/>
          </p:nvPr>
        </p:nvSpPr>
        <p:spPr/>
        <p:txBody>
          <a:bodyPr>
            <a:normAutofit fontScale="90000"/>
          </a:bodyPr>
          <a:lstStyle/>
          <a:p>
            <a:r>
              <a:rPr lang="en-US" b="1" dirty="0"/>
              <a:t>Risk Identification, Assessment, and Measurement</a:t>
            </a:r>
            <a:br>
              <a:rPr lang="en-US" b="1" dirty="0"/>
            </a:br>
            <a:endParaRPr lang="en-UG" b="1" dirty="0"/>
          </a:p>
        </p:txBody>
      </p:sp>
      <p:sp>
        <p:nvSpPr>
          <p:cNvPr id="3" name="Content Placeholder 2">
            <a:extLst>
              <a:ext uri="{FF2B5EF4-FFF2-40B4-BE49-F238E27FC236}">
                <a16:creationId xmlns:a16="http://schemas.microsoft.com/office/drawing/2014/main" id="{14EBC590-9CEE-4F36-80B5-8F05C4C0F5ED}"/>
              </a:ext>
            </a:extLst>
          </p:cNvPr>
          <p:cNvSpPr>
            <a:spLocks noGrp="1"/>
          </p:cNvSpPr>
          <p:nvPr>
            <p:ph idx="1"/>
          </p:nvPr>
        </p:nvSpPr>
        <p:spPr/>
        <p:txBody>
          <a:bodyPr/>
          <a:lstStyle/>
          <a:p>
            <a:r>
              <a:rPr lang="en-US" dirty="0"/>
              <a:t>A simple qualitative approach might involve classifying risks along these lines:</a:t>
            </a:r>
            <a:endParaRPr lang="en-UG" dirty="0"/>
          </a:p>
        </p:txBody>
      </p:sp>
      <p:pic>
        <p:nvPicPr>
          <p:cNvPr id="4" name="Picture 3">
            <a:extLst>
              <a:ext uri="{FF2B5EF4-FFF2-40B4-BE49-F238E27FC236}">
                <a16:creationId xmlns:a16="http://schemas.microsoft.com/office/drawing/2014/main" id="{B4FDF81D-0888-4508-9ED9-124F44BBD85C}"/>
              </a:ext>
            </a:extLst>
          </p:cNvPr>
          <p:cNvPicPr>
            <a:picLocks noChangeAspect="1"/>
          </p:cNvPicPr>
          <p:nvPr/>
        </p:nvPicPr>
        <p:blipFill>
          <a:blip r:embed="rId2"/>
          <a:stretch>
            <a:fillRect/>
          </a:stretch>
        </p:blipFill>
        <p:spPr>
          <a:xfrm>
            <a:off x="1177462" y="3102319"/>
            <a:ext cx="6734085" cy="3390556"/>
          </a:xfrm>
          <a:prstGeom prst="rect">
            <a:avLst/>
          </a:prstGeom>
        </p:spPr>
      </p:pic>
    </p:spTree>
    <p:extLst>
      <p:ext uri="{BB962C8B-B14F-4D97-AF65-F5344CB8AC3E}">
        <p14:creationId xmlns:p14="http://schemas.microsoft.com/office/powerpoint/2010/main" val="3083163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D516-D731-4603-834E-95432F7C9BB2}"/>
              </a:ext>
            </a:extLst>
          </p:cNvPr>
          <p:cNvSpPr>
            <a:spLocks noGrp="1"/>
          </p:cNvSpPr>
          <p:nvPr>
            <p:ph type="title"/>
          </p:nvPr>
        </p:nvSpPr>
        <p:spPr/>
        <p:txBody>
          <a:bodyPr/>
          <a:lstStyle/>
          <a:p>
            <a:r>
              <a:rPr lang="en-US" dirty="0"/>
              <a:t>Risk response</a:t>
            </a:r>
            <a:endParaRPr lang="en-UG" dirty="0"/>
          </a:p>
        </p:txBody>
      </p:sp>
      <p:sp>
        <p:nvSpPr>
          <p:cNvPr id="6" name="Rectangle 5">
            <a:extLst>
              <a:ext uri="{FF2B5EF4-FFF2-40B4-BE49-F238E27FC236}">
                <a16:creationId xmlns:a16="http://schemas.microsoft.com/office/drawing/2014/main" id="{3C354410-44C6-417B-998F-8BFCB04E7BE2}"/>
              </a:ext>
            </a:extLst>
          </p:cNvPr>
          <p:cNvSpPr/>
          <p:nvPr/>
        </p:nvSpPr>
        <p:spPr>
          <a:xfrm>
            <a:off x="265044" y="2288995"/>
            <a:ext cx="5830956" cy="3785652"/>
          </a:xfrm>
          <a:prstGeom prst="rect">
            <a:avLst/>
          </a:prstGeom>
        </p:spPr>
        <p:txBody>
          <a:bodyPr wrap="square">
            <a:spAutoFit/>
          </a:bodyPr>
          <a:lstStyle/>
          <a:p>
            <a:r>
              <a:rPr lang="en-US" sz="2000" b="1" dirty="0"/>
              <a:t>1. Eradicating the Sources of Risks</a:t>
            </a:r>
          </a:p>
          <a:p>
            <a:pPr>
              <a:buFont typeface="Arial" panose="020B0604020202020204" pitchFamily="34" charset="0"/>
              <a:buChar char="•"/>
            </a:pPr>
            <a:r>
              <a:rPr lang="en-US" sz="2000" dirty="0"/>
              <a:t>This involves completely removing the cause of a risk so that it cannot occur.</a:t>
            </a:r>
          </a:p>
          <a:p>
            <a:pPr>
              <a:buFont typeface="Arial" panose="020B0604020202020204" pitchFamily="34" charset="0"/>
              <a:buChar char="•"/>
            </a:pPr>
            <a:r>
              <a:rPr lang="en-US" sz="2000" dirty="0"/>
              <a:t>In insurance operations, this might mean eliminating activities or exposures that create potential losses.</a:t>
            </a:r>
            <a:br>
              <a:rPr lang="en-US" sz="2000" dirty="0"/>
            </a:br>
            <a:r>
              <a:rPr lang="en-US" sz="2000" b="1" dirty="0"/>
              <a:t>Example:</a:t>
            </a:r>
          </a:p>
          <a:p>
            <a:pPr>
              <a:buFont typeface="Arial" panose="020B0604020202020204" pitchFamily="34" charset="0"/>
              <a:buChar char="•"/>
            </a:pPr>
            <a:r>
              <a:rPr lang="en-US" sz="2000" dirty="0"/>
              <a:t>An insurer might stop offering a certain high-risk product line (e.g., terrorism coverage in unstable regions) if the exposure cannot be effectively managed.</a:t>
            </a:r>
          </a:p>
          <a:p>
            <a:pPr>
              <a:buFont typeface="Arial" panose="020B0604020202020204" pitchFamily="34" charset="0"/>
              <a:buChar char="•"/>
            </a:pPr>
            <a:r>
              <a:rPr lang="en-US" sz="2000" dirty="0"/>
              <a:t>Improving internal controls to eliminate the risk of fraud or data breaches.</a:t>
            </a:r>
          </a:p>
        </p:txBody>
      </p:sp>
      <p:sp>
        <p:nvSpPr>
          <p:cNvPr id="7" name="Rectangle 6">
            <a:extLst>
              <a:ext uri="{FF2B5EF4-FFF2-40B4-BE49-F238E27FC236}">
                <a16:creationId xmlns:a16="http://schemas.microsoft.com/office/drawing/2014/main" id="{D095E4F2-9972-4664-BEA1-70A3692C6323}"/>
              </a:ext>
            </a:extLst>
          </p:cNvPr>
          <p:cNvSpPr/>
          <p:nvPr/>
        </p:nvSpPr>
        <p:spPr>
          <a:xfrm>
            <a:off x="503583" y="1620567"/>
            <a:ext cx="4938147" cy="461665"/>
          </a:xfrm>
          <a:prstGeom prst="rect">
            <a:avLst/>
          </a:prstGeom>
        </p:spPr>
        <p:txBody>
          <a:bodyPr wrap="none">
            <a:spAutoFit/>
          </a:bodyPr>
          <a:lstStyle/>
          <a:p>
            <a:pPr lvl="0"/>
            <a:r>
              <a:rPr lang="en-US" sz="2400" dirty="0">
                <a:solidFill>
                  <a:prstClr val="black"/>
                </a:solidFill>
              </a:rPr>
              <a:t>The options in managing risks include;</a:t>
            </a:r>
          </a:p>
        </p:txBody>
      </p:sp>
      <p:sp>
        <p:nvSpPr>
          <p:cNvPr id="8" name="Rectangle 7">
            <a:extLst>
              <a:ext uri="{FF2B5EF4-FFF2-40B4-BE49-F238E27FC236}">
                <a16:creationId xmlns:a16="http://schemas.microsoft.com/office/drawing/2014/main" id="{ECA93637-7D4A-49F5-95C9-B42CF1D1E7DE}"/>
              </a:ext>
            </a:extLst>
          </p:cNvPr>
          <p:cNvSpPr/>
          <p:nvPr/>
        </p:nvSpPr>
        <p:spPr>
          <a:xfrm>
            <a:off x="6096000" y="2267927"/>
            <a:ext cx="6096000" cy="3477875"/>
          </a:xfrm>
          <a:prstGeom prst="rect">
            <a:avLst/>
          </a:prstGeom>
        </p:spPr>
        <p:txBody>
          <a:bodyPr>
            <a:spAutoFit/>
          </a:bodyPr>
          <a:lstStyle/>
          <a:p>
            <a:r>
              <a:rPr lang="en-US" sz="2000" b="1" dirty="0"/>
              <a:t>2. Risk Avoidance</a:t>
            </a:r>
          </a:p>
          <a:p>
            <a:pPr>
              <a:buFont typeface="Arial" panose="020B0604020202020204" pitchFamily="34" charset="0"/>
              <a:buChar char="•"/>
            </a:pPr>
            <a:r>
              <a:rPr lang="en-US" sz="2000" dirty="0"/>
              <a:t>This means deciding not to engage in activities that expose the company to certain risks.</a:t>
            </a:r>
          </a:p>
          <a:p>
            <a:pPr>
              <a:buFont typeface="Arial" panose="020B0604020202020204" pitchFamily="34" charset="0"/>
              <a:buChar char="•"/>
            </a:pPr>
            <a:r>
              <a:rPr lang="en-US" sz="2000" dirty="0"/>
              <a:t>Insurance companies use this approach when </a:t>
            </a:r>
            <a:r>
              <a:rPr lang="en-US" sz="2000" b="1" dirty="0"/>
              <a:t>the potential loss outweighs the expected gain.</a:t>
            </a:r>
            <a:br>
              <a:rPr lang="en-US" sz="2000" b="1" dirty="0"/>
            </a:br>
            <a:r>
              <a:rPr lang="en-US" sz="2000" b="1" dirty="0"/>
              <a:t>Example:</a:t>
            </a:r>
          </a:p>
          <a:p>
            <a:pPr>
              <a:buFont typeface="Arial" panose="020B0604020202020204" pitchFamily="34" charset="0"/>
              <a:buChar char="•"/>
            </a:pPr>
            <a:r>
              <a:rPr lang="en-US" sz="2000" dirty="0"/>
              <a:t>Avoiding investment in highly volatile financial instruments.</a:t>
            </a:r>
          </a:p>
          <a:p>
            <a:pPr>
              <a:buFont typeface="Arial" panose="020B0604020202020204" pitchFamily="34" charset="0"/>
              <a:buChar char="•"/>
            </a:pPr>
            <a:r>
              <a:rPr lang="en-US" sz="2000" dirty="0"/>
              <a:t>Declining to insure clients in extremely high-risk categories (e.g., unstable markets or uninsurable hazards).</a:t>
            </a:r>
          </a:p>
        </p:txBody>
      </p:sp>
    </p:spTree>
    <p:extLst>
      <p:ext uri="{BB962C8B-B14F-4D97-AF65-F5344CB8AC3E}">
        <p14:creationId xmlns:p14="http://schemas.microsoft.com/office/powerpoint/2010/main" val="3674403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5E1F-F9C4-4505-8712-CB10B6867FCB}"/>
              </a:ext>
            </a:extLst>
          </p:cNvPr>
          <p:cNvSpPr>
            <a:spLocks noGrp="1"/>
          </p:cNvSpPr>
          <p:nvPr>
            <p:ph type="title"/>
          </p:nvPr>
        </p:nvSpPr>
        <p:spPr/>
        <p:txBody>
          <a:bodyPr/>
          <a:lstStyle/>
          <a:p>
            <a:r>
              <a:rPr lang="en-US" dirty="0">
                <a:solidFill>
                  <a:prstClr val="black"/>
                </a:solidFill>
              </a:rPr>
              <a:t>Risk response</a:t>
            </a:r>
            <a:endParaRPr lang="en-UG" dirty="0"/>
          </a:p>
        </p:txBody>
      </p:sp>
      <p:sp>
        <p:nvSpPr>
          <p:cNvPr id="4" name="Rectangle 3">
            <a:extLst>
              <a:ext uri="{FF2B5EF4-FFF2-40B4-BE49-F238E27FC236}">
                <a16:creationId xmlns:a16="http://schemas.microsoft.com/office/drawing/2014/main" id="{9B852F63-414B-4F45-B782-A1F0D2AF8982}"/>
              </a:ext>
            </a:extLst>
          </p:cNvPr>
          <p:cNvSpPr/>
          <p:nvPr/>
        </p:nvSpPr>
        <p:spPr>
          <a:xfrm>
            <a:off x="291548" y="1894415"/>
            <a:ext cx="5459895" cy="5016758"/>
          </a:xfrm>
          <a:prstGeom prst="rect">
            <a:avLst/>
          </a:prstGeom>
        </p:spPr>
        <p:txBody>
          <a:bodyPr wrap="square">
            <a:spAutoFit/>
          </a:bodyPr>
          <a:lstStyle/>
          <a:p>
            <a:r>
              <a:rPr lang="en-US" sz="2000" b="1" dirty="0"/>
              <a:t>3. Hedging or Risk Transfer (Changing the Probability or Impact of Risks)</a:t>
            </a:r>
          </a:p>
          <a:p>
            <a:pPr>
              <a:buFont typeface="Arial" panose="020B0604020202020204" pitchFamily="34" charset="0"/>
              <a:buChar char="•"/>
            </a:pPr>
            <a:r>
              <a:rPr lang="en-US" sz="2000" dirty="0"/>
              <a:t>This involves transferring the financial consequences of a risk to another party or reducing its likelihood or impact.</a:t>
            </a:r>
          </a:p>
          <a:p>
            <a:pPr>
              <a:buFont typeface="Arial" panose="020B0604020202020204" pitchFamily="34" charset="0"/>
              <a:buChar char="•"/>
            </a:pPr>
            <a:r>
              <a:rPr lang="en-US" sz="2000" dirty="0"/>
              <a:t>In insurance, this is a core function; insurers both transfer risks from policyholders to themselves and transfer their own risks to others (through reinsurance).</a:t>
            </a:r>
            <a:br>
              <a:rPr lang="en-US" sz="2000" dirty="0"/>
            </a:br>
            <a:r>
              <a:rPr lang="en-US" sz="2000" b="1" dirty="0"/>
              <a:t>Example:</a:t>
            </a:r>
          </a:p>
          <a:p>
            <a:pPr>
              <a:buFont typeface="Arial" panose="020B0604020202020204" pitchFamily="34" charset="0"/>
              <a:buChar char="•"/>
            </a:pPr>
            <a:r>
              <a:rPr lang="en-US" sz="2000" dirty="0"/>
              <a:t>Purchasing reinsurance to protect against large losses from catastrophic events.</a:t>
            </a:r>
          </a:p>
          <a:p>
            <a:pPr>
              <a:buFont typeface="Arial" panose="020B0604020202020204" pitchFamily="34" charset="0"/>
              <a:buChar char="•"/>
            </a:pPr>
            <a:r>
              <a:rPr lang="en-US" sz="2000" dirty="0"/>
              <a:t>Using derivatives or hedging instruments to offset market or interest rate risks.</a:t>
            </a:r>
          </a:p>
          <a:p>
            <a:pPr>
              <a:buFont typeface="Arial" panose="020B0604020202020204" pitchFamily="34" charset="0"/>
              <a:buChar char="•"/>
            </a:pPr>
            <a:r>
              <a:rPr lang="en-US" sz="2000" dirty="0"/>
              <a:t>Implementing diversification across product lines and geographical areas to reduce exposure.</a:t>
            </a:r>
          </a:p>
        </p:txBody>
      </p:sp>
      <p:sp>
        <p:nvSpPr>
          <p:cNvPr id="5" name="Rectangle 4">
            <a:extLst>
              <a:ext uri="{FF2B5EF4-FFF2-40B4-BE49-F238E27FC236}">
                <a16:creationId xmlns:a16="http://schemas.microsoft.com/office/drawing/2014/main" id="{F054F771-E084-47F5-886A-C8B92A64EFE8}"/>
              </a:ext>
            </a:extLst>
          </p:cNvPr>
          <p:cNvSpPr/>
          <p:nvPr/>
        </p:nvSpPr>
        <p:spPr>
          <a:xfrm>
            <a:off x="6096000" y="1997839"/>
            <a:ext cx="6096000" cy="3477875"/>
          </a:xfrm>
          <a:prstGeom prst="rect">
            <a:avLst/>
          </a:prstGeom>
        </p:spPr>
        <p:txBody>
          <a:bodyPr>
            <a:spAutoFit/>
          </a:bodyPr>
          <a:lstStyle/>
          <a:p>
            <a:r>
              <a:rPr lang="en-US" sz="2000" b="1" dirty="0"/>
              <a:t>4. Retain Risks</a:t>
            </a:r>
          </a:p>
          <a:p>
            <a:pPr>
              <a:buFont typeface="Arial" panose="020B0604020202020204" pitchFamily="34" charset="0"/>
              <a:buChar char="•"/>
            </a:pPr>
            <a:r>
              <a:rPr lang="en-US" sz="2000" dirty="0"/>
              <a:t>Sometimes an insurer chooses to keep certain risks instead of transferring or avoiding them—especially if they are small or manageable.</a:t>
            </a:r>
          </a:p>
          <a:p>
            <a:pPr>
              <a:buFont typeface="Arial" panose="020B0604020202020204" pitchFamily="34" charset="0"/>
              <a:buChar char="•"/>
            </a:pPr>
            <a:r>
              <a:rPr lang="en-US" sz="2000" dirty="0"/>
              <a:t>This is called risk retention and may be deliberate when the cost of transfer is greater than the expected loss.</a:t>
            </a:r>
            <a:br>
              <a:rPr lang="en-US" sz="2000" dirty="0"/>
            </a:br>
            <a:r>
              <a:rPr lang="en-US" sz="2000" b="1" dirty="0"/>
              <a:t>Example:</a:t>
            </a:r>
          </a:p>
          <a:p>
            <a:pPr>
              <a:buFont typeface="Arial" panose="020B0604020202020204" pitchFamily="34" charset="0"/>
              <a:buChar char="•"/>
            </a:pPr>
            <a:r>
              <a:rPr lang="en-US" sz="2000" dirty="0"/>
              <a:t>Setting aside capital reserves to cover operational risks or expected claim fluctuations.</a:t>
            </a:r>
          </a:p>
          <a:p>
            <a:pPr>
              <a:buFont typeface="Arial" panose="020B0604020202020204" pitchFamily="34" charset="0"/>
              <a:buChar char="•"/>
            </a:pPr>
            <a:r>
              <a:rPr lang="en-US" sz="2000" dirty="0"/>
              <a:t>Retaining a deductible level in reinsurance arrangements.</a:t>
            </a:r>
          </a:p>
        </p:txBody>
      </p:sp>
    </p:spTree>
    <p:extLst>
      <p:ext uri="{BB962C8B-B14F-4D97-AF65-F5344CB8AC3E}">
        <p14:creationId xmlns:p14="http://schemas.microsoft.com/office/powerpoint/2010/main" val="2472153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5107-06D5-44DD-A118-D2715928DDA1}"/>
              </a:ext>
            </a:extLst>
          </p:cNvPr>
          <p:cNvSpPr>
            <a:spLocks noGrp="1"/>
          </p:cNvSpPr>
          <p:nvPr>
            <p:ph type="title"/>
          </p:nvPr>
        </p:nvSpPr>
        <p:spPr/>
        <p:txBody>
          <a:bodyPr/>
          <a:lstStyle/>
          <a:p>
            <a:r>
              <a:rPr lang="en-US" dirty="0">
                <a:solidFill>
                  <a:prstClr val="black"/>
                </a:solidFill>
              </a:rPr>
              <a:t>Risk response</a:t>
            </a:r>
            <a:endParaRPr lang="en-UG" dirty="0"/>
          </a:p>
        </p:txBody>
      </p:sp>
      <p:sp>
        <p:nvSpPr>
          <p:cNvPr id="5" name="Rectangle 4">
            <a:extLst>
              <a:ext uri="{FF2B5EF4-FFF2-40B4-BE49-F238E27FC236}">
                <a16:creationId xmlns:a16="http://schemas.microsoft.com/office/drawing/2014/main" id="{7F2FBF92-41D6-45F4-AFF7-AB2B609C6E5E}"/>
              </a:ext>
            </a:extLst>
          </p:cNvPr>
          <p:cNvSpPr/>
          <p:nvPr/>
        </p:nvSpPr>
        <p:spPr>
          <a:xfrm>
            <a:off x="268356" y="1558166"/>
            <a:ext cx="5257800" cy="3139321"/>
          </a:xfrm>
          <a:prstGeom prst="rect">
            <a:avLst/>
          </a:prstGeom>
        </p:spPr>
        <p:txBody>
          <a:bodyPr wrap="square">
            <a:spAutoFit/>
          </a:bodyPr>
          <a:lstStyle/>
          <a:p>
            <a:r>
              <a:rPr lang="en-US" b="1" dirty="0"/>
              <a:t>5. Assuming Higher Risks for Business Opportunities</a:t>
            </a:r>
          </a:p>
          <a:p>
            <a:pPr>
              <a:buFont typeface="Arial" panose="020B0604020202020204" pitchFamily="34" charset="0"/>
              <a:buChar char="•"/>
            </a:pPr>
            <a:r>
              <a:rPr lang="en-US" dirty="0"/>
              <a:t>Insurers may accept greater risks strategically to gain competitive advantage or higher returns.</a:t>
            </a:r>
          </a:p>
          <a:p>
            <a:pPr>
              <a:buFont typeface="Arial" panose="020B0604020202020204" pitchFamily="34" charset="0"/>
              <a:buChar char="•"/>
            </a:pPr>
            <a:r>
              <a:rPr lang="en-US" dirty="0"/>
              <a:t>This is common when the potential reward justifies the exposure and the company’s capital adequacy allows it.</a:t>
            </a:r>
            <a:br>
              <a:rPr lang="en-US" dirty="0"/>
            </a:br>
            <a:r>
              <a:rPr lang="en-US" b="1" dirty="0"/>
              <a:t>Example:</a:t>
            </a:r>
          </a:p>
          <a:p>
            <a:pPr>
              <a:buFont typeface="Arial" panose="020B0604020202020204" pitchFamily="34" charset="0"/>
              <a:buChar char="•"/>
            </a:pPr>
            <a:r>
              <a:rPr lang="en-US" dirty="0"/>
              <a:t>Entering new emerging markets or introducing innovative products like cyber insurance.</a:t>
            </a:r>
          </a:p>
          <a:p>
            <a:pPr>
              <a:buFont typeface="Arial" panose="020B0604020202020204" pitchFamily="34" charset="0"/>
              <a:buChar char="•"/>
            </a:pPr>
            <a:r>
              <a:rPr lang="en-US" dirty="0"/>
              <a:t>Increasing exposure in profitable but volatile investment segments.</a:t>
            </a:r>
          </a:p>
        </p:txBody>
      </p:sp>
      <p:sp>
        <p:nvSpPr>
          <p:cNvPr id="6" name="Rectangle 5">
            <a:extLst>
              <a:ext uri="{FF2B5EF4-FFF2-40B4-BE49-F238E27FC236}">
                <a16:creationId xmlns:a16="http://schemas.microsoft.com/office/drawing/2014/main" id="{EE1C1E62-F08E-4B87-B77A-8078F31C3E75}"/>
              </a:ext>
            </a:extLst>
          </p:cNvPr>
          <p:cNvSpPr/>
          <p:nvPr/>
        </p:nvSpPr>
        <p:spPr>
          <a:xfrm>
            <a:off x="5526156" y="1683400"/>
            <a:ext cx="6096000" cy="1200329"/>
          </a:xfrm>
          <a:prstGeom prst="rect">
            <a:avLst/>
          </a:prstGeom>
        </p:spPr>
        <p:txBody>
          <a:bodyPr>
            <a:spAutoFit/>
          </a:bodyPr>
          <a:lstStyle/>
          <a:p>
            <a:r>
              <a:rPr lang="en-US" dirty="0">
                <a:solidFill>
                  <a:srgbClr val="FFC000"/>
                </a:solidFill>
              </a:rPr>
              <a:t>Management and business units select the appropriate risk responses, within the broad parameters of the risk strategy and appetite established by the board, taking account of an insurer’s financial capacity to absorb unexpected losses</a:t>
            </a:r>
            <a:endParaRPr lang="en-UG" dirty="0">
              <a:solidFill>
                <a:srgbClr val="FFC000"/>
              </a:solidFill>
            </a:endParaRPr>
          </a:p>
        </p:txBody>
      </p:sp>
      <p:sp>
        <p:nvSpPr>
          <p:cNvPr id="7" name="Rectangle 6">
            <a:extLst>
              <a:ext uri="{FF2B5EF4-FFF2-40B4-BE49-F238E27FC236}">
                <a16:creationId xmlns:a16="http://schemas.microsoft.com/office/drawing/2014/main" id="{63AC7535-BF61-4C2C-943C-29EACABD539B}"/>
              </a:ext>
            </a:extLst>
          </p:cNvPr>
          <p:cNvSpPr/>
          <p:nvPr/>
        </p:nvSpPr>
        <p:spPr>
          <a:xfrm>
            <a:off x="5526156" y="3328943"/>
            <a:ext cx="6096000" cy="923330"/>
          </a:xfrm>
          <a:prstGeom prst="rect">
            <a:avLst/>
          </a:prstGeom>
        </p:spPr>
        <p:txBody>
          <a:bodyPr>
            <a:spAutoFit/>
          </a:bodyPr>
          <a:lstStyle/>
          <a:p>
            <a:r>
              <a:rPr lang="en-US" dirty="0">
                <a:solidFill>
                  <a:srgbClr val="FFC000"/>
                </a:solidFill>
              </a:rPr>
              <a:t>It is also important to </a:t>
            </a:r>
            <a:r>
              <a:rPr lang="en-US" dirty="0" err="1">
                <a:solidFill>
                  <a:srgbClr val="FFC000"/>
                </a:solidFill>
              </a:rPr>
              <a:t>recognise</a:t>
            </a:r>
            <a:r>
              <a:rPr lang="en-US" dirty="0">
                <a:solidFill>
                  <a:srgbClr val="FFC000"/>
                </a:solidFill>
              </a:rPr>
              <a:t> that risk response measures do not eliminate all risks, e.g., reinsurance reduces insurance risks but increases credit risks.</a:t>
            </a:r>
            <a:endParaRPr lang="en-UG" dirty="0">
              <a:solidFill>
                <a:srgbClr val="FFC000"/>
              </a:solidFill>
            </a:endParaRPr>
          </a:p>
        </p:txBody>
      </p:sp>
    </p:spTree>
    <p:extLst>
      <p:ext uri="{BB962C8B-B14F-4D97-AF65-F5344CB8AC3E}">
        <p14:creationId xmlns:p14="http://schemas.microsoft.com/office/powerpoint/2010/main" val="2547741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37B18-6025-4C5E-BDB6-A746690C26CC}"/>
              </a:ext>
            </a:extLst>
          </p:cNvPr>
          <p:cNvSpPr>
            <a:spLocks noGrp="1"/>
          </p:cNvSpPr>
          <p:nvPr>
            <p:ph type="title"/>
          </p:nvPr>
        </p:nvSpPr>
        <p:spPr/>
        <p:txBody>
          <a:bodyPr/>
          <a:lstStyle/>
          <a:p>
            <a:pPr algn="ctr"/>
            <a:r>
              <a:rPr lang="en-US" b="1" dirty="0">
                <a:solidFill>
                  <a:prstClr val="black"/>
                </a:solidFill>
              </a:rPr>
              <a:t>Risk Policies and Procedures</a:t>
            </a:r>
            <a:endParaRPr lang="en-UG" b="1" dirty="0"/>
          </a:p>
        </p:txBody>
      </p:sp>
      <p:sp>
        <p:nvSpPr>
          <p:cNvPr id="4" name="Rectangle 3">
            <a:extLst>
              <a:ext uri="{FF2B5EF4-FFF2-40B4-BE49-F238E27FC236}">
                <a16:creationId xmlns:a16="http://schemas.microsoft.com/office/drawing/2014/main" id="{97204B40-3E89-49C4-827A-1D438762C600}"/>
              </a:ext>
            </a:extLst>
          </p:cNvPr>
          <p:cNvSpPr/>
          <p:nvPr/>
        </p:nvSpPr>
        <p:spPr>
          <a:xfrm>
            <a:off x="469231" y="1863623"/>
            <a:ext cx="6717631" cy="4524315"/>
          </a:xfrm>
          <a:prstGeom prst="rect">
            <a:avLst/>
          </a:prstGeom>
        </p:spPr>
        <p:txBody>
          <a:bodyPr wrap="square">
            <a:spAutoFit/>
          </a:bodyPr>
          <a:lstStyle/>
          <a:p>
            <a:r>
              <a:rPr lang="en-US" sz="2400" dirty="0"/>
              <a:t>A risk management policy (or policies) is a means by which an insurance organization describes</a:t>
            </a:r>
          </a:p>
          <a:p>
            <a:r>
              <a:rPr lang="en-US" sz="2400" dirty="0"/>
              <a:t>its ERM framework, communicates risk management expectations and defines risk management</a:t>
            </a:r>
          </a:p>
          <a:p>
            <a:r>
              <a:rPr lang="en-US" sz="2400" dirty="0"/>
              <a:t>roles and responsibilities.</a:t>
            </a:r>
          </a:p>
          <a:p>
            <a:endParaRPr lang="en-US" sz="2400" dirty="0"/>
          </a:p>
          <a:p>
            <a:r>
              <a:rPr lang="en-US" sz="2400" dirty="0"/>
              <a:t>A published set of enterprise risk management policies and procedures generally improves the</a:t>
            </a:r>
          </a:p>
          <a:p>
            <a:r>
              <a:rPr lang="en-US" sz="2400" dirty="0"/>
              <a:t>effectiveness of ERM. These are typically created and then reviewed and updated on a regular basis with senior management, the board of directors, risk committees and business leaders.</a:t>
            </a:r>
            <a:endParaRPr lang="en-UG" sz="2400" dirty="0"/>
          </a:p>
        </p:txBody>
      </p:sp>
    </p:spTree>
    <p:extLst>
      <p:ext uri="{BB962C8B-B14F-4D97-AF65-F5344CB8AC3E}">
        <p14:creationId xmlns:p14="http://schemas.microsoft.com/office/powerpoint/2010/main" val="1306065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CD2F2-DF1B-4D29-9872-B0790DFE15F9}"/>
              </a:ext>
            </a:extLst>
          </p:cNvPr>
          <p:cNvSpPr>
            <a:spLocks noGrp="1"/>
          </p:cNvSpPr>
          <p:nvPr>
            <p:ph type="title"/>
          </p:nvPr>
        </p:nvSpPr>
        <p:spPr/>
        <p:txBody>
          <a:bodyPr/>
          <a:lstStyle/>
          <a:p>
            <a:pPr algn="ctr"/>
            <a:r>
              <a:rPr lang="en-US" b="1" dirty="0">
                <a:solidFill>
                  <a:prstClr val="black"/>
                </a:solidFill>
              </a:rPr>
              <a:t>Risk Policies and Procedures</a:t>
            </a:r>
            <a:endParaRPr lang="en-UG" dirty="0"/>
          </a:p>
        </p:txBody>
      </p:sp>
      <p:sp>
        <p:nvSpPr>
          <p:cNvPr id="4" name="Rectangle 3">
            <a:extLst>
              <a:ext uri="{FF2B5EF4-FFF2-40B4-BE49-F238E27FC236}">
                <a16:creationId xmlns:a16="http://schemas.microsoft.com/office/drawing/2014/main" id="{9BFBEB81-7A7F-4BF0-8303-36BC20A0A9D7}"/>
              </a:ext>
            </a:extLst>
          </p:cNvPr>
          <p:cNvSpPr/>
          <p:nvPr/>
        </p:nvSpPr>
        <p:spPr>
          <a:xfrm>
            <a:off x="425115" y="1690688"/>
            <a:ext cx="11341769" cy="4154984"/>
          </a:xfrm>
          <a:prstGeom prst="rect">
            <a:avLst/>
          </a:prstGeom>
        </p:spPr>
        <p:txBody>
          <a:bodyPr wrap="square">
            <a:spAutoFit/>
          </a:bodyPr>
          <a:lstStyle/>
          <a:p>
            <a:r>
              <a:rPr lang="en-US" sz="2400" dirty="0"/>
              <a:t>Effective risk governance typically involves a clear policy which includes accountability for</a:t>
            </a:r>
          </a:p>
          <a:p>
            <a:r>
              <a:rPr lang="en-US" sz="2400" dirty="0"/>
              <a:t>adherence in fundamental areas, including:</a:t>
            </a:r>
          </a:p>
          <a:p>
            <a:r>
              <a:rPr lang="en-US" sz="2400" dirty="0"/>
              <a:t>• Well-defined risk preferences, risk appetite, risk tolerances and limits;</a:t>
            </a:r>
          </a:p>
          <a:p>
            <a:r>
              <a:rPr lang="en-US" sz="2400" dirty="0"/>
              <a:t>• Escalation procedures when the limits are approached or breached;</a:t>
            </a:r>
          </a:p>
          <a:p>
            <a:r>
              <a:rPr lang="en-US" sz="2400" dirty="0"/>
              <a:t>• Effective assessment of results and feedback mechanisms</a:t>
            </a:r>
          </a:p>
          <a:p>
            <a:r>
              <a:rPr lang="en-US" sz="2400" dirty="0"/>
              <a:t>• Communication by management of the risk responses and metrics for the organization;</a:t>
            </a:r>
          </a:p>
          <a:p>
            <a:r>
              <a:rPr lang="en-US" sz="2400" dirty="0"/>
              <a:t>• Risk and reward assessment of opportunities;</a:t>
            </a:r>
          </a:p>
          <a:p>
            <a:r>
              <a:rPr lang="en-US" sz="2400" dirty="0"/>
              <a:t>• Business continuity for the organization in the face of extreme events;</a:t>
            </a:r>
          </a:p>
          <a:p>
            <a:r>
              <a:rPr lang="en-US" sz="2400" dirty="0"/>
              <a:t>• Efficient and effective use of capital or other options in the reinsurance and capital</a:t>
            </a:r>
          </a:p>
          <a:p>
            <a:r>
              <a:rPr lang="en-US" sz="2400" dirty="0"/>
              <a:t>markets;</a:t>
            </a:r>
          </a:p>
          <a:p>
            <a:endParaRPr lang="en-UG" sz="2400" dirty="0"/>
          </a:p>
        </p:txBody>
      </p:sp>
    </p:spTree>
    <p:extLst>
      <p:ext uri="{BB962C8B-B14F-4D97-AF65-F5344CB8AC3E}">
        <p14:creationId xmlns:p14="http://schemas.microsoft.com/office/powerpoint/2010/main" val="2050794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73AB-D101-4A84-94BE-DFA23487BB1A}"/>
              </a:ext>
            </a:extLst>
          </p:cNvPr>
          <p:cNvSpPr>
            <a:spLocks noGrp="1"/>
          </p:cNvSpPr>
          <p:nvPr>
            <p:ph type="title"/>
          </p:nvPr>
        </p:nvSpPr>
        <p:spPr>
          <a:xfrm>
            <a:off x="374375" y="431386"/>
            <a:ext cx="6013174" cy="1325563"/>
          </a:xfrm>
        </p:spPr>
        <p:txBody>
          <a:bodyPr/>
          <a:lstStyle/>
          <a:p>
            <a:r>
              <a:rPr lang="en-US" b="1" dirty="0"/>
              <a:t>Risk Monitoring</a:t>
            </a:r>
            <a:endParaRPr lang="en-UG" b="1" dirty="0"/>
          </a:p>
        </p:txBody>
      </p:sp>
      <p:sp>
        <p:nvSpPr>
          <p:cNvPr id="3" name="Content Placeholder 2">
            <a:extLst>
              <a:ext uri="{FF2B5EF4-FFF2-40B4-BE49-F238E27FC236}">
                <a16:creationId xmlns:a16="http://schemas.microsoft.com/office/drawing/2014/main" id="{8E7B519E-76C3-4D68-BB81-4471319C5B43}"/>
              </a:ext>
            </a:extLst>
          </p:cNvPr>
          <p:cNvSpPr>
            <a:spLocks noGrp="1"/>
          </p:cNvSpPr>
          <p:nvPr>
            <p:ph idx="1"/>
          </p:nvPr>
        </p:nvSpPr>
        <p:spPr>
          <a:xfrm>
            <a:off x="374375" y="1918390"/>
            <a:ext cx="6013174" cy="4351338"/>
          </a:xfrm>
        </p:spPr>
        <p:txBody>
          <a:bodyPr>
            <a:normAutofit/>
          </a:bodyPr>
          <a:lstStyle/>
          <a:p>
            <a:r>
              <a:rPr lang="en-US" sz="2000" dirty="0"/>
              <a:t>A successful ERM program includes regular progress reports, comparisons against previous risk assessments and assessment of effectiveness of risk response options.</a:t>
            </a:r>
          </a:p>
          <a:p>
            <a:r>
              <a:rPr lang="en-US" sz="2000" dirty="0"/>
              <a:t>These are important inputs into the feedback loop to facilitate refinements and to keep pace with evolving circumstances. </a:t>
            </a:r>
            <a:endParaRPr lang="en-UG" sz="2000" dirty="0"/>
          </a:p>
        </p:txBody>
      </p:sp>
      <p:sp>
        <p:nvSpPr>
          <p:cNvPr id="4" name="Title 1">
            <a:extLst>
              <a:ext uri="{FF2B5EF4-FFF2-40B4-BE49-F238E27FC236}">
                <a16:creationId xmlns:a16="http://schemas.microsoft.com/office/drawing/2014/main" id="{EAA5A265-A19E-4A9E-BC1D-9D19147F494C}"/>
              </a:ext>
            </a:extLst>
          </p:cNvPr>
          <p:cNvSpPr txBox="1">
            <a:spLocks/>
          </p:cNvSpPr>
          <p:nvPr/>
        </p:nvSpPr>
        <p:spPr>
          <a:xfrm>
            <a:off x="6828183" y="592827"/>
            <a:ext cx="48734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Risk Reporting</a:t>
            </a:r>
            <a:endParaRPr lang="en-UG" b="1" dirty="0"/>
          </a:p>
        </p:txBody>
      </p:sp>
      <p:sp>
        <p:nvSpPr>
          <p:cNvPr id="5" name="Content Placeholder 2">
            <a:extLst>
              <a:ext uri="{FF2B5EF4-FFF2-40B4-BE49-F238E27FC236}">
                <a16:creationId xmlns:a16="http://schemas.microsoft.com/office/drawing/2014/main" id="{E85A4B18-ED5B-4B71-AA43-D609A81983F8}"/>
              </a:ext>
            </a:extLst>
          </p:cNvPr>
          <p:cNvSpPr txBox="1">
            <a:spLocks/>
          </p:cNvSpPr>
          <p:nvPr/>
        </p:nvSpPr>
        <p:spPr>
          <a:xfrm>
            <a:off x="6387550" y="1990173"/>
            <a:ext cx="57116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ERM should be supported by an effective management information system to facilitate monitoring and reporting of pertinent risk information to the board and management. </a:t>
            </a:r>
          </a:p>
          <a:p>
            <a:r>
              <a:rPr lang="en-US" sz="2000" dirty="0"/>
              <a:t>The information flow should be both top-down and bottom-up as well as across the enterprise. </a:t>
            </a:r>
          </a:p>
          <a:p>
            <a:r>
              <a:rPr lang="en-US" sz="2000" dirty="0"/>
              <a:t>Effective communication is critical for promoting common understanding and a consistent approach to dealing with risks.</a:t>
            </a:r>
            <a:endParaRPr lang="en-UG" sz="2000" dirty="0"/>
          </a:p>
        </p:txBody>
      </p:sp>
    </p:spTree>
    <p:extLst>
      <p:ext uri="{BB962C8B-B14F-4D97-AF65-F5344CB8AC3E}">
        <p14:creationId xmlns:p14="http://schemas.microsoft.com/office/powerpoint/2010/main" val="173971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5C4A-795B-4A12-AAD3-3578D7E16AD7}"/>
              </a:ext>
            </a:extLst>
          </p:cNvPr>
          <p:cNvSpPr>
            <a:spLocks noGrp="1"/>
          </p:cNvSpPr>
          <p:nvPr>
            <p:ph type="title"/>
          </p:nvPr>
        </p:nvSpPr>
        <p:spPr/>
        <p:txBody>
          <a:bodyPr/>
          <a:lstStyle/>
          <a:p>
            <a:r>
              <a:rPr lang="en-US" b="1" dirty="0"/>
              <a:t>Risk Management </a:t>
            </a:r>
            <a:endParaRPr lang="en-UG" b="1" dirty="0"/>
          </a:p>
        </p:txBody>
      </p:sp>
      <p:sp>
        <p:nvSpPr>
          <p:cNvPr id="3" name="Content Placeholder 2">
            <a:extLst>
              <a:ext uri="{FF2B5EF4-FFF2-40B4-BE49-F238E27FC236}">
                <a16:creationId xmlns:a16="http://schemas.microsoft.com/office/drawing/2014/main" id="{5FFB08DA-1D9B-4011-8980-13169C5E6561}"/>
              </a:ext>
            </a:extLst>
          </p:cNvPr>
          <p:cNvSpPr>
            <a:spLocks noGrp="1"/>
          </p:cNvSpPr>
          <p:nvPr>
            <p:ph idx="1"/>
          </p:nvPr>
        </p:nvSpPr>
        <p:spPr>
          <a:xfrm>
            <a:off x="838200" y="1690688"/>
            <a:ext cx="10515600" cy="4351338"/>
          </a:xfrm>
        </p:spPr>
        <p:txBody>
          <a:bodyPr>
            <a:normAutofit fontScale="77500" lnSpcReduction="20000"/>
          </a:bodyPr>
          <a:lstStyle/>
          <a:p>
            <a:endParaRPr lang="en-US" dirty="0"/>
          </a:p>
          <a:p>
            <a:r>
              <a:rPr lang="en-US" dirty="0"/>
              <a:t>Risk is at the heart of any activity. Its diversification and management turn into value. </a:t>
            </a:r>
          </a:p>
          <a:p>
            <a:endParaRPr lang="en-US" dirty="0"/>
          </a:p>
          <a:p>
            <a:r>
              <a:rPr lang="en-US" dirty="0"/>
              <a:t>Risk (risks) is also at the core of the business of an insurance company that offers insurance protection against risks under certain conditions.</a:t>
            </a:r>
          </a:p>
          <a:p>
            <a:endParaRPr lang="en-US" dirty="0"/>
          </a:p>
          <a:p>
            <a:r>
              <a:rPr lang="en-US" dirty="0"/>
              <a:t>The business success and failure of insurance companies is intrinsically linked to the presence and impact of risk.</a:t>
            </a:r>
          </a:p>
          <a:p>
            <a:r>
              <a:rPr lang="en-US" dirty="0"/>
              <a:t>The profits or losses that insurance companies experience depend on how accurately they assess, price, and manage risks. If they misjudge risk, they may face huge losses; if they manage it well, they succeed.</a:t>
            </a:r>
          </a:p>
          <a:p>
            <a:r>
              <a:rPr lang="en-US" dirty="0"/>
              <a:t>Therefore, effective risk management holds paramount importance in the insurance sector</a:t>
            </a:r>
            <a:endParaRPr lang="en-UG" dirty="0"/>
          </a:p>
        </p:txBody>
      </p:sp>
    </p:spTree>
    <p:extLst>
      <p:ext uri="{BB962C8B-B14F-4D97-AF65-F5344CB8AC3E}">
        <p14:creationId xmlns:p14="http://schemas.microsoft.com/office/powerpoint/2010/main" val="2682752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9919F-5418-4A7F-86C5-DCA00FB8D5DE}"/>
              </a:ext>
            </a:extLst>
          </p:cNvPr>
          <p:cNvSpPr>
            <a:spLocks noGrp="1"/>
          </p:cNvSpPr>
          <p:nvPr>
            <p:ph type="title"/>
          </p:nvPr>
        </p:nvSpPr>
        <p:spPr/>
        <p:txBody>
          <a:bodyPr>
            <a:normAutofit/>
          </a:bodyPr>
          <a:lstStyle/>
          <a:p>
            <a:pPr algn="ctr"/>
            <a:r>
              <a:rPr lang="en-US" sz="4000" b="1" dirty="0"/>
              <a:t>Monitoring Emerging Risks</a:t>
            </a:r>
            <a:endParaRPr lang="en-UG" sz="4000" b="1" dirty="0"/>
          </a:p>
        </p:txBody>
      </p:sp>
      <p:sp>
        <p:nvSpPr>
          <p:cNvPr id="4" name="Rectangle 3">
            <a:extLst>
              <a:ext uri="{FF2B5EF4-FFF2-40B4-BE49-F238E27FC236}">
                <a16:creationId xmlns:a16="http://schemas.microsoft.com/office/drawing/2014/main" id="{B289FE0E-656B-472D-A548-E894B137CA50}"/>
              </a:ext>
            </a:extLst>
          </p:cNvPr>
          <p:cNvSpPr/>
          <p:nvPr/>
        </p:nvSpPr>
        <p:spPr>
          <a:xfrm>
            <a:off x="838199" y="1962764"/>
            <a:ext cx="8398565" cy="3046988"/>
          </a:xfrm>
          <a:prstGeom prst="rect">
            <a:avLst/>
          </a:prstGeom>
        </p:spPr>
        <p:txBody>
          <a:bodyPr wrap="square">
            <a:spAutoFit/>
          </a:bodyPr>
          <a:lstStyle/>
          <a:p>
            <a:pPr marL="342900" indent="-342900">
              <a:buFont typeface="Arial" panose="020B0604020202020204" pitchFamily="34" charset="0"/>
              <a:buChar char="•"/>
            </a:pPr>
            <a:r>
              <a:rPr lang="en-US" sz="2400" dirty="0"/>
              <a:t>An effective ERM program should be forward-looking and take account of an insurer’s external operating environment.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This includes monitoring high growth/profitability areas to assess emerging risks arising from expansion in unfamiliar markets or venturing into new initiatives that tend to pose higher risks, e.g., a subsidiary engaging in non-insurance investment activities.</a:t>
            </a:r>
            <a:endParaRPr lang="en-UG" sz="2400" dirty="0"/>
          </a:p>
        </p:txBody>
      </p:sp>
    </p:spTree>
    <p:extLst>
      <p:ext uri="{BB962C8B-B14F-4D97-AF65-F5344CB8AC3E}">
        <p14:creationId xmlns:p14="http://schemas.microsoft.com/office/powerpoint/2010/main" val="68456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F99D-4118-4CE0-A8AB-671D9E084AA1}"/>
              </a:ext>
            </a:extLst>
          </p:cNvPr>
          <p:cNvSpPr>
            <a:spLocks noGrp="1"/>
          </p:cNvSpPr>
          <p:nvPr>
            <p:ph type="title"/>
          </p:nvPr>
        </p:nvSpPr>
        <p:spPr/>
        <p:txBody>
          <a:bodyPr/>
          <a:lstStyle/>
          <a:p>
            <a:pPr algn="ctr"/>
            <a:r>
              <a:rPr lang="en-US" b="1" dirty="0"/>
              <a:t>Types of risks</a:t>
            </a:r>
            <a:endParaRPr lang="en-UG" b="1" dirty="0"/>
          </a:p>
        </p:txBody>
      </p:sp>
      <p:sp>
        <p:nvSpPr>
          <p:cNvPr id="3" name="Content Placeholder 2">
            <a:extLst>
              <a:ext uri="{FF2B5EF4-FFF2-40B4-BE49-F238E27FC236}">
                <a16:creationId xmlns:a16="http://schemas.microsoft.com/office/drawing/2014/main" id="{1F3CEBAE-51E3-4007-9523-AA6FA2FA01A8}"/>
              </a:ext>
            </a:extLst>
          </p:cNvPr>
          <p:cNvSpPr>
            <a:spLocks noGrp="1"/>
          </p:cNvSpPr>
          <p:nvPr>
            <p:ph idx="1"/>
          </p:nvPr>
        </p:nvSpPr>
        <p:spPr/>
        <p:txBody>
          <a:bodyPr>
            <a:normAutofit lnSpcReduction="10000"/>
          </a:bodyPr>
          <a:lstStyle/>
          <a:p>
            <a:r>
              <a:rPr lang="en-US" sz="2400" dirty="0"/>
              <a:t>Risk bearing is at the core of the insurance business</a:t>
            </a:r>
          </a:p>
          <a:p>
            <a:r>
              <a:rPr lang="en-US" sz="2400" dirty="0"/>
              <a:t>A standard breakdown of risks in the insurance sector is to divide them into three categories: </a:t>
            </a:r>
          </a:p>
          <a:p>
            <a:r>
              <a:rPr lang="en-US" sz="2400" dirty="0"/>
              <a:t>(1) technical risks </a:t>
            </a:r>
          </a:p>
          <a:p>
            <a:r>
              <a:rPr lang="en-US" sz="2400" dirty="0"/>
              <a:t>(2) investment risks, </a:t>
            </a:r>
          </a:p>
          <a:p>
            <a:r>
              <a:rPr lang="en-US" sz="2400" dirty="0"/>
              <a:t>(3) other non-technical risks. </a:t>
            </a:r>
          </a:p>
          <a:p>
            <a:r>
              <a:rPr lang="en-US" sz="2400" dirty="0"/>
              <a:t>Insurance underwriting risks are frequently referred to as technical risks.</a:t>
            </a:r>
          </a:p>
          <a:p>
            <a:r>
              <a:rPr lang="en-US" sz="2400" dirty="0"/>
              <a:t>Investment risks include the potential loss in the value of investments made by the insurance firm and therefore include credit risk as well as market risk (and interest rate risk within that category) and liquidity risk.</a:t>
            </a:r>
          </a:p>
          <a:p>
            <a:r>
              <a:rPr lang="en-US" sz="2400" dirty="0"/>
              <a:t>Non-technical risks include operational risks, macro, ESG related risks. </a:t>
            </a:r>
          </a:p>
          <a:p>
            <a:endParaRPr lang="en-UG" sz="2400" dirty="0"/>
          </a:p>
        </p:txBody>
      </p:sp>
    </p:spTree>
    <p:extLst>
      <p:ext uri="{BB962C8B-B14F-4D97-AF65-F5344CB8AC3E}">
        <p14:creationId xmlns:p14="http://schemas.microsoft.com/office/powerpoint/2010/main" val="1698760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93A4-3E82-40E6-9DA4-709E2322B9A7}"/>
              </a:ext>
            </a:extLst>
          </p:cNvPr>
          <p:cNvSpPr>
            <a:spLocks noGrp="1"/>
          </p:cNvSpPr>
          <p:nvPr>
            <p:ph type="title"/>
          </p:nvPr>
        </p:nvSpPr>
        <p:spPr/>
        <p:txBody>
          <a:bodyPr>
            <a:normAutofit/>
          </a:bodyPr>
          <a:lstStyle/>
          <a:p>
            <a:pPr algn="ctr"/>
            <a:r>
              <a:rPr lang="en-US" sz="4000" b="1" dirty="0"/>
              <a:t>Technical risks</a:t>
            </a:r>
            <a:endParaRPr lang="en-UG" sz="4000" b="1" dirty="0"/>
          </a:p>
        </p:txBody>
      </p:sp>
      <p:sp>
        <p:nvSpPr>
          <p:cNvPr id="3" name="Content Placeholder 2">
            <a:extLst>
              <a:ext uri="{FF2B5EF4-FFF2-40B4-BE49-F238E27FC236}">
                <a16:creationId xmlns:a16="http://schemas.microsoft.com/office/drawing/2014/main" id="{3BB9FA59-48CC-4C9F-A522-9A8D50117102}"/>
              </a:ext>
            </a:extLst>
          </p:cNvPr>
          <p:cNvSpPr>
            <a:spLocks noGrp="1"/>
          </p:cNvSpPr>
          <p:nvPr>
            <p:ph idx="1"/>
          </p:nvPr>
        </p:nvSpPr>
        <p:spPr>
          <a:xfrm>
            <a:off x="251791" y="3216966"/>
            <a:ext cx="5138530" cy="4351338"/>
          </a:xfrm>
        </p:spPr>
        <p:txBody>
          <a:bodyPr>
            <a:normAutofit/>
          </a:bodyPr>
          <a:lstStyle/>
          <a:p>
            <a:r>
              <a:rPr lang="en-US" sz="2000" dirty="0"/>
              <a:t>Insurance/ underwriting risks</a:t>
            </a:r>
          </a:p>
          <a:p>
            <a:r>
              <a:rPr lang="en-US" sz="2000" dirty="0"/>
              <a:t>These are risks directly related to the core insurance business; underwriting, pricing, and claims management.</a:t>
            </a:r>
          </a:p>
          <a:p>
            <a:r>
              <a:rPr lang="en-US" sz="2000" dirty="0"/>
              <a:t>Insurance risk is the risk that inadequate or inappropriate underwriting, claims management, product design and pricing will expose an insurer to financial loss and the consequent inability to meet its liabilities. </a:t>
            </a:r>
          </a:p>
          <a:p>
            <a:endParaRPr lang="en-UG" sz="2000" dirty="0"/>
          </a:p>
        </p:txBody>
      </p:sp>
      <p:sp>
        <p:nvSpPr>
          <p:cNvPr id="5" name="Rectangle 4">
            <a:extLst>
              <a:ext uri="{FF2B5EF4-FFF2-40B4-BE49-F238E27FC236}">
                <a16:creationId xmlns:a16="http://schemas.microsoft.com/office/drawing/2014/main" id="{C4200930-E5F1-4A3C-BC03-AE4CBA9171BA}"/>
              </a:ext>
            </a:extLst>
          </p:cNvPr>
          <p:cNvSpPr/>
          <p:nvPr/>
        </p:nvSpPr>
        <p:spPr>
          <a:xfrm>
            <a:off x="251791" y="1690688"/>
            <a:ext cx="6096000" cy="1477328"/>
          </a:xfrm>
          <a:prstGeom prst="rect">
            <a:avLst/>
          </a:prstGeom>
        </p:spPr>
        <p:txBody>
          <a:bodyPr>
            <a:spAutoFit/>
          </a:bodyPr>
          <a:lstStyle/>
          <a:p>
            <a:r>
              <a:rPr lang="en-US" dirty="0"/>
              <a:t>Technical risks are the core insurance-related risks arising from the design, pricing, and performance of insurance contracts i.e., the risk that claims experience, expenses, or reserves deviate from expectations. They commonly referred to as Insurance risks</a:t>
            </a:r>
            <a:endParaRPr lang="en-UG" dirty="0"/>
          </a:p>
        </p:txBody>
      </p:sp>
      <p:sp>
        <p:nvSpPr>
          <p:cNvPr id="7" name="Rectangle 6">
            <a:extLst>
              <a:ext uri="{FF2B5EF4-FFF2-40B4-BE49-F238E27FC236}">
                <a16:creationId xmlns:a16="http://schemas.microsoft.com/office/drawing/2014/main" id="{6A169BB0-7539-43B9-8960-12C32F886323}"/>
              </a:ext>
            </a:extLst>
          </p:cNvPr>
          <p:cNvSpPr/>
          <p:nvPr/>
        </p:nvSpPr>
        <p:spPr>
          <a:xfrm>
            <a:off x="6347791" y="1690688"/>
            <a:ext cx="6096000" cy="2031325"/>
          </a:xfrm>
          <a:prstGeom prst="rect">
            <a:avLst/>
          </a:prstGeom>
        </p:spPr>
        <p:txBody>
          <a:bodyPr>
            <a:spAutoFit/>
          </a:bodyPr>
          <a:lstStyle/>
          <a:p>
            <a:r>
              <a:rPr lang="en-US" dirty="0"/>
              <a:t>Underwriting Risk</a:t>
            </a:r>
          </a:p>
          <a:p>
            <a:r>
              <a:rPr lang="en-US" dirty="0"/>
              <a:t>The risk that the premiums charged are insufficient to cover claims and expenses.</a:t>
            </a:r>
          </a:p>
          <a:p>
            <a:r>
              <a:rPr lang="en-US" dirty="0"/>
              <a:t>Sources:</a:t>
            </a:r>
          </a:p>
          <a:p>
            <a:r>
              <a:rPr lang="en-US" dirty="0"/>
              <a:t>Inaccurate risk assessment or rating.</a:t>
            </a:r>
          </a:p>
          <a:p>
            <a:r>
              <a:rPr lang="en-US" dirty="0"/>
              <a:t>Poor underwriting discipline (accepting high-risk clients).</a:t>
            </a:r>
          </a:p>
          <a:p>
            <a:r>
              <a:rPr lang="en-US" dirty="0"/>
              <a:t>Competitive pressure leading to underpricing.</a:t>
            </a:r>
            <a:endParaRPr lang="en-UG" dirty="0"/>
          </a:p>
        </p:txBody>
      </p:sp>
    </p:spTree>
    <p:extLst>
      <p:ext uri="{BB962C8B-B14F-4D97-AF65-F5344CB8AC3E}">
        <p14:creationId xmlns:p14="http://schemas.microsoft.com/office/powerpoint/2010/main" val="4048997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216C-3E56-4934-8C27-1C3603280C8A}"/>
              </a:ext>
            </a:extLst>
          </p:cNvPr>
          <p:cNvSpPr>
            <a:spLocks noGrp="1"/>
          </p:cNvSpPr>
          <p:nvPr>
            <p:ph type="title"/>
          </p:nvPr>
        </p:nvSpPr>
        <p:spPr/>
        <p:txBody>
          <a:bodyPr/>
          <a:lstStyle/>
          <a:p>
            <a:pPr algn="ctr"/>
            <a:r>
              <a:rPr lang="en-US" b="1" dirty="0"/>
              <a:t>Insurance risks</a:t>
            </a:r>
            <a:endParaRPr lang="en-UG" b="1" dirty="0"/>
          </a:p>
        </p:txBody>
      </p:sp>
      <p:sp>
        <p:nvSpPr>
          <p:cNvPr id="5" name="Rectangle 4">
            <a:extLst>
              <a:ext uri="{FF2B5EF4-FFF2-40B4-BE49-F238E27FC236}">
                <a16:creationId xmlns:a16="http://schemas.microsoft.com/office/drawing/2014/main" id="{DCF89FDB-BF95-4010-8148-D8274430B3E3}"/>
              </a:ext>
            </a:extLst>
          </p:cNvPr>
          <p:cNvSpPr/>
          <p:nvPr/>
        </p:nvSpPr>
        <p:spPr>
          <a:xfrm>
            <a:off x="8305800" y="2505670"/>
            <a:ext cx="3501189" cy="2308324"/>
          </a:xfrm>
          <a:prstGeom prst="rect">
            <a:avLst/>
          </a:prstGeom>
        </p:spPr>
        <p:txBody>
          <a:bodyPr wrap="square">
            <a:spAutoFit/>
          </a:bodyPr>
          <a:lstStyle/>
          <a:p>
            <a:r>
              <a:rPr lang="en-US" sz="2400" dirty="0"/>
              <a:t>Reserving (provisioning) risk:</a:t>
            </a:r>
          </a:p>
          <a:p>
            <a:r>
              <a:rPr lang="en-US" sz="2400" dirty="0"/>
              <a:t>The risk that technical provisions (claim reserves) are inadequate to meet future claim payments.</a:t>
            </a:r>
            <a:endParaRPr lang="en-UG" sz="2400" dirty="0"/>
          </a:p>
        </p:txBody>
      </p:sp>
      <p:sp>
        <p:nvSpPr>
          <p:cNvPr id="6" name="Rectangle 5">
            <a:extLst>
              <a:ext uri="{FF2B5EF4-FFF2-40B4-BE49-F238E27FC236}">
                <a16:creationId xmlns:a16="http://schemas.microsoft.com/office/drawing/2014/main" id="{69E2DE6A-768A-40CA-987D-8D5272B470B7}"/>
              </a:ext>
            </a:extLst>
          </p:cNvPr>
          <p:cNvSpPr/>
          <p:nvPr/>
        </p:nvSpPr>
        <p:spPr>
          <a:xfrm>
            <a:off x="503582" y="4458993"/>
            <a:ext cx="6096000" cy="1938992"/>
          </a:xfrm>
          <a:prstGeom prst="rect">
            <a:avLst/>
          </a:prstGeom>
        </p:spPr>
        <p:txBody>
          <a:bodyPr>
            <a:spAutoFit/>
          </a:bodyPr>
          <a:lstStyle/>
          <a:p>
            <a:r>
              <a:rPr lang="en-US" sz="2000" dirty="0"/>
              <a:t>Pricing Risk</a:t>
            </a:r>
          </a:p>
          <a:p>
            <a:r>
              <a:rPr lang="en-US" sz="2000" dirty="0"/>
              <a:t>Risk that premiums set at policy inception prove inadequate due to incorrect assumptions about:</a:t>
            </a:r>
          </a:p>
          <a:p>
            <a:r>
              <a:rPr lang="en-US" sz="2000" dirty="0"/>
              <a:t>Future claim frequency or severity.</a:t>
            </a:r>
          </a:p>
          <a:p>
            <a:r>
              <a:rPr lang="en-US" sz="2000" dirty="0"/>
              <a:t>Expense ratios.</a:t>
            </a:r>
          </a:p>
          <a:p>
            <a:r>
              <a:rPr lang="en-US" sz="2000" dirty="0"/>
              <a:t>Inflation or changes in legal environment.</a:t>
            </a:r>
            <a:endParaRPr lang="en-UG" sz="2000" dirty="0"/>
          </a:p>
        </p:txBody>
      </p:sp>
      <p:sp>
        <p:nvSpPr>
          <p:cNvPr id="7" name="Rectangle 6">
            <a:extLst>
              <a:ext uri="{FF2B5EF4-FFF2-40B4-BE49-F238E27FC236}">
                <a16:creationId xmlns:a16="http://schemas.microsoft.com/office/drawing/2014/main" id="{76AD9750-ECCF-47D7-B51C-00C3FCEAE358}"/>
              </a:ext>
            </a:extLst>
          </p:cNvPr>
          <p:cNvSpPr/>
          <p:nvPr/>
        </p:nvSpPr>
        <p:spPr>
          <a:xfrm>
            <a:off x="503582" y="1536174"/>
            <a:ext cx="5592418" cy="2554545"/>
          </a:xfrm>
          <a:prstGeom prst="rect">
            <a:avLst/>
          </a:prstGeom>
        </p:spPr>
        <p:txBody>
          <a:bodyPr wrap="square">
            <a:spAutoFit/>
          </a:bodyPr>
          <a:lstStyle/>
          <a:p>
            <a:pPr algn="just"/>
            <a:r>
              <a:rPr lang="en-US" sz="2000" dirty="0"/>
              <a:t>Claims Risk</a:t>
            </a:r>
          </a:p>
          <a:p>
            <a:pPr algn="just"/>
            <a:r>
              <a:rPr lang="en-US" sz="2000" dirty="0"/>
              <a:t>The risk that actual claims exceed expected levels due to either more frequent events or more severe losses.</a:t>
            </a:r>
          </a:p>
          <a:p>
            <a:pPr algn="just"/>
            <a:r>
              <a:rPr lang="en-US" sz="2000" dirty="0"/>
              <a:t>Frequency risk: More claims occur than expected.</a:t>
            </a:r>
          </a:p>
          <a:p>
            <a:pPr algn="just"/>
            <a:r>
              <a:rPr lang="en-US" sz="2000" dirty="0"/>
              <a:t>Severity risk: Claims are larger than expected.</a:t>
            </a:r>
          </a:p>
          <a:p>
            <a:pPr algn="just"/>
            <a:r>
              <a:rPr lang="en-US" sz="2000" dirty="0"/>
              <a:t>Example: Unexpected surge in fire claims due to prolonged drought</a:t>
            </a:r>
            <a:endParaRPr lang="en-UG" sz="2000" dirty="0"/>
          </a:p>
        </p:txBody>
      </p:sp>
    </p:spTree>
    <p:extLst>
      <p:ext uri="{BB962C8B-B14F-4D97-AF65-F5344CB8AC3E}">
        <p14:creationId xmlns:p14="http://schemas.microsoft.com/office/powerpoint/2010/main" val="384746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57A2-2CF6-47D2-BC23-C7BF97EBE0A5}"/>
              </a:ext>
            </a:extLst>
          </p:cNvPr>
          <p:cNvSpPr>
            <a:spLocks noGrp="1"/>
          </p:cNvSpPr>
          <p:nvPr>
            <p:ph type="title"/>
          </p:nvPr>
        </p:nvSpPr>
        <p:spPr>
          <a:xfrm>
            <a:off x="838200" y="0"/>
            <a:ext cx="10515600" cy="1015663"/>
          </a:xfrm>
        </p:spPr>
        <p:txBody>
          <a:bodyPr/>
          <a:lstStyle/>
          <a:p>
            <a:pPr algn="ctr"/>
            <a:r>
              <a:rPr lang="en-US" b="1" dirty="0"/>
              <a:t>Investment risks</a:t>
            </a:r>
            <a:endParaRPr lang="en-UG" b="1" dirty="0"/>
          </a:p>
        </p:txBody>
      </p:sp>
      <p:sp>
        <p:nvSpPr>
          <p:cNvPr id="4" name="Rectangle 3">
            <a:extLst>
              <a:ext uri="{FF2B5EF4-FFF2-40B4-BE49-F238E27FC236}">
                <a16:creationId xmlns:a16="http://schemas.microsoft.com/office/drawing/2014/main" id="{B28F40C6-395F-4ADD-901E-EB30E95673A2}"/>
              </a:ext>
            </a:extLst>
          </p:cNvPr>
          <p:cNvSpPr/>
          <p:nvPr/>
        </p:nvSpPr>
        <p:spPr>
          <a:xfrm>
            <a:off x="167919" y="1015663"/>
            <a:ext cx="9286461" cy="1200329"/>
          </a:xfrm>
          <a:prstGeom prst="rect">
            <a:avLst/>
          </a:prstGeom>
        </p:spPr>
        <p:txBody>
          <a:bodyPr wrap="square">
            <a:spAutoFit/>
          </a:bodyPr>
          <a:lstStyle/>
          <a:p>
            <a:r>
              <a:rPr lang="en-US" sz="2400" dirty="0"/>
              <a:t>Investment risks arise from managing the insurer’s asset portfolio — i.e., the risk that investment returns are insufficient or asset values decline, affecting solvency and profitability.</a:t>
            </a:r>
            <a:endParaRPr lang="en-UG" sz="2400" dirty="0"/>
          </a:p>
        </p:txBody>
      </p:sp>
      <p:sp>
        <p:nvSpPr>
          <p:cNvPr id="5" name="Rectangle 4">
            <a:extLst>
              <a:ext uri="{FF2B5EF4-FFF2-40B4-BE49-F238E27FC236}">
                <a16:creationId xmlns:a16="http://schemas.microsoft.com/office/drawing/2014/main" id="{F65CB851-515E-4EE9-B38D-566B540B3F95}"/>
              </a:ext>
            </a:extLst>
          </p:cNvPr>
          <p:cNvSpPr/>
          <p:nvPr/>
        </p:nvSpPr>
        <p:spPr>
          <a:xfrm>
            <a:off x="167919" y="2333685"/>
            <a:ext cx="5509592" cy="4093428"/>
          </a:xfrm>
          <a:prstGeom prst="rect">
            <a:avLst/>
          </a:prstGeom>
        </p:spPr>
        <p:txBody>
          <a:bodyPr wrap="square">
            <a:spAutoFit/>
          </a:bodyPr>
          <a:lstStyle/>
          <a:p>
            <a:pPr algn="just"/>
            <a:r>
              <a:rPr lang="en-US" sz="2000" dirty="0"/>
              <a:t>Market risk</a:t>
            </a:r>
          </a:p>
          <a:p>
            <a:pPr algn="just"/>
            <a:r>
              <a:rPr lang="en-US" sz="2000" dirty="0"/>
              <a:t>Market risk is defined here as potential losses owing to detrimental changes in market prices and/or other financial variables influenced by prices. </a:t>
            </a:r>
          </a:p>
          <a:p>
            <a:pPr algn="just"/>
            <a:r>
              <a:rPr lang="en-US" sz="2000" dirty="0"/>
              <a:t>This includes share prices, interest rates, asset prices or exchange rates. </a:t>
            </a:r>
          </a:p>
          <a:p>
            <a:pPr algn="just"/>
            <a:endParaRPr lang="en-US" sz="2000" dirty="0"/>
          </a:p>
          <a:p>
            <a:pPr algn="just"/>
            <a:r>
              <a:rPr lang="en-US" sz="2000" dirty="0"/>
              <a:t>In other words, market risk makes up a key share of investment risk. The assets side of an insurance company's balance sheet consists primarily of financial investments in the form of bonds, shares, loans and real estate — all subject to market risk. </a:t>
            </a:r>
          </a:p>
        </p:txBody>
      </p:sp>
      <p:sp>
        <p:nvSpPr>
          <p:cNvPr id="6" name="Rectangle 5">
            <a:extLst>
              <a:ext uri="{FF2B5EF4-FFF2-40B4-BE49-F238E27FC236}">
                <a16:creationId xmlns:a16="http://schemas.microsoft.com/office/drawing/2014/main" id="{D83DA34B-6AD1-4CDB-96FC-45CA50FE1C56}"/>
              </a:ext>
            </a:extLst>
          </p:cNvPr>
          <p:cNvSpPr/>
          <p:nvPr/>
        </p:nvSpPr>
        <p:spPr>
          <a:xfrm>
            <a:off x="5887452" y="2025908"/>
            <a:ext cx="6136629" cy="4708981"/>
          </a:xfrm>
          <a:prstGeom prst="rect">
            <a:avLst/>
          </a:prstGeom>
        </p:spPr>
        <p:txBody>
          <a:bodyPr wrap="square">
            <a:spAutoFit/>
          </a:bodyPr>
          <a:lstStyle/>
          <a:p>
            <a:pPr marL="285750" indent="-285750">
              <a:buFont typeface="Arial" panose="020B0604020202020204" pitchFamily="34" charset="0"/>
              <a:buChar char="•"/>
            </a:pPr>
            <a:r>
              <a:rPr lang="en-US" sz="2000" dirty="0"/>
              <a:t>Unexpected changes in share prices, exchange rates and interest rates can, for that reason, have a massive impact on the company. </a:t>
            </a:r>
          </a:p>
          <a:p>
            <a:pPr marL="285750" indent="-285750">
              <a:buFont typeface="Arial" panose="020B0604020202020204" pitchFamily="34" charset="0"/>
              <a:buChar char="•"/>
            </a:pPr>
            <a:r>
              <a:rPr lang="en-US" sz="2000" dirty="0"/>
              <a:t>As when and/or how much income is generated from premiums often does not coincide with when and/or how much the insurance company must disburse on the basis of insurance contracts, the funds are invested in such a manner that the insurance company will have sufficient funds available when needed. </a:t>
            </a:r>
          </a:p>
          <a:p>
            <a:pPr marL="285750" indent="-285750">
              <a:buFont typeface="Arial" panose="020B0604020202020204" pitchFamily="34" charset="0"/>
              <a:buChar char="•"/>
            </a:pPr>
            <a:r>
              <a:rPr lang="en-US" sz="2000" dirty="0"/>
              <a:t>If unexpected developments in the financial markets prevent an insurance company from drawing on enough liquid assets from its investments, it will encounter difficulties, as it cannot meet its obligations. Such unexpected developments are, for ex ample, fluctuations of interest rates or stock prices.</a:t>
            </a:r>
          </a:p>
        </p:txBody>
      </p:sp>
    </p:spTree>
    <p:extLst>
      <p:ext uri="{BB962C8B-B14F-4D97-AF65-F5344CB8AC3E}">
        <p14:creationId xmlns:p14="http://schemas.microsoft.com/office/powerpoint/2010/main" val="2747294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C7EF-88D6-437F-BD89-8C653A871389}"/>
              </a:ext>
            </a:extLst>
          </p:cNvPr>
          <p:cNvSpPr>
            <a:spLocks noGrp="1"/>
          </p:cNvSpPr>
          <p:nvPr>
            <p:ph type="title"/>
          </p:nvPr>
        </p:nvSpPr>
        <p:spPr/>
        <p:txBody>
          <a:bodyPr/>
          <a:lstStyle/>
          <a:p>
            <a:pPr algn="ctr"/>
            <a:r>
              <a:rPr lang="en-US" b="1" dirty="0"/>
              <a:t>Investment risks</a:t>
            </a:r>
            <a:endParaRPr lang="en-UG" b="1" dirty="0"/>
          </a:p>
        </p:txBody>
      </p:sp>
      <p:sp>
        <p:nvSpPr>
          <p:cNvPr id="5" name="Rectangle 4">
            <a:extLst>
              <a:ext uri="{FF2B5EF4-FFF2-40B4-BE49-F238E27FC236}">
                <a16:creationId xmlns:a16="http://schemas.microsoft.com/office/drawing/2014/main" id="{28B2B8D1-BEDC-401E-8F08-AA8078F760F8}"/>
              </a:ext>
            </a:extLst>
          </p:cNvPr>
          <p:cNvSpPr/>
          <p:nvPr/>
        </p:nvSpPr>
        <p:spPr>
          <a:xfrm>
            <a:off x="625642" y="1828346"/>
            <a:ext cx="6096000" cy="2677656"/>
          </a:xfrm>
          <a:prstGeom prst="rect">
            <a:avLst/>
          </a:prstGeom>
        </p:spPr>
        <p:txBody>
          <a:bodyPr>
            <a:spAutoFit/>
          </a:bodyPr>
          <a:lstStyle/>
          <a:p>
            <a:pPr algn="just"/>
            <a:r>
              <a:rPr lang="en-US" sz="2400" dirty="0"/>
              <a:t>Credit (default) risk:</a:t>
            </a:r>
          </a:p>
          <a:p>
            <a:pPr algn="just"/>
            <a:r>
              <a:rPr lang="en-US" sz="2400" dirty="0"/>
              <a:t>Credit risk basically means the risk</a:t>
            </a:r>
          </a:p>
          <a:p>
            <a:pPr algn="just"/>
            <a:r>
              <a:rPr lang="en-US" sz="2400" dirty="0"/>
              <a:t> that a counterparty cannot meet its liabilities. Or Losses from the failure of issuers, reinsurers, or other counterparties to meet obligations.</a:t>
            </a:r>
          </a:p>
          <a:p>
            <a:pPr algn="just"/>
            <a:r>
              <a:rPr lang="en-US" sz="2400" dirty="0"/>
              <a:t>Example: Corporate bond default, reinsurer insolvency.</a:t>
            </a:r>
            <a:endParaRPr lang="en-UG" sz="2400" dirty="0"/>
          </a:p>
        </p:txBody>
      </p:sp>
      <p:sp>
        <p:nvSpPr>
          <p:cNvPr id="6" name="Rectangle 5">
            <a:extLst>
              <a:ext uri="{FF2B5EF4-FFF2-40B4-BE49-F238E27FC236}">
                <a16:creationId xmlns:a16="http://schemas.microsoft.com/office/drawing/2014/main" id="{DEFDB7B7-03F6-42C0-A875-7110997BC594}"/>
              </a:ext>
            </a:extLst>
          </p:cNvPr>
          <p:cNvSpPr/>
          <p:nvPr/>
        </p:nvSpPr>
        <p:spPr>
          <a:xfrm>
            <a:off x="625642" y="4760495"/>
            <a:ext cx="6096000" cy="1569660"/>
          </a:xfrm>
          <a:prstGeom prst="rect">
            <a:avLst/>
          </a:prstGeom>
        </p:spPr>
        <p:txBody>
          <a:bodyPr>
            <a:spAutoFit/>
          </a:bodyPr>
          <a:lstStyle/>
          <a:p>
            <a:r>
              <a:rPr lang="en-US" sz="2400" dirty="0"/>
              <a:t>Liquidity risk:</a:t>
            </a:r>
          </a:p>
          <a:p>
            <a:r>
              <a:rPr lang="en-US" sz="2400" dirty="0"/>
              <a:t>liquidity risk is the risk of the insurance company not being able to meet its financial obligations when due.  </a:t>
            </a:r>
            <a:endParaRPr lang="en-UG" sz="2400" dirty="0"/>
          </a:p>
        </p:txBody>
      </p:sp>
    </p:spTree>
    <p:extLst>
      <p:ext uri="{BB962C8B-B14F-4D97-AF65-F5344CB8AC3E}">
        <p14:creationId xmlns:p14="http://schemas.microsoft.com/office/powerpoint/2010/main" val="472331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BEB27-EA79-418C-AB08-17CCC584B515}"/>
              </a:ext>
            </a:extLst>
          </p:cNvPr>
          <p:cNvSpPr>
            <a:spLocks noGrp="1"/>
          </p:cNvSpPr>
          <p:nvPr>
            <p:ph type="title"/>
          </p:nvPr>
        </p:nvSpPr>
        <p:spPr/>
        <p:txBody>
          <a:bodyPr/>
          <a:lstStyle/>
          <a:p>
            <a:pPr algn="ctr"/>
            <a:r>
              <a:rPr lang="en-US" b="1" dirty="0"/>
              <a:t>Non technical risks</a:t>
            </a:r>
            <a:endParaRPr lang="en-UG" b="1" dirty="0"/>
          </a:p>
        </p:txBody>
      </p:sp>
      <p:sp>
        <p:nvSpPr>
          <p:cNvPr id="5" name="Rectangle 4">
            <a:extLst>
              <a:ext uri="{FF2B5EF4-FFF2-40B4-BE49-F238E27FC236}">
                <a16:creationId xmlns:a16="http://schemas.microsoft.com/office/drawing/2014/main" id="{6366B590-3394-433F-9324-B078EF7D5DBF}"/>
              </a:ext>
            </a:extLst>
          </p:cNvPr>
          <p:cNvSpPr/>
          <p:nvPr/>
        </p:nvSpPr>
        <p:spPr>
          <a:xfrm>
            <a:off x="352925" y="1729039"/>
            <a:ext cx="5630780" cy="3416320"/>
          </a:xfrm>
          <a:prstGeom prst="rect">
            <a:avLst/>
          </a:prstGeom>
        </p:spPr>
        <p:txBody>
          <a:bodyPr wrap="square">
            <a:spAutoFit/>
          </a:bodyPr>
          <a:lstStyle/>
          <a:p>
            <a:r>
              <a:rPr lang="en-US" sz="2400" dirty="0"/>
              <a:t>Operational risk:</a:t>
            </a:r>
          </a:p>
          <a:p>
            <a:r>
              <a:rPr lang="en-US" sz="2400" dirty="0"/>
              <a:t>Losses due to failures in systems, processes, human error, or fraud.</a:t>
            </a:r>
          </a:p>
          <a:p>
            <a:r>
              <a:rPr lang="en-US" sz="2400" dirty="0"/>
              <a:t>Example: Cyberattack disrupting claims system. </a:t>
            </a:r>
          </a:p>
          <a:p>
            <a:endParaRPr lang="en-US" sz="2400" dirty="0"/>
          </a:p>
          <a:p>
            <a:r>
              <a:rPr lang="en-US" sz="2400" dirty="0"/>
              <a:t>Legal and compliance risk:</a:t>
            </a:r>
          </a:p>
          <a:p>
            <a:r>
              <a:rPr lang="en-US" sz="2400" dirty="0"/>
              <a:t>Exposure to legal penalties or regulatory sanctions due to non-compliance.</a:t>
            </a:r>
            <a:endParaRPr lang="en-UG" sz="2400" dirty="0"/>
          </a:p>
        </p:txBody>
      </p:sp>
      <p:sp>
        <p:nvSpPr>
          <p:cNvPr id="6" name="Rectangle 5">
            <a:extLst>
              <a:ext uri="{FF2B5EF4-FFF2-40B4-BE49-F238E27FC236}">
                <a16:creationId xmlns:a16="http://schemas.microsoft.com/office/drawing/2014/main" id="{01973569-C035-4CD7-8EEB-A04019D217A4}"/>
              </a:ext>
            </a:extLst>
          </p:cNvPr>
          <p:cNvSpPr/>
          <p:nvPr/>
        </p:nvSpPr>
        <p:spPr>
          <a:xfrm>
            <a:off x="6096000" y="1867538"/>
            <a:ext cx="5743075" cy="3046988"/>
          </a:xfrm>
          <a:prstGeom prst="rect">
            <a:avLst/>
          </a:prstGeom>
        </p:spPr>
        <p:txBody>
          <a:bodyPr wrap="square">
            <a:spAutoFit/>
          </a:bodyPr>
          <a:lstStyle/>
          <a:p>
            <a:r>
              <a:rPr lang="en-US" sz="2400" dirty="0"/>
              <a:t>Strategic risk:</a:t>
            </a:r>
          </a:p>
          <a:p>
            <a:r>
              <a:rPr lang="en-US" sz="2400" dirty="0"/>
              <a:t>Arising from poor strategic decisions or changes in market conditions.</a:t>
            </a:r>
          </a:p>
          <a:p>
            <a:r>
              <a:rPr lang="en-US" sz="2400" dirty="0"/>
              <a:t>Example: Entering unprofitable product lines.</a:t>
            </a:r>
          </a:p>
          <a:p>
            <a:r>
              <a:rPr lang="en-US" sz="2400" dirty="0"/>
              <a:t>Reputational risk:</a:t>
            </a:r>
          </a:p>
          <a:p>
            <a:r>
              <a:rPr lang="en-US" sz="2400" dirty="0"/>
              <a:t>Loss of stakeholder trust due to poor service, misconduct, or financial distress.</a:t>
            </a:r>
            <a:endParaRPr lang="en-UG" sz="2400" dirty="0"/>
          </a:p>
        </p:txBody>
      </p:sp>
    </p:spTree>
    <p:extLst>
      <p:ext uri="{BB962C8B-B14F-4D97-AF65-F5344CB8AC3E}">
        <p14:creationId xmlns:p14="http://schemas.microsoft.com/office/powerpoint/2010/main" val="3846687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36587-5248-44F8-A68F-7D38C0323F86}"/>
              </a:ext>
            </a:extLst>
          </p:cNvPr>
          <p:cNvSpPr>
            <a:spLocks noGrp="1"/>
          </p:cNvSpPr>
          <p:nvPr>
            <p:ph type="title"/>
          </p:nvPr>
        </p:nvSpPr>
        <p:spPr/>
        <p:txBody>
          <a:bodyPr/>
          <a:lstStyle/>
          <a:p>
            <a:r>
              <a:rPr lang="en-US" b="1" dirty="0"/>
              <a:t>Risk Management</a:t>
            </a:r>
            <a:endParaRPr lang="en-UG" b="1" dirty="0"/>
          </a:p>
        </p:txBody>
      </p:sp>
      <p:sp>
        <p:nvSpPr>
          <p:cNvPr id="3" name="Content Placeholder 2">
            <a:extLst>
              <a:ext uri="{FF2B5EF4-FFF2-40B4-BE49-F238E27FC236}">
                <a16:creationId xmlns:a16="http://schemas.microsoft.com/office/drawing/2014/main" id="{AD485F92-38FF-4AFE-9E6F-FB94C2AAC36C}"/>
              </a:ext>
            </a:extLst>
          </p:cNvPr>
          <p:cNvSpPr>
            <a:spLocks noGrp="1"/>
          </p:cNvSpPr>
          <p:nvPr>
            <p:ph idx="1"/>
          </p:nvPr>
        </p:nvSpPr>
        <p:spPr>
          <a:xfrm>
            <a:off x="5754445" y="1853003"/>
            <a:ext cx="5680934" cy="2148841"/>
          </a:xfrm>
        </p:spPr>
        <p:txBody>
          <a:bodyPr>
            <a:normAutofit fontScale="92500" lnSpcReduction="10000"/>
          </a:bodyPr>
          <a:lstStyle/>
          <a:p>
            <a:r>
              <a:rPr lang="en-US" dirty="0"/>
              <a:t>Risk management is the practice of identifying and analyzing loss exposures faced by an organization and taking steps to minimize the financial impact of the risks they impose.</a:t>
            </a:r>
            <a:endParaRPr lang="en-UG" dirty="0"/>
          </a:p>
        </p:txBody>
      </p:sp>
      <p:pic>
        <p:nvPicPr>
          <p:cNvPr id="4" name="Picture 3">
            <a:extLst>
              <a:ext uri="{FF2B5EF4-FFF2-40B4-BE49-F238E27FC236}">
                <a16:creationId xmlns:a16="http://schemas.microsoft.com/office/drawing/2014/main" id="{549F0EC5-6058-409F-810A-459BCA54D186}"/>
              </a:ext>
            </a:extLst>
          </p:cNvPr>
          <p:cNvPicPr>
            <a:picLocks noChangeAspect="1"/>
          </p:cNvPicPr>
          <p:nvPr/>
        </p:nvPicPr>
        <p:blipFill>
          <a:blip r:embed="rId2"/>
          <a:stretch>
            <a:fillRect/>
          </a:stretch>
        </p:blipFill>
        <p:spPr>
          <a:xfrm>
            <a:off x="1310640" y="1690688"/>
            <a:ext cx="4443805" cy="2148841"/>
          </a:xfrm>
          <a:prstGeom prst="rect">
            <a:avLst/>
          </a:prstGeom>
        </p:spPr>
      </p:pic>
    </p:spTree>
    <p:extLst>
      <p:ext uri="{BB962C8B-B14F-4D97-AF65-F5344CB8AC3E}">
        <p14:creationId xmlns:p14="http://schemas.microsoft.com/office/powerpoint/2010/main" val="4028997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5F0E-D712-4F2E-A585-C7684CD3EA0F}"/>
              </a:ext>
            </a:extLst>
          </p:cNvPr>
          <p:cNvSpPr>
            <a:spLocks noGrp="1"/>
          </p:cNvSpPr>
          <p:nvPr>
            <p:ph type="title"/>
          </p:nvPr>
        </p:nvSpPr>
        <p:spPr/>
        <p:txBody>
          <a:bodyPr/>
          <a:lstStyle/>
          <a:p>
            <a:r>
              <a:rPr lang="en-US" b="1" dirty="0"/>
              <a:t>Risk Management</a:t>
            </a:r>
            <a:endParaRPr lang="en-UG" dirty="0"/>
          </a:p>
        </p:txBody>
      </p:sp>
      <p:sp>
        <p:nvSpPr>
          <p:cNvPr id="4" name="Rectangle 3">
            <a:extLst>
              <a:ext uri="{FF2B5EF4-FFF2-40B4-BE49-F238E27FC236}">
                <a16:creationId xmlns:a16="http://schemas.microsoft.com/office/drawing/2014/main" id="{263238AF-AC15-457B-8791-71BAC199A363}"/>
              </a:ext>
            </a:extLst>
          </p:cNvPr>
          <p:cNvSpPr/>
          <p:nvPr/>
        </p:nvSpPr>
        <p:spPr>
          <a:xfrm>
            <a:off x="838199" y="1825625"/>
            <a:ext cx="8716617" cy="4401205"/>
          </a:xfrm>
          <a:prstGeom prst="rect">
            <a:avLst/>
          </a:prstGeom>
        </p:spPr>
        <p:txBody>
          <a:bodyPr wrap="square">
            <a:spAutoFit/>
          </a:bodyPr>
          <a:lstStyle/>
          <a:p>
            <a:r>
              <a:rPr lang="en-US" sz="2000" dirty="0"/>
              <a:t>Taking risk is an integral part of financial intermediation and insurance business. However, failure to adequately assess and manage risks may lead to losses endangering the soundness of individual insurance company and affecting the stability of the overall financial system. </a:t>
            </a:r>
          </a:p>
          <a:p>
            <a:endParaRPr lang="en-US" sz="2000" dirty="0"/>
          </a:p>
          <a:p>
            <a:r>
              <a:rPr lang="en-US" sz="2000" dirty="0"/>
              <a:t>Weak risk management is often identified along with weak internal governance as an underlying cause of insurance company’ failure. </a:t>
            </a:r>
          </a:p>
          <a:p>
            <a:endParaRPr lang="en-US" sz="2000" dirty="0"/>
          </a:p>
          <a:p>
            <a:r>
              <a:rPr lang="en-US" sz="2000" dirty="0"/>
              <a:t>There is a strong link between good corporate governance and sound risk management. It is an essential part of helping the insurance company to grow and promote sustainability and resilience. The setting of an appropriate risk strategy and risk appetite/ tolerance levels, a holistic risk management approach and effective reporting lines to the management and supervisory functions, enable insurance company to take risks knowingly and treat risks where appropriate. </a:t>
            </a:r>
            <a:endParaRPr lang="en-UG" sz="2000" dirty="0"/>
          </a:p>
        </p:txBody>
      </p:sp>
    </p:spTree>
    <p:extLst>
      <p:ext uri="{BB962C8B-B14F-4D97-AF65-F5344CB8AC3E}">
        <p14:creationId xmlns:p14="http://schemas.microsoft.com/office/powerpoint/2010/main" val="428979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9B372-56F4-45D5-9ACC-6348998DD7A8}"/>
              </a:ext>
            </a:extLst>
          </p:cNvPr>
          <p:cNvSpPr>
            <a:spLocks noGrp="1"/>
          </p:cNvSpPr>
          <p:nvPr>
            <p:ph type="title"/>
          </p:nvPr>
        </p:nvSpPr>
        <p:spPr/>
        <p:txBody>
          <a:bodyPr/>
          <a:lstStyle/>
          <a:p>
            <a:r>
              <a:rPr lang="en-US" b="1" dirty="0"/>
              <a:t>Why is risk management important for an insurance company?</a:t>
            </a:r>
            <a:endParaRPr lang="en-UG" b="1" dirty="0"/>
          </a:p>
        </p:txBody>
      </p:sp>
      <p:sp>
        <p:nvSpPr>
          <p:cNvPr id="3" name="Content Placeholder 2">
            <a:extLst>
              <a:ext uri="{FF2B5EF4-FFF2-40B4-BE49-F238E27FC236}">
                <a16:creationId xmlns:a16="http://schemas.microsoft.com/office/drawing/2014/main" id="{7CDB426C-D215-4790-9923-BC759E3BBCF3}"/>
              </a:ext>
            </a:extLst>
          </p:cNvPr>
          <p:cNvSpPr>
            <a:spLocks noGrp="1"/>
          </p:cNvSpPr>
          <p:nvPr>
            <p:ph idx="1"/>
          </p:nvPr>
        </p:nvSpPr>
        <p:spPr>
          <a:xfrm>
            <a:off x="838200" y="1825625"/>
            <a:ext cx="9960980" cy="4351338"/>
          </a:xfrm>
        </p:spPr>
        <p:txBody>
          <a:bodyPr>
            <a:normAutofit/>
          </a:bodyPr>
          <a:lstStyle/>
          <a:p>
            <a:r>
              <a:rPr lang="en-US" sz="2000" dirty="0"/>
              <a:t>Core Business Function; Insurance companies sell protection against risk — they take on the financial risks of others (policyholders) in exchange for premiums. To remain sustainable, they must carefully assess, price, and control those risks.</a:t>
            </a:r>
          </a:p>
          <a:p>
            <a:r>
              <a:rPr lang="en-US" sz="2000" dirty="0"/>
              <a:t>Ensures Financial Stability; Poor risk management can lead to large unexpected losses (e.g., due to natural disasters, pandemics, or economic downturns).By managing risks properly, insurers maintain sufficient reserves and stay solvent (able to pay claims when they arise).</a:t>
            </a:r>
          </a:p>
          <a:p>
            <a:r>
              <a:rPr lang="en-US" sz="2000" dirty="0"/>
              <a:t>Accurate Pricing of Premiums; Through risk management techniques (like actuarial analysis), insurers can set fair and adequate premiums. Overpricing drives customers away; underpricing leads to losses. Managing risk helps strike the right balance.</a:t>
            </a:r>
          </a:p>
          <a:p>
            <a:r>
              <a:rPr lang="en-US" sz="2000" dirty="0"/>
              <a:t>Protects Policyholders and Builds Trust; Effective risk management ensures that the insurer can honor all valid claims, even in bad times. This builds public confidence and credibility in the insurance company and the industry as a whole.</a:t>
            </a:r>
          </a:p>
          <a:p>
            <a:pPr marL="0" indent="0">
              <a:buNone/>
            </a:pPr>
            <a:endParaRPr lang="en-UG" sz="1800" dirty="0"/>
          </a:p>
        </p:txBody>
      </p:sp>
    </p:spTree>
    <p:extLst>
      <p:ext uri="{BB962C8B-B14F-4D97-AF65-F5344CB8AC3E}">
        <p14:creationId xmlns:p14="http://schemas.microsoft.com/office/powerpoint/2010/main" val="294252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A196-E485-47B5-B7F2-C192B25AF873}"/>
              </a:ext>
            </a:extLst>
          </p:cNvPr>
          <p:cNvSpPr>
            <a:spLocks noGrp="1"/>
          </p:cNvSpPr>
          <p:nvPr>
            <p:ph type="title"/>
          </p:nvPr>
        </p:nvSpPr>
        <p:spPr/>
        <p:txBody>
          <a:bodyPr/>
          <a:lstStyle/>
          <a:p>
            <a:r>
              <a:rPr lang="en-US" b="1" dirty="0"/>
              <a:t>Why is risk management important for an insurance company?</a:t>
            </a:r>
            <a:endParaRPr lang="en-UG" b="1" dirty="0"/>
          </a:p>
        </p:txBody>
      </p:sp>
      <p:sp>
        <p:nvSpPr>
          <p:cNvPr id="3" name="Content Placeholder 2">
            <a:extLst>
              <a:ext uri="{FF2B5EF4-FFF2-40B4-BE49-F238E27FC236}">
                <a16:creationId xmlns:a16="http://schemas.microsoft.com/office/drawing/2014/main" id="{E0F85819-44E8-4F48-B75C-FF22CF209B90}"/>
              </a:ext>
            </a:extLst>
          </p:cNvPr>
          <p:cNvSpPr>
            <a:spLocks noGrp="1"/>
          </p:cNvSpPr>
          <p:nvPr>
            <p:ph idx="1"/>
          </p:nvPr>
        </p:nvSpPr>
        <p:spPr/>
        <p:txBody>
          <a:bodyPr>
            <a:normAutofit/>
          </a:bodyPr>
          <a:lstStyle/>
          <a:p>
            <a:endParaRPr lang="en-US" sz="2000" dirty="0"/>
          </a:p>
          <a:p>
            <a:r>
              <a:rPr lang="en-US" sz="2000" dirty="0"/>
              <a:t>Regulatory Compliance; Insurance regulators require companies to maintain certain capital levels and adopt sound risk management frameworks (like solvency and capital adequacy standards).Good risk management ensures compliance and avoids penalties or shutdowns</a:t>
            </a:r>
          </a:p>
          <a:p>
            <a:r>
              <a:rPr lang="en-US" sz="2000" dirty="0"/>
              <a:t>Improves Profitability; Managing underwriting risk, investment risk, and operational risk reduces losses and improves efficiency. This leads to better profit margins and long-term growth.</a:t>
            </a:r>
          </a:p>
          <a:p>
            <a:r>
              <a:rPr lang="en-US" sz="2000" dirty="0"/>
              <a:t>Supports Strategic; Decision-Making Understanding the company’s risk exposure helps management make informed strategic choices — such as entering new markets, launching new products, or adjusting reinsurance coverage.</a:t>
            </a:r>
            <a:endParaRPr lang="en-UG" sz="2000" dirty="0"/>
          </a:p>
        </p:txBody>
      </p:sp>
    </p:spTree>
    <p:extLst>
      <p:ext uri="{BB962C8B-B14F-4D97-AF65-F5344CB8AC3E}">
        <p14:creationId xmlns:p14="http://schemas.microsoft.com/office/powerpoint/2010/main" val="1178042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C8A46-4EFB-46BF-8557-5EC5E378DF74}"/>
              </a:ext>
            </a:extLst>
          </p:cNvPr>
          <p:cNvSpPr>
            <a:spLocks noGrp="1"/>
          </p:cNvSpPr>
          <p:nvPr>
            <p:ph type="title"/>
          </p:nvPr>
        </p:nvSpPr>
        <p:spPr/>
        <p:txBody>
          <a:bodyPr/>
          <a:lstStyle/>
          <a:p>
            <a:r>
              <a:rPr lang="en-US" b="1" dirty="0"/>
              <a:t>Approaches to Risk management</a:t>
            </a:r>
            <a:endParaRPr lang="en-UG" b="1" dirty="0"/>
          </a:p>
        </p:txBody>
      </p:sp>
      <p:sp>
        <p:nvSpPr>
          <p:cNvPr id="3" name="Content Placeholder 2">
            <a:extLst>
              <a:ext uri="{FF2B5EF4-FFF2-40B4-BE49-F238E27FC236}">
                <a16:creationId xmlns:a16="http://schemas.microsoft.com/office/drawing/2014/main" id="{DF09F7E1-D5FE-4DC8-9BE9-721DAD0FC154}"/>
              </a:ext>
            </a:extLst>
          </p:cNvPr>
          <p:cNvSpPr>
            <a:spLocks noGrp="1"/>
          </p:cNvSpPr>
          <p:nvPr>
            <p:ph idx="1"/>
          </p:nvPr>
        </p:nvSpPr>
        <p:spPr/>
        <p:txBody>
          <a:bodyPr/>
          <a:lstStyle/>
          <a:p>
            <a:r>
              <a:rPr lang="en-US" dirty="0"/>
              <a:t>Traditional silo-based approach to risk management</a:t>
            </a:r>
          </a:p>
          <a:p>
            <a:r>
              <a:rPr lang="en-US" dirty="0"/>
              <a:t>Enterprise Risk Management (ERM)</a:t>
            </a:r>
            <a:endParaRPr lang="en-UG" dirty="0"/>
          </a:p>
        </p:txBody>
      </p:sp>
    </p:spTree>
    <p:extLst>
      <p:ext uri="{BB962C8B-B14F-4D97-AF65-F5344CB8AC3E}">
        <p14:creationId xmlns:p14="http://schemas.microsoft.com/office/powerpoint/2010/main" val="3662019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9B9C-424F-4863-A60C-CE7CB7F7C601}"/>
              </a:ext>
            </a:extLst>
          </p:cNvPr>
          <p:cNvSpPr>
            <a:spLocks noGrp="1"/>
          </p:cNvSpPr>
          <p:nvPr>
            <p:ph type="title"/>
          </p:nvPr>
        </p:nvSpPr>
        <p:spPr/>
        <p:txBody>
          <a:bodyPr/>
          <a:lstStyle/>
          <a:p>
            <a:r>
              <a:rPr lang="en-US" b="1" dirty="0"/>
              <a:t>Traditional silo-based approach to risk management</a:t>
            </a:r>
            <a:endParaRPr lang="en-UG" b="1" dirty="0"/>
          </a:p>
        </p:txBody>
      </p:sp>
      <p:sp>
        <p:nvSpPr>
          <p:cNvPr id="3" name="Content Placeholder 2">
            <a:extLst>
              <a:ext uri="{FF2B5EF4-FFF2-40B4-BE49-F238E27FC236}">
                <a16:creationId xmlns:a16="http://schemas.microsoft.com/office/drawing/2014/main" id="{8D741645-AD0F-429F-A7C0-127EABCE8114}"/>
              </a:ext>
            </a:extLst>
          </p:cNvPr>
          <p:cNvSpPr>
            <a:spLocks noGrp="1"/>
          </p:cNvSpPr>
          <p:nvPr>
            <p:ph idx="1"/>
          </p:nvPr>
        </p:nvSpPr>
        <p:spPr>
          <a:xfrm>
            <a:off x="838200" y="1825625"/>
            <a:ext cx="7044159" cy="4351338"/>
          </a:xfrm>
        </p:spPr>
        <p:txBody>
          <a:bodyPr>
            <a:normAutofit/>
          </a:bodyPr>
          <a:lstStyle/>
          <a:p>
            <a:r>
              <a:rPr lang="en-US" sz="1800" dirty="0"/>
              <a:t> From the 1970s until relatively recently, companies set about to tackle risk management with a silo based, or stove pipe approach.</a:t>
            </a:r>
          </a:p>
          <a:p>
            <a:endParaRPr lang="en-US" sz="1800" dirty="0"/>
          </a:p>
          <a:p>
            <a:r>
              <a:rPr lang="en-US" sz="1800" dirty="0"/>
              <a:t>In the traditional silo - based approach, each department or business unit lead by its head identifies and manages its own risks independently, with little coordination across the organization. </a:t>
            </a:r>
          </a:p>
          <a:p>
            <a:r>
              <a:rPr lang="en-US" sz="1800" dirty="0"/>
              <a:t>In an insurance company:</a:t>
            </a:r>
          </a:p>
          <a:p>
            <a:r>
              <a:rPr lang="en-US" sz="1800" dirty="0"/>
              <a:t>The underwriting unit manages pricing risk,</a:t>
            </a:r>
          </a:p>
          <a:p>
            <a:r>
              <a:rPr lang="en-US" sz="1800" dirty="0"/>
              <a:t>The investment unit manages market risk,</a:t>
            </a:r>
          </a:p>
          <a:p>
            <a:r>
              <a:rPr lang="en-US" sz="1800" dirty="0"/>
              <a:t>The claims unit manages fraud risk.</a:t>
            </a:r>
          </a:p>
          <a:p>
            <a:r>
              <a:rPr lang="en-US" sz="1800" dirty="0"/>
              <a:t>Because they operate separately, the company might fail to see how poor underwriting combined with risky investments could threaten solvency — a risk only visible with an enterprise-wide view.</a:t>
            </a:r>
            <a:endParaRPr lang="en-UG" sz="1800" dirty="0"/>
          </a:p>
        </p:txBody>
      </p:sp>
      <p:sp>
        <p:nvSpPr>
          <p:cNvPr id="4" name="Rectangle 3">
            <a:extLst>
              <a:ext uri="{FF2B5EF4-FFF2-40B4-BE49-F238E27FC236}">
                <a16:creationId xmlns:a16="http://schemas.microsoft.com/office/drawing/2014/main" id="{EACC6AEC-B09A-42F6-8DBF-4C452A70C0E2}"/>
              </a:ext>
            </a:extLst>
          </p:cNvPr>
          <p:cNvSpPr/>
          <p:nvPr/>
        </p:nvSpPr>
        <p:spPr>
          <a:xfrm>
            <a:off x="8001629" y="2700268"/>
            <a:ext cx="4051140" cy="2862322"/>
          </a:xfrm>
          <a:prstGeom prst="rect">
            <a:avLst/>
          </a:prstGeom>
        </p:spPr>
        <p:txBody>
          <a:bodyPr wrap="square">
            <a:spAutoFit/>
          </a:bodyPr>
          <a:lstStyle/>
          <a:p>
            <a:r>
              <a:rPr lang="en-US" b="1" dirty="0"/>
              <a:t>Feature of Silo approach </a:t>
            </a:r>
          </a:p>
          <a:p>
            <a:pPr marL="285750" indent="-285750">
              <a:buFont typeface="Arial" panose="020B0604020202020204" pitchFamily="34" charset="0"/>
              <a:buChar char="•"/>
            </a:pPr>
            <a:r>
              <a:rPr lang="en-US" dirty="0"/>
              <a:t>Each department controls its own risk management practices.</a:t>
            </a:r>
          </a:p>
          <a:p>
            <a:pPr marL="285750" indent="-285750">
              <a:buFont typeface="Arial" panose="020B0604020202020204" pitchFamily="34" charset="0"/>
              <a:buChar char="•"/>
            </a:pPr>
            <a:r>
              <a:rPr lang="en-US" dirty="0"/>
              <a:t>Risk information rarely flows between departments.</a:t>
            </a:r>
          </a:p>
          <a:p>
            <a:pPr marL="285750" indent="-285750">
              <a:buFont typeface="Arial" panose="020B0604020202020204" pitchFamily="34" charset="0"/>
              <a:buChar char="•"/>
            </a:pPr>
            <a:r>
              <a:rPr lang="en-US" dirty="0"/>
              <a:t>Risks are viewed from a narrow perspective (how they affect that unit only).</a:t>
            </a:r>
          </a:p>
          <a:p>
            <a:pPr marL="285750" indent="-285750">
              <a:buFont typeface="Arial" panose="020B0604020202020204" pitchFamily="34" charset="0"/>
              <a:buChar char="•"/>
            </a:pPr>
            <a:r>
              <a:rPr lang="en-US" dirty="0"/>
              <a:t>The organization lacks an integrated picture of total risk exposure.</a:t>
            </a:r>
            <a:endParaRPr lang="en-UG" dirty="0"/>
          </a:p>
        </p:txBody>
      </p:sp>
    </p:spTree>
    <p:extLst>
      <p:ext uri="{BB962C8B-B14F-4D97-AF65-F5344CB8AC3E}">
        <p14:creationId xmlns:p14="http://schemas.microsoft.com/office/powerpoint/2010/main" val="3469609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3952</Words>
  <Application>Microsoft Office PowerPoint</Application>
  <PresentationFormat>Widescreen</PresentationFormat>
  <Paragraphs>277</Paragraphs>
  <Slides>36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Wingdings</vt:lpstr>
      <vt:lpstr>Office Theme</vt:lpstr>
      <vt:lpstr>MAKERERE UNIVERSITY BUSINESS SCHOOL</vt:lpstr>
      <vt:lpstr>Topic: Risk Management in Insurance companies</vt:lpstr>
      <vt:lpstr>Risk Management </vt:lpstr>
      <vt:lpstr>Risk Management</vt:lpstr>
      <vt:lpstr>Risk Management</vt:lpstr>
      <vt:lpstr>Why is risk management important for an insurance company?</vt:lpstr>
      <vt:lpstr>Why is risk management important for an insurance company?</vt:lpstr>
      <vt:lpstr>Approaches to Risk management</vt:lpstr>
      <vt:lpstr>Traditional silo-based approach to risk management</vt:lpstr>
      <vt:lpstr>Traditional silo-based approach to risk management</vt:lpstr>
      <vt:lpstr>Approaches to risk management</vt:lpstr>
      <vt:lpstr>Enterprise Rise Management</vt:lpstr>
      <vt:lpstr>Why is ERM important?</vt:lpstr>
      <vt:lpstr>Why is ERM important?</vt:lpstr>
      <vt:lpstr>ERM Framework</vt:lpstr>
      <vt:lpstr> ERM - Risk management process</vt:lpstr>
      <vt:lpstr>Risk Strategies and Culture</vt:lpstr>
      <vt:lpstr>Risk Strategies and Culture</vt:lpstr>
      <vt:lpstr>Risk Strategies and Culture</vt:lpstr>
      <vt:lpstr>Risk Governance Structure </vt:lpstr>
      <vt:lpstr>Risk Governance Structure</vt:lpstr>
      <vt:lpstr>Risk Identification, Assessment, and Measurement </vt:lpstr>
      <vt:lpstr>Risk Identification, Assessment, and Measurement </vt:lpstr>
      <vt:lpstr>Risk response</vt:lpstr>
      <vt:lpstr>Risk response</vt:lpstr>
      <vt:lpstr>Risk response</vt:lpstr>
      <vt:lpstr>Risk Policies and Procedures</vt:lpstr>
      <vt:lpstr>Risk Policies and Procedures</vt:lpstr>
      <vt:lpstr>Risk Monitoring</vt:lpstr>
      <vt:lpstr>Monitoring Emerging Risks</vt:lpstr>
      <vt:lpstr>Types of risks</vt:lpstr>
      <vt:lpstr>Technical risks</vt:lpstr>
      <vt:lpstr>Insurance risks</vt:lpstr>
      <vt:lpstr>Investment risks</vt:lpstr>
      <vt:lpstr>Investment risks</vt:lpstr>
      <vt:lpstr>Non technical risks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Hp</cp:lastModifiedBy>
  <cp:revision>46</cp:revision>
  <dcterms:created xsi:type="dcterms:W3CDTF">2025-10-12T07:30:45Z</dcterms:created>
  <dcterms:modified xsi:type="dcterms:W3CDTF">2025-10-22T08:51:55Z</dcterms:modified>
</cp:coreProperties>
</file>