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256" r:id="rId5"/>
    <p:sldId id="257" r:id="rId6"/>
    <p:sldId id="358" r:id="rId7"/>
    <p:sldId id="289" r:id="rId8"/>
    <p:sldId id="288" r:id="rId9"/>
    <p:sldId id="287" r:id="rId10"/>
    <p:sldId id="355" r:id="rId11"/>
    <p:sldId id="262" r:id="rId12"/>
    <p:sldId id="359" r:id="rId13"/>
    <p:sldId id="263" r:id="rId14"/>
    <p:sldId id="360" r:id="rId15"/>
    <p:sldId id="278" r:id="rId16"/>
    <p:sldId id="264" r:id="rId17"/>
    <p:sldId id="356" r:id="rId18"/>
    <p:sldId id="284" r:id="rId19"/>
    <p:sldId id="279" r:id="rId20"/>
    <p:sldId id="357" r:id="rId21"/>
    <p:sldId id="266" r:id="rId22"/>
    <p:sldId id="267" r:id="rId23"/>
    <p:sldId id="285" r:id="rId24"/>
    <p:sldId id="280" r:id="rId25"/>
    <p:sldId id="268" r:id="rId26"/>
    <p:sldId id="286" r:id="rId27"/>
    <p:sldId id="269" r:id="rId28"/>
    <p:sldId id="281" r:id="rId29"/>
    <p:sldId id="270" r:id="rId30"/>
    <p:sldId id="271" r:id="rId31"/>
    <p:sldId id="290" r:id="rId32"/>
    <p:sldId id="291" r:id="rId33"/>
    <p:sldId id="272" r:id="rId34"/>
    <p:sldId id="293" r:id="rId35"/>
    <p:sldId id="282" r:id="rId36"/>
    <p:sldId id="295" r:id="rId37"/>
    <p:sldId id="274" r:id="rId38"/>
    <p:sldId id="294" r:id="rId39"/>
    <p:sldId id="283" r:id="rId40"/>
    <p:sldId id="297" r:id="rId41"/>
    <p:sldId id="296" r:id="rId42"/>
    <p:sldId id="26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10/2/2025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10/2/2025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10/2/2025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10/2/2025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10/2/2025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10/2/2025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10/2/2025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10/2/2025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10/2/2025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10/2/2025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10/2/2025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10/2/2025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 fontScale="90000"/>
          </a:bodyPr>
          <a:lstStyle/>
          <a:p>
            <a:r>
              <a:rPr lang="en-US" sz="8000" b="1" dirty="0"/>
              <a:t>Computer Security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b="1"/>
              <a:t>Topic 7</a:t>
            </a:r>
          </a:p>
          <a:p>
            <a:endParaRPr lang="en-US" sz="5400" b="1" dirty="0"/>
          </a:p>
        </p:txBody>
      </p:sp>
      <p:pic>
        <p:nvPicPr>
          <p:cNvPr id="1026" name="Picture 2" descr="Cybersecurity vs. Information Security vs. Network Security">
            <a:extLst>
              <a:ext uri="{FF2B5EF4-FFF2-40B4-BE49-F238E27FC236}">
                <a16:creationId xmlns:a16="http://schemas.microsoft.com/office/drawing/2014/main" id="{A7A4BD9E-A823-FF1B-8474-C6AB2C889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082" y="1264024"/>
            <a:ext cx="5481918" cy="432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b="1" dirty="0"/>
              <a:t>Security Measures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FF0000"/>
                </a:solidFill>
              </a:rPr>
              <a:t>Preventive Measures: </a:t>
            </a:r>
            <a:r>
              <a:rPr lang="en-US" sz="3600" dirty="0"/>
              <a:t>Actions taken to prevent security incidents (e.g., firewalls, encryption).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FF0000"/>
                </a:solidFill>
              </a:rPr>
              <a:t>Detective Measures: </a:t>
            </a:r>
            <a:r>
              <a:rPr lang="en-US" sz="3600" dirty="0"/>
              <a:t>Methods to detect and alert about security incidents (e.g., intrusion detection systems).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FF0000"/>
                </a:solidFill>
              </a:rPr>
              <a:t>Corrective Measures: </a:t>
            </a:r>
            <a:r>
              <a:rPr lang="en-US" sz="3600" dirty="0"/>
              <a:t>Actions taken to repair damage and restore systems (e.g., backup and recovery plans).</a:t>
            </a:r>
          </a:p>
        </p:txBody>
      </p:sp>
    </p:spTree>
    <p:extLst>
      <p:ext uri="{BB962C8B-B14F-4D97-AF65-F5344CB8AC3E}">
        <p14:creationId xmlns:p14="http://schemas.microsoft.com/office/powerpoint/2010/main" val="30410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8BC97-B6E5-0AEF-71CC-001C9D98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Security Measures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DCB68-FAAD-824D-FF1B-FC1C4A94A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/>
              <a:t>Firewalls and antivirus software</a:t>
            </a:r>
          </a:p>
          <a:p>
            <a:r>
              <a:rPr lang="en-US" sz="4400" dirty="0"/>
              <a:t>Encryption and secure passwords</a:t>
            </a:r>
          </a:p>
          <a:p>
            <a:r>
              <a:rPr lang="en-US" sz="4400" dirty="0"/>
              <a:t>Multi-factor authentication</a:t>
            </a:r>
          </a:p>
          <a:p>
            <a:r>
              <a:rPr lang="en-US" sz="4400" dirty="0"/>
              <a:t>Regular software updates and patches</a:t>
            </a:r>
          </a:p>
          <a:p>
            <a:r>
              <a:rPr lang="en-US" sz="4400" dirty="0"/>
              <a:t>Backup and recovery plans</a:t>
            </a:r>
          </a:p>
          <a:p>
            <a:r>
              <a:rPr lang="en-US" sz="4400" dirty="0"/>
              <a:t>User training and awareness</a:t>
            </a:r>
          </a:p>
        </p:txBody>
      </p:sp>
    </p:spTree>
    <p:extLst>
      <p:ext uri="{BB962C8B-B14F-4D97-AF65-F5344CB8AC3E}">
        <p14:creationId xmlns:p14="http://schemas.microsoft.com/office/powerpoint/2010/main" val="56593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G" sz="6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Windows Security Overview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6161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G" sz="6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Windows Security Features</a:t>
            </a:r>
            <a:endParaRPr lang="en-UG" sz="6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G" sz="32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 Account Control (UAC):</a:t>
            </a:r>
            <a:r>
              <a:rPr lang="en-UG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G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Helps prevent unauthorized changes to the operating system.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G" sz="32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BitLocker:</a:t>
            </a:r>
            <a:r>
              <a:rPr lang="en-UG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G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Provides full disk encryption to protect data.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G" sz="32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Windows Defender:</a:t>
            </a:r>
            <a:r>
              <a:rPr lang="en-UG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G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Built-in antivirus and anti-malware software.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G" sz="32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Windows Firewall:</a:t>
            </a:r>
            <a:r>
              <a:rPr lang="en-UG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G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security system that helps protect your computer by blocking unauthorized access.</a:t>
            </a:r>
          </a:p>
        </p:txBody>
      </p:sp>
    </p:spTree>
    <p:extLst>
      <p:ext uri="{BB962C8B-B14F-4D97-AF65-F5344CB8AC3E}">
        <p14:creationId xmlns:p14="http://schemas.microsoft.com/office/powerpoint/2010/main" val="156558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6EC59-BDD5-5B53-26F7-E0189E1AF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G" sz="6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Managing Windows Security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9492A-C366-304A-137E-0B02317C2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400" b="1" dirty="0">
                <a:solidFill>
                  <a:srgbClr val="FF0000"/>
                </a:solidFill>
              </a:rPr>
              <a:t>Security Policies: </a:t>
            </a:r>
            <a:r>
              <a:rPr lang="en-US" sz="4400" dirty="0"/>
              <a:t>Implementing policies to control access and permissions.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400" b="1" dirty="0">
                <a:solidFill>
                  <a:srgbClr val="FF0000"/>
                </a:solidFill>
              </a:rPr>
              <a:t>User Accounts and Permissions: </a:t>
            </a:r>
            <a:r>
              <a:rPr lang="en-US" sz="4400" dirty="0"/>
              <a:t>Creating and managing user accounts and assigning appropriate permissions.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400" b="1" dirty="0">
                <a:solidFill>
                  <a:srgbClr val="FF0000"/>
                </a:solidFill>
              </a:rPr>
              <a:t>Windows Update: </a:t>
            </a:r>
            <a:r>
              <a:rPr lang="en-US" sz="4400" dirty="0"/>
              <a:t>Keeping the system updated with the latest security patches.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6982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ay protected with Windows Security - Microsoft Support">
            <a:extLst>
              <a:ext uri="{FF2B5EF4-FFF2-40B4-BE49-F238E27FC236}">
                <a16:creationId xmlns:a16="http://schemas.microsoft.com/office/drawing/2014/main" id="{5F5BAE7B-2010-9A30-CB7E-E946F88DD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52" y="558101"/>
            <a:ext cx="10542495" cy="608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43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G" sz="8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Internet Security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427731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etail A Specific Network Security Attack">
            <a:extLst>
              <a:ext uri="{FF2B5EF4-FFF2-40B4-BE49-F238E27FC236}">
                <a16:creationId xmlns:a16="http://schemas.microsoft.com/office/drawing/2014/main" id="{89E4F1B5-F4BC-CEA4-B64E-66D106FE5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433"/>
            <a:ext cx="11932170" cy="654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29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G" sz="6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Internet Threats</a:t>
            </a:r>
            <a:endParaRPr lang="en-UG" sz="6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G" sz="36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Phishing:</a:t>
            </a:r>
            <a:r>
              <a:rPr lang="en-UG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G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Fraudulent attempts to obtain sensitive information by pretending to be a trustworthy entity.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G" sz="36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Spoofing</a:t>
            </a:r>
            <a:r>
              <a:rPr lang="en-US" sz="36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/Social Engineering</a:t>
            </a:r>
            <a:r>
              <a:rPr lang="en-UG" sz="36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G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G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Masquerading as another person or entity to deceive.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G" sz="36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Denial of Service (DoS) Attacks:</a:t>
            </a:r>
            <a:r>
              <a:rPr lang="en-UG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G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Overloading a system to make it unavailable to users.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9563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Security Practices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G" sz="4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Secure Connections:</a:t>
            </a:r>
            <a:r>
              <a:rPr lang="en-UG" sz="4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G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Ensuring that websites use HTTPS to encrypt data.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G" sz="4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Firewalls and Proxies:</a:t>
            </a:r>
            <a:r>
              <a:rPr lang="en-UG" sz="4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G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firewalls to filter traffic and proxies to hide user IP addresses.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G" sz="4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Virtual Private Networks (VPNs):</a:t>
            </a:r>
            <a:r>
              <a:rPr lang="en-UG" sz="4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G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Creating a secure connection over the internet.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102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Introduction to Computer Security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6000" b="1" dirty="0">
                <a:solidFill>
                  <a:srgbClr val="FF0000"/>
                </a:solidFill>
                <a:latin typeface="Arial Black" panose="020B0A04020102020204" pitchFamily="34" charset="0"/>
              </a:rPr>
              <a:t>Definition: </a:t>
            </a:r>
            <a:r>
              <a:rPr lang="en-US" sz="6000" dirty="0"/>
              <a:t>The practice of protecting </a:t>
            </a:r>
            <a:r>
              <a:rPr lang="en-US" sz="6000" b="1" dirty="0"/>
              <a:t>computer systems, networks, devices, and data</a:t>
            </a:r>
            <a:r>
              <a:rPr lang="en-US" sz="6000" dirty="0"/>
              <a:t> from theft, damage, misuse, disruption, or unauthorized access..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s Internet Security? | Fortinet">
            <a:extLst>
              <a:ext uri="{FF2B5EF4-FFF2-40B4-BE49-F238E27FC236}">
                <a16:creationId xmlns:a16="http://schemas.microsoft.com/office/drawing/2014/main" id="{CA498C26-B33C-2DA2-E5D8-C3CBC32FF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9" y="268941"/>
            <a:ext cx="11806517" cy="618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08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G" sz="8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Malware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7830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G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Types of Malware</a:t>
            </a:r>
            <a:endParaRPr lang="en-US" sz="8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600199"/>
            <a:ext cx="9982200" cy="4939145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36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Viruses: Programs that attach to other software and spread when the software is executed.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G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Worms:</a:t>
            </a:r>
            <a:r>
              <a:rPr lang="en-UG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Self-replicating programs that spread without user intervention.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G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Trojans:</a:t>
            </a:r>
            <a:r>
              <a:rPr lang="en-UG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Malicious programs disguised as legitimate software.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G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Ransomware:</a:t>
            </a:r>
            <a:r>
              <a:rPr lang="en-UG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Malware that encrypts data and demands payment for decryption.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2999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at is Malware &amp; How it Works | Malware Definition">
            <a:extLst>
              <a:ext uri="{FF2B5EF4-FFF2-40B4-BE49-F238E27FC236}">
                <a16:creationId xmlns:a16="http://schemas.microsoft.com/office/drawing/2014/main" id="{5D0C33E1-A732-B08F-E9FD-62C1D9541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2" y="363071"/>
            <a:ext cx="11295529" cy="621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03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G" sz="4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Prevention and Detection</a:t>
            </a:r>
            <a:endParaRPr lang="en-UG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FB631-0CC2-5632-129C-F2DD48BD9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300" b="1" dirty="0">
                <a:solidFill>
                  <a:srgbClr val="FF0000"/>
                </a:solidFill>
              </a:rPr>
              <a:t>Regular Scans: </a:t>
            </a:r>
            <a:r>
              <a:rPr lang="en-US" sz="4300" dirty="0"/>
              <a:t>Using antivirus software to regularly scan for malware.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300" b="1" dirty="0">
                <a:solidFill>
                  <a:srgbClr val="FF0000"/>
                </a:solidFill>
              </a:rPr>
              <a:t>Software Updates: </a:t>
            </a:r>
            <a:r>
              <a:rPr lang="en-US" sz="4300" dirty="0"/>
              <a:t>Keeping all software updated to protect against vulnerabilities.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300" b="1" dirty="0">
                <a:solidFill>
                  <a:srgbClr val="FF0000"/>
                </a:solidFill>
              </a:rPr>
              <a:t>Safe Practices: </a:t>
            </a:r>
            <a:r>
              <a:rPr lang="en-US" sz="4300" dirty="0"/>
              <a:t>Avoiding downloading attachments or clicking on links from unknown sources.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8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G" sz="8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Security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82915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6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G" sz="6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Encryption</a:t>
            </a:r>
            <a:endParaRPr lang="en-UG" sz="6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800" b="1" dirty="0">
                <a:solidFill>
                  <a:srgbClr val="FF0000"/>
                </a:solidFill>
              </a:rPr>
              <a:t>Symmetric Encryption: </a:t>
            </a:r>
            <a:r>
              <a:rPr lang="en-US" sz="4800" dirty="0"/>
              <a:t>Using the same key for encryption and decryption (e.g., AES).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800" b="1" dirty="0">
                <a:solidFill>
                  <a:srgbClr val="FF0000"/>
                </a:solidFill>
              </a:rPr>
              <a:t>Asymmetric Encryption: </a:t>
            </a:r>
            <a:r>
              <a:rPr lang="en-US" sz="4800" dirty="0"/>
              <a:t>Using a pair of keys, public and private, for encryption and decryption (e.g., RSA).</a:t>
            </a:r>
          </a:p>
        </p:txBody>
      </p:sp>
    </p:spTree>
    <p:extLst>
      <p:ext uri="{BB962C8B-B14F-4D97-AF65-F5344CB8AC3E}">
        <p14:creationId xmlns:p14="http://schemas.microsoft.com/office/powerpoint/2010/main" val="47142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6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G" sz="6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Backup</a:t>
            </a:r>
            <a:endParaRPr lang="en-UG" sz="6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1DAF08-ECB5-825D-D9B0-342F754B6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800" b="1" dirty="0">
                <a:solidFill>
                  <a:srgbClr val="FF0000"/>
                </a:solidFill>
              </a:rPr>
              <a:t>Types of Backups: </a:t>
            </a:r>
            <a:r>
              <a:rPr lang="en-US" sz="4800" dirty="0"/>
              <a:t>Full, incremental, and differential backups.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800" b="1" dirty="0">
                <a:solidFill>
                  <a:srgbClr val="FF0000"/>
                </a:solidFill>
              </a:rPr>
              <a:t>Backup Strategies: </a:t>
            </a:r>
            <a:r>
              <a:rPr lang="en-US" sz="4800" dirty="0"/>
              <a:t>Regularly scheduled backups and offsite storage.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9171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ED23-6186-4D07-BC6A-752AA5C46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5400" b="1" dirty="0"/>
              <a:t>3. Access Control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0C703-8B0B-46F4-A399-218498717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503123"/>
            <a:ext cx="9982200" cy="4669077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900" dirty="0"/>
              <a:t>Two parts to access control</a:t>
            </a:r>
            <a:endParaRPr lang="en-US" altLang="en-US" sz="3900" b="1" dirty="0">
              <a:solidFill>
                <a:schemeClr val="accent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500" b="1" dirty="0">
                <a:solidFill>
                  <a:srgbClr val="FF0000"/>
                </a:solidFill>
                <a:latin typeface="Arial Black" panose="020B0A04020102020204" pitchFamily="34" charset="0"/>
              </a:rPr>
              <a:t>Authentication: </a:t>
            </a:r>
            <a:r>
              <a:rPr lang="en-US" altLang="en-US" sz="2800" dirty="0"/>
              <a:t>Who goes there?-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 the process of confirming identity</a:t>
            </a:r>
            <a:endParaRPr lang="en-US" altLang="en-US" sz="2800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400" dirty="0"/>
              <a:t>Determine whether access is allowed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400" dirty="0"/>
              <a:t>Authenticate human to machine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400" dirty="0"/>
              <a:t>Authenticate machine to machine</a:t>
            </a:r>
          </a:p>
          <a:p>
            <a:pPr>
              <a:defRPr/>
            </a:pPr>
            <a:r>
              <a:rPr lang="en-US" altLang="en-US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Authorization: </a:t>
            </a:r>
            <a:r>
              <a:rPr lang="en-US" altLang="en-US" sz="2800" dirty="0"/>
              <a:t>Are you allowed to do that?-Restrictions on who (or what) can access system.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400" dirty="0"/>
              <a:t>Once you have access, what can you do?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400" dirty="0"/>
              <a:t>Enforces limits on actions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/>
              <a:t>Note: Access control often used as synonym for authorization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7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D0360-D3D6-40CB-A6E8-2A74F093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400" b="1" dirty="0"/>
              <a:t>How to authenticate a human to a machine?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993BB-7602-4FAA-9FA8-B66E4C9C5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Can be based on…</a:t>
            </a:r>
          </a:p>
          <a:p>
            <a:pPr lvl="1" eaLnBrk="1" hangingPunct="1"/>
            <a:r>
              <a:rPr lang="en-US" altLang="en-US" sz="4000" b="1" dirty="0">
                <a:solidFill>
                  <a:srgbClr val="FF0000"/>
                </a:solidFill>
              </a:rPr>
              <a:t>Something you know</a:t>
            </a:r>
          </a:p>
          <a:p>
            <a:pPr lvl="2" eaLnBrk="1" hangingPunct="1"/>
            <a:r>
              <a:rPr lang="en-US" altLang="en-US" sz="4000" dirty="0"/>
              <a:t>For example, a password, PIN </a:t>
            </a:r>
          </a:p>
          <a:p>
            <a:pPr lvl="1" eaLnBrk="1" hangingPunct="1"/>
            <a:r>
              <a:rPr lang="en-US" altLang="en-US" sz="4000" b="1" dirty="0">
                <a:solidFill>
                  <a:srgbClr val="FF0000"/>
                </a:solidFill>
              </a:rPr>
              <a:t>Something you have</a:t>
            </a:r>
          </a:p>
          <a:p>
            <a:pPr lvl="2" eaLnBrk="1" hangingPunct="1"/>
            <a:r>
              <a:rPr lang="en-US" altLang="en-US" sz="4000" dirty="0"/>
              <a:t>For example, a smartcard/ATM card</a:t>
            </a:r>
          </a:p>
          <a:p>
            <a:pPr lvl="1" eaLnBrk="1" hangingPunct="1"/>
            <a:r>
              <a:rPr lang="en-US" altLang="en-US" sz="4000" b="1" dirty="0">
                <a:solidFill>
                  <a:srgbClr val="FF0000"/>
                </a:solidFill>
              </a:rPr>
              <a:t>Something you are</a:t>
            </a:r>
          </a:p>
          <a:p>
            <a:pPr lvl="2" eaLnBrk="1" hangingPunct="1"/>
            <a:r>
              <a:rPr lang="en-US" altLang="en-US" sz="4000" dirty="0"/>
              <a:t>For example, your fingerprint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1845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501EA-1F08-1302-8A21-4203B368F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Arial Black" panose="020B0A04020102020204" pitchFamily="34" charset="0"/>
              </a:rPr>
              <a:t>Goals of Security: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A3778-AD2A-7E2A-7CC7-86F43C720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800" b="1" dirty="0">
                <a:latin typeface="+mj-lt"/>
              </a:rPr>
              <a:t>Confidentiality: </a:t>
            </a:r>
            <a:r>
              <a:rPr lang="en-US" sz="4400" dirty="0">
                <a:latin typeface="+mj-lt"/>
              </a:rPr>
              <a:t>Ensuring that data is accessible only to those authorized to have access.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b="1" dirty="0">
                <a:latin typeface="+mj-lt"/>
              </a:rPr>
              <a:t>Integrity: </a:t>
            </a:r>
            <a:r>
              <a:rPr lang="en-US" sz="4400" dirty="0"/>
              <a:t>Protecting data from being altered or corrupted by unauthorized users.</a:t>
            </a:r>
            <a:r>
              <a:rPr lang="en-US" sz="4400" dirty="0">
                <a:latin typeface="+mj-lt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b="1" dirty="0">
                <a:latin typeface="+mj-lt"/>
              </a:rPr>
              <a:t>Availability: </a:t>
            </a:r>
            <a:r>
              <a:rPr lang="en-US" sz="4400" dirty="0"/>
              <a:t>Ensuring systems and data are accessible when needed by authorized users</a:t>
            </a:r>
            <a:r>
              <a:rPr lang="en-US" sz="4400" dirty="0">
                <a:latin typeface="+mj-lt"/>
              </a:rPr>
              <a:t>.</a:t>
            </a:r>
          </a:p>
          <a:p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342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G" sz="6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Control</a:t>
            </a:r>
            <a:endParaRPr lang="en-UG" sz="6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G" sz="4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Role-Based Access Control (</a:t>
            </a:r>
            <a:r>
              <a:rPr lang="en-UG" sz="4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RBAC</a:t>
            </a:r>
            <a:r>
              <a:rPr lang="en-UG" sz="4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r>
              <a:rPr lang="en-UG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Assigning permissions based on roles within the organization.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G" sz="4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Discretionary Access Control (DAC):</a:t>
            </a:r>
            <a:r>
              <a:rPr lang="en-UG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Permissions are set by the owner of the data.</a:t>
            </a:r>
          </a:p>
        </p:txBody>
      </p:sp>
    </p:spTree>
    <p:extLst>
      <p:ext uri="{BB962C8B-B14F-4D97-AF65-F5344CB8AC3E}">
        <p14:creationId xmlns:p14="http://schemas.microsoft.com/office/powerpoint/2010/main" val="353870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3D62688B-0427-4A7C-AA28-D68616F2AD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7848600" cy="685800"/>
          </a:xfrm>
        </p:spPr>
        <p:txBody>
          <a:bodyPr/>
          <a:lstStyle/>
          <a:p>
            <a:pPr>
              <a:defRPr/>
            </a:pPr>
            <a:r>
              <a:rPr lang="en-US" altLang="en-US" b="1" dirty="0"/>
              <a:t>Access Control Lists (ACLs)</a:t>
            </a:r>
          </a:p>
        </p:txBody>
      </p:sp>
      <p:graphicFrame>
        <p:nvGraphicFramePr>
          <p:cNvPr id="164868" name="Group 4">
            <a:extLst>
              <a:ext uri="{FF2B5EF4-FFF2-40B4-BE49-F238E27FC236}">
                <a16:creationId xmlns:a16="http://schemas.microsoft.com/office/drawing/2014/main" id="{84422AB1-ACC3-4940-A4EC-51DD8299E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230163"/>
              </p:ext>
            </p:extLst>
          </p:nvPr>
        </p:nvGraphicFramePr>
        <p:xfrm>
          <a:off x="3124200" y="2895600"/>
          <a:ext cx="6324600" cy="3200400"/>
        </p:xfrm>
        <a:graphic>
          <a:graphicData uri="http://schemas.openxmlformats.org/drawingml/2006/table">
            <a:tbl>
              <a:tblPr/>
              <a:tblGrid>
                <a:gridCol w="1265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5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5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rx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rx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mic Sans MS" pitchFamily="66" charset="0"/>
                        </a:rPr>
                        <a:t>---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---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rx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rx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r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mic Sans MS" pitchFamily="66" charset="0"/>
                        </a:rPr>
                        <a:t>rw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rw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rwx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rwx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mic Sans MS" pitchFamily="66" charset="0"/>
                        </a:rPr>
                        <a:t>rw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rw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rx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rx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rw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mic Sans MS" pitchFamily="66" charset="0"/>
                        </a:rPr>
                        <a:t>rw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rw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4900" name="Rectangle 36">
            <a:extLst>
              <a:ext uri="{FF2B5EF4-FFF2-40B4-BE49-F238E27FC236}">
                <a16:creationId xmlns:a16="http://schemas.microsoft.com/office/drawing/2014/main" id="{1CE9A07B-F33A-41AC-B610-5A6D7F6E6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1" y="2378076"/>
            <a:ext cx="643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OS</a:t>
            </a:r>
          </a:p>
        </p:txBody>
      </p:sp>
      <p:sp>
        <p:nvSpPr>
          <p:cNvPr id="164901" name="Rectangle 37">
            <a:extLst>
              <a:ext uri="{FF2B5EF4-FFF2-40B4-BE49-F238E27FC236}">
                <a16:creationId xmlns:a16="http://schemas.microsoft.com/office/drawing/2014/main" id="{2EA4C188-24BB-4A8A-B128-9EFFDB43A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216" y="2133601"/>
            <a:ext cx="13676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Accounting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program</a:t>
            </a:r>
          </a:p>
        </p:txBody>
      </p:sp>
      <p:sp>
        <p:nvSpPr>
          <p:cNvPr id="164902" name="Rectangle 38">
            <a:extLst>
              <a:ext uri="{FF2B5EF4-FFF2-40B4-BE49-F238E27FC236}">
                <a16:creationId xmlns:a16="http://schemas.microsoft.com/office/drawing/2014/main" id="{5AFBFB62-C417-444B-BD4F-2BF72424C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103" y="2165351"/>
            <a:ext cx="13676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Accounting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data</a:t>
            </a:r>
          </a:p>
        </p:txBody>
      </p:sp>
      <p:sp>
        <p:nvSpPr>
          <p:cNvPr id="164903" name="Rectangle 39">
            <a:extLst>
              <a:ext uri="{FF2B5EF4-FFF2-40B4-BE49-F238E27FC236}">
                <a16:creationId xmlns:a16="http://schemas.microsoft.com/office/drawing/2014/main" id="{1BDC612C-90DB-45AD-9EEB-AD188DF63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1087" y="2133601"/>
            <a:ext cx="12715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Insurance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data</a:t>
            </a:r>
          </a:p>
        </p:txBody>
      </p:sp>
      <p:sp>
        <p:nvSpPr>
          <p:cNvPr id="164904" name="Rectangle 40">
            <a:extLst>
              <a:ext uri="{FF2B5EF4-FFF2-40B4-BE49-F238E27FC236}">
                <a16:creationId xmlns:a16="http://schemas.microsoft.com/office/drawing/2014/main" id="{489FF594-1AC5-4D9E-BEA3-B4F8C1573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8916" y="2165351"/>
            <a:ext cx="9012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Payroll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data</a:t>
            </a:r>
          </a:p>
        </p:txBody>
      </p:sp>
      <p:sp>
        <p:nvSpPr>
          <p:cNvPr id="164905" name="Rectangle 41">
            <a:extLst>
              <a:ext uri="{FF2B5EF4-FFF2-40B4-BE49-F238E27FC236}">
                <a16:creationId xmlns:a16="http://schemas.microsoft.com/office/drawing/2014/main" id="{3BEDBEFE-B6EA-49FA-92BC-88CF61F85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651" y="3063876"/>
            <a:ext cx="723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Bob</a:t>
            </a:r>
          </a:p>
        </p:txBody>
      </p:sp>
      <p:sp>
        <p:nvSpPr>
          <p:cNvPr id="164906" name="Rectangle 42">
            <a:extLst>
              <a:ext uri="{FF2B5EF4-FFF2-40B4-BE49-F238E27FC236}">
                <a16:creationId xmlns:a16="http://schemas.microsoft.com/office/drawing/2014/main" id="{1A95D7E1-67B6-4289-8BC6-01807E648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9" y="3825876"/>
            <a:ext cx="9076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Alice</a:t>
            </a:r>
          </a:p>
        </p:txBody>
      </p:sp>
      <p:sp>
        <p:nvSpPr>
          <p:cNvPr id="164907" name="Rectangle 43">
            <a:extLst>
              <a:ext uri="{FF2B5EF4-FFF2-40B4-BE49-F238E27FC236}">
                <a16:creationId xmlns:a16="http://schemas.microsoft.com/office/drawing/2014/main" id="{58AAD5B1-0306-4194-8A16-70E08880F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9014" y="4664076"/>
            <a:ext cx="7938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Sam</a:t>
            </a:r>
          </a:p>
        </p:txBody>
      </p:sp>
      <p:sp>
        <p:nvSpPr>
          <p:cNvPr id="164909" name="Rectangle 45">
            <a:extLst>
              <a:ext uri="{FF2B5EF4-FFF2-40B4-BE49-F238E27FC236}">
                <a16:creationId xmlns:a16="http://schemas.microsoft.com/office/drawing/2014/main" id="{F5A241C5-DB35-436C-8EDD-B179F2C44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0756" y="5295900"/>
            <a:ext cx="15007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Accounting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program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7B383C-097C-442C-9460-E8633DDF77C7}"/>
              </a:ext>
            </a:extLst>
          </p:cNvPr>
          <p:cNvSpPr txBox="1"/>
          <p:nvPr/>
        </p:nvSpPr>
        <p:spPr>
          <a:xfrm rot="16200000">
            <a:off x="663879" y="3995803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Capabilities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D175B2-7C48-441C-B229-09FDE11BD51D}"/>
              </a:ext>
            </a:extLst>
          </p:cNvPr>
          <p:cNvSpPr txBox="1"/>
          <p:nvPr/>
        </p:nvSpPr>
        <p:spPr>
          <a:xfrm>
            <a:off x="5129997" y="1551674"/>
            <a:ext cx="231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Access Control Lists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900" grpId="0" autoUpdateAnimBg="0"/>
      <p:bldP spid="164901" grpId="0" autoUpdateAnimBg="0"/>
      <p:bldP spid="164902" grpId="0" autoUpdateAnimBg="0"/>
      <p:bldP spid="164903" grpId="0" autoUpdateAnimBg="0"/>
      <p:bldP spid="164904" grpId="0" autoUpdateAnimBg="0"/>
      <p:bldP spid="164905" grpId="0" autoUpdateAnimBg="0"/>
      <p:bldP spid="164906" grpId="0" autoUpdateAnimBg="0"/>
      <p:bldP spid="164907" grpId="0" autoUpdateAnimBg="0"/>
      <p:bldP spid="164909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G" sz="7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Setting Account and Password Policies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8988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52BA8-B42C-2A76-6979-B5AD38FE0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G" sz="7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 Policies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91199-1D56-6B21-A4A4-B529E5712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Information security account policies are essential guidelines that help organizations manage user accounts and protect sensitive information.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b="1" dirty="0"/>
              <a:t>Examples: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G" sz="3600" b="1" kern="1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Account Lockout:</a:t>
            </a:r>
            <a:r>
              <a:rPr lang="en-UG" sz="3600" kern="1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G" sz="3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Locking accounts after a certain number of failed login attempts.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G" sz="3600" b="1" kern="1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Account Expiry:</a:t>
            </a:r>
            <a:r>
              <a:rPr lang="en-UG" sz="3600" kern="1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G" sz="3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Setting expiry dates for user accounts.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7305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G" sz="6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Password Policies</a:t>
            </a:r>
            <a:endParaRPr lang="en-UG" sz="6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G" sz="52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Complexity Requirements:</a:t>
            </a:r>
            <a:r>
              <a:rPr lang="en-UG" sz="5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G" sz="5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Enforcing the use of complex passwords (e.g., including letters, numbers, and special characters).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G" sz="52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Expiration:</a:t>
            </a:r>
            <a:r>
              <a:rPr lang="en-UG" sz="5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G" sz="5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Requiring passwords to be changed regularly.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G" sz="52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History:</a:t>
            </a:r>
            <a:r>
              <a:rPr lang="en-UG" sz="5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G" sz="5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Preventing the reuse of old passwords.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455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8F74A12-274B-40C1-8A60-AE83BC1EB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850" y="304800"/>
            <a:ext cx="8610600" cy="1066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4800" b="1" dirty="0"/>
              <a:t>Good and Bad Passwords</a:t>
            </a:r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6B92E58C-20DE-4247-BB8F-16B074A3196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365337" y="1803748"/>
            <a:ext cx="4673513" cy="4647156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</a:rPr>
              <a:t>Bad passwords</a:t>
            </a:r>
          </a:p>
          <a:p>
            <a:pPr lvl="1" eaLnBrk="1" hangingPunct="1"/>
            <a:r>
              <a:rPr lang="en-US" altLang="en-US" sz="3600" dirty="0"/>
              <a:t>frank</a:t>
            </a:r>
          </a:p>
          <a:p>
            <a:pPr lvl="1" eaLnBrk="1" hangingPunct="1"/>
            <a:r>
              <a:rPr lang="en-US" altLang="en-US" sz="3600" dirty="0"/>
              <a:t>19961213</a:t>
            </a:r>
          </a:p>
          <a:p>
            <a:pPr lvl="1" eaLnBrk="1" hangingPunct="1"/>
            <a:r>
              <a:rPr lang="en-US" altLang="en-US" sz="3600" dirty="0"/>
              <a:t>password</a:t>
            </a:r>
          </a:p>
          <a:p>
            <a:pPr lvl="1" eaLnBrk="1" hangingPunct="1"/>
            <a:r>
              <a:rPr lang="en-US" altLang="en-US" sz="3600" dirty="0"/>
              <a:t>4444</a:t>
            </a:r>
          </a:p>
          <a:p>
            <a:pPr lvl="1" eaLnBrk="1" hangingPunct="1"/>
            <a:r>
              <a:rPr lang="en-US" altLang="en-US" sz="3600" dirty="0"/>
              <a:t>Pikachu</a:t>
            </a:r>
          </a:p>
          <a:p>
            <a:pPr lvl="1" eaLnBrk="1" hangingPunct="1"/>
            <a:r>
              <a:rPr lang="en-US" altLang="en-US" sz="3600" dirty="0"/>
              <a:t>102560</a:t>
            </a:r>
          </a:p>
          <a:p>
            <a:pPr lvl="1" eaLnBrk="1" hangingPunct="1"/>
            <a:r>
              <a:rPr lang="en-US" altLang="en-US" sz="3600" dirty="0" err="1"/>
              <a:t>AustinStamp</a:t>
            </a:r>
            <a:endParaRPr lang="en-US" altLang="en-US" sz="3600" dirty="0"/>
          </a:p>
        </p:txBody>
      </p:sp>
      <p:sp>
        <p:nvSpPr>
          <p:cNvPr id="159748" name="Rectangle 4">
            <a:extLst>
              <a:ext uri="{FF2B5EF4-FFF2-40B4-BE49-F238E27FC236}">
                <a16:creationId xmlns:a16="http://schemas.microsoft.com/office/drawing/2014/main" id="{622E7DBE-4459-43BE-86A2-AD3B0B71311E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751529" y="1803748"/>
            <a:ext cx="4477794" cy="437321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</a:rPr>
              <a:t>Good Passwords?</a:t>
            </a:r>
          </a:p>
          <a:p>
            <a:pPr lvl="1" eaLnBrk="1" hangingPunct="1"/>
            <a:r>
              <a:rPr lang="en-US" altLang="en-US" sz="3600" dirty="0"/>
              <a:t>jfIej,43j-EmmL+y</a:t>
            </a:r>
          </a:p>
          <a:p>
            <a:pPr lvl="1" eaLnBrk="1" hangingPunct="1"/>
            <a:r>
              <a:rPr lang="en-US" altLang="en-US" sz="3600" dirty="0"/>
              <a:t>09864376537263</a:t>
            </a:r>
          </a:p>
          <a:p>
            <a:pPr lvl="1" eaLnBrk="1" hangingPunct="1"/>
            <a:r>
              <a:rPr lang="en-US" altLang="en-US" sz="3600" dirty="0"/>
              <a:t>P0kem0N</a:t>
            </a:r>
          </a:p>
          <a:p>
            <a:pPr lvl="1" eaLnBrk="1" hangingPunct="1"/>
            <a:r>
              <a:rPr lang="en-US" altLang="en-US" sz="3600" dirty="0"/>
              <a:t>Fsa@7Yago</a:t>
            </a:r>
          </a:p>
          <a:p>
            <a:pPr lvl="1" eaLnBrk="1" hangingPunct="1"/>
            <a:r>
              <a:rPr lang="en-US" altLang="en-US" sz="3600" dirty="0"/>
              <a:t>0nceuP0nAt1m8</a:t>
            </a:r>
          </a:p>
          <a:p>
            <a:pPr lvl="1" eaLnBrk="1" hangingPunct="1"/>
            <a:r>
              <a:rPr lang="en-US" altLang="en-US" sz="3600" dirty="0"/>
              <a:t>PokeGCTall150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97168" presetClass="entr" presetSubtype="8351415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autoUpdateAnimBg="0"/>
      <p:bldP spid="159748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G" sz="7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Anti-Virus Software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62776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4C8A3-8BBF-E667-F423-5393093B3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Types</a:t>
            </a:r>
            <a:r>
              <a:rPr lang="en-UG" sz="6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Anti-Virus Software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107B6-E3A6-911C-1E6F-700FB6757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400" b="1" dirty="0">
                <a:solidFill>
                  <a:srgbClr val="FF0000"/>
                </a:solidFill>
              </a:rPr>
              <a:t>Signature-Based Detection: </a:t>
            </a:r>
            <a:r>
              <a:rPr lang="en-US" sz="4400" dirty="0"/>
              <a:t>Identifying malware by comparing it to a database of known malware signatures.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400" b="1" dirty="0">
                <a:solidFill>
                  <a:srgbClr val="FF0000"/>
                </a:solidFill>
              </a:rPr>
              <a:t>Heuristic-Based Detection: </a:t>
            </a:r>
            <a:r>
              <a:rPr lang="en-US" sz="4400" dirty="0"/>
              <a:t>Analyzing the behavior of programs to detect unknown malware.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1280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D06B5-8E55-455D-24A5-8BD4A24F7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G" sz="8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 Practices</a:t>
            </a:r>
            <a:endParaRPr lang="en-US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6AE80-828F-846D-0923-24945459C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400" b="1" dirty="0">
                <a:solidFill>
                  <a:srgbClr val="FF0000"/>
                </a:solidFill>
              </a:rPr>
              <a:t>Regular Updates: </a:t>
            </a:r>
            <a:r>
              <a:rPr lang="en-US" sz="4400" dirty="0"/>
              <a:t>Keeping antivirus software updated with the latest definitions.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400" b="1" dirty="0">
                <a:solidFill>
                  <a:srgbClr val="FF0000"/>
                </a:solidFill>
              </a:rPr>
              <a:t>Scheduled Scans: </a:t>
            </a:r>
            <a:r>
              <a:rPr lang="en-US" sz="4400" dirty="0"/>
              <a:t>Setting up regular scans to detect and remove malware.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400" b="1" dirty="0">
                <a:solidFill>
                  <a:srgbClr val="FF0000"/>
                </a:solidFill>
              </a:rPr>
              <a:t>Real-Time Protection: </a:t>
            </a:r>
            <a:r>
              <a:rPr lang="en-US" sz="4400" dirty="0"/>
              <a:t>Enabling real-time protection to detect and block malware immediately.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571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2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">
            <a:extLst>
              <a:ext uri="{FF2B5EF4-FFF2-40B4-BE49-F238E27FC236}">
                <a16:creationId xmlns:a16="http://schemas.microsoft.com/office/drawing/2014/main" id="{DE351D15-00C4-4274-8125-CF5325A22F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180" y="576197"/>
            <a:ext cx="9507255" cy="6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87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BD2E-9303-4992-BAB3-019E981B9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/>
              <a:t>Main Areas of Computer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E6EDB-29D4-4EE1-AAF8-5E01BD156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503123"/>
            <a:ext cx="9982200" cy="5091641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4400" b="1" dirty="0"/>
              <a:t>Network Security </a:t>
            </a:r>
            <a:r>
              <a:rPr lang="en-US" sz="4400" dirty="0"/>
              <a:t>– Protecting communication channels from hackers and intrusions.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4400" b="1" dirty="0"/>
              <a:t>Application Security </a:t>
            </a:r>
            <a:r>
              <a:rPr lang="en-US" sz="4400" dirty="0"/>
              <a:t>– Securing software from bugs, malware, and vulnerabilities.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4400" b="1" dirty="0"/>
              <a:t>Information Security </a:t>
            </a:r>
            <a:r>
              <a:rPr lang="en-US" sz="4400" dirty="0"/>
              <a:t>– Protecting stored data from unauthorized access.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4400" b="1" dirty="0"/>
              <a:t>Operational Security </a:t>
            </a:r>
            <a:r>
              <a:rPr lang="en-US" sz="4400" dirty="0"/>
              <a:t>– Managing policies and procedures for safe computer use.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4400" b="1" dirty="0"/>
              <a:t>Physical Security </a:t>
            </a:r>
            <a:r>
              <a:rPr lang="en-US" sz="4400" dirty="0"/>
              <a:t>– Preventing theft or physical damage to computer systems.</a:t>
            </a:r>
          </a:p>
        </p:txBody>
      </p:sp>
    </p:spTree>
    <p:extLst>
      <p:ext uri="{BB962C8B-B14F-4D97-AF65-F5344CB8AC3E}">
        <p14:creationId xmlns:p14="http://schemas.microsoft.com/office/powerpoint/2010/main" val="169982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20AB6-CB1E-A4BF-F576-EFF3170E0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Security Terminologies</a:t>
            </a:r>
            <a:endParaRPr lang="en-UG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64225-3116-A135-98A8-1A8912704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folHlink"/>
              </a:buClr>
              <a:buSzPct val="150000"/>
              <a:buFont typeface="Wingdings" panose="05000000000000000000" pitchFamily="2" charset="2"/>
              <a:buChar char="q"/>
            </a:pPr>
            <a:r>
              <a:rPr lang="en-US" altLang="en-US" sz="3600" b="1" dirty="0">
                <a:solidFill>
                  <a:srgbClr val="FF0000"/>
                </a:solidFill>
              </a:rPr>
              <a:t>Threat: </a:t>
            </a:r>
            <a:r>
              <a:rPr lang="en-US" altLang="en-US" sz="3600" dirty="0">
                <a:solidFill>
                  <a:schemeClr val="tx2"/>
                </a:solidFill>
              </a:rPr>
              <a:t>potential occurrence that can have an undesired effect on the system</a:t>
            </a:r>
            <a:endParaRPr lang="en-US" altLang="en-US" sz="3600" b="1" dirty="0">
              <a:solidFill>
                <a:srgbClr val="FF0000"/>
              </a:solidFill>
            </a:endParaRPr>
          </a:p>
          <a:p>
            <a:pPr>
              <a:buClr>
                <a:schemeClr val="folHlink"/>
              </a:buClr>
              <a:buSzPct val="150000"/>
              <a:buFont typeface="Wingdings" panose="05000000000000000000" pitchFamily="2" charset="2"/>
              <a:buChar char="q"/>
            </a:pPr>
            <a:r>
              <a:rPr lang="en-US" altLang="en-US" sz="3600" b="1" dirty="0">
                <a:solidFill>
                  <a:srgbClr val="FF0000"/>
                </a:solidFill>
              </a:rPr>
              <a:t>Vulnerability: </a:t>
            </a:r>
            <a:r>
              <a:rPr lang="en-US" altLang="en-US" sz="3600" dirty="0">
                <a:solidFill>
                  <a:schemeClr val="tx2"/>
                </a:solidFill>
              </a:rPr>
              <a:t>characteristics of the system that makes it possible for a threat to potentially occur</a:t>
            </a:r>
          </a:p>
          <a:p>
            <a:pPr>
              <a:buClr>
                <a:schemeClr val="folHlink"/>
              </a:buClr>
              <a:buSzPct val="150000"/>
              <a:buFont typeface="Wingdings" panose="05000000000000000000" pitchFamily="2" charset="2"/>
              <a:buChar char="q"/>
            </a:pPr>
            <a:r>
              <a:rPr lang="en-US" altLang="en-US" sz="3600" b="1" dirty="0">
                <a:solidFill>
                  <a:srgbClr val="FF0000"/>
                </a:solidFill>
              </a:rPr>
              <a:t>Attack: </a:t>
            </a:r>
            <a:r>
              <a:rPr lang="en-US" altLang="en-US" sz="3600" dirty="0">
                <a:solidFill>
                  <a:schemeClr val="tx2"/>
                </a:solidFill>
              </a:rPr>
              <a:t>action of malicious intruder that exploits vulnerabilities of the system to cause a threat to occur.</a:t>
            </a:r>
          </a:p>
          <a:p>
            <a:pPr>
              <a:buClr>
                <a:schemeClr val="folHlink"/>
              </a:buClr>
              <a:buSzPct val="150000"/>
              <a:buFont typeface="Wingdings" panose="05000000000000000000" pitchFamily="2" charset="2"/>
              <a:buChar char="q"/>
            </a:pPr>
            <a:r>
              <a:rPr lang="en-US" altLang="en-US" sz="3600" b="1" dirty="0">
                <a:solidFill>
                  <a:srgbClr val="FF0000"/>
                </a:solidFill>
              </a:rPr>
              <a:t>Risk: </a:t>
            </a:r>
            <a:r>
              <a:rPr lang="en-US" altLang="en-US" sz="3600" dirty="0">
                <a:solidFill>
                  <a:schemeClr val="tx2"/>
                </a:solidFill>
              </a:rPr>
              <a:t>measure of the possibility of security breaches and severity of the damage</a:t>
            </a:r>
          </a:p>
        </p:txBody>
      </p:sp>
    </p:spTree>
    <p:extLst>
      <p:ext uri="{BB962C8B-B14F-4D97-AF65-F5344CB8AC3E}">
        <p14:creationId xmlns:p14="http://schemas.microsoft.com/office/powerpoint/2010/main" val="15643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reats and Vulnerabilities - JEFF HOWELL">
            <a:extLst>
              <a:ext uri="{FF2B5EF4-FFF2-40B4-BE49-F238E27FC236}">
                <a16:creationId xmlns:a16="http://schemas.microsoft.com/office/drawing/2014/main" id="{6A530BD6-C156-4B93-6977-26B420D87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069" y="295799"/>
            <a:ext cx="9353862" cy="626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81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b="1" dirty="0"/>
              <a:t>Types of Threats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800" b="1" dirty="0">
                <a:solidFill>
                  <a:srgbClr val="FF0000"/>
                </a:solidFill>
              </a:rPr>
              <a:t>External Threats: </a:t>
            </a:r>
            <a:r>
              <a:rPr lang="en-US" sz="4800" dirty="0"/>
              <a:t>Attacks originating from outside the organization (e.g., hackers, viruses).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800" b="1" dirty="0">
                <a:solidFill>
                  <a:srgbClr val="FF0000"/>
                </a:solidFill>
              </a:rPr>
              <a:t>Internal Threats: </a:t>
            </a:r>
            <a:r>
              <a:rPr lang="en-US" sz="4800" dirty="0"/>
              <a:t>Attacks from within the organization (e.g., disgruntled employees, unintentional errors).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2662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5960E-08CE-4659-DD02-9276EE31E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Common Threats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C3699-AA19-BA8F-56AD-5D1ED1CE5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800" dirty="0"/>
              <a:t>Viruses, worms, and malware</a:t>
            </a:r>
          </a:p>
          <a:p>
            <a:r>
              <a:rPr lang="en-US" sz="4800" dirty="0"/>
              <a:t>Hackers and unauthorized access</a:t>
            </a:r>
          </a:p>
          <a:p>
            <a:r>
              <a:rPr lang="en-US" sz="4800" dirty="0"/>
              <a:t>Phishing and social engineering</a:t>
            </a:r>
          </a:p>
          <a:p>
            <a:r>
              <a:rPr lang="en-US" sz="4800" dirty="0"/>
              <a:t>Ransomware</a:t>
            </a:r>
          </a:p>
          <a:p>
            <a:r>
              <a:rPr lang="en-US" sz="4800" dirty="0"/>
              <a:t>Denial-of-service (DoS) attacks</a:t>
            </a:r>
          </a:p>
          <a:p>
            <a:r>
              <a:rPr lang="en-US" sz="4800" dirty="0"/>
              <a:t>Insider threats</a:t>
            </a:r>
          </a:p>
        </p:txBody>
      </p:sp>
    </p:spTree>
    <p:extLst>
      <p:ext uri="{BB962C8B-B14F-4D97-AF65-F5344CB8AC3E}">
        <p14:creationId xmlns:p14="http://schemas.microsoft.com/office/powerpoint/2010/main" val="187898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377</TotalTime>
  <Words>1151</Words>
  <Application>Microsoft Office PowerPoint</Application>
  <PresentationFormat>Widescreen</PresentationFormat>
  <Paragraphs>172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Arial</vt:lpstr>
      <vt:lpstr>Arial Black</vt:lpstr>
      <vt:lpstr>Calibri</vt:lpstr>
      <vt:lpstr>Comic Sans MS</vt:lpstr>
      <vt:lpstr>Euphemia</vt:lpstr>
      <vt:lpstr>Plantagenet Cherokee</vt:lpstr>
      <vt:lpstr>Wingdings</vt:lpstr>
      <vt:lpstr>Academic Literature 16x9</vt:lpstr>
      <vt:lpstr>Computer Security </vt:lpstr>
      <vt:lpstr>Introduction to Computer Security</vt:lpstr>
      <vt:lpstr>Goals of Security:</vt:lpstr>
      <vt:lpstr>PowerPoint Presentation</vt:lpstr>
      <vt:lpstr>Main Areas of Computer Security</vt:lpstr>
      <vt:lpstr>Security Terminologies</vt:lpstr>
      <vt:lpstr>PowerPoint Presentation</vt:lpstr>
      <vt:lpstr>Types of Threats</vt:lpstr>
      <vt:lpstr>Common Threats</vt:lpstr>
      <vt:lpstr>Security Measures</vt:lpstr>
      <vt:lpstr>Security Measures</vt:lpstr>
      <vt:lpstr>Windows Security Overview</vt:lpstr>
      <vt:lpstr>Windows Security Features</vt:lpstr>
      <vt:lpstr>Managing Windows Security</vt:lpstr>
      <vt:lpstr>PowerPoint Presentation</vt:lpstr>
      <vt:lpstr>Internet Security</vt:lpstr>
      <vt:lpstr>PowerPoint Presentation</vt:lpstr>
      <vt:lpstr>Internet Threats</vt:lpstr>
      <vt:lpstr>Security Practices</vt:lpstr>
      <vt:lpstr>PowerPoint Presentation</vt:lpstr>
      <vt:lpstr>Malware</vt:lpstr>
      <vt:lpstr>Types of Malware</vt:lpstr>
      <vt:lpstr>PowerPoint Presentation</vt:lpstr>
      <vt:lpstr>Prevention and Detection</vt:lpstr>
      <vt:lpstr>Data Security</vt:lpstr>
      <vt:lpstr>1. Data Encryption</vt:lpstr>
      <vt:lpstr>2. Data Backup</vt:lpstr>
      <vt:lpstr>3. Access Control</vt:lpstr>
      <vt:lpstr>How to authenticate a human to a machine?</vt:lpstr>
      <vt:lpstr>Access Control</vt:lpstr>
      <vt:lpstr>Access Control Lists (ACLs)</vt:lpstr>
      <vt:lpstr>Setting Account and Password Policies</vt:lpstr>
      <vt:lpstr>4. Account Policies</vt:lpstr>
      <vt:lpstr>Password Policies</vt:lpstr>
      <vt:lpstr>Good and Bad Passwords</vt:lpstr>
      <vt:lpstr>Anti-Virus Software</vt:lpstr>
      <vt:lpstr>Types of Anti-Virus Software</vt:lpstr>
      <vt:lpstr>Best Practices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 </dc:title>
  <dc:creator>Benedict Solvent</dc:creator>
  <cp:lastModifiedBy>Benedict Solvent</cp:lastModifiedBy>
  <cp:revision>103</cp:revision>
  <dcterms:created xsi:type="dcterms:W3CDTF">2024-07-25T04:32:55Z</dcterms:created>
  <dcterms:modified xsi:type="dcterms:W3CDTF">2025-10-02T06:58:27Z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