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348" r:id="rId3"/>
    <p:sldId id="257" r:id="rId4"/>
    <p:sldId id="258" r:id="rId5"/>
    <p:sldId id="259" r:id="rId6"/>
    <p:sldId id="294" r:id="rId7"/>
    <p:sldId id="295" r:id="rId8"/>
    <p:sldId id="261" r:id="rId9"/>
    <p:sldId id="315" r:id="rId10"/>
    <p:sldId id="354" r:id="rId11"/>
    <p:sldId id="313" r:id="rId12"/>
    <p:sldId id="309" r:id="rId13"/>
    <p:sldId id="312" r:id="rId14"/>
    <p:sldId id="314" r:id="rId15"/>
    <p:sldId id="311" r:id="rId16"/>
    <p:sldId id="327" r:id="rId17"/>
    <p:sldId id="316" r:id="rId18"/>
    <p:sldId id="268" r:id="rId19"/>
    <p:sldId id="317" r:id="rId20"/>
    <p:sldId id="269" r:id="rId21"/>
    <p:sldId id="318" r:id="rId22"/>
    <p:sldId id="319" r:id="rId23"/>
    <p:sldId id="320" r:id="rId24"/>
    <p:sldId id="321" r:id="rId25"/>
    <p:sldId id="322" r:id="rId26"/>
    <p:sldId id="270" r:id="rId27"/>
    <p:sldId id="277" r:id="rId28"/>
    <p:sldId id="328" r:id="rId29"/>
    <p:sldId id="349" r:id="rId30"/>
    <p:sldId id="272" r:id="rId31"/>
    <p:sldId id="273" r:id="rId32"/>
    <p:sldId id="274" r:id="rId33"/>
    <p:sldId id="275" r:id="rId34"/>
    <p:sldId id="276" r:id="rId35"/>
    <p:sldId id="293" r:id="rId36"/>
    <p:sldId id="278" r:id="rId37"/>
    <p:sldId id="298" r:id="rId38"/>
    <p:sldId id="279" r:id="rId39"/>
    <p:sldId id="299" r:id="rId40"/>
    <p:sldId id="280" r:id="rId41"/>
    <p:sldId id="300" r:id="rId42"/>
    <p:sldId id="282" r:id="rId43"/>
    <p:sldId id="284" r:id="rId44"/>
    <p:sldId id="285" r:id="rId45"/>
    <p:sldId id="286" r:id="rId46"/>
    <p:sldId id="287" r:id="rId47"/>
    <p:sldId id="288" r:id="rId48"/>
    <p:sldId id="353" r:id="rId49"/>
    <p:sldId id="335" r:id="rId50"/>
    <p:sldId id="336" r:id="rId51"/>
    <p:sldId id="337" r:id="rId52"/>
    <p:sldId id="338" r:id="rId53"/>
    <p:sldId id="339" r:id="rId54"/>
    <p:sldId id="341" r:id="rId55"/>
    <p:sldId id="342" r:id="rId56"/>
    <p:sldId id="343" r:id="rId57"/>
    <p:sldId id="344" r:id="rId58"/>
    <p:sldId id="346" r:id="rId59"/>
    <p:sldId id="35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1282" autoAdjust="0"/>
  </p:normalViewPr>
  <p:slideViewPr>
    <p:cSldViewPr>
      <p:cViewPr varScale="1">
        <p:scale>
          <a:sx n="65" d="100"/>
          <a:sy n="65" d="100"/>
        </p:scale>
        <p:origin x="14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5F662-8BD6-4F50-A298-351DD546AF20}" type="datetimeFigureOut">
              <a:rPr lang="en-US" smtClean="0"/>
              <a:t>9/4/2024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A6E81-882B-4828-986C-EFC459D9D965}" type="slidenum">
              <a:rPr lang="en-US" smtClean="0"/>
              <a:t>‹#›</a:t>
            </a:fld>
            <a:endParaRPr lang="en-US"/>
          </a:p>
        </p:txBody>
      </p:sp>
    </p:spTree>
    <p:extLst>
      <p:ext uri="{BB962C8B-B14F-4D97-AF65-F5344CB8AC3E}">
        <p14:creationId xmlns:p14="http://schemas.microsoft.com/office/powerpoint/2010/main" val="263579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trategicmanagementinsight.com/tools/vertical-integration/"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vestopedia.com/terms/q/quantitydemanded.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1</a:t>
            </a:fld>
            <a:endParaRPr lang="en-US"/>
          </a:p>
        </p:txBody>
      </p:sp>
    </p:spTree>
    <p:extLst>
      <p:ext uri="{BB962C8B-B14F-4D97-AF65-F5344CB8AC3E}">
        <p14:creationId xmlns:p14="http://schemas.microsoft.com/office/powerpoint/2010/main" val="414712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Cabin"/>
              </a:rPr>
              <a:t>Price Comparison</a:t>
            </a:r>
          </a:p>
          <a:p>
            <a:pPr algn="l"/>
            <a:r>
              <a:rPr lang="en-US" b="0" i="0" dirty="0">
                <a:solidFill>
                  <a:srgbClr val="000000"/>
                </a:solidFill>
                <a:effectLst/>
                <a:latin typeface="Roboto" panose="02000000000000000000" pitchFamily="2" charset="0"/>
              </a:rPr>
              <a:t>The most basic method. You take the final price, and compare it against the prices quoted for the same product by other suppliers in the market place. This is the most common method, and it’s usually applied to common products, or those with transparent pricing.</a:t>
            </a:r>
          </a:p>
          <a:p>
            <a:pPr algn="l"/>
            <a:r>
              <a:rPr lang="en-US" b="0" i="0" dirty="0">
                <a:solidFill>
                  <a:srgbClr val="000000"/>
                </a:solidFill>
                <a:effectLst/>
                <a:latin typeface="Roboto" panose="02000000000000000000" pitchFamily="2" charset="0"/>
              </a:rPr>
              <a:t>Pros:</a:t>
            </a:r>
          </a:p>
          <a:p>
            <a:pPr algn="l">
              <a:buFont typeface="Arial" panose="020B0604020202020204" pitchFamily="34" charset="0"/>
              <a:buChar char="•"/>
            </a:pPr>
            <a:r>
              <a:rPr lang="en-US" b="0" i="0" dirty="0">
                <a:solidFill>
                  <a:srgbClr val="000000"/>
                </a:solidFill>
                <a:effectLst/>
                <a:latin typeface="Roboto" panose="02000000000000000000" pitchFamily="2" charset="0"/>
              </a:rPr>
              <a:t>Doesn’t require too many resources.</a:t>
            </a:r>
          </a:p>
          <a:p>
            <a:pPr algn="l">
              <a:buFont typeface="Arial" panose="020B0604020202020204" pitchFamily="34" charset="0"/>
              <a:buChar char="•"/>
            </a:pPr>
            <a:r>
              <a:rPr lang="en-US" b="0" i="0" dirty="0">
                <a:solidFill>
                  <a:srgbClr val="000000"/>
                </a:solidFill>
                <a:effectLst/>
                <a:latin typeface="Roboto" panose="02000000000000000000" pitchFamily="2" charset="0"/>
              </a:rPr>
              <a:t>Relatively easy to find out if the cost is over the market average.</a:t>
            </a:r>
          </a:p>
          <a:p>
            <a:pPr algn="l"/>
            <a:r>
              <a:rPr lang="en-US" b="0" i="0" dirty="0">
                <a:solidFill>
                  <a:srgbClr val="000000"/>
                </a:solidFill>
                <a:effectLst/>
                <a:latin typeface="Roboto" panose="02000000000000000000" pitchFamily="2" charset="0"/>
              </a:rPr>
              <a:t>Cons:</a:t>
            </a:r>
          </a:p>
          <a:p>
            <a:pPr algn="l">
              <a:buFont typeface="Arial" panose="020B0604020202020204" pitchFamily="34" charset="0"/>
              <a:buChar char="•"/>
            </a:pPr>
            <a:r>
              <a:rPr lang="en-US" b="0" i="0" dirty="0">
                <a:solidFill>
                  <a:srgbClr val="000000"/>
                </a:solidFill>
                <a:effectLst/>
                <a:latin typeface="Roboto" panose="02000000000000000000" pitchFamily="2" charset="0"/>
              </a:rPr>
              <a:t>It can only be applied to common products – it should not be used, for example, for the cost of a lab analysis service, or customized goods.</a:t>
            </a:r>
          </a:p>
          <a:p>
            <a:pPr algn="l">
              <a:buFont typeface="Arial" panose="020B0604020202020204" pitchFamily="34" charset="0"/>
              <a:buChar char="•"/>
            </a:pPr>
            <a:r>
              <a:rPr lang="en-US" b="0" i="0" dirty="0">
                <a:solidFill>
                  <a:srgbClr val="000000"/>
                </a:solidFill>
                <a:effectLst/>
                <a:latin typeface="Roboto" panose="02000000000000000000" pitchFamily="2" charset="0"/>
              </a:rPr>
              <a:t>You have to work with updated costs – in some areas, like electronics, a 6 month old cost may be obsolete.</a:t>
            </a:r>
          </a:p>
          <a:p>
            <a:pPr algn="l">
              <a:buFont typeface="Arial" panose="020B0604020202020204" pitchFamily="34" charset="0"/>
              <a:buChar char="•"/>
            </a:pPr>
            <a:r>
              <a:rPr lang="en-US" b="0" i="0" dirty="0">
                <a:solidFill>
                  <a:srgbClr val="000000"/>
                </a:solidFill>
                <a:effectLst/>
                <a:latin typeface="Roboto" panose="02000000000000000000" pitchFamily="2" charset="0"/>
              </a:rPr>
              <a:t>You have to compare exactly the same product, under the same circumstances – not, for example, two different mobile phones, or services from two different countries.</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13</a:t>
            </a:fld>
            <a:endParaRPr lang="en-US"/>
          </a:p>
        </p:txBody>
      </p:sp>
    </p:spTree>
    <p:extLst>
      <p:ext uri="{BB962C8B-B14F-4D97-AF65-F5344CB8AC3E}">
        <p14:creationId xmlns:p14="http://schemas.microsoft.com/office/powerpoint/2010/main" val="44373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12529"/>
              </a:solidFill>
              <a:effectLst/>
              <a:latin typeface="Whitney A"/>
            </a:endParaRPr>
          </a:p>
          <a:p>
            <a:pPr algn="l"/>
            <a:endParaRPr lang="en-US" b="0" i="0" dirty="0">
              <a:solidFill>
                <a:srgbClr val="212529"/>
              </a:solidFill>
              <a:effectLst/>
              <a:latin typeface="Whitney A"/>
            </a:endParaRP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16</a:t>
            </a:fld>
            <a:endParaRPr lang="en-US"/>
          </a:p>
        </p:txBody>
      </p:sp>
    </p:spTree>
    <p:extLst>
      <p:ext uri="{BB962C8B-B14F-4D97-AF65-F5344CB8AC3E}">
        <p14:creationId xmlns:p14="http://schemas.microsoft.com/office/powerpoint/2010/main" val="266964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Cabin"/>
              </a:rPr>
              <a:t>Cost Structure</a:t>
            </a:r>
          </a:p>
          <a:p>
            <a:pPr algn="l"/>
            <a:r>
              <a:rPr lang="en-US" b="0" i="0" dirty="0">
                <a:solidFill>
                  <a:srgbClr val="00334D"/>
                </a:solidFill>
                <a:effectLst/>
                <a:latin typeface="Whitney A"/>
              </a:rPr>
              <a:t>Before Getting Started with Cost Analysis</a:t>
            </a:r>
          </a:p>
          <a:p>
            <a:pPr algn="l"/>
            <a:r>
              <a:rPr lang="en-US" b="0" i="0" dirty="0">
                <a:solidFill>
                  <a:srgbClr val="212529"/>
                </a:solidFill>
                <a:effectLst/>
                <a:latin typeface="Whitney A"/>
              </a:rPr>
              <a:t>Professionals may recommend establishing an open line of communication with the manufacturer in the early stages of the contract. Your Supplier’s Cost Structure”, advises purchasers in his article, “…convince your supplier that your intent in obtaining costing information is not to reduce their profit.”  </a:t>
            </a:r>
            <a:endParaRPr lang="en-US" dirty="0"/>
          </a:p>
          <a:p>
            <a:pPr algn="l"/>
            <a:endParaRPr lang="en-US" b="1" i="0" dirty="0">
              <a:solidFill>
                <a:srgbClr val="000000"/>
              </a:solidFill>
              <a:effectLst/>
              <a:latin typeface="Cabin"/>
            </a:endParaRPr>
          </a:p>
          <a:p>
            <a:pPr algn="l"/>
            <a:r>
              <a:rPr lang="en-US" b="0" i="0" dirty="0">
                <a:solidFill>
                  <a:srgbClr val="000000"/>
                </a:solidFill>
                <a:effectLst/>
                <a:latin typeface="Roboto" panose="02000000000000000000" pitchFamily="2" charset="0"/>
              </a:rPr>
              <a:t>If it’s not possible to find equivalent market prices for the products or services, procurement can use the approach of a detailed cost structure analysis.</a:t>
            </a:r>
          </a:p>
          <a:p>
            <a:pPr algn="l"/>
            <a:r>
              <a:rPr lang="en-US" b="0" i="0" dirty="0">
                <a:solidFill>
                  <a:srgbClr val="000000"/>
                </a:solidFill>
                <a:effectLst/>
                <a:latin typeface="Roboto" panose="02000000000000000000" pitchFamily="2" charset="0"/>
              </a:rPr>
              <a:t>In order to do it, we ‘only’ have to replicate the manufacturing process, and assign an estimated cost to each stage. We can then benchmark this result against the cost provided by the supplier.</a:t>
            </a:r>
          </a:p>
          <a:p>
            <a:pPr algn="l"/>
            <a:r>
              <a:rPr lang="en-US" b="0" i="0" dirty="0">
                <a:solidFill>
                  <a:srgbClr val="000000"/>
                </a:solidFill>
                <a:effectLst/>
                <a:latin typeface="Roboto" panose="02000000000000000000" pitchFamily="2" charset="0"/>
              </a:rPr>
              <a:t>With a service, rather than a product, the process requires disaggregation of the service into its constituent parts (salaries; materials; equipment), and a cost assigned to each.</a:t>
            </a:r>
          </a:p>
          <a:p>
            <a:pPr algn="l"/>
            <a:r>
              <a:rPr lang="en-US" b="0" i="0" dirty="0">
                <a:solidFill>
                  <a:srgbClr val="000000"/>
                </a:solidFill>
                <a:effectLst/>
                <a:latin typeface="Roboto" panose="02000000000000000000" pitchFamily="2" charset="0"/>
              </a:rPr>
              <a:t>Pros:</a:t>
            </a:r>
          </a:p>
          <a:p>
            <a:pPr algn="l">
              <a:buFont typeface="Arial" panose="020B0604020202020204" pitchFamily="34" charset="0"/>
              <a:buChar char="•"/>
            </a:pPr>
            <a:r>
              <a:rPr lang="en-US" b="0" i="0" dirty="0">
                <a:solidFill>
                  <a:srgbClr val="000000"/>
                </a:solidFill>
                <a:effectLst/>
                <a:latin typeface="Roboto" panose="02000000000000000000" pitchFamily="2" charset="0"/>
              </a:rPr>
              <a:t>Provides a detailed view of costs.</a:t>
            </a:r>
          </a:p>
          <a:p>
            <a:pPr algn="l">
              <a:buFont typeface="Arial" panose="020B0604020202020204" pitchFamily="34" charset="0"/>
              <a:buChar char="•"/>
            </a:pPr>
            <a:r>
              <a:rPr lang="en-US" b="0" i="0" dirty="0">
                <a:solidFill>
                  <a:srgbClr val="000000"/>
                </a:solidFill>
                <a:effectLst/>
                <a:latin typeface="Roboto" panose="02000000000000000000" pitchFamily="2" charset="0"/>
              </a:rPr>
              <a:t>Can be used as a basis for supplier partnerships, and to visit supplier facilities to look at the manufacturing process.</a:t>
            </a:r>
          </a:p>
          <a:p>
            <a:pPr algn="l">
              <a:buFont typeface="Arial" panose="020B0604020202020204" pitchFamily="34" charset="0"/>
              <a:buChar char="•"/>
            </a:pPr>
            <a:r>
              <a:rPr lang="en-US" b="0" i="0" dirty="0">
                <a:solidFill>
                  <a:srgbClr val="000000"/>
                </a:solidFill>
                <a:effectLst/>
                <a:latin typeface="Roboto" panose="02000000000000000000" pitchFamily="2" charset="0"/>
              </a:rPr>
              <a:t>Allows for negotiation on each constituent part of the good or service, increasing potential for savings.</a:t>
            </a:r>
          </a:p>
          <a:p>
            <a:pPr algn="l"/>
            <a:r>
              <a:rPr lang="en-US" b="0" i="0" dirty="0">
                <a:solidFill>
                  <a:srgbClr val="000000"/>
                </a:solidFill>
                <a:effectLst/>
                <a:latin typeface="Roboto" panose="02000000000000000000" pitchFamily="2" charset="0"/>
              </a:rPr>
              <a:t>Cons:</a:t>
            </a:r>
          </a:p>
          <a:p>
            <a:pPr algn="l">
              <a:buFont typeface="Arial" panose="020B0604020202020204" pitchFamily="34" charset="0"/>
              <a:buChar char="•"/>
            </a:pPr>
            <a:r>
              <a:rPr lang="en-US" b="0" i="0" dirty="0">
                <a:solidFill>
                  <a:srgbClr val="000000"/>
                </a:solidFill>
                <a:effectLst/>
                <a:latin typeface="Roboto" panose="02000000000000000000" pitchFamily="2" charset="0"/>
              </a:rPr>
              <a:t>In-depth knowledge of the manufacturing processes and costs is needed.</a:t>
            </a:r>
          </a:p>
          <a:p>
            <a:pPr algn="l">
              <a:buFont typeface="Arial" panose="020B0604020202020204" pitchFamily="34" charset="0"/>
              <a:buChar char="•"/>
            </a:pPr>
            <a:r>
              <a:rPr lang="en-US" b="0" i="0" dirty="0">
                <a:solidFill>
                  <a:srgbClr val="000000"/>
                </a:solidFill>
                <a:effectLst/>
                <a:latin typeface="Roboto" panose="02000000000000000000" pitchFamily="2" charset="0"/>
              </a:rPr>
              <a:t>Resource heavy.</a:t>
            </a:r>
          </a:p>
          <a:p>
            <a:pPr algn="l">
              <a:buFont typeface="Arial" panose="020B0604020202020204" pitchFamily="34" charset="0"/>
              <a:buChar char="•"/>
            </a:pPr>
            <a:r>
              <a:rPr lang="en-US" b="0" i="0" dirty="0">
                <a:solidFill>
                  <a:srgbClr val="000000"/>
                </a:solidFill>
                <a:effectLst/>
                <a:latin typeface="Roboto" panose="02000000000000000000" pitchFamily="2" charset="0"/>
              </a:rPr>
              <a:t>Without supplier input, manufacturing process costs will be estimated, increasing the error margin exponentially.</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17</a:t>
            </a:fld>
            <a:endParaRPr lang="en-US"/>
          </a:p>
        </p:txBody>
      </p:sp>
    </p:spTree>
    <p:extLst>
      <p:ext uri="{BB962C8B-B14F-4D97-AF65-F5344CB8AC3E}">
        <p14:creationId xmlns:p14="http://schemas.microsoft.com/office/powerpoint/2010/main" val="64290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B40"/>
                </a:solidFill>
                <a:effectLst/>
                <a:latin typeface="founders-grotesk"/>
              </a:rPr>
              <a:t>FIXED COSTS ÷ (SALES PRICE PER UNIT – VARIABLE COSTS PER UNIT)</a:t>
            </a:r>
          </a:p>
          <a:p>
            <a:endParaRPr lang="en-US" b="0" i="0" dirty="0">
              <a:solidFill>
                <a:srgbClr val="001B40"/>
              </a:solidFill>
              <a:effectLst/>
              <a:latin typeface="founders-grotesk"/>
            </a:endParaRPr>
          </a:p>
          <a:p>
            <a:r>
              <a:rPr lang="en-US" b="0" i="0" dirty="0">
                <a:solidFill>
                  <a:srgbClr val="001B40"/>
                </a:solidFill>
                <a:effectLst/>
                <a:latin typeface="founders-grotesk"/>
              </a:rPr>
              <a:t>Variable costs =Total variable costs ÷ Total units produced</a:t>
            </a:r>
            <a:endParaRPr lang="en-US" dirty="0"/>
          </a:p>
        </p:txBody>
      </p:sp>
      <p:sp>
        <p:nvSpPr>
          <p:cNvPr id="4" name="Slide Number Placeholder 3"/>
          <p:cNvSpPr>
            <a:spLocks noGrp="1"/>
          </p:cNvSpPr>
          <p:nvPr>
            <p:ph type="sldNum" sz="quarter" idx="10"/>
          </p:nvPr>
        </p:nvSpPr>
        <p:spPr/>
        <p:txBody>
          <a:bodyPr/>
          <a:lstStyle/>
          <a:p>
            <a:fld id="{10DA6E81-882B-4828-986C-EFC459D9D965}" type="slidenum">
              <a:rPr lang="en-US" smtClean="0"/>
              <a:t>22</a:t>
            </a:fld>
            <a:endParaRPr lang="en-US"/>
          </a:p>
        </p:txBody>
      </p:sp>
    </p:spTree>
    <p:extLst>
      <p:ext uri="{BB962C8B-B14F-4D97-AF65-F5344CB8AC3E}">
        <p14:creationId xmlns:p14="http://schemas.microsoft.com/office/powerpoint/2010/main" val="393923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The </a:t>
            </a:r>
            <a:r>
              <a:rPr lang="en-US" b="0" i="0" dirty="0" err="1">
                <a:solidFill>
                  <a:srgbClr val="333333"/>
                </a:solidFill>
                <a:effectLst/>
                <a:latin typeface="Georgia" panose="02040502050405020303" pitchFamily="18" charset="0"/>
              </a:rPr>
              <a:t>Kraljic</a:t>
            </a:r>
            <a:r>
              <a:rPr lang="en-US" b="0" i="0" dirty="0">
                <a:solidFill>
                  <a:srgbClr val="333333"/>
                </a:solidFill>
                <a:effectLst/>
                <a:latin typeface="Georgia" panose="02040502050405020303" pitchFamily="18" charset="0"/>
              </a:rPr>
              <a:t> Matrix is one of the most effective ways to deliver accurate supplier segmentation.</a:t>
            </a:r>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25</a:t>
            </a:fld>
            <a:endParaRPr lang="en-US"/>
          </a:p>
        </p:txBody>
      </p:sp>
    </p:spTree>
    <p:extLst>
      <p:ext uri="{BB962C8B-B14F-4D97-AF65-F5344CB8AC3E}">
        <p14:creationId xmlns:p14="http://schemas.microsoft.com/office/powerpoint/2010/main" val="46120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Supply positioning, developed originally by </a:t>
            </a:r>
            <a:r>
              <a:rPr lang="en-US" sz="1800" b="0" i="0" u="none" strike="noStrike" baseline="0" dirty="0" err="1">
                <a:solidFill>
                  <a:srgbClr val="000000"/>
                </a:solidFill>
                <a:latin typeface="Calibri" panose="020F0502020204030204" pitchFamily="34" charset="0"/>
              </a:rPr>
              <a:t>Kraljic</a:t>
            </a:r>
            <a:r>
              <a:rPr lang="en-US" sz="1800" b="0" i="0" u="none" strike="noStrike" baseline="0" dirty="0">
                <a:solidFill>
                  <a:srgbClr val="000000"/>
                </a:solidFill>
                <a:latin typeface="Calibri" panose="020F0502020204030204" pitchFamily="34" charset="0"/>
              </a:rPr>
              <a:t>, considers importance (of suppliers, contracts and categories) in terms of risk and value.</a:t>
            </a:r>
          </a:p>
          <a:p>
            <a:r>
              <a:rPr lang="en-US" sz="1800" b="0" i="0" u="none" strike="noStrike" baseline="0" dirty="0">
                <a:solidFill>
                  <a:srgbClr val="000000"/>
                </a:solidFill>
                <a:latin typeface="Calibri" panose="020F0502020204030204" pitchFamily="34" charset="0"/>
              </a:rPr>
              <a:t>Contract Leadership, which is based on more recent research, considers importance in terms of the amount of formality and the level of proactive stakeholder engagement that are required on contracts. Based on supply positioning, strategic negotiations are most typical on strategic items. </a:t>
            </a:r>
          </a:p>
          <a:p>
            <a:endParaRPr lang="en-US" sz="1800" b="0" i="0" u="none" strike="noStrike" baseline="0" dirty="0">
              <a:solidFill>
                <a:srgbClr val="000000"/>
              </a:solidFill>
              <a:latin typeface="Calibri" panose="020F0502020204030204" pitchFamily="34" charset="0"/>
            </a:endParaRPr>
          </a:p>
          <a:p>
            <a:pPr algn="l"/>
            <a:r>
              <a:rPr lang="en-US" b="1" i="0" dirty="0">
                <a:solidFill>
                  <a:srgbClr val="333333"/>
                </a:solidFill>
                <a:effectLst/>
                <a:latin typeface="Georgia" panose="02040502050405020303" pitchFamily="18" charset="0"/>
              </a:rPr>
              <a:t>Leverage items</a:t>
            </a:r>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Where items have a high profitability, but a low risk factor, buyers possess the balance of power in the relationship and leverage this strength to obtain greater returns. Traditionally, procurement professionals have exploited this status to lower prices, but increasingly more advanced companies are looking to unlock the innovative potential of their suppliers.</a:t>
            </a:r>
          </a:p>
          <a:p>
            <a:pPr algn="l"/>
            <a:r>
              <a:rPr lang="en-US" b="0" i="0" dirty="0">
                <a:solidFill>
                  <a:srgbClr val="333333"/>
                </a:solidFill>
                <a:effectLst/>
                <a:latin typeface="Georgia" panose="02040502050405020303" pitchFamily="18" charset="0"/>
              </a:rPr>
              <a:t>The market dynamics of this relationship rest upon an abundance of highly commodified parts. Suppliers can be easily substituted as their offerings are much the same. The only limitation for buyers is perhaps over-playing their hand and forcing a low-profit margin vendor into insolvency.</a:t>
            </a:r>
          </a:p>
          <a:p>
            <a:pPr algn="l"/>
            <a:r>
              <a:rPr lang="en-US" b="1" i="0" dirty="0">
                <a:solidFill>
                  <a:srgbClr val="333333"/>
                </a:solidFill>
                <a:effectLst/>
                <a:latin typeface="Georgia" panose="02040502050405020303" pitchFamily="18" charset="0"/>
              </a:rPr>
              <a:t>Bottleneck items</a:t>
            </a:r>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The flip side of leverage: risk is high, but profitability is low. Here, the strength is in the hands of the supplier. The market consists of few suppliers that can behave </a:t>
            </a:r>
            <a:r>
              <a:rPr lang="en-US" b="0" i="0" dirty="0" err="1">
                <a:solidFill>
                  <a:srgbClr val="333333"/>
                </a:solidFill>
                <a:effectLst/>
                <a:latin typeface="Georgia" panose="02040502050405020303" pitchFamily="18" charset="0"/>
              </a:rPr>
              <a:t>oligopolistically</a:t>
            </a:r>
            <a:r>
              <a:rPr lang="en-US" b="0" i="0" dirty="0">
                <a:solidFill>
                  <a:srgbClr val="333333"/>
                </a:solidFill>
                <a:effectLst/>
                <a:latin typeface="Georgia" panose="02040502050405020303" pitchFamily="18" charset="0"/>
              </a:rPr>
              <a:t> to force prices upward. Procurement Leaders found that these suppliers absorb more of buyers’ time compared to any other segment. The supplier relationship is demanding, even though they have a limited impact upon company profitability. The market structure forces buyers to accept an unfavorable deal.</a:t>
            </a:r>
          </a:p>
          <a:p>
            <a:pPr algn="l"/>
            <a:r>
              <a:rPr lang="en-US" b="0" i="0" dirty="0">
                <a:solidFill>
                  <a:srgbClr val="333333"/>
                </a:solidFill>
                <a:effectLst/>
                <a:latin typeface="Georgia" panose="02040502050405020303" pitchFamily="18" charset="0"/>
              </a:rPr>
              <a:t>The main strategy rests upon damage limitation. Procurement must recognize that few opportunities will arise from this category. More creative buyers will seek to alter the terms of trade. Innovative internal activities can redevelop product requirements such that the material can be replaced with another and preferably sourced from a leverage supplier.</a:t>
            </a:r>
          </a:p>
          <a:p>
            <a:pPr algn="l"/>
            <a:r>
              <a:rPr lang="en-US" b="0" i="0" dirty="0">
                <a:solidFill>
                  <a:srgbClr val="333333"/>
                </a:solidFill>
                <a:effectLst/>
                <a:latin typeface="Georgia" panose="02040502050405020303" pitchFamily="18" charset="0"/>
              </a:rPr>
              <a:t>.</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28</a:t>
            </a:fld>
            <a:endParaRPr lang="en-US"/>
          </a:p>
        </p:txBody>
      </p:sp>
    </p:spTree>
    <p:extLst>
      <p:ext uri="{BB962C8B-B14F-4D97-AF65-F5344CB8AC3E}">
        <p14:creationId xmlns:p14="http://schemas.microsoft.com/office/powerpoint/2010/main" val="1447396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Supply positioning, developed originally by </a:t>
            </a:r>
            <a:r>
              <a:rPr lang="en-US" sz="1800" b="0" i="0" u="none" strike="noStrike" baseline="0" dirty="0" err="1">
                <a:solidFill>
                  <a:srgbClr val="000000"/>
                </a:solidFill>
                <a:latin typeface="Calibri" panose="020F0502020204030204" pitchFamily="34" charset="0"/>
              </a:rPr>
              <a:t>Kraljic</a:t>
            </a:r>
            <a:r>
              <a:rPr lang="en-US" sz="1800" b="0" i="0" u="none" strike="noStrike" baseline="0" dirty="0">
                <a:solidFill>
                  <a:srgbClr val="000000"/>
                </a:solidFill>
                <a:latin typeface="Calibri" panose="020F0502020204030204" pitchFamily="34" charset="0"/>
              </a:rPr>
              <a:t>, considers importance (of suppliers, contracts and categories) in terms of risk and value.</a:t>
            </a:r>
          </a:p>
          <a:p>
            <a:r>
              <a:rPr lang="en-US" sz="1800" b="0" i="0" u="none" strike="noStrike" baseline="0" dirty="0">
                <a:solidFill>
                  <a:srgbClr val="000000"/>
                </a:solidFill>
                <a:latin typeface="Calibri" panose="020F0502020204030204" pitchFamily="34" charset="0"/>
              </a:rPr>
              <a:t>Contract Leadership, which is based on more recent research, considers importance in terms of the amount of formality and the level of proactive stakeholder engagement that are required on contracts. Based on supply positioning, strategic negotiations are most typical on strategic items. </a:t>
            </a:r>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29</a:t>
            </a:fld>
            <a:endParaRPr lang="en-US"/>
          </a:p>
        </p:txBody>
      </p:sp>
    </p:spTree>
    <p:extLst>
      <p:ext uri="{BB962C8B-B14F-4D97-AF65-F5344CB8AC3E}">
        <p14:creationId xmlns:p14="http://schemas.microsoft.com/office/powerpoint/2010/main" val="2430132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Strategic negotiating applies mostly to higher risk and/or higher value transactions. These are more significant contracts and are likely to be more complex and the negotiation itself is likely to be held over a series of meetings. There will also probably be the added complexity of negotiating as a team and involving more stakeholders in key decisions, as part of the preparation. </a:t>
            </a: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pPr algn="l"/>
            <a:r>
              <a:rPr lang="en-US" b="1" i="0" dirty="0">
                <a:solidFill>
                  <a:srgbClr val="333333"/>
                </a:solidFill>
                <a:effectLst/>
                <a:latin typeface="Georgia" panose="02040502050405020303" pitchFamily="18" charset="0"/>
              </a:rPr>
              <a:t>Strategic items</a:t>
            </a:r>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Lastly, high supplier risk and high profit impact items cover strategic suppliers. </a:t>
            </a:r>
          </a:p>
          <a:p>
            <a:pPr algn="l"/>
            <a:r>
              <a:rPr lang="en-US" b="0" i="0" dirty="0">
                <a:solidFill>
                  <a:srgbClr val="333333"/>
                </a:solidFill>
                <a:effectLst/>
                <a:latin typeface="Georgia" panose="02040502050405020303" pitchFamily="18" charset="0"/>
              </a:rPr>
              <a:t>These are critical to the business. These items only represent a handful of suppliers, but ensuring an effective and predictable supplier relationship is key to the future of the buying company.</a:t>
            </a:r>
          </a:p>
          <a:p>
            <a:pPr algn="l"/>
            <a:r>
              <a:rPr lang="en-US" b="0" i="0" dirty="0">
                <a:solidFill>
                  <a:srgbClr val="333333"/>
                </a:solidFill>
                <a:effectLst/>
                <a:latin typeface="Georgia" panose="02040502050405020303" pitchFamily="18" charset="0"/>
              </a:rPr>
              <a:t>Managing such suppliers requires a diverse array of skills and can subsume a significant proportion of executive time in sponsoring and directing the relationship.</a:t>
            </a:r>
          </a:p>
          <a:p>
            <a:pPr algn="l"/>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Unlike the non-critical items, each contract is unique and focuses upon the shared gains that equal partners enjoy in a collaborative relationship. </a:t>
            </a:r>
          </a:p>
          <a:p>
            <a:pPr algn="l"/>
            <a:r>
              <a:rPr lang="en-US" b="0" i="0" dirty="0">
                <a:solidFill>
                  <a:srgbClr val="333333"/>
                </a:solidFill>
                <a:effectLst/>
                <a:latin typeface="Georgia" panose="02040502050405020303" pitchFamily="18" charset="0"/>
              </a:rPr>
              <a:t>Strategic partners should look to innovative both product and process innovation and in return they can expect long-term commitment from the buyer as well as proactive development.</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30</a:t>
            </a:fld>
            <a:endParaRPr lang="en-US"/>
          </a:p>
        </p:txBody>
      </p:sp>
    </p:spTree>
    <p:extLst>
      <p:ext uri="{BB962C8B-B14F-4D97-AF65-F5344CB8AC3E}">
        <p14:creationId xmlns:p14="http://schemas.microsoft.com/office/powerpoint/2010/main" val="163609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Georgia" panose="02040502050405020303" pitchFamily="18" charset="0"/>
              </a:rPr>
              <a:t>Leverage items</a:t>
            </a:r>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Where items have a high profitability, but a low risk factor, buyers possess the balance of power in the relationship and leverage this strength to obtain greater returns. Traditionally, procurement professionals have exploited this status to lower prices, but increasingly more advanced companies are looking to unlock the innovative potential of their suppliers.</a:t>
            </a:r>
          </a:p>
          <a:p>
            <a:pPr algn="l"/>
            <a:r>
              <a:rPr lang="en-US" b="0" i="0" dirty="0">
                <a:solidFill>
                  <a:srgbClr val="333333"/>
                </a:solidFill>
                <a:effectLst/>
                <a:latin typeface="Georgia" panose="02040502050405020303" pitchFamily="18" charset="0"/>
              </a:rPr>
              <a:t>The market dynamics of this relationship rest upon an abundance of highly commodified parts. Suppliers can be easily substituted as their offerings are much the same. The only limitation for buyers is perhaps over-playing their hand and forcing a low-profit margin vendor into insolvency.</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31</a:t>
            </a:fld>
            <a:endParaRPr lang="en-US"/>
          </a:p>
        </p:txBody>
      </p:sp>
    </p:spTree>
    <p:extLst>
      <p:ext uri="{BB962C8B-B14F-4D97-AF65-F5344CB8AC3E}">
        <p14:creationId xmlns:p14="http://schemas.microsoft.com/office/powerpoint/2010/main" val="252748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Georgia" panose="02040502050405020303" pitchFamily="18" charset="0"/>
              </a:rPr>
              <a:t>Bottleneck items</a:t>
            </a:r>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The flip side of leverage: risk is high, but profitability is low. Here, the strength is in the hands of the supplier. The market consists of few suppliers that can behave </a:t>
            </a:r>
            <a:r>
              <a:rPr lang="en-US" b="0" i="0" dirty="0" err="1">
                <a:solidFill>
                  <a:srgbClr val="333333"/>
                </a:solidFill>
                <a:effectLst/>
                <a:latin typeface="Georgia" panose="02040502050405020303" pitchFamily="18" charset="0"/>
              </a:rPr>
              <a:t>oligopolistically</a:t>
            </a:r>
            <a:r>
              <a:rPr lang="en-US" b="0" i="0" dirty="0">
                <a:solidFill>
                  <a:srgbClr val="333333"/>
                </a:solidFill>
                <a:effectLst/>
                <a:latin typeface="Georgia" panose="02040502050405020303" pitchFamily="18" charset="0"/>
              </a:rPr>
              <a:t> to force prices upward. </a:t>
            </a:r>
          </a:p>
          <a:p>
            <a:pPr algn="l"/>
            <a:r>
              <a:rPr lang="en-US" b="0" i="0" dirty="0">
                <a:solidFill>
                  <a:srgbClr val="333333"/>
                </a:solidFill>
                <a:effectLst/>
                <a:latin typeface="Georgia" panose="02040502050405020303" pitchFamily="18" charset="0"/>
              </a:rPr>
              <a:t>Procurement Leaders found that these suppliers absorb more of buyers’ time compared to any other segment. The supplier relationship is demanding, even though they have a limited impact upon company profitability. The market structure forces buyers to accept an unfavorable deal.</a:t>
            </a:r>
          </a:p>
          <a:p>
            <a:pPr algn="l"/>
            <a:r>
              <a:rPr lang="en-US" b="0" i="0" dirty="0">
                <a:solidFill>
                  <a:srgbClr val="333333"/>
                </a:solidFill>
                <a:effectLst/>
                <a:latin typeface="Georgia" panose="02040502050405020303" pitchFamily="18" charset="0"/>
              </a:rPr>
              <a:t>The main strategy rests upon damage limitation. Procurement must recognize that few opportunities will arise from this category. More creative buyers will seek to alter the terms of trade. Innovative internal activities can redevelop product requirements such that the material can be replaced with another and preferably sourced from a leverage supplier.</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32</a:t>
            </a:fld>
            <a:endParaRPr lang="en-US"/>
          </a:p>
        </p:txBody>
      </p:sp>
    </p:spTree>
    <p:extLst>
      <p:ext uri="{BB962C8B-B14F-4D97-AF65-F5344CB8AC3E}">
        <p14:creationId xmlns:p14="http://schemas.microsoft.com/office/powerpoint/2010/main" val="216762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2</a:t>
            </a:fld>
            <a:endParaRPr lang="en-US"/>
          </a:p>
        </p:txBody>
      </p:sp>
    </p:spTree>
    <p:extLst>
      <p:ext uri="{BB962C8B-B14F-4D97-AF65-F5344CB8AC3E}">
        <p14:creationId xmlns:p14="http://schemas.microsoft.com/office/powerpoint/2010/main" val="533167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panose="020F0502020204030204" pitchFamily="34" charset="0"/>
              </a:rPr>
              <a:t>Supply positioning, developed originally by </a:t>
            </a:r>
            <a:r>
              <a:rPr lang="en-US" sz="1200" b="0" i="0" u="none" strike="noStrike" baseline="0" dirty="0" err="1">
                <a:solidFill>
                  <a:srgbClr val="000000"/>
                </a:solidFill>
                <a:latin typeface="Calibri" panose="020F0502020204030204" pitchFamily="34" charset="0"/>
              </a:rPr>
              <a:t>Kraljic</a:t>
            </a:r>
            <a:r>
              <a:rPr lang="en-US" sz="1200" b="0" i="0" u="none" strike="noStrike" baseline="0" dirty="0">
                <a:solidFill>
                  <a:srgbClr val="000000"/>
                </a:solidFill>
                <a:latin typeface="Calibri" panose="020F0502020204030204" pitchFamily="34" charset="0"/>
              </a:rPr>
              <a:t>, considers importance (of suppliers, contracts and categories) in terms of risk and value.</a:t>
            </a:r>
          </a:p>
          <a:p>
            <a:r>
              <a:rPr lang="en-US" sz="1200" b="0" i="0" u="none" strike="noStrike" baseline="0" dirty="0">
                <a:solidFill>
                  <a:srgbClr val="000000"/>
                </a:solidFill>
                <a:latin typeface="Calibri" panose="020F0502020204030204" pitchFamily="34" charset="0"/>
              </a:rPr>
              <a:t>. Based on supply positioning, strategic negotiations are most typical on strategic items. </a:t>
            </a:r>
          </a:p>
          <a:p>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34</a:t>
            </a:fld>
            <a:endParaRPr lang="en-US"/>
          </a:p>
        </p:txBody>
      </p:sp>
    </p:spTree>
    <p:extLst>
      <p:ext uri="{BB962C8B-B14F-4D97-AF65-F5344CB8AC3E}">
        <p14:creationId xmlns:p14="http://schemas.microsoft.com/office/powerpoint/2010/main" val="4262716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panose="020B0606030504020204" pitchFamily="34" charset="0"/>
              </a:rPr>
              <a:t>In the procurement of certain items, manufacturing components for instance, a buyer may find him or herself in the position of having to contract with a vendor for a custom item meeting certain specifications. </a:t>
            </a:r>
          </a:p>
          <a:p>
            <a:endParaRPr lang="en-US" b="0" i="0" dirty="0">
              <a:solidFill>
                <a:srgbClr val="1C1D1E"/>
              </a:solidFill>
              <a:effectLst/>
              <a:latin typeface="Open Sans" panose="020B0606030504020204" pitchFamily="34" charset="0"/>
            </a:endParaRPr>
          </a:p>
          <a:p>
            <a:r>
              <a:rPr lang="en-US" b="0" i="0" dirty="0">
                <a:solidFill>
                  <a:srgbClr val="1C1D1E"/>
                </a:solidFill>
                <a:effectLst/>
                <a:latin typeface="Open Sans" panose="020B0606030504020204" pitchFamily="34" charset="0"/>
              </a:rPr>
              <a:t>In response, the vendor often provides a pricing schedule that permits reduced prices if items are purchased in specified quantities. Under a situation of recurring need, the buyer could possibly order more units at a time, taking advantage of a lower unit price, thereby reducing total procurement costs. </a:t>
            </a:r>
          </a:p>
          <a:p>
            <a:endParaRPr lang="en-US" b="0" i="0" dirty="0">
              <a:solidFill>
                <a:srgbClr val="1C1D1E"/>
              </a:solidFill>
              <a:effectLst/>
              <a:latin typeface="Open Sans" panose="020B0606030504020204" pitchFamily="34" charset="0"/>
            </a:endParaRPr>
          </a:p>
          <a:p>
            <a:r>
              <a:rPr lang="en-US" b="0" i="0" dirty="0">
                <a:solidFill>
                  <a:srgbClr val="1C1D1E"/>
                </a:solidFill>
                <a:effectLst/>
                <a:latin typeface="Open Sans" panose="020B0606030504020204" pitchFamily="34" charset="0"/>
              </a:rPr>
              <a:t>The buyer who is limited to a fixed need, however, may be restricted to one price: that associated with the quantity to be purchased. </a:t>
            </a:r>
          </a:p>
          <a:p>
            <a:endParaRPr lang="en-US" b="0" i="0" dirty="0">
              <a:solidFill>
                <a:srgbClr val="1C1D1E"/>
              </a:solidFill>
              <a:effectLst/>
              <a:latin typeface="Open Sans" panose="020B0606030504020204" pitchFamily="34" charset="0"/>
            </a:endParaRPr>
          </a:p>
          <a:p>
            <a:r>
              <a:rPr lang="en-US" b="0" i="0" dirty="0">
                <a:solidFill>
                  <a:srgbClr val="1C1D1E"/>
                </a:solidFill>
                <a:effectLst/>
                <a:latin typeface="Open Sans" panose="020B0606030504020204" pitchFamily="34" charset="0"/>
              </a:rPr>
              <a:t>This article describes a negotiating tool that can help in obtaining a lower price per unit than originally offered by the vendor. The applicability of this tool is demonstrated in the context of three different vendor cost structures: (1) decreasing variable costs only; (2) fixed costs plus decreasing variable costs; and (3) fixed costs plus constant variable costs.</a:t>
            </a:r>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40</a:t>
            </a:fld>
            <a:endParaRPr lang="en-US"/>
          </a:p>
        </p:txBody>
      </p:sp>
    </p:spTree>
    <p:extLst>
      <p:ext uri="{BB962C8B-B14F-4D97-AF65-F5344CB8AC3E}">
        <p14:creationId xmlns:p14="http://schemas.microsoft.com/office/powerpoint/2010/main" val="2488320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Forces Model:</a:t>
            </a:r>
          </a:p>
          <a:p>
            <a:r>
              <a:rPr lang="en-US" b="0" i="0" dirty="0">
                <a:solidFill>
                  <a:srgbClr val="333333"/>
                </a:solidFill>
                <a:effectLst/>
                <a:latin typeface="Georgia" panose="02040502050405020303" pitchFamily="18" charset="0"/>
              </a:rPr>
              <a:t>examine the threats and weaknesses through Porter’s lens may be better equipped to craft strategies that offer comprehensive support for a brand. </a:t>
            </a:r>
          </a:p>
          <a:p>
            <a:endParaRPr lang="en-US" b="0" i="0" dirty="0">
              <a:solidFill>
                <a:srgbClr val="333333"/>
              </a:solidFill>
              <a:effectLst/>
              <a:latin typeface="Georgia" panose="02040502050405020303"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An industry consists of all the firms and producers of a particular class of goods or services; for example the car industry consists of all firms involved in the production of cars.</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This differs slightly from the concept of a market, which is a broader concept. A market can be a place where specific goods are bought and sold, (for example, commodities such as coffee, cotton or metals) or it can refer to groups of buyers and sellers of a classification of goods (for example, the insurance market and consumer goods market consumer durables market). </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 is made to industry analysis although most of the information could apply equally to market analysis.</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Industry analysis is useful as part of the planning stage for major negotiations. It is the investigation into the current state of an industry gleaned from a variety of sources.</a:t>
            </a:r>
          </a:p>
          <a:p>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41</a:t>
            </a:fld>
            <a:endParaRPr lang="en-US"/>
          </a:p>
        </p:txBody>
      </p:sp>
    </p:spTree>
    <p:extLst>
      <p:ext uri="{BB962C8B-B14F-4D97-AF65-F5344CB8AC3E}">
        <p14:creationId xmlns:p14="http://schemas.microsoft.com/office/powerpoint/2010/main" val="4036445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pple-system"/>
              </a:rPr>
              <a:t>This force determines how easy (or not) it is to enter a particular industry. If an industry is profitable and there are few barriers to enter, rivalry soon intensifies. When more organizations compete for the same market share, profits start to fall. It is essential for existing organizations to create high barriers to enter to deter new entrants. Threat of new entrants is high when:</a:t>
            </a:r>
          </a:p>
          <a:p>
            <a:pPr algn="l">
              <a:buFont typeface="Arial" panose="020B0604020202020204" pitchFamily="34" charset="0"/>
              <a:buChar char="•"/>
            </a:pPr>
            <a:r>
              <a:rPr lang="en-US" b="0" i="0" dirty="0">
                <a:solidFill>
                  <a:srgbClr val="222222"/>
                </a:solidFill>
                <a:effectLst/>
                <a:latin typeface="-apple-system"/>
              </a:rPr>
              <a:t>Low amount of capital is required to enter a market;</a:t>
            </a:r>
          </a:p>
          <a:p>
            <a:pPr algn="l">
              <a:buFont typeface="Arial" panose="020B0604020202020204" pitchFamily="34" charset="0"/>
              <a:buChar char="•"/>
            </a:pPr>
            <a:r>
              <a:rPr lang="en-US" b="0" i="0" dirty="0">
                <a:solidFill>
                  <a:srgbClr val="222222"/>
                </a:solidFill>
                <a:effectLst/>
                <a:latin typeface="-apple-system"/>
              </a:rPr>
              <a:t>Existing companies can do little to retaliate;</a:t>
            </a:r>
          </a:p>
          <a:p>
            <a:pPr algn="l">
              <a:buFont typeface="Arial" panose="020B0604020202020204" pitchFamily="34" charset="0"/>
              <a:buChar char="•"/>
            </a:pPr>
            <a:r>
              <a:rPr lang="en-US" b="0" i="0" dirty="0">
                <a:solidFill>
                  <a:srgbClr val="222222"/>
                </a:solidFill>
                <a:effectLst/>
                <a:latin typeface="-apple-system"/>
              </a:rPr>
              <a:t>Existing firms do not possess patents, trademarks or do not have established brand reputation;</a:t>
            </a:r>
          </a:p>
          <a:p>
            <a:pPr algn="l">
              <a:buFont typeface="Arial" panose="020B0604020202020204" pitchFamily="34" charset="0"/>
              <a:buChar char="•"/>
            </a:pPr>
            <a:r>
              <a:rPr lang="en-US" b="0" i="0" dirty="0">
                <a:solidFill>
                  <a:srgbClr val="222222"/>
                </a:solidFill>
                <a:effectLst/>
                <a:latin typeface="-apple-system"/>
              </a:rPr>
              <a:t>Customer switching costs are low (it doesn’t cost a lot of money for a firm to switch to other industries);</a:t>
            </a:r>
          </a:p>
          <a:p>
            <a:pPr algn="l">
              <a:buFont typeface="Arial" panose="020B0604020202020204" pitchFamily="34" charset="0"/>
              <a:buChar char="•"/>
            </a:pPr>
            <a:r>
              <a:rPr lang="en-US" b="0" i="0" dirty="0">
                <a:solidFill>
                  <a:srgbClr val="222222"/>
                </a:solidFill>
                <a:effectLst/>
                <a:latin typeface="-apple-system"/>
              </a:rPr>
              <a:t>Products are nearly identical;</a:t>
            </a:r>
          </a:p>
          <a:p>
            <a:pPr algn="l">
              <a:buFont typeface="Arial" panose="020B0604020202020204" pitchFamily="34" charset="0"/>
              <a:buChar char="•"/>
            </a:pPr>
            <a:r>
              <a:rPr lang="en-US" b="0" i="0" dirty="0">
                <a:solidFill>
                  <a:srgbClr val="222222"/>
                </a:solidFill>
                <a:effectLst/>
                <a:latin typeface="-apple-system"/>
              </a:rPr>
              <a:t>Economies of scale can be easily achieved.</a:t>
            </a:r>
          </a:p>
          <a:p>
            <a:endParaRPr lang="en-US" dirty="0"/>
          </a:p>
          <a:p>
            <a:pPr algn="just"/>
            <a:r>
              <a:rPr lang="en-US" b="0" i="0" dirty="0">
                <a:solidFill>
                  <a:srgbClr val="666666"/>
                </a:solidFill>
                <a:effectLst/>
                <a:latin typeface="Source Serif Pro" panose="02040603050405020204" pitchFamily="18" charset="0"/>
              </a:rPr>
              <a:t>The lower the barriers for market entry, the easier it is for new competitors to enter the market thus leading to higher competition and thereby increasing the risk of price wars and a lower margin. Hence, an attractive industry usually has high entry barriers. It is hard to enter an attractive industry, but once a company is able to enter, it is in a good shape. The market entry barriers are:</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42</a:t>
            </a:fld>
            <a:endParaRPr lang="en-US"/>
          </a:p>
        </p:txBody>
      </p:sp>
    </p:spTree>
    <p:extLst>
      <p:ext uri="{BB962C8B-B14F-4D97-AF65-F5344CB8AC3E}">
        <p14:creationId xmlns:p14="http://schemas.microsoft.com/office/powerpoint/2010/main" val="3903298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latin typeface="-apple-system"/>
              </a:rPr>
              <a:t>Bargaining power of buyers.</a:t>
            </a:r>
            <a:r>
              <a:rPr lang="en-US" b="0" i="0" dirty="0">
                <a:solidFill>
                  <a:srgbClr val="222222"/>
                </a:solidFill>
                <a:effectLst/>
                <a:latin typeface="-apple-system"/>
              </a:rPr>
              <a:t> Buyers have the power to demand lower price or higher product quality from industry producers when their bargaining power is strong.</a:t>
            </a:r>
          </a:p>
          <a:p>
            <a:pPr algn="l"/>
            <a:r>
              <a:rPr lang="en-US" b="0" i="0" dirty="0">
                <a:solidFill>
                  <a:srgbClr val="222222"/>
                </a:solidFill>
                <a:effectLst/>
                <a:latin typeface="-apple-system"/>
              </a:rPr>
              <a:t> Lower price means lower revenues for the producer, while higher quality products usually raise production costs. Both scenarios result in lower profits for producers.</a:t>
            </a:r>
          </a:p>
          <a:p>
            <a:pPr algn="l"/>
            <a:endParaRPr lang="en-US" b="0" i="0" dirty="0">
              <a:solidFill>
                <a:srgbClr val="222222"/>
              </a:solidFill>
              <a:effectLst/>
              <a:latin typeface="-apple-system"/>
            </a:endParaRPr>
          </a:p>
          <a:p>
            <a:pPr algn="l"/>
            <a:r>
              <a:rPr lang="en-US" b="0" i="0" dirty="0">
                <a:solidFill>
                  <a:srgbClr val="222222"/>
                </a:solidFill>
                <a:effectLst/>
                <a:latin typeface="-apple-system"/>
              </a:rPr>
              <a:t> Buyers exert strong bargaining power when:</a:t>
            </a:r>
          </a:p>
          <a:p>
            <a:pPr algn="l">
              <a:buFont typeface="Arial" panose="020B0604020202020204" pitchFamily="34" charset="0"/>
              <a:buChar char="•"/>
            </a:pPr>
            <a:r>
              <a:rPr lang="en-US" b="0" i="0" dirty="0">
                <a:solidFill>
                  <a:srgbClr val="222222"/>
                </a:solidFill>
                <a:effectLst/>
                <a:latin typeface="-apple-system"/>
              </a:rPr>
              <a:t>Buying in large quantities or control many access points to the final customer;</a:t>
            </a:r>
          </a:p>
          <a:p>
            <a:pPr algn="l">
              <a:buFont typeface="Arial" panose="020B0604020202020204" pitchFamily="34" charset="0"/>
              <a:buChar char="•"/>
            </a:pPr>
            <a:r>
              <a:rPr lang="en-US" b="0" i="0" dirty="0">
                <a:solidFill>
                  <a:srgbClr val="222222"/>
                </a:solidFill>
                <a:effectLst/>
                <a:latin typeface="-apple-system"/>
              </a:rPr>
              <a:t>Switching costs to other supplier are low;</a:t>
            </a:r>
          </a:p>
          <a:p>
            <a:pPr algn="l">
              <a:buFont typeface="Arial" panose="020B0604020202020204" pitchFamily="34" charset="0"/>
              <a:buChar char="•"/>
            </a:pPr>
            <a:r>
              <a:rPr lang="en-US" b="0" i="0" dirty="0">
                <a:solidFill>
                  <a:srgbClr val="222222"/>
                </a:solidFill>
                <a:effectLst/>
                <a:latin typeface="-apple-system"/>
              </a:rPr>
              <a:t>There are many substitutes;</a:t>
            </a:r>
          </a:p>
          <a:p>
            <a:pPr algn="l">
              <a:buFont typeface="Arial" panose="020B0604020202020204" pitchFamily="34" charset="0"/>
              <a:buChar char="•"/>
            </a:pPr>
            <a:r>
              <a:rPr lang="en-US" b="0" i="0" dirty="0">
                <a:solidFill>
                  <a:srgbClr val="222222"/>
                </a:solidFill>
                <a:effectLst/>
                <a:latin typeface="-apple-system"/>
              </a:rPr>
              <a:t>Buyers are price sensitive.</a:t>
            </a:r>
          </a:p>
          <a:p>
            <a:endParaRPr lang="en-US" dirty="0"/>
          </a:p>
          <a:p>
            <a:pPr algn="l"/>
            <a:r>
              <a:rPr lang="en-US" b="1" i="0" dirty="0">
                <a:effectLst/>
                <a:latin typeface="var(--h2_typography-font-family)"/>
              </a:rPr>
              <a:t>Negotiating Power of Buyers</a:t>
            </a:r>
          </a:p>
          <a:p>
            <a:pPr algn="just"/>
            <a:r>
              <a:rPr lang="en-US" b="0" i="0" dirty="0">
                <a:solidFill>
                  <a:srgbClr val="666666"/>
                </a:solidFill>
                <a:effectLst/>
                <a:latin typeface="Source Serif Pro" panose="02040603050405020204" pitchFamily="18" charset="0"/>
              </a:rPr>
              <a:t>If buyers have a lot of negotiating power, it generally implies strong leverage to enforce low prices. Following are some signs that a buyer has a high negotiating power:</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43</a:t>
            </a:fld>
            <a:endParaRPr lang="en-US"/>
          </a:p>
        </p:txBody>
      </p:sp>
    </p:spTree>
    <p:extLst>
      <p:ext uri="{BB962C8B-B14F-4D97-AF65-F5344CB8AC3E}">
        <p14:creationId xmlns:p14="http://schemas.microsoft.com/office/powerpoint/2010/main" val="3518865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22222"/>
                </a:solidFill>
                <a:effectLst/>
                <a:latin typeface="-apple-system"/>
              </a:rPr>
              <a:t>Threat of substitutes.</a:t>
            </a:r>
            <a:r>
              <a:rPr lang="en-US" b="0" i="0" dirty="0">
                <a:solidFill>
                  <a:srgbClr val="222222"/>
                </a:solidFill>
                <a:effectLst/>
                <a:latin typeface="-apple-system"/>
              </a:rPr>
              <a:t> This force is especially threatening when buyers can easily find substitute products with attractive prices or better quality and when buyers can switch from one product or service to another with little cost. For example, to switch from coffee to tea doesn’t cost anything, unlike switching from car to bicycle.</a:t>
            </a:r>
          </a:p>
          <a:p>
            <a:endParaRPr lang="en-US" b="0" i="0" dirty="0">
              <a:solidFill>
                <a:srgbClr val="222222"/>
              </a:solidFill>
              <a:effectLst/>
              <a:latin typeface="-apple-system"/>
            </a:endParaRPr>
          </a:p>
          <a:p>
            <a:pPr algn="just"/>
            <a:r>
              <a:rPr lang="en-US" b="0" i="0" dirty="0">
                <a:solidFill>
                  <a:srgbClr val="666666"/>
                </a:solidFill>
                <a:effectLst/>
                <a:latin typeface="Source Serif Pro" panose="02040603050405020204" pitchFamily="18" charset="0"/>
              </a:rPr>
              <a:t>Substitute products are alternatives to products that are obviously different but fulfill the same customer needs. The more substitute products, the easier it is for the customers to switch, thereby leading to a more competitive environment. Following are a few indicators for a high threat of substitute products:</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44</a:t>
            </a:fld>
            <a:endParaRPr lang="en-US"/>
          </a:p>
        </p:txBody>
      </p:sp>
    </p:spTree>
    <p:extLst>
      <p:ext uri="{BB962C8B-B14F-4D97-AF65-F5344CB8AC3E}">
        <p14:creationId xmlns:p14="http://schemas.microsoft.com/office/powerpoint/2010/main" val="2735698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latin typeface="-apple-system"/>
              </a:rPr>
              <a:t>Bargaining power of suppliers.</a:t>
            </a:r>
            <a:r>
              <a:rPr lang="en-US" b="0" i="0" dirty="0">
                <a:solidFill>
                  <a:srgbClr val="222222"/>
                </a:solidFill>
                <a:effectLst/>
                <a:latin typeface="-apple-system"/>
              </a:rPr>
              <a:t> Strong bargaining power allows suppliers to sell higher priced or low quality raw materials to their buyers. This directly affects the buying firms’ profits because it has to pay more for materials. Suppliers have strong bargaining power when:</a:t>
            </a:r>
          </a:p>
          <a:p>
            <a:pPr algn="l">
              <a:buFont typeface="Arial" panose="020B0604020202020204" pitchFamily="34" charset="0"/>
              <a:buChar char="•"/>
            </a:pPr>
            <a:r>
              <a:rPr lang="en-US" b="0" i="0" dirty="0">
                <a:solidFill>
                  <a:srgbClr val="222222"/>
                </a:solidFill>
                <a:effectLst/>
                <a:latin typeface="-apple-system"/>
              </a:rPr>
              <a:t>Suppliers are large and threaten to </a:t>
            </a:r>
            <a:r>
              <a:rPr lang="en-US" b="0" i="0" u="none" strike="noStrike" dirty="0">
                <a:solidFill>
                  <a:srgbClr val="1E73BE"/>
                </a:solidFill>
                <a:effectLst/>
                <a:latin typeface="-apple-system"/>
                <a:hlinkClick r:id="rId3"/>
              </a:rPr>
              <a:t>forward integrate</a:t>
            </a:r>
            <a:r>
              <a:rPr lang="en-US" b="0" i="0" dirty="0">
                <a:solidFill>
                  <a:srgbClr val="222222"/>
                </a:solidFill>
                <a:effectLst/>
                <a:latin typeface="-apple-system"/>
              </a:rPr>
              <a:t>;</a:t>
            </a:r>
          </a:p>
          <a:p>
            <a:pPr algn="l">
              <a:buFont typeface="Arial" panose="020B0604020202020204" pitchFamily="34" charset="0"/>
              <a:buChar char="•"/>
            </a:pPr>
            <a:r>
              <a:rPr lang="en-US" b="0" i="0" dirty="0">
                <a:solidFill>
                  <a:srgbClr val="222222"/>
                </a:solidFill>
                <a:effectLst/>
                <a:latin typeface="-apple-system"/>
              </a:rPr>
              <a:t>Cost of switching raw materials is especially high.</a:t>
            </a:r>
          </a:p>
          <a:p>
            <a:pPr algn="l">
              <a:buFont typeface="Arial" panose="020B0604020202020204" pitchFamily="34" charset="0"/>
              <a:buChar char="•"/>
            </a:pPr>
            <a:endParaRPr lang="en-US" b="0" i="0" dirty="0">
              <a:solidFill>
                <a:srgbClr val="222222"/>
              </a:solidFill>
              <a:effectLst/>
              <a:latin typeface="-apple-system"/>
            </a:endParaRPr>
          </a:p>
          <a:p>
            <a:pPr algn="l"/>
            <a:r>
              <a:rPr lang="en-US" b="1" i="0" dirty="0">
                <a:effectLst/>
                <a:latin typeface="var(--h2_typography-font-family)"/>
              </a:rPr>
              <a:t>Negotiating Power of Suppliers</a:t>
            </a:r>
          </a:p>
          <a:p>
            <a:pPr algn="just"/>
            <a:r>
              <a:rPr lang="en-US" b="0" i="0" dirty="0">
                <a:solidFill>
                  <a:srgbClr val="666666"/>
                </a:solidFill>
                <a:effectLst/>
                <a:latin typeface="Source Serif Pro" panose="02040603050405020204" pitchFamily="18" charset="0"/>
              </a:rPr>
              <a:t>The negotiating power of suppliers is defined as the amount of leverage the suppliers have for selling their products. A high negotiating power often leads to higher prices or lower quality, thereby lowering the potential margin of the industry. Following are some signs that a supplier has a high negotiating power:</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Relatively lower threat for a supplier to get acquired by another company</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Highly specialized supplies, no substitutes for the supplied good</a:t>
            </a:r>
          </a:p>
          <a:p>
            <a:pPr algn="l">
              <a:buFont typeface="Arial" panose="020B0604020202020204" pitchFamily="34" charset="0"/>
              <a:buChar char="•"/>
            </a:pPr>
            <a:endParaRPr lang="en-US" b="0" i="0" dirty="0">
              <a:solidFill>
                <a:srgbClr val="222222"/>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45</a:t>
            </a:fld>
            <a:endParaRPr lang="en-US"/>
          </a:p>
        </p:txBody>
      </p:sp>
    </p:spTree>
    <p:extLst>
      <p:ext uri="{BB962C8B-B14F-4D97-AF65-F5344CB8AC3E}">
        <p14:creationId xmlns:p14="http://schemas.microsoft.com/office/powerpoint/2010/main" val="3123802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latin typeface="-apple-system"/>
              </a:rPr>
              <a:t>Rivalry among existing competitors.</a:t>
            </a:r>
            <a:r>
              <a:rPr lang="en-US" b="0" i="0" dirty="0">
                <a:solidFill>
                  <a:srgbClr val="222222"/>
                </a:solidFill>
                <a:effectLst/>
                <a:latin typeface="-apple-system"/>
              </a:rPr>
              <a:t> This force is the major determinant on how competitive and profitable an industry is. In competitive industry, firms have to compete aggressively for a market share, which results in low profits. Rivalry among competitors is intense when:</a:t>
            </a:r>
          </a:p>
          <a:p>
            <a:pPr algn="l">
              <a:buFont typeface="Arial" panose="020B0604020202020204" pitchFamily="34" charset="0"/>
              <a:buChar char="•"/>
            </a:pPr>
            <a:r>
              <a:rPr lang="en-US" b="0" i="0" dirty="0">
                <a:solidFill>
                  <a:srgbClr val="222222"/>
                </a:solidFill>
                <a:effectLst/>
                <a:latin typeface="-apple-system"/>
              </a:rPr>
              <a:t>There are many competitors;</a:t>
            </a:r>
          </a:p>
          <a:p>
            <a:pPr algn="l">
              <a:buFont typeface="Arial" panose="020B0604020202020204" pitchFamily="34" charset="0"/>
              <a:buChar char="•"/>
            </a:pPr>
            <a:r>
              <a:rPr lang="en-US" b="0" i="0" dirty="0">
                <a:solidFill>
                  <a:srgbClr val="222222"/>
                </a:solidFill>
                <a:effectLst/>
                <a:latin typeface="-apple-system"/>
              </a:rPr>
              <a:t>Industry of growth is slow or negative;</a:t>
            </a:r>
          </a:p>
          <a:p>
            <a:pPr algn="l">
              <a:buFont typeface="Arial" panose="020B0604020202020204" pitchFamily="34" charset="0"/>
              <a:buChar char="•"/>
            </a:pPr>
            <a:r>
              <a:rPr lang="en-US" b="0" i="0" dirty="0">
                <a:solidFill>
                  <a:srgbClr val="222222"/>
                </a:solidFill>
                <a:effectLst/>
                <a:latin typeface="-apple-system"/>
              </a:rPr>
              <a:t>Products are not differentiated and can be easily substituted;</a:t>
            </a:r>
          </a:p>
          <a:p>
            <a:pPr algn="l">
              <a:buFont typeface="Arial" panose="020B0604020202020204" pitchFamily="34" charset="0"/>
              <a:buChar char="•"/>
            </a:pPr>
            <a:r>
              <a:rPr lang="en-US" b="0" i="0" dirty="0">
                <a:solidFill>
                  <a:srgbClr val="222222"/>
                </a:solidFill>
                <a:effectLst/>
                <a:latin typeface="-apple-system"/>
              </a:rPr>
              <a:t>Competitors are of equal size;</a:t>
            </a:r>
          </a:p>
          <a:p>
            <a:pPr algn="l">
              <a:buFont typeface="Arial" panose="020B0604020202020204" pitchFamily="34" charset="0"/>
              <a:buChar char="•"/>
            </a:pPr>
            <a:endParaRPr lang="en-US" b="0" i="0" dirty="0">
              <a:solidFill>
                <a:srgbClr val="222222"/>
              </a:solidFill>
              <a:effectLst/>
              <a:latin typeface="-apple-system"/>
            </a:endParaRPr>
          </a:p>
          <a:p>
            <a:pPr algn="l"/>
            <a:r>
              <a:rPr lang="en-US" b="1" i="0" dirty="0">
                <a:effectLst/>
                <a:latin typeface="var(--h2_typography-font-family)"/>
              </a:rPr>
              <a:t>Rivalry within Industry</a:t>
            </a:r>
          </a:p>
          <a:p>
            <a:pPr algn="just"/>
            <a:r>
              <a:rPr lang="en-US" b="0" i="0" dirty="0">
                <a:solidFill>
                  <a:srgbClr val="666666"/>
                </a:solidFill>
                <a:effectLst/>
                <a:latin typeface="Source Serif Pro" panose="02040603050405020204" pitchFamily="18" charset="0"/>
              </a:rPr>
              <a:t>The level of industry rivalry is influenced by the remaining four forces of Porter but is also subject to other causes. A high rivalry appears either as competition in terms of price or in terms of quality. The signs of high rivalry are:</a:t>
            </a:r>
          </a:p>
          <a:p>
            <a:pPr algn="l">
              <a:buFont typeface="Arial" panose="020B0604020202020204" pitchFamily="34" charset="0"/>
              <a:buChar char="•"/>
            </a:pPr>
            <a:endParaRPr lang="en-US" b="0" i="0" dirty="0">
              <a:solidFill>
                <a:srgbClr val="222222"/>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46</a:t>
            </a:fld>
            <a:endParaRPr lang="en-US"/>
          </a:p>
        </p:txBody>
      </p:sp>
    </p:spTree>
    <p:extLst>
      <p:ext uri="{BB962C8B-B14F-4D97-AF65-F5344CB8AC3E}">
        <p14:creationId xmlns:p14="http://schemas.microsoft.com/office/powerpoint/2010/main" val="1540009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Source Serif Pro" panose="020B0604020202020204" pitchFamily="18" charset="0"/>
              </a:rPr>
              <a:t>A market is defined as a specific industry that sells similar products. Porter’s analysis is used to assess market attractiveness both for new entrants and existing companies</a:t>
            </a:r>
          </a:p>
          <a:p>
            <a:endParaRPr lang="en-US" b="0" i="0" dirty="0">
              <a:solidFill>
                <a:srgbClr val="666666"/>
              </a:solidFill>
              <a:effectLst/>
              <a:latin typeface="Source Serif Pro" panose="020B0604020202020204" pitchFamily="18" charset="0"/>
            </a:endParaRPr>
          </a:p>
          <a:p>
            <a:pPr algn="l"/>
            <a:r>
              <a:rPr lang="en-US" b="0" i="0" dirty="0">
                <a:solidFill>
                  <a:srgbClr val="222222"/>
                </a:solidFill>
                <a:effectLst/>
                <a:latin typeface="-apple-system"/>
              </a:rPr>
              <a:t>We now understand that Porter’s five forces framework is used to analyze industry’s competitive forces and to shape organization’s strategy according to the results of the analysis. But how to use this tool? We have identified the following steps:</a:t>
            </a:r>
          </a:p>
          <a:p>
            <a:pPr algn="l">
              <a:buFont typeface="Arial" panose="020B0604020202020204" pitchFamily="34" charset="0"/>
              <a:buChar char="•"/>
            </a:pPr>
            <a:r>
              <a:rPr lang="en-US" b="0" i="0" dirty="0">
                <a:solidFill>
                  <a:srgbClr val="222222"/>
                </a:solidFill>
                <a:effectLst/>
                <a:latin typeface="-apple-system"/>
              </a:rPr>
              <a:t>Step 1. Gather the information on each of the five forces</a:t>
            </a:r>
          </a:p>
          <a:p>
            <a:pPr algn="l">
              <a:buFont typeface="Arial" panose="020B0604020202020204" pitchFamily="34" charset="0"/>
              <a:buChar char="•"/>
            </a:pPr>
            <a:r>
              <a:rPr lang="en-US" b="0" i="0" dirty="0">
                <a:solidFill>
                  <a:srgbClr val="222222"/>
                </a:solidFill>
                <a:effectLst/>
                <a:latin typeface="-apple-system"/>
              </a:rPr>
              <a:t>Step 2. Analyze the results and display them on a diagram</a:t>
            </a:r>
          </a:p>
          <a:p>
            <a:pPr algn="l">
              <a:buFont typeface="Arial" panose="020B0604020202020204" pitchFamily="34" charset="0"/>
              <a:buChar char="•"/>
            </a:pPr>
            <a:r>
              <a:rPr lang="en-US" b="0" i="0" dirty="0">
                <a:solidFill>
                  <a:srgbClr val="222222"/>
                </a:solidFill>
                <a:effectLst/>
                <a:latin typeface="-apple-system"/>
              </a:rPr>
              <a:t>Step 3. Formulate strategies based on the conclusions</a:t>
            </a:r>
          </a:p>
          <a:p>
            <a:pPr algn="l"/>
            <a:r>
              <a:rPr lang="en-US" b="1" i="0" dirty="0">
                <a:solidFill>
                  <a:srgbClr val="222222"/>
                </a:solidFill>
                <a:effectLst/>
                <a:latin typeface="-apple-system"/>
              </a:rPr>
              <a:t>Step 1. Gather the information on each of the five forces.</a:t>
            </a:r>
            <a:r>
              <a:rPr lang="en-US" b="0" i="0" dirty="0">
                <a:solidFill>
                  <a:srgbClr val="222222"/>
                </a:solidFill>
                <a:effectLst/>
                <a:latin typeface="-apple-system"/>
              </a:rPr>
              <a:t> What managers should do during this step is to gather information about their industry and to check it against each of the factors (such as “number of competitors in the industry”) influencing the force. We have already identified the most important factors in the table below.</a:t>
            </a:r>
          </a:p>
          <a:p>
            <a:pPr algn="l"/>
            <a:r>
              <a:rPr lang="en-US" b="1" i="0" dirty="0">
                <a:solidFill>
                  <a:srgbClr val="222222"/>
                </a:solidFill>
                <a:effectLst/>
                <a:latin typeface="-apple-system"/>
              </a:rPr>
              <a:t>Step 2. Analyze the results and display them on a diagram.</a:t>
            </a:r>
            <a:r>
              <a:rPr lang="en-US" b="0" i="0" dirty="0">
                <a:solidFill>
                  <a:srgbClr val="222222"/>
                </a:solidFill>
                <a:effectLst/>
                <a:latin typeface="-apple-system"/>
              </a:rPr>
              <a:t> After gathering all the information, you should analyze it and determine how each force is affecting an industry. For example, if there are many companies of equal size operating in the slow growth industry, it means that rivalry between existing companies is strong. Remember that five forces affect different industries differently so don’t use the same results of analysis for even similar industries!</a:t>
            </a:r>
          </a:p>
          <a:p>
            <a:pPr algn="l"/>
            <a:r>
              <a:rPr lang="en-US" b="1" i="0" dirty="0">
                <a:solidFill>
                  <a:srgbClr val="222222"/>
                </a:solidFill>
                <a:effectLst/>
                <a:latin typeface="-apple-system"/>
              </a:rPr>
              <a:t>Step 3. Formulate strategies based on the conclusions.</a:t>
            </a:r>
            <a:r>
              <a:rPr lang="en-US" b="0" i="0" dirty="0">
                <a:solidFill>
                  <a:srgbClr val="222222"/>
                </a:solidFill>
                <a:effectLst/>
                <a:latin typeface="-apple-system"/>
              </a:rPr>
              <a:t> At this stage, managers should formulate firm’s strategies using the results of the analysis For example, if it is hard to achieve economies of scale in the market, the company should pursue cost leadership strategy. Product development strategy should be used if the current market growth is slow and the market is saturated.</a:t>
            </a:r>
          </a:p>
          <a:p>
            <a:endParaRPr lang="en-US" dirty="0"/>
          </a:p>
          <a:p>
            <a:pPr marL="342900" marR="0" lvl="0" indent="-34290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Trade journals by entities like UMA, UIA, </a:t>
            </a:r>
            <a:r>
              <a:rPr lang="en-US" sz="1800" dirty="0" err="1">
                <a:effectLst/>
                <a:latin typeface="Times New Roman" panose="02020603050405020304" pitchFamily="18" charset="0"/>
                <a:ea typeface="Times New Roman" panose="02020603050405020304" pitchFamily="18" charset="0"/>
              </a:rPr>
              <a:t>etc</a:t>
            </a:r>
            <a:r>
              <a:rPr lang="en-US" sz="1800" dirty="0">
                <a:effectLst/>
                <a:latin typeface="Times New Roman" panose="02020603050405020304" pitchFamily="18" charset="0"/>
                <a:ea typeface="Times New Roman" panose="02020603050405020304" pitchFamily="18" charset="0"/>
              </a:rPr>
              <a:t> </a:t>
            </a:r>
          </a:p>
          <a:p>
            <a:pPr marL="342900" marR="0" lvl="0" indent="-34290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Magazines such as The Economist or business media like East African Business Week </a:t>
            </a:r>
          </a:p>
          <a:p>
            <a:pPr marL="342900" marR="0" lvl="0" indent="-34290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Government departments and their websites, e.g. Uganda Investment Authority (UIA), Uganda Manufacturers Association (UMA), Uganda Small Scale Industries Association (USSIA), Ministry of Industry &amp; Trade, Uganda National Chamber of Commerce, Bank of Uganda,   </a:t>
            </a:r>
          </a:p>
          <a:p>
            <a:pPr marL="342900" marR="0" lvl="0" indent="-34290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Industry exhibitions and conferences</a:t>
            </a:r>
          </a:p>
          <a:p>
            <a:pPr marL="342900" marR="0" lvl="0" indent="-34290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Past history of trading with various suppliers</a:t>
            </a:r>
          </a:p>
          <a:p>
            <a:pPr marL="342900" marR="0" lvl="0" indent="-34290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Price history for own data sources</a:t>
            </a:r>
          </a:p>
          <a:p>
            <a:pPr marL="342900" marR="0" lvl="0" indent="-34290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National statistics information on, National income and expenditure, Economic trends</a:t>
            </a:r>
          </a:p>
          <a:p>
            <a:pPr marL="342900" marR="0" lvl="0" indent="-34290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Contacts in the industry such as suppliers and supplier’s representatives</a:t>
            </a:r>
          </a:p>
          <a:p>
            <a:pPr marL="342900" marR="0" lvl="0" indent="-342900" algn="just">
              <a:spcBef>
                <a:spcPts val="0"/>
              </a:spcBef>
              <a:spcAft>
                <a:spcPts val="0"/>
              </a:spcAft>
              <a:buFont typeface="Symbol" panose="05050102010706020507" pitchFamily="18" charset="2"/>
              <a:buChar char=""/>
              <a:tabLst>
                <a:tab pos="228600" algn="l"/>
              </a:tabLst>
            </a:pPr>
            <a:r>
              <a:rPr lang="en-US" sz="1800" dirty="0" err="1">
                <a:effectLst/>
                <a:latin typeface="Times New Roman" panose="02020603050405020304" pitchFamily="18" charset="0"/>
                <a:ea typeface="Times New Roman" panose="02020603050405020304" pitchFamily="18" charset="0"/>
              </a:rPr>
              <a:t>Etc</a:t>
            </a: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If such analysis is undertaken on a regular basis, an invaluable data bank can be developed which can give a ‘picture’ of the particular industry. This will prove a useful source of information when planning negotiations with a supplier in that industry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7C6E5-5C2A-446E-8E04-DFE4787C83A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046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 4   Weak Influence and Low interest   Strategy Minimal Effort required  </a:t>
            </a:r>
          </a:p>
          <a:p>
            <a:endParaRPr lang="en-US" dirty="0"/>
          </a:p>
          <a:p>
            <a:endParaRPr lang="en-US" dirty="0"/>
          </a:p>
          <a:p>
            <a:r>
              <a:rPr lang="en-US" dirty="0"/>
              <a:t>Segment 3  Weak Influence and High Interest   Strategy Keep Informed</a:t>
            </a:r>
          </a:p>
          <a:p>
            <a:endParaRPr lang="en-US" dirty="0"/>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56</a:t>
            </a:fld>
            <a:endParaRPr lang="en-US"/>
          </a:p>
        </p:txBody>
      </p:sp>
    </p:spTree>
    <p:extLst>
      <p:ext uri="{BB962C8B-B14F-4D97-AF65-F5344CB8AC3E}">
        <p14:creationId xmlns:p14="http://schemas.microsoft.com/office/powerpoint/2010/main" val="10490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of the negotiators time should be spent in preparations</a:t>
            </a:r>
          </a:p>
          <a:p>
            <a:endParaRPr lang="en-US" dirty="0"/>
          </a:p>
          <a:p>
            <a:r>
              <a:rPr lang="en-US" b="0" i="0" dirty="0">
                <a:solidFill>
                  <a:srgbClr val="616161"/>
                </a:solidFill>
                <a:effectLst/>
                <a:latin typeface="Arial" panose="020B0604020202020204" pitchFamily="34" charset="0"/>
              </a:rPr>
              <a:t>While we don’t recommend limiting your preparation to 1 tool, for a low risk, simple negotiation it’s a great way to identify your leverage points and develop a negotiation plan that will distinguish your company from the competition.</a:t>
            </a:r>
            <a:r>
              <a:rPr lang="en-US" dirty="0"/>
              <a:t> </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3</a:t>
            </a:fld>
            <a:endParaRPr lang="en-US"/>
          </a:p>
        </p:txBody>
      </p:sp>
    </p:spTree>
    <p:extLst>
      <p:ext uri="{BB962C8B-B14F-4D97-AF65-F5344CB8AC3E}">
        <p14:creationId xmlns:p14="http://schemas.microsoft.com/office/powerpoint/2010/main" val="1654410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 2 Low Interest and Strong Influence strategy keep satisfied</a:t>
            </a:r>
          </a:p>
          <a:p>
            <a:endParaRPr lang="en-US" dirty="0"/>
          </a:p>
          <a:p>
            <a:r>
              <a:rPr lang="en-US" dirty="0"/>
              <a:t>Segment 1 High Interest and Strong Influence strategy keep close</a:t>
            </a:r>
          </a:p>
        </p:txBody>
      </p:sp>
      <p:sp>
        <p:nvSpPr>
          <p:cNvPr id="4" name="Slide Number Placeholder 3"/>
          <p:cNvSpPr>
            <a:spLocks noGrp="1"/>
          </p:cNvSpPr>
          <p:nvPr>
            <p:ph type="sldNum" sz="quarter" idx="5"/>
          </p:nvPr>
        </p:nvSpPr>
        <p:spPr/>
        <p:txBody>
          <a:bodyPr/>
          <a:lstStyle/>
          <a:p>
            <a:fld id="{10DA6E81-882B-4828-986C-EFC459D9D965}" type="slidenum">
              <a:rPr lang="en-US" smtClean="0"/>
              <a:t>57</a:t>
            </a:fld>
            <a:endParaRPr lang="en-US"/>
          </a:p>
        </p:txBody>
      </p:sp>
    </p:spTree>
    <p:extLst>
      <p:ext uri="{BB962C8B-B14F-4D97-AF65-F5344CB8AC3E}">
        <p14:creationId xmlns:p14="http://schemas.microsoft.com/office/powerpoint/2010/main" val="196899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SWOT leads companies to coming up with effective and wise strategies </a:t>
            </a: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4</a:t>
            </a:fld>
            <a:endParaRPr lang="en-US"/>
          </a:p>
        </p:txBody>
      </p:sp>
    </p:spTree>
    <p:extLst>
      <p:ext uri="{BB962C8B-B14F-4D97-AF65-F5344CB8AC3E}">
        <p14:creationId xmlns:p14="http://schemas.microsoft.com/office/powerpoint/2010/main" val="129059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6</a:t>
            </a:fld>
            <a:endParaRPr lang="en-US"/>
          </a:p>
        </p:txBody>
      </p:sp>
    </p:spTree>
    <p:extLst>
      <p:ext uri="{BB962C8B-B14F-4D97-AF65-F5344CB8AC3E}">
        <p14:creationId xmlns:p14="http://schemas.microsoft.com/office/powerpoint/2010/main" val="337321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3555A"/>
                </a:solidFill>
                <a:effectLst/>
                <a:latin typeface="acumin-pro"/>
              </a:rPr>
              <a:t>Strength: </a:t>
            </a:r>
          </a:p>
          <a:p>
            <a:pPr algn="l">
              <a:buFont typeface="+mj-lt"/>
              <a:buAutoNum type="arabicPeriod"/>
            </a:pPr>
            <a:r>
              <a:rPr lang="en-US" b="0" i="0" dirty="0">
                <a:solidFill>
                  <a:srgbClr val="53555A"/>
                </a:solidFill>
                <a:effectLst/>
                <a:latin typeface="acumin-pro"/>
              </a:rPr>
              <a:t>Relationship with customer</a:t>
            </a:r>
          </a:p>
          <a:p>
            <a:pPr algn="l">
              <a:buFont typeface="+mj-lt"/>
              <a:buAutoNum type="arabicPeriod"/>
            </a:pPr>
            <a:r>
              <a:rPr lang="en-US" b="0" i="0" dirty="0">
                <a:solidFill>
                  <a:srgbClr val="53555A"/>
                </a:solidFill>
                <a:effectLst/>
                <a:latin typeface="acumin-pro"/>
              </a:rPr>
              <a:t>Experience</a:t>
            </a:r>
          </a:p>
          <a:p>
            <a:pPr algn="l">
              <a:buFont typeface="+mj-lt"/>
              <a:buAutoNum type="arabicPeriod"/>
            </a:pPr>
            <a:r>
              <a:rPr lang="en-US" b="0" i="0" dirty="0">
                <a:solidFill>
                  <a:srgbClr val="53555A"/>
                </a:solidFill>
                <a:effectLst/>
                <a:latin typeface="acumin-pro"/>
              </a:rPr>
              <a:t>Market position</a:t>
            </a:r>
          </a:p>
          <a:p>
            <a:pPr algn="l">
              <a:buFont typeface="+mj-lt"/>
              <a:buAutoNum type="arabicPeriod"/>
            </a:pPr>
            <a:r>
              <a:rPr lang="en-US" b="0" i="0" dirty="0">
                <a:solidFill>
                  <a:srgbClr val="53555A"/>
                </a:solidFill>
                <a:effectLst/>
                <a:latin typeface="acumin-pro"/>
              </a:rPr>
              <a:t>Financial resources</a:t>
            </a:r>
          </a:p>
          <a:p>
            <a:pPr algn="l">
              <a:buFont typeface="+mj-lt"/>
              <a:buAutoNum type="arabicPeriod"/>
            </a:pPr>
            <a:r>
              <a:rPr lang="en-US" b="0" i="0" dirty="0">
                <a:solidFill>
                  <a:srgbClr val="53555A"/>
                </a:solidFill>
                <a:effectLst/>
                <a:latin typeface="acumin-pro"/>
              </a:rPr>
              <a:t>Knowledgeable staffing</a:t>
            </a:r>
          </a:p>
          <a:p>
            <a:pPr algn="l">
              <a:buFont typeface="+mj-lt"/>
              <a:buAutoNum type="arabicPeriod"/>
            </a:pPr>
            <a:r>
              <a:rPr lang="en-US" b="0" i="0" dirty="0">
                <a:solidFill>
                  <a:srgbClr val="53555A"/>
                </a:solidFill>
                <a:effectLst/>
                <a:latin typeface="acumin-pro"/>
              </a:rPr>
              <a:t>Product strengths over competition</a:t>
            </a:r>
          </a:p>
          <a:p>
            <a:endParaRPr lang="en-US" b="0" i="0" dirty="0">
              <a:solidFill>
                <a:srgbClr val="53555A"/>
              </a:solidFill>
              <a:effectLst/>
              <a:latin typeface="acumin-pro"/>
            </a:endParaRPr>
          </a:p>
          <a:p>
            <a:r>
              <a:rPr lang="en-US" b="0" i="0" dirty="0">
                <a:solidFill>
                  <a:srgbClr val="53555A"/>
                </a:solidFill>
                <a:effectLst/>
                <a:latin typeface="acumin-pro"/>
              </a:rPr>
              <a:t>Weakness</a:t>
            </a:r>
          </a:p>
          <a:p>
            <a:pPr marL="0" indent="0" algn="l">
              <a:buFont typeface="Arial" panose="020B0604020202020204" pitchFamily="34" charset="0"/>
              <a:buNone/>
            </a:pPr>
            <a:r>
              <a:rPr lang="en-US" b="0" i="0" dirty="0">
                <a:solidFill>
                  <a:srgbClr val="61728D"/>
                </a:solidFill>
                <a:effectLst/>
                <a:latin typeface="Roboto" panose="020B0604020202020204" pitchFamily="2" charset="0"/>
              </a:rPr>
              <a:t>the supplier may have several weaknesses, </a:t>
            </a:r>
          </a:p>
          <a:p>
            <a:pPr marL="171450" indent="-171450" algn="l">
              <a:buFont typeface="Arial" panose="020B0604020202020204" pitchFamily="34" charset="0"/>
              <a:buChar char="•"/>
            </a:pPr>
            <a:r>
              <a:rPr lang="en-US" b="0" i="0" dirty="0">
                <a:solidFill>
                  <a:srgbClr val="61728D"/>
                </a:solidFill>
                <a:effectLst/>
                <a:latin typeface="Roboto" panose="020B0604020202020204" pitchFamily="2" charset="0"/>
              </a:rPr>
              <a:t>such as logistical problems that result in constant delivery delays;</a:t>
            </a:r>
          </a:p>
          <a:p>
            <a:pPr marL="171450" indent="-171450" algn="l">
              <a:buFont typeface="Arial" panose="020B0604020202020204" pitchFamily="34" charset="0"/>
              <a:buChar char="•"/>
            </a:pPr>
            <a:r>
              <a:rPr lang="en-US" b="0" i="0" dirty="0">
                <a:solidFill>
                  <a:srgbClr val="61728D"/>
                </a:solidFill>
                <a:effectLst/>
                <a:latin typeface="Roboto" panose="020B0604020202020204" pitchFamily="2" charset="0"/>
              </a:rPr>
              <a:t>financial problems, which may cause breaches of contract;</a:t>
            </a:r>
          </a:p>
          <a:p>
            <a:pPr marL="171450" indent="-171450" algn="l">
              <a:buFont typeface="Arial" panose="020B0604020202020204" pitchFamily="34" charset="0"/>
              <a:buChar char="•"/>
            </a:pPr>
            <a:r>
              <a:rPr lang="en-US" b="0" i="0" dirty="0">
                <a:solidFill>
                  <a:srgbClr val="61728D"/>
                </a:solidFill>
                <a:effectLst/>
                <a:latin typeface="Roboto" panose="020B0604020202020204" pitchFamily="2" charset="0"/>
              </a:rPr>
              <a:t>problems in customer service, which makes it difficult to exchange parts, to give a few examples.</a:t>
            </a:r>
          </a:p>
          <a:p>
            <a:pPr algn="l"/>
            <a:endParaRPr lang="en-US" b="0" i="0" dirty="0">
              <a:solidFill>
                <a:srgbClr val="61728D"/>
              </a:solidFill>
              <a:effectLst/>
              <a:latin typeface="Roboto" panose="020B0604020202020204" pitchFamily="2" charset="0"/>
            </a:endParaRPr>
          </a:p>
          <a:p>
            <a:pPr marL="0" indent="0" algn="l">
              <a:buFont typeface="Arial" panose="020B0604020202020204" pitchFamily="34" charset="0"/>
              <a:buNone/>
            </a:pPr>
            <a:r>
              <a:rPr lang="en-US" b="0" i="0" dirty="0">
                <a:solidFill>
                  <a:srgbClr val="61728D"/>
                </a:solidFill>
                <a:effectLst/>
                <a:latin typeface="Roboto" panose="020B0604020202020204" pitchFamily="2" charset="0"/>
              </a:rPr>
              <a:t>So ask yourself what is a priority for your company in that agreement, so you will know when a partner’s weakness is a deal breaker.</a:t>
            </a:r>
          </a:p>
          <a:p>
            <a:pPr marL="171450" indent="-171450" algn="l">
              <a:buFont typeface="Arial" panose="020B0604020202020204" pitchFamily="34" charset="0"/>
              <a:buChar char="•"/>
            </a:pPr>
            <a:r>
              <a:rPr lang="en-US" b="0" i="0" dirty="0">
                <a:solidFill>
                  <a:srgbClr val="61728D"/>
                </a:solidFill>
                <a:effectLst/>
                <a:latin typeface="Roboto" panose="020B0604020202020204" pitchFamily="2" charset="0"/>
              </a:rPr>
              <a:t>After the weaknesses have been raised, address them at the negotiation, questioning your future partner about them. This way, you protect your company.</a:t>
            </a:r>
          </a:p>
          <a:p>
            <a:pPr marL="171450" indent="-171450" algn="l">
              <a:buFont typeface="Arial" panose="020B0604020202020204" pitchFamily="34" charset="0"/>
              <a:buChar char="•"/>
            </a:pPr>
            <a:r>
              <a:rPr lang="en-US" b="0" i="0" dirty="0">
                <a:solidFill>
                  <a:srgbClr val="333333"/>
                </a:solidFill>
                <a:effectLst/>
                <a:latin typeface="Georgia" panose="02040502050405020303" pitchFamily="18" charset="0"/>
              </a:rPr>
              <a:t>A weakness isn't necessarily a weakness if all the competitors in the market suffer from it.</a:t>
            </a:r>
            <a:endParaRPr lang="en-US" b="0" i="0" dirty="0">
              <a:solidFill>
                <a:srgbClr val="61728D"/>
              </a:solidFill>
              <a:effectLst/>
              <a:latin typeface="Roboto" panose="020B0604020202020204" pitchFamily="2" charset="0"/>
            </a:endParaRPr>
          </a:p>
          <a:p>
            <a:pPr algn="l"/>
            <a:endParaRPr lang="en-US" b="0" i="0" dirty="0">
              <a:solidFill>
                <a:srgbClr val="61728D"/>
              </a:solidFill>
              <a:effectLst/>
              <a:latin typeface="Roboto" panose="020B0604020202020204" pitchFamily="2" charset="0"/>
            </a:endParaRPr>
          </a:p>
          <a:p>
            <a:pPr algn="l"/>
            <a:r>
              <a:rPr lang="en-US" b="0" i="0" dirty="0">
                <a:solidFill>
                  <a:srgbClr val="61728D"/>
                </a:solidFill>
                <a:effectLst/>
                <a:latin typeface="Roboto" panose="02000000000000000000" pitchFamily="2" charset="0"/>
              </a:rPr>
              <a:t>Use the listed threats to protect yourself and bargain in your favor, but make sure to check how each one can impact your purchase. Ask if the supplier is able to mitigate all possible supply risks. Also keep in mind what risks you are able to deal with and draw up a contingency plan.</a:t>
            </a:r>
          </a:p>
          <a:p>
            <a:pPr algn="l"/>
            <a:endParaRPr lang="en-US" b="0" i="0" dirty="0">
              <a:solidFill>
                <a:srgbClr val="61728D"/>
              </a:solidFill>
              <a:effectLst/>
              <a:latin typeface="Roboto" panose="02000000000000000000" pitchFamily="2" charset="0"/>
            </a:endParaRPr>
          </a:p>
          <a:p>
            <a:pPr algn="l"/>
            <a:r>
              <a:rPr lang="en-US" b="0" i="0" dirty="0">
                <a:solidFill>
                  <a:srgbClr val="61728D"/>
                </a:solidFill>
                <a:effectLst/>
                <a:latin typeface="Roboto" panose="020B0604020202020204" pitchFamily="2" charset="0"/>
              </a:rPr>
              <a:t>Opportunities:</a:t>
            </a:r>
          </a:p>
          <a:p>
            <a:pPr algn="l"/>
            <a:r>
              <a:rPr lang="en-US" b="0" i="0" dirty="0">
                <a:solidFill>
                  <a:srgbClr val="61728D"/>
                </a:solidFill>
                <a:effectLst/>
                <a:latin typeface="Roboto" panose="02000000000000000000" pitchFamily="2" charset="0"/>
              </a:rPr>
              <a:t>It is important to analyze what are the opportunities that this supplier has to offer. Will it be a strategic partnership? </a:t>
            </a:r>
          </a:p>
          <a:p>
            <a:pPr algn="l"/>
            <a:r>
              <a:rPr lang="en-US" b="0" i="0" dirty="0">
                <a:solidFill>
                  <a:srgbClr val="61728D"/>
                </a:solidFill>
                <a:effectLst/>
                <a:latin typeface="Roboto" panose="02000000000000000000" pitchFamily="2" charset="0"/>
              </a:rPr>
              <a:t>This information will be useful for you to benefit from your purchase and achieve your goals with the agreement.</a:t>
            </a:r>
          </a:p>
          <a:p>
            <a:pPr algn="l"/>
            <a:endParaRPr lang="en-US" b="0" i="0" dirty="0">
              <a:solidFill>
                <a:srgbClr val="61728D"/>
              </a:solidFill>
              <a:effectLst/>
              <a:latin typeface="Roboto" panose="02000000000000000000" pitchFamily="2" charset="0"/>
            </a:endParaRPr>
          </a:p>
          <a:p>
            <a:pPr algn="l"/>
            <a:r>
              <a:rPr lang="en-US" b="0" i="0" dirty="0">
                <a:solidFill>
                  <a:srgbClr val="61728D"/>
                </a:solidFill>
                <a:effectLst/>
                <a:latin typeface="Roboto" panose="02000000000000000000" pitchFamily="2" charset="0"/>
              </a:rPr>
              <a:t>If you are dealing with a supplier with faster logistics that also allows cargo consolidation or deposit near your company, it may be interesting to purchase more units of that material. </a:t>
            </a:r>
          </a:p>
          <a:p>
            <a:pPr algn="l"/>
            <a:r>
              <a:rPr lang="en-US" b="0" i="0" dirty="0">
                <a:solidFill>
                  <a:srgbClr val="61728D"/>
                </a:solidFill>
                <a:effectLst/>
                <a:latin typeface="Roboto" panose="02000000000000000000" pitchFamily="2" charset="0"/>
              </a:rPr>
              <a:t>For long-term contracts, it is important to understand how much this partner has invested in innovation and how it will be advantageous and will add to their purchases in the medium and long terms.</a:t>
            </a:r>
          </a:p>
          <a:p>
            <a:pPr algn="l"/>
            <a:endParaRPr lang="en-US" b="0" i="0" dirty="0">
              <a:solidFill>
                <a:srgbClr val="61728D"/>
              </a:solidFill>
              <a:effectLst/>
              <a:latin typeface="Roboto" panose="02000000000000000000" pitchFamily="2" charset="0"/>
            </a:endParaRPr>
          </a:p>
          <a:p>
            <a:pPr algn="l"/>
            <a:endParaRPr lang="en-US" b="0" i="0" dirty="0">
              <a:solidFill>
                <a:srgbClr val="53555A"/>
              </a:solidFill>
              <a:effectLst/>
              <a:latin typeface="acumin-pro"/>
            </a:endParaRPr>
          </a:p>
          <a:p>
            <a:pPr algn="l"/>
            <a:endParaRPr lang="en-US" b="0" i="0" dirty="0">
              <a:solidFill>
                <a:srgbClr val="53555A"/>
              </a:solidFill>
              <a:effectLst/>
              <a:latin typeface="acumin-pro"/>
            </a:endParaRPr>
          </a:p>
          <a:p>
            <a:endParaRPr lang="en-US" b="0" i="0" dirty="0">
              <a:solidFill>
                <a:srgbClr val="53555A"/>
              </a:solidFill>
              <a:effectLst/>
              <a:latin typeface="acumin-pro"/>
            </a:endParaRPr>
          </a:p>
        </p:txBody>
      </p:sp>
      <p:sp>
        <p:nvSpPr>
          <p:cNvPr id="4" name="Slide Number Placeholder 3"/>
          <p:cNvSpPr>
            <a:spLocks noGrp="1"/>
          </p:cNvSpPr>
          <p:nvPr>
            <p:ph type="sldNum" sz="quarter" idx="5"/>
          </p:nvPr>
        </p:nvSpPr>
        <p:spPr/>
        <p:txBody>
          <a:bodyPr/>
          <a:lstStyle/>
          <a:p>
            <a:fld id="{10DA6E81-882B-4828-986C-EFC459D9D965}" type="slidenum">
              <a:rPr lang="en-US" smtClean="0"/>
              <a:t>7</a:t>
            </a:fld>
            <a:endParaRPr lang="en-US"/>
          </a:p>
        </p:txBody>
      </p:sp>
    </p:spTree>
    <p:extLst>
      <p:ext uri="{BB962C8B-B14F-4D97-AF65-F5344CB8AC3E}">
        <p14:creationId xmlns:p14="http://schemas.microsoft.com/office/powerpoint/2010/main" val="148335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334D"/>
                </a:solidFill>
                <a:effectLst/>
                <a:latin typeface="Whitney A"/>
              </a:rPr>
              <a:t>An Overview of Price Analysis</a:t>
            </a:r>
          </a:p>
          <a:p>
            <a:pPr algn="l"/>
            <a:r>
              <a:rPr lang="en-US" b="0" i="0" dirty="0">
                <a:solidFill>
                  <a:srgbClr val="212529"/>
                </a:solidFill>
                <a:effectLst/>
                <a:latin typeface="Whitney A"/>
              </a:rPr>
              <a:t>the price analysis strategy is effective when applied to products that can be contrasted to other, “similar” procurements. </a:t>
            </a:r>
          </a:p>
          <a:p>
            <a:pPr algn="l"/>
            <a:endParaRPr lang="en-US" b="0" i="0" dirty="0">
              <a:solidFill>
                <a:srgbClr val="212529"/>
              </a:solidFill>
              <a:effectLst/>
              <a:latin typeface="Whitney A"/>
            </a:endParaRPr>
          </a:p>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10</a:t>
            </a:fld>
            <a:endParaRPr lang="en-US"/>
          </a:p>
        </p:txBody>
      </p:sp>
    </p:spTree>
    <p:extLst>
      <p:ext uri="{BB962C8B-B14F-4D97-AF65-F5344CB8AC3E}">
        <p14:creationId xmlns:p14="http://schemas.microsoft.com/office/powerpoint/2010/main" val="380952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 elasticity of demand </a:t>
            </a:r>
            <a:r>
              <a:rPr lang="en-US" b="0" i="0" dirty="0">
                <a:solidFill>
                  <a:srgbClr val="000000"/>
                </a:solidFill>
                <a:effectLst/>
                <a:latin typeface="Merriweather" panose="020B0604020202020204" pitchFamily="2" charset="0"/>
              </a:rPr>
              <a:t>The price elasticity of demand (PED) measures the percentage change in quantity demanded by consumers as a result of a percentage change in price</a:t>
            </a:r>
          </a:p>
          <a:p>
            <a:endParaRPr lang="en-US" b="0" i="0" dirty="0">
              <a:solidFill>
                <a:srgbClr val="000000"/>
              </a:solidFill>
              <a:effectLst/>
              <a:latin typeface="Merriweather"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SourceSansPro"/>
              </a:rPr>
              <a:t>Economists use price elasticity to understand how supply and demand for a product change when its price changes. A good is elastic if a price change causes a substantial change in demand or supply.</a:t>
            </a:r>
          </a:p>
          <a:p>
            <a:r>
              <a:rPr lang="en-US" b="0" i="0" dirty="0">
                <a:solidFill>
                  <a:srgbClr val="111111"/>
                </a:solidFill>
                <a:effectLst/>
                <a:latin typeface="SourceSansPro"/>
              </a:rPr>
              <a:t>f the </a:t>
            </a:r>
            <a:r>
              <a:rPr lang="en-US" b="0" i="0" u="sng" dirty="0">
                <a:solidFill>
                  <a:srgbClr val="2C40D0"/>
                </a:solidFill>
                <a:effectLst/>
                <a:latin typeface="SourceSansPro"/>
                <a:hlinkClick r:id="rId3"/>
              </a:rPr>
              <a:t>quantity demanded</a:t>
            </a:r>
            <a:r>
              <a:rPr lang="en-US" b="0" i="0" dirty="0">
                <a:solidFill>
                  <a:srgbClr val="111111"/>
                </a:solidFill>
                <a:effectLst/>
                <a:latin typeface="SourceSansPro"/>
              </a:rPr>
              <a:t> of a product changes greatly in response to changes in its price, it is elastic. That is, the demand point for the product is stretched far from its prior point. </a:t>
            </a:r>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11</a:t>
            </a:fld>
            <a:endParaRPr lang="en-US"/>
          </a:p>
        </p:txBody>
      </p:sp>
    </p:spTree>
    <p:extLst>
      <p:ext uri="{BB962C8B-B14F-4D97-AF65-F5344CB8AC3E}">
        <p14:creationId xmlns:p14="http://schemas.microsoft.com/office/powerpoint/2010/main" val="97216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A6E81-882B-4828-986C-EFC459D9D965}" type="slidenum">
              <a:rPr lang="en-US" smtClean="0"/>
              <a:t>12</a:t>
            </a:fld>
            <a:endParaRPr lang="en-US"/>
          </a:p>
        </p:txBody>
      </p:sp>
    </p:spTree>
    <p:extLst>
      <p:ext uri="{BB962C8B-B14F-4D97-AF65-F5344CB8AC3E}">
        <p14:creationId xmlns:p14="http://schemas.microsoft.com/office/powerpoint/2010/main" val="215216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512CC9-07B7-4D4D-9C32-D86158B447AB}"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23384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12CC9-07B7-4D4D-9C32-D86158B447AB}"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332868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12CC9-07B7-4D4D-9C32-D86158B447AB}"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230619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578E7E-DE5A-4262-8549-E82A53012D95}" type="datetime1">
              <a:rPr lang="en-US" smtClean="0"/>
              <a:t>9/4/2024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294725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77499-C5AA-4B68-958D-940375DA834B}" type="datetime1">
              <a:rPr lang="en-US" smtClean="0"/>
              <a:t>9/4/2024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85430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18C2F-C6B6-44C8-A208-8C4BC6E7E371}" type="datetime1">
              <a:rPr lang="en-US" smtClean="0"/>
              <a:t>9/4/2024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2867045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203F31-C6E6-46E6-812F-36A2A8693A7C}" type="datetime1">
              <a:rPr lang="en-US" smtClean="0"/>
              <a:t>9/4/2024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1269735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EA115-D04E-4096-973D-3F261F0AF45C}" type="datetime1">
              <a:rPr lang="en-US" smtClean="0"/>
              <a:t>9/4/2024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49109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012A16-B9BC-48E0-A547-FD554C855794}" type="datetime1">
              <a:rPr lang="en-US" smtClean="0"/>
              <a:t>9/4/2024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4084452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14FBA-555F-4758-B0E1-71D714D7AB49}" type="datetime1">
              <a:rPr lang="en-US" smtClean="0"/>
              <a:t>9/4/2024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7678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D718D-6FA7-4BD5-A2DC-58A1EF41CF47}" type="datetime1">
              <a:rPr lang="en-US" smtClean="0"/>
              <a:t>9/4/2024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136969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12CC9-07B7-4D4D-9C32-D86158B447AB}"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253678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2D60DB-7CF1-455E-BEC4-056C2D0D43DA}" type="datetime1">
              <a:rPr lang="en-US" smtClean="0"/>
              <a:t>9/4/2024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111732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12D79-234D-43A3-B87F-0E98CCDA2A3D}" type="datetime1">
              <a:rPr lang="en-US" smtClean="0"/>
              <a:t>9/4/2024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60325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BDEAC-4F8C-4379-85A0-58E8BF737D04}" type="datetime1">
              <a:rPr lang="en-US" smtClean="0"/>
              <a:t>9/4/2024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E2993-5657-492C-A195-F18E95B9F6A7}" type="slidenum">
              <a:rPr lang="en-GB" smtClean="0"/>
              <a:t>‹#›</a:t>
            </a:fld>
            <a:endParaRPr lang="en-GB"/>
          </a:p>
        </p:txBody>
      </p:sp>
    </p:spTree>
    <p:extLst>
      <p:ext uri="{BB962C8B-B14F-4D97-AF65-F5344CB8AC3E}">
        <p14:creationId xmlns:p14="http://schemas.microsoft.com/office/powerpoint/2010/main" val="205494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512CC9-07B7-4D4D-9C32-D86158B447AB}"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335028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512CC9-07B7-4D4D-9C32-D86158B447AB}"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203645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512CC9-07B7-4D4D-9C32-D86158B447AB}"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280228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512CC9-07B7-4D4D-9C32-D86158B447AB}"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155639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12CC9-07B7-4D4D-9C32-D86158B447AB}"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36600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512CC9-07B7-4D4D-9C32-D86158B447AB}"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212307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512CC9-07B7-4D4D-9C32-D86158B447AB}"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9005-1400-4022-A806-060E9276BB82}" type="slidenum">
              <a:rPr lang="en-US" smtClean="0"/>
              <a:t>‹#›</a:t>
            </a:fld>
            <a:endParaRPr lang="en-US"/>
          </a:p>
        </p:txBody>
      </p:sp>
    </p:spTree>
    <p:extLst>
      <p:ext uri="{BB962C8B-B14F-4D97-AF65-F5344CB8AC3E}">
        <p14:creationId xmlns:p14="http://schemas.microsoft.com/office/powerpoint/2010/main" val="75542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12CC9-07B7-4D4D-9C32-D86158B447AB}" type="datetimeFigureOut">
              <a:rPr lang="en-US" smtClean="0"/>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49005-1400-4022-A806-060E9276BB82}" type="slidenum">
              <a:rPr lang="en-US" smtClean="0"/>
              <a:t>‹#›</a:t>
            </a:fld>
            <a:endParaRPr lang="en-US"/>
          </a:p>
        </p:txBody>
      </p:sp>
    </p:spTree>
    <p:extLst>
      <p:ext uri="{BB962C8B-B14F-4D97-AF65-F5344CB8AC3E}">
        <p14:creationId xmlns:p14="http://schemas.microsoft.com/office/powerpoint/2010/main" val="3083866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D7FEC-1D2A-48EE-A5B5-0912894C85BC}" type="datetime1">
              <a:rPr lang="en-US" smtClean="0"/>
              <a:t>9/4/2024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E2993-5657-492C-A195-F18E95B9F6A7}" type="slidenum">
              <a:rPr lang="en-GB" smtClean="0"/>
              <a:t>‹#›</a:t>
            </a:fld>
            <a:endParaRPr lang="en-GB"/>
          </a:p>
        </p:txBody>
      </p:sp>
    </p:spTree>
    <p:extLst>
      <p:ext uri="{BB962C8B-B14F-4D97-AF65-F5344CB8AC3E}">
        <p14:creationId xmlns:p14="http://schemas.microsoft.com/office/powerpoint/2010/main" val="827415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228600"/>
            <a:ext cx="7772400" cy="2819400"/>
          </a:xfrm>
        </p:spPr>
        <p:txBody>
          <a:bodyPr>
            <a:normAutofit/>
          </a:bodyPr>
          <a:lstStyle/>
          <a:p>
            <a:r>
              <a:rPr lang="en-GB" sz="5400" b="1" dirty="0">
                <a:solidFill>
                  <a:srgbClr val="647D89"/>
                </a:solidFill>
                <a:latin typeface="Gadugi" panose="020B0502040204020203" pitchFamily="34" charset="0"/>
                <a:ea typeface="Gadugi" panose="020B0502040204020203" pitchFamily="34" charset="0"/>
                <a:cs typeface="Microsoft Sans Serif" panose="020B0604020202020204" pitchFamily="34" charset="0"/>
              </a:rPr>
              <a:t>SUPPORT TOOLS</a:t>
            </a:r>
            <a:br>
              <a:rPr lang="en-GB" sz="5400" b="1" dirty="0">
                <a:solidFill>
                  <a:srgbClr val="647D89"/>
                </a:solidFill>
                <a:latin typeface="Gadugi" panose="020B0502040204020203" pitchFamily="34" charset="0"/>
                <a:ea typeface="Gadugi" panose="020B0502040204020203" pitchFamily="34" charset="0"/>
                <a:cs typeface="Microsoft Sans Serif" panose="020B0604020202020204" pitchFamily="34" charset="0"/>
              </a:rPr>
            </a:br>
            <a:r>
              <a:rPr lang="en-GB" sz="5400" b="1" dirty="0">
                <a:solidFill>
                  <a:srgbClr val="647D89"/>
                </a:solidFill>
                <a:latin typeface="Gadugi" panose="020B0502040204020203" pitchFamily="34" charset="0"/>
                <a:ea typeface="Gadugi" panose="020B0502040204020203" pitchFamily="34" charset="0"/>
                <a:cs typeface="Microsoft Sans Serif" panose="020B0604020202020204" pitchFamily="34" charset="0"/>
              </a:rPr>
              <a:t> FOR</a:t>
            </a:r>
            <a:endParaRPr lang="en-US" sz="5400" b="1" dirty="0">
              <a:solidFill>
                <a:srgbClr val="647D89"/>
              </a:solidFill>
              <a:latin typeface="Gadugi" panose="020B0502040204020203" pitchFamily="34" charset="0"/>
              <a:ea typeface="Gadugi" panose="020B0502040204020203" pitchFamily="34" charset="0"/>
              <a:cs typeface="Microsoft Sans Serif" panose="020B0604020202020204" pitchFamily="34" charset="0"/>
            </a:endParaRPr>
          </a:p>
        </p:txBody>
      </p:sp>
      <p:sp>
        <p:nvSpPr>
          <p:cNvPr id="3" name="Subtitle 2"/>
          <p:cNvSpPr>
            <a:spLocks noGrp="1"/>
          </p:cNvSpPr>
          <p:nvPr>
            <p:ph type="subTitle" idx="1"/>
          </p:nvPr>
        </p:nvSpPr>
        <p:spPr>
          <a:xfrm>
            <a:off x="457200" y="5105400"/>
            <a:ext cx="8077200" cy="1752600"/>
          </a:xfrm>
        </p:spPr>
        <p:txBody>
          <a:bodyPr>
            <a:noAutofit/>
          </a:bodyPr>
          <a:lstStyle/>
          <a:p>
            <a:pPr algn="l"/>
            <a:r>
              <a:rPr lang="en-US" sz="2400" b="1" dirty="0">
                <a:solidFill>
                  <a:schemeClr val="tx1">
                    <a:lumMod val="75000"/>
                    <a:lumOff val="25000"/>
                  </a:schemeClr>
                </a:solidFill>
                <a:latin typeface="Candara" panose="020E0502030303020204" pitchFamily="34" charset="0"/>
              </a:rPr>
              <a:t>By: ALWAYO FLAVIA</a:t>
            </a:r>
          </a:p>
          <a:p>
            <a:pPr algn="l"/>
            <a:r>
              <a:rPr lang="en-US" sz="2400" b="1" dirty="0">
                <a:solidFill>
                  <a:schemeClr val="tx1">
                    <a:lumMod val="75000"/>
                    <a:lumOff val="25000"/>
                  </a:schemeClr>
                </a:solidFill>
                <a:latin typeface="Candara" panose="020E0502030303020204" pitchFamily="34" charset="0"/>
              </a:rPr>
              <a:t>Lecturer, Department of Procurement &amp; supply chain mgt</a:t>
            </a:r>
          </a:p>
          <a:p>
            <a:pPr algn="l"/>
            <a:r>
              <a:rPr lang="en-US" sz="2400" b="1" dirty="0">
                <a:solidFill>
                  <a:schemeClr val="tx1">
                    <a:lumMod val="75000"/>
                    <a:lumOff val="25000"/>
                  </a:schemeClr>
                </a:solidFill>
                <a:latin typeface="Candara" panose="020E0502030303020204" pitchFamily="34" charset="0"/>
              </a:rPr>
              <a:t>Mobile :0777073213</a:t>
            </a:r>
          </a:p>
          <a:p>
            <a:pPr algn="l"/>
            <a:r>
              <a:rPr lang="en-US" sz="2400" b="1" dirty="0">
                <a:solidFill>
                  <a:schemeClr val="tx1">
                    <a:lumMod val="75000"/>
                    <a:lumOff val="25000"/>
                  </a:schemeClr>
                </a:solidFill>
                <a:latin typeface="Candara" panose="020E0502030303020204" pitchFamily="34" charset="0"/>
              </a:rPr>
              <a:t>Email: balwayo@mubs.ac.ug</a:t>
            </a:r>
          </a:p>
          <a:p>
            <a:pPr algn="l"/>
            <a:endParaRPr lang="en-US" sz="2400" b="1" dirty="0">
              <a:solidFill>
                <a:schemeClr val="tx1">
                  <a:lumMod val="75000"/>
                  <a:lumOff val="25000"/>
                </a:schemeClr>
              </a:solidFill>
              <a:latin typeface="Candara" panose="020E0502030303020204" pitchFamily="34" charset="0"/>
            </a:endParaRPr>
          </a:p>
        </p:txBody>
      </p:sp>
      <p:pic>
        <p:nvPicPr>
          <p:cNvPr id="6" name="Picture 5">
            <a:extLst>
              <a:ext uri="{FF2B5EF4-FFF2-40B4-BE49-F238E27FC236}">
                <a16:creationId xmlns:a16="http://schemas.microsoft.com/office/drawing/2014/main" id="{B0FDADE2-B5B4-4133-B1F0-9EE3DAA69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6" y="2461434"/>
            <a:ext cx="8575027" cy="2643966"/>
          </a:xfrm>
          <a:prstGeom prst="rect">
            <a:avLst/>
          </a:prstGeom>
        </p:spPr>
      </p:pic>
    </p:spTree>
    <p:extLst>
      <p:ext uri="{BB962C8B-B14F-4D97-AF65-F5344CB8AC3E}">
        <p14:creationId xmlns:p14="http://schemas.microsoft.com/office/powerpoint/2010/main" val="19034110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GB" b="1" dirty="0"/>
              <a:t>Price Analysis</a:t>
            </a:r>
            <a:endParaRPr lang="en-US" b="1" dirty="0"/>
          </a:p>
        </p:txBody>
      </p:sp>
      <p:sp>
        <p:nvSpPr>
          <p:cNvPr id="3" name="Content Placeholder 2"/>
          <p:cNvSpPr>
            <a:spLocks noGrp="1"/>
          </p:cNvSpPr>
          <p:nvPr>
            <p:ph idx="1"/>
          </p:nvPr>
        </p:nvSpPr>
        <p:spPr>
          <a:xfrm>
            <a:off x="457200" y="990600"/>
            <a:ext cx="8229600" cy="5715000"/>
          </a:xfrm>
        </p:spPr>
        <p:txBody>
          <a:bodyPr>
            <a:normAutofit/>
          </a:bodyPr>
          <a:lstStyle/>
          <a:p>
            <a:pPr algn="just">
              <a:lnSpc>
                <a:spcPct val="150000"/>
              </a:lnSpc>
            </a:pPr>
            <a:r>
              <a:rPr lang="en-US" sz="2800" dirty="0">
                <a:latin typeface="Corbel" panose="020B0503020204020204" pitchFamily="34" charset="0"/>
              </a:rPr>
              <a:t>This seeks to determine if the price offered is fair and appropriate for the goods(there must be justification for the price)</a:t>
            </a:r>
          </a:p>
          <a:p>
            <a:pPr algn="just">
              <a:lnSpc>
                <a:spcPct val="150000"/>
              </a:lnSpc>
            </a:pPr>
            <a:r>
              <a:rPr lang="en-GB" sz="2800" dirty="0">
                <a:latin typeface="Corbel" panose="020B0503020204020204" pitchFamily="34" charset="0"/>
              </a:rPr>
              <a:t>With any purchase of goods or services, including sole source items, some type of price analysis is required. </a:t>
            </a:r>
            <a:endParaRPr lang="en-US" sz="2800" dirty="0">
              <a:latin typeface="Corbel" panose="020B0503020204020204" pitchFamily="34" charset="0"/>
            </a:endParaRPr>
          </a:p>
        </p:txBody>
      </p:sp>
    </p:spTree>
    <p:extLst>
      <p:ext uri="{BB962C8B-B14F-4D97-AF65-F5344CB8AC3E}">
        <p14:creationId xmlns:p14="http://schemas.microsoft.com/office/powerpoint/2010/main" val="2114687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Price analysis </a:t>
            </a:r>
          </a:p>
        </p:txBody>
      </p:sp>
      <p:sp>
        <p:nvSpPr>
          <p:cNvPr id="3" name="Content Placeholder 2"/>
          <p:cNvSpPr>
            <a:spLocks noGrp="1"/>
          </p:cNvSpPr>
          <p:nvPr>
            <p:ph idx="1"/>
          </p:nvPr>
        </p:nvSpPr>
        <p:spPr>
          <a:xfrm>
            <a:off x="457200" y="990600"/>
            <a:ext cx="8229600" cy="5715000"/>
          </a:xfrm>
        </p:spPr>
        <p:txBody>
          <a:bodyPr>
            <a:normAutofit/>
          </a:bodyPr>
          <a:lstStyle/>
          <a:p>
            <a:pPr marL="0" indent="0" algn="just">
              <a:buNone/>
            </a:pPr>
            <a:r>
              <a:rPr lang="en-US" sz="2800" b="1" dirty="0">
                <a:latin typeface="Corbel" panose="020B0503020204020204" pitchFamily="34" charset="0"/>
              </a:rPr>
              <a:t>Factors in supplier pricing decisions  (External factors)</a:t>
            </a:r>
          </a:p>
          <a:p>
            <a:pPr algn="just"/>
            <a:r>
              <a:rPr lang="en-US" sz="2800" dirty="0">
                <a:latin typeface="Corbel" panose="020B0503020204020204" pitchFamily="34" charset="0"/>
              </a:rPr>
              <a:t>Prices charged by competitors </a:t>
            </a:r>
          </a:p>
          <a:p>
            <a:pPr algn="just"/>
            <a:r>
              <a:rPr lang="en-US" sz="2800" dirty="0">
                <a:latin typeface="Corbel" panose="020B0503020204020204" pitchFamily="34" charset="0"/>
              </a:rPr>
              <a:t>Nature and extent of competition in the market</a:t>
            </a:r>
          </a:p>
          <a:p>
            <a:pPr algn="just"/>
            <a:r>
              <a:rPr lang="en-US" sz="2800" dirty="0">
                <a:latin typeface="Corbel" panose="020B0503020204020204" pitchFamily="34" charset="0"/>
              </a:rPr>
              <a:t>Market conditions (level of demand and supply)</a:t>
            </a:r>
          </a:p>
          <a:p>
            <a:pPr algn="just"/>
            <a:r>
              <a:rPr lang="en-US" sz="2800" dirty="0">
                <a:latin typeface="Corbel" panose="020B0503020204020204" pitchFamily="34" charset="0"/>
              </a:rPr>
              <a:t>Customer perceptions (opinions, feelings, and beliefs customers have about your brand)</a:t>
            </a:r>
          </a:p>
          <a:p>
            <a:pPr algn="just"/>
            <a:r>
              <a:rPr lang="en-US" sz="2800" dirty="0">
                <a:latin typeface="Corbel" panose="020B0503020204020204" pitchFamily="34" charset="0"/>
              </a:rPr>
              <a:t>Price elasticity of demand (</a:t>
            </a:r>
            <a:r>
              <a:rPr lang="en-US" sz="2000" dirty="0">
                <a:solidFill>
                  <a:srgbClr val="FF0000"/>
                </a:solidFill>
                <a:latin typeface="Corbel" panose="020B0503020204020204" pitchFamily="34" charset="0"/>
              </a:rPr>
              <a:t>the ratio of the percentage change in quantity demanded of a product to the percentage change in price)</a:t>
            </a:r>
          </a:p>
          <a:p>
            <a:pPr algn="just"/>
            <a:r>
              <a:rPr lang="en-US" sz="2800" dirty="0">
                <a:latin typeface="Corbel" panose="020B0503020204020204" pitchFamily="34" charset="0"/>
              </a:rPr>
              <a:t>What a particular customer is prepared to pay</a:t>
            </a:r>
          </a:p>
          <a:p>
            <a:pPr algn="just"/>
            <a:r>
              <a:rPr lang="en-US" sz="2800" dirty="0">
                <a:latin typeface="Corbel" panose="020B0503020204020204" pitchFamily="34" charset="0"/>
              </a:rPr>
              <a:t>Environmental factors (seasons)</a:t>
            </a:r>
          </a:p>
        </p:txBody>
      </p:sp>
    </p:spTree>
    <p:extLst>
      <p:ext uri="{BB962C8B-B14F-4D97-AF65-F5344CB8AC3E}">
        <p14:creationId xmlns:p14="http://schemas.microsoft.com/office/powerpoint/2010/main" val="297741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Price analysis </a:t>
            </a:r>
            <a:endParaRPr lang="en-US" dirty="0"/>
          </a:p>
        </p:txBody>
      </p:sp>
      <p:sp>
        <p:nvSpPr>
          <p:cNvPr id="3" name="Content Placeholder 2"/>
          <p:cNvSpPr>
            <a:spLocks noGrp="1"/>
          </p:cNvSpPr>
          <p:nvPr>
            <p:ph idx="1"/>
          </p:nvPr>
        </p:nvSpPr>
        <p:spPr>
          <a:xfrm>
            <a:off x="457200" y="990600"/>
            <a:ext cx="8229600" cy="5638800"/>
          </a:xfrm>
        </p:spPr>
        <p:txBody>
          <a:bodyPr>
            <a:noAutofit/>
          </a:bodyPr>
          <a:lstStyle/>
          <a:p>
            <a:pPr marL="0" indent="0">
              <a:buNone/>
            </a:pPr>
            <a:r>
              <a:rPr lang="en-US" sz="2800" b="1" dirty="0">
                <a:latin typeface="Corbel" panose="020B0503020204020204" pitchFamily="34" charset="0"/>
              </a:rPr>
              <a:t>Factors in supplier pricing decisions  (Internal factors)</a:t>
            </a:r>
          </a:p>
          <a:p>
            <a:r>
              <a:rPr lang="en-US" sz="2800" dirty="0">
                <a:latin typeface="Corbel" panose="020B0503020204020204" pitchFamily="34" charset="0"/>
              </a:rPr>
              <a:t>Cost of production and sales</a:t>
            </a:r>
          </a:p>
          <a:p>
            <a:r>
              <a:rPr lang="en-US" sz="2800" dirty="0">
                <a:latin typeface="Corbel" panose="020B0503020204020204" pitchFamily="34" charset="0"/>
              </a:rPr>
              <a:t>Risk management</a:t>
            </a:r>
          </a:p>
          <a:p>
            <a:r>
              <a:rPr lang="en-US" sz="2800" dirty="0">
                <a:latin typeface="Corbel" panose="020B0503020204020204" pitchFamily="34" charset="0"/>
              </a:rPr>
              <a:t>How attractive a particular customer is to the supplier</a:t>
            </a:r>
          </a:p>
          <a:p>
            <a:r>
              <a:rPr lang="en-US" sz="2800" dirty="0">
                <a:latin typeface="Corbel" panose="020B0503020204020204" pitchFamily="34" charset="0"/>
              </a:rPr>
              <a:t>Financial position and product portfolio</a:t>
            </a:r>
          </a:p>
          <a:p>
            <a:r>
              <a:rPr lang="en-US" sz="2800" dirty="0">
                <a:latin typeface="Corbel" panose="020B0503020204020204" pitchFamily="34" charset="0"/>
              </a:rPr>
              <a:t>Stage in the product life cycle(development, introduction, growth, maturity or decline)</a:t>
            </a:r>
          </a:p>
          <a:p>
            <a:r>
              <a:rPr lang="en-US" sz="2800" dirty="0">
                <a:latin typeface="Corbel" panose="020B0503020204020204" pitchFamily="34" charset="0"/>
              </a:rPr>
              <a:t>Shareholders expectations (huge revenues/profits)</a:t>
            </a:r>
          </a:p>
          <a:p>
            <a:r>
              <a:rPr lang="en-US" sz="2800" dirty="0">
                <a:latin typeface="Corbel" panose="020B0503020204020204" pitchFamily="34" charset="0"/>
              </a:rPr>
              <a:t>Strategic objectives of the organization </a:t>
            </a:r>
          </a:p>
        </p:txBody>
      </p:sp>
    </p:spTree>
    <p:extLst>
      <p:ext uri="{BB962C8B-B14F-4D97-AF65-F5344CB8AC3E}">
        <p14:creationId xmlns:p14="http://schemas.microsoft.com/office/powerpoint/2010/main" val="1985109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GB" b="1" dirty="0"/>
              <a:t>Price Analysis</a:t>
            </a:r>
            <a:endParaRPr lang="en-US" b="1" dirty="0"/>
          </a:p>
        </p:txBody>
      </p:sp>
      <p:sp>
        <p:nvSpPr>
          <p:cNvPr id="3" name="Content Placeholder 2"/>
          <p:cNvSpPr>
            <a:spLocks noGrp="1"/>
          </p:cNvSpPr>
          <p:nvPr>
            <p:ph idx="1"/>
          </p:nvPr>
        </p:nvSpPr>
        <p:spPr>
          <a:xfrm>
            <a:off x="457200" y="990600"/>
            <a:ext cx="8229600" cy="5715000"/>
          </a:xfrm>
        </p:spPr>
        <p:txBody>
          <a:bodyPr>
            <a:normAutofit/>
          </a:bodyPr>
          <a:lstStyle/>
          <a:p>
            <a:pPr marL="0" indent="0" algn="just">
              <a:buNone/>
            </a:pPr>
            <a:r>
              <a:rPr lang="en-GB" sz="2800" dirty="0">
                <a:latin typeface="Corbel" panose="020B0503020204020204" pitchFamily="34" charset="0"/>
              </a:rPr>
              <a:t>Techniques for verifying quoted prices.</a:t>
            </a:r>
          </a:p>
          <a:p>
            <a:pPr algn="just">
              <a:lnSpc>
                <a:spcPct val="150000"/>
              </a:lnSpc>
            </a:pPr>
            <a:r>
              <a:rPr lang="en-GB" sz="2800" dirty="0">
                <a:latin typeface="Corbel" panose="020B0503020204020204" pitchFamily="34" charset="0"/>
              </a:rPr>
              <a:t>Comparison of competitive bids</a:t>
            </a:r>
          </a:p>
          <a:p>
            <a:pPr lvl="0">
              <a:lnSpc>
                <a:spcPct val="150000"/>
              </a:lnSpc>
            </a:pPr>
            <a:r>
              <a:rPr lang="en-GB" sz="2800" dirty="0">
                <a:latin typeface="Corbel" panose="020B0503020204020204" pitchFamily="34" charset="0"/>
              </a:rPr>
              <a:t>Comparison of Prior Quotations</a:t>
            </a:r>
            <a:endParaRPr lang="en-US" sz="2800" dirty="0">
              <a:latin typeface="Corbel" panose="020B0503020204020204" pitchFamily="34" charset="0"/>
            </a:endParaRPr>
          </a:p>
          <a:p>
            <a:pPr lvl="0">
              <a:lnSpc>
                <a:spcPct val="150000"/>
              </a:lnSpc>
            </a:pPr>
            <a:r>
              <a:rPr lang="en-GB" sz="2800" dirty="0">
                <a:latin typeface="Corbel" panose="020B0503020204020204" pitchFamily="34" charset="0"/>
              </a:rPr>
              <a:t>Comparison of Published Price List</a:t>
            </a:r>
            <a:endParaRPr lang="en-US" sz="2800" dirty="0">
              <a:latin typeface="Corbel" panose="020B0503020204020204" pitchFamily="34" charset="0"/>
            </a:endParaRPr>
          </a:p>
          <a:p>
            <a:pPr lvl="0">
              <a:lnSpc>
                <a:spcPct val="150000"/>
              </a:lnSpc>
            </a:pPr>
            <a:r>
              <a:rPr lang="en-GB" sz="2800" dirty="0">
                <a:latin typeface="Corbel" panose="020B0503020204020204" pitchFamily="34" charset="0"/>
              </a:rPr>
              <a:t>Prices Set by Law or Regulation</a:t>
            </a:r>
            <a:endParaRPr lang="en-US" sz="2800" dirty="0">
              <a:latin typeface="Corbel" panose="020B0503020204020204" pitchFamily="34" charset="0"/>
            </a:endParaRPr>
          </a:p>
          <a:p>
            <a:pPr lvl="0">
              <a:lnSpc>
                <a:spcPct val="150000"/>
              </a:lnSpc>
            </a:pPr>
            <a:r>
              <a:rPr lang="en-GB" sz="2800" dirty="0">
                <a:latin typeface="Corbel" panose="020B0503020204020204" pitchFamily="34" charset="0"/>
              </a:rPr>
              <a:t>Similar Item Comparison</a:t>
            </a:r>
            <a:endParaRPr lang="en-US" sz="2800" dirty="0">
              <a:latin typeface="Corbel" panose="020B0503020204020204" pitchFamily="34" charset="0"/>
            </a:endParaRPr>
          </a:p>
          <a:p>
            <a:pPr marL="0" indent="0">
              <a:buNone/>
            </a:pPr>
            <a:endParaRPr lang="en-US" sz="2800" dirty="0">
              <a:latin typeface="Corbel" panose="020B0503020204020204" pitchFamily="34" charset="0"/>
            </a:endParaRPr>
          </a:p>
        </p:txBody>
      </p:sp>
    </p:spTree>
    <p:extLst>
      <p:ext uri="{BB962C8B-B14F-4D97-AF65-F5344CB8AC3E}">
        <p14:creationId xmlns:p14="http://schemas.microsoft.com/office/powerpoint/2010/main" val="30181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Factors in Buyers Decision on Price</a:t>
            </a:r>
          </a:p>
        </p:txBody>
      </p:sp>
      <p:sp>
        <p:nvSpPr>
          <p:cNvPr id="3" name="Content Placeholder 2"/>
          <p:cNvSpPr>
            <a:spLocks noGrp="1"/>
          </p:cNvSpPr>
          <p:nvPr>
            <p:ph idx="1"/>
          </p:nvPr>
        </p:nvSpPr>
        <p:spPr>
          <a:xfrm>
            <a:off x="457200" y="1219200"/>
            <a:ext cx="8458200" cy="5334000"/>
          </a:xfrm>
        </p:spPr>
        <p:txBody>
          <a:bodyPr>
            <a:noAutofit/>
          </a:bodyPr>
          <a:lstStyle/>
          <a:p>
            <a:pPr marL="0" indent="0" algn="just">
              <a:buNone/>
            </a:pPr>
            <a:r>
              <a:rPr lang="en-US" sz="2800" b="1" dirty="0">
                <a:latin typeface="Corbel" panose="020B0503020204020204" pitchFamily="34" charset="0"/>
              </a:rPr>
              <a:t>The following is how buyers go about deciding what prices to accept. </a:t>
            </a:r>
          </a:p>
          <a:p>
            <a:pPr algn="just">
              <a:lnSpc>
                <a:spcPct val="150000"/>
              </a:lnSpc>
            </a:pPr>
            <a:r>
              <a:rPr lang="en-US" sz="2800" dirty="0">
                <a:latin typeface="Corbel" panose="020B0503020204020204" pitchFamily="34" charset="0"/>
              </a:rPr>
              <a:t>The buying organization relative bargaining power in the market and relationship</a:t>
            </a:r>
          </a:p>
          <a:p>
            <a:pPr algn="just">
              <a:lnSpc>
                <a:spcPct val="150000"/>
              </a:lnSpc>
            </a:pPr>
            <a:r>
              <a:rPr lang="en-US" sz="2800" dirty="0">
                <a:latin typeface="Corbel" panose="020B0503020204020204" pitchFamily="34" charset="0"/>
              </a:rPr>
              <a:t>The number of suppliers in the market</a:t>
            </a:r>
          </a:p>
          <a:p>
            <a:pPr algn="just">
              <a:lnSpc>
                <a:spcPct val="150000"/>
              </a:lnSpc>
            </a:pPr>
            <a:r>
              <a:rPr lang="en-US" sz="2800" dirty="0">
                <a:latin typeface="Corbel" panose="020B0503020204020204" pitchFamily="34" charset="0"/>
              </a:rPr>
              <a:t>The type of purchase (critical and non-critical items)</a:t>
            </a:r>
          </a:p>
          <a:p>
            <a:pPr algn="just">
              <a:lnSpc>
                <a:spcPct val="150000"/>
              </a:lnSpc>
            </a:pPr>
            <a:r>
              <a:rPr lang="en-US" sz="2800" dirty="0">
                <a:latin typeface="Corbel" panose="020B0503020204020204" pitchFamily="34" charset="0"/>
              </a:rPr>
              <a:t>The prices paid by competitors</a:t>
            </a:r>
          </a:p>
        </p:txBody>
      </p:sp>
    </p:spTree>
    <p:extLst>
      <p:ext uri="{BB962C8B-B14F-4D97-AF65-F5344CB8AC3E}">
        <p14:creationId xmlns:p14="http://schemas.microsoft.com/office/powerpoint/2010/main" val="302477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Factors in Buyers Decision on Price</a:t>
            </a:r>
          </a:p>
        </p:txBody>
      </p:sp>
      <p:sp>
        <p:nvSpPr>
          <p:cNvPr id="3" name="Content Placeholder 2"/>
          <p:cNvSpPr>
            <a:spLocks noGrp="1"/>
          </p:cNvSpPr>
          <p:nvPr>
            <p:ph idx="1"/>
          </p:nvPr>
        </p:nvSpPr>
        <p:spPr>
          <a:xfrm>
            <a:off x="457200" y="1066800"/>
            <a:ext cx="8458200" cy="5486400"/>
          </a:xfrm>
        </p:spPr>
        <p:txBody>
          <a:bodyPr>
            <a:noAutofit/>
          </a:bodyPr>
          <a:lstStyle/>
          <a:p>
            <a:pPr marL="0" indent="0">
              <a:buNone/>
            </a:pPr>
            <a:r>
              <a:rPr lang="en-US" sz="2800" b="1" dirty="0">
                <a:latin typeface="Corbel" panose="020B0503020204020204" pitchFamily="34" charset="0"/>
              </a:rPr>
              <a:t>The following is how buyers go about deciding what prices to accept. </a:t>
            </a:r>
          </a:p>
          <a:p>
            <a:pPr algn="just">
              <a:lnSpc>
                <a:spcPct val="150000"/>
              </a:lnSpc>
            </a:pPr>
            <a:r>
              <a:rPr lang="en-US" sz="2800" dirty="0">
                <a:latin typeface="Corbel" panose="020B0503020204020204" pitchFamily="34" charset="0"/>
              </a:rPr>
              <a:t>The total package of benefits offered for the price</a:t>
            </a:r>
          </a:p>
          <a:p>
            <a:pPr algn="just">
              <a:lnSpc>
                <a:spcPct val="150000"/>
              </a:lnSpc>
            </a:pPr>
            <a:r>
              <a:rPr lang="en-US" sz="2800" dirty="0">
                <a:latin typeface="Corbel" panose="020B0503020204020204" pitchFamily="34" charset="0"/>
              </a:rPr>
              <a:t>What the buyer can afford, given the quantities likely to be involved </a:t>
            </a:r>
          </a:p>
          <a:p>
            <a:pPr algn="just">
              <a:lnSpc>
                <a:spcPct val="150000"/>
              </a:lnSpc>
            </a:pPr>
            <a:r>
              <a:rPr lang="en-US" sz="2800" dirty="0">
                <a:latin typeface="Corbel" panose="020B0503020204020204" pitchFamily="34" charset="0"/>
              </a:rPr>
              <a:t>What is a reasonable price based on price analysis</a:t>
            </a:r>
          </a:p>
          <a:p>
            <a:pPr algn="just">
              <a:lnSpc>
                <a:spcPct val="150000"/>
              </a:lnSpc>
            </a:pPr>
            <a:r>
              <a:rPr lang="en-US" sz="2800" dirty="0">
                <a:latin typeface="Corbel" panose="020B0503020204020204" pitchFamily="34" charset="0"/>
              </a:rPr>
              <a:t>What is fair price from the buyer’s and supplier’s point of view. </a:t>
            </a:r>
          </a:p>
        </p:txBody>
      </p:sp>
    </p:spTree>
    <p:extLst>
      <p:ext uri="{BB962C8B-B14F-4D97-AF65-F5344CB8AC3E}">
        <p14:creationId xmlns:p14="http://schemas.microsoft.com/office/powerpoint/2010/main" val="401096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Cost analysis </a:t>
            </a:r>
          </a:p>
        </p:txBody>
      </p:sp>
      <p:sp>
        <p:nvSpPr>
          <p:cNvPr id="3" name="Content Placeholder 2"/>
          <p:cNvSpPr>
            <a:spLocks noGrp="1"/>
          </p:cNvSpPr>
          <p:nvPr>
            <p:ph idx="1"/>
          </p:nvPr>
        </p:nvSpPr>
        <p:spPr>
          <a:xfrm>
            <a:off x="457200" y="1066800"/>
            <a:ext cx="8229600" cy="5410200"/>
          </a:xfrm>
        </p:spPr>
        <p:txBody>
          <a:bodyPr>
            <a:noAutofit/>
          </a:bodyPr>
          <a:lstStyle/>
          <a:p>
            <a:pPr algn="just">
              <a:lnSpc>
                <a:spcPct val="150000"/>
              </a:lnSpc>
            </a:pPr>
            <a:r>
              <a:rPr lang="en-GB" sz="2800" dirty="0">
                <a:latin typeface="Corbel" panose="020B0503020204020204" pitchFamily="34" charset="0"/>
              </a:rPr>
              <a:t>Cost analysis is a more specialised technique, often used to support price negotiations where the supplier justifies its price by the need to cover its costs (cost based pricing)</a:t>
            </a:r>
          </a:p>
          <a:p>
            <a:pPr algn="just">
              <a:lnSpc>
                <a:spcPct val="150000"/>
              </a:lnSpc>
            </a:pPr>
            <a:r>
              <a:rPr lang="en-GB" sz="2800" dirty="0">
                <a:latin typeface="Corbel" panose="020B0503020204020204" pitchFamily="34" charset="0"/>
              </a:rPr>
              <a:t>Cost analysis looks specifically at how the quoted price relates to the suppliers cost of production </a:t>
            </a:r>
            <a:endParaRPr lang="en-US" sz="2800" dirty="0">
              <a:latin typeface="Corbel" panose="020B0503020204020204" pitchFamily="34" charset="0"/>
            </a:endParaRPr>
          </a:p>
        </p:txBody>
      </p:sp>
    </p:spTree>
    <p:extLst>
      <p:ext uri="{BB962C8B-B14F-4D97-AF65-F5344CB8AC3E}">
        <p14:creationId xmlns:p14="http://schemas.microsoft.com/office/powerpoint/2010/main" val="4136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a:t>Cost Analysis</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pPr marL="0" indent="0" algn="just">
              <a:buNone/>
            </a:pPr>
            <a:r>
              <a:rPr lang="en-GB" sz="2800" dirty="0">
                <a:latin typeface="Corbel" panose="020B0503020204020204" pitchFamily="34" charset="0"/>
              </a:rPr>
              <a:t>In this analysis, the supplier of the goods or services is asked to provide:</a:t>
            </a:r>
            <a:endParaRPr lang="en-US" sz="2800" dirty="0">
              <a:latin typeface="Corbel" panose="020B0503020204020204" pitchFamily="34" charset="0"/>
            </a:endParaRPr>
          </a:p>
          <a:p>
            <a:r>
              <a:rPr lang="en-GB" sz="2800" dirty="0">
                <a:latin typeface="Corbel" panose="020B0503020204020204" pitchFamily="34" charset="0"/>
              </a:rPr>
              <a:t>List of materials and their cost.</a:t>
            </a:r>
            <a:endParaRPr lang="en-US" sz="2800" dirty="0">
              <a:latin typeface="Corbel" panose="020B0503020204020204" pitchFamily="34" charset="0"/>
            </a:endParaRPr>
          </a:p>
          <a:p>
            <a:pPr lvl="0"/>
            <a:r>
              <a:rPr lang="en-GB" sz="2800" dirty="0">
                <a:latin typeface="Corbel" panose="020B0503020204020204" pitchFamily="34" charset="0"/>
              </a:rPr>
              <a:t>Number and kinds of labour hours required.</a:t>
            </a:r>
            <a:endParaRPr lang="en-US" sz="2800" dirty="0">
              <a:latin typeface="Corbel" panose="020B0503020204020204" pitchFamily="34" charset="0"/>
            </a:endParaRPr>
          </a:p>
          <a:p>
            <a:pPr lvl="0"/>
            <a:r>
              <a:rPr lang="en-GB" sz="2800" dirty="0">
                <a:latin typeface="Corbel" panose="020B0503020204020204" pitchFamily="34" charset="0"/>
              </a:rPr>
              <a:t>Any special tooling and facilities proposed.</a:t>
            </a:r>
            <a:endParaRPr lang="en-US" sz="2800" dirty="0">
              <a:latin typeface="Corbel" panose="020B0503020204020204" pitchFamily="34" charset="0"/>
            </a:endParaRPr>
          </a:p>
          <a:p>
            <a:pPr lvl="0"/>
            <a:r>
              <a:rPr lang="en-GB" sz="2800" dirty="0">
                <a:latin typeface="Corbel" panose="020B0503020204020204" pitchFamily="34" charset="0"/>
              </a:rPr>
              <a:t>A reasonable plan for use and disposal of scrap.</a:t>
            </a:r>
            <a:endParaRPr lang="en-US" sz="2800" dirty="0">
              <a:latin typeface="Corbel" panose="020B0503020204020204" pitchFamily="34" charset="0"/>
            </a:endParaRPr>
          </a:p>
          <a:p>
            <a:pPr lvl="0"/>
            <a:r>
              <a:rPr lang="en-GB" sz="2800" dirty="0">
                <a:latin typeface="Corbel" panose="020B0503020204020204" pitchFamily="34" charset="0"/>
              </a:rPr>
              <a:t>Any other cost, including profit, relevant to the cost of providing the service or item.</a:t>
            </a:r>
            <a:endParaRPr lang="en-US" sz="2800" dirty="0">
              <a:latin typeface="Corbel" panose="020B0503020204020204" pitchFamily="34" charset="0"/>
            </a:endParaRPr>
          </a:p>
          <a:p>
            <a:endParaRPr lang="en-US" sz="2800" dirty="0">
              <a:latin typeface="Corbel" panose="020B0503020204020204" pitchFamily="34" charset="0"/>
            </a:endParaRPr>
          </a:p>
        </p:txBody>
      </p:sp>
    </p:spTree>
    <p:extLst>
      <p:ext uri="{BB962C8B-B14F-4D97-AF65-F5344CB8AC3E}">
        <p14:creationId xmlns:p14="http://schemas.microsoft.com/office/powerpoint/2010/main" val="19107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Benefits of Price and cost analysis </a:t>
            </a:r>
          </a:p>
        </p:txBody>
      </p:sp>
      <p:sp>
        <p:nvSpPr>
          <p:cNvPr id="3" name="Content Placeholder 2"/>
          <p:cNvSpPr>
            <a:spLocks noGrp="1"/>
          </p:cNvSpPr>
          <p:nvPr>
            <p:ph idx="1"/>
          </p:nvPr>
        </p:nvSpPr>
        <p:spPr>
          <a:xfrm>
            <a:off x="457200" y="990600"/>
            <a:ext cx="8229600" cy="5562600"/>
          </a:xfrm>
        </p:spPr>
        <p:txBody>
          <a:bodyPr>
            <a:normAutofit/>
          </a:bodyPr>
          <a:lstStyle/>
          <a:p>
            <a:pPr algn="just"/>
            <a:r>
              <a:rPr lang="en-US" sz="2800" dirty="0">
                <a:latin typeface="Corbel" panose="020B0503020204020204" pitchFamily="34" charset="0"/>
              </a:rPr>
              <a:t>Helps estimate the level of sales the supplier must achieve to breakeven and above this point where profits can be shared with the buyer in form of volume discounts. Calculate how valuable the business or contract will be to the supplier in terms of profitability</a:t>
            </a:r>
          </a:p>
          <a:p>
            <a:pPr algn="just"/>
            <a:r>
              <a:rPr lang="en-US" sz="2800" dirty="0">
                <a:latin typeface="Corbel" panose="020B0503020204020204" pitchFamily="34" charset="0"/>
              </a:rPr>
              <a:t>Estimate the lowest possible price the supplier can sustainably afford to charge. </a:t>
            </a:r>
          </a:p>
          <a:p>
            <a:pPr algn="just"/>
            <a:r>
              <a:rPr lang="en-US" sz="2800" dirty="0">
                <a:latin typeface="Corbel" panose="020B0503020204020204" pitchFamily="34" charset="0"/>
              </a:rPr>
              <a:t>Support supplier risk management and sustainability </a:t>
            </a:r>
          </a:p>
        </p:txBody>
      </p:sp>
    </p:spTree>
    <p:extLst>
      <p:ext uri="{BB962C8B-B14F-4D97-AF65-F5344CB8AC3E}">
        <p14:creationId xmlns:p14="http://schemas.microsoft.com/office/powerpoint/2010/main" val="2036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Benefits of Price and cost analysis </a:t>
            </a:r>
            <a:endParaRPr lang="en-US" dirty="0"/>
          </a:p>
        </p:txBody>
      </p:sp>
      <p:sp>
        <p:nvSpPr>
          <p:cNvPr id="3" name="Content Placeholder 2"/>
          <p:cNvSpPr>
            <a:spLocks noGrp="1"/>
          </p:cNvSpPr>
          <p:nvPr>
            <p:ph idx="1"/>
          </p:nvPr>
        </p:nvSpPr>
        <p:spPr>
          <a:xfrm>
            <a:off x="457200" y="1066800"/>
            <a:ext cx="8229600" cy="5777345"/>
          </a:xfrm>
        </p:spPr>
        <p:txBody>
          <a:bodyPr>
            <a:normAutofit/>
          </a:bodyPr>
          <a:lstStyle/>
          <a:p>
            <a:pPr algn="just"/>
            <a:r>
              <a:rPr lang="en-GB" sz="2800" dirty="0">
                <a:latin typeface="Corbel" panose="020B0503020204020204" pitchFamily="34" charset="0"/>
              </a:rPr>
              <a:t>It improves the buyer’s negotiating position, particularly when competition is lacking</a:t>
            </a:r>
          </a:p>
          <a:p>
            <a:pPr algn="just"/>
            <a:endParaRPr lang="en-US" sz="2800" dirty="0">
              <a:latin typeface="Corbel" panose="020B0503020204020204" pitchFamily="34" charset="0"/>
            </a:endParaRPr>
          </a:p>
          <a:p>
            <a:pPr algn="just"/>
            <a:r>
              <a:rPr lang="en-GB" sz="2800" dirty="0">
                <a:latin typeface="Corbel" panose="020B0503020204020204" pitchFamily="34" charset="0"/>
              </a:rPr>
              <a:t>It can be used to validate quoted prices, particularly when there’s some doubt about the price quoted; for example where the price seems unrealistically low or high.</a:t>
            </a:r>
          </a:p>
          <a:p>
            <a:pPr algn="just"/>
            <a:endParaRPr lang="en-US" sz="2800" dirty="0">
              <a:latin typeface="Corbel" panose="020B0503020204020204" pitchFamily="34" charset="0"/>
            </a:endParaRPr>
          </a:p>
          <a:p>
            <a:pPr algn="just"/>
            <a:r>
              <a:rPr lang="en-GB" sz="2800" dirty="0">
                <a:latin typeface="Corbel" panose="020B0503020204020204" pitchFamily="34" charset="0"/>
              </a:rPr>
              <a:t>It can be used to validate applications for price increases or to negotiate subsequent price reductions.</a:t>
            </a:r>
            <a:endParaRPr lang="en-US" sz="2800" dirty="0">
              <a:latin typeface="Corbel" panose="020B0503020204020204" pitchFamily="34" charset="0"/>
            </a:endParaRPr>
          </a:p>
          <a:p>
            <a:endParaRPr lang="en-US" dirty="0"/>
          </a:p>
        </p:txBody>
      </p:sp>
    </p:spTree>
    <p:extLst>
      <p:ext uri="{BB962C8B-B14F-4D97-AF65-F5344CB8AC3E}">
        <p14:creationId xmlns:p14="http://schemas.microsoft.com/office/powerpoint/2010/main" val="100612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Introduction </a:t>
            </a:r>
          </a:p>
        </p:txBody>
      </p:sp>
      <p:sp>
        <p:nvSpPr>
          <p:cNvPr id="3" name="Content Placeholder 2"/>
          <p:cNvSpPr>
            <a:spLocks noGrp="1"/>
          </p:cNvSpPr>
          <p:nvPr>
            <p:ph idx="1"/>
          </p:nvPr>
        </p:nvSpPr>
        <p:spPr>
          <a:xfrm>
            <a:off x="457200" y="990600"/>
            <a:ext cx="8229600" cy="5135563"/>
          </a:xfrm>
        </p:spPr>
        <p:txBody>
          <a:bodyPr>
            <a:normAutofit/>
          </a:bodyPr>
          <a:lstStyle/>
          <a:p>
            <a:pPr algn="just"/>
            <a:r>
              <a:rPr lang="en-US" sz="2800" dirty="0">
                <a:latin typeface="Corbel" panose="020B0503020204020204" pitchFamily="34" charset="0"/>
              </a:rPr>
              <a:t>Support tools in negotiation are tools that provide the negotiator with information that enable informed decision making on aspects like tactics and ploys/plans to use, what position to take during negotiation. </a:t>
            </a:r>
          </a:p>
          <a:p>
            <a:pPr marL="0" indent="0" algn="just">
              <a:buNone/>
            </a:pPr>
            <a:endParaRPr lang="en-US" sz="2800" dirty="0">
              <a:latin typeface="Corbel" panose="020B0503020204020204" pitchFamily="34" charset="0"/>
            </a:endParaRPr>
          </a:p>
          <a:p>
            <a:pPr algn="just"/>
            <a:r>
              <a:rPr lang="en-US" sz="2800" dirty="0">
                <a:latin typeface="Corbel" panose="020B0503020204020204" pitchFamily="34" charset="0"/>
              </a:rPr>
              <a:t>They enable the analysis of the supplier’s firm, the industry in which this supplier operates as well as the macro environment(major external forces) that is likely to influence the activities of the supplier and therefore negotiation.   </a:t>
            </a:r>
          </a:p>
          <a:p>
            <a:endParaRPr lang="en-US" sz="2800" dirty="0">
              <a:latin typeface="Corbel" panose="020B0503020204020204" pitchFamily="34" charset="0"/>
            </a:endParaRPr>
          </a:p>
        </p:txBody>
      </p:sp>
    </p:spTree>
    <p:extLst>
      <p:ext uri="{BB962C8B-B14F-4D97-AF65-F5344CB8AC3E}">
        <p14:creationId xmlns:p14="http://schemas.microsoft.com/office/powerpoint/2010/main" val="1050834622"/>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GB" b="1" dirty="0"/>
              <a:t>Breakeven Analysis</a:t>
            </a:r>
            <a:endParaRPr lang="en-US" b="1" dirty="0"/>
          </a:p>
        </p:txBody>
      </p:sp>
      <p:sp>
        <p:nvSpPr>
          <p:cNvPr id="3" name="Content Placeholder 2"/>
          <p:cNvSpPr>
            <a:spLocks noGrp="1"/>
          </p:cNvSpPr>
          <p:nvPr>
            <p:ph idx="1"/>
          </p:nvPr>
        </p:nvSpPr>
        <p:spPr>
          <a:xfrm>
            <a:off x="457200" y="1096962"/>
            <a:ext cx="8229600" cy="5380038"/>
          </a:xfrm>
        </p:spPr>
        <p:txBody>
          <a:bodyPr>
            <a:normAutofit/>
          </a:bodyPr>
          <a:lstStyle/>
          <a:p>
            <a:pPr marL="0" indent="0" algn="just">
              <a:buNone/>
            </a:pPr>
            <a:r>
              <a:rPr lang="en-GB" sz="2800" dirty="0">
                <a:latin typeface="Corbel" panose="020B0503020204020204" pitchFamily="34" charset="0"/>
              </a:rPr>
              <a:t>The breakeven point is defined as the level of activity in units or value at which the total revenues equal total costs. </a:t>
            </a:r>
          </a:p>
          <a:p>
            <a:pPr algn="just"/>
            <a:r>
              <a:rPr lang="en-GB" sz="2800" dirty="0">
                <a:latin typeface="Corbel" panose="020B0503020204020204" pitchFamily="34" charset="0"/>
              </a:rPr>
              <a:t>Above the breakeven point, all sales revenue is profit.</a:t>
            </a:r>
          </a:p>
          <a:p>
            <a:pPr algn="just"/>
            <a:endParaRPr lang="en-GB" sz="2800" dirty="0">
              <a:latin typeface="Corbel" panose="020B0503020204020204" pitchFamily="34" charset="0"/>
            </a:endParaRPr>
          </a:p>
          <a:p>
            <a:pPr algn="just"/>
            <a:r>
              <a:rPr lang="en-US" sz="2800" dirty="0">
                <a:latin typeface="Corbel" panose="020B0503020204020204" pitchFamily="34" charset="0"/>
              </a:rPr>
              <a:t>Breakeven provides the information about how a unit is providing contribution towards recovery of fixed cost so it helps the management to accept that selling price in short term only that at least covers the variable cost of unit</a:t>
            </a:r>
            <a:endParaRPr lang="en-GB" sz="2800" dirty="0">
              <a:latin typeface="Corbel" panose="020B0503020204020204" pitchFamily="34" charset="0"/>
            </a:endParaRPr>
          </a:p>
          <a:p>
            <a:pPr algn="just"/>
            <a:endParaRPr lang="en-US" dirty="0"/>
          </a:p>
          <a:p>
            <a:endParaRPr lang="en-US" dirty="0"/>
          </a:p>
        </p:txBody>
      </p:sp>
    </p:spTree>
    <p:extLst>
      <p:ext uri="{BB962C8B-B14F-4D97-AF65-F5344CB8AC3E}">
        <p14:creationId xmlns:p14="http://schemas.microsoft.com/office/powerpoint/2010/main" val="25931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reak even po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0"/>
            <a:ext cx="8598905" cy="606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GB" b="1" dirty="0"/>
              <a:t>Breakeven Analysis</a:t>
            </a:r>
            <a:endParaRPr lang="en-US" dirty="0"/>
          </a:p>
        </p:txBody>
      </p:sp>
      <p:sp>
        <p:nvSpPr>
          <p:cNvPr id="3" name="Content Placeholder 2"/>
          <p:cNvSpPr>
            <a:spLocks noGrp="1"/>
          </p:cNvSpPr>
          <p:nvPr>
            <p:ph idx="1"/>
          </p:nvPr>
        </p:nvSpPr>
        <p:spPr>
          <a:xfrm>
            <a:off x="457200" y="990600"/>
            <a:ext cx="8229600" cy="5562600"/>
          </a:xfrm>
        </p:spPr>
        <p:txBody>
          <a:bodyPr>
            <a:normAutofit fontScale="70000" lnSpcReduction="20000"/>
          </a:bodyPr>
          <a:lstStyle/>
          <a:p>
            <a:r>
              <a:rPr lang="en-GB" sz="4000" dirty="0"/>
              <a:t>				 </a:t>
            </a:r>
            <a:endParaRPr lang="en-US" sz="4000" dirty="0"/>
          </a:p>
          <a:p>
            <a:endParaRPr lang="en-GB" sz="6200" dirty="0"/>
          </a:p>
          <a:p>
            <a:endParaRPr lang="en-GB" sz="6200" dirty="0"/>
          </a:p>
          <a:p>
            <a:r>
              <a:rPr lang="en-GB" sz="6200" dirty="0"/>
              <a:t> </a:t>
            </a:r>
            <a:endParaRPr lang="en-US" sz="6200" dirty="0"/>
          </a:p>
          <a:p>
            <a:endParaRPr lang="en-GB" sz="6200" dirty="0"/>
          </a:p>
          <a:p>
            <a:r>
              <a:rPr lang="en-GB" sz="5200" dirty="0"/>
              <a:t>Break Even Point in monetary terms	= </a:t>
            </a:r>
          </a:p>
          <a:p>
            <a:endParaRPr lang="en-GB" sz="5200" dirty="0"/>
          </a:p>
          <a:p>
            <a:r>
              <a:rPr lang="en-GB" sz="5200" dirty="0"/>
              <a:t>       F       *  Sales price per unit </a:t>
            </a:r>
            <a:endParaRPr lang="en-US" sz="5200" dirty="0"/>
          </a:p>
          <a:p>
            <a:pPr marL="0" indent="0">
              <a:buNone/>
            </a:pPr>
            <a:r>
              <a:rPr lang="en-GB" sz="5200" dirty="0"/>
              <a:t>     (P – VC)</a:t>
            </a:r>
            <a:endParaRPr lang="en-US" sz="5200" dirty="0"/>
          </a:p>
          <a:p>
            <a:endParaRPr lang="en-US" dirty="0"/>
          </a:p>
        </p:txBody>
      </p:sp>
      <p:pic>
        <p:nvPicPr>
          <p:cNvPr id="7" name="Picture 2" descr="BreakEven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7696200" cy="2209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6059500-25B2-44AA-B551-92104F612D29}"/>
              </a:ext>
            </a:extLst>
          </p:cNvPr>
          <p:cNvCxnSpPr/>
          <p:nvPr/>
        </p:nvCxnSpPr>
        <p:spPr>
          <a:xfrm>
            <a:off x="990600" y="5638800"/>
            <a:ext cx="1447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658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a:t>Breakeven Analysis</a:t>
            </a:r>
            <a:endParaRPr lang="en-US" dirty="0"/>
          </a:p>
        </p:txBody>
      </p:sp>
      <p:sp>
        <p:nvSpPr>
          <p:cNvPr id="3" name="Content Placeholder 2"/>
          <p:cNvSpPr>
            <a:spLocks noGrp="1"/>
          </p:cNvSpPr>
          <p:nvPr>
            <p:ph idx="1"/>
          </p:nvPr>
        </p:nvSpPr>
        <p:spPr>
          <a:xfrm>
            <a:off x="457200" y="990600"/>
            <a:ext cx="8229600" cy="5638800"/>
          </a:xfrm>
        </p:spPr>
        <p:txBody>
          <a:bodyPr>
            <a:noAutofit/>
          </a:bodyPr>
          <a:lstStyle/>
          <a:p>
            <a:pPr marL="0" indent="0" algn="just">
              <a:buNone/>
            </a:pPr>
            <a:r>
              <a:rPr lang="en-GB" sz="2800" dirty="0">
                <a:latin typeface="Corbel" panose="020B0503020204020204" pitchFamily="34" charset="0"/>
              </a:rPr>
              <a:t>For example, the cost for producing a dress has been estimated as follows:</a:t>
            </a:r>
            <a:endParaRPr lang="en-US" sz="2800" dirty="0">
              <a:latin typeface="Corbel" panose="020B0503020204020204" pitchFamily="34" charset="0"/>
            </a:endParaRPr>
          </a:p>
          <a:p>
            <a:pPr algn="just"/>
            <a:r>
              <a:rPr lang="en-GB" sz="2800" dirty="0">
                <a:latin typeface="Corbel" panose="020B0503020204020204" pitchFamily="34" charset="0"/>
              </a:rPr>
              <a:t>Material: 	10,000/=</a:t>
            </a:r>
            <a:endParaRPr lang="en-US" sz="2800" dirty="0">
              <a:latin typeface="Corbel" panose="020B0503020204020204" pitchFamily="34" charset="0"/>
            </a:endParaRPr>
          </a:p>
          <a:p>
            <a:pPr algn="just"/>
            <a:r>
              <a:rPr lang="en-GB" sz="2800" dirty="0">
                <a:latin typeface="Corbel" panose="020B0503020204020204" pitchFamily="34" charset="0"/>
              </a:rPr>
              <a:t>Labour: 	6,000/= 		</a:t>
            </a:r>
            <a:endParaRPr lang="en-US" sz="2800" dirty="0">
              <a:latin typeface="Corbel" panose="020B0503020204020204" pitchFamily="34" charset="0"/>
            </a:endParaRPr>
          </a:p>
          <a:p>
            <a:pPr algn="just"/>
            <a:r>
              <a:rPr lang="en-GB" sz="2800" dirty="0">
                <a:latin typeface="Corbel" panose="020B0503020204020204" pitchFamily="34" charset="0"/>
              </a:rPr>
              <a:t>Total variable cost = 16,000/=</a:t>
            </a:r>
          </a:p>
          <a:p>
            <a:pPr algn="just"/>
            <a:r>
              <a:rPr lang="en-GB" sz="2800" dirty="0">
                <a:latin typeface="Corbel" panose="020B0503020204020204" pitchFamily="34" charset="0"/>
              </a:rPr>
              <a:t>Selling price of the dress= 24,000/=</a:t>
            </a:r>
          </a:p>
          <a:p>
            <a:pPr algn="just"/>
            <a:r>
              <a:rPr lang="en-GB" sz="2800" dirty="0">
                <a:latin typeface="Corbel" panose="020B0503020204020204" pitchFamily="34" charset="0"/>
              </a:rPr>
              <a:t>Total fixed costs      80,000</a:t>
            </a:r>
            <a:endParaRPr lang="en-US" sz="2800" dirty="0">
              <a:latin typeface="Corbel" panose="020B0503020204020204" pitchFamily="34" charset="0"/>
            </a:endParaRPr>
          </a:p>
          <a:p>
            <a:pPr algn="just"/>
            <a:r>
              <a:rPr lang="en-GB" sz="2800" dirty="0">
                <a:latin typeface="Corbel" panose="020B0503020204020204" pitchFamily="34" charset="0"/>
              </a:rPr>
              <a:t>The break even point will then be </a:t>
            </a:r>
          </a:p>
          <a:p>
            <a:pPr algn="just"/>
            <a:r>
              <a:rPr lang="en-GB" sz="2800" dirty="0">
                <a:latin typeface="Corbel" panose="020B0503020204020204" pitchFamily="34" charset="0"/>
              </a:rPr>
              <a:t>FC/P-VC = 80,000/(24,000-16,000) = 80,000/8000 = 10 dresses</a:t>
            </a:r>
          </a:p>
          <a:p>
            <a:pPr algn="just"/>
            <a:r>
              <a:rPr lang="en-US" sz="2800" dirty="0">
                <a:latin typeface="Corbel" panose="020B0503020204020204" pitchFamily="34" charset="0"/>
              </a:rPr>
              <a:t>That means for this firm to break even they must produce 10 dresses</a:t>
            </a:r>
          </a:p>
        </p:txBody>
      </p:sp>
    </p:spTree>
    <p:extLst>
      <p:ext uri="{BB962C8B-B14F-4D97-AF65-F5344CB8AC3E}">
        <p14:creationId xmlns:p14="http://schemas.microsoft.com/office/powerpoint/2010/main" val="2844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817"/>
            <a:ext cx="8229600" cy="563562"/>
          </a:xfrm>
        </p:spPr>
        <p:txBody>
          <a:bodyPr>
            <a:normAutofit fontScale="90000"/>
          </a:bodyPr>
          <a:lstStyle/>
          <a:p>
            <a:r>
              <a:rPr lang="en-GB" b="1" dirty="0"/>
              <a:t>Breakeven Analysis</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pPr algn="just"/>
            <a:r>
              <a:rPr lang="en-GB" sz="2800" dirty="0">
                <a:latin typeface="Corbel" panose="020B0503020204020204" pitchFamily="34" charset="0"/>
              </a:rPr>
              <a:t>An estimate of a supplier’s breakeven point is a useful aid to the preparation stage for negotiation or price analysis. </a:t>
            </a:r>
          </a:p>
          <a:p>
            <a:pPr algn="just"/>
            <a:r>
              <a:rPr lang="en-GB" sz="2800" dirty="0">
                <a:latin typeface="Corbel" panose="020B0503020204020204" pitchFamily="34" charset="0"/>
              </a:rPr>
              <a:t>Clearly the buyer is a stronger bargaining position when a supplier is operating with spare capacity.</a:t>
            </a:r>
          </a:p>
          <a:p>
            <a:pPr algn="just"/>
            <a:endParaRPr lang="en-GB" sz="2800" dirty="0">
              <a:latin typeface="Corbel" panose="020B0503020204020204" pitchFamily="34" charset="0"/>
            </a:endParaRPr>
          </a:p>
          <a:p>
            <a:pPr algn="just"/>
            <a:r>
              <a:rPr lang="en-GB" sz="2800" dirty="0">
                <a:latin typeface="Corbel" panose="020B0503020204020204" pitchFamily="34" charset="0"/>
              </a:rPr>
              <a:t>There are dangers, however, of obtaining contracts on a marginal cost basis; service may not be good, and if better business comes along for the supplier, any marginal cost business will receive a low priority.</a:t>
            </a:r>
            <a:endParaRPr lang="en-US" sz="2800" dirty="0">
              <a:latin typeface="Corbel" panose="020B0503020204020204" pitchFamily="34" charset="0"/>
            </a:endParaRPr>
          </a:p>
          <a:p>
            <a:pPr algn="just"/>
            <a:endParaRPr lang="en-GB" sz="2800" dirty="0">
              <a:latin typeface="Corbel" panose="020B0503020204020204" pitchFamily="34" charset="0"/>
            </a:endParaRPr>
          </a:p>
          <a:p>
            <a:pPr algn="just"/>
            <a:endParaRPr lang="en-GB" sz="2800" dirty="0">
              <a:latin typeface="Corbel" panose="020B0503020204020204" pitchFamily="34" charset="0"/>
            </a:endParaRPr>
          </a:p>
          <a:p>
            <a:endParaRPr lang="en-US" sz="2800" dirty="0"/>
          </a:p>
        </p:txBody>
      </p:sp>
    </p:spTree>
    <p:extLst>
      <p:ext uri="{BB962C8B-B14F-4D97-AF65-F5344CB8AC3E}">
        <p14:creationId xmlns:p14="http://schemas.microsoft.com/office/powerpoint/2010/main" val="8825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b="1" dirty="0" err="1"/>
              <a:t>Kraljic’s</a:t>
            </a:r>
            <a:r>
              <a:rPr lang="en-GB" b="1" dirty="0"/>
              <a:t> (1983) Purchasing Product Portfolio-Approach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pPr algn="just"/>
            <a:r>
              <a:rPr lang="en-US" sz="2800" dirty="0">
                <a:latin typeface="Corbel" panose="020B0503020204020204" pitchFamily="34" charset="0"/>
              </a:rPr>
              <a:t>The </a:t>
            </a:r>
            <a:r>
              <a:rPr lang="en-US" sz="2800" dirty="0" err="1">
                <a:latin typeface="Corbel" panose="020B0503020204020204" pitchFamily="34" charset="0"/>
              </a:rPr>
              <a:t>Kraljic</a:t>
            </a:r>
            <a:r>
              <a:rPr lang="en-US" sz="2800" dirty="0">
                <a:latin typeface="Corbel" panose="020B0503020204020204" pitchFamily="34" charset="0"/>
              </a:rPr>
              <a:t> Portfolio Model was created by Peter </a:t>
            </a:r>
            <a:r>
              <a:rPr lang="en-US" sz="2800" dirty="0" err="1">
                <a:latin typeface="Corbel" panose="020B0503020204020204" pitchFamily="34" charset="0"/>
              </a:rPr>
              <a:t>Kraljic</a:t>
            </a:r>
            <a:r>
              <a:rPr lang="en-US" sz="2800" dirty="0">
                <a:latin typeface="Corbel" panose="020B0503020204020204" pitchFamily="34" charset="0"/>
              </a:rPr>
              <a:t> and it first appeared in the Harvard Business Review in 1983. </a:t>
            </a:r>
          </a:p>
          <a:p>
            <a:pPr algn="just"/>
            <a:endParaRPr lang="en-US" sz="2800" dirty="0">
              <a:latin typeface="Corbel" panose="020B0503020204020204" pitchFamily="34" charset="0"/>
            </a:endParaRPr>
          </a:p>
          <a:p>
            <a:pPr algn="just"/>
            <a:r>
              <a:rPr lang="en-US" sz="2800" dirty="0">
                <a:latin typeface="Corbel" panose="020B0503020204020204" pitchFamily="34" charset="0"/>
              </a:rPr>
              <a:t>Its purpose is to help purchasers maximize supply security and reduce costs, by making the most of their purchasing power. </a:t>
            </a:r>
          </a:p>
        </p:txBody>
      </p:sp>
    </p:spTree>
    <p:extLst>
      <p:ext uri="{BB962C8B-B14F-4D97-AF65-F5344CB8AC3E}">
        <p14:creationId xmlns:p14="http://schemas.microsoft.com/office/powerpoint/2010/main" val="2713803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GB" sz="3200" b="1" dirty="0" err="1"/>
              <a:t>Kraljic’s</a:t>
            </a:r>
            <a:r>
              <a:rPr lang="en-GB" sz="3200" b="1" dirty="0"/>
              <a:t> (1983) Purchasing Product Portfolio-Approach</a:t>
            </a:r>
            <a:endParaRPr lang="en-US" sz="3200" dirty="0"/>
          </a:p>
        </p:txBody>
      </p:sp>
      <p:sp>
        <p:nvSpPr>
          <p:cNvPr id="3" name="Content Placeholder 2"/>
          <p:cNvSpPr>
            <a:spLocks noGrp="1"/>
          </p:cNvSpPr>
          <p:nvPr>
            <p:ph idx="1"/>
          </p:nvPr>
        </p:nvSpPr>
        <p:spPr>
          <a:xfrm>
            <a:off x="228600" y="1219200"/>
            <a:ext cx="8458200" cy="5562600"/>
          </a:xfrm>
        </p:spPr>
        <p:txBody>
          <a:bodyPr>
            <a:noAutofit/>
          </a:bodyPr>
          <a:lstStyle/>
          <a:p>
            <a:pPr lvl="0" algn="just" fontAlgn="base"/>
            <a:r>
              <a:rPr lang="en-GB" sz="2800" dirty="0">
                <a:latin typeface="Corbel" panose="020B0503020204020204" pitchFamily="34" charset="0"/>
              </a:rPr>
              <a:t>Purchasing impact on bottom line to the company. </a:t>
            </a:r>
          </a:p>
          <a:p>
            <a:pPr lvl="0" algn="just" fontAlgn="base"/>
            <a:r>
              <a:rPr lang="en-GB" sz="2800" dirty="0">
                <a:latin typeface="Corbel" panose="020B0503020204020204" pitchFamily="34" charset="0"/>
              </a:rPr>
              <a:t>The profit impact of a given supply item is measured against criteria such as cost of materials, total costs, volume growth. </a:t>
            </a:r>
          </a:p>
          <a:p>
            <a:pPr lvl="0" algn="just" fontAlgn="base"/>
            <a:r>
              <a:rPr lang="en-GB" sz="2800" dirty="0">
                <a:latin typeface="Corbel" panose="020B0503020204020204" pitchFamily="34" charset="0"/>
              </a:rPr>
              <a:t>The higher the volume or amount of money involved, the higher the financial impact of purchasing on the bottom line.</a:t>
            </a:r>
          </a:p>
        </p:txBody>
      </p:sp>
    </p:spTree>
    <p:extLst>
      <p:ext uri="{BB962C8B-B14F-4D97-AF65-F5344CB8AC3E}">
        <p14:creationId xmlns:p14="http://schemas.microsoft.com/office/powerpoint/2010/main" val="20556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GB" sz="3200" b="1" dirty="0" err="1"/>
              <a:t>Kraljic’s</a:t>
            </a:r>
            <a:r>
              <a:rPr lang="en-GB" sz="3200" b="1" dirty="0"/>
              <a:t> (1983) Purchasing Product Portfolio-Approach</a:t>
            </a:r>
            <a:endParaRPr lang="en-US" sz="3200" dirty="0"/>
          </a:p>
        </p:txBody>
      </p:sp>
      <p:sp>
        <p:nvSpPr>
          <p:cNvPr id="3" name="Content Placeholder 2"/>
          <p:cNvSpPr>
            <a:spLocks noGrp="1"/>
          </p:cNvSpPr>
          <p:nvPr>
            <p:ph idx="1"/>
          </p:nvPr>
        </p:nvSpPr>
        <p:spPr>
          <a:xfrm>
            <a:off x="228600" y="1219200"/>
            <a:ext cx="8458200" cy="5562600"/>
          </a:xfrm>
        </p:spPr>
        <p:txBody>
          <a:bodyPr>
            <a:noAutofit/>
          </a:bodyPr>
          <a:lstStyle/>
          <a:p>
            <a:pPr marL="0" lvl="0" indent="0" algn="just" fontAlgn="base" hangingPunct="0">
              <a:buNone/>
            </a:pPr>
            <a:r>
              <a:rPr lang="en-GB" sz="2800" b="1" dirty="0">
                <a:latin typeface="Corbel" panose="020B0503020204020204" pitchFamily="34" charset="0"/>
              </a:rPr>
              <a:t>The Supply risk. </a:t>
            </a:r>
          </a:p>
          <a:p>
            <a:pPr lvl="0" algn="just" fontAlgn="base" hangingPunct="0"/>
            <a:r>
              <a:rPr lang="en-GB" sz="2800" dirty="0">
                <a:latin typeface="Corbel" panose="020B0503020204020204" pitchFamily="34" charset="0"/>
              </a:rPr>
              <a:t>This measures against criteria such as product availability, number of potential suppliers available, cost of changing a supplier, supply market structure, geographic distance, inventory risks and available substitutes. </a:t>
            </a:r>
            <a:endParaRPr lang="en-US" sz="2800" dirty="0">
              <a:latin typeface="Corbel" panose="020B0503020204020204" pitchFamily="34" charset="0"/>
            </a:endParaRPr>
          </a:p>
        </p:txBody>
      </p:sp>
    </p:spTree>
    <p:extLst>
      <p:ext uri="{BB962C8B-B14F-4D97-AF65-F5344CB8AC3E}">
        <p14:creationId xmlns:p14="http://schemas.microsoft.com/office/powerpoint/2010/main" val="37777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152400"/>
            <a:ext cx="8001000" cy="987425"/>
          </a:xfrm>
        </p:spPr>
        <p:txBody>
          <a:bodyPr/>
          <a:lstStyle/>
          <a:p>
            <a:pPr algn="ctr" eaLnBrk="1" hangingPunct="1"/>
            <a:r>
              <a:rPr lang="en-US" sz="2800" b="1" dirty="0" err="1"/>
              <a:t>Kraljic’s</a:t>
            </a:r>
            <a:r>
              <a:rPr lang="en-US" sz="2800" b="1" dirty="0"/>
              <a:t> (1983) Purchasing Product Portfolio-Approach</a:t>
            </a:r>
            <a:endParaRPr lang="en-US" sz="2800" dirty="0"/>
          </a:p>
        </p:txBody>
      </p:sp>
      <p:sp>
        <p:nvSpPr>
          <p:cNvPr id="10260" name="Slide Number Placeholder 1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44BA868-C129-48D0-91AC-281BA61D7ECF}" type="slidenum">
              <a:rPr lang="en-US" smtClean="0"/>
              <a:pPr fontAlgn="base">
                <a:spcBef>
                  <a:spcPct val="0"/>
                </a:spcBef>
                <a:spcAft>
                  <a:spcPct val="0"/>
                </a:spcAft>
                <a:defRPr/>
              </a:pPr>
              <a:t>28</a:t>
            </a:fld>
            <a:endParaRPr lang="en-US"/>
          </a:p>
        </p:txBody>
      </p:sp>
      <p:pic>
        <p:nvPicPr>
          <p:cNvPr id="1026" name="Picture 2" descr="Source: Peter Kraljic, HBR">
            <a:extLst>
              <a:ext uri="{FF2B5EF4-FFF2-40B4-BE49-F238E27FC236}">
                <a16:creationId xmlns:a16="http://schemas.microsoft.com/office/drawing/2014/main" id="{39561E32-7FB2-4D73-B6FF-14F2A975D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17" y="1139825"/>
            <a:ext cx="8030183" cy="566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33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152400"/>
            <a:ext cx="8001000" cy="987425"/>
          </a:xfrm>
        </p:spPr>
        <p:txBody>
          <a:bodyPr/>
          <a:lstStyle/>
          <a:p>
            <a:pPr algn="ctr" eaLnBrk="1" hangingPunct="1"/>
            <a:r>
              <a:rPr lang="en-US" sz="2800" b="1" dirty="0" err="1"/>
              <a:t>Kraljic’s</a:t>
            </a:r>
            <a:r>
              <a:rPr lang="en-US" sz="2800" b="1" dirty="0"/>
              <a:t> (1983) Purchasing Product Portfolio-Approach (what must you do?)</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070846573"/>
              </p:ext>
            </p:extLst>
          </p:nvPr>
        </p:nvGraphicFramePr>
        <p:xfrm>
          <a:off x="763948" y="1035346"/>
          <a:ext cx="7936707" cy="4864202"/>
        </p:xfrm>
        <a:graphic>
          <a:graphicData uri="http://schemas.openxmlformats.org/drawingml/2006/table">
            <a:tbl>
              <a:tblPr firstRow="1" firstCol="1" bandRow="1">
                <a:tableStyleId>{5C22544A-7EE6-4342-B048-85BDC9FD1C3A}</a:tableStyleId>
              </a:tblPr>
              <a:tblGrid>
                <a:gridCol w="3707613">
                  <a:extLst>
                    <a:ext uri="{9D8B030D-6E8A-4147-A177-3AD203B41FA5}">
                      <a16:colId xmlns:a16="http://schemas.microsoft.com/office/drawing/2014/main" val="20000"/>
                    </a:ext>
                  </a:extLst>
                </a:gridCol>
                <a:gridCol w="4229094">
                  <a:extLst>
                    <a:ext uri="{9D8B030D-6E8A-4147-A177-3AD203B41FA5}">
                      <a16:colId xmlns:a16="http://schemas.microsoft.com/office/drawing/2014/main" val="20001"/>
                    </a:ext>
                  </a:extLst>
                </a:gridCol>
              </a:tblGrid>
              <a:tr h="2546054">
                <a:tc>
                  <a:txBody>
                    <a:bodyPr/>
                    <a:lstStyle/>
                    <a:p>
                      <a:pPr marL="0" marR="0" algn="just">
                        <a:spcBef>
                          <a:spcPts val="0"/>
                        </a:spcBef>
                        <a:spcAft>
                          <a:spcPts val="1000"/>
                        </a:spcAft>
                      </a:pPr>
                      <a:endParaRPr lang="en-US" sz="2400" dirty="0">
                        <a:effectLst/>
                      </a:endParaRPr>
                    </a:p>
                    <a:p>
                      <a:pPr marL="0" marR="0" algn="just">
                        <a:spcBef>
                          <a:spcPts val="0"/>
                        </a:spcBef>
                        <a:spcAft>
                          <a:spcPts val="1000"/>
                        </a:spcAft>
                      </a:pPr>
                      <a:endParaRPr lang="en-US" sz="2400" dirty="0">
                        <a:effectLst/>
                      </a:endParaRPr>
                    </a:p>
                  </a:txBody>
                  <a:tcPr marL="68580" marR="68580" marT="0" marB="0"/>
                </a:tc>
                <a:tc>
                  <a:txBody>
                    <a:bodyPr/>
                    <a:lstStyle/>
                    <a:p>
                      <a:pPr marL="0" marR="0" algn="just">
                        <a:spcBef>
                          <a:spcPts val="0"/>
                        </a:spcBef>
                        <a:spcAft>
                          <a:spcPts val="1000"/>
                        </a:spcAft>
                      </a:pPr>
                      <a:r>
                        <a:rPr lang="en-US" sz="2400" dirty="0">
                          <a:effectLst/>
                        </a:rPr>
                        <a:t> </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2318148">
                <a:tc>
                  <a:txBody>
                    <a:bodyPr/>
                    <a:lstStyle/>
                    <a:p>
                      <a:pPr marL="0" marR="0" algn="just">
                        <a:spcBef>
                          <a:spcPts val="0"/>
                        </a:spcBef>
                        <a:spcAft>
                          <a:spcPts val="1000"/>
                        </a:spcAft>
                      </a:pPr>
                      <a:endParaRPr lang="en-US" sz="2400" dirty="0">
                        <a:effectLst/>
                      </a:endParaRPr>
                    </a:p>
                  </a:txBody>
                  <a:tcPr marL="68580" marR="68580" marT="0" marB="0"/>
                </a:tc>
                <a:tc>
                  <a:txBody>
                    <a:bodyPr/>
                    <a:lstStyle/>
                    <a:p>
                      <a:pPr marL="0" marR="0" algn="just">
                        <a:spcBef>
                          <a:spcPts val="0"/>
                        </a:spcBef>
                        <a:spcAft>
                          <a:spcPts val="1000"/>
                        </a:spcAft>
                      </a:pPr>
                      <a:endParaRPr lang="en-US" sz="2400" dirty="0">
                        <a:effectLst/>
                      </a:endParaRPr>
                    </a:p>
                  </a:txBody>
                  <a:tcPr marL="68580" marR="68580" marT="0" marB="0">
                    <a:solidFill>
                      <a:schemeClr val="tx2">
                        <a:lumMod val="60000"/>
                        <a:lumOff val="40000"/>
                        <a:alpha val="92000"/>
                      </a:schemeClr>
                    </a:solidFill>
                  </a:tcPr>
                </a:tc>
                <a:extLst>
                  <a:ext uri="{0D108BD9-81ED-4DB2-BD59-A6C34878D82A}">
                    <a16:rowId xmlns:a16="http://schemas.microsoft.com/office/drawing/2014/main" val="10001"/>
                  </a:ext>
                </a:extLst>
              </a:tr>
            </a:tbl>
          </a:graphicData>
        </a:graphic>
      </p:graphicFrame>
      <p:cxnSp>
        <p:nvCxnSpPr>
          <p:cNvPr id="16398" name="AutoShape 1"/>
          <p:cNvCxnSpPr>
            <a:cxnSpLocks noChangeShapeType="1"/>
          </p:cNvCxnSpPr>
          <p:nvPr/>
        </p:nvCxnSpPr>
        <p:spPr bwMode="auto">
          <a:xfrm flipV="1">
            <a:off x="762000" y="1143000"/>
            <a:ext cx="0" cy="4876800"/>
          </a:xfrm>
          <a:prstGeom prst="straightConnector1">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6399" name="AutoShape 1"/>
          <p:cNvCxnSpPr>
            <a:cxnSpLocks noChangeShapeType="1"/>
          </p:cNvCxnSpPr>
          <p:nvPr/>
        </p:nvCxnSpPr>
        <p:spPr bwMode="auto">
          <a:xfrm>
            <a:off x="990600" y="6622289"/>
            <a:ext cx="7315200" cy="0"/>
          </a:xfrm>
          <a:prstGeom prst="straightConnector1">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6400" name="Rectangle 8"/>
          <p:cNvSpPr>
            <a:spLocks noChangeArrowheads="1"/>
          </p:cNvSpPr>
          <p:nvPr/>
        </p:nvSpPr>
        <p:spPr bwMode="auto">
          <a:xfrm>
            <a:off x="0" y="2138363"/>
            <a:ext cx="990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 HIGH</a:t>
            </a:r>
          </a:p>
          <a:p>
            <a:r>
              <a:rPr lang="en-US" dirty="0"/>
              <a:t> </a:t>
            </a:r>
          </a:p>
          <a:p>
            <a:r>
              <a:rPr lang="en-US" b="1" dirty="0"/>
              <a:t>Profit Impact</a:t>
            </a:r>
            <a:endParaRPr lang="en-US" dirty="0"/>
          </a:p>
          <a:p>
            <a:r>
              <a:rPr lang="en-US" dirty="0"/>
              <a:t> </a:t>
            </a:r>
          </a:p>
          <a:p>
            <a:r>
              <a:rPr lang="en-US" dirty="0"/>
              <a:t>                    </a:t>
            </a:r>
          </a:p>
          <a:p>
            <a:r>
              <a:rPr lang="en-US" dirty="0"/>
              <a:t> </a:t>
            </a:r>
          </a:p>
          <a:p>
            <a:r>
              <a:rPr lang="en-US" dirty="0"/>
              <a:t> </a:t>
            </a:r>
          </a:p>
          <a:p>
            <a:r>
              <a:rPr lang="en-US" dirty="0"/>
              <a:t> </a:t>
            </a:r>
          </a:p>
          <a:p>
            <a:r>
              <a:rPr lang="en-US" dirty="0"/>
              <a:t>               LOW</a:t>
            </a:r>
          </a:p>
        </p:txBody>
      </p:sp>
      <p:sp>
        <p:nvSpPr>
          <p:cNvPr id="16401" name="Rectangle 3"/>
          <p:cNvSpPr>
            <a:spLocks noChangeArrowheads="1"/>
          </p:cNvSpPr>
          <p:nvPr/>
        </p:nvSpPr>
        <p:spPr bwMode="auto">
          <a:xfrm>
            <a:off x="679847" y="6151602"/>
            <a:ext cx="8229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28600"/>
            <a:r>
              <a:rPr lang="en-US" sz="1200" dirty="0">
                <a:latin typeface="Arial" charset="0"/>
                <a:cs typeface="Times New Roman" pitchFamily="18" charset="0"/>
              </a:rPr>
              <a:t>LOW						HIGH</a:t>
            </a:r>
            <a:endParaRPr lang="en-US" sz="900" dirty="0">
              <a:latin typeface="Arial" charset="0"/>
              <a:cs typeface="Times New Roman" pitchFamily="18" charset="0"/>
            </a:endParaRPr>
          </a:p>
          <a:p>
            <a:pPr indent="228600" eaLnBrk="0" hangingPunct="0"/>
            <a:endParaRPr lang="en-US" dirty="0">
              <a:latin typeface="Arial" charset="0"/>
              <a:cs typeface="Times New Roman" pitchFamily="18" charset="0"/>
            </a:endParaRPr>
          </a:p>
        </p:txBody>
      </p:sp>
      <p:sp>
        <p:nvSpPr>
          <p:cNvPr id="16402" name="Rectangle 4"/>
          <p:cNvSpPr>
            <a:spLocks noChangeArrowheads="1"/>
          </p:cNvSpPr>
          <p:nvPr/>
        </p:nvSpPr>
        <p:spPr bwMode="auto">
          <a:xfrm>
            <a:off x="457200" y="632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sz="1200">
                <a:latin typeface="Arial" charset="0"/>
                <a:cs typeface="Times New Roman" pitchFamily="18" charset="0"/>
              </a:rPr>
              <a:t>                                                                     </a:t>
            </a:r>
            <a:r>
              <a:rPr lang="en-US" sz="1200" b="1">
                <a:latin typeface="Arial" charset="0"/>
                <a:cs typeface="Times New Roman" pitchFamily="18" charset="0"/>
              </a:rPr>
              <a:t>Supply Risk</a:t>
            </a:r>
            <a:endParaRPr lang="en-US">
              <a:latin typeface="Arial" charset="0"/>
              <a:cs typeface="Times New Roman" pitchFamily="18" charset="0"/>
            </a:endParaRPr>
          </a:p>
        </p:txBody>
      </p:sp>
      <p:sp>
        <p:nvSpPr>
          <p:cNvPr id="10260" name="Slide Number Placeholder 1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44BA868-C129-48D0-91AC-281BA61D7ECF}" type="slidenum">
              <a:rPr lang="en-US" smtClean="0"/>
              <a:pPr fontAlgn="base">
                <a:spcBef>
                  <a:spcPct val="0"/>
                </a:spcBef>
                <a:spcAft>
                  <a:spcPct val="0"/>
                </a:spcAft>
                <a:defRPr/>
              </a:pPr>
              <a:t>29</a:t>
            </a:fld>
            <a:endParaRPr lang="en-US"/>
          </a:p>
        </p:txBody>
      </p:sp>
      <p:sp>
        <p:nvSpPr>
          <p:cNvPr id="2" name="Rectangle 1">
            <a:extLst>
              <a:ext uri="{FF2B5EF4-FFF2-40B4-BE49-F238E27FC236}">
                <a16:creationId xmlns:a16="http://schemas.microsoft.com/office/drawing/2014/main" id="{C25C8695-ADC4-4B9F-BD90-1322A09261EF}"/>
              </a:ext>
            </a:extLst>
          </p:cNvPr>
          <p:cNvSpPr/>
          <p:nvPr/>
        </p:nvSpPr>
        <p:spPr>
          <a:xfrm>
            <a:off x="969818" y="1287442"/>
            <a:ext cx="2514599" cy="553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Leverage Products</a:t>
            </a:r>
          </a:p>
        </p:txBody>
      </p:sp>
      <p:sp>
        <p:nvSpPr>
          <p:cNvPr id="3" name="Rectangle 2">
            <a:extLst>
              <a:ext uri="{FF2B5EF4-FFF2-40B4-BE49-F238E27FC236}">
                <a16:creationId xmlns:a16="http://schemas.microsoft.com/office/drawing/2014/main" id="{26189ADD-B738-4AD0-A302-D2AF79D16CFA}"/>
              </a:ext>
            </a:extLst>
          </p:cNvPr>
          <p:cNvSpPr/>
          <p:nvPr/>
        </p:nvSpPr>
        <p:spPr>
          <a:xfrm>
            <a:off x="995414" y="2084771"/>
            <a:ext cx="3449781" cy="1317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en-US" sz="2400" dirty="0"/>
              <a:t>Competitive bidding/tendering </a:t>
            </a:r>
          </a:p>
          <a:p>
            <a:pPr algn="just">
              <a:spcAft>
                <a:spcPts val="1000"/>
              </a:spcAft>
            </a:pPr>
            <a:r>
              <a:rPr lang="en-US" sz="2400" dirty="0"/>
              <a:t>Multiple souring strategy </a:t>
            </a:r>
          </a:p>
          <a:p>
            <a:pPr algn="ctr"/>
            <a:endParaRPr lang="en-GB" dirty="0"/>
          </a:p>
        </p:txBody>
      </p:sp>
      <p:sp>
        <p:nvSpPr>
          <p:cNvPr id="6" name="Rectangle 5">
            <a:extLst>
              <a:ext uri="{FF2B5EF4-FFF2-40B4-BE49-F238E27FC236}">
                <a16:creationId xmlns:a16="http://schemas.microsoft.com/office/drawing/2014/main" id="{2D46EAE9-14DD-4CB6-91BD-E7DB71B4FBD1}"/>
              </a:ext>
            </a:extLst>
          </p:cNvPr>
          <p:cNvSpPr/>
          <p:nvPr/>
        </p:nvSpPr>
        <p:spPr>
          <a:xfrm>
            <a:off x="1055973" y="3623350"/>
            <a:ext cx="2743200" cy="800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Routine Products</a:t>
            </a:r>
          </a:p>
          <a:p>
            <a:pPr algn="ctr"/>
            <a:endParaRPr lang="en-GB" dirty="0"/>
          </a:p>
        </p:txBody>
      </p:sp>
      <p:sp>
        <p:nvSpPr>
          <p:cNvPr id="15" name="Rectangle 14">
            <a:extLst>
              <a:ext uri="{FF2B5EF4-FFF2-40B4-BE49-F238E27FC236}">
                <a16:creationId xmlns:a16="http://schemas.microsoft.com/office/drawing/2014/main" id="{FAEDCA67-B7E1-4705-BB80-FD446EB976CB}"/>
              </a:ext>
            </a:extLst>
          </p:cNvPr>
          <p:cNvSpPr/>
          <p:nvPr/>
        </p:nvSpPr>
        <p:spPr>
          <a:xfrm>
            <a:off x="1055973" y="4421587"/>
            <a:ext cx="3221182" cy="990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dirty="0"/>
              <a:t>Group purchasing </a:t>
            </a:r>
          </a:p>
          <a:p>
            <a:pPr algn="just">
              <a:spcAft>
                <a:spcPts val="600"/>
              </a:spcAft>
            </a:pPr>
            <a:r>
              <a:rPr lang="en-US" dirty="0"/>
              <a:t>Framework contracts </a:t>
            </a:r>
          </a:p>
          <a:p>
            <a:pPr algn="ctr"/>
            <a:endParaRPr lang="en-GB" dirty="0"/>
          </a:p>
        </p:txBody>
      </p:sp>
      <p:sp>
        <p:nvSpPr>
          <p:cNvPr id="7" name="Rectangle 6">
            <a:extLst>
              <a:ext uri="{FF2B5EF4-FFF2-40B4-BE49-F238E27FC236}">
                <a16:creationId xmlns:a16="http://schemas.microsoft.com/office/drawing/2014/main" id="{89C02982-688E-4413-9D64-EE17A75EE58F}"/>
              </a:ext>
            </a:extLst>
          </p:cNvPr>
          <p:cNvSpPr/>
          <p:nvPr/>
        </p:nvSpPr>
        <p:spPr>
          <a:xfrm>
            <a:off x="4794646" y="1048453"/>
            <a:ext cx="2749154" cy="9257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Strategic Products</a:t>
            </a:r>
          </a:p>
        </p:txBody>
      </p:sp>
      <p:sp>
        <p:nvSpPr>
          <p:cNvPr id="17" name="Rectangle 16">
            <a:extLst>
              <a:ext uri="{FF2B5EF4-FFF2-40B4-BE49-F238E27FC236}">
                <a16:creationId xmlns:a16="http://schemas.microsoft.com/office/drawing/2014/main" id="{46150583-0363-4702-9665-CCCC55A29D15}"/>
              </a:ext>
            </a:extLst>
          </p:cNvPr>
          <p:cNvSpPr/>
          <p:nvPr/>
        </p:nvSpPr>
        <p:spPr>
          <a:xfrm>
            <a:off x="4614456" y="2022769"/>
            <a:ext cx="3966838" cy="1341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en-US" sz="2000" dirty="0"/>
              <a:t>Maintain strategic partnership</a:t>
            </a:r>
          </a:p>
          <a:p>
            <a:pPr algn="just">
              <a:spcAft>
                <a:spcPts val="1000"/>
              </a:spcAft>
            </a:pPr>
            <a:r>
              <a:rPr lang="en-US" sz="2000" dirty="0"/>
              <a:t>Accept a locked-in partnership:</a:t>
            </a:r>
          </a:p>
          <a:p>
            <a:pPr algn="just">
              <a:spcAft>
                <a:spcPts val="1000"/>
              </a:spcAft>
              <a:tabLst>
                <a:tab pos="914400" algn="l"/>
              </a:tabLst>
            </a:pPr>
            <a:r>
              <a:rPr lang="en-US" sz="2000" dirty="0"/>
              <a:t>Co-development / supplier involvement</a:t>
            </a:r>
          </a:p>
        </p:txBody>
      </p:sp>
      <p:sp>
        <p:nvSpPr>
          <p:cNvPr id="8" name="Rectangle 7">
            <a:extLst>
              <a:ext uri="{FF2B5EF4-FFF2-40B4-BE49-F238E27FC236}">
                <a16:creationId xmlns:a16="http://schemas.microsoft.com/office/drawing/2014/main" id="{92D6AF36-989C-4586-A04F-AF4D4D8BC6C2}"/>
              </a:ext>
            </a:extLst>
          </p:cNvPr>
          <p:cNvSpPr/>
          <p:nvPr/>
        </p:nvSpPr>
        <p:spPr>
          <a:xfrm>
            <a:off x="5029200" y="3593961"/>
            <a:ext cx="2183604" cy="553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Bottleneck Products</a:t>
            </a:r>
          </a:p>
        </p:txBody>
      </p:sp>
      <p:sp>
        <p:nvSpPr>
          <p:cNvPr id="19" name="Rectangle 18">
            <a:extLst>
              <a:ext uri="{FF2B5EF4-FFF2-40B4-BE49-F238E27FC236}">
                <a16:creationId xmlns:a16="http://schemas.microsoft.com/office/drawing/2014/main" id="{A67E0D46-FAC9-4D38-B9C6-3AA293E9F855}"/>
              </a:ext>
            </a:extLst>
          </p:cNvPr>
          <p:cNvSpPr/>
          <p:nvPr/>
        </p:nvSpPr>
        <p:spPr>
          <a:xfrm>
            <a:off x="4804064" y="4325730"/>
            <a:ext cx="3449781" cy="1173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en-US" sz="2000" dirty="0"/>
              <a:t>Develop alternative sources </a:t>
            </a:r>
          </a:p>
          <a:p>
            <a:pPr algn="just">
              <a:spcAft>
                <a:spcPts val="1000"/>
              </a:spcAft>
            </a:pPr>
            <a:r>
              <a:rPr lang="en-US" sz="2000" dirty="0"/>
              <a:t>Keep extra stock</a:t>
            </a:r>
          </a:p>
          <a:p>
            <a:pPr algn="just">
              <a:spcAft>
                <a:spcPts val="1000"/>
              </a:spcAft>
            </a:pPr>
            <a:r>
              <a:rPr lang="en-US" sz="2000" dirty="0"/>
              <a:t>Vendor Managed Inventory</a:t>
            </a:r>
          </a:p>
        </p:txBody>
      </p:sp>
    </p:spTree>
    <p:extLst>
      <p:ext uri="{BB962C8B-B14F-4D97-AF65-F5344CB8AC3E}">
        <p14:creationId xmlns:p14="http://schemas.microsoft.com/office/powerpoint/2010/main" val="28040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5" grpId="0" animBg="1"/>
      <p:bldP spid="7" grpId="0" animBg="1"/>
      <p:bldP spid="17" grpId="0" animBg="1"/>
      <p:bldP spid="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257800"/>
          </a:xfrm>
        </p:spPr>
        <p:txBody>
          <a:bodyPr>
            <a:normAutofit/>
          </a:bodyPr>
          <a:lstStyle/>
          <a:p>
            <a:pPr marL="0" indent="0">
              <a:buNone/>
            </a:pPr>
            <a:r>
              <a:rPr lang="en-US" b="1" dirty="0">
                <a:solidFill>
                  <a:srgbClr val="647D89"/>
                </a:solidFill>
                <a:latin typeface="Corbel" panose="020B0503020204020204" pitchFamily="34" charset="0"/>
              </a:rPr>
              <a:t>SUPPORT TOOLS INCLUDE;</a:t>
            </a:r>
          </a:p>
          <a:p>
            <a:pPr marL="514350" indent="-514350">
              <a:buFont typeface="+mj-lt"/>
              <a:buAutoNum type="arabicPeriod"/>
            </a:pPr>
            <a:r>
              <a:rPr lang="en-US" sz="2800" dirty="0">
                <a:latin typeface="Corbel" panose="020B0503020204020204" pitchFamily="34" charset="0"/>
              </a:rPr>
              <a:t>SWOT Analysis</a:t>
            </a:r>
          </a:p>
          <a:p>
            <a:pPr marL="514350" indent="-514350">
              <a:buFont typeface="+mj-lt"/>
              <a:buAutoNum type="arabicPeriod"/>
            </a:pPr>
            <a:r>
              <a:rPr lang="en-US" sz="2800" dirty="0">
                <a:latin typeface="Corbel" panose="020B0503020204020204" pitchFamily="34" charset="0"/>
              </a:rPr>
              <a:t>Price and Cost Analysis</a:t>
            </a:r>
          </a:p>
          <a:p>
            <a:pPr marL="514350" indent="-514350">
              <a:buFont typeface="+mj-lt"/>
              <a:buAutoNum type="arabicPeriod"/>
            </a:pPr>
            <a:r>
              <a:rPr lang="en-US" sz="2800" dirty="0">
                <a:latin typeface="Corbel" panose="020B0503020204020204" pitchFamily="34" charset="0"/>
              </a:rPr>
              <a:t> </a:t>
            </a:r>
            <a:r>
              <a:rPr lang="en-GB" sz="2800" dirty="0">
                <a:latin typeface="Corbel" panose="020B0503020204020204" pitchFamily="34" charset="0"/>
              </a:rPr>
              <a:t>Breakeven Analysis</a:t>
            </a:r>
            <a:endParaRPr lang="en-US" sz="2800" dirty="0">
              <a:latin typeface="Corbel" panose="020B0503020204020204" pitchFamily="34" charset="0"/>
            </a:endParaRPr>
          </a:p>
          <a:p>
            <a:pPr marL="514350" indent="-514350">
              <a:buFont typeface="+mj-lt"/>
              <a:buAutoNum type="arabicPeriod"/>
            </a:pPr>
            <a:r>
              <a:rPr lang="en-GB" sz="2800" dirty="0" err="1">
                <a:latin typeface="Corbel" panose="020B0503020204020204" pitchFamily="34" charset="0"/>
              </a:rPr>
              <a:t>Kraljic’s</a:t>
            </a:r>
            <a:r>
              <a:rPr lang="en-GB" sz="2800" dirty="0">
                <a:latin typeface="Corbel" panose="020B0503020204020204" pitchFamily="34" charset="0"/>
              </a:rPr>
              <a:t> (1983) Purchasing Product Portfolio-Approach</a:t>
            </a:r>
            <a:endParaRPr lang="en-US" sz="2800" dirty="0">
              <a:latin typeface="Corbel" panose="020B0503020204020204" pitchFamily="34" charset="0"/>
            </a:endParaRPr>
          </a:p>
          <a:p>
            <a:pPr marL="514350" indent="-514350">
              <a:buFont typeface="+mj-lt"/>
              <a:buAutoNum type="arabicPeriod"/>
            </a:pPr>
            <a:r>
              <a:rPr lang="en-GB" sz="2800" dirty="0">
                <a:latin typeface="Corbel" panose="020B0503020204020204" pitchFamily="34" charset="0"/>
              </a:rPr>
              <a:t>Learning Curve</a:t>
            </a:r>
          </a:p>
          <a:p>
            <a:pPr marL="514350" indent="-514350">
              <a:buFont typeface="+mj-lt"/>
              <a:buAutoNum type="arabicPeriod"/>
            </a:pPr>
            <a:r>
              <a:rPr lang="en-US" sz="2800" dirty="0">
                <a:latin typeface="Corbel" panose="020B0503020204020204" pitchFamily="34" charset="0"/>
              </a:rPr>
              <a:t>Porter’s Five Forces Model </a:t>
            </a:r>
          </a:p>
          <a:p>
            <a:pPr marL="514350" indent="-514350">
              <a:buFont typeface="+mj-lt"/>
              <a:buAutoNum type="arabicPeriod"/>
            </a:pPr>
            <a:r>
              <a:rPr lang="en-US" sz="2800" dirty="0">
                <a:latin typeface="Corbel" panose="020B0503020204020204" pitchFamily="34" charset="0"/>
              </a:rPr>
              <a:t>Stakeholder management </a:t>
            </a:r>
          </a:p>
          <a:p>
            <a:pPr marL="514350" indent="-514350">
              <a:buFont typeface="+mj-lt"/>
              <a:buAutoNum type="arabicPeriod"/>
            </a:pPr>
            <a:endParaRPr lang="en-US" dirty="0">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p:txBody>
      </p:sp>
    </p:spTree>
    <p:extLst>
      <p:ext uri="{BB962C8B-B14F-4D97-AF65-F5344CB8AC3E}">
        <p14:creationId xmlns:p14="http://schemas.microsoft.com/office/powerpoint/2010/main" val="3992683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04800"/>
            <a:ext cx="8001000" cy="758825"/>
          </a:xfrm>
        </p:spPr>
        <p:txBody>
          <a:bodyPr>
            <a:noAutofit/>
          </a:bodyPr>
          <a:lstStyle/>
          <a:p>
            <a:pPr algn="ctr" eaLnBrk="1" hangingPunct="1"/>
            <a:r>
              <a:rPr lang="en-US" sz="2800" b="1" dirty="0" err="1">
                <a:latin typeface="Gadugi" panose="020B0502040204020203" pitchFamily="34" charset="0"/>
                <a:ea typeface="Gadugi" panose="020B0502040204020203" pitchFamily="34" charset="0"/>
              </a:rPr>
              <a:t>Kraljic’s</a:t>
            </a:r>
            <a:r>
              <a:rPr lang="en-US" sz="2800" b="1" dirty="0">
                <a:latin typeface="Gadugi" panose="020B0502040204020203" pitchFamily="34" charset="0"/>
                <a:ea typeface="Gadugi" panose="020B0502040204020203" pitchFamily="34" charset="0"/>
              </a:rPr>
              <a:t> (1983) Purchasing Product Portfolio-Approach</a:t>
            </a:r>
            <a:endParaRPr lang="en-US" sz="2800" dirty="0">
              <a:latin typeface="Gadugi" panose="020B0502040204020203" pitchFamily="34" charset="0"/>
              <a:ea typeface="Gadugi" panose="020B0502040204020203" pitchFamily="34" charset="0"/>
            </a:endParaRPr>
          </a:p>
        </p:txBody>
      </p:sp>
      <p:sp>
        <p:nvSpPr>
          <p:cNvPr id="3" name="Content Placeholder 2"/>
          <p:cNvSpPr>
            <a:spLocks noGrp="1"/>
          </p:cNvSpPr>
          <p:nvPr>
            <p:ph idx="1"/>
          </p:nvPr>
        </p:nvSpPr>
        <p:spPr>
          <a:xfrm>
            <a:off x="566738" y="990600"/>
            <a:ext cx="8001000" cy="5029200"/>
          </a:xfrm>
        </p:spPr>
        <p:txBody>
          <a:bodyPr>
            <a:normAutofit/>
          </a:bodyPr>
          <a:lstStyle/>
          <a:p>
            <a:pPr marL="0" indent="0" algn="just" fontAlgn="base">
              <a:buNone/>
              <a:defRPr/>
            </a:pPr>
            <a:r>
              <a:rPr lang="en-US" sz="2800" b="1" dirty="0">
                <a:solidFill>
                  <a:srgbClr val="647D89"/>
                </a:solidFill>
                <a:latin typeface="Corbel" panose="020B0503020204020204" pitchFamily="34" charset="0"/>
              </a:rPr>
              <a:t>Strategic Products </a:t>
            </a:r>
          </a:p>
          <a:p>
            <a:pPr algn="just" fontAlgn="base">
              <a:defRPr/>
            </a:pPr>
            <a:r>
              <a:rPr lang="en-US" sz="2800" dirty="0">
                <a:latin typeface="Corbel" panose="020B0503020204020204" pitchFamily="34" charset="0"/>
              </a:rPr>
              <a:t>These are high tech, high volume products, which are often supplied at customer specification. </a:t>
            </a:r>
          </a:p>
          <a:p>
            <a:pPr algn="just" fontAlgn="base">
              <a:defRPr/>
            </a:pPr>
            <a:r>
              <a:rPr lang="en-US" sz="2800" dirty="0">
                <a:latin typeface="Corbel" panose="020B0503020204020204" pitchFamily="34" charset="0"/>
              </a:rPr>
              <a:t>Only one source of supply is available, which cannot be changed in the short term without incurring considerable costs. </a:t>
            </a:r>
            <a:r>
              <a:rPr lang="en-US" sz="2800" dirty="0" err="1">
                <a:latin typeface="Corbel" panose="020B0503020204020204" pitchFamily="34" charset="0"/>
              </a:rPr>
              <a:t>Eg</a:t>
            </a:r>
            <a:r>
              <a:rPr lang="en-US" sz="2800" dirty="0">
                <a:latin typeface="Corbel" panose="020B0503020204020204" pitchFamily="34" charset="0"/>
              </a:rPr>
              <a:t> chipsets for mobile phones.</a:t>
            </a:r>
          </a:p>
        </p:txBody>
      </p:sp>
      <p:sp>
        <p:nvSpPr>
          <p:cNvPr id="11268"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F535BC2F-8F67-4499-86A4-5BE5FE356A49}" type="datetime1">
              <a:rPr lang="en-US" smtClean="0"/>
              <a:pPr fontAlgn="base">
                <a:spcBef>
                  <a:spcPct val="0"/>
                </a:spcBef>
                <a:spcAft>
                  <a:spcPct val="0"/>
                </a:spcAft>
                <a:defRPr/>
              </a:pPr>
              <a:t>9/4/2024</a:t>
            </a:fld>
            <a:endParaRPr lang="en-US"/>
          </a:p>
        </p:txBody>
      </p:sp>
      <p:sp>
        <p:nvSpPr>
          <p:cNvPr id="11269"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400611B-B55E-4497-AD3B-CA6B220B90E3}"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332388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1"/>
          <p:cNvSpPr>
            <a:spLocks noGrp="1"/>
          </p:cNvSpPr>
          <p:nvPr>
            <p:ph type="title"/>
          </p:nvPr>
        </p:nvSpPr>
        <p:spPr>
          <a:xfrm>
            <a:off x="571500" y="304800"/>
            <a:ext cx="8001000" cy="987425"/>
          </a:xfrm>
        </p:spPr>
        <p:txBody>
          <a:bodyPr/>
          <a:lstStyle/>
          <a:p>
            <a:r>
              <a:rPr lang="en-US" sz="2800" b="1" dirty="0" err="1">
                <a:latin typeface="Gadugi" panose="020B0502040204020203" pitchFamily="34" charset="0"/>
                <a:ea typeface="Gadugi" panose="020B0502040204020203" pitchFamily="34" charset="0"/>
              </a:rPr>
              <a:t>Kraljic’s</a:t>
            </a:r>
            <a:r>
              <a:rPr lang="en-US" sz="2800" b="1" dirty="0">
                <a:latin typeface="Gadugi" panose="020B0502040204020203" pitchFamily="34" charset="0"/>
                <a:ea typeface="Gadugi" panose="020B0502040204020203" pitchFamily="34" charset="0"/>
              </a:rPr>
              <a:t> (1983) Purchasing Product Portfolio-Approach</a:t>
            </a:r>
          </a:p>
        </p:txBody>
      </p:sp>
      <p:sp>
        <p:nvSpPr>
          <p:cNvPr id="3" name="Content Placeholder 2"/>
          <p:cNvSpPr>
            <a:spLocks noGrp="1"/>
          </p:cNvSpPr>
          <p:nvPr>
            <p:ph idx="1"/>
          </p:nvPr>
        </p:nvSpPr>
        <p:spPr>
          <a:xfrm>
            <a:off x="620486" y="1098550"/>
            <a:ext cx="8229600" cy="5257800"/>
          </a:xfrm>
        </p:spPr>
        <p:txBody>
          <a:bodyPr>
            <a:noAutofit/>
          </a:bodyPr>
          <a:lstStyle/>
          <a:p>
            <a:pPr marL="0" indent="0" eaLnBrk="1">
              <a:buNone/>
              <a:defRPr/>
            </a:pPr>
            <a:r>
              <a:rPr lang="en-US" sz="2800" b="1" dirty="0">
                <a:solidFill>
                  <a:srgbClr val="647D89"/>
                </a:solidFill>
                <a:latin typeface="Corbel" panose="020B0503020204020204" pitchFamily="34" charset="0"/>
              </a:rPr>
              <a:t>Leverage products</a:t>
            </a:r>
          </a:p>
          <a:p>
            <a:pPr marL="0" indent="0" algn="just" eaLnBrk="1" hangingPunct="1">
              <a:buFont typeface="Wingdings" pitchFamily="2" charset="2"/>
              <a:buNone/>
              <a:defRPr/>
            </a:pPr>
            <a:r>
              <a:rPr lang="en-US" sz="2800" dirty="0">
                <a:latin typeface="Corbel" panose="020B0503020204020204" pitchFamily="34" charset="0"/>
              </a:rPr>
              <a:t>These are products that can be obtained from various suppliers at standard quality grades. They represent a relatively large share of the end product’s cost price and are bought at large volumes. </a:t>
            </a:r>
          </a:p>
          <a:p>
            <a:pPr marL="0" indent="0" algn="just" eaLnBrk="1" hangingPunct="1">
              <a:buFont typeface="Wingdings" pitchFamily="2" charset="2"/>
              <a:buNone/>
              <a:defRPr/>
            </a:pPr>
            <a:r>
              <a:rPr lang="en-US" sz="2800" dirty="0">
                <a:latin typeface="Corbel" panose="020B0503020204020204" pitchFamily="34" charset="0"/>
              </a:rPr>
              <a:t>A small change in price has a relatively strong effect on the cost price of the end product. e.g. plastics, raw materials.</a:t>
            </a:r>
          </a:p>
        </p:txBody>
      </p:sp>
      <p:sp>
        <p:nvSpPr>
          <p:cNvPr id="12292"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F4B40FFF-ADF0-419D-944F-A1D68B74B46A}" type="datetime1">
              <a:rPr lang="en-US" smtClean="0"/>
              <a:pPr fontAlgn="base">
                <a:spcBef>
                  <a:spcPct val="0"/>
                </a:spcBef>
                <a:spcAft>
                  <a:spcPct val="0"/>
                </a:spcAft>
                <a:defRPr/>
              </a:pPr>
              <a:t>9/4/2024</a:t>
            </a:fld>
            <a:endParaRPr lang="en-US"/>
          </a:p>
        </p:txBody>
      </p:sp>
      <p:sp>
        <p:nvSpPr>
          <p:cNvPr id="12293"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69E67B6-0E59-48E1-8E62-922F2BA72505}" type="slidenum">
              <a:rPr lang="en-US" smtClean="0"/>
              <a:pPr fontAlgn="base">
                <a:spcBef>
                  <a:spcPct val="0"/>
                </a:spcBef>
                <a:spcAft>
                  <a:spcPct val="0"/>
                </a:spcAft>
                <a:defRPr/>
              </a:pPr>
              <a:t>31</a:t>
            </a:fld>
            <a:endParaRPr lang="en-US"/>
          </a:p>
        </p:txBody>
      </p:sp>
    </p:spTree>
    <p:extLst>
      <p:ext uri="{BB962C8B-B14F-4D97-AF65-F5344CB8AC3E}">
        <p14:creationId xmlns:p14="http://schemas.microsoft.com/office/powerpoint/2010/main" val="425746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4675" y="457200"/>
            <a:ext cx="8001000" cy="1063625"/>
          </a:xfrm>
        </p:spPr>
        <p:txBody>
          <a:bodyPr/>
          <a:lstStyle/>
          <a:p>
            <a:pPr algn="ctr" eaLnBrk="1" hangingPunct="1"/>
            <a:r>
              <a:rPr lang="en-US" sz="2800" b="1" dirty="0" err="1">
                <a:latin typeface="Gadugi" panose="020B0502040204020203" pitchFamily="34" charset="0"/>
                <a:ea typeface="Gadugi" panose="020B0502040204020203" pitchFamily="34" charset="0"/>
              </a:rPr>
              <a:t>Kraljic’s</a:t>
            </a:r>
            <a:r>
              <a:rPr lang="en-US" sz="2800" b="1" dirty="0">
                <a:latin typeface="Gadugi" panose="020B0502040204020203" pitchFamily="34" charset="0"/>
                <a:ea typeface="Gadugi" panose="020B0502040204020203" pitchFamily="34" charset="0"/>
              </a:rPr>
              <a:t> (1983) Purchasing Product Portfolio-Approach</a:t>
            </a:r>
          </a:p>
        </p:txBody>
      </p:sp>
      <p:sp>
        <p:nvSpPr>
          <p:cNvPr id="19459" name="Content Placeholder 2"/>
          <p:cNvSpPr>
            <a:spLocks noGrp="1"/>
          </p:cNvSpPr>
          <p:nvPr>
            <p:ph idx="1"/>
          </p:nvPr>
        </p:nvSpPr>
        <p:spPr>
          <a:xfrm>
            <a:off x="457200" y="1371600"/>
            <a:ext cx="8382000" cy="5029200"/>
          </a:xfrm>
        </p:spPr>
        <p:txBody>
          <a:bodyPr>
            <a:noAutofit/>
          </a:bodyPr>
          <a:lstStyle/>
          <a:p>
            <a:pPr marL="0" indent="0">
              <a:buNone/>
              <a:defRPr/>
            </a:pPr>
            <a:r>
              <a:rPr lang="en-US" sz="2800" b="1" dirty="0">
                <a:solidFill>
                  <a:srgbClr val="647D89"/>
                </a:solidFill>
                <a:latin typeface="Corbel" panose="020B0503020204020204" pitchFamily="34" charset="0"/>
              </a:rPr>
              <a:t>Bottleneck Products</a:t>
            </a:r>
          </a:p>
          <a:p>
            <a:pPr marL="0" indent="0" algn="just">
              <a:buNone/>
              <a:defRPr/>
            </a:pPr>
            <a:r>
              <a:rPr lang="en-US" sz="2800" dirty="0">
                <a:latin typeface="Corbel" panose="020B0503020204020204" pitchFamily="34" charset="0"/>
              </a:rPr>
              <a:t>These items represent a relatively limited value in terms of money but they are vulnerable with regard to supply. They can only be obtained from one/few suppliers. </a:t>
            </a:r>
          </a:p>
          <a:p>
            <a:pPr marL="0" indent="0" algn="just">
              <a:buNone/>
              <a:defRPr/>
            </a:pPr>
            <a:r>
              <a:rPr lang="en-US" sz="2800" dirty="0">
                <a:latin typeface="Corbel" panose="020B0503020204020204" pitchFamily="34" charset="0"/>
              </a:rPr>
              <a:t>Examples are catalytic products for chemical industry, and natural flavorings and spare parts for rare equipment. </a:t>
            </a:r>
            <a:r>
              <a:rPr lang="en-US" sz="2800" dirty="0" err="1">
                <a:latin typeface="Corbel" panose="020B0503020204020204" pitchFamily="34" charset="0"/>
              </a:rPr>
              <a:t>Eg</a:t>
            </a:r>
            <a:r>
              <a:rPr lang="en-US" sz="2800" dirty="0">
                <a:latin typeface="Corbel" panose="020B0503020204020204" pitchFamily="34" charset="0"/>
              </a:rPr>
              <a:t> technology hardware, power pack for a laptop</a:t>
            </a:r>
          </a:p>
        </p:txBody>
      </p:sp>
      <p:sp>
        <p:nvSpPr>
          <p:cNvPr id="13316"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641DA1F5-C1FA-47F3-B37A-69D54B9CA789}" type="datetime1">
              <a:rPr lang="en-US" smtClean="0"/>
              <a:pPr fontAlgn="base">
                <a:spcBef>
                  <a:spcPct val="0"/>
                </a:spcBef>
                <a:spcAft>
                  <a:spcPct val="0"/>
                </a:spcAft>
                <a:defRPr/>
              </a:pPr>
              <a:t>9/4/2024</a:t>
            </a:fld>
            <a:endParaRPr lang="en-US"/>
          </a:p>
        </p:txBody>
      </p:sp>
      <p:sp>
        <p:nvSpPr>
          <p:cNvPr id="13317"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53387A9-92A0-4DD0-A70B-9AD685F09FB5}" type="slidenum">
              <a:rPr lang="en-US" smtClean="0"/>
              <a:pPr fontAlgn="base">
                <a:spcBef>
                  <a:spcPct val="0"/>
                </a:spcBef>
                <a:spcAft>
                  <a:spcPct val="0"/>
                </a:spcAft>
                <a:defRPr/>
              </a:pPr>
              <a:t>32</a:t>
            </a:fld>
            <a:endParaRPr lang="en-US"/>
          </a:p>
        </p:txBody>
      </p:sp>
    </p:spTree>
    <p:extLst>
      <p:ext uri="{BB962C8B-B14F-4D97-AF65-F5344CB8AC3E}">
        <p14:creationId xmlns:p14="http://schemas.microsoft.com/office/powerpoint/2010/main" val="397023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4675" y="533400"/>
            <a:ext cx="8001000" cy="987425"/>
          </a:xfrm>
        </p:spPr>
        <p:txBody>
          <a:bodyPr/>
          <a:lstStyle/>
          <a:p>
            <a:pPr algn="ctr" eaLnBrk="1" hangingPunct="1"/>
            <a:r>
              <a:rPr lang="en-US" sz="2800" b="1"/>
              <a:t>Kraljic’s (1983) Purchasing Product Portfolio-Approach</a:t>
            </a:r>
            <a:endParaRPr lang="en-US" sz="2800"/>
          </a:p>
        </p:txBody>
      </p:sp>
      <p:sp>
        <p:nvSpPr>
          <p:cNvPr id="3" name="Content Placeholder 2"/>
          <p:cNvSpPr>
            <a:spLocks noGrp="1"/>
          </p:cNvSpPr>
          <p:nvPr>
            <p:ph idx="1"/>
          </p:nvPr>
        </p:nvSpPr>
        <p:spPr/>
        <p:txBody>
          <a:bodyPr>
            <a:normAutofit/>
          </a:bodyPr>
          <a:lstStyle/>
          <a:p>
            <a:pPr marL="0" indent="0">
              <a:buNone/>
              <a:defRPr/>
            </a:pPr>
            <a:r>
              <a:rPr lang="en-US" sz="2800" b="1" dirty="0">
                <a:solidFill>
                  <a:srgbClr val="647D89"/>
                </a:solidFill>
                <a:latin typeface="Corbel" panose="020B0503020204020204" pitchFamily="34" charset="0"/>
              </a:rPr>
              <a:t>Routine products /Non Critical</a:t>
            </a:r>
          </a:p>
          <a:p>
            <a:pPr marL="0" indent="0" algn="just">
              <a:buNone/>
              <a:defRPr/>
            </a:pPr>
            <a:r>
              <a:rPr lang="en-US" sz="2800" dirty="0">
                <a:latin typeface="Corbel" panose="020B0503020204020204" pitchFamily="34" charset="0"/>
              </a:rPr>
              <a:t>These products usually have a small value per unit. In addition, many alternative suppliers can be found. From a purchasing point of view, these items cause only few technical or commercial problems </a:t>
            </a:r>
            <a:r>
              <a:rPr lang="en-US" sz="2800" dirty="0" err="1">
                <a:latin typeface="Corbel" panose="020B0503020204020204" pitchFamily="34" charset="0"/>
              </a:rPr>
              <a:t>eg</a:t>
            </a:r>
            <a:r>
              <a:rPr lang="en-US" sz="2800" dirty="0">
                <a:latin typeface="Corbel" panose="020B0503020204020204" pitchFamily="34" charset="0"/>
              </a:rPr>
              <a:t> air freshener, adhesive bandages, adult diapers</a:t>
            </a:r>
          </a:p>
        </p:txBody>
      </p:sp>
      <p:sp>
        <p:nvSpPr>
          <p:cNvPr id="14340"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E878BA2-2161-4C70-86E7-7ECBDB15EFDA}" type="datetime1">
              <a:rPr lang="en-US" smtClean="0"/>
              <a:pPr fontAlgn="base">
                <a:spcBef>
                  <a:spcPct val="0"/>
                </a:spcBef>
                <a:spcAft>
                  <a:spcPct val="0"/>
                </a:spcAft>
                <a:defRPr/>
              </a:pPr>
              <a:t>9/4/2024</a:t>
            </a:fld>
            <a:endParaRPr lang="en-US"/>
          </a:p>
        </p:txBody>
      </p:sp>
      <p:sp>
        <p:nvSpPr>
          <p:cNvPr id="14341"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DA84342E-698C-413D-A566-65B6987DF858}" type="slidenum">
              <a:rPr lang="en-US" smtClean="0"/>
              <a:pPr fontAlgn="base">
                <a:spcBef>
                  <a:spcPct val="0"/>
                </a:spcBef>
                <a:spcAft>
                  <a:spcPct val="0"/>
                </a:spcAft>
                <a:defRPr/>
              </a:pPr>
              <a:t>33</a:t>
            </a:fld>
            <a:endParaRPr lang="en-US"/>
          </a:p>
        </p:txBody>
      </p:sp>
    </p:spTree>
    <p:extLst>
      <p:ext uri="{BB962C8B-B14F-4D97-AF65-F5344CB8AC3E}">
        <p14:creationId xmlns:p14="http://schemas.microsoft.com/office/powerpoint/2010/main" val="2744946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000" t="33998" r="27500" b="21002"/>
          <a:stretch/>
        </p:blipFill>
        <p:spPr>
          <a:xfrm>
            <a:off x="228600" y="20782"/>
            <a:ext cx="8412480" cy="6354762"/>
          </a:xfrm>
          <a:prstGeom prst="rect">
            <a:avLst/>
          </a:prstGeom>
        </p:spPr>
      </p:pic>
    </p:spTree>
    <p:extLst>
      <p:ext uri="{BB962C8B-B14F-4D97-AF65-F5344CB8AC3E}">
        <p14:creationId xmlns:p14="http://schemas.microsoft.com/office/powerpoint/2010/main" val="7426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t>Learning Curve</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pPr algn="just"/>
            <a:r>
              <a:rPr lang="en-GB" sz="2800" dirty="0">
                <a:latin typeface="Corbel" panose="020B0503020204020204" pitchFamily="34" charset="0"/>
              </a:rPr>
              <a:t>The learning curve is an experimental relationship between the number of units produced and the number of labour hours required. </a:t>
            </a:r>
          </a:p>
          <a:p>
            <a:pPr algn="just"/>
            <a:endParaRPr lang="en-GB" sz="2800" dirty="0">
              <a:latin typeface="Corbel" panose="020B0503020204020204" pitchFamily="34" charset="0"/>
            </a:endParaRPr>
          </a:p>
          <a:p>
            <a:pPr algn="just"/>
            <a:r>
              <a:rPr lang="en-GB" sz="2800" dirty="0">
                <a:latin typeface="Corbel" panose="020B0503020204020204" pitchFamily="34" charset="0"/>
              </a:rPr>
              <a:t>Putting it more simply, the more often a task is repeated, the less time it takes. </a:t>
            </a:r>
          </a:p>
          <a:p>
            <a:pPr algn="just"/>
            <a:endParaRPr lang="en-GB" sz="2800" dirty="0">
              <a:latin typeface="Corbel" panose="020B0503020204020204" pitchFamily="34" charset="0"/>
            </a:endParaRPr>
          </a:p>
          <a:p>
            <a:pPr algn="just"/>
            <a:r>
              <a:rPr lang="en-GB" sz="2800" dirty="0">
                <a:latin typeface="Corbel" panose="020B0503020204020204" pitchFamily="34" charset="0"/>
              </a:rPr>
              <a:t>It is also referred to as an improvement curve, an experience curve and a time reduction curve. </a:t>
            </a:r>
          </a:p>
          <a:p>
            <a:endParaRPr lang="en-US" sz="2800" dirty="0"/>
          </a:p>
        </p:txBody>
      </p:sp>
    </p:spTree>
    <p:extLst>
      <p:ext uri="{BB962C8B-B14F-4D97-AF65-F5344CB8AC3E}">
        <p14:creationId xmlns:p14="http://schemas.microsoft.com/office/powerpoint/2010/main" val="28792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Learning Curve</a:t>
            </a:r>
            <a:endParaRPr lang="en-US" dirty="0"/>
          </a:p>
        </p:txBody>
      </p:sp>
      <p:sp>
        <p:nvSpPr>
          <p:cNvPr id="3" name="Content Placeholder 2"/>
          <p:cNvSpPr>
            <a:spLocks noGrp="1"/>
          </p:cNvSpPr>
          <p:nvPr>
            <p:ph idx="1"/>
          </p:nvPr>
        </p:nvSpPr>
        <p:spPr>
          <a:xfrm>
            <a:off x="457200" y="1066800"/>
            <a:ext cx="8229600" cy="5486400"/>
          </a:xfrm>
        </p:spPr>
        <p:txBody>
          <a:bodyPr>
            <a:normAutofit/>
          </a:bodyPr>
          <a:lstStyle/>
          <a:p>
            <a:pPr algn="just"/>
            <a:r>
              <a:rPr lang="en-GB" sz="2800" dirty="0">
                <a:latin typeface="Corbel" panose="020B0503020204020204" pitchFamily="34" charset="0"/>
              </a:rPr>
              <a:t>So, where a task has a labour element when there are repeat orders, the supplier’s labour cost will fall and their profit margins increase; </a:t>
            </a:r>
          </a:p>
          <a:p>
            <a:pPr algn="just"/>
            <a:endParaRPr lang="en-GB" sz="2800" dirty="0">
              <a:latin typeface="Corbel" panose="020B0503020204020204" pitchFamily="34" charset="0"/>
            </a:endParaRPr>
          </a:p>
          <a:p>
            <a:pPr algn="just"/>
            <a:r>
              <a:rPr lang="en-GB" sz="2800" dirty="0">
                <a:latin typeface="Corbel" panose="020B0503020204020204" pitchFamily="34" charset="0"/>
              </a:rPr>
              <a:t>It is not unreasonable, therefore, for the buyer to expect a price reduction in such circumstances, or at least be in a position to reject applications for price increases.</a:t>
            </a:r>
            <a:endParaRPr lang="en-US" sz="2800" dirty="0">
              <a:latin typeface="Corbel" panose="020B0503020204020204" pitchFamily="34" charset="0"/>
            </a:endParaRPr>
          </a:p>
          <a:p>
            <a:endParaRPr lang="en-US" sz="2800" dirty="0">
              <a:latin typeface="Corbel" panose="020B0503020204020204" pitchFamily="34" charset="0"/>
            </a:endParaRPr>
          </a:p>
        </p:txBody>
      </p:sp>
    </p:spTree>
    <p:extLst>
      <p:ext uri="{BB962C8B-B14F-4D97-AF65-F5344CB8AC3E}">
        <p14:creationId xmlns:p14="http://schemas.microsoft.com/office/powerpoint/2010/main" val="40938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Learning Curve</a:t>
            </a:r>
            <a:endParaRPr lang="en-US" dirty="0"/>
          </a:p>
        </p:txBody>
      </p:sp>
      <p:sp>
        <p:nvSpPr>
          <p:cNvPr id="3" name="Content Placeholder 2"/>
          <p:cNvSpPr>
            <a:spLocks noGrp="1"/>
          </p:cNvSpPr>
          <p:nvPr>
            <p:ph idx="1"/>
          </p:nvPr>
        </p:nvSpPr>
        <p:spPr>
          <a:xfrm>
            <a:off x="381000" y="1143000"/>
            <a:ext cx="8229600" cy="5472545"/>
          </a:xfrm>
        </p:spPr>
        <p:txBody>
          <a:bodyPr>
            <a:normAutofit/>
          </a:bodyPr>
          <a:lstStyle/>
          <a:p>
            <a:pPr marL="0" indent="0">
              <a:buNone/>
            </a:pPr>
            <a:r>
              <a:rPr lang="en-GB" sz="2800" dirty="0">
                <a:latin typeface="Corbel" panose="020B0503020204020204" pitchFamily="34" charset="0"/>
              </a:rPr>
              <a:t>The time taken to do a task reduces for a number of reasons:</a:t>
            </a:r>
            <a:endParaRPr lang="en-US" sz="2800" dirty="0">
              <a:latin typeface="Corbel" panose="020B0503020204020204" pitchFamily="34" charset="0"/>
            </a:endParaRPr>
          </a:p>
          <a:p>
            <a:pPr lvl="0">
              <a:buFont typeface="Wingdings" pitchFamily="2" charset="2"/>
              <a:buChar char="ü"/>
            </a:pPr>
            <a:r>
              <a:rPr lang="en-GB" sz="2800" dirty="0">
                <a:latin typeface="Corbel" panose="020B0503020204020204" pitchFamily="34" charset="0"/>
              </a:rPr>
              <a:t>The development of team work</a:t>
            </a:r>
            <a:endParaRPr lang="en-US" sz="2800" dirty="0">
              <a:latin typeface="Corbel" panose="020B0503020204020204" pitchFamily="34" charset="0"/>
            </a:endParaRPr>
          </a:p>
          <a:p>
            <a:pPr lvl="0">
              <a:buFont typeface="Wingdings" pitchFamily="2" charset="2"/>
              <a:buChar char="ü"/>
            </a:pPr>
            <a:r>
              <a:rPr lang="en-GB" sz="2800" dirty="0">
                <a:latin typeface="Corbel" panose="020B0503020204020204" pitchFamily="34" charset="0"/>
              </a:rPr>
              <a:t>Specialization and division of labour as knowledge of the work increases</a:t>
            </a:r>
            <a:endParaRPr lang="en-US" sz="2800" dirty="0">
              <a:latin typeface="Corbel" panose="020B0503020204020204" pitchFamily="34" charset="0"/>
            </a:endParaRPr>
          </a:p>
          <a:p>
            <a:pPr lvl="0">
              <a:buFont typeface="Wingdings" pitchFamily="2" charset="2"/>
              <a:buChar char="ü"/>
            </a:pPr>
            <a:r>
              <a:rPr lang="en-GB" sz="2800" dirty="0">
                <a:latin typeface="Corbel" panose="020B0503020204020204" pitchFamily="34" charset="0"/>
              </a:rPr>
              <a:t>Remembering drawings and instructions so that there is no need to refer to them</a:t>
            </a:r>
            <a:endParaRPr lang="en-US" sz="2800" dirty="0">
              <a:latin typeface="Corbel" panose="020B0503020204020204" pitchFamily="34" charset="0"/>
            </a:endParaRPr>
          </a:p>
          <a:p>
            <a:pPr lvl="0">
              <a:buFont typeface="Wingdings" pitchFamily="2" charset="2"/>
              <a:buChar char="ü"/>
            </a:pPr>
            <a:r>
              <a:rPr lang="en-GB" sz="2800" dirty="0">
                <a:latin typeface="Corbel" panose="020B0503020204020204" pitchFamily="34" charset="0"/>
              </a:rPr>
              <a:t>Improving the layout of the task, such as the positioning of tools and materials</a:t>
            </a:r>
            <a:endParaRPr lang="en-US" sz="2800" dirty="0">
              <a:latin typeface="Corbel" panose="020B0503020204020204" pitchFamily="34" charset="0"/>
            </a:endParaRPr>
          </a:p>
          <a:p>
            <a:endParaRPr lang="en-US" sz="2800" dirty="0">
              <a:latin typeface="Corbel" panose="020B0503020204020204" pitchFamily="34" charset="0"/>
            </a:endParaRPr>
          </a:p>
        </p:txBody>
      </p:sp>
    </p:spTree>
    <p:extLst>
      <p:ext uri="{BB962C8B-B14F-4D97-AF65-F5344CB8AC3E}">
        <p14:creationId xmlns:p14="http://schemas.microsoft.com/office/powerpoint/2010/main" val="30650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Learning Curve</a:t>
            </a:r>
            <a:endParaRPr lang="en-US" dirty="0"/>
          </a:p>
        </p:txBody>
      </p:sp>
      <p:sp>
        <p:nvSpPr>
          <p:cNvPr id="3" name="Content Placeholder 2"/>
          <p:cNvSpPr>
            <a:spLocks noGrp="1"/>
          </p:cNvSpPr>
          <p:nvPr>
            <p:ph idx="1"/>
          </p:nvPr>
        </p:nvSpPr>
        <p:spPr>
          <a:xfrm>
            <a:off x="381000" y="1143000"/>
            <a:ext cx="8229600" cy="5472545"/>
          </a:xfrm>
        </p:spPr>
        <p:txBody>
          <a:bodyPr>
            <a:normAutofit/>
          </a:bodyPr>
          <a:lstStyle/>
          <a:p>
            <a:pPr marL="0" indent="0">
              <a:buNone/>
            </a:pPr>
            <a:r>
              <a:rPr lang="en-GB" sz="2800" dirty="0">
                <a:latin typeface="Corbel" panose="020B0503020204020204" pitchFamily="34" charset="0"/>
              </a:rPr>
              <a:t>The time taken to do a task reduces for a number of reasons:</a:t>
            </a:r>
            <a:endParaRPr lang="en-US" sz="2800" dirty="0">
              <a:latin typeface="Corbel" panose="020B0503020204020204" pitchFamily="34" charset="0"/>
            </a:endParaRPr>
          </a:p>
          <a:p>
            <a:pPr lvl="0">
              <a:buFont typeface="Wingdings" pitchFamily="2" charset="2"/>
              <a:buChar char="ü"/>
            </a:pPr>
            <a:r>
              <a:rPr lang="en-GB" sz="2800" dirty="0">
                <a:latin typeface="Corbel" panose="020B0503020204020204" pitchFamily="34" charset="0"/>
              </a:rPr>
              <a:t>The development of stamina and the ability to maintain high work rates</a:t>
            </a:r>
            <a:endParaRPr lang="en-US" sz="2800" dirty="0">
              <a:latin typeface="Corbel" panose="020B0503020204020204" pitchFamily="34" charset="0"/>
            </a:endParaRPr>
          </a:p>
          <a:p>
            <a:pPr lvl="0">
              <a:buFont typeface="Wingdings" pitchFamily="2" charset="2"/>
              <a:buChar char="ü"/>
            </a:pPr>
            <a:r>
              <a:rPr lang="en-GB" sz="2800" dirty="0">
                <a:latin typeface="Corbel" panose="020B0503020204020204" pitchFamily="34" charset="0"/>
              </a:rPr>
              <a:t>The development of skill and judgment – known as psychomotor skills</a:t>
            </a:r>
            <a:endParaRPr lang="en-US" sz="2800" dirty="0">
              <a:latin typeface="Corbel" panose="020B0503020204020204" pitchFamily="34" charset="0"/>
            </a:endParaRPr>
          </a:p>
          <a:p>
            <a:pPr lvl="0">
              <a:buFont typeface="Wingdings" pitchFamily="2" charset="2"/>
              <a:buChar char="ü"/>
            </a:pPr>
            <a:r>
              <a:rPr lang="en-GB" sz="2800" dirty="0">
                <a:latin typeface="Corbel" panose="020B0503020204020204" pitchFamily="34" charset="0"/>
              </a:rPr>
              <a:t>Improvements in working methods and management innovations</a:t>
            </a:r>
            <a:endParaRPr lang="en-US" sz="2800" dirty="0">
              <a:latin typeface="Corbel" panose="020B0503020204020204" pitchFamily="34" charset="0"/>
            </a:endParaRPr>
          </a:p>
          <a:p>
            <a:endParaRPr lang="en-US" sz="2800" dirty="0">
              <a:latin typeface="Corbel" panose="020B0503020204020204" pitchFamily="34" charset="0"/>
            </a:endParaRPr>
          </a:p>
        </p:txBody>
      </p:sp>
    </p:spTree>
    <p:extLst>
      <p:ext uri="{BB962C8B-B14F-4D97-AF65-F5344CB8AC3E}">
        <p14:creationId xmlns:p14="http://schemas.microsoft.com/office/powerpoint/2010/main" val="301620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Learning Curve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6715621"/>
              </p:ext>
            </p:extLst>
          </p:nvPr>
        </p:nvGraphicFramePr>
        <p:xfrm>
          <a:off x="457200" y="886691"/>
          <a:ext cx="8229601" cy="4255467"/>
        </p:xfrm>
        <a:graphic>
          <a:graphicData uri="http://schemas.openxmlformats.org/drawingml/2006/table">
            <a:tbl>
              <a:tblPr>
                <a:tableStyleId>{5C22544A-7EE6-4342-B048-85BDC9FD1C3A}</a:tableStyleId>
              </a:tblPr>
              <a:tblGrid>
                <a:gridCol w="1722475">
                  <a:extLst>
                    <a:ext uri="{9D8B030D-6E8A-4147-A177-3AD203B41FA5}">
                      <a16:colId xmlns:a16="http://schemas.microsoft.com/office/drawing/2014/main" val="20000"/>
                    </a:ext>
                  </a:extLst>
                </a:gridCol>
                <a:gridCol w="2105246">
                  <a:extLst>
                    <a:ext uri="{9D8B030D-6E8A-4147-A177-3AD203B41FA5}">
                      <a16:colId xmlns:a16="http://schemas.microsoft.com/office/drawing/2014/main" val="20001"/>
                    </a:ext>
                  </a:extLst>
                </a:gridCol>
                <a:gridCol w="2171427">
                  <a:extLst>
                    <a:ext uri="{9D8B030D-6E8A-4147-A177-3AD203B41FA5}">
                      <a16:colId xmlns:a16="http://schemas.microsoft.com/office/drawing/2014/main" val="20002"/>
                    </a:ext>
                  </a:extLst>
                </a:gridCol>
                <a:gridCol w="2230453">
                  <a:extLst>
                    <a:ext uri="{9D8B030D-6E8A-4147-A177-3AD203B41FA5}">
                      <a16:colId xmlns:a16="http://schemas.microsoft.com/office/drawing/2014/main" val="20003"/>
                    </a:ext>
                  </a:extLst>
                </a:gridCol>
              </a:tblGrid>
              <a:tr h="1475509">
                <a:tc>
                  <a:txBody>
                    <a:bodyPr/>
                    <a:lstStyle/>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No of units produced</a:t>
                      </a:r>
                      <a:endParaRPr lang="en-US" sz="2800" kern="1200" dirty="0">
                        <a:solidFill>
                          <a:schemeClr val="tx1"/>
                        </a:solidFill>
                        <a:latin typeface="Corbel" panose="020B0503020204020204" pitchFamily="34" charset="0"/>
                        <a:ea typeface="+mn-ea"/>
                        <a:cs typeface="+mn-cs"/>
                      </a:endParaRPr>
                    </a:p>
                  </a:txBody>
                  <a:tcPr marL="68580" marR="68580" marT="0" marB="0"/>
                </a:tc>
                <a:tc>
                  <a:txBody>
                    <a:bodyPr/>
                    <a:lstStyle/>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Labour hours required</a:t>
                      </a:r>
                      <a:endParaRPr lang="en-US" sz="2800" kern="1200" dirty="0">
                        <a:solidFill>
                          <a:schemeClr val="tx1"/>
                        </a:solidFill>
                        <a:latin typeface="Corbel" panose="020B0503020204020204" pitchFamily="34" charset="0"/>
                        <a:ea typeface="+mn-ea"/>
                        <a:cs typeface="+mn-cs"/>
                      </a:endParaRPr>
                    </a:p>
                  </a:txBody>
                  <a:tcPr marL="68580" marR="68580" marT="0" marB="0"/>
                </a:tc>
                <a:tc>
                  <a:txBody>
                    <a:bodyPr/>
                    <a:lstStyle/>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Cumulative labour hours</a:t>
                      </a:r>
                      <a:endParaRPr lang="en-US" sz="2800" kern="1200" dirty="0">
                        <a:solidFill>
                          <a:schemeClr val="tx1"/>
                        </a:solidFill>
                        <a:latin typeface="Corbel" panose="020B0503020204020204" pitchFamily="34" charset="0"/>
                        <a:ea typeface="+mn-ea"/>
                        <a:cs typeface="+mn-cs"/>
                      </a:endParaRPr>
                    </a:p>
                  </a:txBody>
                  <a:tcPr marL="68580" marR="68580" marT="0" marB="0"/>
                </a:tc>
                <a:tc>
                  <a:txBody>
                    <a:bodyPr/>
                    <a:lstStyle/>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Average labour hours required</a:t>
                      </a:r>
                      <a:endParaRPr lang="en-US" sz="2800" kern="1200" dirty="0">
                        <a:solidFill>
                          <a:schemeClr val="tx1"/>
                        </a:solidFill>
                        <a:latin typeface="Corbel" panose="020B0503020204020204" pitchFamily="34" charset="0"/>
                        <a:ea typeface="+mn-ea"/>
                        <a:cs typeface="+mn-cs"/>
                      </a:endParaRPr>
                    </a:p>
                  </a:txBody>
                  <a:tcPr marL="68580" marR="68580" marT="0" marB="0"/>
                </a:tc>
                <a:extLst>
                  <a:ext uri="{0D108BD9-81ED-4DB2-BD59-A6C34878D82A}">
                    <a16:rowId xmlns:a16="http://schemas.microsoft.com/office/drawing/2014/main" val="10000"/>
                  </a:ext>
                </a:extLst>
              </a:tr>
              <a:tr h="2779958">
                <a:tc>
                  <a:txBody>
                    <a:bodyPr/>
                    <a:lstStyle/>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1st </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2nd</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3rd </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4th </a:t>
                      </a:r>
                      <a:endParaRPr lang="en-US" sz="2800" kern="1200" dirty="0">
                        <a:solidFill>
                          <a:schemeClr val="tx1"/>
                        </a:solidFill>
                        <a:latin typeface="Corbel" panose="020B0503020204020204" pitchFamily="34" charset="0"/>
                        <a:ea typeface="+mn-ea"/>
                        <a:cs typeface="+mn-cs"/>
                      </a:endParaRPr>
                    </a:p>
                  </a:txBody>
                  <a:tcPr marL="68580" marR="68580" marT="0" marB="0"/>
                </a:tc>
                <a:tc>
                  <a:txBody>
                    <a:bodyPr/>
                    <a:lstStyle/>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100</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80</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74</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70</a:t>
                      </a:r>
                      <a:endParaRPr lang="en-US" sz="2800" kern="1200" dirty="0">
                        <a:solidFill>
                          <a:schemeClr val="tx1"/>
                        </a:solidFill>
                        <a:latin typeface="Corbel" panose="020B0503020204020204" pitchFamily="34" charset="0"/>
                        <a:ea typeface="+mn-ea"/>
                        <a:cs typeface="+mn-cs"/>
                      </a:endParaRPr>
                    </a:p>
                  </a:txBody>
                  <a:tcPr marL="68580" marR="68580" marT="0" marB="0"/>
                </a:tc>
                <a:tc>
                  <a:txBody>
                    <a:bodyPr/>
                    <a:lstStyle/>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100</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180</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254</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324</a:t>
                      </a:r>
                      <a:endParaRPr lang="en-US" sz="2800" kern="1200" dirty="0">
                        <a:solidFill>
                          <a:schemeClr val="tx1"/>
                        </a:solidFill>
                        <a:latin typeface="Corbel" panose="020B0503020204020204" pitchFamily="34" charset="0"/>
                        <a:ea typeface="+mn-ea"/>
                        <a:cs typeface="+mn-cs"/>
                      </a:endParaRPr>
                    </a:p>
                  </a:txBody>
                  <a:tcPr marL="68580" marR="68580" marT="0" marB="0"/>
                </a:tc>
                <a:tc>
                  <a:txBody>
                    <a:bodyPr/>
                    <a:lstStyle/>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100</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90</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84.7</a:t>
                      </a:r>
                      <a:endParaRPr lang="en-US" sz="2800" kern="1200" dirty="0">
                        <a:solidFill>
                          <a:schemeClr val="tx1"/>
                        </a:solidFill>
                        <a:latin typeface="Corbel" panose="020B0503020204020204" pitchFamily="34" charset="0"/>
                        <a:ea typeface="+mn-ea"/>
                        <a:cs typeface="+mn-cs"/>
                      </a:endParaRPr>
                    </a:p>
                    <a:p>
                      <a:pPr marL="0" marR="0" indent="0" algn="just" defTabSz="914400" rtl="0" eaLnBrk="1" latinLnBrk="0" hangingPunct="1">
                        <a:spcBef>
                          <a:spcPct val="20000"/>
                        </a:spcBef>
                        <a:spcAft>
                          <a:spcPts val="0"/>
                        </a:spcAft>
                        <a:buFont typeface="Arial" pitchFamily="34" charset="0"/>
                        <a:buNone/>
                      </a:pPr>
                      <a:r>
                        <a:rPr lang="en-GB" sz="2800" kern="1200" dirty="0">
                          <a:solidFill>
                            <a:schemeClr val="tx1"/>
                          </a:solidFill>
                          <a:latin typeface="Corbel" panose="020B0503020204020204" pitchFamily="34" charset="0"/>
                          <a:ea typeface="+mn-ea"/>
                          <a:cs typeface="+mn-cs"/>
                        </a:rPr>
                        <a:t>       81</a:t>
                      </a:r>
                      <a:endParaRPr lang="en-US" sz="2800" kern="1200" dirty="0">
                        <a:solidFill>
                          <a:schemeClr val="tx1"/>
                        </a:solidFill>
                        <a:latin typeface="Corbel" panose="020B0503020204020204" pitchFamily="34" charset="0"/>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2979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rmAutofit fontScale="90000"/>
          </a:bodyPr>
          <a:lstStyle/>
          <a:p>
            <a:r>
              <a:rPr lang="en-US" b="1" dirty="0"/>
              <a:t>SWOT Analysis</a:t>
            </a:r>
          </a:p>
        </p:txBody>
      </p:sp>
      <p:sp>
        <p:nvSpPr>
          <p:cNvPr id="3" name="Content Placeholder 2"/>
          <p:cNvSpPr>
            <a:spLocks noGrp="1"/>
          </p:cNvSpPr>
          <p:nvPr>
            <p:ph idx="1"/>
          </p:nvPr>
        </p:nvSpPr>
        <p:spPr>
          <a:xfrm>
            <a:off x="381000" y="1066800"/>
            <a:ext cx="8229600" cy="5638800"/>
          </a:xfrm>
        </p:spPr>
        <p:txBody>
          <a:bodyPr>
            <a:noAutofit/>
          </a:bodyPr>
          <a:lstStyle/>
          <a:p>
            <a:pPr algn="just"/>
            <a:r>
              <a:rPr lang="en-GB" sz="2800" dirty="0">
                <a:latin typeface="Corbel" panose="020B0503020204020204" pitchFamily="34" charset="0"/>
              </a:rPr>
              <a:t>Before entering into any negotiation, one must have a realistic perspective of oneself.</a:t>
            </a:r>
          </a:p>
          <a:p>
            <a:pPr algn="just"/>
            <a:endParaRPr lang="en-GB" sz="2800" dirty="0">
              <a:latin typeface="Corbel" panose="020B0503020204020204" pitchFamily="34" charset="0"/>
            </a:endParaRPr>
          </a:p>
          <a:p>
            <a:pPr algn="just"/>
            <a:r>
              <a:rPr lang="en-GB" sz="2800" dirty="0">
                <a:latin typeface="Corbel" panose="020B0503020204020204" pitchFamily="34" charset="0"/>
              </a:rPr>
              <a:t>Organizations have to conduct an analysis of their Strengths, Weaknesses, Opportunities, and Threats in order to assess their position with their competitors. </a:t>
            </a:r>
          </a:p>
        </p:txBody>
      </p:sp>
    </p:spTree>
    <p:extLst>
      <p:ext uri="{BB962C8B-B14F-4D97-AF65-F5344CB8AC3E}">
        <p14:creationId xmlns:p14="http://schemas.microsoft.com/office/powerpoint/2010/main" val="49637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Learning Curve</a:t>
            </a:r>
            <a:endParaRPr lang="en-US" dirty="0"/>
          </a:p>
        </p:txBody>
      </p:sp>
      <p:sp>
        <p:nvSpPr>
          <p:cNvPr id="3" name="Rectangle 2"/>
          <p:cNvSpPr/>
          <p:nvPr/>
        </p:nvSpPr>
        <p:spPr>
          <a:xfrm>
            <a:off x="609600" y="1143000"/>
            <a:ext cx="7924799" cy="2677656"/>
          </a:xfrm>
          <a:prstGeom prst="rect">
            <a:avLst/>
          </a:prstGeom>
        </p:spPr>
        <p:txBody>
          <a:bodyPr wrap="square">
            <a:spAutoFit/>
          </a:bodyPr>
          <a:lstStyle/>
          <a:p>
            <a:pPr algn="just"/>
            <a:r>
              <a:rPr lang="en-GB" sz="2800" dirty="0">
                <a:latin typeface="Corbel" panose="020B0503020204020204" pitchFamily="34" charset="0"/>
              </a:rPr>
              <a:t>It can be noted that when production doubles from 1 to 2, average labour hours per unit fell by 10%: from 100 to 90. Similarly, when production doubles from 2 to 4, there was a further reduction of 10%. </a:t>
            </a:r>
          </a:p>
          <a:p>
            <a:pPr algn="just"/>
            <a:r>
              <a:rPr lang="en-GB" sz="2800" dirty="0">
                <a:latin typeface="Corbel" panose="020B0503020204020204" pitchFamily="34" charset="0"/>
              </a:rPr>
              <a:t>As there is a constant learning rate of 10%, this an example of a 90% learning curve. </a:t>
            </a:r>
            <a:endParaRPr lang="en-US" sz="2800" dirty="0">
              <a:latin typeface="Corbel" panose="020B0503020204020204" pitchFamily="34" charset="0"/>
            </a:endParaRPr>
          </a:p>
        </p:txBody>
      </p:sp>
    </p:spTree>
    <p:extLst>
      <p:ext uri="{BB962C8B-B14F-4D97-AF65-F5344CB8AC3E}">
        <p14:creationId xmlns:p14="http://schemas.microsoft.com/office/powerpoint/2010/main" val="248351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b="1" dirty="0"/>
              <a:t>Michael Porter’s Five Competitive Forces Model</a:t>
            </a:r>
            <a:endParaRPr lang="en-US" dirty="0"/>
          </a:p>
        </p:txBody>
      </p:sp>
      <p:sp>
        <p:nvSpPr>
          <p:cNvPr id="3" name="Content Placeholder 2"/>
          <p:cNvSpPr>
            <a:spLocks noGrp="1"/>
          </p:cNvSpPr>
          <p:nvPr>
            <p:ph idx="1"/>
          </p:nvPr>
        </p:nvSpPr>
        <p:spPr/>
        <p:txBody>
          <a:bodyPr>
            <a:normAutofit/>
          </a:bodyPr>
          <a:lstStyle/>
          <a:p>
            <a:pPr marL="0" indent="0" algn="just" eaLnBrk="1" hangingPunct="1">
              <a:buFont typeface="Wingdings" pitchFamily="2" charset="2"/>
              <a:buNone/>
              <a:defRPr/>
            </a:pPr>
            <a:r>
              <a:rPr lang="en-US" sz="2800" dirty="0">
                <a:latin typeface="Corbel" panose="020B0503020204020204" pitchFamily="34" charset="0"/>
              </a:rPr>
              <a:t>A firm must choose carefully how it positions itself within the business environment. Porter identified five critical forces determining the </a:t>
            </a:r>
            <a:r>
              <a:rPr lang="en-US" sz="2800" dirty="0">
                <a:solidFill>
                  <a:srgbClr val="FFC000"/>
                </a:solidFill>
                <a:latin typeface="Corbel" panose="020B0503020204020204" pitchFamily="34" charset="0"/>
              </a:rPr>
              <a:t>profitability of an industry.</a:t>
            </a:r>
          </a:p>
          <a:p>
            <a:pPr marL="514350" indent="-514350" eaLnBrk="1" hangingPunct="1">
              <a:buFont typeface="+mj-lt"/>
              <a:buAutoNum type="arabicPeriod"/>
              <a:defRPr/>
            </a:pPr>
            <a:r>
              <a:rPr lang="en-US" sz="2800" dirty="0">
                <a:latin typeface="Corbel" panose="020B0503020204020204" pitchFamily="34" charset="0"/>
              </a:rPr>
              <a:t>Bargaining power of suppliers</a:t>
            </a:r>
          </a:p>
          <a:p>
            <a:pPr marL="514350" indent="-514350" eaLnBrk="1" hangingPunct="1">
              <a:buFont typeface="+mj-lt"/>
              <a:buAutoNum type="arabicPeriod"/>
              <a:defRPr/>
            </a:pPr>
            <a:r>
              <a:rPr lang="en-US" sz="2800" dirty="0">
                <a:latin typeface="Corbel" panose="020B0503020204020204" pitchFamily="34" charset="0"/>
              </a:rPr>
              <a:t>Bargaining power of the buyers or customers</a:t>
            </a:r>
          </a:p>
          <a:p>
            <a:pPr marL="514350" indent="-514350" eaLnBrk="1" hangingPunct="1">
              <a:buFont typeface="+mj-lt"/>
              <a:buAutoNum type="arabicPeriod"/>
              <a:defRPr/>
            </a:pPr>
            <a:r>
              <a:rPr lang="en-US" sz="2800" dirty="0">
                <a:latin typeface="Corbel" panose="020B0503020204020204" pitchFamily="34" charset="0"/>
              </a:rPr>
              <a:t>Threat of New entrants</a:t>
            </a:r>
          </a:p>
          <a:p>
            <a:pPr marL="514350" indent="-514350" eaLnBrk="1" hangingPunct="1">
              <a:buFont typeface="+mj-lt"/>
              <a:buAutoNum type="arabicPeriod"/>
              <a:defRPr/>
            </a:pPr>
            <a:r>
              <a:rPr lang="en-US" sz="2800" dirty="0">
                <a:latin typeface="Corbel" panose="020B0503020204020204" pitchFamily="34" charset="0"/>
              </a:rPr>
              <a:t>Threat of substitute products of services</a:t>
            </a:r>
          </a:p>
          <a:p>
            <a:pPr marL="514350" indent="-514350" eaLnBrk="1" hangingPunct="1">
              <a:buFont typeface="+mj-lt"/>
              <a:buAutoNum type="arabicPeriod"/>
              <a:defRPr/>
            </a:pPr>
            <a:r>
              <a:rPr lang="en-US" sz="2800" dirty="0">
                <a:latin typeface="Corbel" panose="020B0503020204020204" pitchFamily="34" charset="0"/>
              </a:rPr>
              <a:t>Rivalry among existing companies.</a:t>
            </a:r>
          </a:p>
          <a:p>
            <a:pPr eaLnBrk="1" hangingPunct="1">
              <a:defRPr/>
            </a:pPr>
            <a:endParaRPr lang="en-US" sz="2800" dirty="0">
              <a:latin typeface="Corbel" panose="020B0503020204020204" pitchFamily="34" charset="0"/>
            </a:endParaRPr>
          </a:p>
        </p:txBody>
      </p:sp>
      <p:sp>
        <p:nvSpPr>
          <p:cNvPr id="9220"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96BA8C33-E635-4630-B2B4-E8386BFB0CD5}" type="datetime1">
              <a:rPr lang="en-US" smtClean="0"/>
              <a:pPr fontAlgn="base">
                <a:spcBef>
                  <a:spcPct val="0"/>
                </a:spcBef>
                <a:spcAft>
                  <a:spcPct val="0"/>
                </a:spcAft>
                <a:defRPr/>
              </a:pPr>
              <a:t>9/4/2024</a:t>
            </a:fld>
            <a:endParaRPr lang="en-US"/>
          </a:p>
        </p:txBody>
      </p:sp>
      <p:sp>
        <p:nvSpPr>
          <p:cNvPr id="9221"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0B402C5-1452-40D8-A314-C017AC41957F}" type="slidenum">
              <a:rPr lang="en-US" smtClean="0"/>
              <a:pPr fontAlgn="base">
                <a:spcBef>
                  <a:spcPct val="0"/>
                </a:spcBef>
                <a:spcAft>
                  <a:spcPct val="0"/>
                </a:spcAft>
                <a:defRPr/>
              </a:pPr>
              <a:t>41</a:t>
            </a:fld>
            <a:endParaRPr lang="en-US"/>
          </a:p>
        </p:txBody>
      </p:sp>
    </p:spTree>
    <p:extLst>
      <p:ext uri="{BB962C8B-B14F-4D97-AF65-F5344CB8AC3E}">
        <p14:creationId xmlns:p14="http://schemas.microsoft.com/office/powerpoint/2010/main" val="147722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228600"/>
            <a:ext cx="8001000" cy="1219200"/>
          </a:xfrm>
        </p:spPr>
        <p:txBody>
          <a:bodyPr>
            <a:normAutofit fontScale="90000"/>
          </a:bodyPr>
          <a:lstStyle/>
          <a:p>
            <a:br>
              <a:rPr lang="en-GB" b="1" dirty="0"/>
            </a:br>
            <a:r>
              <a:rPr lang="en-US" sz="2200" b="1" dirty="0"/>
              <a:t>Michael Porter’s Five Competitive Forces Model</a:t>
            </a:r>
            <a:br>
              <a:rPr lang="en-GB" b="1" dirty="0"/>
            </a:br>
            <a:r>
              <a:rPr lang="en-GB" sz="3200" b="1" dirty="0"/>
              <a:t>Threat of New Entrants</a:t>
            </a:r>
            <a:br>
              <a:rPr lang="en-US" dirty="0"/>
            </a:br>
            <a:endParaRPr lang="en-US" dirty="0"/>
          </a:p>
        </p:txBody>
      </p:sp>
      <p:sp>
        <p:nvSpPr>
          <p:cNvPr id="3" name="Content Placeholder 2"/>
          <p:cNvSpPr>
            <a:spLocks noGrp="1"/>
          </p:cNvSpPr>
          <p:nvPr>
            <p:ph idx="1"/>
          </p:nvPr>
        </p:nvSpPr>
        <p:spPr>
          <a:xfrm>
            <a:off x="381000" y="1295400"/>
            <a:ext cx="8001000" cy="5181600"/>
          </a:xfrm>
        </p:spPr>
        <p:txBody>
          <a:bodyPr>
            <a:normAutofit lnSpcReduction="10000"/>
          </a:bodyPr>
          <a:lstStyle/>
          <a:p>
            <a:pPr marL="0" indent="0">
              <a:buNone/>
              <a:defRPr/>
            </a:pPr>
            <a:r>
              <a:rPr lang="en-US" sz="2800" dirty="0">
                <a:latin typeface="Corbel" panose="020B0503020204020204" pitchFamily="34" charset="0"/>
              </a:rPr>
              <a:t>The threat of new entrants to the market place is determined by how high the barriers to entry are. Barriers may include: </a:t>
            </a:r>
          </a:p>
          <a:p>
            <a:pPr marL="0" indent="0">
              <a:buNone/>
              <a:defRPr/>
            </a:pPr>
            <a:r>
              <a:rPr lang="en-US" sz="2800" dirty="0">
                <a:latin typeface="Corbel" panose="020B0503020204020204" pitchFamily="34" charset="0"/>
              </a:rPr>
              <a:t>•	Economies of scale</a:t>
            </a:r>
          </a:p>
          <a:p>
            <a:pPr marL="0" indent="0">
              <a:buNone/>
              <a:defRPr/>
            </a:pPr>
            <a:r>
              <a:rPr lang="en-US" sz="2800" dirty="0">
                <a:latin typeface="Corbel" panose="020B0503020204020204" pitchFamily="34" charset="0"/>
              </a:rPr>
              <a:t>•	High capital requirements</a:t>
            </a:r>
          </a:p>
          <a:p>
            <a:pPr marL="0" indent="0">
              <a:buNone/>
              <a:defRPr/>
            </a:pPr>
            <a:r>
              <a:rPr lang="en-US" sz="2800" dirty="0">
                <a:latin typeface="Corbel" panose="020B0503020204020204" pitchFamily="34" charset="0"/>
              </a:rPr>
              <a:t>•	High switching costs </a:t>
            </a:r>
            <a:r>
              <a:rPr lang="en-US" sz="2800" dirty="0" err="1">
                <a:latin typeface="Corbel" panose="020B0503020204020204" pitchFamily="34" charset="0"/>
              </a:rPr>
              <a:t>eg</a:t>
            </a:r>
            <a:r>
              <a:rPr lang="en-US" sz="2800" dirty="0">
                <a:latin typeface="Corbel" panose="020B0503020204020204" pitchFamily="34" charset="0"/>
              </a:rPr>
              <a:t>( changing brands, 	suppliers or products)</a:t>
            </a:r>
          </a:p>
          <a:p>
            <a:pPr marL="0" indent="0">
              <a:buNone/>
              <a:defRPr/>
            </a:pPr>
            <a:r>
              <a:rPr lang="en-US" sz="2800" dirty="0">
                <a:latin typeface="Corbel" panose="020B0503020204020204" pitchFamily="34" charset="0"/>
              </a:rPr>
              <a:t>•	Access to distribution channels</a:t>
            </a:r>
          </a:p>
          <a:p>
            <a:pPr marL="0" indent="0">
              <a:buNone/>
              <a:defRPr/>
            </a:pPr>
            <a:r>
              <a:rPr lang="en-US" sz="2800" dirty="0">
                <a:latin typeface="Corbel" panose="020B0503020204020204" pitchFamily="34" charset="0"/>
              </a:rPr>
              <a:t>•	The reaction of existing competitors </a:t>
            </a:r>
          </a:p>
          <a:p>
            <a:pPr marL="0" indent="0">
              <a:buNone/>
              <a:defRPr/>
            </a:pPr>
            <a:r>
              <a:rPr lang="en-US" sz="2800" dirty="0">
                <a:latin typeface="Corbel" panose="020B0503020204020204" pitchFamily="34" charset="0"/>
              </a:rPr>
              <a:t>•	Government policy( tax changes, </a:t>
            </a:r>
            <a:r>
              <a:rPr lang="en-US" sz="2800" dirty="0" err="1">
                <a:latin typeface="Corbel" panose="020B0503020204020204" pitchFamily="34" charset="0"/>
              </a:rPr>
              <a:t>cr</a:t>
            </a:r>
            <a:r>
              <a:rPr lang="en-US" sz="2800" dirty="0">
                <a:latin typeface="Corbel" panose="020B0503020204020204" pitchFamily="34" charset="0"/>
              </a:rPr>
              <a:t> policies, 	production &amp; distribution of goods)</a:t>
            </a:r>
          </a:p>
        </p:txBody>
      </p:sp>
      <p:sp>
        <p:nvSpPr>
          <p:cNvPr id="4" name="Date Placeholder 3"/>
          <p:cNvSpPr>
            <a:spLocks noGrp="1"/>
          </p:cNvSpPr>
          <p:nvPr>
            <p:ph type="dt" sz="quarter" idx="10"/>
          </p:nvPr>
        </p:nvSpPr>
        <p:spPr/>
        <p:txBody>
          <a:bodyPr/>
          <a:lstStyle/>
          <a:p>
            <a:pPr>
              <a:defRPr/>
            </a:pPr>
            <a:fld id="{C88EFBC7-9819-4C3F-A70F-32161CD818EE}" type="datetime1">
              <a:rPr lang="en-US" smtClean="0"/>
              <a:pPr>
                <a:defRPr/>
              </a:pPr>
              <a:t>9/4/2024</a:t>
            </a:fld>
            <a:endParaRPr lang="en-US"/>
          </a:p>
        </p:txBody>
      </p:sp>
      <p:sp>
        <p:nvSpPr>
          <p:cNvPr id="5" name="Slide Number Placeholder 4"/>
          <p:cNvSpPr>
            <a:spLocks noGrp="1"/>
          </p:cNvSpPr>
          <p:nvPr>
            <p:ph type="sldNum" sz="quarter" idx="12"/>
          </p:nvPr>
        </p:nvSpPr>
        <p:spPr/>
        <p:txBody>
          <a:bodyPr/>
          <a:lstStyle/>
          <a:p>
            <a:pPr>
              <a:defRPr/>
            </a:pPr>
            <a:fld id="{BA1C8EB7-5FC9-4212-BD56-E368D1C18BDD}" type="slidenum">
              <a:rPr lang="en-US" smtClean="0"/>
              <a:pPr>
                <a:defRPr/>
              </a:pPr>
              <a:t>42</a:t>
            </a:fld>
            <a:endParaRPr lang="en-US"/>
          </a:p>
        </p:txBody>
      </p:sp>
    </p:spTree>
    <p:extLst>
      <p:ext uri="{BB962C8B-B14F-4D97-AF65-F5344CB8AC3E}">
        <p14:creationId xmlns:p14="http://schemas.microsoft.com/office/powerpoint/2010/main" val="12854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381000"/>
            <a:ext cx="8001000" cy="609600"/>
          </a:xfrm>
        </p:spPr>
        <p:txBody>
          <a:bodyPr>
            <a:noAutofit/>
          </a:bodyPr>
          <a:lstStyle/>
          <a:p>
            <a:pPr eaLnBrk="1" hangingPunct="1"/>
            <a:r>
              <a:rPr lang="en-GB" sz="3600" b="1" dirty="0"/>
              <a:t>Bargaining power of Buyers</a:t>
            </a:r>
          </a:p>
        </p:txBody>
      </p:sp>
      <p:sp>
        <p:nvSpPr>
          <p:cNvPr id="3" name="Content Placeholder 2"/>
          <p:cNvSpPr>
            <a:spLocks noGrp="1"/>
          </p:cNvSpPr>
          <p:nvPr>
            <p:ph idx="1"/>
          </p:nvPr>
        </p:nvSpPr>
        <p:spPr>
          <a:xfrm>
            <a:off x="566738" y="1143000"/>
            <a:ext cx="8043862" cy="5410200"/>
          </a:xfrm>
        </p:spPr>
        <p:txBody>
          <a:bodyPr>
            <a:normAutofit/>
          </a:bodyPr>
          <a:lstStyle/>
          <a:p>
            <a:pPr marL="0" indent="0" algn="just">
              <a:buNone/>
              <a:defRPr/>
            </a:pPr>
            <a:r>
              <a:rPr lang="en-US" sz="2800" dirty="0">
                <a:latin typeface="Corbel" panose="020B0503020204020204" pitchFamily="34" charset="0"/>
              </a:rPr>
              <a:t>Buyers or customers are powerful when:</a:t>
            </a:r>
          </a:p>
          <a:p>
            <a:pPr marL="0" indent="0" algn="just">
              <a:buNone/>
              <a:defRPr/>
            </a:pPr>
            <a:r>
              <a:rPr lang="en-US" sz="2800" dirty="0">
                <a:latin typeface="Corbel" panose="020B0503020204020204" pitchFamily="34" charset="0"/>
              </a:rPr>
              <a:t>• There are few customers in the market place  (buyer    concentration)</a:t>
            </a:r>
          </a:p>
          <a:p>
            <a:pPr marL="0" indent="0" algn="just">
              <a:buNone/>
              <a:defRPr/>
            </a:pPr>
            <a:r>
              <a:rPr lang="en-US" sz="2800" dirty="0">
                <a:latin typeface="Corbel" panose="020B0503020204020204" pitchFamily="34" charset="0"/>
              </a:rPr>
              <a:t>• Products are standardized, that is there is little     or no differentiation from the customer’s perspective</a:t>
            </a:r>
          </a:p>
          <a:p>
            <a:pPr marL="0" indent="0" algn="just">
              <a:buNone/>
              <a:defRPr/>
            </a:pPr>
            <a:r>
              <a:rPr lang="en-US" sz="2800" dirty="0">
                <a:latin typeface="Corbel" panose="020B0503020204020204" pitchFamily="34" charset="0"/>
              </a:rPr>
              <a:t>• The supplier is not a key supplier to the customer</a:t>
            </a:r>
          </a:p>
          <a:p>
            <a:pPr marL="0" indent="0" algn="just">
              <a:buNone/>
              <a:defRPr/>
            </a:pPr>
            <a:r>
              <a:rPr lang="en-US" sz="2800" dirty="0">
                <a:latin typeface="Corbel" panose="020B0503020204020204" pitchFamily="34" charset="0"/>
              </a:rPr>
              <a:t>• Low profit margins for the product being sold</a:t>
            </a:r>
          </a:p>
          <a:p>
            <a:pPr marL="0" indent="0" algn="just">
              <a:buNone/>
              <a:defRPr/>
            </a:pPr>
            <a:r>
              <a:rPr lang="en-US" sz="2800" dirty="0">
                <a:latin typeface="Corbel" panose="020B0503020204020204" pitchFamily="34" charset="0"/>
              </a:rPr>
              <a:t>• Threat of backward integration by buyers (buyers     threatening to develop their own suppliers)</a:t>
            </a:r>
          </a:p>
          <a:p>
            <a:pPr marL="0" indent="0" algn="just">
              <a:buNone/>
              <a:defRPr/>
            </a:pPr>
            <a:r>
              <a:rPr lang="en-US" sz="2800" dirty="0">
                <a:latin typeface="Corbel" panose="020B0503020204020204" pitchFamily="34" charset="0"/>
              </a:rPr>
              <a:t>• Buyers have all relevant information regarding prices and supplier availability</a:t>
            </a:r>
          </a:p>
          <a:p>
            <a:pPr marL="0" indent="0" algn="just">
              <a:buNone/>
              <a:defRPr/>
            </a:pPr>
            <a:endParaRPr lang="en-US" sz="2800" dirty="0">
              <a:latin typeface="Corbel" panose="020B0503020204020204" pitchFamily="34" charset="0"/>
            </a:endParaRPr>
          </a:p>
          <a:p>
            <a:pPr eaLnBrk="1" hangingPunct="1">
              <a:defRPr/>
            </a:pPr>
            <a:endParaRPr lang="en-US" dirty="0"/>
          </a:p>
        </p:txBody>
      </p:sp>
      <p:sp>
        <p:nvSpPr>
          <p:cNvPr id="4" name="Date Placeholder 3"/>
          <p:cNvSpPr>
            <a:spLocks noGrp="1"/>
          </p:cNvSpPr>
          <p:nvPr>
            <p:ph type="dt" sz="quarter" idx="10"/>
          </p:nvPr>
        </p:nvSpPr>
        <p:spPr/>
        <p:txBody>
          <a:bodyPr/>
          <a:lstStyle/>
          <a:p>
            <a:pPr>
              <a:defRPr/>
            </a:pPr>
            <a:fld id="{C88EFBC7-9819-4C3F-A70F-32161CD818EE}" type="datetime1">
              <a:rPr lang="en-US" smtClean="0"/>
              <a:pPr>
                <a:defRPr/>
              </a:pPr>
              <a:t>9/4/2024</a:t>
            </a:fld>
            <a:endParaRPr lang="en-US"/>
          </a:p>
        </p:txBody>
      </p:sp>
      <p:sp>
        <p:nvSpPr>
          <p:cNvPr id="5" name="Slide Number Placeholder 4"/>
          <p:cNvSpPr>
            <a:spLocks noGrp="1"/>
          </p:cNvSpPr>
          <p:nvPr>
            <p:ph type="sldNum" sz="quarter" idx="12"/>
          </p:nvPr>
        </p:nvSpPr>
        <p:spPr/>
        <p:txBody>
          <a:bodyPr/>
          <a:lstStyle/>
          <a:p>
            <a:pPr>
              <a:defRPr/>
            </a:pPr>
            <a:fld id="{1CF15C5E-E819-47DF-9A98-123F7A45C430}" type="slidenum">
              <a:rPr lang="en-US" smtClean="0"/>
              <a:pPr>
                <a:defRPr/>
              </a:pPr>
              <a:t>43</a:t>
            </a:fld>
            <a:endParaRPr lang="en-US"/>
          </a:p>
        </p:txBody>
      </p:sp>
    </p:spTree>
    <p:extLst>
      <p:ext uri="{BB962C8B-B14F-4D97-AF65-F5344CB8AC3E}">
        <p14:creationId xmlns:p14="http://schemas.microsoft.com/office/powerpoint/2010/main" val="313889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533400"/>
            <a:ext cx="8001000" cy="682625"/>
          </a:xfrm>
        </p:spPr>
        <p:txBody>
          <a:bodyPr>
            <a:normAutofit/>
          </a:bodyPr>
          <a:lstStyle/>
          <a:p>
            <a:pPr eaLnBrk="1" hangingPunct="1"/>
            <a:r>
              <a:rPr lang="en-GB" sz="3600" b="1" dirty="0"/>
              <a:t>Threat from substitutes</a:t>
            </a:r>
            <a:endParaRPr lang="en-US" sz="3600" dirty="0"/>
          </a:p>
        </p:txBody>
      </p:sp>
      <p:sp>
        <p:nvSpPr>
          <p:cNvPr id="3" name="Content Placeholder 2"/>
          <p:cNvSpPr>
            <a:spLocks noGrp="1"/>
          </p:cNvSpPr>
          <p:nvPr>
            <p:ph idx="1"/>
          </p:nvPr>
        </p:nvSpPr>
        <p:spPr>
          <a:xfrm>
            <a:off x="457200" y="1295400"/>
            <a:ext cx="8229600" cy="5060950"/>
          </a:xfrm>
        </p:spPr>
        <p:txBody>
          <a:bodyPr>
            <a:normAutofit fontScale="92500" lnSpcReduction="10000"/>
          </a:bodyPr>
          <a:lstStyle/>
          <a:p>
            <a:pPr algn="just">
              <a:defRPr/>
            </a:pPr>
            <a:r>
              <a:rPr lang="en-US" sz="2800" dirty="0">
                <a:latin typeface="Corbel" panose="020B0503020204020204" pitchFamily="34" charset="0"/>
              </a:rPr>
              <a:t>The threat of substitution comes from an indirectly competing product or service. Substitutes may impact on supply and demand. A threat of substitution can be identified if:</a:t>
            </a:r>
          </a:p>
          <a:p>
            <a:pPr algn="just">
              <a:defRPr/>
            </a:pPr>
            <a:r>
              <a:rPr lang="en-US" sz="2800" dirty="0">
                <a:latin typeface="Corbel" panose="020B0503020204020204" pitchFamily="34" charset="0"/>
              </a:rPr>
              <a:t>Customers are sensitive to pricing and the price of substitute products is low</a:t>
            </a:r>
          </a:p>
          <a:p>
            <a:pPr algn="just">
              <a:defRPr/>
            </a:pPr>
            <a:r>
              <a:rPr lang="en-US" sz="2800" dirty="0">
                <a:latin typeface="Corbel" panose="020B0503020204020204" pitchFamily="34" charset="0"/>
              </a:rPr>
              <a:t>The costs of customers switching to a competitive product are low</a:t>
            </a:r>
          </a:p>
          <a:p>
            <a:pPr algn="just">
              <a:defRPr/>
            </a:pPr>
            <a:r>
              <a:rPr lang="en-US" sz="2800" dirty="0">
                <a:latin typeface="Corbel" panose="020B0503020204020204" pitchFamily="34" charset="0"/>
              </a:rPr>
              <a:t>Prices are similar </a:t>
            </a:r>
          </a:p>
          <a:p>
            <a:pPr algn="just">
              <a:defRPr/>
            </a:pPr>
            <a:r>
              <a:rPr lang="en-US" sz="2800" dirty="0">
                <a:latin typeface="Corbel" panose="020B0503020204020204" pitchFamily="34" charset="0"/>
              </a:rPr>
              <a:t>Industry growth is slow – firms tend to diversify and extend product lines</a:t>
            </a:r>
          </a:p>
          <a:p>
            <a:pPr algn="just">
              <a:defRPr/>
            </a:pPr>
            <a:r>
              <a:rPr lang="en-US" sz="2800" dirty="0">
                <a:latin typeface="Corbel" panose="020B0503020204020204" pitchFamily="34" charset="0"/>
              </a:rPr>
              <a:t>Rivals are numerous</a:t>
            </a:r>
          </a:p>
          <a:p>
            <a:pPr algn="just">
              <a:defRPr/>
            </a:pPr>
            <a:endParaRPr lang="en-US" sz="2800" dirty="0">
              <a:latin typeface="Corbel" panose="020B0503020204020204" pitchFamily="34" charset="0"/>
            </a:endParaRPr>
          </a:p>
          <a:p>
            <a:pPr marL="0" indent="0" eaLnBrk="1" hangingPunct="1">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fld id="{C88EFBC7-9819-4C3F-A70F-32161CD818EE}" type="datetime1">
              <a:rPr lang="en-US" smtClean="0"/>
              <a:pPr>
                <a:defRPr/>
              </a:pPr>
              <a:t>9/4/2024</a:t>
            </a:fld>
            <a:endParaRPr lang="en-US"/>
          </a:p>
        </p:txBody>
      </p:sp>
      <p:sp>
        <p:nvSpPr>
          <p:cNvPr id="5" name="Slide Number Placeholder 4"/>
          <p:cNvSpPr>
            <a:spLocks noGrp="1"/>
          </p:cNvSpPr>
          <p:nvPr>
            <p:ph type="sldNum" sz="quarter" idx="12"/>
          </p:nvPr>
        </p:nvSpPr>
        <p:spPr/>
        <p:txBody>
          <a:bodyPr/>
          <a:lstStyle/>
          <a:p>
            <a:pPr>
              <a:defRPr/>
            </a:pPr>
            <a:fld id="{14DEEB3A-BD82-482A-9457-681AA4DC0B45}" type="slidenum">
              <a:rPr lang="en-US" smtClean="0"/>
              <a:pPr>
                <a:defRPr/>
              </a:pPr>
              <a:t>44</a:t>
            </a:fld>
            <a:endParaRPr lang="en-US"/>
          </a:p>
        </p:txBody>
      </p:sp>
    </p:spTree>
    <p:extLst>
      <p:ext uri="{BB962C8B-B14F-4D97-AF65-F5344CB8AC3E}">
        <p14:creationId xmlns:p14="http://schemas.microsoft.com/office/powerpoint/2010/main" val="125872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457200"/>
            <a:ext cx="8001000" cy="758825"/>
          </a:xfrm>
        </p:spPr>
        <p:txBody>
          <a:bodyPr>
            <a:noAutofit/>
          </a:bodyPr>
          <a:lstStyle/>
          <a:p>
            <a:pPr eaLnBrk="1" hangingPunct="1"/>
            <a:r>
              <a:rPr lang="en-GB" b="1" dirty="0"/>
              <a:t>Bargaining power of suppliers  </a:t>
            </a:r>
            <a:endParaRPr lang="en-US" dirty="0"/>
          </a:p>
        </p:txBody>
      </p:sp>
      <p:sp>
        <p:nvSpPr>
          <p:cNvPr id="3" name="Content Placeholder 2"/>
          <p:cNvSpPr>
            <a:spLocks noGrp="1"/>
          </p:cNvSpPr>
          <p:nvPr>
            <p:ph idx="1"/>
          </p:nvPr>
        </p:nvSpPr>
        <p:spPr>
          <a:xfrm>
            <a:off x="566738" y="1295400"/>
            <a:ext cx="8001000" cy="5029200"/>
          </a:xfrm>
        </p:spPr>
        <p:txBody>
          <a:bodyPr>
            <a:normAutofit lnSpcReduction="10000"/>
          </a:bodyPr>
          <a:lstStyle/>
          <a:p>
            <a:pPr marL="0" indent="0" algn="just">
              <a:buNone/>
              <a:defRPr/>
            </a:pPr>
            <a:r>
              <a:rPr lang="en-US" sz="2800" dirty="0">
                <a:latin typeface="Corbel" panose="020B0503020204020204" pitchFamily="34" charset="0"/>
              </a:rPr>
              <a:t>Suppliers are powerful when:</a:t>
            </a:r>
          </a:p>
          <a:p>
            <a:pPr marL="0" indent="0" algn="just">
              <a:buNone/>
              <a:defRPr/>
            </a:pPr>
            <a:r>
              <a:rPr lang="en-US" sz="2800" dirty="0">
                <a:latin typeface="Corbel" panose="020B0503020204020204" pitchFamily="34" charset="0"/>
              </a:rPr>
              <a:t>•	There are few suppliers of the particular product or services (supplier concentration)</a:t>
            </a:r>
          </a:p>
          <a:p>
            <a:pPr marL="0" indent="0" algn="just">
              <a:buNone/>
              <a:defRPr/>
            </a:pPr>
            <a:r>
              <a:rPr lang="en-US" sz="2800" dirty="0">
                <a:latin typeface="Corbel" panose="020B0503020204020204" pitchFamily="34" charset="0"/>
              </a:rPr>
              <a:t>•	Suppliers are likely to forward integrate</a:t>
            </a:r>
          </a:p>
          <a:p>
            <a:pPr marL="0" indent="0" algn="just">
              <a:buNone/>
              <a:defRPr/>
            </a:pPr>
            <a:r>
              <a:rPr lang="en-US" sz="2800" dirty="0">
                <a:latin typeface="Corbel" panose="020B0503020204020204" pitchFamily="34" charset="0"/>
              </a:rPr>
              <a:t>•	The cost of switching to other suppliers is high (this is likely if there has been heavy investment in developing a long – term relationship with the supplier)</a:t>
            </a:r>
          </a:p>
          <a:p>
            <a:pPr marL="0" indent="0" algn="just">
              <a:buNone/>
              <a:defRPr/>
            </a:pPr>
            <a:r>
              <a:rPr lang="en-US" sz="2800" dirty="0">
                <a:latin typeface="Corbel" panose="020B0503020204020204" pitchFamily="34" charset="0"/>
              </a:rPr>
              <a:t>•	The buyer’s business is not key to the supplier</a:t>
            </a:r>
          </a:p>
          <a:p>
            <a:pPr marL="0" indent="0" algn="just">
              <a:buNone/>
              <a:defRPr/>
            </a:pPr>
            <a:r>
              <a:rPr lang="en-US" sz="2800" dirty="0">
                <a:latin typeface="Corbel" panose="020B0503020204020204" pitchFamily="34" charset="0"/>
              </a:rPr>
              <a:t>•	There are no substitutes</a:t>
            </a:r>
          </a:p>
          <a:p>
            <a:pPr marL="0" indent="0" algn="just">
              <a:buNone/>
              <a:defRPr/>
            </a:pPr>
            <a:r>
              <a:rPr lang="en-US" sz="2800" dirty="0">
                <a:latin typeface="Corbel" panose="020B0503020204020204" pitchFamily="34" charset="0"/>
              </a:rPr>
              <a:t>•	Supplier input is very critical</a:t>
            </a:r>
          </a:p>
          <a:p>
            <a:pPr marL="0" indent="0" eaLnBrk="1" hangingPunct="1">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fld id="{C88EFBC7-9819-4C3F-A70F-32161CD818EE}" type="datetime1">
              <a:rPr lang="en-US" smtClean="0"/>
              <a:pPr>
                <a:defRPr/>
              </a:pPr>
              <a:t>9/4/2024</a:t>
            </a:fld>
            <a:endParaRPr lang="en-US"/>
          </a:p>
        </p:txBody>
      </p:sp>
      <p:sp>
        <p:nvSpPr>
          <p:cNvPr id="5" name="Slide Number Placeholder 4"/>
          <p:cNvSpPr>
            <a:spLocks noGrp="1"/>
          </p:cNvSpPr>
          <p:nvPr>
            <p:ph type="sldNum" sz="quarter" idx="12"/>
          </p:nvPr>
        </p:nvSpPr>
        <p:spPr/>
        <p:txBody>
          <a:bodyPr/>
          <a:lstStyle/>
          <a:p>
            <a:pPr>
              <a:defRPr/>
            </a:pPr>
            <a:fld id="{6C355460-3964-4ECB-8823-AC4F1F289F7F}" type="slidenum">
              <a:rPr lang="en-US" smtClean="0"/>
              <a:pPr>
                <a:defRPr/>
              </a:pPr>
              <a:t>45</a:t>
            </a:fld>
            <a:endParaRPr lang="en-US"/>
          </a:p>
        </p:txBody>
      </p:sp>
    </p:spTree>
    <p:extLst>
      <p:ext uri="{BB962C8B-B14F-4D97-AF65-F5344CB8AC3E}">
        <p14:creationId xmlns:p14="http://schemas.microsoft.com/office/powerpoint/2010/main" val="116825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001000" cy="682625"/>
          </a:xfrm>
        </p:spPr>
        <p:txBody>
          <a:bodyPr>
            <a:normAutofit/>
          </a:bodyPr>
          <a:lstStyle/>
          <a:p>
            <a:pPr eaLnBrk="1" hangingPunct="1"/>
            <a:r>
              <a:rPr lang="en-GB" sz="3600" b="1" dirty="0"/>
              <a:t>Rivalry within the industry</a:t>
            </a:r>
            <a:endParaRPr lang="en-US" sz="6000" dirty="0"/>
          </a:p>
        </p:txBody>
      </p:sp>
      <p:sp>
        <p:nvSpPr>
          <p:cNvPr id="3" name="Content Placeholder 2"/>
          <p:cNvSpPr>
            <a:spLocks noGrp="1"/>
          </p:cNvSpPr>
          <p:nvPr>
            <p:ph idx="1"/>
          </p:nvPr>
        </p:nvSpPr>
        <p:spPr>
          <a:xfrm>
            <a:off x="566738" y="990599"/>
            <a:ext cx="8001000" cy="5730875"/>
          </a:xfrm>
        </p:spPr>
        <p:txBody>
          <a:bodyPr>
            <a:noAutofit/>
          </a:bodyPr>
          <a:lstStyle/>
          <a:p>
            <a:pPr marL="0" indent="0" algn="just">
              <a:buNone/>
              <a:defRPr/>
            </a:pPr>
            <a:r>
              <a:rPr lang="en-GB" sz="2800" dirty="0">
                <a:latin typeface="Corbel" panose="020B0503020204020204" pitchFamily="34" charset="0"/>
              </a:rPr>
              <a:t>Intense rivalry is characterised by:</a:t>
            </a:r>
            <a:endParaRPr lang="en-US" sz="2800" dirty="0">
              <a:latin typeface="Corbel" panose="020B0503020204020204" pitchFamily="34" charset="0"/>
            </a:endParaRPr>
          </a:p>
          <a:p>
            <a:pPr algn="just">
              <a:defRPr/>
            </a:pPr>
            <a:r>
              <a:rPr lang="en-GB" sz="2800" dirty="0">
                <a:latin typeface="Corbel" panose="020B0503020204020204" pitchFamily="34" charset="0"/>
              </a:rPr>
              <a:t>Numerous equally sized  and powerful competitors</a:t>
            </a:r>
            <a:endParaRPr lang="en-US" sz="2800" dirty="0">
              <a:latin typeface="Corbel" panose="020B0503020204020204" pitchFamily="34" charset="0"/>
            </a:endParaRPr>
          </a:p>
          <a:p>
            <a:pPr algn="just">
              <a:defRPr/>
            </a:pPr>
            <a:r>
              <a:rPr lang="en-GB" sz="2800" dirty="0">
                <a:latin typeface="Corbel" panose="020B0503020204020204" pitchFamily="34" charset="0"/>
              </a:rPr>
              <a:t>Slow growth of the industry</a:t>
            </a:r>
            <a:endParaRPr lang="en-US" sz="2800" dirty="0">
              <a:latin typeface="Corbel" panose="020B0503020204020204" pitchFamily="34" charset="0"/>
            </a:endParaRPr>
          </a:p>
          <a:p>
            <a:pPr algn="just">
              <a:defRPr/>
            </a:pPr>
            <a:r>
              <a:rPr lang="en-GB" sz="2800" dirty="0">
                <a:latin typeface="Corbel" panose="020B0503020204020204" pitchFamily="34" charset="0"/>
              </a:rPr>
              <a:t>No switching costs</a:t>
            </a:r>
            <a:endParaRPr lang="en-US" sz="2800" dirty="0">
              <a:latin typeface="Corbel" panose="020B0503020204020204" pitchFamily="34" charset="0"/>
            </a:endParaRPr>
          </a:p>
          <a:p>
            <a:pPr algn="just">
              <a:defRPr/>
            </a:pPr>
            <a:r>
              <a:rPr lang="en-US" sz="2800" dirty="0">
                <a:solidFill>
                  <a:srgbClr val="222222"/>
                </a:solidFill>
                <a:latin typeface="-apple-system"/>
              </a:rPr>
              <a:t>Products are not differentiated and can be easily substituted or very similar</a:t>
            </a:r>
          </a:p>
          <a:p>
            <a:pPr algn="just">
              <a:defRPr/>
            </a:pPr>
            <a:r>
              <a:rPr lang="en-GB" sz="2800" dirty="0">
                <a:latin typeface="Corbel" panose="020B0503020204020204" pitchFamily="34" charset="0"/>
              </a:rPr>
              <a:t>High exit barriers</a:t>
            </a:r>
          </a:p>
          <a:p>
            <a:pPr algn="just">
              <a:defRPr/>
            </a:pPr>
            <a:r>
              <a:rPr lang="en-GB" sz="2800" dirty="0">
                <a:latin typeface="Corbel" panose="020B0503020204020204" pitchFamily="34" charset="0"/>
              </a:rPr>
              <a:t>Low customer loyalty</a:t>
            </a:r>
            <a:endParaRPr lang="en-US" sz="2800" dirty="0">
              <a:latin typeface="Corbel" panose="020B0503020204020204" pitchFamily="34" charset="0"/>
            </a:endParaRPr>
          </a:p>
        </p:txBody>
      </p:sp>
      <p:sp>
        <p:nvSpPr>
          <p:cNvPr id="4" name="Date Placeholder 3"/>
          <p:cNvSpPr>
            <a:spLocks noGrp="1"/>
          </p:cNvSpPr>
          <p:nvPr>
            <p:ph type="dt" sz="quarter" idx="10"/>
          </p:nvPr>
        </p:nvSpPr>
        <p:spPr/>
        <p:txBody>
          <a:bodyPr/>
          <a:lstStyle/>
          <a:p>
            <a:pPr>
              <a:defRPr/>
            </a:pPr>
            <a:fld id="{C88EFBC7-9819-4C3F-A70F-32161CD818EE}" type="datetime1">
              <a:rPr lang="en-US" smtClean="0"/>
              <a:pPr>
                <a:defRPr/>
              </a:pPr>
              <a:t>9/4/2024</a:t>
            </a:fld>
            <a:endParaRPr lang="en-US"/>
          </a:p>
        </p:txBody>
      </p:sp>
      <p:sp>
        <p:nvSpPr>
          <p:cNvPr id="5" name="Slide Number Placeholder 4"/>
          <p:cNvSpPr>
            <a:spLocks noGrp="1"/>
          </p:cNvSpPr>
          <p:nvPr>
            <p:ph type="sldNum" sz="quarter" idx="12"/>
          </p:nvPr>
        </p:nvSpPr>
        <p:spPr/>
        <p:txBody>
          <a:bodyPr/>
          <a:lstStyle/>
          <a:p>
            <a:pPr>
              <a:defRPr/>
            </a:pPr>
            <a:fld id="{65105607-C5A3-406B-B51C-E658AE4FD046}" type="slidenum">
              <a:rPr lang="en-US" smtClean="0"/>
              <a:pPr>
                <a:defRPr/>
              </a:pPr>
              <a:t>46</a:t>
            </a:fld>
            <a:endParaRPr lang="en-US"/>
          </a:p>
        </p:txBody>
      </p:sp>
    </p:spTree>
    <p:extLst>
      <p:ext uri="{BB962C8B-B14F-4D97-AF65-F5344CB8AC3E}">
        <p14:creationId xmlns:p14="http://schemas.microsoft.com/office/powerpoint/2010/main" val="1918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71500" y="152400"/>
            <a:ext cx="8001000" cy="774355"/>
          </a:xfrm>
        </p:spPr>
        <p:txBody>
          <a:bodyPr>
            <a:normAutofit/>
          </a:bodyPr>
          <a:lstStyle/>
          <a:p>
            <a:pPr algn="ctr" eaLnBrk="1" hangingPunct="1"/>
            <a:r>
              <a:rPr lang="en-US" sz="3200" b="1" dirty="0">
                <a:latin typeface="Bahnschrift" panose="020B0502040204020203" pitchFamily="34" charset="0"/>
              </a:rPr>
              <a:t>Michael Porter’s Five Forces Model</a:t>
            </a:r>
            <a:endParaRPr lang="en-US" sz="3200" dirty="0">
              <a:latin typeface="Bahnschrift" panose="020B0502040204020203"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7E4-3B5F-441D-95D6-F304B09F7BB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247"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926755"/>
            <a:ext cx="8172450" cy="5794721"/>
          </a:xfrm>
          <a:prstGeom prst="rect">
            <a:avLst/>
          </a:prstGeom>
        </p:spPr>
      </p:pic>
    </p:spTree>
    <p:extLst>
      <p:ext uri="{BB962C8B-B14F-4D97-AF65-F5344CB8AC3E}">
        <p14:creationId xmlns:p14="http://schemas.microsoft.com/office/powerpoint/2010/main" val="1379516896"/>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Stakeholder Management </a:t>
            </a:r>
          </a:p>
        </p:txBody>
      </p:sp>
      <p:sp>
        <p:nvSpPr>
          <p:cNvPr id="3" name="Content Placeholder 2"/>
          <p:cNvSpPr>
            <a:spLocks noGrp="1"/>
          </p:cNvSpPr>
          <p:nvPr>
            <p:ph idx="1"/>
          </p:nvPr>
        </p:nvSpPr>
        <p:spPr>
          <a:xfrm>
            <a:off x="457200" y="1143000"/>
            <a:ext cx="8229600" cy="5334000"/>
          </a:xfrm>
        </p:spPr>
        <p:txBody>
          <a:bodyPr>
            <a:noAutofit/>
          </a:bodyPr>
          <a:lstStyle/>
          <a:p>
            <a:pPr algn="just"/>
            <a:r>
              <a:rPr lang="en-US" sz="2800" dirty="0">
                <a:latin typeface="Corbel" panose="020B0503020204020204" pitchFamily="34" charset="0"/>
              </a:rPr>
              <a:t>Stakeholders are those individuals or groups who depend on the organization to fulfill their own goals and whom in turn the organization depends. </a:t>
            </a:r>
          </a:p>
          <a:p>
            <a:pPr algn="just"/>
            <a:endParaRPr lang="en-US" sz="2800" dirty="0">
              <a:latin typeface="Corbel" panose="020B0503020204020204" pitchFamily="34" charset="0"/>
            </a:endParaRPr>
          </a:p>
          <a:p>
            <a:pPr algn="just"/>
            <a:r>
              <a:rPr lang="en-US" sz="2800" dirty="0">
                <a:latin typeface="Corbel" panose="020B0503020204020204" pitchFamily="34" charset="0"/>
              </a:rPr>
              <a:t>Any group or individual who  can affect or is affected  by  the  achievement of  the  organization's  objectives‘</a:t>
            </a:r>
          </a:p>
        </p:txBody>
      </p:sp>
    </p:spTree>
    <p:extLst>
      <p:ext uri="{BB962C8B-B14F-4D97-AF65-F5344CB8AC3E}">
        <p14:creationId xmlns:p14="http://schemas.microsoft.com/office/powerpoint/2010/main" val="3860714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Stakeholder management </a:t>
            </a:r>
          </a:p>
        </p:txBody>
      </p:sp>
      <p:sp>
        <p:nvSpPr>
          <p:cNvPr id="3" name="Content Placeholder 2"/>
          <p:cNvSpPr>
            <a:spLocks noGrp="1"/>
          </p:cNvSpPr>
          <p:nvPr>
            <p:ph idx="1"/>
          </p:nvPr>
        </p:nvSpPr>
        <p:spPr>
          <a:xfrm>
            <a:off x="457200" y="1066800"/>
            <a:ext cx="8229600" cy="5334000"/>
          </a:xfrm>
        </p:spPr>
        <p:txBody>
          <a:bodyPr>
            <a:normAutofit/>
          </a:bodyPr>
          <a:lstStyle/>
          <a:p>
            <a:pPr algn="just"/>
            <a:r>
              <a:rPr lang="en-US" sz="2800" dirty="0" err="1">
                <a:latin typeface="Corbel" panose="020B0503020204020204" pitchFamily="34" charset="0"/>
              </a:rPr>
              <a:t>Lewicki</a:t>
            </a:r>
            <a:r>
              <a:rPr lang="en-US" sz="2800" dirty="0">
                <a:latin typeface="Corbel" panose="020B0503020204020204" pitchFamily="34" charset="0"/>
              </a:rPr>
              <a:t> et al use the image of a football stadium to illustrate the role of stakeholders in negotiation</a:t>
            </a:r>
          </a:p>
          <a:p>
            <a:pPr algn="just"/>
            <a:r>
              <a:rPr lang="en-US" sz="2800" dirty="0">
                <a:latin typeface="Corbel" panose="020B0503020204020204" pitchFamily="34" charset="0"/>
              </a:rPr>
              <a:t>A- Our Team</a:t>
            </a:r>
          </a:p>
          <a:p>
            <a:pPr algn="just"/>
            <a:r>
              <a:rPr lang="en-US" sz="2800" dirty="0">
                <a:latin typeface="Corbel" panose="020B0503020204020204" pitchFamily="34" charset="0"/>
              </a:rPr>
              <a:t>B- Negotiators on the other team</a:t>
            </a:r>
          </a:p>
          <a:p>
            <a:pPr algn="just"/>
            <a:r>
              <a:rPr lang="en-US" sz="2800" dirty="0">
                <a:latin typeface="Corbel" panose="020B0503020204020204" pitchFamily="34" charset="0"/>
              </a:rPr>
              <a:t>C- Indirect actors on the sidelines -  stakeholders who actively Influence the negotiation (such as cross functional project or procurement team, senior users, budget holders)</a:t>
            </a:r>
          </a:p>
          <a:p>
            <a:pPr algn="just"/>
            <a:r>
              <a:rPr lang="en-US" sz="2800" dirty="0">
                <a:latin typeface="Corbel" panose="020B0503020204020204" pitchFamily="34" charset="0"/>
              </a:rPr>
              <a:t>D- represents interested observers </a:t>
            </a:r>
          </a:p>
          <a:p>
            <a:endParaRPr lang="en-US" dirty="0"/>
          </a:p>
        </p:txBody>
      </p:sp>
    </p:spTree>
    <p:extLst>
      <p:ext uri="{BB962C8B-B14F-4D97-AF65-F5344CB8AC3E}">
        <p14:creationId xmlns:p14="http://schemas.microsoft.com/office/powerpoint/2010/main" val="364795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rmAutofit fontScale="90000"/>
          </a:bodyPr>
          <a:lstStyle/>
          <a:p>
            <a:r>
              <a:rPr lang="en-US" b="1" dirty="0"/>
              <a:t>SWOT Analysis</a:t>
            </a:r>
          </a:p>
        </p:txBody>
      </p:sp>
      <p:sp>
        <p:nvSpPr>
          <p:cNvPr id="3" name="Content Placeholder 2"/>
          <p:cNvSpPr>
            <a:spLocks noGrp="1"/>
          </p:cNvSpPr>
          <p:nvPr>
            <p:ph idx="1"/>
          </p:nvPr>
        </p:nvSpPr>
        <p:spPr>
          <a:xfrm>
            <a:off x="381000" y="1066800"/>
            <a:ext cx="8229600" cy="5638800"/>
          </a:xfrm>
        </p:spPr>
        <p:txBody>
          <a:bodyPr>
            <a:normAutofit/>
          </a:bodyPr>
          <a:lstStyle/>
          <a:p>
            <a:pPr algn="just"/>
            <a:r>
              <a:rPr lang="en-GB" sz="2800" dirty="0">
                <a:latin typeface="Corbel" panose="020B0503020204020204" pitchFamily="34" charset="0"/>
              </a:rPr>
              <a:t>The goal of SWOT analysis is to accurately determine the firm’s inner strengths and weaknesses along with the possible external opportunities and threats that might exist. </a:t>
            </a:r>
          </a:p>
          <a:p>
            <a:pPr algn="just"/>
            <a:endParaRPr lang="en-GB" sz="2800" dirty="0">
              <a:latin typeface="Corbel" panose="020B0503020204020204" pitchFamily="34" charset="0"/>
            </a:endParaRPr>
          </a:p>
          <a:p>
            <a:pPr algn="just"/>
            <a:r>
              <a:rPr lang="en-GB" sz="2800" dirty="0">
                <a:latin typeface="Corbel" panose="020B0503020204020204" pitchFamily="34" charset="0"/>
              </a:rPr>
              <a:t>Conducting a personal SWOT analysis helps the negotiator prepare for the process and have a better idea of what to expect during the negotiation.</a:t>
            </a:r>
            <a:endParaRPr lang="en-US" sz="2800" dirty="0">
              <a:latin typeface="Corbel" panose="020B0503020204020204" pitchFamily="34" charset="0"/>
            </a:endParaRPr>
          </a:p>
        </p:txBody>
      </p:sp>
    </p:spTree>
    <p:extLst>
      <p:ext uri="{BB962C8B-B14F-4D97-AF65-F5344CB8AC3E}">
        <p14:creationId xmlns:p14="http://schemas.microsoft.com/office/powerpoint/2010/main" val="3706926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Users\User\AppData\Local\Microsoft\Windows\Temporary Internet Files\Content.Word\IMG_20170921_19201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31755" y="-979356"/>
            <a:ext cx="6804289" cy="8915400"/>
          </a:xfrm>
          <a:prstGeom prst="rect">
            <a:avLst/>
          </a:prstGeom>
          <a:noFill/>
          <a:ln>
            <a:noFill/>
          </a:ln>
        </p:spPr>
      </p:pic>
      <p:sp>
        <p:nvSpPr>
          <p:cNvPr id="3" name="Rectangle 2">
            <a:extLst>
              <a:ext uri="{FF2B5EF4-FFF2-40B4-BE49-F238E27FC236}">
                <a16:creationId xmlns:a16="http://schemas.microsoft.com/office/drawing/2014/main" id="{1516D776-8960-402A-96B0-3C81D314AAF9}"/>
              </a:ext>
            </a:extLst>
          </p:cNvPr>
          <p:cNvSpPr/>
          <p:nvPr/>
        </p:nvSpPr>
        <p:spPr>
          <a:xfrm>
            <a:off x="2590800" y="3276600"/>
            <a:ext cx="114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Our Team</a:t>
            </a:r>
            <a:endParaRPr lang="en-GB" dirty="0"/>
          </a:p>
        </p:txBody>
      </p:sp>
      <p:sp>
        <p:nvSpPr>
          <p:cNvPr id="6" name="Rectangle 5">
            <a:extLst>
              <a:ext uri="{FF2B5EF4-FFF2-40B4-BE49-F238E27FC236}">
                <a16:creationId xmlns:a16="http://schemas.microsoft.com/office/drawing/2014/main" id="{9060306F-BD87-44F3-9AA3-137DF0023441}"/>
              </a:ext>
            </a:extLst>
          </p:cNvPr>
          <p:cNvSpPr/>
          <p:nvPr/>
        </p:nvSpPr>
        <p:spPr>
          <a:xfrm>
            <a:off x="5704608" y="3135444"/>
            <a:ext cx="114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Team</a:t>
            </a:r>
            <a:endParaRPr lang="en-GB" dirty="0"/>
          </a:p>
        </p:txBody>
      </p:sp>
      <p:sp>
        <p:nvSpPr>
          <p:cNvPr id="7" name="Rectangle 6">
            <a:extLst>
              <a:ext uri="{FF2B5EF4-FFF2-40B4-BE49-F238E27FC236}">
                <a16:creationId xmlns:a16="http://schemas.microsoft.com/office/drawing/2014/main" id="{3F5BBE6C-EAA5-4E53-9CAC-BB80F05AA19F}"/>
              </a:ext>
            </a:extLst>
          </p:cNvPr>
          <p:cNvSpPr/>
          <p:nvPr/>
        </p:nvSpPr>
        <p:spPr>
          <a:xfrm>
            <a:off x="4499263" y="846138"/>
            <a:ext cx="114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Indirect actors</a:t>
            </a:r>
            <a:endParaRPr lang="en-GB" dirty="0"/>
          </a:p>
        </p:txBody>
      </p:sp>
      <p:sp>
        <p:nvSpPr>
          <p:cNvPr id="8" name="Rectangle 7">
            <a:extLst>
              <a:ext uri="{FF2B5EF4-FFF2-40B4-BE49-F238E27FC236}">
                <a16:creationId xmlns:a16="http://schemas.microsoft.com/office/drawing/2014/main" id="{106E301F-ABC5-4605-A1C1-404875093C47}"/>
              </a:ext>
            </a:extLst>
          </p:cNvPr>
          <p:cNvSpPr/>
          <p:nvPr/>
        </p:nvSpPr>
        <p:spPr>
          <a:xfrm>
            <a:off x="4419600" y="6096001"/>
            <a:ext cx="114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Interested Observers</a:t>
            </a:r>
            <a:endParaRPr lang="en-GB" dirty="0"/>
          </a:p>
        </p:txBody>
      </p:sp>
    </p:spTree>
    <p:extLst>
      <p:ext uri="{BB962C8B-B14F-4D97-AF65-F5344CB8AC3E}">
        <p14:creationId xmlns:p14="http://schemas.microsoft.com/office/powerpoint/2010/main" val="386766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Stakeholders in Negotiations</a:t>
            </a:r>
          </a:p>
        </p:txBody>
      </p:sp>
      <p:sp>
        <p:nvSpPr>
          <p:cNvPr id="3" name="Content Placeholder 2"/>
          <p:cNvSpPr>
            <a:spLocks noGrp="1"/>
          </p:cNvSpPr>
          <p:nvPr>
            <p:ph idx="1"/>
          </p:nvPr>
        </p:nvSpPr>
        <p:spPr>
          <a:xfrm>
            <a:off x="457200" y="1143000"/>
            <a:ext cx="8229600" cy="5697071"/>
          </a:xfrm>
        </p:spPr>
        <p:txBody>
          <a:bodyPr>
            <a:normAutofit/>
          </a:bodyPr>
          <a:lstStyle/>
          <a:p>
            <a:pPr algn="just"/>
            <a:r>
              <a:rPr lang="en-US" sz="2800" dirty="0">
                <a:latin typeface="Corbel" panose="020B0503020204020204" pitchFamily="34" charset="0"/>
              </a:rPr>
              <a:t>The negotiators (or negotiation teams) who are directly responsible for both the process and outcome</a:t>
            </a:r>
          </a:p>
          <a:p>
            <a:pPr algn="just"/>
            <a:r>
              <a:rPr lang="en-US" sz="2800" dirty="0">
                <a:latin typeface="Corbel" panose="020B0503020204020204" pitchFamily="34" charset="0"/>
              </a:rPr>
              <a:t>The contract managers who will be responsible for monitoring and managing performance of the agreement reached</a:t>
            </a:r>
          </a:p>
        </p:txBody>
      </p:sp>
    </p:spTree>
    <p:extLst>
      <p:ext uri="{BB962C8B-B14F-4D97-AF65-F5344CB8AC3E}">
        <p14:creationId xmlns:p14="http://schemas.microsoft.com/office/powerpoint/2010/main" val="117588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Stakeholders in Negotiations</a:t>
            </a:r>
          </a:p>
        </p:txBody>
      </p:sp>
      <p:sp>
        <p:nvSpPr>
          <p:cNvPr id="3" name="Content Placeholder 2"/>
          <p:cNvSpPr>
            <a:spLocks noGrp="1"/>
          </p:cNvSpPr>
          <p:nvPr>
            <p:ph idx="1"/>
          </p:nvPr>
        </p:nvSpPr>
        <p:spPr>
          <a:xfrm>
            <a:off x="457200" y="1143000"/>
            <a:ext cx="8382000" cy="5697071"/>
          </a:xfrm>
        </p:spPr>
        <p:txBody>
          <a:bodyPr>
            <a:noAutofit/>
          </a:bodyPr>
          <a:lstStyle/>
          <a:p>
            <a:pPr algn="just">
              <a:lnSpc>
                <a:spcPct val="150000"/>
              </a:lnSpc>
            </a:pPr>
            <a:r>
              <a:rPr lang="en-US" sz="2800" dirty="0">
                <a:latin typeface="Corbel" panose="020B0503020204020204" pitchFamily="34" charset="0"/>
              </a:rPr>
              <a:t>Members of both organizations responsible for implementing the agreement reached or supplying and paying for the goods or following through on other commitments</a:t>
            </a:r>
          </a:p>
          <a:p>
            <a:pPr algn="just">
              <a:lnSpc>
                <a:spcPct val="150000"/>
              </a:lnSpc>
            </a:pPr>
            <a:r>
              <a:rPr lang="en-US" sz="2800" dirty="0">
                <a:latin typeface="Corbel" panose="020B0503020204020204" pitchFamily="34" charset="0"/>
              </a:rPr>
              <a:t>The users of the products of services</a:t>
            </a:r>
          </a:p>
          <a:p>
            <a:pPr algn="just">
              <a:lnSpc>
                <a:spcPct val="150000"/>
              </a:lnSpc>
            </a:pPr>
            <a:r>
              <a:rPr lang="en-US" sz="2800" dirty="0">
                <a:latin typeface="Corbel" panose="020B0503020204020204" pitchFamily="34" charset="0"/>
              </a:rPr>
              <a:t>The budget holders or financers of the procurement</a:t>
            </a:r>
          </a:p>
          <a:p>
            <a:pPr algn="just">
              <a:lnSpc>
                <a:spcPct val="150000"/>
              </a:lnSpc>
            </a:pPr>
            <a:r>
              <a:rPr lang="en-US" sz="2800" dirty="0">
                <a:latin typeface="Corbel" panose="020B0503020204020204" pitchFamily="34" charset="0"/>
              </a:rPr>
              <a:t>Senior management of both organizations</a:t>
            </a:r>
          </a:p>
        </p:txBody>
      </p:sp>
    </p:spTree>
    <p:extLst>
      <p:ext uri="{BB962C8B-B14F-4D97-AF65-F5344CB8AC3E}">
        <p14:creationId xmlns:p14="http://schemas.microsoft.com/office/powerpoint/2010/main" val="26229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Effects of failure to achieve internal agreement </a:t>
            </a:r>
          </a:p>
        </p:txBody>
      </p:sp>
      <p:sp>
        <p:nvSpPr>
          <p:cNvPr id="3" name="Content Placeholder 2"/>
          <p:cNvSpPr>
            <a:spLocks noGrp="1"/>
          </p:cNvSpPr>
          <p:nvPr>
            <p:ph idx="1"/>
          </p:nvPr>
        </p:nvSpPr>
        <p:spPr>
          <a:xfrm>
            <a:off x="457200" y="1600200"/>
            <a:ext cx="8229600" cy="5105400"/>
          </a:xfrm>
        </p:spPr>
        <p:txBody>
          <a:bodyPr>
            <a:normAutofit/>
          </a:bodyPr>
          <a:lstStyle/>
          <a:p>
            <a:pPr algn="just"/>
            <a:r>
              <a:rPr lang="en-US" sz="2800" dirty="0">
                <a:latin typeface="Corbel" panose="020B0503020204020204" pitchFamily="34" charset="0"/>
              </a:rPr>
              <a:t>Resources will not be available</a:t>
            </a:r>
          </a:p>
          <a:p>
            <a:pPr algn="just"/>
            <a:r>
              <a:rPr lang="en-US" sz="2800" dirty="0">
                <a:latin typeface="Corbel" panose="020B0503020204020204" pitchFamily="34" charset="0"/>
              </a:rPr>
              <a:t>Implementation will falter because internal staff in the process may not have bought into the agreement</a:t>
            </a:r>
          </a:p>
          <a:p>
            <a:pPr algn="just"/>
            <a:r>
              <a:rPr lang="en-US" sz="2800" dirty="0">
                <a:latin typeface="Corbel" panose="020B0503020204020204" pitchFamily="34" charset="0"/>
              </a:rPr>
              <a:t>There is risk of internal resistance or even sabotage </a:t>
            </a:r>
          </a:p>
          <a:p>
            <a:pPr algn="just"/>
            <a:r>
              <a:rPr lang="en-US" sz="2800" dirty="0">
                <a:latin typeface="Corbel" panose="020B0503020204020204" pitchFamily="34" charset="0"/>
              </a:rPr>
              <a:t>Team members will lack a common voice</a:t>
            </a:r>
          </a:p>
          <a:p>
            <a:pPr algn="just"/>
            <a:r>
              <a:rPr lang="en-US" sz="2800" dirty="0">
                <a:latin typeface="Corbel" panose="020B0503020204020204" pitchFamily="34" charset="0"/>
              </a:rPr>
              <a:t>There is a risk of alienating internal supporters(feeling isolated)</a:t>
            </a:r>
          </a:p>
          <a:p>
            <a:endParaRPr lang="en-US" dirty="0"/>
          </a:p>
        </p:txBody>
      </p:sp>
    </p:spTree>
    <p:extLst>
      <p:ext uri="{BB962C8B-B14F-4D97-AF65-F5344CB8AC3E}">
        <p14:creationId xmlns:p14="http://schemas.microsoft.com/office/powerpoint/2010/main" val="11741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Stakeholder mapping </a:t>
            </a:r>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sz="2800" dirty="0">
                <a:latin typeface="Corbel" panose="020B0503020204020204" pitchFamily="34" charset="0"/>
              </a:rPr>
              <a:t>Negotiators may need to assess the power and interest of wider stakeholders in the issue of decision in order to determine which third party interests they may be representing in the negotiation.</a:t>
            </a:r>
          </a:p>
        </p:txBody>
      </p:sp>
    </p:spTree>
    <p:extLst>
      <p:ext uri="{BB962C8B-B14F-4D97-AF65-F5344CB8AC3E}">
        <p14:creationId xmlns:p14="http://schemas.microsoft.com/office/powerpoint/2010/main" val="18914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25329" t="37635" r="21981" b="27548"/>
          <a:stretch/>
        </p:blipFill>
        <p:spPr bwMode="auto">
          <a:xfrm>
            <a:off x="304800" y="76200"/>
            <a:ext cx="8839200" cy="6442075"/>
          </a:xfrm>
          <a:prstGeom prst="rect">
            <a:avLst/>
          </a:prstGeom>
          <a:noFill/>
          <a:ln>
            <a:noFill/>
          </a:ln>
          <a:effectLst/>
        </p:spPr>
      </p:pic>
    </p:spTree>
    <p:extLst>
      <p:ext uri="{BB962C8B-B14F-4D97-AF65-F5344CB8AC3E}">
        <p14:creationId xmlns:p14="http://schemas.microsoft.com/office/powerpoint/2010/main" val="3790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Stakeholder Mapping</a:t>
            </a:r>
          </a:p>
        </p:txBody>
      </p:sp>
      <p:sp>
        <p:nvSpPr>
          <p:cNvPr id="3" name="Content Placeholder 2"/>
          <p:cNvSpPr>
            <a:spLocks noGrp="1"/>
          </p:cNvSpPr>
          <p:nvPr>
            <p:ph idx="1"/>
          </p:nvPr>
        </p:nvSpPr>
        <p:spPr>
          <a:xfrm>
            <a:off x="457200" y="762000"/>
            <a:ext cx="8229600" cy="5638800"/>
          </a:xfrm>
        </p:spPr>
        <p:txBody>
          <a:bodyPr>
            <a:noAutofit/>
          </a:bodyPr>
          <a:lstStyle/>
          <a:p>
            <a:pPr algn="just"/>
            <a:r>
              <a:rPr lang="en-US" sz="2800" b="1" dirty="0">
                <a:solidFill>
                  <a:srgbClr val="FFC000"/>
                </a:solidFill>
                <a:latin typeface="Corbel" panose="020B0503020204020204" pitchFamily="34" charset="0"/>
              </a:rPr>
              <a:t>Stakeholders in segment 4- </a:t>
            </a:r>
            <a:r>
              <a:rPr lang="en-US" sz="2800" dirty="0">
                <a:latin typeface="Corbel" panose="020B0503020204020204" pitchFamily="34" charset="0"/>
              </a:rPr>
              <a:t>Stakeholders who have neither interest nor influence in the organization are a low priority group. </a:t>
            </a:r>
          </a:p>
          <a:p>
            <a:pPr marL="0" indent="0" algn="just">
              <a:buNone/>
            </a:pPr>
            <a:r>
              <a:rPr lang="en-US" sz="2800" dirty="0">
                <a:latin typeface="Corbel" panose="020B0503020204020204" pitchFamily="34" charset="0"/>
              </a:rPr>
              <a:t>     -Resources will not be wasted taking their goals into</a:t>
            </a:r>
          </a:p>
          <a:p>
            <a:pPr marL="0" indent="0" algn="just">
              <a:buNone/>
            </a:pPr>
            <a:r>
              <a:rPr lang="en-US" sz="2800" dirty="0">
                <a:latin typeface="Corbel" panose="020B0503020204020204" pitchFamily="34" charset="0"/>
              </a:rPr>
              <a:t>      account, and they are likely to simply accept the</a:t>
            </a:r>
          </a:p>
          <a:p>
            <a:pPr marL="0" indent="0" algn="just">
              <a:buNone/>
            </a:pPr>
            <a:r>
              <a:rPr lang="en-US" sz="2800" dirty="0">
                <a:latin typeface="Corbel" panose="020B0503020204020204" pitchFamily="34" charset="0"/>
              </a:rPr>
              <a:t>        outcome.</a:t>
            </a:r>
          </a:p>
          <a:p>
            <a:pPr algn="just"/>
            <a:r>
              <a:rPr lang="en-US" sz="2800" b="1" dirty="0">
                <a:solidFill>
                  <a:srgbClr val="FFC000"/>
                </a:solidFill>
                <a:latin typeface="Corbel" panose="020B0503020204020204" pitchFamily="34" charset="0"/>
              </a:rPr>
              <a:t>Stakeholders in Segment 3 </a:t>
            </a:r>
            <a:r>
              <a:rPr lang="en-US" sz="2800" dirty="0">
                <a:latin typeface="Corbel" panose="020B0503020204020204" pitchFamily="34" charset="0"/>
              </a:rPr>
              <a:t>are important because of their high interest. </a:t>
            </a:r>
          </a:p>
          <a:p>
            <a:pPr marL="407988" indent="0" algn="just">
              <a:buNone/>
            </a:pPr>
            <a:r>
              <a:rPr lang="en-US" sz="2800" dirty="0">
                <a:latin typeface="Corbel" panose="020B0503020204020204" pitchFamily="34" charset="0"/>
              </a:rPr>
              <a:t>-They may have low direct influence in the negotiation, but unless they are kept in the loop and understand the decision that has been reached, they may seek additional power by lobbying or banding together against it. </a:t>
            </a:r>
          </a:p>
          <a:p>
            <a:pPr algn="just"/>
            <a:endParaRPr lang="en-US" sz="2800" dirty="0">
              <a:latin typeface="Corbel" panose="020B0503020204020204" pitchFamily="34" charset="0"/>
            </a:endParaRPr>
          </a:p>
        </p:txBody>
      </p:sp>
    </p:spTree>
    <p:extLst>
      <p:ext uri="{BB962C8B-B14F-4D97-AF65-F5344CB8AC3E}">
        <p14:creationId xmlns:p14="http://schemas.microsoft.com/office/powerpoint/2010/main" val="11158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Stakeholder Mapping</a:t>
            </a:r>
            <a:endParaRPr lang="en-US" dirty="0"/>
          </a:p>
        </p:txBody>
      </p:sp>
      <p:sp>
        <p:nvSpPr>
          <p:cNvPr id="5" name="Content Placeholder 4"/>
          <p:cNvSpPr>
            <a:spLocks noGrp="1"/>
          </p:cNvSpPr>
          <p:nvPr>
            <p:ph idx="1"/>
          </p:nvPr>
        </p:nvSpPr>
        <p:spPr>
          <a:xfrm>
            <a:off x="457200" y="1143000"/>
            <a:ext cx="8229600" cy="5562600"/>
          </a:xfrm>
        </p:spPr>
        <p:txBody>
          <a:bodyPr>
            <a:normAutofit/>
          </a:bodyPr>
          <a:lstStyle/>
          <a:p>
            <a:pPr algn="just"/>
            <a:r>
              <a:rPr lang="en-US" sz="2800" b="1" dirty="0">
                <a:solidFill>
                  <a:srgbClr val="FFC000"/>
                </a:solidFill>
                <a:latin typeface="Corbel" panose="020B0503020204020204" pitchFamily="34" charset="0"/>
              </a:rPr>
              <a:t>Stakeholders in segment 2 </a:t>
            </a:r>
            <a:r>
              <a:rPr lang="en-US" sz="2800" dirty="0">
                <a:latin typeface="Corbel" panose="020B0503020204020204" pitchFamily="34" charset="0"/>
              </a:rPr>
              <a:t>are important because of their high influence; they currently have low interest, but if dissatisfied or concerned, their interest may be aroused. </a:t>
            </a:r>
          </a:p>
          <a:p>
            <a:pPr marL="407988" indent="0" algn="just">
              <a:buNone/>
            </a:pPr>
            <a:r>
              <a:rPr lang="en-US" sz="2800" dirty="0">
                <a:latin typeface="Corbel" panose="020B0503020204020204" pitchFamily="34" charset="0"/>
              </a:rPr>
              <a:t>-The interests of these stakeholders should be taken into account.</a:t>
            </a:r>
          </a:p>
          <a:p>
            <a:pPr algn="just"/>
            <a:r>
              <a:rPr lang="en-US" sz="2800" b="1" dirty="0">
                <a:solidFill>
                  <a:srgbClr val="FFC000"/>
                </a:solidFill>
                <a:latin typeface="Corbel" panose="020B0503020204020204" pitchFamily="34" charset="0"/>
              </a:rPr>
              <a:t>Stakeholders in segment 1 </a:t>
            </a:r>
            <a:r>
              <a:rPr lang="en-US" sz="2800" dirty="0">
                <a:latin typeface="Corbel" panose="020B0503020204020204" pitchFamily="34" charset="0"/>
              </a:rPr>
              <a:t>are key players; they have influence and are motivated to use it in their own interests.  </a:t>
            </a:r>
            <a:r>
              <a:rPr lang="en-US" sz="2800" dirty="0" err="1">
                <a:latin typeface="Corbel" panose="020B0503020204020204" pitchFamily="34" charset="0"/>
              </a:rPr>
              <a:t>E.g</a:t>
            </a:r>
            <a:r>
              <a:rPr lang="en-US" sz="2800" dirty="0">
                <a:latin typeface="Corbel" panose="020B0503020204020204" pitchFamily="34" charset="0"/>
              </a:rPr>
              <a:t> users and managers</a:t>
            </a:r>
          </a:p>
          <a:p>
            <a:pPr algn="just"/>
            <a:endParaRPr lang="en-US" sz="2800" dirty="0">
              <a:latin typeface="Corbel" panose="020B0503020204020204" pitchFamily="34" charset="0"/>
            </a:endParaRPr>
          </a:p>
        </p:txBody>
      </p:sp>
    </p:spTree>
    <p:extLst>
      <p:ext uri="{BB962C8B-B14F-4D97-AF65-F5344CB8AC3E}">
        <p14:creationId xmlns:p14="http://schemas.microsoft.com/office/powerpoint/2010/main" val="4274671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EF3F-30BF-462A-BA23-0F3EA09015B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END </a:t>
            </a:r>
          </a:p>
        </p:txBody>
      </p:sp>
      <p:sp>
        <p:nvSpPr>
          <p:cNvPr id="3" name="Content Placeholder 2">
            <a:extLst>
              <a:ext uri="{FF2B5EF4-FFF2-40B4-BE49-F238E27FC236}">
                <a16:creationId xmlns:a16="http://schemas.microsoft.com/office/drawing/2014/main" id="{7A9BFFAA-C956-41E3-A33C-40E88CFA45AE}"/>
              </a:ext>
            </a:extLst>
          </p:cNvPr>
          <p:cNvSpPr>
            <a:spLocks noGrp="1"/>
          </p:cNvSpPr>
          <p:nvPr>
            <p:ph idx="1"/>
          </p:nvPr>
        </p:nvSpPr>
        <p:spPr/>
        <p:txBody>
          <a:bodyPr/>
          <a:lstStyle/>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5034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b="1" dirty="0"/>
              <a:t>SWOT Analysis</a:t>
            </a:r>
            <a:endParaRPr lang="en-US" dirty="0"/>
          </a:p>
        </p:txBody>
      </p:sp>
      <p:sp>
        <p:nvSpPr>
          <p:cNvPr id="3" name="Content Placeholder 2"/>
          <p:cNvSpPr>
            <a:spLocks noGrp="1"/>
          </p:cNvSpPr>
          <p:nvPr>
            <p:ph idx="1"/>
          </p:nvPr>
        </p:nvSpPr>
        <p:spPr>
          <a:xfrm>
            <a:off x="457200" y="990600"/>
            <a:ext cx="8229600" cy="5638800"/>
          </a:xfrm>
        </p:spPr>
        <p:txBody>
          <a:bodyPr>
            <a:normAutofit/>
          </a:bodyPr>
          <a:lstStyle/>
          <a:p>
            <a:pPr algn="just"/>
            <a:r>
              <a:rPr lang="en-US" sz="2800" dirty="0">
                <a:latin typeface="Corbel" panose="020B0503020204020204" pitchFamily="34" charset="0"/>
              </a:rPr>
              <a:t>When applied to a negotiation, the SWOT tool is used to generate and prioritize negotiation variables. i.e. price, volume, delivery, contract period, payment terms &amp; specification. </a:t>
            </a:r>
          </a:p>
          <a:p>
            <a:pPr algn="just"/>
            <a:r>
              <a:rPr lang="en-US" sz="2800" dirty="0">
                <a:latin typeface="Corbel" panose="020B0503020204020204" pitchFamily="34" charset="0"/>
              </a:rPr>
              <a:t>It enables  the firm to diminish its weaknesses by using its strengths to focus on opportunities. </a:t>
            </a:r>
          </a:p>
          <a:p>
            <a:pPr algn="just"/>
            <a:r>
              <a:rPr lang="en-US" sz="2800" dirty="0">
                <a:latin typeface="Corbel" panose="020B0503020204020204" pitchFamily="34" charset="0"/>
              </a:rPr>
              <a:t>Thus, in turn overcomes threats. The tool can be applied to both the supplying and buying firms. </a:t>
            </a:r>
          </a:p>
          <a:p>
            <a:pPr algn="just"/>
            <a:r>
              <a:rPr lang="en-US" sz="2800" dirty="0">
                <a:latin typeface="Corbel" panose="020B0503020204020204" pitchFamily="34" charset="0"/>
              </a:rPr>
              <a:t>It enables investigating negotiation latitude and location in complex negotiations. </a:t>
            </a:r>
          </a:p>
          <a:p>
            <a:endParaRPr lang="en-US" sz="2800" dirty="0">
              <a:latin typeface="Book Antiqua" panose="02040602050305030304" pitchFamily="18" charset="0"/>
            </a:endParaRPr>
          </a:p>
        </p:txBody>
      </p:sp>
    </p:spTree>
    <p:extLst>
      <p:ext uri="{BB962C8B-B14F-4D97-AF65-F5344CB8AC3E}">
        <p14:creationId xmlns:p14="http://schemas.microsoft.com/office/powerpoint/2010/main" val="1368722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090751"/>
              </p:ext>
            </p:extLst>
          </p:nvPr>
        </p:nvGraphicFramePr>
        <p:xfrm>
          <a:off x="0" y="1"/>
          <a:ext cx="9144000" cy="6858000"/>
        </p:xfrm>
        <a:graphic>
          <a:graphicData uri="http://schemas.openxmlformats.org/drawingml/2006/table">
            <a:tbl>
              <a:tblPr>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39912">
                <a:tc>
                  <a:txBody>
                    <a:bodyPr/>
                    <a:lstStyle/>
                    <a:p>
                      <a:pPr marL="0" marR="0" algn="just">
                        <a:spcBef>
                          <a:spcPts val="0"/>
                        </a:spcBef>
                        <a:spcAft>
                          <a:spcPts val="0"/>
                        </a:spcAft>
                      </a:pPr>
                      <a:r>
                        <a:rPr lang="en-US" sz="2800" b="1" dirty="0">
                          <a:effectLst/>
                          <a:latin typeface="Book Antiqua" panose="02040602050305030304" pitchFamily="18" charset="0"/>
                        </a:rPr>
                        <a:t>STRENGTHS</a:t>
                      </a:r>
                      <a:endParaRPr lang="en-US" sz="2800" b="1" dirty="0">
                        <a:effectLst/>
                        <a:latin typeface="Book Antiqua" panose="02040602050305030304" pitchFamily="18" charset="0"/>
                        <a:ea typeface="Times New Roman"/>
                      </a:endParaRPr>
                    </a:p>
                  </a:txBody>
                  <a:tcPr marL="68580" marR="68580" marT="0" marB="0"/>
                </a:tc>
                <a:tc>
                  <a:txBody>
                    <a:bodyPr/>
                    <a:lstStyle/>
                    <a:p>
                      <a:pPr marL="0" marR="0" algn="just">
                        <a:spcBef>
                          <a:spcPts val="0"/>
                        </a:spcBef>
                        <a:spcAft>
                          <a:spcPts val="0"/>
                        </a:spcAft>
                      </a:pPr>
                      <a:r>
                        <a:rPr lang="en-US" sz="2800" b="1" dirty="0">
                          <a:effectLst/>
                          <a:latin typeface="Book Antiqua" panose="02040602050305030304" pitchFamily="18" charset="0"/>
                        </a:rPr>
                        <a:t>WEAKNESSES</a:t>
                      </a:r>
                      <a:endParaRPr lang="en-US" sz="2800" b="1" dirty="0">
                        <a:effectLst/>
                        <a:latin typeface="Book Antiqua" panose="02040602050305030304" pitchFamily="18" charset="0"/>
                        <a:ea typeface="Times New Roman"/>
                      </a:endParaRPr>
                    </a:p>
                  </a:txBody>
                  <a:tcPr marL="68580" marR="68580" marT="0" marB="0"/>
                </a:tc>
                <a:extLst>
                  <a:ext uri="{0D108BD9-81ED-4DB2-BD59-A6C34878D82A}">
                    <a16:rowId xmlns:a16="http://schemas.microsoft.com/office/drawing/2014/main" val="10000"/>
                  </a:ext>
                </a:extLst>
              </a:tr>
              <a:tr h="2527605">
                <a:tc>
                  <a:txBody>
                    <a:bodyPr/>
                    <a:lstStyle/>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High purchasing power</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Regular demand</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Purchasing goodwill</a:t>
                      </a:r>
                      <a:endParaRPr lang="en-US" sz="2800" dirty="0">
                        <a:effectLst/>
                        <a:latin typeface="Book Antiqua" panose="02040602050305030304" pitchFamily="18" charset="0"/>
                        <a:ea typeface="Times New Roman"/>
                      </a:endParaRPr>
                    </a:p>
                  </a:txBody>
                  <a:tcPr marL="68580" marR="68580" marT="0" marB="0">
                    <a:solidFill>
                      <a:srgbClr val="92D050"/>
                    </a:solidFill>
                  </a:tcPr>
                </a:tc>
                <a:tc>
                  <a:txBody>
                    <a:bodyPr/>
                    <a:lstStyle/>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Highly sensitive materials </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Low purchasing power</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Poor organization image</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Irregular demand</a:t>
                      </a:r>
                      <a:endParaRPr lang="en-US" sz="2800" dirty="0">
                        <a:effectLst/>
                        <a:latin typeface="Book Antiqua" panose="02040602050305030304" pitchFamily="18" charset="0"/>
                        <a:ea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1"/>
                  </a:ext>
                </a:extLst>
              </a:tr>
              <a:tr h="511481">
                <a:tc>
                  <a:txBody>
                    <a:bodyPr/>
                    <a:lstStyle/>
                    <a:p>
                      <a:pPr marL="0" marR="0" algn="just">
                        <a:spcBef>
                          <a:spcPts val="0"/>
                        </a:spcBef>
                        <a:spcAft>
                          <a:spcPts val="0"/>
                        </a:spcAft>
                      </a:pPr>
                      <a:r>
                        <a:rPr lang="en-US" sz="2800" b="1" dirty="0">
                          <a:effectLst/>
                          <a:latin typeface="Book Antiqua" panose="02040602050305030304" pitchFamily="18" charset="0"/>
                        </a:rPr>
                        <a:t>THREATS</a:t>
                      </a:r>
                      <a:endParaRPr lang="en-US" sz="2800" b="1" dirty="0">
                        <a:effectLst/>
                        <a:latin typeface="Book Antiqua" panose="02040602050305030304" pitchFamily="18" charset="0"/>
                        <a:ea typeface="Times New Roman"/>
                      </a:endParaRPr>
                    </a:p>
                  </a:txBody>
                  <a:tcPr marL="68580" marR="68580" marT="0" marB="0"/>
                </a:tc>
                <a:tc>
                  <a:txBody>
                    <a:bodyPr/>
                    <a:lstStyle/>
                    <a:p>
                      <a:pPr marL="0" marR="0" algn="just">
                        <a:spcBef>
                          <a:spcPts val="0"/>
                        </a:spcBef>
                        <a:spcAft>
                          <a:spcPts val="0"/>
                        </a:spcAft>
                      </a:pPr>
                      <a:r>
                        <a:rPr lang="en-US" sz="2800" b="1" dirty="0">
                          <a:effectLst/>
                          <a:latin typeface="Book Antiqua" panose="02040602050305030304" pitchFamily="18" charset="0"/>
                        </a:rPr>
                        <a:t>OPPORTUNITIES</a:t>
                      </a:r>
                      <a:endParaRPr lang="en-US" sz="2800" b="1" dirty="0">
                        <a:effectLst/>
                        <a:latin typeface="Book Antiqua" panose="02040602050305030304" pitchFamily="18" charset="0"/>
                        <a:ea typeface="Times New Roman"/>
                      </a:endParaRPr>
                    </a:p>
                  </a:txBody>
                  <a:tcPr marL="68580" marR="68580" marT="0" marB="0"/>
                </a:tc>
                <a:extLst>
                  <a:ext uri="{0D108BD9-81ED-4DB2-BD59-A6C34878D82A}">
                    <a16:rowId xmlns:a16="http://schemas.microsoft.com/office/drawing/2014/main" val="10002"/>
                  </a:ext>
                </a:extLst>
              </a:tr>
              <a:tr h="3279002">
                <a:tc>
                  <a:txBody>
                    <a:bodyPr/>
                    <a:lstStyle/>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Few suppliers</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Unfavorable exchange rates</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Competition for the goods</a:t>
                      </a:r>
                      <a:r>
                        <a:rPr lang="en-US" sz="2800" baseline="0" dirty="0">
                          <a:effectLst/>
                          <a:latin typeface="Book Antiqua" panose="02040602050305030304" pitchFamily="18" charset="0"/>
                        </a:rPr>
                        <a:t> </a:t>
                      </a:r>
                      <a:r>
                        <a:rPr lang="en-US" sz="2800" dirty="0">
                          <a:effectLst/>
                          <a:latin typeface="Book Antiqua" panose="02040602050305030304" pitchFamily="18" charset="0"/>
                        </a:rPr>
                        <a:t>from other buyers  </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Supplier mergers</a:t>
                      </a:r>
                      <a:endParaRPr lang="en-US" sz="2800" dirty="0">
                        <a:effectLst/>
                        <a:latin typeface="Book Antiqua" panose="02040602050305030304" pitchFamily="18" charset="0"/>
                        <a:ea typeface="Times New Roman"/>
                      </a:endParaRPr>
                    </a:p>
                  </a:txBody>
                  <a:tcPr marL="68580" marR="68580" marT="0" marB="0">
                    <a:solidFill>
                      <a:srgbClr val="FFC000"/>
                    </a:solidFill>
                  </a:tcPr>
                </a:tc>
                <a:tc>
                  <a:txBody>
                    <a:bodyPr/>
                    <a:lstStyle/>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Alternative materials</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Outsourcing</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Partnerships(two or more parties)</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Group purchasing </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Supplier development</a:t>
                      </a:r>
                      <a:endParaRPr lang="en-US" sz="2800" dirty="0">
                        <a:effectLst/>
                        <a:latin typeface="Book Antiqua" panose="02040602050305030304" pitchFamily="18" charset="0"/>
                        <a:ea typeface="Times New Roman"/>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5" name="Content Placeholder 3">
            <a:extLst>
              <a:ext uri="{FF2B5EF4-FFF2-40B4-BE49-F238E27FC236}">
                <a16:creationId xmlns:a16="http://schemas.microsoft.com/office/drawing/2014/main" id="{E6806500-516D-4445-A2BE-F6349FCFFCFA}"/>
              </a:ext>
            </a:extLst>
          </p:cNvPr>
          <p:cNvGraphicFramePr>
            <a:graphicFrameLocks/>
          </p:cNvGraphicFramePr>
          <p:nvPr>
            <p:extLst>
              <p:ext uri="{D42A27DB-BD31-4B8C-83A1-F6EECF244321}">
                <p14:modId xmlns:p14="http://schemas.microsoft.com/office/powerpoint/2010/main" val="389895352"/>
              </p:ext>
            </p:extLst>
          </p:nvPr>
        </p:nvGraphicFramePr>
        <p:xfrm>
          <a:off x="-533400" y="0"/>
          <a:ext cx="10439400" cy="6890715"/>
        </p:xfrm>
        <a:graphic>
          <a:graphicData uri="http://schemas.openxmlformats.org/drawingml/2006/table">
            <a:tbl>
              <a:tblPr>
                <a:tableStyleId>{5C22544A-7EE6-4342-B048-85BDC9FD1C3A}</a:tableStyleId>
              </a:tblPr>
              <a:tblGrid>
                <a:gridCol w="5334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539912">
                <a:tc>
                  <a:txBody>
                    <a:bodyPr/>
                    <a:lstStyle/>
                    <a:p>
                      <a:pPr marL="0" marR="0" algn="just">
                        <a:spcBef>
                          <a:spcPts val="0"/>
                        </a:spcBef>
                        <a:spcAft>
                          <a:spcPts val="0"/>
                        </a:spcAft>
                      </a:pPr>
                      <a:r>
                        <a:rPr lang="en-US" sz="2800" b="1" dirty="0">
                          <a:effectLst/>
                          <a:latin typeface="Book Antiqua" panose="02040602050305030304" pitchFamily="18" charset="0"/>
                        </a:rPr>
                        <a:t>STRENGTHS</a:t>
                      </a:r>
                      <a:endParaRPr lang="en-US" sz="2800" b="1" dirty="0">
                        <a:effectLst/>
                        <a:latin typeface="Book Antiqua" panose="02040602050305030304" pitchFamily="18" charset="0"/>
                        <a:ea typeface="Times New Roman"/>
                      </a:endParaRPr>
                    </a:p>
                  </a:txBody>
                  <a:tcPr marL="68580" marR="68580" marT="0" marB="0"/>
                </a:tc>
                <a:tc>
                  <a:txBody>
                    <a:bodyPr/>
                    <a:lstStyle/>
                    <a:p>
                      <a:pPr marL="0" marR="0" algn="just">
                        <a:spcBef>
                          <a:spcPts val="0"/>
                        </a:spcBef>
                        <a:spcAft>
                          <a:spcPts val="0"/>
                        </a:spcAft>
                      </a:pPr>
                      <a:r>
                        <a:rPr lang="en-US" sz="2800" b="1" dirty="0">
                          <a:effectLst/>
                          <a:latin typeface="Book Antiqua" panose="02040602050305030304" pitchFamily="18" charset="0"/>
                        </a:rPr>
                        <a:t>WEAKNESSES</a:t>
                      </a:r>
                      <a:endParaRPr lang="en-US" sz="2800" b="1" dirty="0">
                        <a:effectLst/>
                        <a:latin typeface="Book Antiqua" panose="02040602050305030304" pitchFamily="18" charset="0"/>
                        <a:ea typeface="Times New Roman"/>
                      </a:endParaRPr>
                    </a:p>
                  </a:txBody>
                  <a:tcPr marL="68580" marR="68580" marT="0" marB="0"/>
                </a:tc>
                <a:extLst>
                  <a:ext uri="{0D108BD9-81ED-4DB2-BD59-A6C34878D82A}">
                    <a16:rowId xmlns:a16="http://schemas.microsoft.com/office/drawing/2014/main" val="10000"/>
                  </a:ext>
                </a:extLst>
              </a:tr>
              <a:tr h="2355688">
                <a:tc>
                  <a:txBody>
                    <a:bodyPr/>
                    <a:lstStyle/>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High purchasing power</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Regular demand</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Purchasing goodwill</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ea typeface="Times New Roman"/>
                        </a:rPr>
                        <a:t>Experience</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ea typeface="Times New Roman"/>
                        </a:rPr>
                        <a:t>R/ship with customer</a:t>
                      </a:r>
                    </a:p>
                    <a:p>
                      <a:pPr marL="0" marR="0" lvl="0" indent="0" algn="just">
                        <a:spcBef>
                          <a:spcPts val="0"/>
                        </a:spcBef>
                        <a:spcAft>
                          <a:spcPts val="0"/>
                        </a:spcAft>
                        <a:buFont typeface="Symbol"/>
                        <a:buNone/>
                        <a:tabLst>
                          <a:tab pos="228600" algn="l"/>
                        </a:tabLst>
                      </a:pPr>
                      <a:r>
                        <a:rPr lang="en-US" sz="2800" dirty="0">
                          <a:effectLst/>
                          <a:latin typeface="Book Antiqua" panose="02040602050305030304" pitchFamily="18" charset="0"/>
                          <a:ea typeface="Times New Roman"/>
                        </a:rPr>
                        <a:t>(collaborative)</a:t>
                      </a:r>
                    </a:p>
                  </a:txBody>
                  <a:tcPr marL="68580" marR="68580" marT="0" marB="0">
                    <a:solidFill>
                      <a:srgbClr val="92D050"/>
                    </a:solidFill>
                  </a:tcPr>
                </a:tc>
                <a:tc>
                  <a:txBody>
                    <a:bodyPr/>
                    <a:lstStyle/>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Highly sensitive materials </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Low purchasing power</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Poor organization image</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Irregular demand</a:t>
                      </a:r>
                      <a:endParaRPr lang="en-US" sz="2800" dirty="0">
                        <a:effectLst/>
                        <a:latin typeface="Book Antiqua" panose="02040602050305030304" pitchFamily="18" charset="0"/>
                        <a:ea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1"/>
                  </a:ext>
                </a:extLst>
              </a:tr>
              <a:tr h="511481">
                <a:tc>
                  <a:txBody>
                    <a:bodyPr/>
                    <a:lstStyle/>
                    <a:p>
                      <a:pPr marL="0" marR="0" algn="just">
                        <a:spcBef>
                          <a:spcPts val="0"/>
                        </a:spcBef>
                        <a:spcAft>
                          <a:spcPts val="0"/>
                        </a:spcAft>
                      </a:pPr>
                      <a:r>
                        <a:rPr lang="en-US" sz="2800" b="1" dirty="0">
                          <a:effectLst/>
                          <a:latin typeface="Book Antiqua" panose="02040602050305030304" pitchFamily="18" charset="0"/>
                        </a:rPr>
                        <a:t>THREATS</a:t>
                      </a:r>
                      <a:endParaRPr lang="en-US" sz="2800" b="1" dirty="0">
                        <a:effectLst/>
                        <a:latin typeface="Book Antiqua" panose="02040602050305030304" pitchFamily="18" charset="0"/>
                        <a:ea typeface="Times New Roman"/>
                      </a:endParaRPr>
                    </a:p>
                  </a:txBody>
                  <a:tcPr marL="68580" marR="68580" marT="0" marB="0"/>
                </a:tc>
                <a:tc>
                  <a:txBody>
                    <a:bodyPr/>
                    <a:lstStyle/>
                    <a:p>
                      <a:pPr marL="0" marR="0" algn="just">
                        <a:spcBef>
                          <a:spcPts val="0"/>
                        </a:spcBef>
                        <a:spcAft>
                          <a:spcPts val="0"/>
                        </a:spcAft>
                      </a:pPr>
                      <a:r>
                        <a:rPr lang="en-US" sz="2800" b="1" dirty="0">
                          <a:effectLst/>
                          <a:latin typeface="Book Antiqua" panose="02040602050305030304" pitchFamily="18" charset="0"/>
                        </a:rPr>
                        <a:t>OPPORTUNITIES</a:t>
                      </a:r>
                      <a:endParaRPr lang="en-US" sz="2800" b="1" dirty="0">
                        <a:effectLst/>
                        <a:latin typeface="Book Antiqua" panose="02040602050305030304" pitchFamily="18" charset="0"/>
                        <a:ea typeface="Times New Roman"/>
                      </a:endParaRPr>
                    </a:p>
                  </a:txBody>
                  <a:tcPr marL="68580" marR="68580" marT="0" marB="0"/>
                </a:tc>
                <a:extLst>
                  <a:ext uri="{0D108BD9-81ED-4DB2-BD59-A6C34878D82A}">
                    <a16:rowId xmlns:a16="http://schemas.microsoft.com/office/drawing/2014/main" val="10002"/>
                  </a:ext>
                </a:extLst>
              </a:tr>
              <a:tr h="3279002">
                <a:tc>
                  <a:txBody>
                    <a:bodyPr/>
                    <a:lstStyle/>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Few suppliers</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Unfavorable exchange rates</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Competition for the goods</a:t>
                      </a:r>
                    </a:p>
                    <a:p>
                      <a:pPr marL="0" marR="0" lvl="0" indent="0" algn="just">
                        <a:spcBef>
                          <a:spcPts val="0"/>
                        </a:spcBef>
                        <a:spcAft>
                          <a:spcPts val="0"/>
                        </a:spcAft>
                        <a:buFont typeface="Symbol"/>
                        <a:buNone/>
                        <a:tabLst>
                          <a:tab pos="228600" algn="l"/>
                        </a:tabLst>
                      </a:pPr>
                      <a:r>
                        <a:rPr lang="en-US" sz="2800" baseline="0" dirty="0">
                          <a:effectLst/>
                          <a:latin typeface="Book Antiqua" panose="02040602050305030304" pitchFamily="18" charset="0"/>
                        </a:rPr>
                        <a:t> </a:t>
                      </a:r>
                      <a:r>
                        <a:rPr lang="en-US" sz="2800" dirty="0">
                          <a:effectLst/>
                          <a:latin typeface="Book Antiqua" panose="02040602050305030304" pitchFamily="18" charset="0"/>
                        </a:rPr>
                        <a:t>from other buyers  </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Supplier mergers</a:t>
                      </a:r>
                      <a:endParaRPr lang="en-US" sz="2800" dirty="0">
                        <a:effectLst/>
                        <a:latin typeface="Book Antiqua" panose="02040602050305030304" pitchFamily="18" charset="0"/>
                        <a:ea typeface="Times New Roman"/>
                      </a:endParaRPr>
                    </a:p>
                  </a:txBody>
                  <a:tcPr marL="68580" marR="68580" marT="0" marB="0">
                    <a:solidFill>
                      <a:srgbClr val="FFC000"/>
                    </a:solidFill>
                  </a:tcPr>
                </a:tc>
                <a:tc>
                  <a:txBody>
                    <a:bodyPr/>
                    <a:lstStyle/>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Alternative materials</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Outsourcing</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Partnerships(two or more parties)</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Group purchasing </a:t>
                      </a:r>
                    </a:p>
                    <a:p>
                      <a:pPr marL="342900" marR="0" lvl="0" indent="-342900" algn="just">
                        <a:spcBef>
                          <a:spcPts val="0"/>
                        </a:spcBef>
                        <a:spcAft>
                          <a:spcPts val="0"/>
                        </a:spcAft>
                        <a:buFont typeface="Symbol"/>
                        <a:buChar char=""/>
                        <a:tabLst>
                          <a:tab pos="228600" algn="l"/>
                        </a:tabLst>
                      </a:pPr>
                      <a:r>
                        <a:rPr lang="en-US" sz="2800" dirty="0">
                          <a:effectLst/>
                          <a:latin typeface="Book Antiqua" panose="02040602050305030304" pitchFamily="18" charset="0"/>
                        </a:rPr>
                        <a:t>Supplier development</a:t>
                      </a:r>
                      <a:endParaRPr lang="en-US" sz="2800" dirty="0">
                        <a:effectLst/>
                        <a:latin typeface="Book Antiqua" panose="02040602050305030304" pitchFamily="18" charset="0"/>
                        <a:ea typeface="Times New Roman"/>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101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4400" b="1" dirty="0"/>
              <a:t>Key Take </a:t>
            </a:r>
            <a:r>
              <a:rPr lang="en-US" sz="4400" b="1" dirty="0" err="1"/>
              <a:t>away:SWOT</a:t>
            </a:r>
            <a:r>
              <a:rPr lang="en-US" sz="4400" b="1"/>
              <a:t>(to note:)</a:t>
            </a:r>
            <a:endParaRPr lang="en-US" sz="4400" b="1" dirty="0"/>
          </a:p>
        </p:txBody>
      </p:sp>
      <p:sp>
        <p:nvSpPr>
          <p:cNvPr id="3" name="Content Placeholder 2"/>
          <p:cNvSpPr>
            <a:spLocks noGrp="1"/>
          </p:cNvSpPr>
          <p:nvPr>
            <p:ph idx="1"/>
          </p:nvPr>
        </p:nvSpPr>
        <p:spPr>
          <a:xfrm>
            <a:off x="457200" y="1295400"/>
            <a:ext cx="8229600" cy="5105401"/>
          </a:xfrm>
        </p:spPr>
        <p:txBody>
          <a:bodyPr>
            <a:normAutofit fontScale="77500" lnSpcReduction="20000"/>
          </a:bodyPr>
          <a:lstStyle/>
          <a:p>
            <a:pPr marL="457200" indent="-457200" algn="just">
              <a:buFont typeface="+mj-lt"/>
              <a:buAutoNum type="arabicPeriod"/>
            </a:pPr>
            <a:r>
              <a:rPr lang="en-US" sz="3100" dirty="0">
                <a:latin typeface="Corbel" panose="020B0503020204020204" pitchFamily="34" charset="0"/>
              </a:rPr>
              <a:t>In most  negotiation there are strengths, weaknesses, opportunities and threats on both sides of the table.</a:t>
            </a:r>
          </a:p>
          <a:p>
            <a:pPr marL="228600" indent="-228600" algn="just">
              <a:buFont typeface="+mj-lt"/>
              <a:buAutoNum type="arabicPeriod"/>
            </a:pPr>
            <a:endParaRPr lang="en-US" sz="3100" dirty="0">
              <a:latin typeface="Corbel" panose="020B0503020204020204" pitchFamily="34" charset="0"/>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sz="3100" dirty="0">
                <a:latin typeface="Corbel" panose="020B0503020204020204" pitchFamily="34" charset="0"/>
              </a:rPr>
              <a:t>With a SWOT analysis you outline your strengths and weaknesses going into the deal. Then, list out the opportunities for both parties and any threats to reaching an agreement. </a:t>
            </a:r>
          </a:p>
          <a:p>
            <a:pPr marL="228600" indent="-228600" algn="just">
              <a:buFont typeface="+mj-lt"/>
              <a:buAutoNum type="arabicPeriod"/>
            </a:pPr>
            <a:endParaRPr lang="en-US" sz="3100" dirty="0">
              <a:latin typeface="Corbel" panose="020B0503020204020204" pitchFamily="34" charset="0"/>
            </a:endParaRPr>
          </a:p>
          <a:p>
            <a:pPr marL="228600" indent="-228600" algn="just">
              <a:buFont typeface="+mj-lt"/>
              <a:buAutoNum type="arabicPeriod"/>
            </a:pPr>
            <a:r>
              <a:rPr lang="en-US" sz="3100" dirty="0">
                <a:latin typeface="Corbel" panose="020B0503020204020204" pitchFamily="34" charset="0"/>
              </a:rPr>
              <a:t>The party that best analyzes and applies these factors will normally drive the negotiation and in the end wind up with the win that best suites their needs whether it be price, quality or timing or a combination of the three.</a:t>
            </a:r>
          </a:p>
          <a:p>
            <a:pPr marL="228600" indent="-228600" algn="just">
              <a:buFont typeface="+mj-lt"/>
              <a:buAutoNum type="arabicPeriod"/>
            </a:pPr>
            <a:endParaRPr lang="en-US" sz="3100" dirty="0">
              <a:latin typeface="Corbel" panose="020B0503020204020204" pitchFamily="34" charset="0"/>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sz="3100" dirty="0">
                <a:latin typeface="Corbel" panose="020B0503020204020204" pitchFamily="34" charset="0"/>
              </a:rPr>
              <a:t>Always perform the SWOT in combination with another tool like the 5 Forces Model of Porter</a:t>
            </a:r>
          </a:p>
          <a:p>
            <a:pPr marL="457200" indent="-457200" algn="just">
              <a:buFont typeface="+mj-lt"/>
              <a:buAutoNum type="arabicPeriod"/>
            </a:pPr>
            <a:endParaRPr lang="en-US" sz="2400" b="0" i="0" dirty="0">
              <a:solidFill>
                <a:srgbClr val="53555A"/>
              </a:solidFill>
              <a:effectLst/>
              <a:latin typeface="acumin-pro"/>
            </a:endParaRPr>
          </a:p>
          <a:p>
            <a:pPr marL="457200" indent="-457200" algn="just">
              <a:buFont typeface="+mj-lt"/>
              <a:buAutoNum type="arabicPeriod"/>
            </a:pPr>
            <a:endParaRPr lang="en-US" sz="2400" b="0" i="0" dirty="0">
              <a:solidFill>
                <a:srgbClr val="53555A"/>
              </a:solidFill>
              <a:effectLst/>
              <a:latin typeface="acumin-pro"/>
            </a:endParaRPr>
          </a:p>
          <a:p>
            <a:pPr marL="0" indent="0" algn="just">
              <a:buNone/>
            </a:pPr>
            <a:endParaRPr lang="en-US" sz="2800" dirty="0">
              <a:latin typeface="Corbel" panose="020B0503020204020204" pitchFamily="34" charset="0"/>
            </a:endParaRPr>
          </a:p>
        </p:txBody>
      </p:sp>
    </p:spTree>
    <p:extLst>
      <p:ext uri="{BB962C8B-B14F-4D97-AF65-F5344CB8AC3E}">
        <p14:creationId xmlns:p14="http://schemas.microsoft.com/office/powerpoint/2010/main" val="621729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b="1" dirty="0"/>
              <a:t>Price and Cost Analysis </a:t>
            </a:r>
          </a:p>
        </p:txBody>
      </p:sp>
      <p:sp>
        <p:nvSpPr>
          <p:cNvPr id="3" name="Content Placeholder 2"/>
          <p:cNvSpPr>
            <a:spLocks noGrp="1"/>
          </p:cNvSpPr>
          <p:nvPr>
            <p:ph idx="1"/>
          </p:nvPr>
        </p:nvSpPr>
        <p:spPr>
          <a:xfrm>
            <a:off x="457200" y="1295400"/>
            <a:ext cx="8229600" cy="5105401"/>
          </a:xfrm>
        </p:spPr>
        <p:txBody>
          <a:bodyPr>
            <a:normAutofit/>
          </a:bodyPr>
          <a:lstStyle/>
          <a:p>
            <a:pPr marL="0" indent="0" algn="just">
              <a:buNone/>
            </a:pPr>
            <a:r>
              <a:rPr lang="en-US" sz="2800" dirty="0">
                <a:latin typeface="Corbel" panose="020B0503020204020204" pitchFamily="34" charset="0"/>
              </a:rPr>
              <a:t>When considering the prices quoted by the supplier, or offered in negotiation, there are two basic approaches that a buyer can use to decide whether the price is right. </a:t>
            </a:r>
          </a:p>
          <a:p>
            <a:pPr algn="just"/>
            <a:endParaRPr lang="en-US" sz="2800" dirty="0">
              <a:latin typeface="Corbel" panose="020B0503020204020204" pitchFamily="34" charset="0"/>
            </a:endParaRPr>
          </a:p>
          <a:p>
            <a:pPr marL="514350" indent="-514350" algn="just">
              <a:buFont typeface="+mj-lt"/>
              <a:buAutoNum type="arabicPeriod"/>
            </a:pPr>
            <a:r>
              <a:rPr lang="en-US" sz="2800" dirty="0">
                <a:latin typeface="Corbel" panose="020B0503020204020204" pitchFamily="34" charset="0"/>
              </a:rPr>
              <a:t>Price analysis</a:t>
            </a:r>
          </a:p>
          <a:p>
            <a:pPr marL="514350" indent="-514350" algn="just">
              <a:buFont typeface="+mj-lt"/>
              <a:buAutoNum type="arabicPeriod"/>
            </a:pPr>
            <a:r>
              <a:rPr lang="en-US" sz="2800" dirty="0">
                <a:latin typeface="Corbel" panose="020B0503020204020204" pitchFamily="34" charset="0"/>
              </a:rPr>
              <a:t>Cost analysis </a:t>
            </a:r>
          </a:p>
        </p:txBody>
      </p:sp>
    </p:spTree>
    <p:extLst>
      <p:ext uri="{BB962C8B-B14F-4D97-AF65-F5344CB8AC3E}">
        <p14:creationId xmlns:p14="http://schemas.microsoft.com/office/powerpoint/2010/main" val="3923025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12327</TotalTime>
  <Words>6698</Words>
  <Application>Microsoft Office PowerPoint</Application>
  <PresentationFormat>On-screen Show (4:3)</PresentationFormat>
  <Paragraphs>607</Paragraphs>
  <Slides>58</Slides>
  <Notes>30</Notes>
  <HiddenSlides>1</HiddenSlides>
  <MMClips>0</MMClips>
  <ScaleCrop>false</ScaleCrop>
  <HeadingPairs>
    <vt:vector size="6" baseType="variant">
      <vt:variant>
        <vt:lpstr>Fonts Used</vt:lpstr>
      </vt:variant>
      <vt:variant>
        <vt:i4>23</vt:i4>
      </vt:variant>
      <vt:variant>
        <vt:lpstr>Theme</vt:lpstr>
      </vt:variant>
      <vt:variant>
        <vt:i4>2</vt:i4>
      </vt:variant>
      <vt:variant>
        <vt:lpstr>Slide Titles</vt:lpstr>
      </vt:variant>
      <vt:variant>
        <vt:i4>58</vt:i4>
      </vt:variant>
    </vt:vector>
  </HeadingPairs>
  <TitlesOfParts>
    <vt:vector size="83" baseType="lpstr">
      <vt:lpstr>acumin-pro</vt:lpstr>
      <vt:lpstr>-apple-system</vt:lpstr>
      <vt:lpstr>Arial</vt:lpstr>
      <vt:lpstr>Bahnschrift</vt:lpstr>
      <vt:lpstr>Book Antiqua</vt:lpstr>
      <vt:lpstr>Cabin</vt:lpstr>
      <vt:lpstr>Calibri</vt:lpstr>
      <vt:lpstr>Calibri Light</vt:lpstr>
      <vt:lpstr>Candara</vt:lpstr>
      <vt:lpstr>Corbel</vt:lpstr>
      <vt:lpstr>founders-grotesk</vt:lpstr>
      <vt:lpstr>Gadugi</vt:lpstr>
      <vt:lpstr>Georgia</vt:lpstr>
      <vt:lpstr>Merriweather</vt:lpstr>
      <vt:lpstr>Open Sans</vt:lpstr>
      <vt:lpstr>Roboto</vt:lpstr>
      <vt:lpstr>Source Serif Pro</vt:lpstr>
      <vt:lpstr>SourceSansPro</vt:lpstr>
      <vt:lpstr>Symbol</vt:lpstr>
      <vt:lpstr>Times New Roman</vt:lpstr>
      <vt:lpstr>var(--h2_typography-font-family)</vt:lpstr>
      <vt:lpstr>Whitney A</vt:lpstr>
      <vt:lpstr>Wingdings</vt:lpstr>
      <vt:lpstr>Office Theme</vt:lpstr>
      <vt:lpstr>1_Office Theme</vt:lpstr>
      <vt:lpstr>SUPPORT TOOLS  FOR</vt:lpstr>
      <vt:lpstr>Introduction </vt:lpstr>
      <vt:lpstr>PowerPoint Presentation</vt:lpstr>
      <vt:lpstr>SWOT Analysis</vt:lpstr>
      <vt:lpstr>SWOT Analysis</vt:lpstr>
      <vt:lpstr>SWOT Analysis</vt:lpstr>
      <vt:lpstr>PowerPoint Presentation</vt:lpstr>
      <vt:lpstr>Key Take away:SWOT(to note:)</vt:lpstr>
      <vt:lpstr>Price and Cost Analysis </vt:lpstr>
      <vt:lpstr>Price Analysis</vt:lpstr>
      <vt:lpstr>Price analysis </vt:lpstr>
      <vt:lpstr>Price analysis </vt:lpstr>
      <vt:lpstr>Price Analysis</vt:lpstr>
      <vt:lpstr>Factors in Buyers Decision on Price</vt:lpstr>
      <vt:lpstr>Factors in Buyers Decision on Price</vt:lpstr>
      <vt:lpstr>Cost analysis </vt:lpstr>
      <vt:lpstr>Cost Analysis</vt:lpstr>
      <vt:lpstr>Benefits of Price and cost analysis </vt:lpstr>
      <vt:lpstr>Benefits of Price and cost analysis </vt:lpstr>
      <vt:lpstr>Breakeven Analysis</vt:lpstr>
      <vt:lpstr>PowerPoint Presentation</vt:lpstr>
      <vt:lpstr>Breakeven Analysis</vt:lpstr>
      <vt:lpstr>Breakeven Analysis</vt:lpstr>
      <vt:lpstr>Breakeven Analysis</vt:lpstr>
      <vt:lpstr>Kraljic’s (1983) Purchasing Product Portfolio-Approach</vt:lpstr>
      <vt:lpstr>Kraljic’s (1983) Purchasing Product Portfolio-Approach</vt:lpstr>
      <vt:lpstr>Kraljic’s (1983) Purchasing Product Portfolio-Approach</vt:lpstr>
      <vt:lpstr>Kraljic’s (1983) Purchasing Product Portfolio-Approach</vt:lpstr>
      <vt:lpstr>Kraljic’s (1983) Purchasing Product Portfolio-Approach (what must you do?)</vt:lpstr>
      <vt:lpstr>Kraljic’s (1983) Purchasing Product Portfolio-Approach</vt:lpstr>
      <vt:lpstr>Kraljic’s (1983) Purchasing Product Portfolio-Approach</vt:lpstr>
      <vt:lpstr>Kraljic’s (1983) Purchasing Product Portfolio-Approach</vt:lpstr>
      <vt:lpstr>Kraljic’s (1983) Purchasing Product Portfolio-Approach</vt:lpstr>
      <vt:lpstr>PowerPoint Presentation</vt:lpstr>
      <vt:lpstr>Learning Curve</vt:lpstr>
      <vt:lpstr>Learning Curve</vt:lpstr>
      <vt:lpstr>Learning Curve</vt:lpstr>
      <vt:lpstr>Learning Curve</vt:lpstr>
      <vt:lpstr>Learning Curve</vt:lpstr>
      <vt:lpstr>Learning Curve</vt:lpstr>
      <vt:lpstr>Michael Porter’s Five Competitive Forces Model</vt:lpstr>
      <vt:lpstr> Michael Porter’s Five Competitive Forces Model Threat of New Entrants </vt:lpstr>
      <vt:lpstr>Bargaining power of Buyers</vt:lpstr>
      <vt:lpstr>Threat from substitutes</vt:lpstr>
      <vt:lpstr>Bargaining power of suppliers  </vt:lpstr>
      <vt:lpstr>Rivalry within the industry</vt:lpstr>
      <vt:lpstr>Michael Porter’s Five Forces Model</vt:lpstr>
      <vt:lpstr>Stakeholder Management </vt:lpstr>
      <vt:lpstr>Stakeholder management </vt:lpstr>
      <vt:lpstr>PowerPoint Presentation</vt:lpstr>
      <vt:lpstr>Stakeholders in Negotiations</vt:lpstr>
      <vt:lpstr>Stakeholders in Negotiations</vt:lpstr>
      <vt:lpstr>Effects of failure to achieve internal agreement </vt:lpstr>
      <vt:lpstr>Stakeholder mapping </vt:lpstr>
      <vt:lpstr>PowerPoint Presentation</vt:lpstr>
      <vt:lpstr>Stakeholder Mapping</vt:lpstr>
      <vt:lpstr>Stakeholder Mapping</vt:lpstr>
      <vt:lpstr>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Tools for Negotiation</dc:title>
  <dc:creator>uesr</dc:creator>
  <cp:lastModifiedBy>Bella Alwayo</cp:lastModifiedBy>
  <cp:revision>346</cp:revision>
  <cp:lastPrinted>2022-03-29T06:58:11Z</cp:lastPrinted>
  <dcterms:created xsi:type="dcterms:W3CDTF">2015-09-04T11:02:31Z</dcterms:created>
  <dcterms:modified xsi:type="dcterms:W3CDTF">2024-09-04T16:46:54Z</dcterms:modified>
</cp:coreProperties>
</file>