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8"/>
  </p:notesMasterIdLst>
  <p:sldIdLst>
    <p:sldId id="259" r:id="rId2"/>
    <p:sldId id="261" r:id="rId3"/>
    <p:sldId id="260" r:id="rId4"/>
    <p:sldId id="262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1"/>
    <p:restoredTop sz="95687"/>
  </p:normalViewPr>
  <p:slideViewPr>
    <p:cSldViewPr snapToGrid="0">
      <p:cViewPr varScale="1">
        <p:scale>
          <a:sx n="108" d="100"/>
          <a:sy n="108" d="100"/>
        </p:scale>
        <p:origin x="1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359A2B-59B9-A1DD-6261-5178AD8246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D10173-3F88-2BED-8D92-2C62778BF72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CCC283-5D49-EA4F-9D03-EBD6AE0077D5}" type="datetimeFigureOut">
              <a:rPr lang="en-UG"/>
              <a:pPr>
                <a:defRPr/>
              </a:pPr>
              <a:t>12/11/2024</a:t>
            </a:fld>
            <a:endParaRPr lang="en-U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5E3E2A4-6F9E-35E3-FCD4-07919D2812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1F0ABF0-2D8A-CEAB-C245-47DD4E4C71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G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BF1E02-AFFE-4ED4-168E-109B6AF0BE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52822-2FDE-A95D-921C-1FCB750DE5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492F44-1016-0047-A569-40371575A4CF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2647759-3217-A607-474A-2AE793BED6AF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A4A964-AA99-2618-CDD0-1915D958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41A5E-8AB5-9340-9EA9-2AAA7447DEC8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85EAC5-BECD-63CD-4867-52EFAB241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43100" y="6140450"/>
            <a:ext cx="57165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6D4F3D-2BA2-8D92-0D75-2CB6A0CD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30C1C08-B4D9-9D49-BF7B-9DE8012BCC6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26917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B90BBE26-C31D-8150-50ED-C828BBE05DC0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B64450-2456-28B2-B083-6FB18C9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82856-A9BD-434C-BFE9-3D25067F9195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937BD7C-C855-BB21-0C51-68CB6ADB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E2850D-A9B1-C9A7-FFD7-68AD9A7E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DB5BDD4-2272-6D44-AD0B-266F8D4BFBA8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5212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C258D942-A18D-2F09-1EEB-A4E9CE510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endParaRPr lang="en-UG" altLang="en-UG" sz="80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6C8D82A-6669-144C-8026-D1B21A2CDDD1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40E3A6E-1CD0-7AAB-D91C-1DC9DE7CE5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947D-0546-D54A-B2A0-F97828EF94D0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F566AD-1628-4D9D-323C-ECAB34ADD5B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A3484E0-D4B0-A292-E5F0-D669E03FD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615D968-3867-EA4F-B66C-6F0D0EFAAB6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191985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4FCD8FB5-6001-73FD-EDDC-D33383AC07F6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DDAC4-1800-4682-D099-5B444C927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1EE19-4CD3-9C49-AF7A-17772F0E050C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CAF5B-0970-1D90-5077-A1B52F325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7CDBAD-E958-A545-3318-4FE1C4FD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C7818C3-08D1-6348-AB7C-716D0E4EC236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20054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D644EDDB-ABC4-6100-F2D6-B6BCA8E6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4DC949EE-9592-A466-F9E7-D740A1998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DE2DFE-6631-01FE-0A10-F625EEAF6333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6023F56-691C-C79C-F9CF-3CF50B2CEEE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EEB4C-09A5-F643-B911-D24B62D12F65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DA31304-840C-D3D8-A6C7-EA7CA23FEAB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229ED4-FB16-AFB8-749F-9B591326E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E83FCC0-79FC-764D-82D5-8424DCD6A1C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231484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00D42E41-E2FC-B527-3057-62884CCB9B22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6C91B-6391-790E-765F-46B598B1049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0D607-CD0A-B449-971D-D7A54425F3E4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D3C11-8017-7031-C5BA-BC4D211A467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D538B0-0AEB-98AE-6DB4-69E0F6D0AA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0D2F965-D88A-FF45-A28A-891CF35C8589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60550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4C5EEA8-9A43-7950-69A1-946C90552CFC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58629B-49D5-0272-C8BF-634C12BE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EB069-56D6-AB4E-92A3-148608DF48C2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3D7F5A-5647-FECE-78EE-5AECD1AF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2E6745A-6E62-07BB-23AB-92EFD9B2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73FFB40-6C74-2242-8FA0-D05998F5105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164277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EF440C9-9C0A-48A3-8790-FD4BD05B611A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748168-8B0F-4076-2055-DF9648264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2C0D9-FC61-EC4E-A879-E604E3122FA4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F17B438-9B4D-7D71-D245-33309D4A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D5A539-60F5-7DFA-7D69-664F6D123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C0BF097-EB1D-804D-8B30-6D1F9BEB28D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4414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F382FF-2703-1B2F-865E-B8543BEF1CCA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>
            <a:lvl1pPr>
              <a:defRPr>
                <a:latin typeface="PT Sans" panose="020B0503020203020204" pitchFamily="34" charset="77"/>
              </a:defRPr>
            </a:lvl1pPr>
            <a:lvl2pPr>
              <a:defRPr>
                <a:latin typeface="PT Sans" panose="020B0503020203020204" pitchFamily="34" charset="77"/>
              </a:defRPr>
            </a:lvl2pPr>
            <a:lvl3pPr>
              <a:defRPr>
                <a:latin typeface="PT Sans" panose="020B0503020203020204" pitchFamily="34" charset="77"/>
              </a:defRPr>
            </a:lvl3pPr>
            <a:lvl4pPr>
              <a:defRPr>
                <a:latin typeface="PT Sans" panose="020B0503020203020204" pitchFamily="34" charset="77"/>
              </a:defRPr>
            </a:lvl4pPr>
            <a:lvl5pPr>
              <a:defRPr>
                <a:latin typeface="PT Sans" panose="020B0503020203020204" pitchFamily="34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904912-A14D-3B98-C26C-6DA626E9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646C8-72F3-B141-BB44-D502A46B5377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6FFA1F-CD88-5FAD-55B4-A7031969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BE48DD-4C16-8184-67D7-C116C0FA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3B599D2-E83C-BD40-A3CA-A13A41528060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37719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F60BA38-6F9C-D368-5D46-438E23C89983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7AAD3-9F41-84D2-1770-2C09B320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7EB80-011D-BB48-8304-F6AA55552D7A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38ECF2-61AB-1A01-2390-9A268812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DF04B4-8878-7983-3CC8-95FE75911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61886C1-E707-1248-AA4F-DBE942179E0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80247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86687A8B-4D95-DF2A-0F9D-234F7CEC8CB4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0D73DE-5761-A423-9A84-AD147B549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25DC-8493-7D4E-A496-F41BC21F0F5E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F8CA3-BEF9-CD04-0993-AA5A29DB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6E0DE4-A1EC-542D-3709-6307EFE96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CA38B2B-0E0C-4046-89AE-2D0AFAADDB3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1515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E098373-8EA3-4E4E-CD01-A70C3BC5BC25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A2FF0-1EFD-5E5D-73CD-E60524E4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CCF50-EC08-1F48-AC5F-A404B9691902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2EBC7-D8E3-ACEC-ECDB-7469CDDC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49DFFED-6D46-7FBB-FBB2-1407B85C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1E9286F-3ABD-B640-863F-84A8A7B1DF8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67752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F1A80C09-33B6-06B0-6E5C-7DE42E11DAEB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DAE3484-3527-DA51-3D7E-B5E3F43A05E5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651FF73-40F8-B569-8ACF-9B225575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3220-7D56-D84C-82F1-DC5BE780D352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2EC912B-B71B-1169-8104-33139470F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9043684-20D8-A600-C0E2-F4066AB8E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6268F82-93B4-A949-8169-2C6A719CEEA4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03850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29BA48DE-CF68-6D5B-E9B9-E1F394599242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E152830-F4E5-8EF3-179B-6EF38A73E161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594ADDA7-E3F8-C658-8DA2-942DE8E2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9850E-DC9B-3448-ABC9-D2BE174BB245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CCB8391-7BE9-6780-E9FB-684CBCB5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ABF1C-6A99-D3CD-B9C3-2FF0ADB80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9457500-77FE-0E40-8F53-725F6EF7C858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59534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790A28F-FAE4-0851-E081-4084A53853E2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A1F972-5F2D-870C-D16C-6142EF880CCD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3FD4EDA-51E6-B5D9-A965-CC5672CD7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73D89-D14D-384F-861A-6AE13524FD85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8580CBDA-F41E-ACF7-FD43-29CC3588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2EF3EF-B2C2-2267-507E-C373F7204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F2C59A2-1C66-E44E-B8D8-E6AB2C984A0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76348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EC95878-7AC6-F7A0-CDA1-350795214E0B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FFEB360-79A5-B08E-7F1F-D00B93A7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FC4CC-94E8-1445-8853-D38030A385BD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154589D-CACF-0684-1236-185EA308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0DDA6A7-4098-6ABA-755B-3C0F7A6A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76DA1DF-4B35-1C4F-AD91-97BB763503B6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5353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>
            <a:extLst>
              <a:ext uri="{FF2B5EF4-FFF2-40B4-BE49-F238E27FC236}">
                <a16:creationId xmlns:a16="http://schemas.microsoft.com/office/drawing/2014/main" id="{FB2DF43A-084C-4548-1760-727F9DE19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37" b="85191"/>
          <a:stretch>
            <a:fillRect/>
          </a:stretch>
        </p:blipFill>
        <p:spPr bwMode="auto">
          <a:xfrm>
            <a:off x="2624138" y="1588"/>
            <a:ext cx="651986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>
            <a:extLst>
              <a:ext uri="{FF2B5EF4-FFF2-40B4-BE49-F238E27FC236}">
                <a16:creationId xmlns:a16="http://schemas.microsoft.com/office/drawing/2014/main" id="{0C49365C-7C70-25A9-C99C-FE874178D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64297" b="85255"/>
          <a:stretch>
            <a:fillRect/>
          </a:stretch>
        </p:blipFill>
        <p:spPr bwMode="auto">
          <a:xfrm>
            <a:off x="0" y="-1588"/>
            <a:ext cx="2862263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856BBF76-D6CD-5A3F-120C-ECF933D789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title style</a:t>
            </a:r>
            <a:endParaRPr lang="en-US" altLang="en-UG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EB413528-5586-8996-EEFB-FCEAC9DFB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text styles</a:t>
            </a:r>
          </a:p>
          <a:p>
            <a:pPr lvl="1"/>
            <a:r>
              <a:rPr lang="en-GB" altLang="en-UG"/>
              <a:t>Second level</a:t>
            </a:r>
          </a:p>
          <a:p>
            <a:pPr lvl="2"/>
            <a:r>
              <a:rPr lang="en-GB" altLang="en-UG"/>
              <a:t>Third level</a:t>
            </a:r>
          </a:p>
          <a:p>
            <a:pPr lvl="3"/>
            <a:r>
              <a:rPr lang="en-GB" altLang="en-UG"/>
              <a:t>Fourth level</a:t>
            </a:r>
          </a:p>
          <a:p>
            <a:pPr lvl="4"/>
            <a:r>
              <a:rPr lang="en-GB" altLang="en-UG"/>
              <a:t>Fifth level</a:t>
            </a:r>
            <a:endParaRPr lang="en-US" alt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05BFB-DEB3-DDB8-3A45-072004D7C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59688" y="6135688"/>
            <a:ext cx="879475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0D9C6A-5216-F541-A1E8-30322CB94BF6}" type="datetime1">
              <a:rPr lang="en-US"/>
              <a:pPr>
                <a:defRPr/>
              </a:pPr>
              <a:t>11/12/24</a:t>
            </a:fld>
            <a:endParaRPr lang="en-UG" dirty="0"/>
          </a:p>
        </p:txBody>
      </p:sp>
      <p:pic>
        <p:nvPicPr>
          <p:cNvPr id="1031" name="Picture 12">
            <a:extLst>
              <a:ext uri="{FF2B5EF4-FFF2-40B4-BE49-F238E27FC236}">
                <a16:creationId xmlns:a16="http://schemas.microsoft.com/office/drawing/2014/main" id="{59930720-8907-72A9-153F-B1C2467D4D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31" b="48769"/>
          <a:stretch>
            <a:fillRect/>
          </a:stretch>
        </p:blipFill>
        <p:spPr bwMode="auto">
          <a:xfrm>
            <a:off x="0" y="6754813"/>
            <a:ext cx="914400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2BB84-9B5C-4CDD-87FC-7CB0D6693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accent1"/>
                </a:solidFill>
                <a:latin typeface="PT Sans" panose="020B0503020203020204" pitchFamily="34" charset="77"/>
              </a:defRPr>
            </a:lvl1pPr>
          </a:lstStyle>
          <a:p>
            <a:pPr>
              <a:defRPr/>
            </a:pPr>
            <a:r>
              <a:rPr lang="en-GB"/>
              <a:t>The 28th Annual International Management Conference</a:t>
            </a:r>
          </a:p>
          <a:p>
            <a:pPr>
              <a:defRPr/>
            </a:pPr>
            <a:r>
              <a:rPr lang="en-GB"/>
              <a:t>
Theme: ARTIFICIAL INTELLIGENCE AND THE KNOWLEDGE SOCIETY; THE FUTURE OF BUSINESS IN AFRICA.</a:t>
            </a:r>
          </a:p>
          <a:p>
            <a:pPr>
              <a:defRPr/>
            </a:pPr>
            <a:r>
              <a:rPr lang="en-GB"/>
              <a:t>
</a:t>
            </a:r>
            <a:endParaRPr lang="en-U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3B9FB856-9FAB-EEC2-C61C-73CDAEA2D8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en-GB" altLang="en-UG">
                <a:solidFill>
                  <a:srgbClr val="000000"/>
                </a:solidFill>
                <a:latin typeface="ff1"/>
              </a:rPr>
              <a:t>Business Intelligence and Business Analytics</a:t>
            </a:r>
            <a:br>
              <a:rPr lang="en-GB" altLang="en-UG">
                <a:solidFill>
                  <a:srgbClr val="000000"/>
                </a:solidFill>
                <a:latin typeface="ff1"/>
              </a:rPr>
            </a:br>
            <a:endParaRPr lang="en-UG" altLang="en-UG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F21F51CE-576E-5CFF-F753-AB3F082B88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a system which relies on people, processes and technology to</a:t>
            </a:r>
            <a:endParaRPr lang="en-GB" dirty="0">
              <a:solidFill>
                <a:srgbClr val="000000"/>
              </a:solidFill>
              <a:latin typeface="ff3"/>
            </a:endParaRP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gather, explore, </a:t>
            </a:r>
            <a:r>
              <a:rPr lang="en-GB" dirty="0" err="1">
                <a:solidFill>
                  <a:srgbClr val="000000"/>
                </a:solidFill>
                <a:latin typeface="ff2"/>
              </a:rPr>
              <a:t>analyze</a:t>
            </a:r>
            <a:r>
              <a:rPr lang="en-GB" dirty="0">
                <a:solidFill>
                  <a:srgbClr val="000000"/>
                </a:solidFill>
                <a:latin typeface="ff2"/>
              </a:rPr>
              <a:t>, visualize and interpret business data to help an enterprise better understand its business and market and supports decision making at varying organizational levels in order to create desired business value.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Business Analytics as follows:</a:t>
            </a: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the process of applying BI, typically to a specific business function/process, to create actionable knowledge and identify new business opportunities.</a:t>
            </a:r>
          </a:p>
          <a:p>
            <a:pPr lvl="2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renamed according to the specific function/process to which it is</a:t>
            </a:r>
            <a:r>
              <a:rPr lang="en-GB" dirty="0">
                <a:solidFill>
                  <a:srgbClr val="000000"/>
                </a:solidFill>
                <a:latin typeface="ff3"/>
              </a:rPr>
              <a:t> </a:t>
            </a:r>
            <a:r>
              <a:rPr lang="en-GB" dirty="0">
                <a:solidFill>
                  <a:srgbClr val="000000"/>
                </a:solidFill>
                <a:latin typeface="ff2"/>
              </a:rPr>
              <a:t>applied: e.g. marketing analytics, promotion analytics, customer attrition analytics)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BA refers to the act of </a:t>
            </a:r>
            <a:r>
              <a:rPr lang="en-GB" dirty="0" err="1">
                <a:solidFill>
                  <a:srgbClr val="000000"/>
                </a:solidFill>
                <a:latin typeface="ff2"/>
              </a:rPr>
              <a:t>analyzing</a:t>
            </a:r>
            <a:r>
              <a:rPr lang="en-GB" dirty="0">
                <a:solidFill>
                  <a:srgbClr val="000000"/>
                </a:solidFill>
                <a:latin typeface="ff2"/>
              </a:rPr>
              <a:t> the functions and processes within an organization and focusses on process architecture and enterprise architecture</a:t>
            </a:r>
          </a:p>
          <a:p>
            <a:pPr eaLnBrk="1" hangingPunct="1">
              <a:defRPr/>
            </a:pPr>
            <a:endParaRPr lang="en-UG" altLang="en-U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D3837-042F-717A-F3F5-F29F2109A1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3DAFC9-8949-0C4F-B999-FD0001767427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20484" name="Footer Placeholder 4">
            <a:extLst>
              <a:ext uri="{FF2B5EF4-FFF2-40B4-BE49-F238E27FC236}">
                <a16:creationId xmlns:a16="http://schemas.microsoft.com/office/drawing/2014/main" id="{C0F21867-FFFE-4F6F-B9BC-BBAA2E927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20485" name="Slide Number Placeholder 5">
            <a:extLst>
              <a:ext uri="{FF2B5EF4-FFF2-40B4-BE49-F238E27FC236}">
                <a16:creationId xmlns:a16="http://schemas.microsoft.com/office/drawing/2014/main" id="{45D07256-E767-F1BD-01EA-E42270D294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51E9CABD-BA63-2D47-92C1-B37D3D6260BB}" type="slidenum">
              <a:rPr lang="en-UG" altLang="en-UG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</a:t>
            </a:fld>
            <a:endParaRPr lang="en-UG" altLang="en-UG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E0EEE0A8-70AF-2D40-5180-CE91D704C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en-GB" altLang="en-UG">
                <a:solidFill>
                  <a:srgbClr val="000000"/>
                </a:solidFill>
                <a:latin typeface="ff1"/>
              </a:rPr>
              <a:t>Business Intelligence Framework</a:t>
            </a:r>
            <a:br>
              <a:rPr lang="en-GB" altLang="en-UG">
                <a:solidFill>
                  <a:srgbClr val="000000"/>
                </a:solidFill>
                <a:latin typeface="ff1"/>
              </a:rPr>
            </a:br>
            <a:endParaRPr lang="en-UG" altLang="en-UG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E93691C8-052B-5FBC-D92F-E5CF940641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Font typeface="Wingdings 3" pitchFamily="2" charset="2"/>
              <a:buNone/>
              <a:defRPr/>
            </a:pPr>
            <a:r>
              <a:rPr lang="en-GB" sz="3200" dirty="0">
                <a:solidFill>
                  <a:srgbClr val="000000"/>
                </a:solidFill>
              </a:rPr>
              <a:t>Is Business Intelligence about technology?</a:t>
            </a:r>
          </a:p>
          <a:p>
            <a:pPr marL="0" indent="0" algn="ctr">
              <a:lnSpc>
                <a:spcPct val="150000"/>
              </a:lnSpc>
              <a:buFont typeface="Wingdings 3" pitchFamily="2" charset="2"/>
              <a:buNone/>
              <a:defRPr/>
            </a:pPr>
            <a:endParaRPr lang="en-GB" sz="3200" dirty="0">
              <a:solidFill>
                <a:srgbClr val="000000"/>
              </a:solidFill>
            </a:endParaRPr>
          </a:p>
          <a:p>
            <a:pPr marL="0" indent="0" algn="ctr">
              <a:lnSpc>
                <a:spcPct val="150000"/>
              </a:lnSpc>
              <a:buFont typeface="Wingdings 3" pitchFamily="2" charset="2"/>
              <a:buNone/>
              <a:defRPr/>
            </a:pPr>
            <a:r>
              <a:rPr lang="en-GB" sz="3200" dirty="0">
                <a:solidFill>
                  <a:srgbClr val="000000"/>
                </a:solidFill>
              </a:rPr>
              <a:t>Should BI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000000"/>
                </a:solidFill>
              </a:rPr>
              <a:t>be</a:t>
            </a:r>
            <a:r>
              <a:rPr lang="en-GB" sz="3200" dirty="0"/>
              <a:t> </a:t>
            </a:r>
            <a:r>
              <a:rPr lang="en-GB" sz="3200" dirty="0">
                <a:solidFill>
                  <a:srgbClr val="000000"/>
                </a:solidFill>
              </a:rPr>
              <a:t>strategic or tactical?</a:t>
            </a:r>
          </a:p>
          <a:p>
            <a:pPr eaLnBrk="1" hangingPunct="1">
              <a:defRPr/>
            </a:pPr>
            <a:endParaRPr lang="en-UG" altLang="en-U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3DF2B-4FEE-DA06-22B8-231B7F2C45B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3DAFC9-8949-0C4F-B999-FD0001767427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39940" name="Footer Placeholder 4">
            <a:extLst>
              <a:ext uri="{FF2B5EF4-FFF2-40B4-BE49-F238E27FC236}">
                <a16:creationId xmlns:a16="http://schemas.microsoft.com/office/drawing/2014/main" id="{F44BC317-94AD-4233-2DAF-66722520A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39941" name="Slide Number Placeholder 5">
            <a:extLst>
              <a:ext uri="{FF2B5EF4-FFF2-40B4-BE49-F238E27FC236}">
                <a16:creationId xmlns:a16="http://schemas.microsoft.com/office/drawing/2014/main" id="{25FBB2C0-AA34-EC8C-7A3A-1E88D10AF3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E06D8594-EF35-9C4C-B174-A8CAF6382881}" type="slidenum">
              <a:rPr lang="en-UG" altLang="en-UG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2</a:t>
            </a:fld>
            <a:endParaRPr lang="en-UG" altLang="en-UG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3FDC7DE8-7538-27FE-38C1-8F74B6F43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endParaRPr lang="en-UG" altLang="en-UG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034CEC85-8132-A92B-B5EE-C68BD2CF94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BI used as a tactical tool, i.e. BI initiatives are responses to an individual manager’s problem and need for insights from data.</a:t>
            </a:r>
          </a:p>
          <a:p>
            <a:pPr marL="0" indent="0">
              <a:buFont typeface="Wingdings 3" pitchFamily="2" charset="2"/>
              <a:buNone/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BI as a tactical solution is suboptimal because:</a:t>
            </a: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It results in separate BI initiatives which might fail to interconnect, use incompatible technologies and use different interpretations and measurements of data concept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Tactical solutions can optimize local decision making, - no guarantee that</a:t>
            </a:r>
            <a:r>
              <a:rPr lang="en-GB" dirty="0">
                <a:solidFill>
                  <a:srgbClr val="000000"/>
                </a:solidFill>
                <a:latin typeface="ff3"/>
              </a:rPr>
              <a:t> </a:t>
            </a:r>
            <a:r>
              <a:rPr lang="en-GB" dirty="0">
                <a:solidFill>
                  <a:srgbClr val="000000"/>
                </a:solidFill>
                <a:latin typeface="ff2"/>
              </a:rPr>
              <a:t>it contributes to the company-wide strategy or that the decisions made are also optimal company-wide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Governance of information and decision-making processes becomes very hard when BI-initiatives are scattered across the organization.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Regulations require that governance of information and decision making is on par with governance of transaction processing.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BA700-D90B-753F-F831-D949B56AD98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E11722-2CD1-3645-A6D8-5096D916FBEE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21508" name="Footer Placeholder 4">
            <a:extLst>
              <a:ext uri="{FF2B5EF4-FFF2-40B4-BE49-F238E27FC236}">
                <a16:creationId xmlns:a16="http://schemas.microsoft.com/office/drawing/2014/main" id="{B3A14F1F-DE0F-201F-9899-5AAC2368E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21509" name="Slide Number Placeholder 5">
            <a:extLst>
              <a:ext uri="{FF2B5EF4-FFF2-40B4-BE49-F238E27FC236}">
                <a16:creationId xmlns:a16="http://schemas.microsoft.com/office/drawing/2014/main" id="{CD68D402-9520-0ED9-3AEF-60B7747F24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90FC9652-EF4B-9248-B259-3138F3AB26DB}" type="slidenum">
              <a:rPr lang="en-UG" altLang="en-UG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3</a:t>
            </a:fld>
            <a:endParaRPr lang="en-UG" altLang="en-UG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99C6DB6-FDC2-AC1C-C8A3-4080752BE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r>
              <a:rPr lang="en-UG" altLang="en-UG"/>
              <a:t>BI </a:t>
            </a:r>
            <a:r>
              <a:rPr lang="en-GB" altLang="en-UG">
                <a:solidFill>
                  <a:srgbClr val="000000"/>
                </a:solidFill>
                <a:latin typeface="ff2"/>
              </a:rPr>
              <a:t>framework</a:t>
            </a:r>
            <a:endParaRPr lang="en-UG" altLang="en-UG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19DA067-6D81-28C3-A7DE-276F5A3E9F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Needed to use BI strategically, 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It requires a to understand the different elements of strategic BI.</a:t>
            </a:r>
          </a:p>
          <a:p>
            <a:pPr marL="0" indent="0">
              <a:buFont typeface="Wingdings 3" pitchFamily="2" charset="2"/>
              <a:buNone/>
              <a:defRPr/>
            </a:pPr>
            <a:endParaRPr lang="en-GB" dirty="0">
              <a:solidFill>
                <a:srgbClr val="000000"/>
              </a:solidFill>
              <a:latin typeface="ff2"/>
            </a:endParaRPr>
          </a:p>
          <a:p>
            <a:pPr marL="0" indent="0">
              <a:buFont typeface="Wingdings 3" pitchFamily="2" charset="2"/>
              <a:buNone/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Gartner Business Analytics Framework, </a:t>
            </a: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Three main components to be aligned and integrated:</a:t>
            </a: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People</a:t>
            </a: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Processes</a:t>
            </a:r>
          </a:p>
          <a:p>
            <a:pPr lvl="1">
              <a:defRPr/>
            </a:pPr>
            <a:r>
              <a:rPr lang="en-GB" dirty="0">
                <a:solidFill>
                  <a:srgbClr val="000000"/>
                </a:solidFill>
                <a:latin typeface="ff2"/>
              </a:rPr>
              <a:t>Platforms</a:t>
            </a:r>
            <a:endParaRPr lang="en-GB" dirty="0">
              <a:solidFill>
                <a:srgbClr val="000000"/>
              </a:solidFill>
              <a:latin typeface="ff3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EF47F-39F2-683F-AAC5-E0FABC6ED44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E11722-2CD1-3645-A6D8-5096D916FBEE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40964" name="Footer Placeholder 4">
            <a:extLst>
              <a:ext uri="{FF2B5EF4-FFF2-40B4-BE49-F238E27FC236}">
                <a16:creationId xmlns:a16="http://schemas.microsoft.com/office/drawing/2014/main" id="{4949BCA6-9F3F-AFEA-DE10-4ACF5D5DBB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40965" name="Slide Number Placeholder 5">
            <a:extLst>
              <a:ext uri="{FF2B5EF4-FFF2-40B4-BE49-F238E27FC236}">
                <a16:creationId xmlns:a16="http://schemas.microsoft.com/office/drawing/2014/main" id="{674F86F5-1D5F-FB4B-745A-0EAA99B8E5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83FF211D-6F75-0843-B6DF-35BF1246978E}" type="slidenum">
              <a:rPr lang="en-UG" altLang="en-UG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4</a:t>
            </a:fld>
            <a:endParaRPr lang="en-UG" altLang="en-UG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8F12CCD-4EC9-0912-B612-0AB89673B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pPr eaLnBrk="1" hangingPunct="1"/>
            <a:endParaRPr lang="en-UG" alt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6A00E-6E64-24D3-8235-43C720F3BC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10A0DF0-0FA3-4845-9AAC-33AC975965AB}" type="datetime1">
              <a:rPr lang="en-US"/>
              <a:pPr>
                <a:defRPr/>
              </a:pPr>
              <a:t>11/12/24</a:t>
            </a:fld>
            <a:endParaRPr lang="en-UG"/>
          </a:p>
        </p:txBody>
      </p:sp>
      <p:sp>
        <p:nvSpPr>
          <p:cNvPr id="22531" name="Footer Placeholder 4">
            <a:extLst>
              <a:ext uri="{FF2B5EF4-FFF2-40B4-BE49-F238E27FC236}">
                <a16:creationId xmlns:a16="http://schemas.microsoft.com/office/drawing/2014/main" id="{F403469F-1769-E02B-C24B-330DB777DC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C11ED32F-23EF-6171-184A-75CED047C1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7813E934-A923-1546-8975-59E78F2A9D5D}" type="slidenum">
              <a:rPr lang="en-UG" altLang="en-UG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G" altLang="en-UG">
              <a:solidFill>
                <a:schemeClr val="bg1"/>
              </a:solidFill>
            </a:endParaRPr>
          </a:p>
        </p:txBody>
      </p:sp>
      <p:pic>
        <p:nvPicPr>
          <p:cNvPr id="22533" name="Picture 7">
            <a:extLst>
              <a:ext uri="{FF2B5EF4-FFF2-40B4-BE49-F238E27FC236}">
                <a16:creationId xmlns:a16="http://schemas.microsoft.com/office/drawing/2014/main" id="{0C8BB363-A357-9C9F-3494-EE6FE689B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2" t="50000" r="12079" b="15965"/>
          <a:stretch>
            <a:fillRect/>
          </a:stretch>
        </p:blipFill>
        <p:spPr bwMode="auto">
          <a:xfrm>
            <a:off x="517525" y="1487488"/>
            <a:ext cx="8142288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3DC0E90-6728-F350-003B-73D773083B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589712" cy="1281112"/>
          </a:xfrm>
        </p:spPr>
        <p:txBody>
          <a:bodyPr/>
          <a:lstStyle/>
          <a:p>
            <a:r>
              <a:rPr lang="en-GB" altLang="en-UG"/>
              <a:t>A</a:t>
            </a:r>
            <a:r>
              <a:rPr lang="en-UG" altLang="en-UG"/>
              <a:t>ctivity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C4289-C1FD-BAB1-1534-81C897FA0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2133600"/>
            <a:ext cx="6591300" cy="377825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GB" dirty="0"/>
              <a:t>C</a:t>
            </a:r>
            <a:r>
              <a:rPr lang="en-UG" dirty="0"/>
              <a:t>onsider an organisation in one of the industries below with highly data intensive requirements</a:t>
            </a:r>
          </a:p>
          <a:p>
            <a:pPr lvl="1">
              <a:defRPr/>
            </a:pPr>
            <a:r>
              <a:rPr lang="en-GB" dirty="0"/>
              <a:t>T</a:t>
            </a:r>
            <a:r>
              <a:rPr lang="en-UG" dirty="0"/>
              <a:t>elecommunication</a:t>
            </a:r>
          </a:p>
          <a:p>
            <a:pPr lvl="1">
              <a:defRPr/>
            </a:pPr>
            <a:r>
              <a:rPr lang="en-UG" dirty="0"/>
              <a:t>Health</a:t>
            </a:r>
          </a:p>
          <a:p>
            <a:pPr lvl="1">
              <a:defRPr/>
            </a:pPr>
            <a:r>
              <a:rPr lang="en-UG" dirty="0"/>
              <a:t>Education </a:t>
            </a:r>
          </a:p>
          <a:p>
            <a:pPr lvl="1">
              <a:defRPr/>
            </a:pPr>
            <a:r>
              <a:rPr lang="en-GB" dirty="0"/>
              <a:t>F</a:t>
            </a:r>
            <a:r>
              <a:rPr lang="en-UG" dirty="0"/>
              <a:t>ood and beverage</a:t>
            </a:r>
          </a:p>
          <a:p>
            <a:pPr lvl="1">
              <a:defRPr/>
            </a:pPr>
            <a:r>
              <a:rPr lang="en-GB" dirty="0"/>
              <a:t>M</a:t>
            </a:r>
            <a:r>
              <a:rPr lang="en-UG" dirty="0"/>
              <a:t>anufacturing </a:t>
            </a:r>
          </a:p>
          <a:p>
            <a:pPr lvl="1">
              <a:defRPr/>
            </a:pPr>
            <a:r>
              <a:rPr lang="en-GB" dirty="0"/>
              <a:t>H</a:t>
            </a:r>
            <a:r>
              <a:rPr lang="en-UG" dirty="0"/>
              <a:t>otel and catering</a:t>
            </a:r>
          </a:p>
          <a:p>
            <a:pPr>
              <a:defRPr/>
            </a:pPr>
            <a:r>
              <a:rPr lang="en-GB" dirty="0"/>
              <a:t>C</a:t>
            </a:r>
            <a:r>
              <a:rPr lang="en-UG" dirty="0"/>
              <a:t>ite a specific example of a company and provide the following information 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GB" dirty="0"/>
              <a:t>A</a:t>
            </a:r>
            <a:r>
              <a:rPr lang="en-UG" dirty="0"/>
              <a:t> description of the organisation, natuire of business, the key business processes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GB" dirty="0"/>
              <a:t>I</a:t>
            </a:r>
            <a:r>
              <a:rPr lang="en-UG" dirty="0"/>
              <a:t>s the organisation using BI as a business strategy? If yes, how? If No, describe the limiting challenges. 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GB" dirty="0"/>
              <a:t>T</a:t>
            </a:r>
            <a:r>
              <a:rPr lang="en-UG" dirty="0"/>
              <a:t>he data requirements for its operations and decision support requirements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GB" dirty="0"/>
              <a:t>U</a:t>
            </a:r>
            <a:r>
              <a:rPr lang="en-UG" dirty="0"/>
              <a:t>se the Gartner BI framework to map out (2) above</a:t>
            </a:r>
          </a:p>
          <a:p>
            <a:pPr marL="800100" lvl="1" indent="-342900">
              <a:buFont typeface="+mj-lt"/>
              <a:buAutoNum type="arabicPeriod"/>
              <a:defRPr/>
            </a:pPr>
            <a:endParaRPr lang="en-UG" dirty="0"/>
          </a:p>
          <a:p>
            <a:pPr lvl="1">
              <a:defRPr/>
            </a:pPr>
            <a:endParaRPr lang="en-UG" dirty="0"/>
          </a:p>
          <a:p>
            <a:pPr lvl="1">
              <a:defRPr/>
            </a:pPr>
            <a:endParaRPr lang="en-U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1ACD1-1666-2CC6-9BF0-CB6C3E62199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9E2E11-144C-AA45-87EA-85D6A82DD97C}" type="datetime1">
              <a:rPr lang="en-US" smtClean="0"/>
              <a:pPr>
                <a:defRPr/>
              </a:pPr>
              <a:t>11/12/24</a:t>
            </a:fld>
            <a:endParaRPr lang="en-UG"/>
          </a:p>
        </p:txBody>
      </p:sp>
      <p:sp>
        <p:nvSpPr>
          <p:cNvPr id="41988" name="Footer Placeholder 4">
            <a:extLst>
              <a:ext uri="{FF2B5EF4-FFF2-40B4-BE49-F238E27FC236}">
                <a16:creationId xmlns:a16="http://schemas.microsoft.com/office/drawing/2014/main" id="{CBCFC748-702B-9777-E062-56B3EA7AF3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The 28th Annual International Management Conference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Theme: ARTIFICIAL INTELLIGENCE AND THE KNOWLEDGE SOCIETY; THE FUTURE OF BUSINESS IN AFRICA.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G">
                <a:solidFill>
                  <a:schemeClr val="accent1"/>
                </a:solidFill>
                <a:latin typeface="PT Sans" panose="020B0503020203020204" pitchFamily="34" charset="77"/>
              </a:rPr>
              <a:t>
</a:t>
            </a:r>
            <a:endParaRPr lang="en-UG" altLang="en-UG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5AB18-C04B-41F0-7E8C-B519D7A9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227D0-62D9-1644-9FCC-26B0C90B5C74}" type="slidenum">
              <a:rPr lang="en-UG" smtClean="0"/>
              <a:pPr>
                <a:defRPr/>
              </a:pPr>
              <a:t>6</a:t>
            </a:fld>
            <a:endParaRPr lang="en-U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IMC Presentation template [Compatibility Mode]" id="{C8FE30F1-A902-684B-97E0-6E598745E5BE}" vid="{E7393D73-67A2-3143-B09C-8FF695E7769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573</Words>
  <Application>Microsoft Macintosh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Century Gothic</vt:lpstr>
      <vt:lpstr>Arial</vt:lpstr>
      <vt:lpstr>Wingdings 3</vt:lpstr>
      <vt:lpstr>Calibri</vt:lpstr>
      <vt:lpstr>PT Sans</vt:lpstr>
      <vt:lpstr>ff1</vt:lpstr>
      <vt:lpstr>ff2</vt:lpstr>
      <vt:lpstr>ff3</vt:lpstr>
      <vt:lpstr>Wisp</vt:lpstr>
      <vt:lpstr>Business Intelligence and Business Analytics </vt:lpstr>
      <vt:lpstr>Business Intelligence Framework </vt:lpstr>
      <vt:lpstr>PowerPoint Presentation</vt:lpstr>
      <vt:lpstr>BI framework</vt:lpstr>
      <vt:lpstr>PowerPoint Presentation</vt:lpstr>
      <vt:lpstr>Activity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 Uer</dc:creator>
  <cp:lastModifiedBy>Mac Uer</cp:lastModifiedBy>
  <cp:revision>1</cp:revision>
  <dcterms:created xsi:type="dcterms:W3CDTF">2024-11-12T12:43:27Z</dcterms:created>
  <dcterms:modified xsi:type="dcterms:W3CDTF">2024-11-12T12:44:27Z</dcterms:modified>
</cp:coreProperties>
</file>