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7" r:id="rId4"/>
    <p:sldId id="271" r:id="rId5"/>
    <p:sldId id="284" r:id="rId6"/>
    <p:sldId id="272" r:id="rId7"/>
    <p:sldId id="283" r:id="rId8"/>
    <p:sldId id="275" r:id="rId9"/>
    <p:sldId id="285" r:id="rId10"/>
    <p:sldId id="274" r:id="rId11"/>
    <p:sldId id="286" r:id="rId12"/>
    <p:sldId id="288" r:id="rId13"/>
    <p:sldId id="282" r:id="rId14"/>
    <p:sldId id="258" r:id="rId15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BF4E481-26F6-45EF-A5D7-1AD8843CFAD7}">
          <p14:sldIdLst>
            <p14:sldId id="256"/>
          </p14:sldIdLst>
        </p14:section>
        <p14:section name="Untitled Section" id="{49AA565C-C90F-40F3-8FB9-6B02FAEA08FB}">
          <p14:sldIdLst>
            <p14:sldId id="287"/>
            <p14:sldId id="271"/>
            <p14:sldId id="284"/>
            <p14:sldId id="272"/>
            <p14:sldId id="283"/>
            <p14:sldId id="275"/>
            <p14:sldId id="285"/>
            <p14:sldId id="274"/>
            <p14:sldId id="286"/>
            <p14:sldId id="288"/>
            <p14:sldId id="282"/>
          </p14:sldIdLst>
        </p14:section>
        <p14:section name="Untitled Section" id="{E2C87060-DDC3-4540-B676-36A871383333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9607" autoAdjust="0"/>
  </p:normalViewPr>
  <p:slideViewPr>
    <p:cSldViewPr>
      <p:cViewPr varScale="1">
        <p:scale>
          <a:sx n="76" d="100"/>
          <a:sy n="76" d="100"/>
        </p:scale>
        <p:origin x="1152" y="58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FA322-80AD-4319-B46C-880714D15621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EC75C-A433-490E-BBCB-B74B5205A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2" y="2130434"/>
            <a:ext cx="918114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5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47"/>
            <a:ext cx="243030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1" y="274647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1905005"/>
            <a:ext cx="8911114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101" y="4572000"/>
            <a:ext cx="7632954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5" y="5486400"/>
            <a:ext cx="9048005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4" y="3852863"/>
            <a:ext cx="7247780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6" y="5495544"/>
            <a:ext cx="9181148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7" y="6096000"/>
            <a:ext cx="9181149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5" y="381000"/>
            <a:ext cx="9181148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4" y="5495278"/>
            <a:ext cx="9181148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991249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4" y="6096000"/>
            <a:ext cx="9181148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1" y="274643"/>
            <a:ext cx="2070259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43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9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40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40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30" y="273059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70" y="1435103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6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71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2" y="6356359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70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0"/>
            <a:ext cx="9001125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1250" y="0"/>
            <a:ext cx="810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91250" y="5486400"/>
            <a:ext cx="810101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8177" y="5648960"/>
            <a:ext cx="648081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6575" y="4015613"/>
            <a:ext cx="2367281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1016" y="1612773"/>
            <a:ext cx="2438399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8/23/2024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youtu.be/q6u0AVn-NUM?si=1OjhmrWPIielIAB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/jodiya@mubs.ac.ug" TargetMode="External"/><Relationship Id="rId11" Type="http://schemas.openxmlformats.org/officeDocument/2006/relationships/image" Target="../media/image13.png"/><Relationship Id="rId5" Type="http://schemas.openxmlformats.org/officeDocument/2006/relationships/hyperlink" Target="mailto:hodbad@mubs.ac.ug" TargetMode="Externa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UBS: How Diploma and Postgraduate Students Can Change Course or Campu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242" r="20365"/>
          <a:stretch/>
        </p:blipFill>
        <p:spPr bwMode="auto">
          <a:xfrm>
            <a:off x="0" y="0"/>
            <a:ext cx="10834912" cy="68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" y="-27384"/>
            <a:ext cx="10834910" cy="6984776"/>
            <a:chOff x="-33561" y="-51871"/>
            <a:chExt cx="10834912" cy="6937256"/>
          </a:xfrm>
        </p:grpSpPr>
        <p:pic>
          <p:nvPicPr>
            <p:cNvPr id="1026" name="Picture 2" descr="C:\Users\lenovo\Desktop\Faculty power point\POWERPOINT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8"/>
            <a:stretch/>
          </p:blipFill>
          <p:spPr bwMode="auto">
            <a:xfrm>
              <a:off x="504055" y="-45672"/>
              <a:ext cx="10297296" cy="690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lenovo\Desktop\Faculty power point\POWERPOINT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8" r="79962"/>
            <a:stretch/>
          </p:blipFill>
          <p:spPr bwMode="auto">
            <a:xfrm>
              <a:off x="-33561" y="-51871"/>
              <a:ext cx="700311" cy="693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-287956" y="260652"/>
            <a:ext cx="6552727" cy="6543443"/>
            <a:chOff x="11425678" y="-716449"/>
            <a:chExt cx="6552727" cy="6543443"/>
          </a:xfrm>
        </p:grpSpPr>
        <p:sp>
          <p:nvSpPr>
            <p:cNvPr id="30" name="TextBox 29"/>
            <p:cNvSpPr txBox="1"/>
            <p:nvPr/>
          </p:nvSpPr>
          <p:spPr>
            <a:xfrm>
              <a:off x="11425678" y="1229356"/>
              <a:ext cx="6552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>
                  <a:solidFill>
                    <a:schemeClr val="bg1"/>
                  </a:solidFill>
                  <a:latin typeface="Bookman Old Style" pitchFamily="18" charset="0"/>
                </a:rPr>
                <a:t>MAKERERE UNIVERSITY BUSINESS SCHOOL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805399" y="5534606"/>
              <a:ext cx="527404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  <a:latin typeface="Bookman Old Style" pitchFamily="18" charset="0"/>
                </a:rPr>
                <a:t>©2024    - DEPARTMENT OF COMMUNICATION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13734548" y="-716449"/>
              <a:ext cx="1764806" cy="17145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4548" y="-716449"/>
              <a:ext cx="1764806" cy="1764806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1903571" y="2498664"/>
              <a:ext cx="53504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en-US" sz="2800" dirty="0">
                  <a:solidFill>
                    <a:prstClr val="white"/>
                  </a:solidFill>
                  <a:latin typeface="Bookman Old Style" pitchFamily="18" charset="0"/>
                </a:rPr>
                <a:t>Business Communication Skills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894865" y="3734406"/>
              <a:ext cx="51845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Bookman Old Style" pitchFamily="18" charset="0"/>
                </a:rPr>
                <a:t>FOR DIPLOMA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979930" y="1629466"/>
              <a:ext cx="527404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Bookman Old Style" pitchFamily="18" charset="0"/>
                </a:rPr>
                <a:t>FACULTY OF BUSINESS 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8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any barrier or hindrance to effective communication that arises during the communication process.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can arise from any stage of the communication process.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different types of noise to include: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Physical: It refers to any external or environmental interference that disrupts or distorts the transmission of a message.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Psychological: It refers to internal factors in the mind of a person that can hinder or distort their ability to receive, interpret or respond to a message during communication.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Semantic: It refers to misinterpretations that arise from the use of language in communication.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Physiological: It refers to physical body conditions that can interfere with the effective transmission or reception of a message.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 above divisions will be explained in detail in topic 2b</a:t>
            </a:r>
            <a:endParaRPr 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endParaRPr lang="en-US" sz="20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1a) Based on the orientation week that you attended as a first-year student, choose one of the communication sessions you had with any MUBS officials and explain the communication process that took place.</a:t>
            </a:r>
          </a:p>
          <a:p>
            <a:pPr marL="0" indent="0">
              <a:buNone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Critique the above process.</a:t>
            </a:r>
          </a:p>
          <a:p>
            <a:pPr marL="0" indent="0">
              <a:buNone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endParaRPr lang="en-US" sz="20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>
                <a:cs typeface="Times New Roman" panose="02020603050405020304" pitchFamily="18" charset="0"/>
              </a:rPr>
              <a:t>References</a:t>
            </a:r>
            <a:endParaRPr lang="en-US" sz="36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Reference Managers and citations for researchers - ResearchBrains : Th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1531941"/>
            <a:ext cx="4715893" cy="4715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824611" y="1514092"/>
            <a:ext cx="4752528" cy="4733742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2000" u="sng" dirty="0">
                <a:hlinkClick r:id="rId4"/>
              </a:rPr>
              <a:t>https://youtu.be/q6u0AVn-NUM?si=1OjhmrWPIielIABe</a:t>
            </a:r>
            <a:endParaRPr lang="en-US" sz="2000" dirty="0"/>
          </a:p>
          <a:p>
            <a:pPr marL="114300" lv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3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1839759" y="202285"/>
            <a:ext cx="1764806" cy="17145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9" y="202281"/>
            <a:ext cx="1764806" cy="1764806"/>
          </a:xfrm>
          <a:prstGeom prst="rect">
            <a:avLst/>
          </a:prstGeom>
        </p:spPr>
      </p:pic>
      <p:pic>
        <p:nvPicPr>
          <p:cNvPr id="1039" name="Picture 15" descr="Top 10 Universities In Uganda(2020 Update) 20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7225" b="21348"/>
          <a:stretch/>
        </p:blipFill>
        <p:spPr bwMode="auto">
          <a:xfrm>
            <a:off x="0" y="0"/>
            <a:ext cx="1080135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0" y="0"/>
            <a:ext cx="10801350" cy="684197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74532" y="-56779"/>
            <a:ext cx="705863" cy="69147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80397" y="83671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Thank you for being a great audience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79165" y="2072465"/>
            <a:ext cx="5274041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Address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Main building , first floor Room 1.0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07157" y="4782187"/>
            <a:ext cx="5274041" cy="8925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Email</a:t>
            </a:r>
          </a:p>
          <a:p>
            <a:r>
              <a:rPr lang="en-US" sz="1300" dirty="0">
                <a:solidFill>
                  <a:srgbClr val="000000"/>
                </a:solidFill>
                <a:latin typeface="Arial Black" pitchFamily="34" charset="0"/>
                <a:hlinkClick r:id="rId5"/>
              </a:rPr>
              <a:t>hodcommunication@mubs.ac.</a:t>
            </a:r>
            <a:r>
              <a:rPr lang="en-US" sz="1300" dirty="0">
                <a:solidFill>
                  <a:srgbClr val="0070C0"/>
                </a:solidFill>
                <a:latin typeface="Arial Black" pitchFamily="34" charset="0"/>
                <a:hlinkClick r:id="rId5"/>
              </a:rPr>
              <a:t>ug</a:t>
            </a:r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300" dirty="0">
                <a:solidFill>
                  <a:srgbClr val="0070C0"/>
                </a:solidFill>
                <a:latin typeface="Arial Black" pitchFamily="34" charset="0"/>
                <a:hlinkClick r:id="rId6"/>
              </a:rPr>
              <a:t>/snakyeyune@mubs.ac.ug</a:t>
            </a:r>
            <a:endParaRPr lang="en-US" sz="13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en-US" sz="13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24613" y="3312571"/>
            <a:ext cx="5274041" cy="6924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Contacts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Team leader: 	+256-777-899-582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Facilitator:	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24411" y="6479760"/>
            <a:ext cx="7776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Black" pitchFamily="34" charset="0"/>
              </a:rPr>
              <a:t>©2024    - FACULTY OF BUSINESS ADMINISTRATION, Department of Communication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88307" y="5507044"/>
            <a:ext cx="882403" cy="882403"/>
            <a:chOff x="9937179" y="332656"/>
            <a:chExt cx="882403" cy="882403"/>
          </a:xfrm>
        </p:grpSpPr>
        <p:sp>
          <p:nvSpPr>
            <p:cNvPr id="17" name="Oval 16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1771022" y="2645612"/>
            <a:ext cx="1586388" cy="1586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beiterbetriebsrat App - Apps on Google Pla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21" y="2645612"/>
            <a:ext cx="1586388" cy="15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ress, location, map, marker, red ic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10" y="1854240"/>
            <a:ext cx="928884" cy="9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Mail Email Address Round Outline Red Icon Transparent PNG | City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00" y="4692912"/>
            <a:ext cx="677117" cy="6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ownload Telephone Icon Red | Transparent PNG Download | Seek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28" y="3312093"/>
            <a:ext cx="711663" cy="6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 2: EFFECTIVE COMMUNICATION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509622" y="1538286"/>
            <a:ext cx="432054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process of exchanging ideas, thoughts, knowledge and information such that the purpose or intention is fulfilled through shared meaning. </a:t>
            </a: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simple words, it is the presentation of views by the sender in a way best understood by the receiver.</a:t>
            </a: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endParaRPr lang="en-US" sz="1800" dirty="0">
              <a:solidFill>
                <a:prstClr val="black"/>
              </a:solidFill>
              <a:latin typeface="Bookman Old Style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1" y="3212977"/>
            <a:ext cx="10369188" cy="364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4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4" y="1844824"/>
            <a:ext cx="482238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6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800103"/>
          </a:xfrm>
        </p:spPr>
        <p:txBody>
          <a:bodyPr/>
          <a:lstStyle/>
          <a:p>
            <a:r>
              <a:rPr lang="en-US" dirty="0"/>
              <a:t>Conti……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540070" y="1265245"/>
            <a:ext cx="9001125" cy="5135555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People remember more a good communicator than an excellent professional who communicates poorly.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Effective communication </a:t>
            </a:r>
            <a:r>
              <a:rPr lang="en-GB" dirty="0">
                <a:latin typeface="Times New Roman"/>
                <a:ea typeface="Times New Roman"/>
              </a:rPr>
              <a:t>occurs when the receiver understands the same meaning of the message </a:t>
            </a:r>
            <a:r>
              <a:rPr lang="en-US" dirty="0">
                <a:latin typeface="Times New Roman"/>
                <a:ea typeface="Times New Roman"/>
              </a:rPr>
              <a:t>the sender intended to convey.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effective communication, one should take into consideration the following: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 process 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effective communication and their solutions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communication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Business English in relation to Principles of Effective Communication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 above will further be explained in detail in the subsequent sub-topics.</a:t>
            </a:r>
          </a:p>
          <a:p>
            <a:pPr marL="11430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1" y="3212977"/>
            <a:ext cx="10369188" cy="364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9627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 2a: COMMUNICATION PROCESS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 process is the guide and a series of steps towards realizing effective communication.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happens when there is sharing of a common meaning between the sender and the receiver.</a:t>
            </a:r>
          </a:p>
          <a:p>
            <a:pPr marL="11430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1" y="3212977"/>
            <a:ext cx="10369188" cy="364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5" y="1593280"/>
            <a:ext cx="3600400" cy="450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Topic 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0067" y="1536192"/>
            <a:ext cx="5508680" cy="491714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communication process.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communication process.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 of each stage.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feedback.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( link)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48747" y="1531942"/>
            <a:ext cx="3528392" cy="492139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48747" y="1753661"/>
            <a:ext cx="3816425" cy="4687099"/>
            <a:chOff x="4906128" y="1406198"/>
            <a:chExt cx="4658459" cy="4759105"/>
          </a:xfrm>
        </p:grpSpPr>
        <p:pic>
          <p:nvPicPr>
            <p:cNvPr id="2050" name="Picture 2" descr="Lets get started stock illustration. Illustration of business - 116264815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" b="7479"/>
            <a:stretch/>
          </p:blipFill>
          <p:spPr bwMode="auto">
            <a:xfrm>
              <a:off x="4906128" y="1406198"/>
              <a:ext cx="4595960" cy="346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Lets get started stock illustration. Illustration of business - 116264815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" t="69259" b="7479"/>
            <a:stretch/>
          </p:blipFill>
          <p:spPr bwMode="auto">
            <a:xfrm rot="10800000">
              <a:off x="4968627" y="4869158"/>
              <a:ext cx="4595960" cy="1296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5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Topic Learning Outcomes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By the end of this topic, the student should be able to:</a:t>
            </a:r>
          </a:p>
          <a:p>
            <a:r>
              <a:rPr lang="en-GB" sz="2400" dirty="0"/>
              <a:t>Define Effective Communication</a:t>
            </a:r>
          </a:p>
          <a:p>
            <a:r>
              <a:rPr lang="en-GB" sz="2400" dirty="0"/>
              <a:t>Articulate the various aspects of effective communication</a:t>
            </a:r>
          </a:p>
          <a:p>
            <a:r>
              <a:rPr lang="en-GB" sz="2400" dirty="0"/>
              <a:t>Explain the elements of a communication process</a:t>
            </a:r>
          </a:p>
          <a:p>
            <a:r>
              <a:rPr lang="en-GB" sz="2400" dirty="0"/>
              <a:t>Illustrate the communication process</a:t>
            </a:r>
          </a:p>
          <a:p>
            <a:r>
              <a:rPr lang="en-GB" sz="2400" dirty="0"/>
              <a:t>Demonstrate the communication process that should be followed in any business situation</a:t>
            </a:r>
          </a:p>
          <a:p>
            <a:r>
              <a:rPr lang="en-GB" sz="2400" dirty="0"/>
              <a:t>Explain the role of feedback in effective communication</a:t>
            </a:r>
          </a:p>
          <a:p>
            <a:r>
              <a:rPr lang="en-GB" sz="2400" dirty="0"/>
              <a:t>Assess the effectiveness of communication in various business contexts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The Communication Process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12452"/>
            <a:ext cx="9001125" cy="474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Stages of the Communication Process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0070" y="1600199"/>
            <a:ext cx="9001125" cy="49450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Sender: </a:t>
            </a:r>
            <a:r>
              <a:rPr lang="en-US" sz="23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sender identifies the need to communicate and formulates an idea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Encoding: </a:t>
            </a:r>
            <a:r>
              <a:rPr lang="en-US" sz="23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sender transforms the thoughts, ideas, or information into a message in form of symbols, words or gestures that can be understood by the receiver.</a:t>
            </a:r>
            <a:endParaRPr lang="x-none" sz="23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Channel: </a:t>
            </a:r>
            <a:r>
              <a:rPr lang="en-US" sz="2300" dirty="0">
                <a:solidFill>
                  <a:srgbClr val="3A3A3A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channel is the medium that transmits the message to receivers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Receiver: </a:t>
            </a: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receiver is the individual or group to whom the message is directed and who interprets or decodes the message.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Decoding: entails the receiver converting the message into thought. </a:t>
            </a:r>
          </a:p>
          <a:p>
            <a:pPr marL="1143000" lvl="2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Feedback.</a:t>
            </a:r>
            <a:r>
              <a:rPr lang="en-US" sz="2300" dirty="0">
                <a:solidFill>
                  <a:srgbClr val="3A3A3A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the response the receiver sends to the sender. </a:t>
            </a:r>
            <a:endParaRPr lang="en-US" sz="23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Importance of Feedback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Information obtained from feedback can be used in decision making.</a:t>
            </a:r>
            <a:endParaRPr lang="x-none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Completes the communication cycle.</a:t>
            </a:r>
            <a:endParaRPr lang="x-none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Confirmation that the message was received.</a:t>
            </a:r>
            <a:endParaRPr lang="x-none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Used as a tool to assess whether the communication was successful.</a:t>
            </a:r>
            <a:endParaRPr lang="x-none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measure of performance.</a:t>
            </a:r>
            <a:endParaRPr lang="x-none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Feedback can be used as a motivation tool etc.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8/23/2024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726</Words>
  <Application>Microsoft Office PowerPoint</Application>
  <PresentationFormat>Custom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Gill Sans MT</vt:lpstr>
      <vt:lpstr>Symbol</vt:lpstr>
      <vt:lpstr>Times New Roman</vt:lpstr>
      <vt:lpstr>Wingdings 3</vt:lpstr>
      <vt:lpstr>Office Theme</vt:lpstr>
      <vt:lpstr>Adjacency</vt:lpstr>
      <vt:lpstr>PowerPoint Presentation</vt:lpstr>
      <vt:lpstr>TOPIC 2: EFFECTIVE COMMUNICATION</vt:lpstr>
      <vt:lpstr>Conti……</vt:lpstr>
      <vt:lpstr>TOPIC 2a: COMMUNICATION PROCESS</vt:lpstr>
      <vt:lpstr>Topic Outline</vt:lpstr>
      <vt:lpstr>Topic Learning Outcomes</vt:lpstr>
      <vt:lpstr>The Communication Process </vt:lpstr>
      <vt:lpstr> Stages of the Communication Process</vt:lpstr>
      <vt:lpstr> Importance of Feedback</vt:lpstr>
      <vt:lpstr> Noise</vt:lpstr>
      <vt:lpstr> Exercise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127</cp:revision>
  <dcterms:created xsi:type="dcterms:W3CDTF">2024-07-22T14:26:40Z</dcterms:created>
  <dcterms:modified xsi:type="dcterms:W3CDTF">2024-08-23T14:19:32Z</dcterms:modified>
</cp:coreProperties>
</file>