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88" r:id="rId4"/>
    <p:sldId id="289" r:id="rId5"/>
    <p:sldId id="290" r:id="rId6"/>
    <p:sldId id="260" r:id="rId7"/>
    <p:sldId id="291" r:id="rId8"/>
    <p:sldId id="262" r:id="rId9"/>
    <p:sldId id="267" r:id="rId10"/>
    <p:sldId id="292" r:id="rId11"/>
    <p:sldId id="269" r:id="rId12"/>
    <p:sldId id="272" r:id="rId13"/>
    <p:sldId id="273" r:id="rId14"/>
    <p:sldId id="274" r:id="rId15"/>
    <p:sldId id="275" r:id="rId16"/>
    <p:sldId id="276" r:id="rId17"/>
    <p:sldId id="278" r:id="rId18"/>
    <p:sldId id="277" r:id="rId19"/>
    <p:sldId id="279" r:id="rId20"/>
    <p:sldId id="281" r:id="rId21"/>
    <p:sldId id="282" r:id="rId22"/>
    <p:sldId id="293" r:id="rId23"/>
    <p:sldId id="283" r:id="rId24"/>
    <p:sldId id="284" r:id="rId25"/>
    <p:sldId id="285" r:id="rId26"/>
    <p:sldId id="294" r:id="rId27"/>
    <p:sldId id="286" r:id="rId28"/>
    <p:sldId id="287" r:id="rId29"/>
    <p:sldId id="295" r:id="rId30"/>
    <p:sldId id="296" r:id="rId31"/>
    <p:sldId id="297" r:id="rId32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8C6B1-D26F-8795-9581-66E95DC2B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A26EBE-66B1-EB8A-119C-61356FC1C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38453-7AC7-5BFE-4F61-F969B960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3255-39F9-41CB-B83B-C6B8DCC31146}" type="datetimeFigureOut">
              <a:rPr lang="en-DK" smtClean="0"/>
              <a:t>23/02/2025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93338-4ACB-2C08-AC34-2FB44D2F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70730-FD5E-3AD3-8600-77C08EA26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D7EA-5AAC-482F-B72F-99687AC8FC50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7212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9BF8-8BE4-6500-1C88-C61A6321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F84EE-F0C1-7102-7FE0-4B312E105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DB035-D6F9-46EA-873E-A47E442F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3255-39F9-41CB-B83B-C6B8DCC31146}" type="datetimeFigureOut">
              <a:rPr lang="en-DK" smtClean="0"/>
              <a:t>23/02/2025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3F-EF2B-730D-044D-7D06E63CF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9E283-112F-A16D-8833-16528BFE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D7EA-5AAC-482F-B72F-99687AC8FC50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5449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451BB9-F784-EE49-554C-F4FEB9C50F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71808-3D71-264F-4D8D-B67E89F59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366EA-085D-9600-96AA-2040D1376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3255-39F9-41CB-B83B-C6B8DCC31146}" type="datetimeFigureOut">
              <a:rPr lang="en-DK" smtClean="0"/>
              <a:t>23/02/2025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8AE38-F30D-C99D-DB33-F84B9150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0CD66-3F21-C172-7DB3-73D4B222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D7EA-5AAC-482F-B72F-99687AC8FC50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06817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7705-FDE3-6826-E3B3-EE499E78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2E9E8-FB60-F5A0-3651-6D8CAFDF7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D51A0-65CE-F837-F54F-073536743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3255-39F9-41CB-B83B-C6B8DCC31146}" type="datetimeFigureOut">
              <a:rPr lang="en-DK" smtClean="0"/>
              <a:t>23/02/2025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9E865-DAD1-0B38-4D39-4F9BE57A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FC511-51B9-F0AF-FE09-79E14DF8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D7EA-5AAC-482F-B72F-99687AC8FC50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5179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A44A2-C80E-818D-024C-B5DA02D8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27010-A47F-E68B-F5F7-66C053A1E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E7EA1-CA6F-6FD6-BBBE-01AC3722C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3255-39F9-41CB-B83B-C6B8DCC31146}" type="datetimeFigureOut">
              <a:rPr lang="en-DK" smtClean="0"/>
              <a:t>23/02/2025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B9985-259F-9C63-CAA2-1B92560B7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495AA-652F-6D78-4FB9-97B592FC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D7EA-5AAC-482F-B72F-99687AC8FC50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8229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64109-ADA7-8719-E698-8587B781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EE8C1-0800-9226-9501-E8646162B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A3416-647C-1C5B-2046-D063B65FA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49D2E-11FE-35BE-FA59-B7C84178C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3255-39F9-41CB-B83B-C6B8DCC31146}" type="datetimeFigureOut">
              <a:rPr lang="en-DK" smtClean="0"/>
              <a:t>23/02/2025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0E17B-6BE4-FC41-8309-219269E7C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37798-FDA7-7E2A-0D28-DAB5499E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D7EA-5AAC-482F-B72F-99687AC8FC50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4861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A43B-C90D-07B0-3466-CF96A885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AA71F-4427-7201-6149-34475388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D0904-0B23-47CF-9A93-D673B2E71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15CA20-23C0-B71F-5425-7A42D32B8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1A2C2-F3A6-AF69-AA78-76266BA77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2A74D6-368F-3621-3325-D07395724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3255-39F9-41CB-B83B-C6B8DCC31146}" type="datetimeFigureOut">
              <a:rPr lang="en-DK" smtClean="0"/>
              <a:t>23/02/2025</a:t>
            </a:fld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59CBC6-2CA7-6C68-8055-27FF53BC4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B7F899-0536-3189-A853-6ABD95D0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D7EA-5AAC-482F-B72F-99687AC8FC50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839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9A4F-16BF-91D2-CE73-C763969E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01E48-CBE2-B750-3B29-D8074F54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3255-39F9-41CB-B83B-C6B8DCC31146}" type="datetimeFigureOut">
              <a:rPr lang="en-DK" smtClean="0"/>
              <a:t>23/02/2025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9FEBD-2BAD-5FC4-70E5-FA58AAD7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A6330-0E26-93A6-FF77-F82E7E83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D7EA-5AAC-482F-B72F-99687AC8FC50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4317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F59AD4-EA9B-139A-012E-F52DAADFD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3255-39F9-41CB-B83B-C6B8DCC31146}" type="datetimeFigureOut">
              <a:rPr lang="en-DK" smtClean="0"/>
              <a:t>23/02/2025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8453AD-662E-ED92-05D2-B9CCBFAF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C119A-6731-8C1A-0912-611EFFC6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D7EA-5AAC-482F-B72F-99687AC8FC50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010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1B193-C80C-334E-BAF1-4988D79E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9D180-822B-BDE5-6156-C9F81C593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46368-D4D1-F294-D965-6301803A6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6029C-4A88-B63C-3521-88797D59C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3255-39F9-41CB-B83B-C6B8DCC31146}" type="datetimeFigureOut">
              <a:rPr lang="en-DK" smtClean="0"/>
              <a:t>23/02/2025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1F1F3-680C-634A-4BB9-D2812FAF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81942-3F69-3C44-01D9-E9707AB4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D7EA-5AAC-482F-B72F-99687AC8FC50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5525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AC36-B8A2-DB6A-41B7-189E3C922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AE17C-74EB-EE9C-E30E-482354C89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CF00A-10DB-C145-E0B1-DA9599454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F369F-A08D-C5D8-5389-7C7D4746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3255-39F9-41CB-B83B-C6B8DCC31146}" type="datetimeFigureOut">
              <a:rPr lang="en-DK" smtClean="0"/>
              <a:t>23/02/2025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7D4D4-E9AF-14A0-CD38-B24857AF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0E03D-7D17-13AE-3B83-B98637D4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D7EA-5AAC-482F-B72F-99687AC8FC50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6049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070827-A50F-2470-18E6-8FD8ECC8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68B48-26DB-5CC3-E617-5749753E0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47FCE-CA5A-A66F-0729-CFC680B8C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D3255-39F9-41CB-B83B-C6B8DCC31146}" type="datetimeFigureOut">
              <a:rPr lang="en-DK" smtClean="0"/>
              <a:t>23/02/2025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442E1-EEC0-BA86-0B5F-A26150B2A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C17C5-5750-2AFF-784F-001159A28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5D7EA-5AAC-482F-B72F-99687AC8FC50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7338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isco.must.ac.ug/cisco/ccna2/index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isco.must.ac.ug/cisco/ccna2/index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80FA03-2EBD-CEB7-CD20-49FCB40FE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762000"/>
            <a:ext cx="12009120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463216-C0CC-1444-2279-D75A377819E8}"/>
              </a:ext>
            </a:extLst>
          </p:cNvPr>
          <p:cNvSpPr txBox="1"/>
          <p:nvPr/>
        </p:nvSpPr>
        <p:spPr>
          <a:xfrm>
            <a:off x="1642110" y="441960"/>
            <a:ext cx="7760970" cy="10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1000"/>
              </a:spcAft>
            </a:pPr>
            <a:r>
              <a:rPr lang="en-US" sz="60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Switched Networks</a:t>
            </a:r>
            <a:endParaRPr lang="en-DK" sz="6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77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0529-5F3D-93B9-C3E9-B3589C949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191875" cy="1325563"/>
          </a:xfrm>
        </p:spPr>
        <p:txBody>
          <a:bodyPr/>
          <a:lstStyle/>
          <a:p>
            <a:r>
              <a:rPr lang="en-GB" dirty="0"/>
              <a:t>Types of Switches Based On Different Categories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63B66-8261-E2BA-86F3-1D74D8009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2" y="939800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Configuration:</a:t>
            </a:r>
          </a:p>
          <a:p>
            <a:pPr lvl="1">
              <a:lnSpc>
                <a:spcPct val="170000"/>
              </a:lnSpc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Configuration Switches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Predefined ports, non-expandable.</a:t>
            </a:r>
          </a:p>
          <a:p>
            <a:pPr lvl="1">
              <a:lnSpc>
                <a:spcPct val="170000"/>
              </a:lnSpc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Modular Switches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Expandable with additional modules.</a:t>
            </a:r>
          </a:p>
          <a:p>
            <a:pPr lvl="1">
              <a:lnSpc>
                <a:spcPct val="170000"/>
              </a:lnSpc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Stackable Switches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Multiple switches connected to function as one.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Functionality:</a:t>
            </a:r>
          </a:p>
          <a:p>
            <a:pPr lvl="1">
              <a:lnSpc>
                <a:spcPct val="170000"/>
              </a:lnSpc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2 Switches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Operates at the Data Link Layer, uses MAC addresses for forwarding.</a:t>
            </a:r>
          </a:p>
          <a:p>
            <a:pPr lvl="1">
              <a:lnSpc>
                <a:spcPct val="170000"/>
              </a:lnSpc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3 Switches (Multilayer Switches)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Supports routing at the Network Layer using IP addresses.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Network Architecture:</a:t>
            </a:r>
          </a:p>
          <a:p>
            <a:pPr lvl="1">
              <a:lnSpc>
                <a:spcPct val="170000"/>
              </a:lnSpc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Unmanaged Switches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Plug-and-play, no configuration required.</a:t>
            </a:r>
          </a:p>
          <a:p>
            <a:pPr lvl="1">
              <a:lnSpc>
                <a:spcPct val="170000"/>
              </a:lnSpc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Managed Switches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Supports VLANs, QoS, monitoring, and network control.</a:t>
            </a:r>
          </a:p>
          <a:p>
            <a:pPr lvl="1">
              <a:lnSpc>
                <a:spcPct val="170000"/>
              </a:lnSpc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Switches (Lightly Managed Switches)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Limited management features, simpler than fully managed switches.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Network Usage:</a:t>
            </a:r>
          </a:p>
          <a:p>
            <a:pPr lvl="1">
              <a:lnSpc>
                <a:spcPct val="170000"/>
              </a:lnSpc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 Switches (Power over Ethernet)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Supplies power and data over Ethernet cables.</a:t>
            </a:r>
          </a:p>
          <a:p>
            <a:pPr lvl="1">
              <a:lnSpc>
                <a:spcPct val="170000"/>
              </a:lnSpc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Center Switches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High-speed, low-latency switches for large-scale networking.</a:t>
            </a:r>
          </a:p>
          <a:p>
            <a:pPr lvl="1">
              <a:lnSpc>
                <a:spcPct val="170000"/>
              </a:lnSpc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Switches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Designed for harsh environments (factories, transportation, etc.).</a:t>
            </a:r>
          </a:p>
          <a:p>
            <a:pPr>
              <a:lnSpc>
                <a:spcPct val="170000"/>
              </a:lnSpc>
            </a:pPr>
            <a:endParaRPr lang="en-D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49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53C930-F629-3114-FFCF-81C9C1F5430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8"/>
            <a:ext cx="12192000" cy="7117080"/>
          </a:xfrm>
        </p:spPr>
      </p:pic>
    </p:spTree>
    <p:extLst>
      <p:ext uri="{BB962C8B-B14F-4D97-AF65-F5344CB8AC3E}">
        <p14:creationId xmlns:p14="http://schemas.microsoft.com/office/powerpoint/2010/main" val="105065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AA27-248D-0D6E-ECE9-1E7988C5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Switches Use MAC Addresses to forward packets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9BA75-96C3-4BCB-3659-2533A500A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938" y="1354137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Switches use MAC addresses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forward data frames to the correct port.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 Address Table (CAM Table):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Built by recording the 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MAC address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each connected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device.Used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determine which port to forward frames.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of Learning MAC Addresses: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1️⃣ Receives a frame from a device on a specific port.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2️⃣ Checks the source MAC address:</a:t>
            </a:r>
          </a:p>
          <a:p>
            <a:pPr lvl="1">
              <a:lnSpc>
                <a:spcPct val="170000"/>
              </a:lnSpc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not in table, it adds it with the associated port.</a:t>
            </a:r>
          </a:p>
          <a:p>
            <a:pPr lvl="1">
              <a:lnSpc>
                <a:spcPct val="170000"/>
              </a:lnSpc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already in table, resets the aging timer.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3️⃣ Examines the destination MAC address:</a:t>
            </a:r>
          </a:p>
          <a:p>
            <a:pPr lvl="1">
              <a:lnSpc>
                <a:spcPct val="170000"/>
              </a:lnSpc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in table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floods the frame to all ports except the sender’s.</a:t>
            </a:r>
          </a:p>
          <a:p>
            <a:pPr lvl="1">
              <a:lnSpc>
                <a:spcPct val="170000"/>
              </a:lnSpc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table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forwards it to the correct port.</a:t>
            </a:r>
          </a:p>
          <a:p>
            <a:pPr>
              <a:lnSpc>
                <a:spcPct val="170000"/>
              </a:lnSpc>
            </a:pPr>
            <a:endParaRPr lang="en-D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98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2FA4B-547E-5521-8093-9532016C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Slide 2: MAC Address Table Population &amp; Frame Forwarding</a:t>
            </a:r>
            <a:b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1A834-7C6F-8BC3-5078-BFC904187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the MAC Address Table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Content: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Step-by-Step MAC Learning Process: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1️⃣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 1 sends a frame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Switch checks the source MAC address.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2️⃣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 records MAC address &amp; ingress port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the table.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3️⃣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destination MAC is unknown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switch floods the frame.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4️⃣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Destination PC responds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Switch learns its MAC and updates the table.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5️⃣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frames are forwarded directly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known ports (no flooding).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Features: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network congestion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limiting broadcasts.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faster, more efficient data transmission.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Aging Timer: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Unused MAC entries expire after a set time (default: 5 min).</a:t>
            </a:r>
          </a:p>
          <a:p>
            <a:endParaRPr lang="en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82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 Recording 2025-02-15 061219">
            <a:hlinkClick r:id="" action="ppaction://media"/>
            <a:extLst>
              <a:ext uri="{FF2B5EF4-FFF2-40B4-BE49-F238E27FC236}">
                <a16:creationId xmlns:a16="http://schemas.microsoft.com/office/drawing/2014/main" id="{92022772-6352-41E2-70AB-BA3908EC6D39}"/>
              </a:ext>
            </a:extLst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0080" y="408305"/>
            <a:ext cx="9982200" cy="5951262"/>
          </a:xfrm>
        </p:spPr>
      </p:pic>
    </p:spTree>
    <p:extLst>
      <p:ext uri="{BB962C8B-B14F-4D97-AF65-F5344CB8AC3E}">
        <p14:creationId xmlns:p14="http://schemas.microsoft.com/office/powerpoint/2010/main" val="24132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2D3A5-74E5-2230-C2B3-6723AFB69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Switch Forwarding Methods</a:t>
            </a:r>
            <a:br>
              <a:rPr lang="en-GB" b="1" dirty="0"/>
            </a:b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C01CB-820A-CA06-DE3D-374D6860D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Switches use different forwarding methods to process and transmit data frames efficiently.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choice of forwarding method affects network performance, latency, and error handling.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primary switch forwarding methods are: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Store-and-Forward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Cut-Through</a:t>
            </a:r>
          </a:p>
          <a:p>
            <a:pPr lvl="2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variations of Cut-Through include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Fragment-Free Switching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3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95FC-5BD7-D2A2-1A75-D0F829D3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Store-and-Forward Switching</a:t>
            </a:r>
            <a:b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EED7F-2615-14DC-C58D-035DD1DE6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1234440"/>
            <a:ext cx="10728960" cy="5623559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switch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receives the entire data frame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before making a forwarding decision.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checks for errors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(such as CRC errors) before forwarding the frame.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error is detected, the frame is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discarded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prevent network issues.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Advantages: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data integrity by eliminating corrupted frames.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Supports all frame sizes and is compatible with different network speeds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Prevents the spread of bad frames, improving overall network performance.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Disadvantages: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Higher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latency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the entire frame must be received before forwarding.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Used For: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High-reliability networks where error checking is essential.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Environments where network performance depends on error-free communication.</a:t>
            </a:r>
          </a:p>
          <a:p>
            <a:endParaRPr lang="en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11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0E971-679C-9ABB-9DB8-3F05E5212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935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="0" i="0" dirty="0">
                <a:solidFill>
                  <a:srgbClr val="3935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rimary characteristics of Store-and-forward </a:t>
            </a:r>
            <a:endParaRPr lang="en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449C2-C874-D09C-D088-65F3F3FD7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AutoNum type="alphaUcPeriod"/>
            </a:pPr>
            <a:r>
              <a:rPr lang="en-GB" b="0" i="0" dirty="0">
                <a:solidFill>
                  <a:srgbClr val="3935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error checking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b="0" i="0" dirty="0">
                <a:solidFill>
                  <a:srgbClr val="3935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automatic buffering.</a:t>
            </a:r>
          </a:p>
          <a:p>
            <a:pPr lvl="1"/>
            <a:endParaRPr lang="en-GB" dirty="0">
              <a:solidFill>
                <a:srgbClr val="3935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/>
            </a:pPr>
            <a:r>
              <a:rPr kumimoji="0" lang="en-DK" altLang="en-D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Performs error checking by verifying the </a:t>
            </a:r>
            <a:r>
              <a:rPr kumimoji="0" lang="en-DK" altLang="en-DK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Frame Check Sequence (FCS)</a:t>
            </a:r>
            <a:r>
              <a:rPr kumimoji="0" lang="en-DK" altLang="en-D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before forwarding a </a:t>
            </a:r>
            <a:r>
              <a:rPr kumimoji="0" lang="en-DK" altLang="en-DK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frame.If</a:t>
            </a:r>
            <a:r>
              <a:rPr kumimoji="0" lang="en-DK" altLang="en-D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FCS check detects errors, the switch </a:t>
            </a:r>
            <a:r>
              <a:rPr kumimoji="0" lang="en-DK" altLang="en-DK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drops the frame</a:t>
            </a:r>
            <a:r>
              <a:rPr kumimoji="0" lang="en-DK" altLang="en-D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prevent network issues; otherwise, it forwards the frame. </a:t>
            </a:r>
            <a:endParaRPr lang="en-US" altLang="en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/>
            </a:pPr>
            <a:r>
              <a:rPr kumimoji="0" lang="en-DK" altLang="en-D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Store-and-forward switches temporarily store frames in a buffer when there is a speed mismatch between the </a:t>
            </a:r>
            <a:r>
              <a:rPr kumimoji="0" lang="en-DK" altLang="en-DK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ingress (incoming) and egress (outgoing) </a:t>
            </a:r>
            <a:r>
              <a:rPr kumimoji="0" lang="en-DK" altLang="en-DK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ports</a:t>
            </a:r>
            <a:r>
              <a:rPr kumimoji="0" lang="en-DK" altLang="en-DK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.This</a:t>
            </a:r>
            <a:r>
              <a:rPr kumimoji="0" lang="en-DK" altLang="en-D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buffering process ensures smooth transmission between different Ethernet speeds (e.g., </a:t>
            </a:r>
            <a:r>
              <a:rPr kumimoji="0" lang="en-DK" altLang="en-DK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 Mb/s to 1 Gb/s</a:t>
            </a:r>
            <a:r>
              <a:rPr kumimoji="0" lang="en-DK" altLang="en-D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while performing </a:t>
            </a:r>
            <a:r>
              <a:rPr kumimoji="0" lang="en-DK" altLang="en-DK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FCS error checks</a:t>
            </a:r>
            <a:r>
              <a:rPr kumimoji="0" lang="en-DK" altLang="en-D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before forwarding.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/>
            </a:pPr>
            <a:endParaRPr kumimoji="0" lang="en-US" altLang="en-DK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/>
            </a:pPr>
            <a:endParaRPr kumimoji="0" lang="en-DK" altLang="en-DK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b="0" i="0" dirty="0">
              <a:solidFill>
                <a:srgbClr val="39353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GB" b="0" i="0" dirty="0">
              <a:solidFill>
                <a:srgbClr val="39353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CBABA4D-39FC-FF4F-CA7C-F235D6445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4213"/>
            <a:ext cx="12618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DK" altLang="en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A2A6A9C-7BE2-77F7-7422-443B2249F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04"/>
            <a:ext cx="9648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DK" altLang="en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73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35DDE-7FF7-C4D9-2D21-FE2079C8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Cut-Through Switching</a:t>
            </a:r>
            <a:br>
              <a:rPr lang="en-GB" b="1" dirty="0"/>
            </a:b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6ABED-680B-7136-9487-B7441520D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990600"/>
            <a:ext cx="10866120" cy="5186363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switch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reads only the destination MAC address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(first 6 bytes of the frame) and forwards the packet immediately.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switch does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check for errors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means corrupted frames may still be forwarded.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Lower latency, as forwarding starts immediately.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Faster processing, making it ideal for time-sensitive applications.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Disadvantages: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error checking – corrupted frames continue through the network.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 congestion risks if many frames are faulty.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Used For: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High-speed networks where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latency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crucial (e.g., financial trading systems, VoIP, gaming).</a:t>
            </a:r>
          </a:p>
          <a:p>
            <a:endParaRPr lang="en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87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886-BC57-B1C1-FA0A-7BE45141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935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primary characteristics of cut-through switching</a:t>
            </a:r>
            <a:endParaRPr lang="en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1C33-DBC5-B4E4-4BF2-4357E0215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GB" b="0" i="0" dirty="0">
                <a:solidFill>
                  <a:srgbClr val="3935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rapid frame forwarding </a:t>
            </a:r>
            <a:endParaRPr lang="en-GB" dirty="0">
              <a:solidFill>
                <a:srgbClr val="3935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GB" b="0" i="0" dirty="0">
                <a:solidFill>
                  <a:srgbClr val="3935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invalid frame processing.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endParaRPr lang="en-GB" dirty="0">
              <a:solidFill>
                <a:srgbClr val="3935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DK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DK" altLang="en-D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switch makes a </a:t>
            </a:r>
            <a:r>
              <a:rPr kumimoji="0" lang="en-DK" altLang="en-DK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forwarding decision immediately</a:t>
            </a:r>
            <a:r>
              <a:rPr kumimoji="0" lang="en-DK" altLang="en-D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after reading the </a:t>
            </a:r>
            <a:r>
              <a:rPr kumimoji="0" lang="en-DK" altLang="en-DK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destination MAC address</a:t>
            </a:r>
            <a:r>
              <a:rPr kumimoji="0" lang="en-DK" altLang="en-D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without waiting for the full </a:t>
            </a:r>
            <a:r>
              <a:rPr kumimoji="0" lang="en-DK" altLang="en-DK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frame.This</a:t>
            </a:r>
            <a:r>
              <a:rPr kumimoji="0" lang="en-DK" altLang="en-D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method </a:t>
            </a:r>
            <a:r>
              <a:rPr kumimoji="0" lang="en-DK" altLang="en-DK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reduces latency</a:t>
            </a:r>
            <a:r>
              <a:rPr kumimoji="0" lang="en-DK" altLang="en-D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kumimoji="0" lang="en-DK" altLang="en-DK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forwards error-prone frames</a:t>
            </a:r>
            <a:r>
              <a:rPr kumimoji="0" lang="en-DK" altLang="en-D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which can negatively impact bandwidth if too many invalid frames are transmitted. </a:t>
            </a:r>
          </a:p>
          <a:p>
            <a:pPr marL="0" indent="0">
              <a:lnSpc>
                <a:spcPct val="150000"/>
              </a:lnSpc>
              <a:buNone/>
            </a:pPr>
            <a:endParaRPr lang="en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2085148-4C77-748D-A81F-A97B9DEFB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04"/>
            <a:ext cx="97115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DK" altLang="en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9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17813-63B1-C856-4A2E-526EBBFA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7560" cy="1325563"/>
          </a:xfrm>
        </p:spPr>
        <p:txBody>
          <a:bodyPr>
            <a:noAutofit/>
          </a:bodyPr>
          <a:lstStyle/>
          <a:p>
            <a:br>
              <a:rPr lang="en-GB" sz="6000" b="0" i="0" u="none" strike="noStrike" dirty="0">
                <a:solidFill>
                  <a:srgbClr val="2BA2FF"/>
                </a:solidFill>
                <a:effectLst/>
                <a:latin typeface="Helvetica Neue"/>
                <a:hlinkClick r:id="rId2" tooltip="Home"/>
              </a:rPr>
            </a:br>
            <a:r>
              <a:rPr lang="en-GB" sz="6000" b="0" i="0" dirty="0">
                <a:solidFill>
                  <a:srgbClr val="404040"/>
                </a:solidFill>
                <a:effectLst/>
                <a:latin typeface="Helvetica Neue"/>
              </a:rPr>
              <a:t>Introduction to Switched Networks </a:t>
            </a:r>
            <a:br>
              <a:rPr lang="en-GB" sz="6000" b="0" i="0" dirty="0">
                <a:solidFill>
                  <a:srgbClr val="404040"/>
                </a:solidFill>
                <a:effectLst/>
                <a:latin typeface="Helvetica Neue"/>
              </a:rPr>
            </a:br>
            <a:endParaRPr lang="en-DK" sz="60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3E5AD7A-F7D4-279D-CCC8-A0EEFBF2E8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966628"/>
            <a:ext cx="11140440" cy="445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switched network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network infrastructure that uses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switches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efficiently forward data between devices. 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switched network consists of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switches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intelligently forward data packets based on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 addresses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ensuring that network traffic reaches only the intended destination.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Unlike traditional hub-based networks, where all devices share the same bandwidth, switched networks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dedicated communication paths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improving speed, security, and efficiency.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DK" altLang="en-DK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43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3F49-1008-A209-C50B-6D34E33FF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Switching domains</a:t>
            </a:r>
            <a:endParaRPr lang="en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ED1F6-D47C-9E03-1318-D708A3DD4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Switching domains refer to the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boundaries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created by network switches that control how data traffic is forwarded within a network.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key types of domains influence network performance and efficiency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Collision domain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roadcast domain</a:t>
            </a:r>
            <a:endParaRPr lang="en-DK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23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5A70F-1427-9C67-1957-78837981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Collision Domains</a:t>
            </a:r>
            <a:b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4A63D-C8D6-AD02-BB7B-A00DED7B9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845026"/>
            <a:ext cx="10728960" cy="492728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collision domain is a network segment where devices share the same bandwidth and compete for access to the medium.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two or more devices attempt to transmit data at the same time, a collision occurs, forcing retransmission and slowing down the network.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Characteristics: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hub-based networks and early Ethernet setups.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one device can transmit at a time within a collision domain.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collisions reduce network performance due to retransmissions.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in a collision domain use Carrier Sense Multiple Access with Collision Detection (CSMA/CD) to manage data transmission.</a:t>
            </a:r>
          </a:p>
          <a:p>
            <a:pPr>
              <a:lnSpc>
                <a:spcPct val="150000"/>
              </a:lnSpc>
            </a:pPr>
            <a:endParaRPr lang="en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38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D91CDB-1952-FC2A-4A5E-CED3B4005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278" y="1707420"/>
            <a:ext cx="6057806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87956-303A-2D41-4199-FF2BFC05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009174"/>
                </a:solidFill>
                <a:effectLst/>
                <a:latin typeface="inherit"/>
              </a:rPr>
              <a:t>Collision Domains</a:t>
            </a:r>
            <a:br>
              <a:rPr lang="en-GB" b="1" i="0" dirty="0">
                <a:solidFill>
                  <a:srgbClr val="009174"/>
                </a:solidFill>
                <a:effectLst/>
                <a:latin typeface="Helvetica" panose="020B0604020202020204" pitchFamily="34" charset="0"/>
              </a:rPr>
            </a:b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81740-8F7F-4D7B-9DD9-33AECB3D9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16" y="924873"/>
            <a:ext cx="10515600" cy="4351338"/>
          </a:xfrm>
        </p:spPr>
        <p:txBody>
          <a:bodyPr/>
          <a:lstStyle/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Collision domain – Segment where devices compete to communicate.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Ethernet switch port:</a:t>
            </a:r>
          </a:p>
          <a:p>
            <a:pPr marL="742950" lvl="1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Operating in half duplex, each segment is in its own collision domain.</a:t>
            </a:r>
          </a:p>
          <a:p>
            <a:pPr marL="742950" lvl="1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Operating in full duplex eliminates collisions.</a:t>
            </a:r>
          </a:p>
          <a:p>
            <a:pPr marL="742950" lvl="1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default, will auto-negotiate full duplex when the adjacent device can also operate in full duplex</a:t>
            </a:r>
            <a:r>
              <a:rPr lang="en-GB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28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9ACEE-76FF-8C7C-6575-AF915CF5D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Switches Reduce Collision Domains:</a:t>
            </a:r>
            <a:b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E3462-7A0F-53B0-E2B5-CBE98841D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66820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Switches break up collision domains by assigning a separate domain to each connected device.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switch port creates an individual collision domain, preventing collisions between devices.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Full-duplex communication on switches eliminates the need for CSMA/CD.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hub-based network, all connected devices share the same collision domain.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switch-based network, each device has its own collision domain, preventing collisions.</a:t>
            </a:r>
          </a:p>
          <a:p>
            <a:endParaRPr lang="en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21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A5FDD3-3354-447F-5FEC-05B6FB343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13" y="495990"/>
            <a:ext cx="6133084" cy="6148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8FAF65-4F8B-9B53-D865-1F1F955EF5DF}"/>
              </a:ext>
            </a:extLst>
          </p:cNvPr>
          <p:cNvSpPr txBox="1"/>
          <p:nvPr/>
        </p:nvSpPr>
        <p:spPr>
          <a:xfrm>
            <a:off x="1066800" y="2273915"/>
            <a:ext cx="35356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393536"/>
                </a:solidFill>
                <a:effectLst/>
                <a:latin typeface="Geneva"/>
              </a:rPr>
              <a:t>As shown in the figure, each switch port connects to a single PC or server, and each switch port represents a separate collision domain.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185244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ECF00-4FED-8454-B0E4-854857799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Broadcast Domains</a:t>
            </a:r>
            <a:br>
              <a:rPr lang="en-GB" b="1" dirty="0"/>
            </a:b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59C9E-34C6-4513-A02C-0FA31B683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8720"/>
            <a:ext cx="10744200" cy="4988243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broadcast domain is a network segment where a broadcast frame sent by one device is received by all other devices within the domain.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Characteristics: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Switches forward broadcasts to all connected devices within the same VLAN.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Routers break up broadcast domains, preventing excessive traffic from affecting the entire network.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 many devices in a broadcast domain can slow down performance, as all devices process every broadcast.</a:t>
            </a:r>
          </a:p>
          <a:p>
            <a:endParaRPr lang="en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75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5D13E-7AF6-A0B7-F596-20F45E345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009174"/>
                </a:solidFill>
                <a:effectLst/>
                <a:latin typeface="inherit"/>
              </a:rPr>
              <a:t>Broadcast Domains</a:t>
            </a:r>
            <a:br>
              <a:rPr lang="en-GB" b="1" i="0" dirty="0">
                <a:solidFill>
                  <a:srgbClr val="009174"/>
                </a:solidFill>
                <a:effectLst/>
                <a:latin typeface="Helvetica" panose="020B0604020202020204" pitchFamily="34" charset="0"/>
              </a:rPr>
            </a:b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FB83A-74E7-10DF-0922-99F681B48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broadcast domain is the extent of the network where a broadcast frame can be heard.</a:t>
            </a:r>
          </a:p>
          <a:p>
            <a:pPr marL="742950" lvl="1" indent="-285750" algn="l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Switches forward broadcast frames to all ports; therefore, switches do not break broadcast domains.</a:t>
            </a:r>
          </a:p>
          <a:p>
            <a:pPr marL="742950" lvl="1" indent="-285750" algn="l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ports of a switch, with its default configuration, belong to the same broadcast domain.</a:t>
            </a:r>
          </a:p>
          <a:p>
            <a:pPr marL="742950" lvl="1" indent="-285750" algn="l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two or more switches are connected, broadcasts are forwarded to all ports of all switches, except for the port that originally received the broadcast.</a:t>
            </a:r>
          </a:p>
        </p:txBody>
      </p:sp>
    </p:spTree>
    <p:extLst>
      <p:ext uri="{BB962C8B-B14F-4D97-AF65-F5344CB8AC3E}">
        <p14:creationId xmlns:p14="http://schemas.microsoft.com/office/powerpoint/2010/main" val="2892257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23AD-C34B-90DE-5E84-6EFBB06B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Switches &amp; Routers Control Broadcast Domains:</a:t>
            </a:r>
            <a:b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93A6A-CD5B-4A25-3E84-C1A09AE87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356360"/>
            <a:ext cx="10622280" cy="4820603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Switches do NOT break broadcast domains; they forward broadcasts to all ports within the VLAN.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Routers break broadcast domains, preventing unnecessary traffic from spreading across the network.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LANs (VLANs) segment networks into multiple broadcast domains, improving efficiency.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📌 Example: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large corporate network without VLANs has a single large broadcast domain, slowing down performance.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VLANs segments the network, reducing unnecessary broadcast traffic.</a:t>
            </a:r>
          </a:p>
          <a:p>
            <a:endParaRPr lang="en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23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 Recording 2025-02-15 074851">
            <a:hlinkClick r:id="" action="ppaction://media"/>
            <a:extLst>
              <a:ext uri="{FF2B5EF4-FFF2-40B4-BE49-F238E27FC236}">
                <a16:creationId xmlns:a16="http://schemas.microsoft.com/office/drawing/2014/main" id="{37B8EB55-8336-A4B6-1856-B99B5EAB91C0}"/>
              </a:ext>
            </a:extLst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9563" y="255904"/>
            <a:ext cx="10266997" cy="6114416"/>
          </a:xfrm>
        </p:spPr>
      </p:pic>
    </p:spTree>
    <p:extLst>
      <p:ext uri="{BB962C8B-B14F-4D97-AF65-F5344CB8AC3E}">
        <p14:creationId xmlns:p14="http://schemas.microsoft.com/office/powerpoint/2010/main" val="79971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64A8F-274E-01B9-A641-9AFC1C3D6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Switches help alleviate network congestion by:</a:t>
            </a:r>
            <a:b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E645D-8800-45F2-9B3F-780ADF2C7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Facilitating the segmentation of a LAN into separate collision domains.</a:t>
            </a:r>
          </a:p>
          <a:p>
            <a:pPr marL="742950" lvl="1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Providing full-duplex communication between devices.</a:t>
            </a:r>
          </a:p>
          <a:p>
            <a:pPr marL="742950" lvl="1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Taking advantage of their high-port density.</a:t>
            </a:r>
          </a:p>
          <a:p>
            <a:pPr marL="742950" lvl="1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Buffering large frames.</a:t>
            </a:r>
          </a:p>
          <a:p>
            <a:pPr marL="742950" lvl="1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Employing high-speed ports.</a:t>
            </a:r>
          </a:p>
          <a:p>
            <a:pPr marL="742950" lvl="1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Taking advantage of their fast internal switching process.</a:t>
            </a:r>
          </a:p>
          <a:p>
            <a:pPr marL="742950" lvl="1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Having a low, per-port cost.</a:t>
            </a:r>
          </a:p>
          <a:p>
            <a:pPr>
              <a:lnSpc>
                <a:spcPct val="150000"/>
              </a:lnSpc>
            </a:pPr>
            <a:endParaRPr lang="en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9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934C9-8A5C-04BA-F5DB-402271139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E14A6-497B-8B89-F8A1-11659247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365125"/>
            <a:ext cx="11353800" cy="1325563"/>
          </a:xfrm>
        </p:spPr>
        <p:txBody>
          <a:bodyPr>
            <a:noAutofit/>
          </a:bodyPr>
          <a:lstStyle/>
          <a:p>
            <a:r>
              <a:rPr lang="en-GB" sz="4800" dirty="0"/>
              <a:t>📌 </a:t>
            </a:r>
            <a:r>
              <a:rPr lang="en-GB" sz="4800" b="1" dirty="0"/>
              <a:t>Key Characteristics of Switched Networks:</a:t>
            </a:r>
            <a:endParaRPr lang="en-DK" sz="4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0423DAD-7E32-C844-8031-681798F07B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517260"/>
            <a:ext cx="11140440" cy="335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Uses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switches instead of hubs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reducing congestion and improving efficiency.</a:t>
            </a:r>
            <a:b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connected device has a dedicated bandwidth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preventing data collisions.</a:t>
            </a:r>
            <a:b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Supports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full-duplex communication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allowing devices to send and receive data simultaneously.</a:t>
            </a:r>
            <a:b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Creates multiple collision domains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ensuring each switch port operates independently.</a:t>
            </a:r>
            <a:endParaRPr kumimoji="0" lang="en-DK" altLang="en-DK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18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65F17-5256-0801-2E96-50423DC77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7966"/>
            <a:ext cx="10515600" cy="1325563"/>
          </a:xfrm>
        </p:spPr>
        <p:txBody>
          <a:bodyPr/>
          <a:lstStyle/>
          <a:p>
            <a:r>
              <a:rPr lang="en-US" dirty="0"/>
              <a:t>Basic switch configuration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08888-44F6-A37A-6B97-E740B7A13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44" y="715460"/>
            <a:ext cx="10515600" cy="5760403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Configure the switch hostname to be 'HQSw1'.</a:t>
            </a:r>
            <a:endParaRPr lang="en-GB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GB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Switch# configure terminal</a:t>
            </a:r>
          </a:p>
          <a:p>
            <a:pPr lvl="1">
              <a:lnSpc>
                <a:spcPct val="100000"/>
              </a:lnSpc>
            </a:pPr>
            <a:r>
              <a:rPr lang="en-GB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Switch(config)# hostname HQSw1</a:t>
            </a:r>
            <a:endParaRPr lang="af-Z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450"/>
              </a:spcBef>
              <a:buFont typeface="+mj-lt"/>
              <a:buAutoNum type="arabicPeriod"/>
            </a:pPr>
            <a:r>
              <a:rPr lang="af-ZA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Configure the encrypted privileged EXEC password to 'class'.</a:t>
            </a:r>
            <a:endParaRPr lang="af-ZA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af-ZA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HQSw1(config)# enable secret class</a:t>
            </a:r>
          </a:p>
          <a:p>
            <a:pPr marL="457200" indent="-457200" algn="l">
              <a:lnSpc>
                <a:spcPct val="100000"/>
              </a:lnSpc>
              <a:spcBef>
                <a:spcPts val="450"/>
              </a:spcBef>
              <a:buFont typeface="+mj-lt"/>
              <a:buAutoNum type="arabicPeriod"/>
            </a:pPr>
            <a:r>
              <a:rPr lang="af-ZA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 all line passwords to 'cisco' and require a login, starting with the console. Set vty lines 0 through 15.</a:t>
            </a:r>
            <a:endParaRPr lang="af-ZA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af-ZA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HQSw1(config)# line console 0</a:t>
            </a:r>
          </a:p>
          <a:p>
            <a:pPr lvl="1">
              <a:lnSpc>
                <a:spcPct val="100000"/>
              </a:lnSpc>
            </a:pPr>
            <a:r>
              <a:rPr lang="af-ZA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HQSw1(config-line)# password cisco</a:t>
            </a:r>
          </a:p>
          <a:p>
            <a:pPr lvl="1">
              <a:lnSpc>
                <a:spcPct val="100000"/>
              </a:lnSpc>
            </a:pPr>
            <a:r>
              <a:rPr lang="af-ZA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HQSw1(config-line)# login</a:t>
            </a:r>
          </a:p>
          <a:p>
            <a:pPr lvl="1">
              <a:lnSpc>
                <a:spcPct val="100000"/>
              </a:lnSpc>
            </a:pPr>
            <a:r>
              <a:rPr lang="af-ZA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HQSw1(config-line)# line vty 0 15</a:t>
            </a:r>
          </a:p>
          <a:p>
            <a:pPr lvl="1">
              <a:lnSpc>
                <a:spcPct val="100000"/>
              </a:lnSpc>
            </a:pPr>
            <a:r>
              <a:rPr lang="af-ZA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HQSw1(config-line)# password cisco</a:t>
            </a:r>
          </a:p>
          <a:p>
            <a:pPr lvl="1">
              <a:lnSpc>
                <a:spcPct val="100000"/>
              </a:lnSpc>
            </a:pPr>
            <a:r>
              <a:rPr lang="af-ZA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HQSw1(config-line)# login</a:t>
            </a:r>
          </a:p>
          <a:p>
            <a:pPr algn="l">
              <a:lnSpc>
                <a:spcPct val="100000"/>
              </a:lnSpc>
            </a:pPr>
            <a:endParaRPr lang="af-ZA" sz="24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67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3C43C-05E9-7384-5C73-D0DF7D286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switch configuration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EF41F-D411-753D-000F-C7DEE667C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79" y="1419367"/>
            <a:ext cx="10616821" cy="4757596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spcBef>
                <a:spcPts val="450"/>
              </a:spcBef>
              <a:buNone/>
            </a:pPr>
            <a:r>
              <a:rPr lang="af-ZA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 Enter the command to encrypt the plain text passwords.</a:t>
            </a:r>
            <a:endParaRPr lang="af-ZA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lvl="1">
              <a:lnSpc>
                <a:spcPts val="900"/>
              </a:lnSpc>
            </a:pPr>
            <a:r>
              <a:rPr lang="af-ZA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HQSw1(config-line)# service password-encryption</a:t>
            </a:r>
          </a:p>
          <a:p>
            <a:pPr marL="0" indent="0" algn="l">
              <a:spcBef>
                <a:spcPts val="450"/>
              </a:spcBef>
              <a:buNone/>
            </a:pPr>
            <a:r>
              <a:rPr lang="af-ZA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5. Configure VLAN 1 with the IP address 192.168.10.2/24 and activate the interface.</a:t>
            </a:r>
          </a:p>
          <a:p>
            <a:pPr marL="0" indent="0" algn="l">
              <a:spcBef>
                <a:spcPts val="450"/>
              </a:spcBef>
              <a:buNone/>
            </a:pPr>
            <a:endParaRPr lang="af-ZA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lvl="1">
              <a:lnSpc>
                <a:spcPts val="900"/>
              </a:lnSpc>
            </a:pPr>
            <a:r>
              <a:rPr lang="af-ZA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HQSw1(config)# interface vlan 1</a:t>
            </a:r>
          </a:p>
          <a:p>
            <a:pPr marL="457200" lvl="1" indent="0">
              <a:lnSpc>
                <a:spcPts val="900"/>
              </a:lnSpc>
              <a:buNone/>
            </a:pPr>
            <a:endParaRPr lang="af-ZA" b="0" i="0" dirty="0">
              <a:solidFill>
                <a:srgbClr val="FF0000"/>
              </a:solidFill>
              <a:effectLst/>
              <a:latin typeface="Courier New" panose="02070309020205020404" pitchFamily="49" charset="0"/>
            </a:endParaRPr>
          </a:p>
          <a:p>
            <a:pPr lvl="1">
              <a:lnSpc>
                <a:spcPct val="160000"/>
              </a:lnSpc>
            </a:pPr>
            <a:r>
              <a:rPr lang="af-ZA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HQSw1(config-if)# ip address 192.168.10.2 255.255.255.0</a:t>
            </a:r>
          </a:p>
          <a:p>
            <a:pPr lvl="1">
              <a:lnSpc>
                <a:spcPts val="900"/>
              </a:lnSpc>
            </a:pPr>
            <a:endParaRPr lang="af-ZA" b="0" i="0" dirty="0">
              <a:solidFill>
                <a:srgbClr val="FF0000"/>
              </a:solidFill>
              <a:effectLst/>
              <a:latin typeface="Courier New" panose="02070309020205020404" pitchFamily="49" charset="0"/>
            </a:endParaRPr>
          </a:p>
          <a:p>
            <a:pPr lvl="1">
              <a:lnSpc>
                <a:spcPts val="900"/>
              </a:lnSpc>
            </a:pPr>
            <a:r>
              <a:rPr lang="af-ZA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HQSw1(config-if)# no shutdown</a:t>
            </a:r>
          </a:p>
          <a:p>
            <a:pPr marL="0" indent="0" algn="l">
              <a:spcBef>
                <a:spcPts val="450"/>
              </a:spcBef>
              <a:buNone/>
            </a:pPr>
            <a:r>
              <a:rPr lang="af-ZA" b="1" dirty="0">
                <a:solidFill>
                  <a:srgbClr val="000000"/>
                </a:solidFill>
                <a:latin typeface="arial" panose="020B0604020202020204" pitchFamily="34" charset="0"/>
              </a:rPr>
              <a:t>6. </a:t>
            </a:r>
            <a:r>
              <a:rPr lang="af-ZA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Return directly to privileged EXEC mode and display the current configuration.</a:t>
            </a:r>
            <a:endParaRPr lang="af-ZA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lvl="1">
              <a:lnSpc>
                <a:spcPts val="900"/>
              </a:lnSpc>
            </a:pPr>
            <a:r>
              <a:rPr lang="af-ZA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HQSw1(config-if)# end</a:t>
            </a:r>
          </a:p>
          <a:p>
            <a:pPr lvl="1">
              <a:lnSpc>
                <a:spcPts val="900"/>
              </a:lnSpc>
            </a:pPr>
            <a:r>
              <a:rPr lang="af-ZA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HQSw1# show running-configuration</a:t>
            </a:r>
          </a:p>
          <a:p>
            <a:pPr algn="ctr">
              <a:spcBef>
                <a:spcPts val="450"/>
              </a:spcBef>
            </a:pPr>
            <a:r>
              <a:rPr lang="af-ZA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successfully completed the basic switch configurations on switch HQSw1.</a:t>
            </a:r>
            <a:endParaRPr lang="af-ZA" b="0" i="1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1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D632A-5FB8-3A8C-822E-EEE306E2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Do Switched Networks Work?</a:t>
            </a:r>
            <a:br>
              <a:rPr lang="en-GB" b="1" dirty="0"/>
            </a:br>
            <a:endParaRPr lang="en-D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6A516-A71F-F583-3944-EB7E67A70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1539240"/>
            <a:ext cx="10789920" cy="46377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 Address Learning: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switch receives a frame, it records the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MAC address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 number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its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 address table.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Forwarding Frames: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switch examines the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destination MAC address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its MAC table.</a:t>
            </a:r>
          </a:p>
          <a:p>
            <a:pPr lvl="2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entry exists, it forwards the frame directly to the corresponding port.</a:t>
            </a:r>
          </a:p>
          <a:p>
            <a:pPr lvl="2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 entry exists, the switch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floods the frame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all ports except the sender’s.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Filtering &amp; Reducing Broadcast Traffic: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Switches prevent unnecessary traffic from reaching unrelated devices.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VLANs (Virtual LANs) can further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 traffic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creating separate broadcast domain</a:t>
            </a:r>
          </a:p>
          <a:p>
            <a:endParaRPr lang="en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F15C0-0F4D-516A-C4BA-9F136C2C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AC17C-462F-BB62-DE4D-01EE75DC4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f-ZA" dirty="0"/>
          </a:p>
          <a:p>
            <a:r>
              <a:rPr lang="af-ZA" dirty="0"/>
              <a:t>Read about Benefits of Switched Networks and make notes.</a:t>
            </a:r>
          </a:p>
          <a:p>
            <a:endParaRPr lang="af-ZA" dirty="0"/>
          </a:p>
          <a:p>
            <a:r>
              <a:rPr lang="af-ZA" b="1" i="1" dirty="0"/>
              <a:t>QUICK THOUGHT..</a:t>
            </a:r>
          </a:p>
          <a:p>
            <a:pPr lvl="1"/>
            <a:r>
              <a:rPr lang="af-ZA" b="1" i="1" dirty="0"/>
              <a:t>A switch receives a packet while a router receives.........................................</a:t>
            </a:r>
          </a:p>
          <a:p>
            <a:pPr lvl="1"/>
            <a:r>
              <a:rPr lang="af-ZA" b="1" i="1" dirty="0"/>
              <a:t>IP address operates on layer 3 while MAC addresses operate on layer............</a:t>
            </a:r>
          </a:p>
          <a:p>
            <a:pPr lvl="1"/>
            <a:endParaRPr lang="af-ZA" b="1" i="1" dirty="0"/>
          </a:p>
          <a:p>
            <a:pPr lvl="1"/>
            <a:endParaRPr lang="en-DK" b="1" i="1" dirty="0"/>
          </a:p>
        </p:txBody>
      </p:sp>
    </p:spTree>
    <p:extLst>
      <p:ext uri="{BB962C8B-B14F-4D97-AF65-F5344CB8AC3E}">
        <p14:creationId xmlns:p14="http://schemas.microsoft.com/office/powerpoint/2010/main" val="94511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8AA8F-0432-C1F4-D45A-9B79B7988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dirty="0">
                <a:solidFill>
                  <a:srgbClr val="404040"/>
                </a:solidFill>
                <a:effectLst/>
                <a:latin typeface="Helvetica Neue"/>
              </a:rPr>
              <a:t>Borderless Switched Networks</a:t>
            </a:r>
            <a:br>
              <a:rPr lang="en-GB" b="0" i="0" dirty="0">
                <a:solidFill>
                  <a:srgbClr val="404040"/>
                </a:solidFill>
                <a:effectLst/>
                <a:latin typeface="Helvetica Neue"/>
              </a:rPr>
            </a:br>
            <a:endParaRPr lang="en-D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5DDEAE0-5F4D-09D4-FAF9-30349302F7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90601" y="1053157"/>
            <a:ext cx="10363199" cy="403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A </a:t>
            </a:r>
            <a:r>
              <a:rPr lang="en-GB" b="1" dirty="0"/>
              <a:t>Borderless Switched Network</a:t>
            </a:r>
            <a:r>
              <a:rPr lang="en-GB" dirty="0"/>
              <a:t> is a network architecture that provides </a:t>
            </a:r>
            <a:r>
              <a:rPr lang="en-GB" b="1" dirty="0"/>
              <a:t>secure, scalable, and seamless connectivity</a:t>
            </a:r>
            <a:r>
              <a:rPr lang="en-GB" dirty="0"/>
              <a:t> for users, devices, and applications—</a:t>
            </a:r>
            <a:r>
              <a:rPr lang="en-GB" b="1" dirty="0"/>
              <a:t>anywhere, anytime, and on any device</a:t>
            </a:r>
            <a:r>
              <a:rPr lang="en-GB" dirty="0"/>
              <a:t>. </a:t>
            </a:r>
          </a:p>
          <a:p>
            <a:pPr>
              <a:lnSpc>
                <a:spcPct val="150000"/>
              </a:lnSpc>
            </a:pPr>
            <a:r>
              <a:rPr lang="en-GB" dirty="0"/>
              <a:t>This model extends beyond traditional network boundaries, integrating </a:t>
            </a:r>
            <a:r>
              <a:rPr lang="en-GB" b="1" dirty="0"/>
              <a:t>wired, wireless, cloud, and remote access technologies</a:t>
            </a:r>
            <a:r>
              <a:rPr lang="en-GB" dirty="0"/>
              <a:t> into a unified, intelligent network.</a:t>
            </a:r>
          </a:p>
        </p:txBody>
      </p:sp>
    </p:spTree>
    <p:extLst>
      <p:ext uri="{BB962C8B-B14F-4D97-AF65-F5344CB8AC3E}">
        <p14:creationId xmlns:p14="http://schemas.microsoft.com/office/powerpoint/2010/main" val="381536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10A3-468C-B521-7663-B36C189D1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Key Components of a Borderless Switched Network</a:t>
            </a:r>
            <a:br>
              <a:rPr lang="en-GB" b="1" dirty="0"/>
            </a:b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1FF9C-443F-8F11-14A8-19D980B53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2168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Hierarchical Design:</a:t>
            </a:r>
            <a:endParaRPr lang="en-GB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a structured </a:t>
            </a:r>
            <a:r>
              <a:rPr lang="en-GB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three-tier model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(Core, Distribution, and Access Layers) for efficiency.</a:t>
            </a:r>
          </a:p>
          <a:p>
            <a:pPr lvl="1">
              <a:lnSpc>
                <a:spcPct val="150000"/>
              </a:lnSpc>
            </a:pP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Separates traffic at different network layers for </a:t>
            </a:r>
            <a:r>
              <a:rPr lang="en-GB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optimized performance and scalability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Modular and Stackable Switches:</a:t>
            </a:r>
            <a:endParaRPr lang="en-GB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</a:t>
            </a:r>
            <a:r>
              <a:rPr lang="en-GB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modular switches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flexibility in large networks.</a:t>
            </a:r>
          </a:p>
          <a:p>
            <a:pPr lvl="1">
              <a:lnSpc>
                <a:spcPct val="150000"/>
              </a:lnSpc>
            </a:pP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lang="en-GB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stackable switches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easy scalability and redundancy.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Wireless and Wired Integration:</a:t>
            </a:r>
            <a:endParaRPr lang="en-GB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seamless roaming for users moving between </a:t>
            </a:r>
            <a:r>
              <a:rPr lang="en-GB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Wi-Fi and Ethernet networks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lang="en-GB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Points (APs)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centralized </a:t>
            </a:r>
            <a:r>
              <a:rPr lang="en-GB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wireless controllers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of Service (QoS):</a:t>
            </a:r>
            <a:endParaRPr lang="en-GB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Prioritizes critical applications like </a:t>
            </a:r>
            <a:r>
              <a:rPr lang="en-GB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VoIP, video conferencing, and cloud applications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latency and improves user experience.</a:t>
            </a:r>
          </a:p>
          <a:p>
            <a:pPr marL="0" indent="0">
              <a:lnSpc>
                <a:spcPct val="150000"/>
              </a:lnSpc>
              <a:buNone/>
            </a:pPr>
            <a:endParaRPr lang="en-DK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0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6C18-356C-DED5-1A1F-8395B860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739"/>
            <a:ext cx="12146280" cy="1325563"/>
          </a:xfrm>
        </p:spPr>
        <p:txBody>
          <a:bodyPr>
            <a:normAutofit/>
          </a:bodyPr>
          <a:lstStyle/>
          <a:p>
            <a:r>
              <a:rPr lang="en-GB" b="1" dirty="0"/>
              <a:t>Hierarchical Design for Borderless Switched Networks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F6D2D-73B1-97CC-D4CF-8C887FDEB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80" y="1219200"/>
            <a:ext cx="5273040" cy="4907279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widely used hierarchical frameworks in campus networks:</a:t>
            </a:r>
          </a:p>
          <a:p>
            <a:pPr lvl="1">
              <a:lnSpc>
                <a:spcPct val="170000"/>
              </a:lnSpc>
            </a:pP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Three-Tier Model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(Access, Distribution, and Core layers)</a:t>
            </a:r>
          </a:p>
          <a:p>
            <a:pPr lvl="1">
              <a:lnSpc>
                <a:spcPct val="170000"/>
              </a:lnSpc>
            </a:pP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Two-Tier Model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(Collapsed Core and Access layers)</a:t>
            </a:r>
          </a:p>
          <a:p>
            <a:pPr>
              <a:lnSpc>
                <a:spcPct val="170000"/>
              </a:lnSpc>
            </a:pP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Layers &amp; Functions:</a:t>
            </a:r>
            <a:b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Layer: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Connects end devices and enforces security policies</a:t>
            </a:r>
            <a:b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Layer: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Aggregates traffic, applies security and policy enforcement</a:t>
            </a:r>
            <a:b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Layer: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High-speed backbone for efficient traffic forwarding</a:t>
            </a:r>
          </a:p>
          <a:p>
            <a:endParaRPr lang="en-D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95883F-CFF9-9C84-AE01-1AAC1A0205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19201"/>
            <a:ext cx="6324600" cy="5273674"/>
          </a:xfrm>
        </p:spPr>
      </p:pic>
    </p:spTree>
    <p:extLst>
      <p:ext uri="{BB962C8B-B14F-4D97-AF65-F5344CB8AC3E}">
        <p14:creationId xmlns:p14="http://schemas.microsoft.com/office/powerpoint/2010/main" val="92015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607AD-7EC3-865C-F3DA-FD8F0F7E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557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GB" b="0" i="0" u="none" strike="noStrike" dirty="0">
                <a:solidFill>
                  <a:srgbClr val="2BA2FF"/>
                </a:solidFill>
                <a:effectLst/>
                <a:latin typeface="Helvetica Neue"/>
                <a:hlinkClick r:id="rId2" tooltip="Home"/>
              </a:rPr>
            </a:br>
            <a:r>
              <a:rPr lang="en-GB" b="0" i="0" dirty="0">
                <a:solidFill>
                  <a:srgbClr val="404040"/>
                </a:solidFill>
                <a:effectLst/>
                <a:latin typeface="Helvetica Neue"/>
              </a:rPr>
              <a:t>Core Distribution Access</a:t>
            </a:r>
            <a:br>
              <a:rPr lang="en-GB" b="0" i="0" dirty="0">
                <a:solidFill>
                  <a:srgbClr val="404040"/>
                </a:solidFill>
                <a:effectLst/>
                <a:latin typeface="Helvetica Neue"/>
              </a:rPr>
            </a:br>
            <a:endParaRPr lang="en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94F86-3F6C-8693-C530-5A01D1C8C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48" y="857251"/>
            <a:ext cx="5157787" cy="823912"/>
          </a:xfrm>
        </p:spPr>
        <p:txBody>
          <a:bodyPr/>
          <a:lstStyle/>
          <a:p>
            <a:r>
              <a:rPr lang="af-ZA" b="0" dirty="0">
                <a:solidFill>
                  <a:srgbClr val="393536"/>
                </a:solidFill>
                <a:latin typeface="Geneva"/>
              </a:rPr>
              <a:t>T</a:t>
            </a:r>
            <a:r>
              <a:rPr lang="af-ZA" b="0" i="0" dirty="0">
                <a:solidFill>
                  <a:srgbClr val="393536"/>
                </a:solidFill>
                <a:effectLst/>
                <a:latin typeface="Geneva"/>
              </a:rPr>
              <a:t>hree-tier campus network design</a:t>
            </a:r>
            <a:endParaRPr lang="en-DK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CC28B1C-79CC-6718-FC81-DDEE08CB10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7" y="1874520"/>
            <a:ext cx="4959103" cy="4297141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73A34D-36D8-C298-C0E5-FCA44C60ED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937164"/>
            <a:ext cx="5183188" cy="823912"/>
          </a:xfrm>
        </p:spPr>
        <p:txBody>
          <a:bodyPr/>
          <a:lstStyle/>
          <a:p>
            <a:r>
              <a:rPr lang="af-ZA" b="0" dirty="0">
                <a:solidFill>
                  <a:srgbClr val="393536"/>
                </a:solidFill>
                <a:latin typeface="Geneva"/>
              </a:rPr>
              <a:t>T</a:t>
            </a:r>
            <a:r>
              <a:rPr lang="af-ZA" b="0" i="0" dirty="0">
                <a:solidFill>
                  <a:srgbClr val="393536"/>
                </a:solidFill>
                <a:effectLst/>
                <a:latin typeface="Geneva"/>
              </a:rPr>
              <a:t>wo-tier campus network design/leaf spine network</a:t>
            </a:r>
            <a:endParaRPr lang="en-DK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50AB35D-7369-551B-E065-F2A7E409F49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24" y="1874520"/>
            <a:ext cx="5640979" cy="4046316"/>
          </a:xfrm>
        </p:spPr>
      </p:pic>
    </p:spTree>
    <p:extLst>
      <p:ext uri="{BB962C8B-B14F-4D97-AF65-F5344CB8AC3E}">
        <p14:creationId xmlns:p14="http://schemas.microsoft.com/office/powerpoint/2010/main" val="4149423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4066</TotalTime>
  <Words>2277</Words>
  <Application>Microsoft Office PowerPoint</Application>
  <PresentationFormat>Widescreen</PresentationFormat>
  <Paragraphs>207</Paragraphs>
  <Slides>31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Arial</vt:lpstr>
      <vt:lpstr>Calibri</vt:lpstr>
      <vt:lpstr>Calibri Light</vt:lpstr>
      <vt:lpstr>Courier New</vt:lpstr>
      <vt:lpstr>Geneva</vt:lpstr>
      <vt:lpstr>Helvetica</vt:lpstr>
      <vt:lpstr>Helvetica Neue</vt:lpstr>
      <vt:lpstr>inherit</vt:lpstr>
      <vt:lpstr>Palatino Linotype</vt:lpstr>
      <vt:lpstr>Times New Roman</vt:lpstr>
      <vt:lpstr>Wingdings</vt:lpstr>
      <vt:lpstr>Office Theme</vt:lpstr>
      <vt:lpstr>PowerPoint Presentation</vt:lpstr>
      <vt:lpstr> Introduction to Switched Networks  </vt:lpstr>
      <vt:lpstr>📌 Key Characteristics of Switched Networks:</vt:lpstr>
      <vt:lpstr>How Do Switched Networks Work? </vt:lpstr>
      <vt:lpstr>Take home</vt:lpstr>
      <vt:lpstr>Borderless Switched Networks </vt:lpstr>
      <vt:lpstr>Key Components of a Borderless Switched Network </vt:lpstr>
      <vt:lpstr>Hierarchical Design for Borderless Switched Networks</vt:lpstr>
      <vt:lpstr> Core Distribution Access </vt:lpstr>
      <vt:lpstr>Types of Switches Based On Different Categories</vt:lpstr>
      <vt:lpstr>PowerPoint Presentation</vt:lpstr>
      <vt:lpstr>How Switches Use MAC Addresses to forward packets</vt:lpstr>
      <vt:lpstr>Slide 2: MAC Address Table Population &amp; Frame Forwarding </vt:lpstr>
      <vt:lpstr>PowerPoint Presentation</vt:lpstr>
      <vt:lpstr>Switch Forwarding Methods </vt:lpstr>
      <vt:lpstr>Store-and-Forward Switching </vt:lpstr>
      <vt:lpstr>Primary characteristics of Store-and-forward </vt:lpstr>
      <vt:lpstr>Cut-Through Switching </vt:lpstr>
      <vt:lpstr>primary characteristics of cut-through switching</vt:lpstr>
      <vt:lpstr>Switching domains</vt:lpstr>
      <vt:lpstr>Collision Domains </vt:lpstr>
      <vt:lpstr>Collision Domains </vt:lpstr>
      <vt:lpstr>How Switches Reduce Collision Domains: </vt:lpstr>
      <vt:lpstr>PowerPoint Presentation</vt:lpstr>
      <vt:lpstr>Broadcast Domains </vt:lpstr>
      <vt:lpstr>Broadcast Domains </vt:lpstr>
      <vt:lpstr>How Switches &amp; Routers Control Broadcast Domains: </vt:lpstr>
      <vt:lpstr>PowerPoint Presentation</vt:lpstr>
      <vt:lpstr>Switches help alleviate network congestion by: </vt:lpstr>
      <vt:lpstr>Basic switch configuration</vt:lpstr>
      <vt:lpstr>Basic switch configuration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hajarah ali</dc:creator>
  <cp:lastModifiedBy>hajarah ali</cp:lastModifiedBy>
  <cp:revision>8</cp:revision>
  <dcterms:created xsi:type="dcterms:W3CDTF">2025-02-15T02:29:38Z</dcterms:created>
  <dcterms:modified xsi:type="dcterms:W3CDTF">2025-02-23T21:20:57Z</dcterms:modified>
</cp:coreProperties>
</file>