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01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Uploaded source book: Multinational Business Finance, 14th ed., Global Edition, cover/title page (PDF p. 8) and Chapter 17 listed in contents (PDF pp. 19–24).
- Background image rendered from the uploaded PDF title page asset: /mnt/data/political_risk_slides/assets/page8-008.png.
- Topic structure requested by the user; chapter basis is Chapter 17, “Foreign Direct Investment and Political Risk.”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Global Finance in Practice 17.1 “Apache Takes a Hit from Egyptian Protests,” book pp. 512–513.
- Rendered and cropped case image from uploaded PDF page 517: /mnt/data/political_risk_slides/assets/apache_case_exhibit.png.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This integrated playbook is a presentation synthesis based on the management strategies discussed across Chapter 17.
- Underlying source material: governance risk management and investment agreements (pp. 513–515); blocked funds / transfer risk management (pp. 517–519); cultural and institutional risk management via Exhibit 17.5 (p. 517); global-specific risk management via Exhibit 17.6 (pp. 522–523).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Recap slide synthesized from the full Chapter 17 discussion in Multinational Business Finance, 14th ed., pp. 510–523.
- The summary restates the chapter’s classification, measurement, and management themes rather than introducing new external content.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“Predicting Political Risk” and “Defining and Classifying Political Risk,” book pp. 510–511.
- Exhibit 17.4 “Classification of Political Risks,” rendered and cropped from uploaded PDF page 515: /mnt/data/political_risk_slides/assets/taxonomy_exhibit.png.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Global Finance in Practice 17.1 and “Firm-Specific Political Risk: Governance Risk,” book pp. 512–514.
- Governance risk definition and goal-conflict discussion from book p. 513; examples of conflicting objectives and the importance of tailored firm-level analysis from pp. 513–514.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“The best approach to goal conflict management…” and “Investment Agreements,” book pp. 513–515.
- Investment agreement elements listed in the text on book pp. 514–515.
- Insurance and guarantee discussion using OPIC on book p. 515.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Exhibit 17.4 and section on country-specific risk: transfer risk / blocked funds, book pp. 510–511 and 517–519.
- Three-stage response to blocked funds summarized from the text on book p. 517.
- Statement that blockage reduces expected NPV and IRR from the preinvestment strategy discussion on book p. 517.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“Country-Specific Risk: Cultural and Institutional Risk,” book pp. 519–522.
- Examples of dimensions and management responses from Exhibit 17.5, rendered and cropped from uploaded PDF page 522: /mnt/data/political_risk_slides/assets/country_strategies_exhibit.png.
- Protectionism discussion and examples of sensitive industries from book pp. 521–522.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“Global-Specific Risk” and “Terrorism and War,” book pp. 522–523.
- Exhibit 17.6 “Management Strategies for Global-Specific Risks,” rendered and cropped from uploaded PDF page 527: /mnt/data/political_risk_slides/assets/global_strategies_exhibit.png.
- Text states there is no effective hedging solution for terrorism; firms rely on governments and crisis planning, and cross-border supply chains can amplify exposure.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Multinational Business Finance, 14th ed., Chapter 17, “Predicting Firm-Specific Risk,” “Predicting Country-Specific Risk,” and “Predicting Global-Specific Risk,” book pp. 510–513.
- The macro-risk input list is drawn from the country-risk measurement discussion on book p. 512.
- The statement that prediction track records are “spotty at best” comes from the country-risk discussion on book p. 512.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This scorecard is a teaching synthesis created for the presentation, based on the book’s classification and measurement discussion in Chapter 17.
- Underlying source material: Multinational Business Finance, 14th ed., Chapter 17, especially pp. 510–513 and 516–523.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11480" cy="6858000"/>
          </a:xfrm>
          <a:prstGeom prst="rect">
            <a:avLst/>
          </a:prstGeom>
          <a:solidFill>
            <a:srgbClr val="DDF1FB"/>
          </a:solidFill>
          <a:ln w="12700">
            <a:solidFill>
              <a:srgbClr val="DDF1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40080" y="502920"/>
            <a:ext cx="1106424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olitical_risk_slides/assets/page8-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68680" y="914400"/>
            <a:ext cx="7589520" cy="4800600"/>
          </a:xfrm>
          <a:prstGeom prst="roundRect">
            <a:avLst>
              <a:gd name="adj" fmla="val 1143"/>
            </a:avLst>
          </a:prstGeom>
          <a:solidFill>
            <a:srgbClr val="FFFFFF">
              <a:alpha val="90000"/>
            </a:srgbClr>
          </a:solidFill>
          <a:ln w="12700">
            <a:solidFill>
              <a:srgbClr val="D6EAF5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143000" y="1325880"/>
            <a:ext cx="6858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Political Risk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Assessment and Management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1170432" y="3154680"/>
            <a:ext cx="6400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4B4F55"/>
                </a:solidFill>
              </a:rPr>
              <a:t>Firm-specific • Country-specific • Global-specific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4B4F55"/>
                </a:solidFill>
              </a:rPr>
              <a:t>Measurement and management of country risk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1170432" y="4160520"/>
            <a:ext cx="429768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70432" y="4315968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85BC"/>
                </a:solidFill>
              </a:rPr>
              <a:t>Teaching deck based on Chapter 17 of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1E85BC"/>
                </a:solidFill>
              </a:rPr>
              <a:t>Multinational Business Finance, 14th edition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8686800" y="1417320"/>
            <a:ext cx="2743200" cy="3291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Subtopics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4.1 Firm-specific risk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4.2 Country-specific risks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4.3 Global-specific risks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4.4 Measurement of Country Risk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4.5 Management of Country Risk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641080" y="5504688"/>
            <a:ext cx="239572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240" i="1" dirty="0">
                <a:solidFill>
                  <a:srgbClr val="4B4F55"/>
                </a:solidFill>
              </a:rPr>
              <a:t>Political risk matters because multinational firms create value across borders—while facing governance, transfer, institutional, and global shocks that can rapidly change expected returns.</a:t>
            </a:r>
            <a:endParaRPr lang="en-US"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Illustration: Apache and the Egyptian protests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REACTION</a:t>
            </a:r>
            <a:endParaRPr lang="en-US" sz="1100" dirty="0"/>
          </a:p>
        </p:txBody>
      </p:sp>
      <p:pic>
        <p:nvPicPr>
          <p:cNvPr id="4" name="Image 0" descr="/mnt/data/political_risk_slides/assets/apache_case_exhib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218381"/>
            <a:ext cx="6583680" cy="492415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35240" y="1005840"/>
            <a:ext cx="3840480" cy="530352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882128" y="123444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What the case shows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7818120" y="1600200"/>
            <a:ext cx="3200400" cy="18745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Egypt generated about 30% of Apache’s 2011 revenue.
</a:t>
            </a:r>
            <a:endParaRPr lang="en-US" sz="1590" dirty="0"/>
          </a:p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contributed 26% of total production and 13% of proved reserves.
</a:t>
            </a:r>
            <a:endParaRPr lang="en-US" sz="1590" dirty="0"/>
          </a:p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Between January 17 and January 28, 2011, Apache’s share price fell from $127.56 to $114.84.
</a:t>
            </a:r>
            <a:endParaRPr lang="en-US" sz="1590" dirty="0"/>
          </a:p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464.4 million shares outstanding, market value fell by roughly $4.6 billion in 11 days.</a:t>
            </a:r>
            <a:endParaRPr lang="en-US" sz="1590" dirty="0"/>
          </a:p>
        </p:txBody>
      </p:sp>
      <p:sp>
        <p:nvSpPr>
          <p:cNvPr id="8" name="Shape 5"/>
          <p:cNvSpPr/>
          <p:nvPr/>
        </p:nvSpPr>
        <p:spPr>
          <a:xfrm>
            <a:off x="7845552" y="3794760"/>
            <a:ext cx="306324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882128" y="395020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E85BC"/>
                </a:solidFill>
              </a:rPr>
              <a:t>Lesson for students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7882128" y="4224528"/>
            <a:ext cx="3154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4B4F55"/>
                </a:solidFill>
              </a:rPr>
              <a:t>Political risk can destroy value even when physical production is not immediately interrupted. Markets price exposure as soon as vulnerability becomes visible.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7882128" y="5440680"/>
            <a:ext cx="3017520" cy="566928"/>
          </a:xfrm>
          <a:prstGeom prst="roundRect">
            <a:avLst>
              <a:gd name="adj" fmla="val 6452"/>
            </a:avLst>
          </a:prstGeom>
          <a:solidFill>
            <a:srgbClr val="FDF9F1"/>
          </a:solidFill>
          <a:ln w="12700">
            <a:solidFill>
              <a:srgbClr val="E6D5B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028432" y="5614416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0" dirty="0">
                <a:solidFill>
                  <a:srgbClr val="1F2328"/>
                </a:solidFill>
              </a:rPr>
              <a:t>Risk assessment must be linked to concentration of revenue, production, and reserves.</a:t>
            </a:r>
            <a:endParaRPr lang="en-US" sz="14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4.5 Management of country risk: an integrated playbook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BEFORE • DURING • AFTER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896112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4B4F55"/>
                </a:solidFill>
              </a:rPr>
              <a:t>The chapter’s management logic can be taught as a timeline: what to do before entry, during operations, and when risk crystallizes.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77240" y="1371600"/>
            <a:ext cx="2788920" cy="4754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14400" y="1554480"/>
            <a:ext cx="2514600" cy="475488"/>
          </a:xfrm>
          <a:prstGeom prst="roundRect">
            <a:avLst>
              <a:gd name="adj" fmla="val 5769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700784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Before entry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86968" y="2240280"/>
            <a:ext cx="2542032" cy="34747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 macro and micro political risk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blocked-fund assumptions into capital budgeting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Choose ownership structure and partner strategy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Negotiate investment agreements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Consider insurance, guarantees, and diversified borrowing sources</a:t>
            </a:r>
            <a:endParaRPr lang="en-US" sz="1540" dirty="0"/>
          </a:p>
        </p:txBody>
      </p:sp>
      <p:sp>
        <p:nvSpPr>
          <p:cNvPr id="9" name="Shape 7"/>
          <p:cNvSpPr/>
          <p:nvPr/>
        </p:nvSpPr>
        <p:spPr>
          <a:xfrm>
            <a:off x="4069080" y="1371600"/>
            <a:ext cx="2788920" cy="4754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206240" y="1554480"/>
            <a:ext cx="2514600" cy="475488"/>
          </a:xfrm>
          <a:prstGeom prst="roundRect">
            <a:avLst>
              <a:gd name="adj" fmla="val 5769"/>
            </a:avLst>
          </a:prstGeom>
          <a:solidFill>
            <a:srgbClr val="F7FBFE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270248" y="1700784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During operations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178808" y="2240280"/>
            <a:ext cx="2542032" cy="34747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 country developments continuously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Localize staffing where needed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Respect host religious and institutional norms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Maintain anti-bribery discipline and local legal support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operational tools such as fronting loans, transfer pricing, or unrelated exports where appropriate</a:t>
            </a:r>
            <a:endParaRPr lang="en-US" sz="1540" dirty="0"/>
          </a:p>
        </p:txBody>
      </p:sp>
      <p:sp>
        <p:nvSpPr>
          <p:cNvPr id="13" name="Shape 11"/>
          <p:cNvSpPr/>
          <p:nvPr/>
        </p:nvSpPr>
        <p:spPr>
          <a:xfrm>
            <a:off x="7360920" y="1371600"/>
            <a:ext cx="2788920" cy="4754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498080" y="1554480"/>
            <a:ext cx="2514600" cy="475488"/>
          </a:xfrm>
          <a:prstGeom prst="roundRect">
            <a:avLst>
              <a:gd name="adj" fmla="val 5769"/>
            </a:avLst>
          </a:prstGeom>
          <a:solidFill>
            <a:srgbClr val="FEFAF1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562088" y="1700784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If risk crystallizes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470648" y="2240280"/>
            <a:ext cx="2542032" cy="34747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Activate crisis planning and protect people first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Preserve supply-chain continuity where possible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Seek special dispensation, arbitration, or negotiated relief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forced reinvestment intelligently if funds are trapped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 for divestment or restructuring if the political bargain breaks down</a:t>
            </a:r>
            <a:endParaRPr lang="en-US" sz="1540" dirty="0"/>
          </a:p>
        </p:txBody>
      </p:sp>
      <p:sp>
        <p:nvSpPr>
          <p:cNvPr id="17" name="Shape 15"/>
          <p:cNvSpPr/>
          <p:nvPr/>
        </p:nvSpPr>
        <p:spPr>
          <a:xfrm>
            <a:off x="640080" y="6199632"/>
            <a:ext cx="10927080" cy="347472"/>
          </a:xfrm>
          <a:prstGeom prst="rect">
            <a:avLst/>
          </a:prstGeom>
          <a:solidFill>
            <a:srgbClr val="F3F8FB"/>
          </a:solidFill>
          <a:ln w="12700">
            <a:solidFill>
              <a:srgbClr val="DC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41248" y="6300216"/>
            <a:ext cx="10515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72777F"/>
                </a:solidFill>
              </a:rPr>
              <a:t>Country-risk management is cumulative: contracts, financing, operations, and contingency planning should reinforce one another.</a:t>
            </a: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takeaways for teaching and revision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WRAP-UP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77240" y="960120"/>
            <a:ext cx="5166360" cy="521208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87552" y="12070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2328"/>
                </a:solidFill>
              </a:rPr>
              <a:t>Five takeaways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941832" y="1627632"/>
            <a:ext cx="4526280" cy="28803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Political risk should be classified before it is managed.
</a:t>
            </a:r>
            <a:endParaRPr lang="en-US" sz="1700" dirty="0"/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Firm-specific risk is mainly governance risk.
</a:t>
            </a:r>
            <a:endParaRPr lang="en-US" sz="1700" dirty="0"/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Country-specific risk combines transfer risk with cultural and institutional misfit.
</a:t>
            </a:r>
            <a:endParaRPr lang="en-US" sz="1700" dirty="0"/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Global-specific risk requires resilience more than forecasting precision.
</a:t>
            </a:r>
            <a:endParaRPr lang="en-US" sz="1700" dirty="0"/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Measurement improves preparedness—even when prediction remains imperfect.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960120" y="4754880"/>
            <a:ext cx="457200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87552" y="4919472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E85BC"/>
                </a:solidFill>
              </a:rPr>
              <a:t>Exam / discussion prompts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41832" y="5212080"/>
            <a:ext cx="4526280" cy="7772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62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can two firms in the same country face different political risk?
</a:t>
            </a:r>
            <a:endParaRPr lang="en-US" sz="1520" dirty="0"/>
          </a:p>
          <a:p>
            <a:pPr marL="177800" indent="-177800">
              <a:buSzPct val="100000"/>
              <a:buChar char="•"/>
            </a:pPr>
            <a:r>
              <a:rPr lang="en-US" sz="15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do blocked funds affect capital budgeting?
</a:t>
            </a:r>
            <a:endParaRPr lang="en-US" sz="1520" dirty="0"/>
          </a:p>
          <a:p>
            <a:pPr marL="177800" indent="-177800">
              <a:buSzPct val="100000"/>
              <a:buChar char="•"/>
            </a:pPr>
            <a:r>
              <a:rPr lang="en-US" sz="15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Which risks can be negotiated away, and which can only be prepared for?</a:t>
            </a:r>
            <a:endParaRPr lang="en-US" sz="1520" dirty="0"/>
          </a:p>
        </p:txBody>
      </p:sp>
      <p:sp>
        <p:nvSpPr>
          <p:cNvPr id="10" name="Shape 8"/>
          <p:cNvSpPr/>
          <p:nvPr/>
        </p:nvSpPr>
        <p:spPr>
          <a:xfrm>
            <a:off x="6263640" y="960120"/>
            <a:ext cx="5166360" cy="5212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92240" y="120700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2328"/>
                </a:solidFill>
              </a:rPr>
              <a:t>Quick revision map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6995160" y="1783080"/>
            <a:ext cx="3703320" cy="457200"/>
          </a:xfrm>
          <a:prstGeom prst="roundRect">
            <a:avLst>
              <a:gd name="adj" fmla="val 6000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132320" y="1929384"/>
            <a:ext cx="3429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Political Risk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8851392" y="2240280"/>
            <a:ext cx="0" cy="45720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629400" y="2697480"/>
            <a:ext cx="4434840" cy="640080"/>
          </a:xfrm>
          <a:prstGeom prst="roundRect">
            <a:avLst>
              <a:gd name="adj" fmla="val 4286"/>
            </a:avLst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812280" y="2807208"/>
            <a:ext cx="4069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Firm-specific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Governance risk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Goal conflict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Negotiation &amp; agreements</a:t>
            </a:r>
            <a:endParaRPr lang="en-US" sz="1480" dirty="0"/>
          </a:p>
        </p:txBody>
      </p:sp>
      <p:sp>
        <p:nvSpPr>
          <p:cNvPr id="17" name="Shape 15"/>
          <p:cNvSpPr/>
          <p:nvPr/>
        </p:nvSpPr>
        <p:spPr>
          <a:xfrm>
            <a:off x="8851392" y="2240280"/>
            <a:ext cx="0" cy="141732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629400" y="3657600"/>
            <a:ext cx="4434840" cy="640080"/>
          </a:xfrm>
          <a:prstGeom prst="roundRect">
            <a:avLst>
              <a:gd name="adj" fmla="val 4286"/>
            </a:avLst>
          </a:prstGeom>
          <a:solidFill>
            <a:srgbClr val="FEFAF1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812280" y="3767328"/>
            <a:ext cx="4069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Country-specific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Transfer risk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Cultural/institutional risk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Measurement + operating tools</a:t>
            </a:r>
            <a:endParaRPr lang="en-US" sz="1480" dirty="0"/>
          </a:p>
        </p:txBody>
      </p:sp>
      <p:sp>
        <p:nvSpPr>
          <p:cNvPr id="20" name="Shape 18"/>
          <p:cNvSpPr/>
          <p:nvPr/>
        </p:nvSpPr>
        <p:spPr>
          <a:xfrm>
            <a:off x="8851392" y="2240280"/>
            <a:ext cx="0" cy="237744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629400" y="4617720"/>
            <a:ext cx="4434840" cy="640080"/>
          </a:xfrm>
          <a:prstGeom prst="roundRect">
            <a:avLst>
              <a:gd name="adj" fmla="val 4286"/>
            </a:avLst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812280" y="4727448"/>
            <a:ext cx="4069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Global-specific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Terrorism, activism, environment, poverty, cyber</a:t>
            </a:r>
            <a:endParaRPr lang="en-US" sz="1480" dirty="0"/>
          </a:p>
          <a:p>
            <a:pPr marL="0" indent="0" algn="ctr">
              <a:buNone/>
            </a:pPr>
            <a:r>
              <a:rPr lang="en-US" sz="1480" dirty="0">
                <a:solidFill>
                  <a:srgbClr val="4B4F55"/>
                </a:solidFill>
              </a:rPr>
              <a:t>Resilience + crisis planning</a:t>
            </a:r>
            <a:endParaRPr lang="en-US" sz="14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Political risk: the book’s organizing logic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OVERVIEW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31520" y="713232"/>
            <a:ext cx="1234440" cy="310896"/>
          </a:xfrm>
          <a:prstGeom prst="roundRect">
            <a:avLst>
              <a:gd name="adj" fmla="val 11765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  <a:effectLst>
            <a:outerShdw blurRad="12700" dist="63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740664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E85BC"/>
                </a:solidFill>
              </a:rPr>
              <a:t>Chapter 17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777240" y="1115568"/>
            <a:ext cx="47548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4B4F55"/>
                </a:solidFill>
              </a:rPr>
              <a:t>The text classifies political risk by where it originates and how it affects the multinational enterprise (MNE):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31520" y="1783080"/>
            <a:ext cx="4800600" cy="4160520"/>
          </a:xfrm>
          <a:prstGeom prst="rect">
            <a:avLst/>
          </a:prstGeom>
          <a:solidFill>
            <a:srgbClr val="F7FBFE"/>
          </a:solidFill>
          <a:ln w="12700">
            <a:solidFill>
              <a:srgbClr val="D6E7F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196596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Three layers of risk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914400" y="2377440"/>
            <a:ext cx="4297680" cy="21031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Firm-specific (micro) risk: governance risk arising from goal conflict between the firm and the host government.
</a:t>
            </a:r>
            <a:endParaRPr lang="en-US" sz="1700" dirty="0"/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Country-specific (macro) risk: transfer risk plus cultural and institutional risks rooted in the host-country environment.
</a:t>
            </a:r>
            <a:endParaRPr lang="en-US" sz="1700" dirty="0"/>
          </a:p>
          <a:p>
            <a:pPr marL="177800" indent="-177800">
              <a:buSzPct val="100000"/>
              <a:buChar char="•"/>
            </a:pPr>
            <a:r>
              <a:rPr lang="en-US" sz="170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Global-specific risk: cross-border shocks such as terrorism, antiglobalization pressures, environmental concerns, poverty, and cyber attacks.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914400" y="4800600"/>
            <a:ext cx="434340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41831" y="4855463"/>
            <a:ext cx="4073513" cy="2926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85BC"/>
                </a:solidFill>
              </a:rPr>
              <a:t>Why this matters for teaching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41831" y="5183401"/>
            <a:ext cx="4343400" cy="7132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62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Assessment asks: what risk is this, where does it come from, and which operations are exposed?
</a:t>
            </a:r>
            <a:endParaRPr lang="en-US" sz="1550" dirty="0"/>
          </a:p>
          <a:p>
            <a:pPr marL="177800" indent="-177800">
              <a:buSzPct val="100000"/>
              <a:buChar char="•"/>
            </a:pPr>
            <a:r>
              <a:rPr lang="en-US" sz="15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Management asks: can the risk be anticipated, negotiated, transferred, mitigated, or only prepared for?</a:t>
            </a:r>
            <a:endParaRPr lang="en-US" sz="1550" dirty="0"/>
          </a:p>
        </p:txBody>
      </p:sp>
      <p:pic>
        <p:nvPicPr>
          <p:cNvPr id="13" name="Image 0" descr="/mnt/data/political_risk_slides/assets/taxonomy_exhib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1672954"/>
            <a:ext cx="5852160" cy="3969291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640080" y="6199632"/>
            <a:ext cx="10927080" cy="347472"/>
          </a:xfrm>
          <a:prstGeom prst="rect">
            <a:avLst/>
          </a:prstGeom>
          <a:solidFill>
            <a:srgbClr val="F3F8FB"/>
          </a:solidFill>
          <a:ln w="12700">
            <a:solidFill>
              <a:srgbClr val="DCE8F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41248" y="6300216"/>
            <a:ext cx="10515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72777F"/>
                </a:solidFill>
              </a:rPr>
              <a:t>Exhibit 17.4 is useful as the “map” for the rest of the lecture.</a:t>
            </a: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4.1 Firm-specific risk (micro risk)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GOVERNANCE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77240" y="914400"/>
            <a:ext cx="2834640" cy="1005840"/>
          </a:xfrm>
          <a:prstGeom prst="roundRect">
            <a:avLst>
              <a:gd name="adj" fmla="val 4545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66585" y="638327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85BC"/>
                </a:solidFill>
              </a:rPr>
              <a:t>Core definition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08336" y="1278312"/>
            <a:ext cx="297244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1F2328"/>
                </a:solidFill>
              </a:rPr>
              <a:t>Governance risk is the MNE’s ability to exercise effective control over operations within a country’s legal and political environment.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3886200" y="914400"/>
            <a:ext cx="3566160" cy="1252728"/>
          </a:xfrm>
          <a:prstGeom prst="rect">
            <a:avLst/>
          </a:prstGeom>
          <a:solidFill>
            <a:srgbClr val="F7FBFE"/>
          </a:solidFill>
          <a:ln w="12700">
            <a:solidFill>
              <a:srgbClr val="D6E7F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298973" y="568865"/>
            <a:ext cx="2489015" cy="297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328"/>
                </a:solidFill>
              </a:rPr>
              <a:t>Why it is “micro”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963046" y="1320382"/>
            <a:ext cx="348931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4B4F55"/>
                </a:solidFill>
              </a:rPr>
              <a:t>The same country can pose very different risks to different firms: a franchise, an oil producer, and a bank are not politically exposed in the same way.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7726680" y="914400"/>
            <a:ext cx="3657600" cy="1005840"/>
          </a:xfrm>
          <a:prstGeom prst="rect">
            <a:avLst/>
          </a:prstGeom>
          <a:solidFill>
            <a:srgbClr val="FDF9F1"/>
          </a:solidFill>
          <a:ln w="12700">
            <a:solidFill>
              <a:srgbClr val="E8D6A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282293" y="534177"/>
            <a:ext cx="2235477" cy="2668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A56B00"/>
                </a:solidFill>
              </a:rPr>
              <a:t>Teaching insight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7936992" y="135331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1F2328"/>
                </a:solidFill>
              </a:rPr>
              <a:t>Political risk is not only about unstable countries; it is also about the fit between firm behavior and host-country goals.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08660" y="3277247"/>
            <a:ext cx="5440680" cy="3383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05839" y="2450591"/>
            <a:ext cx="5007033" cy="736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Typical sources of goal conflict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05256" y="3666744"/>
            <a:ext cx="4937760" cy="2514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Economic development priorities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Perceived infringement on national sovereignty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Foreign control of key industries or natural resources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Sharing (or not sharing) ownership and control with local interests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Effects on the host country’s balance of payments or exchange rate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of domestic versus foreign executives and workers</a:t>
            </a:r>
            <a:endParaRPr lang="en-US" sz="1650" dirty="0"/>
          </a:p>
        </p:txBody>
      </p:sp>
      <p:sp>
        <p:nvSpPr>
          <p:cNvPr id="16" name="Shape 14"/>
          <p:cNvSpPr/>
          <p:nvPr/>
        </p:nvSpPr>
        <p:spPr>
          <a:xfrm>
            <a:off x="6492240" y="2771185"/>
            <a:ext cx="4892040" cy="338328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549089" y="2511368"/>
            <a:ext cx="4706851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Why firm-specific analysis matters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6688604" y="3122953"/>
            <a:ext cx="4389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20" dirty="0">
                <a:solidFill>
                  <a:srgbClr val="4B4F55"/>
                </a:solidFill>
              </a:rPr>
              <a:t>Governments respond to citizens; firms respond to owners and other stakeholders. Because governments set the rules, mismatched objectives translate into constraints on the firm.</a:t>
            </a:r>
            <a:endParaRPr lang="en-US" sz="1720" dirty="0"/>
          </a:p>
        </p:txBody>
      </p:sp>
      <p:sp>
        <p:nvSpPr>
          <p:cNvPr id="19" name="Shape 17"/>
          <p:cNvSpPr/>
          <p:nvPr/>
        </p:nvSpPr>
        <p:spPr>
          <a:xfrm>
            <a:off x="6688604" y="4324280"/>
            <a:ext cx="429768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787988" y="4734468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85BC"/>
                </a:solidFill>
              </a:rPr>
              <a:t>Bottom line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776535" y="5045501"/>
            <a:ext cx="4251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i="1" dirty="0">
                <a:solidFill>
                  <a:srgbClr val="1F2328"/>
                </a:solidFill>
              </a:rPr>
              <a:t>Micro risk asks not “Is the country risky?” but “How vulnerable is this specific project or subsidiary in that country?”</a:t>
            </a:r>
            <a:endParaRPr lang="en-US" sz="16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Managing firm-specific risk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NEGOTIATE EARLY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86868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4B4F55"/>
                </a:solidFill>
              </a:rPr>
              <a:t>The book’s central recommendation is preventive: anticipate goal conflict before capital is committed.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868680" y="1463040"/>
            <a:ext cx="1828800" cy="594360"/>
          </a:xfrm>
          <a:prstGeom prst="roundRect">
            <a:avLst>
              <a:gd name="adj" fmla="val 6154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23544" y="1636776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328"/>
                </a:solidFill>
              </a:rPr>
              <a:t>1. Prenegotiate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50392" y="2212848"/>
            <a:ext cx="1883664" cy="11430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450" dirty="0">
                <a:solidFill>
                  <a:srgbClr val="4B4F55"/>
                </a:solidFill>
              </a:rPr>
              <a:t>Identify likely conflicts and negotiate understandings ahead of time instead of assuming objectives will remain aligned.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2862072" y="1627632"/>
            <a:ext cx="475488" cy="274320"/>
          </a:xfrm>
          <a:prstGeom prst="chevron">
            <a:avLst/>
          </a:prstGeom>
          <a:solidFill>
            <a:srgbClr val="36A9E1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977640" y="1463040"/>
            <a:ext cx="1828800" cy="594360"/>
          </a:xfrm>
          <a:prstGeom prst="roundRect">
            <a:avLst>
              <a:gd name="adj" fmla="val 6154"/>
            </a:avLst>
          </a:prstGeom>
          <a:solidFill>
            <a:srgbClr val="F8FBFD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032504" y="1636776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328"/>
                </a:solidFill>
              </a:rPr>
              <a:t>2. Formalize rights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959352" y="2212848"/>
            <a:ext cx="1883664" cy="11430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450" dirty="0">
                <a:solidFill>
                  <a:srgbClr val="4B4F55"/>
                </a:solidFill>
              </a:rPr>
              <a:t>Use investment agreements to spell out remittances, transfer pricing, taxes, sourcing, staffing, arbitration, and even divestment rules.</a:t>
            </a:r>
            <a:endParaRPr lang="en-US" sz="1450" dirty="0"/>
          </a:p>
        </p:txBody>
      </p:sp>
      <p:sp>
        <p:nvSpPr>
          <p:cNvPr id="12" name="Shape 10"/>
          <p:cNvSpPr/>
          <p:nvPr/>
        </p:nvSpPr>
        <p:spPr>
          <a:xfrm>
            <a:off x="5971032" y="1627632"/>
            <a:ext cx="475488" cy="274320"/>
          </a:xfrm>
          <a:prstGeom prst="chevron">
            <a:avLst/>
          </a:prstGeom>
          <a:solidFill>
            <a:srgbClr val="36A9E1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086600" y="1463040"/>
            <a:ext cx="1828800" cy="594360"/>
          </a:xfrm>
          <a:prstGeom prst="roundRect">
            <a:avLst>
              <a:gd name="adj" fmla="val 6154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141464" y="1636776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328"/>
                </a:solidFill>
              </a:rPr>
              <a:t>3. Insure or guarantee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068312" y="2212848"/>
            <a:ext cx="1883664" cy="11430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450" dirty="0">
                <a:solidFill>
                  <a:srgbClr val="4B4F55"/>
                </a:solidFill>
              </a:rPr>
              <a:t>Use investment insurance and guarantees where possible (the text uses OPIC as the U.S. example).</a:t>
            </a:r>
            <a:endParaRPr lang="en-US" sz="1450" dirty="0"/>
          </a:p>
        </p:txBody>
      </p:sp>
      <p:sp>
        <p:nvSpPr>
          <p:cNvPr id="16" name="Shape 14"/>
          <p:cNvSpPr/>
          <p:nvPr/>
        </p:nvSpPr>
        <p:spPr>
          <a:xfrm>
            <a:off x="9079992" y="1627632"/>
            <a:ext cx="475488" cy="274320"/>
          </a:xfrm>
          <a:prstGeom prst="chevron">
            <a:avLst/>
          </a:prstGeom>
          <a:solidFill>
            <a:srgbClr val="36A9E1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9692640" y="1463040"/>
            <a:ext cx="1828800" cy="594360"/>
          </a:xfrm>
          <a:prstGeom prst="roundRect">
            <a:avLst>
              <a:gd name="adj" fmla="val 6154"/>
            </a:avLst>
          </a:prstGeom>
          <a:solidFill>
            <a:srgbClr val="F8FBFD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747504" y="1636776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328"/>
                </a:solidFill>
              </a:rPr>
              <a:t>4. Design operations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9674352" y="2212848"/>
            <a:ext cx="1883664" cy="11430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l">
              <a:buNone/>
            </a:pPr>
            <a:r>
              <a:rPr lang="en-US" sz="1450" dirty="0">
                <a:solidFill>
                  <a:srgbClr val="4B4F55"/>
                </a:solidFill>
              </a:rPr>
              <a:t>Build risk-reducing operating strategies after entry, rather than waiting for the first political shock.</a:t>
            </a:r>
            <a:endParaRPr lang="en-US" sz="1450" dirty="0"/>
          </a:p>
        </p:txBody>
      </p:sp>
      <p:sp>
        <p:nvSpPr>
          <p:cNvPr id="20" name="Shape 18"/>
          <p:cNvSpPr/>
          <p:nvPr/>
        </p:nvSpPr>
        <p:spPr>
          <a:xfrm>
            <a:off x="777240" y="3794760"/>
            <a:ext cx="5212080" cy="196596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05840" y="3995928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328"/>
                </a:solidFill>
              </a:rPr>
              <a:t>What belongs in an investment agreement?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932688" y="4315968"/>
            <a:ext cx="4663440" cy="11887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Rules for remitting dividends, fees, royalties, and loan repayments
</a:t>
            </a:r>
            <a:endParaRPr lang="en-US" sz="1550" dirty="0"/>
          </a:p>
          <a:p>
            <a:pPr marL="177800" indent="-177800">
              <a:buSzPct val="100000"/>
              <a:buChar char="•"/>
            </a:pPr>
            <a:r>
              <a:rPr lang="en-US" sz="15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Transfer-pricing basis and tax treatment
</a:t>
            </a:r>
            <a:endParaRPr lang="en-US" sz="1550" dirty="0"/>
          </a:p>
          <a:p>
            <a:pPr marL="177800" indent="-177800">
              <a:buSzPct val="100000"/>
              <a:buChar char="•"/>
            </a:pPr>
            <a:r>
              <a:rPr lang="en-US" sz="15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 participation, sourcing requirements, pricing controls, and expatriate staffing
</a:t>
            </a:r>
            <a:endParaRPr lang="en-US" sz="1550" dirty="0"/>
          </a:p>
          <a:p>
            <a:pPr marL="177800" indent="-177800">
              <a:buSzPct val="100000"/>
              <a:buChar char="•"/>
            </a:pPr>
            <a:r>
              <a:rPr lang="en-US" sz="15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Arbitration procedures and planned divestment provisions</a:t>
            </a:r>
            <a:endParaRPr lang="en-US" sz="1550" dirty="0"/>
          </a:p>
        </p:txBody>
      </p:sp>
      <p:sp>
        <p:nvSpPr>
          <p:cNvPr id="23" name="Shape 21"/>
          <p:cNvSpPr/>
          <p:nvPr/>
        </p:nvSpPr>
        <p:spPr>
          <a:xfrm>
            <a:off x="6263640" y="3794760"/>
            <a:ext cx="5166360" cy="1965960"/>
          </a:xfrm>
          <a:prstGeom prst="rect">
            <a:avLst/>
          </a:prstGeom>
          <a:solidFill>
            <a:srgbClr val="FEFAF1"/>
          </a:solidFill>
          <a:ln w="12700">
            <a:solidFill>
              <a:srgbClr val="E6D5B7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492240" y="3995928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328"/>
                </a:solidFill>
              </a:rPr>
              <a:t>Insurance / guarantee coverage in the text</a:t>
            </a:r>
            <a:endParaRPr lang="en-US" sz="2000" dirty="0"/>
          </a:p>
        </p:txBody>
      </p:sp>
      <p:sp>
        <p:nvSpPr>
          <p:cNvPr id="25" name="Text 23"/>
          <p:cNvSpPr/>
          <p:nvPr/>
        </p:nvSpPr>
        <p:spPr>
          <a:xfrm>
            <a:off x="6428232" y="4334256"/>
            <a:ext cx="4389120" cy="1097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63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Inconvertibility
</a:t>
            </a:r>
            <a:endParaRPr lang="en-US" sz="1630" dirty="0"/>
          </a:p>
          <a:p>
            <a:pPr marL="177800" indent="-177800">
              <a:buSzPct val="100000"/>
              <a:buChar char="•"/>
            </a:pPr>
            <a:r>
              <a:rPr lang="en-US" sz="163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Expropriation
</a:t>
            </a:r>
            <a:endParaRPr lang="en-US" sz="1630" dirty="0"/>
          </a:p>
          <a:p>
            <a:pPr marL="177800" indent="-177800">
              <a:buSzPct val="100000"/>
              <a:buChar char="•"/>
            </a:pPr>
            <a:r>
              <a:rPr lang="en-US" sz="163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War, revolution, insurrection, and civil strife
</a:t>
            </a:r>
            <a:endParaRPr lang="en-US" sz="1630" dirty="0"/>
          </a:p>
          <a:p>
            <a:pPr marL="177800" indent="-177800">
              <a:buSzPct val="100000"/>
              <a:buChar char="•"/>
            </a:pPr>
            <a:r>
              <a:rPr lang="en-US" sz="163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Business income loss caused by political violence</a:t>
            </a:r>
            <a:endParaRPr lang="en-US" sz="1630" dirty="0"/>
          </a:p>
        </p:txBody>
      </p:sp>
      <p:sp>
        <p:nvSpPr>
          <p:cNvPr id="26" name="Shape 24"/>
          <p:cNvSpPr/>
          <p:nvPr/>
        </p:nvSpPr>
        <p:spPr>
          <a:xfrm>
            <a:off x="640080" y="6199632"/>
            <a:ext cx="10927080" cy="347472"/>
          </a:xfrm>
          <a:prstGeom prst="rect">
            <a:avLst/>
          </a:prstGeom>
          <a:solidFill>
            <a:srgbClr val="F3F8FB"/>
          </a:solidFill>
          <a:ln w="12700">
            <a:solidFill>
              <a:srgbClr val="DC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41248" y="6300216"/>
            <a:ext cx="10515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72777F"/>
                </a:solidFill>
              </a:rPr>
              <a:t>Teaching message: the cheapest political risk management often happens before the investment is made.</a:t>
            </a:r>
            <a:endParaRPr lang="en-US" sz="1100" dirty="0"/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4.2 Country-specific risk I: transfer risk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BLOCKED FUNDS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31520" y="1115568"/>
            <a:ext cx="4297680" cy="525780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43000" y="745790"/>
            <a:ext cx="3200400" cy="154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What transfer risk means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1005840" y="1444752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4B4F55"/>
                </a:solidFill>
              </a:rPr>
              <a:t>Transfer risk is the danger that the host country restricts movement of funds across its borders, creating blocked funds or other remittance constraints.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1005840" y="2304288"/>
            <a:ext cx="361188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39" y="2404872"/>
            <a:ext cx="34830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85BC"/>
                </a:solidFill>
              </a:rPr>
              <a:t>Typical implications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60120" y="2697480"/>
            <a:ext cx="3703320" cy="1325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Dividends, royalties, fees, or debt service may not leave the country when planned.
</a:t>
            </a:r>
            <a:endParaRPr lang="en-US" sz="1620" dirty="0"/>
          </a:p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Temporary blockage lowers expected NPV and IRR in capital budgeting.
</a:t>
            </a:r>
            <a:endParaRPr lang="en-US" sz="1620" dirty="0"/>
          </a:p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firm may be forced to reinvest locally even when that is not its first choice.</a:t>
            </a:r>
            <a:endParaRPr lang="en-US" sz="1620" dirty="0"/>
          </a:p>
        </p:txBody>
      </p:sp>
      <p:sp>
        <p:nvSpPr>
          <p:cNvPr id="10" name="Shape 8"/>
          <p:cNvSpPr/>
          <p:nvPr/>
        </p:nvSpPr>
        <p:spPr>
          <a:xfrm>
            <a:off x="960120" y="4343400"/>
            <a:ext cx="3657600" cy="1188720"/>
          </a:xfrm>
          <a:prstGeom prst="roundRect">
            <a:avLst>
              <a:gd name="adj" fmla="val 3077"/>
            </a:avLst>
          </a:prstGeom>
          <a:solidFill>
            <a:srgbClr val="FEFAF1"/>
          </a:solidFill>
          <a:ln w="12700">
            <a:solidFill>
              <a:srgbClr val="E5D9B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143000" y="4544568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A56B00"/>
                </a:solidFill>
              </a:rPr>
              <a:t>Important teaching point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143000" y="4828032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F2328"/>
                </a:solidFill>
              </a:rPr>
              <a:t>A country can appear attractive at entry, yet later convert a profitable subsidiary into a cash trap.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440680" y="987552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2328"/>
                </a:solidFill>
              </a:rPr>
              <a:t>Three-stage response in the text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532120" y="1508760"/>
            <a:ext cx="1691640" cy="512064"/>
          </a:xfrm>
          <a:prstGeom prst="roundRect">
            <a:avLst>
              <a:gd name="adj" fmla="val 5357"/>
            </a:avLst>
          </a:prstGeom>
          <a:solidFill>
            <a:srgbClr val="EAF6FC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577840" y="1655064"/>
            <a:ext cx="1600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F2328"/>
                </a:solidFill>
              </a:rPr>
              <a:t>Before investing</a:t>
            </a:r>
            <a:endParaRPr lang="en-US" sz="1520" dirty="0"/>
          </a:p>
        </p:txBody>
      </p:sp>
      <p:sp>
        <p:nvSpPr>
          <p:cNvPr id="16" name="Shape 14"/>
          <p:cNvSpPr/>
          <p:nvPr/>
        </p:nvSpPr>
        <p:spPr>
          <a:xfrm>
            <a:off x="7406640" y="1490472"/>
            <a:ext cx="38404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5E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571232" y="1581912"/>
            <a:ext cx="34930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4B4F55"/>
                </a:solidFill>
              </a:rPr>
              <a:t>Analyze blocked-fund effects in capital budgeting, choose local financial structure, and pre-plan subsidiary links.</a:t>
            </a:r>
            <a:endParaRPr lang="en-US" sz="1510" dirty="0"/>
          </a:p>
        </p:txBody>
      </p:sp>
      <p:sp>
        <p:nvSpPr>
          <p:cNvPr id="18" name="Shape 16"/>
          <p:cNvSpPr/>
          <p:nvPr/>
        </p:nvSpPr>
        <p:spPr>
          <a:xfrm rot="5400000">
            <a:off x="6199632" y="2295144"/>
            <a:ext cx="384048" cy="274320"/>
          </a:xfrm>
          <a:prstGeom prst="chevron">
            <a:avLst/>
          </a:prstGeom>
          <a:solidFill>
            <a:srgbClr val="36A9E1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532120" y="2926080"/>
            <a:ext cx="1691640" cy="512064"/>
          </a:xfrm>
          <a:prstGeom prst="roundRect">
            <a:avLst>
              <a:gd name="adj" fmla="val 5357"/>
            </a:avLst>
          </a:prstGeom>
          <a:solidFill>
            <a:srgbClr val="F9FBFD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577840" y="3072384"/>
            <a:ext cx="1600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F2328"/>
                </a:solidFill>
              </a:rPr>
              <a:t>During operations</a:t>
            </a:r>
            <a:endParaRPr lang="en-US" sz="1520" dirty="0"/>
          </a:p>
        </p:txBody>
      </p:sp>
      <p:sp>
        <p:nvSpPr>
          <p:cNvPr id="21" name="Shape 19"/>
          <p:cNvSpPr/>
          <p:nvPr/>
        </p:nvSpPr>
        <p:spPr>
          <a:xfrm>
            <a:off x="7406640" y="2907792"/>
            <a:ext cx="38404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5E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571232" y="2999232"/>
            <a:ext cx="34930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4B4F55"/>
                </a:solidFill>
              </a:rPr>
              <a:t>Use repositioning techniques to move funds or reduce the need for repatriation.</a:t>
            </a:r>
            <a:endParaRPr lang="en-US" sz="1510" dirty="0"/>
          </a:p>
        </p:txBody>
      </p:sp>
      <p:sp>
        <p:nvSpPr>
          <p:cNvPr id="23" name="Shape 21"/>
          <p:cNvSpPr/>
          <p:nvPr/>
        </p:nvSpPr>
        <p:spPr>
          <a:xfrm rot="5400000">
            <a:off x="6199632" y="3712464"/>
            <a:ext cx="384048" cy="274320"/>
          </a:xfrm>
          <a:prstGeom prst="chevron">
            <a:avLst/>
          </a:prstGeom>
          <a:solidFill>
            <a:srgbClr val="36A9E1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532120" y="4343400"/>
            <a:ext cx="1691640" cy="512064"/>
          </a:xfrm>
          <a:prstGeom prst="roundRect">
            <a:avLst>
              <a:gd name="adj" fmla="val 5357"/>
            </a:avLst>
          </a:prstGeom>
          <a:solidFill>
            <a:srgbClr val="F9FBFD"/>
          </a:solidFill>
          <a:ln w="12700">
            <a:solidFill>
              <a:srgbClr val="36A9E1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577840" y="4489704"/>
            <a:ext cx="1600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F2328"/>
                </a:solidFill>
              </a:rPr>
              <a:t>If funds stay blocked</a:t>
            </a:r>
            <a:endParaRPr lang="en-US" sz="1520" dirty="0"/>
          </a:p>
        </p:txBody>
      </p:sp>
      <p:sp>
        <p:nvSpPr>
          <p:cNvPr id="26" name="Shape 24"/>
          <p:cNvSpPr/>
          <p:nvPr/>
        </p:nvSpPr>
        <p:spPr>
          <a:xfrm>
            <a:off x="7406640" y="4325112"/>
            <a:ext cx="38404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5EE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571232" y="4416552"/>
            <a:ext cx="349300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10" dirty="0">
                <a:solidFill>
                  <a:srgbClr val="4B4F55"/>
                </a:solidFill>
              </a:rPr>
              <a:t>Reinvest in ways that preserve value and avoid erosion from inflation or exchange depreciation.</a:t>
            </a:r>
            <a:endParaRPr lang="en-US" sz="1510" dirty="0"/>
          </a:p>
        </p:txBody>
      </p:sp>
      <p:sp>
        <p:nvSpPr>
          <p:cNvPr id="28" name="Shape 26"/>
          <p:cNvSpPr/>
          <p:nvPr/>
        </p:nvSpPr>
        <p:spPr>
          <a:xfrm>
            <a:off x="640080" y="6199632"/>
            <a:ext cx="10927080" cy="347472"/>
          </a:xfrm>
          <a:prstGeom prst="rect">
            <a:avLst/>
          </a:prstGeom>
          <a:solidFill>
            <a:srgbClr val="F3F8FB"/>
          </a:solidFill>
          <a:ln w="12700">
            <a:solidFill>
              <a:srgbClr val="DCE8F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41248" y="6300216"/>
            <a:ext cx="105156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72777F"/>
                </a:solidFill>
              </a:rPr>
              <a:t>Transfer risk is a macro risk because it originates in country policy, but its cash-flow impact is felt at the project and subsidiary level.</a:t>
            </a:r>
            <a:endParaRPr lang="en-US" sz="1100" dirty="0"/>
          </a:p>
        </p:txBody>
      </p:sp>
      <p:sp>
        <p:nvSpPr>
          <p:cNvPr id="30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4.2 Country-specific risk II: cultural &amp; institutional risks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HOST-COUNTRY FIT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896112"/>
            <a:ext cx="7132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60" dirty="0">
                <a:solidFill>
                  <a:srgbClr val="4B4F55"/>
                </a:solidFill>
              </a:rPr>
              <a:t>The book treats cultural and institutional risk as macro political risk because it originates in country rules, norms, and social structures.</a:t>
            </a:r>
            <a:endParaRPr lang="en-US" sz="1760" dirty="0"/>
          </a:p>
        </p:txBody>
      </p:sp>
      <p:sp>
        <p:nvSpPr>
          <p:cNvPr id="5" name="Shape 3"/>
          <p:cNvSpPr/>
          <p:nvPr/>
        </p:nvSpPr>
        <p:spPr>
          <a:xfrm>
            <a:off x="777240" y="1325880"/>
            <a:ext cx="4846320" cy="475488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87552" y="1554480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Main dimensions named in the chapter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960120" y="2103761"/>
            <a:ext cx="4069080" cy="17830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 structure restrictions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Human resource norms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Religious heritage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Nepotism and corruption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Intellectual property protection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Protectionism and legal liabilities</a:t>
            </a:r>
            <a:endParaRPr lang="en-US" sz="1650" dirty="0"/>
          </a:p>
        </p:txBody>
      </p:sp>
      <p:sp>
        <p:nvSpPr>
          <p:cNvPr id="8" name="Shape 6"/>
          <p:cNvSpPr/>
          <p:nvPr/>
        </p:nvSpPr>
        <p:spPr>
          <a:xfrm>
            <a:off x="960120" y="3950208"/>
            <a:ext cx="397764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87552" y="4096512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E85BC"/>
                </a:solidFill>
              </a:rPr>
              <a:t>How the text suggests responding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950976" y="4609956"/>
            <a:ext cx="4041648" cy="1417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Choose structures that fit local ownership rules (including joint ventures where necessary).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Localize staffing where host-country expectations demand it.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Respect religious traditions, maintain anti-bribery discipline, and retain local legal advice.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courts, treaties, and regional-market institutions where available.</a:t>
            </a:r>
            <a:endParaRPr lang="en-US" sz="1540" dirty="0"/>
          </a:p>
        </p:txBody>
      </p:sp>
      <p:pic>
        <p:nvPicPr>
          <p:cNvPr id="11" name="Image 0" descr="/mnt/data/political_risk_slides/assets/country_strategies_exhib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1607964"/>
            <a:ext cx="5486400" cy="3001992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6583680" y="5212080"/>
            <a:ext cx="4343400" cy="621792"/>
          </a:xfrm>
          <a:prstGeom prst="roundRect">
            <a:avLst>
              <a:gd name="adj" fmla="val 5882"/>
            </a:avLst>
          </a:prstGeom>
          <a:solidFill>
            <a:srgbClr val="FDF9F1"/>
          </a:solidFill>
          <a:ln w="12700">
            <a:solidFill>
              <a:srgbClr val="E6D5B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812280" y="5394960"/>
            <a:ext cx="3886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dirty="0">
                <a:solidFill>
                  <a:srgbClr val="1F2328"/>
                </a:solidFill>
              </a:rPr>
              <a:t>Protectionism is politically normal in sensitive sectors such as defense, agriculture, and infant industries.</a:t>
            </a:r>
            <a:endParaRPr lang="en-US" sz="15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4.3 Global-specific risks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CROSS-BORDER SHOCKS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77240" y="914400"/>
            <a:ext cx="4572000" cy="516636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05840" y="1143000"/>
            <a:ext cx="25603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F2328"/>
                </a:solidFill>
              </a:rPr>
              <a:t>What makes these “global”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1005840" y="1490472"/>
            <a:ext cx="38862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4B4F55"/>
                </a:solidFill>
              </a:rPr>
              <a:t>These risks affect the project or firm, but originate beyond any one host country. They are shaped by the broader international system.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987552" y="2331720"/>
            <a:ext cx="388620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05840" y="2487168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E85BC"/>
                </a:solidFill>
              </a:rPr>
              <a:t>Examples emphasized by the book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78408" y="2761488"/>
            <a:ext cx="3840480" cy="14173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Terrorism and war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Antiglobalization movements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 concerns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Poverty in emerging markets
</a:t>
            </a:r>
            <a:endParaRPr lang="en-US" sz="1650" dirty="0"/>
          </a:p>
          <a:p>
            <a:pPr marL="177800" indent="-177800">
              <a:buSzPct val="100000"/>
              <a:buChar char="•"/>
            </a:pPr>
            <a:r>
              <a:rPr lang="en-US" sz="165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Cyber attacks on information systems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005840" y="452628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F2328"/>
                </a:solidFill>
              </a:rPr>
              <a:t>Management implication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1005840" y="4800600"/>
            <a:ext cx="37947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dirty="0">
                <a:solidFill>
                  <a:srgbClr val="4B4F55"/>
                </a:solidFill>
              </a:rPr>
              <a:t>For many global risks, the firm cannot hedge the cause. It prepares through resilience: crisis planning, secure systems, supply-chain design, and visible support for broader public efforts.</a:t>
            </a:r>
            <a:endParaRPr lang="en-US" sz="1570" dirty="0"/>
          </a:p>
        </p:txBody>
      </p:sp>
      <p:pic>
        <p:nvPicPr>
          <p:cNvPr id="12" name="Image 0" descr="/mnt/data/political_risk_slides/assets/global_strategies_exhib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1901038"/>
            <a:ext cx="5943600" cy="3375965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4.4 Measurement of country risk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TO ASSESS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77240" y="914400"/>
            <a:ext cx="3474720" cy="5257800"/>
          </a:xfrm>
          <a:prstGeom prst="rect">
            <a:avLst/>
          </a:prstGeom>
          <a:solidFill>
            <a:srgbClr val="F7FBFE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87552" y="111556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328"/>
                </a:solidFill>
              </a:rPr>
              <a:t>1. Start with macro risk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41832" y="1508760"/>
            <a:ext cx="2743200" cy="1371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Historical political stability
</a:t>
            </a:r>
            <a:endParaRPr lang="en-US" sz="1620" dirty="0"/>
          </a:p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Present turmoil or dissatisfaction
</a:t>
            </a:r>
            <a:endParaRPr lang="en-US" sz="1620" dirty="0"/>
          </a:p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Economic stability and macro trends
</a:t>
            </a:r>
            <a:endParaRPr lang="en-US" sz="1620" dirty="0"/>
          </a:p>
          <a:p>
            <a:pPr marL="177800" indent="-177800">
              <a:buSzPct val="100000"/>
              <a:buChar char="•"/>
            </a:pPr>
            <a:r>
              <a:rPr lang="en-US" sz="162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and religious trends</a:t>
            </a:r>
            <a:endParaRPr lang="en-US" sz="1620" dirty="0"/>
          </a:p>
        </p:txBody>
      </p:sp>
      <p:sp>
        <p:nvSpPr>
          <p:cNvPr id="7" name="Text 5"/>
          <p:cNvSpPr/>
          <p:nvPr/>
        </p:nvSpPr>
        <p:spPr>
          <a:xfrm>
            <a:off x="987552" y="318211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328"/>
                </a:solidFill>
              </a:rPr>
              <a:t>2. Gather intelligence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41832" y="3584448"/>
            <a:ext cx="2743200" cy="14630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Local newspapers, radio, and television
</a:t>
            </a:r>
            <a:endParaRPr lang="en-US" sz="1590" dirty="0"/>
          </a:p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Diplomatic and expert sources
</a:t>
            </a:r>
            <a:endParaRPr lang="en-US" sz="1590" dirty="0"/>
          </a:p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Other businesspeople with recent experience
</a:t>
            </a:r>
            <a:endParaRPr lang="en-US" sz="1590" dirty="0"/>
          </a:p>
          <a:p>
            <a:pPr marL="177800" indent="-177800">
              <a:buSzPct val="100000"/>
              <a:buChar char="•"/>
            </a:pPr>
            <a:r>
              <a:rPr lang="en-US" sz="159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On-site visits</a:t>
            </a:r>
            <a:endParaRPr lang="en-US" sz="1590" dirty="0"/>
          </a:p>
        </p:txBody>
      </p:sp>
      <p:sp>
        <p:nvSpPr>
          <p:cNvPr id="9" name="Shape 7"/>
          <p:cNvSpPr/>
          <p:nvPr/>
        </p:nvSpPr>
        <p:spPr>
          <a:xfrm>
            <a:off x="4526280" y="914400"/>
            <a:ext cx="3383280" cy="5257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45152" y="672084"/>
            <a:ext cx="27889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328"/>
                </a:solidFill>
              </a:rPr>
              <a:t>3. Translate macro into firm exposure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736592" y="1691640"/>
            <a:ext cx="2788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60" dirty="0">
                <a:solidFill>
                  <a:srgbClr val="4B4F55"/>
                </a:solidFill>
              </a:rPr>
              <a:t>The book argues that outside analysts often disagree, so MNEs increasingly need tailor-made, in-house analysis tied to the characteristics of their own projects and subsidiaries.</a:t>
            </a:r>
            <a:endParaRPr lang="en-US" sz="1660" dirty="0"/>
          </a:p>
        </p:txBody>
      </p:sp>
      <p:sp>
        <p:nvSpPr>
          <p:cNvPr id="12" name="Shape 10"/>
          <p:cNvSpPr/>
          <p:nvPr/>
        </p:nvSpPr>
        <p:spPr>
          <a:xfrm>
            <a:off x="4736592" y="2907792"/>
            <a:ext cx="2697480" cy="0"/>
          </a:xfrm>
          <a:prstGeom prst="line">
            <a:avLst/>
          </a:prstGeom>
          <a:noFill/>
          <a:ln w="12700">
            <a:solidFill>
              <a:srgbClr val="36A9E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45736" y="3170360"/>
            <a:ext cx="2944368" cy="1737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E85BC"/>
                </a:solidFill>
              </a:rPr>
              <a:t>Examples from the text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4681728" y="3355848"/>
            <a:ext cx="2834640" cy="118872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177800" indent="-177800">
              <a:buSzPct val="100000"/>
              <a:buChar char="•"/>
            </a:pPr>
            <a:r>
              <a:rPr lang="en-US" sz="157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KFC franchise does not face the same exposure as a Ford plant.
</a:t>
            </a:r>
            <a:endParaRPr lang="en-US" sz="1570" dirty="0"/>
          </a:p>
          <a:p>
            <a:pPr marL="177800" indent="-177800">
              <a:buSzPct val="100000"/>
              <a:buChar char="•"/>
            </a:pPr>
            <a:r>
              <a:rPr lang="en-US" sz="157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Extractive firms, banks, hotels, and manufacturers are politically vulnerable in different ways.</a:t>
            </a:r>
            <a:endParaRPr lang="en-US" sz="1570" dirty="0"/>
          </a:p>
        </p:txBody>
      </p:sp>
      <p:sp>
        <p:nvSpPr>
          <p:cNvPr id="15" name="Shape 13"/>
          <p:cNvSpPr/>
          <p:nvPr/>
        </p:nvSpPr>
        <p:spPr>
          <a:xfrm>
            <a:off x="4736592" y="4892040"/>
            <a:ext cx="2743200" cy="786384"/>
          </a:xfrm>
          <a:prstGeom prst="roundRect">
            <a:avLst>
              <a:gd name="adj" fmla="val 4651"/>
            </a:avLst>
          </a:prstGeom>
          <a:solidFill>
            <a:srgbClr val="FEFAF1"/>
          </a:solidFill>
          <a:ln w="12700">
            <a:solidFill>
              <a:srgbClr val="E6D5B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901184" y="5102352"/>
            <a:ext cx="2423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80" dirty="0">
                <a:solidFill>
                  <a:srgbClr val="1F2328"/>
                </a:solidFill>
              </a:rPr>
              <a:t>Institutional country-risk ratings can help, but they do not replace project-level judgment.</a:t>
            </a:r>
            <a:endParaRPr lang="en-US" sz="1480" dirty="0"/>
          </a:p>
        </p:txBody>
      </p:sp>
      <p:sp>
        <p:nvSpPr>
          <p:cNvPr id="17" name="Shape 15"/>
          <p:cNvSpPr/>
          <p:nvPr/>
        </p:nvSpPr>
        <p:spPr>
          <a:xfrm>
            <a:off x="8183880" y="914400"/>
            <a:ext cx="3246120" cy="5257800"/>
          </a:xfrm>
          <a:prstGeom prst="rect">
            <a:avLst/>
          </a:prstGeom>
          <a:solidFill>
            <a:srgbClr val="FDF9F1"/>
          </a:solidFill>
          <a:ln w="12700">
            <a:solidFill>
              <a:srgbClr val="E6D5B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394192" y="1115568"/>
            <a:ext cx="25603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328"/>
                </a:solidFill>
              </a:rPr>
              <a:t>4. Accept the limits of prediction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394192" y="1719072"/>
            <a:ext cx="2651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30" dirty="0">
                <a:solidFill>
                  <a:srgbClr val="4B4F55"/>
                </a:solidFill>
              </a:rPr>
              <a:t>The text is blunt: the prediction track record of business, diplomacy, and the military has been “spotty at best.” Cataclysmic political shifts are rarely forecast well.</a:t>
            </a:r>
            <a:endParaRPr lang="en-US" sz="1630" dirty="0"/>
          </a:p>
        </p:txBody>
      </p:sp>
      <p:sp>
        <p:nvSpPr>
          <p:cNvPr id="20" name="Text 18"/>
          <p:cNvSpPr/>
          <p:nvPr/>
        </p:nvSpPr>
        <p:spPr>
          <a:xfrm>
            <a:off x="8394192" y="3429000"/>
            <a:ext cx="2651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10" i="1" dirty="0">
                <a:solidFill>
                  <a:srgbClr val="1F2328"/>
                </a:solidFill>
              </a:rPr>
              <a:t>Therefore measurement is useful not because it removes uncertainty, but because it improves preparedness.</a:t>
            </a:r>
            <a:endParaRPr lang="en-US" sz="1710" dirty="0"/>
          </a:p>
        </p:txBody>
      </p:sp>
      <p:sp>
        <p:nvSpPr>
          <p:cNvPr id="21" name="Text 19"/>
          <p:cNvSpPr/>
          <p:nvPr/>
        </p:nvSpPr>
        <p:spPr>
          <a:xfrm>
            <a:off x="8321040" y="4434840"/>
            <a:ext cx="2697480" cy="8686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country risk analysis to stress-test assumptions.
</a:t>
            </a:r>
            <a:endParaRPr lang="en-US" sz="1540" dirty="0"/>
          </a:p>
          <a:p>
            <a:pPr marL="177800" indent="-177800">
              <a:buSzPct val="100000"/>
              <a:buChar char="•"/>
            </a:pPr>
            <a:r>
              <a:rPr lang="en-US" sz="1540" dirty="0">
                <a:solidFill>
                  <a:srgbClr val="1F23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Link assessment directly to financing, staffing, contracts, and contingency plans.</a:t>
            </a:r>
            <a:endParaRPr lang="en-US" sz="154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64592"/>
            <a:ext cx="8778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F23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practical classroom scorecard for country-risk assessment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9646920" y="18288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85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TEACHING SYNTHESIS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77240" y="868680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4B4F55"/>
                </a:solidFill>
              </a:rPr>
              <a:t>This slide translates the chapter into a simple teaching framework students can apply before judging an FDI proposal.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77240" y="1325880"/>
            <a:ext cx="10698480" cy="4937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4E4E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14400" y="1417320"/>
            <a:ext cx="2011680" cy="758952"/>
          </a:xfrm>
          <a:prstGeom prst="rect">
            <a:avLst/>
          </a:prstGeom>
          <a:solidFill>
            <a:srgbClr val="EAF6FC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24128" y="1627632"/>
            <a:ext cx="1783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Political stance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2944368" y="1417320"/>
            <a:ext cx="8183880" cy="758952"/>
          </a:xfrm>
          <a:prstGeom prst="rect">
            <a:avLst/>
          </a:prstGeom>
          <a:solidFill>
            <a:srgbClr val="FBFEFF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154680" y="1600200"/>
            <a:ext cx="7726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4B4F55"/>
                </a:solidFill>
              </a:rPr>
              <a:t>How stable is the host government, and how welcoming is it toward foreign investors?</a:t>
            </a:r>
            <a:endParaRPr lang="en-US" sz="1640" dirty="0"/>
          </a:p>
        </p:txBody>
      </p:sp>
      <p:sp>
        <p:nvSpPr>
          <p:cNvPr id="10" name="Shape 8"/>
          <p:cNvSpPr/>
          <p:nvPr/>
        </p:nvSpPr>
        <p:spPr>
          <a:xfrm>
            <a:off x="914400" y="2286000"/>
            <a:ext cx="2011680" cy="758952"/>
          </a:xfrm>
          <a:prstGeom prst="rect">
            <a:avLst/>
          </a:prstGeom>
          <a:solidFill>
            <a:srgbClr val="F6FAFD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24128" y="2496312"/>
            <a:ext cx="1783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Transfer system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2944368" y="2286000"/>
            <a:ext cx="8183880" cy="758952"/>
          </a:xfrm>
          <a:prstGeom prst="rect">
            <a:avLst/>
          </a:prstGeom>
          <a:solidFill>
            <a:srgbClr val="FFFFFF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54680" y="2468880"/>
            <a:ext cx="7726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4B4F55"/>
                </a:solidFill>
              </a:rPr>
              <a:t>Could blocked funds, remittance controls, or currency shortages trap cash flows locally?</a:t>
            </a:r>
            <a:endParaRPr lang="en-US" sz="1640" dirty="0"/>
          </a:p>
        </p:txBody>
      </p:sp>
      <p:sp>
        <p:nvSpPr>
          <p:cNvPr id="14" name="Shape 12"/>
          <p:cNvSpPr/>
          <p:nvPr/>
        </p:nvSpPr>
        <p:spPr>
          <a:xfrm>
            <a:off x="914400" y="3154680"/>
            <a:ext cx="2011680" cy="758952"/>
          </a:xfrm>
          <a:prstGeom prst="rect">
            <a:avLst/>
          </a:prstGeom>
          <a:solidFill>
            <a:srgbClr val="EAF6FC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24128" y="3364992"/>
            <a:ext cx="1783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Institutional fit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2944368" y="3154680"/>
            <a:ext cx="8183880" cy="758952"/>
          </a:xfrm>
          <a:prstGeom prst="rect">
            <a:avLst/>
          </a:prstGeom>
          <a:solidFill>
            <a:srgbClr val="FBFEFF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154680" y="3337560"/>
            <a:ext cx="7726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4B4F55"/>
                </a:solidFill>
              </a:rPr>
              <a:t>Do ownership rules, labor norms, religious expectations, legal liabilities, or protectionism conflict with the project?</a:t>
            </a:r>
            <a:endParaRPr lang="en-US" sz="1640" dirty="0"/>
          </a:p>
        </p:txBody>
      </p:sp>
      <p:sp>
        <p:nvSpPr>
          <p:cNvPr id="18" name="Shape 16"/>
          <p:cNvSpPr/>
          <p:nvPr/>
        </p:nvSpPr>
        <p:spPr>
          <a:xfrm>
            <a:off x="914400" y="4023360"/>
            <a:ext cx="2011680" cy="758952"/>
          </a:xfrm>
          <a:prstGeom prst="rect">
            <a:avLst/>
          </a:prstGeom>
          <a:solidFill>
            <a:srgbClr val="F6FAFD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24128" y="4233672"/>
            <a:ext cx="1783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Global spillover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2944368" y="4023360"/>
            <a:ext cx="8183880" cy="758952"/>
          </a:xfrm>
          <a:prstGeom prst="rect">
            <a:avLst/>
          </a:prstGeom>
          <a:solidFill>
            <a:srgbClr val="FFFFFF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154680" y="4206240"/>
            <a:ext cx="7726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4B4F55"/>
                </a:solidFill>
              </a:rPr>
              <a:t>Is the investment unusually exposed to terrorism, war, supply-chain disruption, activism, environmental pressure, or cyber attack?</a:t>
            </a:r>
            <a:endParaRPr lang="en-US" sz="1640" dirty="0"/>
          </a:p>
        </p:txBody>
      </p:sp>
      <p:sp>
        <p:nvSpPr>
          <p:cNvPr id="22" name="Shape 20"/>
          <p:cNvSpPr/>
          <p:nvPr/>
        </p:nvSpPr>
        <p:spPr>
          <a:xfrm>
            <a:off x="914400" y="4892040"/>
            <a:ext cx="2011680" cy="758952"/>
          </a:xfrm>
          <a:prstGeom prst="rect">
            <a:avLst/>
          </a:prstGeom>
          <a:solidFill>
            <a:srgbClr val="EAF6FC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24128" y="5102352"/>
            <a:ext cx="1783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328"/>
                </a:solidFill>
              </a:rPr>
              <a:t>Firm exposure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2944368" y="4892040"/>
            <a:ext cx="8183880" cy="758952"/>
          </a:xfrm>
          <a:prstGeom prst="rect">
            <a:avLst/>
          </a:prstGeom>
          <a:solidFill>
            <a:srgbClr val="FBFEFF"/>
          </a:solidFill>
          <a:ln w="12700">
            <a:solidFill>
              <a:srgbClr val="D5E6E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154680" y="5074920"/>
            <a:ext cx="7726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4B4F55"/>
                </a:solidFill>
              </a:rPr>
              <a:t>Why is this firm more or less vulnerable than another investor in the same country?</a:t>
            </a:r>
            <a:endParaRPr lang="en-US" sz="1640" dirty="0"/>
          </a:p>
        </p:txBody>
      </p:sp>
      <p:sp>
        <p:nvSpPr>
          <p:cNvPr id="26" name="Shape 24"/>
          <p:cNvSpPr/>
          <p:nvPr/>
        </p:nvSpPr>
        <p:spPr>
          <a:xfrm>
            <a:off x="914400" y="5715000"/>
            <a:ext cx="10195560" cy="365760"/>
          </a:xfrm>
          <a:prstGeom prst="roundRect">
            <a:avLst>
              <a:gd name="adj" fmla="val 7500"/>
            </a:avLst>
          </a:prstGeom>
          <a:solidFill>
            <a:srgbClr val="FEFAF1"/>
          </a:solidFill>
          <a:ln w="12700">
            <a:solidFill>
              <a:srgbClr val="E6D5B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97280" y="5824728"/>
            <a:ext cx="97840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80" i="1" dirty="0">
                <a:solidFill>
                  <a:srgbClr val="1F2328"/>
                </a:solidFill>
              </a:rPr>
              <a:t>Scoring advice: low risk in one row does not offset a fatal weakness in another—especially transfer risk or governance conflict.</a:t>
            </a:r>
            <a:endParaRPr lang="en-US" sz="1380" dirty="0"/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58600" y="6446520"/>
            <a:ext cx="320040" cy="182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6B6B6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1353</Words>
  <Application>Microsoft Office PowerPoint</Application>
  <PresentationFormat>Widescreen</PresentationFormat>
  <Paragraphs>241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Risk Assessment and Management</dc:title>
  <dc:subject>Political Risk Assessment and Management</dc:subject>
  <dc:creator>OpenAI</dc:creator>
  <cp:lastModifiedBy>Lenovo</cp:lastModifiedBy>
  <cp:revision>7</cp:revision>
  <dcterms:created xsi:type="dcterms:W3CDTF">2026-03-23T09:17:30Z</dcterms:created>
  <dcterms:modified xsi:type="dcterms:W3CDTF">2026-05-12T05:18:59Z</dcterms:modified>
</cp:coreProperties>
</file>