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78" r:id="rId3"/>
    <p:sldId id="279" r:id="rId4"/>
    <p:sldId id="257" r:id="rId5"/>
    <p:sldId id="258" r:id="rId6"/>
    <p:sldId id="260" r:id="rId7"/>
    <p:sldId id="259" r:id="rId8"/>
    <p:sldId id="268" r:id="rId9"/>
    <p:sldId id="267" r:id="rId10"/>
    <p:sldId id="266" r:id="rId11"/>
    <p:sldId id="265" r:id="rId12"/>
    <p:sldId id="264" r:id="rId13"/>
    <p:sldId id="286" r:id="rId14"/>
    <p:sldId id="269" r:id="rId15"/>
    <p:sldId id="289" r:id="rId16"/>
    <p:sldId id="263" r:id="rId17"/>
    <p:sldId id="277" r:id="rId18"/>
    <p:sldId id="276" r:id="rId19"/>
    <p:sldId id="288" r:id="rId20"/>
    <p:sldId id="275" r:id="rId21"/>
    <p:sldId id="274" r:id="rId22"/>
    <p:sldId id="287" r:id="rId23"/>
    <p:sldId id="273" r:id="rId24"/>
    <p:sldId id="272" r:id="rId25"/>
    <p:sldId id="271" r:id="rId26"/>
    <p:sldId id="285" r:id="rId27"/>
    <p:sldId id="280" r:id="rId28"/>
    <p:sldId id="281" r:id="rId29"/>
    <p:sldId id="284" r:id="rId30"/>
    <p:sldId id="28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2296" autoAdjust="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9D7AF0-F4D6-40C2-BF25-A78CAF9B50A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968DBF9-C60E-4B14-8A01-B657ED9F8EE2}">
      <dgm:prSet phldrT="[Text]" custT="1"/>
      <dgm:spPr>
        <a:xfrm>
          <a:off x="4711687" y="1429"/>
          <a:ext cx="1255402" cy="627701"/>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b="1" dirty="0">
              <a:solidFill>
                <a:sysClr val="windowText" lastClr="000000"/>
              </a:solidFill>
              <a:latin typeface="Times New Roman" panose="02020603050405020304" pitchFamily="18" charset="0"/>
              <a:ea typeface="+mn-ea"/>
              <a:cs typeface="Times New Roman" panose="02020603050405020304" pitchFamily="18" charset="0"/>
            </a:rPr>
            <a:t>Reach/ Awareness</a:t>
          </a:r>
        </a:p>
      </dgm:t>
    </dgm:pt>
    <dgm:pt modelId="{0F2826F7-F30C-4949-8C77-D12CFAF4034F}" type="parTrans" cxnId="{98D7E429-8B09-4CE5-86F1-0AABE3789E69}">
      <dgm:prSet/>
      <dgm:spPr/>
      <dgm:t>
        <a:bodyPr/>
        <a:lstStyle/>
        <a:p>
          <a:endParaRPr lang="en-US"/>
        </a:p>
      </dgm:t>
    </dgm:pt>
    <dgm:pt modelId="{9F1DB227-40AB-4CFE-BD5B-4C7D0E227759}" type="sibTrans" cxnId="{98D7E429-8B09-4CE5-86F1-0AABE3789E69}">
      <dgm:prSet/>
      <dgm:spPr>
        <a:xfrm>
          <a:off x="2963423" y="-35872"/>
          <a:ext cx="4751930" cy="4362611"/>
        </a:xfrm>
        <a:prstGeom prst="circularArrow">
          <a:avLst>
            <a:gd name="adj1" fmla="val 5544"/>
            <a:gd name="adj2" fmla="val 330680"/>
            <a:gd name="adj3" fmla="val 14621941"/>
            <a:gd name="adj4" fmla="val 16889731"/>
            <a:gd name="adj5" fmla="val 5757"/>
          </a:avLst>
        </a:prstGeom>
        <a:solidFill>
          <a:srgbClr val="4472C4">
            <a:tint val="40000"/>
            <a:hueOff val="0"/>
            <a:satOff val="0"/>
            <a:lumOff val="0"/>
            <a:alphaOff val="0"/>
          </a:srgbClr>
        </a:solidFill>
        <a:ln>
          <a:noFill/>
        </a:ln>
        <a:effectLst/>
      </dgm:spPr>
      <dgm:t>
        <a:bodyPr/>
        <a:lstStyle/>
        <a:p>
          <a:endParaRPr lang="en-US"/>
        </a:p>
      </dgm:t>
    </dgm:pt>
    <dgm:pt modelId="{35ABE784-B114-4F7C-88C0-763DA492989A}">
      <dgm:prSet phldrT="[Text]" custT="1"/>
      <dgm:spPr>
        <a:xfrm>
          <a:off x="5927922" y="546324"/>
          <a:ext cx="1453919" cy="627701"/>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b="1">
              <a:solidFill>
                <a:sysClr val="windowText" lastClr="000000"/>
              </a:solidFill>
              <a:latin typeface="Times New Roman" panose="02020603050405020304" pitchFamily="18" charset="0"/>
              <a:ea typeface="+mn-ea"/>
              <a:cs typeface="Times New Roman" panose="02020603050405020304" pitchFamily="18" charset="0"/>
            </a:rPr>
            <a:t>Consideration</a:t>
          </a:r>
        </a:p>
      </dgm:t>
    </dgm:pt>
    <dgm:pt modelId="{06809344-CB5D-4D58-9E53-EE542AB1B637}" type="parTrans" cxnId="{88535FC9-1D36-48DC-8CDC-38C8131BB430}">
      <dgm:prSet/>
      <dgm:spPr/>
      <dgm:t>
        <a:bodyPr/>
        <a:lstStyle/>
        <a:p>
          <a:endParaRPr lang="en-US"/>
        </a:p>
      </dgm:t>
    </dgm:pt>
    <dgm:pt modelId="{39B3C6DA-82B7-452F-9EC9-49D5ACCA4142}" type="sibTrans" cxnId="{88535FC9-1D36-48DC-8CDC-38C8131BB430}">
      <dgm:prSet/>
      <dgm:spPr/>
      <dgm:t>
        <a:bodyPr/>
        <a:lstStyle/>
        <a:p>
          <a:endParaRPr lang="en-US"/>
        </a:p>
      </dgm:t>
    </dgm:pt>
    <dgm:pt modelId="{1A1AE1D7-F8D9-4B30-A75E-1BB957944BA8}">
      <dgm:prSet phldrT="[Text]" custT="1"/>
      <dgm:spPr>
        <a:xfrm>
          <a:off x="4711687" y="3722207"/>
          <a:ext cx="1255402" cy="627701"/>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b="1">
              <a:solidFill>
                <a:sysClr val="windowText" lastClr="000000"/>
              </a:solidFill>
              <a:latin typeface="Times New Roman" panose="02020603050405020304" pitchFamily="18" charset="0"/>
              <a:ea typeface="+mn-ea"/>
              <a:cs typeface="Times New Roman" panose="02020603050405020304" pitchFamily="18" charset="0"/>
            </a:rPr>
            <a:t>Retention</a:t>
          </a:r>
        </a:p>
      </dgm:t>
    </dgm:pt>
    <dgm:pt modelId="{0D4FC114-0CBF-4E34-945B-7FC70EEF2BF0}" type="parTrans" cxnId="{D317F0B2-9EFF-40EA-A011-C82AC90A031A}">
      <dgm:prSet/>
      <dgm:spPr/>
      <dgm:t>
        <a:bodyPr/>
        <a:lstStyle/>
        <a:p>
          <a:endParaRPr lang="en-US"/>
        </a:p>
      </dgm:t>
    </dgm:pt>
    <dgm:pt modelId="{FCE000F5-03B5-435C-905F-0AA424800780}" type="sibTrans" cxnId="{D317F0B2-9EFF-40EA-A011-C82AC90A031A}">
      <dgm:prSet/>
      <dgm:spPr/>
      <dgm:t>
        <a:bodyPr/>
        <a:lstStyle/>
        <a:p>
          <a:endParaRPr lang="en-US"/>
        </a:p>
      </dgm:t>
    </dgm:pt>
    <dgm:pt modelId="{0E8E2EF8-8603-40E7-B85B-2B4412126F84}">
      <dgm:prSet phldrT="[Text]" custT="1"/>
      <dgm:spPr>
        <a:xfrm>
          <a:off x="2688121" y="1861818"/>
          <a:ext cx="1581756" cy="627701"/>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b="1">
              <a:solidFill>
                <a:sysClr val="windowText" lastClr="000000"/>
              </a:solidFill>
              <a:latin typeface="Times New Roman" panose="02020603050405020304" pitchFamily="18" charset="0"/>
              <a:ea typeface="+mn-ea"/>
              <a:cs typeface="Times New Roman" panose="02020603050405020304" pitchFamily="18" charset="0"/>
            </a:rPr>
            <a:t>Re-engagement</a:t>
          </a:r>
        </a:p>
      </dgm:t>
    </dgm:pt>
    <dgm:pt modelId="{3E8DE841-5385-4740-8DC0-B2011CE98439}" type="parTrans" cxnId="{1A90F920-F933-44BA-AC27-18FE865466EE}">
      <dgm:prSet/>
      <dgm:spPr/>
      <dgm:t>
        <a:bodyPr/>
        <a:lstStyle/>
        <a:p>
          <a:endParaRPr lang="en-US"/>
        </a:p>
      </dgm:t>
    </dgm:pt>
    <dgm:pt modelId="{980DFA01-2E34-41F9-A604-730073419D49}" type="sibTrans" cxnId="{1A90F920-F933-44BA-AC27-18FE865466EE}">
      <dgm:prSet/>
      <dgm:spPr/>
      <dgm:t>
        <a:bodyPr/>
        <a:lstStyle/>
        <a:p>
          <a:endParaRPr lang="en-US"/>
        </a:p>
      </dgm:t>
    </dgm:pt>
    <dgm:pt modelId="{AF434EB8-BDF0-449E-8426-6FB9EABA9EC9}">
      <dgm:prSet/>
      <dgm:spPr>
        <a:xfrm>
          <a:off x="6572076" y="1861818"/>
          <a:ext cx="1255402" cy="627701"/>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Text" lastClr="000000"/>
              </a:solidFill>
              <a:latin typeface="Times New Roman" panose="02020603050405020304" pitchFamily="18" charset="0"/>
              <a:ea typeface="+mn-ea"/>
              <a:cs typeface="Times New Roman" panose="02020603050405020304" pitchFamily="18" charset="0"/>
            </a:rPr>
            <a:t>Decision/Purchase </a:t>
          </a:r>
        </a:p>
      </dgm:t>
    </dgm:pt>
    <dgm:pt modelId="{AF5393F7-42E7-410F-B0FB-3509575AD1DF}" type="parTrans" cxnId="{6631816E-B68A-46B0-95A3-839795E3C38F}">
      <dgm:prSet/>
      <dgm:spPr/>
      <dgm:t>
        <a:bodyPr/>
        <a:lstStyle/>
        <a:p>
          <a:endParaRPr lang="en-US"/>
        </a:p>
      </dgm:t>
    </dgm:pt>
    <dgm:pt modelId="{2F705AF9-E9AB-4943-BD3D-41D2CFC5028E}" type="sibTrans" cxnId="{6631816E-B68A-46B0-95A3-839795E3C38F}">
      <dgm:prSet/>
      <dgm:spPr/>
      <dgm:t>
        <a:bodyPr/>
        <a:lstStyle/>
        <a:p>
          <a:endParaRPr lang="en-US"/>
        </a:p>
      </dgm:t>
    </dgm:pt>
    <dgm:pt modelId="{C36936F7-DC61-4609-9EE8-6EEF13A02AD1}">
      <dgm:prSet custT="1"/>
      <dgm:spPr>
        <a:xfrm>
          <a:off x="3396193" y="546324"/>
          <a:ext cx="1255402" cy="627701"/>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b="1" dirty="0">
              <a:solidFill>
                <a:sysClr val="windowText" lastClr="000000"/>
              </a:solidFill>
              <a:latin typeface="Times New Roman" panose="02020603050405020304" pitchFamily="18" charset="0"/>
              <a:ea typeface="+mn-ea"/>
              <a:cs typeface="Times New Roman" panose="02020603050405020304" pitchFamily="18" charset="0"/>
            </a:rPr>
            <a:t>Loyalty/ Advocacy</a:t>
          </a:r>
          <a:r>
            <a:rPr lang="en-US" sz="1800" b="1" dirty="0">
              <a:solidFill>
                <a:sysClr val="window" lastClr="FFFFFF"/>
              </a:solidFill>
              <a:latin typeface="Times New Roman" panose="02020603050405020304" pitchFamily="18" charset="0"/>
              <a:ea typeface="+mn-ea"/>
              <a:cs typeface="Times New Roman" panose="02020603050405020304" pitchFamily="18" charset="0"/>
            </a:rPr>
            <a:t> </a:t>
          </a:r>
        </a:p>
      </dgm:t>
    </dgm:pt>
    <dgm:pt modelId="{98BAEB11-4BFD-4828-AF35-46CDE5652FE4}" type="parTrans" cxnId="{A6B8F8EA-083B-429E-B51D-BD43D4C653D5}">
      <dgm:prSet/>
      <dgm:spPr/>
      <dgm:t>
        <a:bodyPr/>
        <a:lstStyle/>
        <a:p>
          <a:endParaRPr lang="en-US"/>
        </a:p>
      </dgm:t>
    </dgm:pt>
    <dgm:pt modelId="{90B08A12-ECE5-49B6-B5FF-5AD2AADE0508}" type="sibTrans" cxnId="{A6B8F8EA-083B-429E-B51D-BD43D4C653D5}">
      <dgm:prSet/>
      <dgm:spPr/>
      <dgm:t>
        <a:bodyPr/>
        <a:lstStyle/>
        <a:p>
          <a:endParaRPr lang="en-US"/>
        </a:p>
      </dgm:t>
    </dgm:pt>
    <dgm:pt modelId="{BF088EAA-E624-4F7D-9E7F-87C220ECC227}" type="pres">
      <dgm:prSet presAssocID="{149D7AF0-F4D6-40C2-BF25-A78CAF9B50A3}" presName="Name0" presStyleCnt="0">
        <dgm:presLayoutVars>
          <dgm:dir/>
          <dgm:resizeHandles val="exact"/>
        </dgm:presLayoutVars>
      </dgm:prSet>
      <dgm:spPr/>
    </dgm:pt>
    <dgm:pt modelId="{0662BDD5-4646-4969-9782-C081790F3024}" type="pres">
      <dgm:prSet presAssocID="{149D7AF0-F4D6-40C2-BF25-A78CAF9B50A3}" presName="cycle" presStyleCnt="0"/>
      <dgm:spPr/>
    </dgm:pt>
    <dgm:pt modelId="{26A6DC7A-977E-464B-B6EE-507DA27AAB9D}" type="pres">
      <dgm:prSet presAssocID="{0968DBF9-C60E-4B14-8A01-B657ED9F8EE2}" presName="nodeFirstNode" presStyleLbl="node1" presStyleIdx="0" presStyleCnt="6">
        <dgm:presLayoutVars>
          <dgm:bulletEnabled val="1"/>
        </dgm:presLayoutVars>
      </dgm:prSet>
      <dgm:spPr/>
    </dgm:pt>
    <dgm:pt modelId="{37B6684E-6E99-4F8B-99D0-15B29B14FAE8}" type="pres">
      <dgm:prSet presAssocID="{9F1DB227-40AB-4CFE-BD5B-4C7D0E227759}" presName="sibTransFirstNode" presStyleLbl="bgShp" presStyleIdx="0" presStyleCnt="1" custScaleX="120915"/>
      <dgm:spPr/>
    </dgm:pt>
    <dgm:pt modelId="{D0E5387D-A7B5-45FD-8CA8-CFCA97ADB810}" type="pres">
      <dgm:prSet presAssocID="{35ABE784-B114-4F7C-88C0-763DA492989A}" presName="nodeFollowingNodes" presStyleLbl="node1" presStyleIdx="1" presStyleCnt="6" custScaleX="115813">
        <dgm:presLayoutVars>
          <dgm:bulletEnabled val="1"/>
        </dgm:presLayoutVars>
      </dgm:prSet>
      <dgm:spPr/>
    </dgm:pt>
    <dgm:pt modelId="{1F215316-DC2C-4C4F-899E-9A82B39738BB}" type="pres">
      <dgm:prSet presAssocID="{AF434EB8-BDF0-449E-8426-6FB9EABA9EC9}" presName="nodeFollowingNodes" presStyleLbl="node1" presStyleIdx="2" presStyleCnt="6">
        <dgm:presLayoutVars>
          <dgm:bulletEnabled val="1"/>
        </dgm:presLayoutVars>
      </dgm:prSet>
      <dgm:spPr/>
    </dgm:pt>
    <dgm:pt modelId="{E7D14C4A-F17F-438F-8B20-9C1B3772F545}" type="pres">
      <dgm:prSet presAssocID="{1A1AE1D7-F8D9-4B30-A75E-1BB957944BA8}" presName="nodeFollowingNodes" presStyleLbl="node1" presStyleIdx="3" presStyleCnt="6">
        <dgm:presLayoutVars>
          <dgm:bulletEnabled val="1"/>
        </dgm:presLayoutVars>
      </dgm:prSet>
      <dgm:spPr/>
    </dgm:pt>
    <dgm:pt modelId="{1D7EFB53-DA48-4AA7-9D46-B737331923B5}" type="pres">
      <dgm:prSet presAssocID="{0E8E2EF8-8603-40E7-B85B-2B4412126F84}" presName="nodeFollowingNodes" presStyleLbl="node1" presStyleIdx="4" presStyleCnt="6" custScaleX="125996">
        <dgm:presLayoutVars>
          <dgm:bulletEnabled val="1"/>
        </dgm:presLayoutVars>
      </dgm:prSet>
      <dgm:spPr/>
    </dgm:pt>
    <dgm:pt modelId="{8CDDACED-B627-4ED3-A274-7C80313BE8AA}" type="pres">
      <dgm:prSet presAssocID="{C36936F7-DC61-4609-9EE8-6EEF13A02AD1}" presName="nodeFollowingNodes" presStyleLbl="node1" presStyleIdx="5" presStyleCnt="6">
        <dgm:presLayoutVars>
          <dgm:bulletEnabled val="1"/>
        </dgm:presLayoutVars>
      </dgm:prSet>
      <dgm:spPr/>
    </dgm:pt>
  </dgm:ptLst>
  <dgm:cxnLst>
    <dgm:cxn modelId="{1A90F920-F933-44BA-AC27-18FE865466EE}" srcId="{149D7AF0-F4D6-40C2-BF25-A78CAF9B50A3}" destId="{0E8E2EF8-8603-40E7-B85B-2B4412126F84}" srcOrd="4" destOrd="0" parTransId="{3E8DE841-5385-4740-8DC0-B2011CE98439}" sibTransId="{980DFA01-2E34-41F9-A604-730073419D49}"/>
    <dgm:cxn modelId="{1DD2DF26-03E3-4C3D-980F-63F4D5A484FF}" type="presOf" srcId="{1A1AE1D7-F8D9-4B30-A75E-1BB957944BA8}" destId="{E7D14C4A-F17F-438F-8B20-9C1B3772F545}" srcOrd="0" destOrd="0" presId="urn:microsoft.com/office/officeart/2005/8/layout/cycle3"/>
    <dgm:cxn modelId="{98D7E429-8B09-4CE5-86F1-0AABE3789E69}" srcId="{149D7AF0-F4D6-40C2-BF25-A78CAF9B50A3}" destId="{0968DBF9-C60E-4B14-8A01-B657ED9F8EE2}" srcOrd="0" destOrd="0" parTransId="{0F2826F7-F30C-4949-8C77-D12CFAF4034F}" sibTransId="{9F1DB227-40AB-4CFE-BD5B-4C7D0E227759}"/>
    <dgm:cxn modelId="{E7C2E961-0DC8-4479-A8A4-2ED8502CB9E3}" type="presOf" srcId="{9F1DB227-40AB-4CFE-BD5B-4C7D0E227759}" destId="{37B6684E-6E99-4F8B-99D0-15B29B14FAE8}" srcOrd="0" destOrd="0" presId="urn:microsoft.com/office/officeart/2005/8/layout/cycle3"/>
    <dgm:cxn modelId="{FDA60E64-6C9E-4ACF-B275-B5A9B0C48CA6}" type="presOf" srcId="{AF434EB8-BDF0-449E-8426-6FB9EABA9EC9}" destId="{1F215316-DC2C-4C4F-899E-9A82B39738BB}" srcOrd="0" destOrd="0" presId="urn:microsoft.com/office/officeart/2005/8/layout/cycle3"/>
    <dgm:cxn modelId="{5D1F916A-6513-4A37-B1DC-231271D4F8B6}" type="presOf" srcId="{35ABE784-B114-4F7C-88C0-763DA492989A}" destId="{D0E5387D-A7B5-45FD-8CA8-CFCA97ADB810}" srcOrd="0" destOrd="0" presId="urn:microsoft.com/office/officeart/2005/8/layout/cycle3"/>
    <dgm:cxn modelId="{6631816E-B68A-46B0-95A3-839795E3C38F}" srcId="{149D7AF0-F4D6-40C2-BF25-A78CAF9B50A3}" destId="{AF434EB8-BDF0-449E-8426-6FB9EABA9EC9}" srcOrd="2" destOrd="0" parTransId="{AF5393F7-42E7-410F-B0FB-3509575AD1DF}" sibTransId="{2F705AF9-E9AB-4943-BD3D-41D2CFC5028E}"/>
    <dgm:cxn modelId="{B6C8EE7B-40D2-40FB-AD07-367BA9A2551F}" type="presOf" srcId="{149D7AF0-F4D6-40C2-BF25-A78CAF9B50A3}" destId="{BF088EAA-E624-4F7D-9E7F-87C220ECC227}" srcOrd="0" destOrd="0" presId="urn:microsoft.com/office/officeart/2005/8/layout/cycle3"/>
    <dgm:cxn modelId="{9D4E6390-FD37-4DCF-AA39-256B47AA5AED}" type="presOf" srcId="{C36936F7-DC61-4609-9EE8-6EEF13A02AD1}" destId="{8CDDACED-B627-4ED3-A274-7C80313BE8AA}" srcOrd="0" destOrd="0" presId="urn:microsoft.com/office/officeart/2005/8/layout/cycle3"/>
    <dgm:cxn modelId="{5FF0F1AC-49A5-4DF8-829E-0C6CEBA1DAFD}" type="presOf" srcId="{0968DBF9-C60E-4B14-8A01-B657ED9F8EE2}" destId="{26A6DC7A-977E-464B-B6EE-507DA27AAB9D}" srcOrd="0" destOrd="0" presId="urn:microsoft.com/office/officeart/2005/8/layout/cycle3"/>
    <dgm:cxn modelId="{D317F0B2-9EFF-40EA-A011-C82AC90A031A}" srcId="{149D7AF0-F4D6-40C2-BF25-A78CAF9B50A3}" destId="{1A1AE1D7-F8D9-4B30-A75E-1BB957944BA8}" srcOrd="3" destOrd="0" parTransId="{0D4FC114-0CBF-4E34-945B-7FC70EEF2BF0}" sibTransId="{FCE000F5-03B5-435C-905F-0AA424800780}"/>
    <dgm:cxn modelId="{88535FC9-1D36-48DC-8CDC-38C8131BB430}" srcId="{149D7AF0-F4D6-40C2-BF25-A78CAF9B50A3}" destId="{35ABE784-B114-4F7C-88C0-763DA492989A}" srcOrd="1" destOrd="0" parTransId="{06809344-CB5D-4D58-9E53-EE542AB1B637}" sibTransId="{39B3C6DA-82B7-452F-9EC9-49D5ACCA4142}"/>
    <dgm:cxn modelId="{F58E96D1-019A-45B6-9E06-7A124B6EBAC9}" type="presOf" srcId="{0E8E2EF8-8603-40E7-B85B-2B4412126F84}" destId="{1D7EFB53-DA48-4AA7-9D46-B737331923B5}" srcOrd="0" destOrd="0" presId="urn:microsoft.com/office/officeart/2005/8/layout/cycle3"/>
    <dgm:cxn modelId="{A6B8F8EA-083B-429E-B51D-BD43D4C653D5}" srcId="{149D7AF0-F4D6-40C2-BF25-A78CAF9B50A3}" destId="{C36936F7-DC61-4609-9EE8-6EEF13A02AD1}" srcOrd="5" destOrd="0" parTransId="{98BAEB11-4BFD-4828-AF35-46CDE5652FE4}" sibTransId="{90B08A12-ECE5-49B6-B5FF-5AD2AADE0508}"/>
    <dgm:cxn modelId="{0768ACAD-D335-44F7-A9AE-4C83000663E1}" type="presParOf" srcId="{BF088EAA-E624-4F7D-9E7F-87C220ECC227}" destId="{0662BDD5-4646-4969-9782-C081790F3024}" srcOrd="0" destOrd="0" presId="urn:microsoft.com/office/officeart/2005/8/layout/cycle3"/>
    <dgm:cxn modelId="{03EA2C3E-7FE6-4A57-BC63-8EA699225C36}" type="presParOf" srcId="{0662BDD5-4646-4969-9782-C081790F3024}" destId="{26A6DC7A-977E-464B-B6EE-507DA27AAB9D}" srcOrd="0" destOrd="0" presId="urn:microsoft.com/office/officeart/2005/8/layout/cycle3"/>
    <dgm:cxn modelId="{698DC1F9-7A13-4D2E-BBBE-CA565341DEAA}" type="presParOf" srcId="{0662BDD5-4646-4969-9782-C081790F3024}" destId="{37B6684E-6E99-4F8B-99D0-15B29B14FAE8}" srcOrd="1" destOrd="0" presId="urn:microsoft.com/office/officeart/2005/8/layout/cycle3"/>
    <dgm:cxn modelId="{51B4C2CE-83F8-4689-B658-7312998A8F89}" type="presParOf" srcId="{0662BDD5-4646-4969-9782-C081790F3024}" destId="{D0E5387D-A7B5-45FD-8CA8-CFCA97ADB810}" srcOrd="2" destOrd="0" presId="urn:microsoft.com/office/officeart/2005/8/layout/cycle3"/>
    <dgm:cxn modelId="{DBC5C605-A546-451C-9BEB-3179FC01C9DB}" type="presParOf" srcId="{0662BDD5-4646-4969-9782-C081790F3024}" destId="{1F215316-DC2C-4C4F-899E-9A82B39738BB}" srcOrd="3" destOrd="0" presId="urn:microsoft.com/office/officeart/2005/8/layout/cycle3"/>
    <dgm:cxn modelId="{9707877A-E29F-4D9E-9848-5BA1361246EC}" type="presParOf" srcId="{0662BDD5-4646-4969-9782-C081790F3024}" destId="{E7D14C4A-F17F-438F-8B20-9C1B3772F545}" srcOrd="4" destOrd="0" presId="urn:microsoft.com/office/officeart/2005/8/layout/cycle3"/>
    <dgm:cxn modelId="{70DD96ED-4356-4AAB-8A41-DB7E438BB856}" type="presParOf" srcId="{0662BDD5-4646-4969-9782-C081790F3024}" destId="{1D7EFB53-DA48-4AA7-9D46-B737331923B5}" srcOrd="5" destOrd="0" presId="urn:microsoft.com/office/officeart/2005/8/layout/cycle3"/>
    <dgm:cxn modelId="{42E66D14-4171-41E6-A6D1-66918C98EE9B}" type="presParOf" srcId="{0662BDD5-4646-4969-9782-C081790F3024}" destId="{8CDDACED-B627-4ED3-A274-7C80313BE8AA}"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6684E-6E99-4F8B-99D0-15B29B14FAE8}">
      <dsp:nvSpPr>
        <dsp:cNvPr id="0" name=""/>
        <dsp:cNvSpPr/>
      </dsp:nvSpPr>
      <dsp:spPr>
        <a:xfrm>
          <a:off x="2175584" y="-4408"/>
          <a:ext cx="6266126" cy="5182257"/>
        </a:xfrm>
        <a:prstGeom prst="circularArrow">
          <a:avLst>
            <a:gd name="adj1" fmla="val 5544"/>
            <a:gd name="adj2" fmla="val 330680"/>
            <a:gd name="adj3" fmla="val 14621941"/>
            <a:gd name="adj4" fmla="val 16889731"/>
            <a:gd name="adj5" fmla="val 5757"/>
          </a:avLst>
        </a:prstGeom>
        <a:solidFill>
          <a:srgbClr val="4472C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6A6DC7A-977E-464B-B6EE-507DA27AAB9D}">
      <dsp:nvSpPr>
        <dsp:cNvPr id="0" name=""/>
        <dsp:cNvSpPr/>
      </dsp:nvSpPr>
      <dsp:spPr>
        <a:xfrm>
          <a:off x="4309973" y="1567"/>
          <a:ext cx="1997347" cy="998673"/>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Reach/ Awareness</a:t>
          </a:r>
        </a:p>
      </dsp:txBody>
      <dsp:txXfrm>
        <a:off x="4358724" y="50318"/>
        <a:ext cx="1899845" cy="901171"/>
      </dsp:txXfrm>
    </dsp:sp>
    <dsp:sp modelId="{D0E5387D-A7B5-45FD-8CA8-CFCA97ADB810}">
      <dsp:nvSpPr>
        <dsp:cNvPr id="0" name=""/>
        <dsp:cNvSpPr/>
      </dsp:nvSpPr>
      <dsp:spPr>
        <a:xfrm>
          <a:off x="5972729" y="1052735"/>
          <a:ext cx="2313188" cy="998673"/>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Times New Roman" panose="02020603050405020304" pitchFamily="18" charset="0"/>
              <a:ea typeface="+mn-ea"/>
              <a:cs typeface="Times New Roman" panose="02020603050405020304" pitchFamily="18" charset="0"/>
            </a:rPr>
            <a:t>Consideration</a:t>
          </a:r>
        </a:p>
      </dsp:txBody>
      <dsp:txXfrm>
        <a:off x="6021480" y="1101486"/>
        <a:ext cx="2215686" cy="901171"/>
      </dsp:txXfrm>
    </dsp:sp>
    <dsp:sp modelId="{1F215316-DC2C-4C4F-899E-9A82B39738BB}">
      <dsp:nvSpPr>
        <dsp:cNvPr id="0" name=""/>
        <dsp:cNvSpPr/>
      </dsp:nvSpPr>
      <dsp:spPr>
        <a:xfrm>
          <a:off x="6130649" y="3155070"/>
          <a:ext cx="1997347" cy="998673"/>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Text" lastClr="000000"/>
              </a:solidFill>
              <a:latin typeface="Times New Roman" panose="02020603050405020304" pitchFamily="18" charset="0"/>
              <a:ea typeface="+mn-ea"/>
              <a:cs typeface="Times New Roman" panose="02020603050405020304" pitchFamily="18" charset="0"/>
            </a:rPr>
            <a:t>Decision/Purchase </a:t>
          </a:r>
        </a:p>
      </dsp:txBody>
      <dsp:txXfrm>
        <a:off x="6179400" y="3203821"/>
        <a:ext cx="1899845" cy="901171"/>
      </dsp:txXfrm>
    </dsp:sp>
    <dsp:sp modelId="{E7D14C4A-F17F-438F-8B20-9C1B3772F545}">
      <dsp:nvSpPr>
        <dsp:cNvPr id="0" name=""/>
        <dsp:cNvSpPr/>
      </dsp:nvSpPr>
      <dsp:spPr>
        <a:xfrm>
          <a:off x="4309973" y="4206238"/>
          <a:ext cx="1997347" cy="998673"/>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Times New Roman" panose="02020603050405020304" pitchFamily="18" charset="0"/>
              <a:ea typeface="+mn-ea"/>
              <a:cs typeface="Times New Roman" panose="02020603050405020304" pitchFamily="18" charset="0"/>
            </a:rPr>
            <a:t>Retention</a:t>
          </a:r>
        </a:p>
      </dsp:txBody>
      <dsp:txXfrm>
        <a:off x="4358724" y="4254989"/>
        <a:ext cx="1899845" cy="901171"/>
      </dsp:txXfrm>
    </dsp:sp>
    <dsp:sp modelId="{1D7EFB53-DA48-4AA7-9D46-B737331923B5}">
      <dsp:nvSpPr>
        <dsp:cNvPr id="0" name=""/>
        <dsp:cNvSpPr/>
      </dsp:nvSpPr>
      <dsp:spPr>
        <a:xfrm>
          <a:off x="2229682" y="3155070"/>
          <a:ext cx="2516578" cy="998673"/>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Times New Roman" panose="02020603050405020304" pitchFamily="18" charset="0"/>
              <a:ea typeface="+mn-ea"/>
              <a:cs typeface="Times New Roman" panose="02020603050405020304" pitchFamily="18" charset="0"/>
            </a:rPr>
            <a:t>Re-engagement</a:t>
          </a:r>
        </a:p>
      </dsp:txBody>
      <dsp:txXfrm>
        <a:off x="2278433" y="3203821"/>
        <a:ext cx="2419076" cy="901171"/>
      </dsp:txXfrm>
    </dsp:sp>
    <dsp:sp modelId="{8CDDACED-B627-4ED3-A274-7C80313BE8AA}">
      <dsp:nvSpPr>
        <dsp:cNvPr id="0" name=""/>
        <dsp:cNvSpPr/>
      </dsp:nvSpPr>
      <dsp:spPr>
        <a:xfrm>
          <a:off x="2489297" y="1052735"/>
          <a:ext cx="1997347" cy="998673"/>
        </a:xfrm>
        <a:prstGeom prst="roundRect">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Loyalty/ Advocacy</a:t>
          </a:r>
          <a:r>
            <a:rPr lang="en-US" sz="1800" b="1" kern="1200" dirty="0">
              <a:solidFill>
                <a:sysClr val="window" lastClr="FFFFFF"/>
              </a:solidFill>
              <a:latin typeface="Times New Roman" panose="02020603050405020304" pitchFamily="18" charset="0"/>
              <a:ea typeface="+mn-ea"/>
              <a:cs typeface="Times New Roman" panose="02020603050405020304" pitchFamily="18" charset="0"/>
            </a:rPr>
            <a:t> </a:t>
          </a:r>
        </a:p>
      </dsp:txBody>
      <dsp:txXfrm>
        <a:off x="2538048" y="1101486"/>
        <a:ext cx="1899845" cy="90117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D3D19-9B1A-44F4-BA23-9CE9A1A1B611}" type="datetimeFigureOut">
              <a:rPr lang="en-UG" smtClean="0"/>
              <a:t>20/02/2025</a:t>
            </a:fld>
            <a:endParaRPr lang="en-U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49F76-38F6-408B-893D-7006730AD8CC}" type="slidenum">
              <a:rPr lang="en-UG" smtClean="0"/>
              <a:t>‹#›</a:t>
            </a:fld>
            <a:endParaRPr lang="en-UG"/>
          </a:p>
        </p:txBody>
      </p:sp>
    </p:spTree>
    <p:extLst>
      <p:ext uri="{BB962C8B-B14F-4D97-AF65-F5344CB8AC3E}">
        <p14:creationId xmlns:p14="http://schemas.microsoft.com/office/powerpoint/2010/main" val="2397974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1" dirty="0"/>
              <a:t>Minimum Viable Product (MVP)</a:t>
            </a:r>
            <a:r>
              <a:rPr lang="en-US" dirty="0"/>
              <a:t> is a development strategy in product management where a new product or service is created with the minimum features necessary to satisfy early adopters and gather feedback for future development.</a:t>
            </a:r>
            <a:endParaRPr lang="en-UG" dirty="0"/>
          </a:p>
        </p:txBody>
      </p:sp>
      <p:sp>
        <p:nvSpPr>
          <p:cNvPr id="4" name="Slide Number Placeholder 3"/>
          <p:cNvSpPr>
            <a:spLocks noGrp="1"/>
          </p:cNvSpPr>
          <p:nvPr>
            <p:ph type="sldNum" sz="quarter" idx="5"/>
          </p:nvPr>
        </p:nvSpPr>
        <p:spPr/>
        <p:txBody>
          <a:bodyPr/>
          <a:lstStyle/>
          <a:p>
            <a:fld id="{6D249F76-38F6-408B-893D-7006730AD8CC}" type="slidenum">
              <a:rPr lang="en-UG" smtClean="0"/>
              <a:t>23</a:t>
            </a:fld>
            <a:endParaRPr lang="en-UG"/>
          </a:p>
        </p:txBody>
      </p:sp>
    </p:spTree>
    <p:extLst>
      <p:ext uri="{BB962C8B-B14F-4D97-AF65-F5344CB8AC3E}">
        <p14:creationId xmlns:p14="http://schemas.microsoft.com/office/powerpoint/2010/main" val="419433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74145A1-AB90-4F30-8988-8C2C9EED6FEB}" type="datetime8">
              <a:rPr lang="en-UG" smtClean="0"/>
              <a:t>20/02/2025 13:57</a:t>
            </a:fld>
            <a:endParaRPr lang="en-UG"/>
          </a:p>
        </p:txBody>
      </p:sp>
      <p:sp>
        <p:nvSpPr>
          <p:cNvPr id="5" name="Footer Placeholder 4"/>
          <p:cNvSpPr>
            <a:spLocks noGrp="1"/>
          </p:cNvSpPr>
          <p:nvPr>
            <p:ph type="ftr" sz="quarter" idx="11"/>
          </p:nvPr>
        </p:nvSpPr>
        <p:spPr>
          <a:xfrm>
            <a:off x="2692397" y="5037663"/>
            <a:ext cx="5214635" cy="279400"/>
          </a:xfrm>
        </p:spPr>
        <p:txBody>
          <a:bodyPr/>
          <a:lstStyle/>
          <a:p>
            <a:r>
              <a:rPr lang="en-US"/>
              <a:t>Prepared by D.S</a:t>
            </a:r>
            <a:endParaRPr lang="en-UG"/>
          </a:p>
        </p:txBody>
      </p:sp>
      <p:sp>
        <p:nvSpPr>
          <p:cNvPr id="6" name="Slide Number Placeholder 5"/>
          <p:cNvSpPr>
            <a:spLocks noGrp="1"/>
          </p:cNvSpPr>
          <p:nvPr>
            <p:ph type="sldNum" sz="quarter" idx="12"/>
          </p:nvPr>
        </p:nvSpPr>
        <p:spPr>
          <a:xfrm>
            <a:off x="8956900" y="5037663"/>
            <a:ext cx="551167" cy="279400"/>
          </a:xfrm>
        </p:spPr>
        <p:txBody>
          <a:bodyPr/>
          <a:lstStyle/>
          <a:p>
            <a:fld id="{E796DF09-72FB-4964-9609-1E4AFAA46EC8}" type="slidenum">
              <a:rPr lang="en-UG" smtClean="0"/>
              <a:t>‹#›</a:t>
            </a:fld>
            <a:endParaRPr lang="en-UG"/>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216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BE4B6E-303E-42C4-AF95-A0958F58F4CD}" type="datetime8">
              <a:rPr lang="en-UG" smtClean="0"/>
              <a:t>20/02/2025 13:57</a:t>
            </a:fld>
            <a:endParaRPr lang="en-UG"/>
          </a:p>
        </p:txBody>
      </p:sp>
      <p:sp>
        <p:nvSpPr>
          <p:cNvPr id="6" name="Footer Placeholder 5"/>
          <p:cNvSpPr>
            <a:spLocks noGrp="1"/>
          </p:cNvSpPr>
          <p:nvPr>
            <p:ph type="ftr" sz="quarter" idx="11"/>
          </p:nvPr>
        </p:nvSpPr>
        <p:spPr/>
        <p:txBody>
          <a:bodyPr/>
          <a:lstStyle/>
          <a:p>
            <a:r>
              <a:rPr lang="en-US"/>
              <a:t>Prepared by D.S</a:t>
            </a:r>
            <a:endParaRPr lang="en-UG"/>
          </a:p>
        </p:txBody>
      </p:sp>
      <p:sp>
        <p:nvSpPr>
          <p:cNvPr id="7" name="Slide Number Placeholder 6"/>
          <p:cNvSpPr>
            <a:spLocks noGrp="1"/>
          </p:cNvSpPr>
          <p:nvPr>
            <p:ph type="sldNum" sz="quarter" idx="12"/>
          </p:nvPr>
        </p:nvSpPr>
        <p:spPr/>
        <p:txBody>
          <a:bodyPr/>
          <a:lstStyle/>
          <a:p>
            <a:fld id="{E796DF09-72FB-4964-9609-1E4AFAA46EC8}" type="slidenum">
              <a:rPr lang="en-UG" smtClean="0"/>
              <a:t>‹#›</a:t>
            </a:fld>
            <a:endParaRPr lang="en-UG"/>
          </a:p>
        </p:txBody>
      </p:sp>
    </p:spTree>
    <p:extLst>
      <p:ext uri="{BB962C8B-B14F-4D97-AF65-F5344CB8AC3E}">
        <p14:creationId xmlns:p14="http://schemas.microsoft.com/office/powerpoint/2010/main" val="362997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ADA507-496B-408F-9543-CF44098E614E}" type="datetime8">
              <a:rPr lang="en-UG" smtClean="0"/>
              <a:t>20/02/2025 13:57</a:t>
            </a:fld>
            <a:endParaRPr lang="en-UG"/>
          </a:p>
        </p:txBody>
      </p:sp>
      <p:sp>
        <p:nvSpPr>
          <p:cNvPr id="5" name="Footer Placeholder 4"/>
          <p:cNvSpPr>
            <a:spLocks noGrp="1"/>
          </p:cNvSpPr>
          <p:nvPr>
            <p:ph type="ftr" sz="quarter" idx="11"/>
          </p:nvPr>
        </p:nvSpPr>
        <p:spPr/>
        <p:txBody>
          <a:bodyPr/>
          <a:lstStyle/>
          <a:p>
            <a:r>
              <a:rPr lang="en-US"/>
              <a:t>Prepared by D.S</a:t>
            </a:r>
            <a:endParaRPr lang="en-UG"/>
          </a:p>
        </p:txBody>
      </p:sp>
      <p:sp>
        <p:nvSpPr>
          <p:cNvPr id="6" name="Slide Number Placeholder 5"/>
          <p:cNvSpPr>
            <a:spLocks noGrp="1"/>
          </p:cNvSpPr>
          <p:nvPr>
            <p:ph type="sldNum" sz="quarter" idx="12"/>
          </p:nvPr>
        </p:nvSpPr>
        <p:spPr/>
        <p:txBody>
          <a:bodyPr/>
          <a:lstStyle/>
          <a:p>
            <a:fld id="{E796DF09-72FB-4964-9609-1E4AFAA46EC8}" type="slidenum">
              <a:rPr lang="en-UG" smtClean="0"/>
              <a:t>‹#›</a:t>
            </a:fld>
            <a:endParaRPr lang="en-UG"/>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21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EB6260-CB5A-4123-A948-E98CD159C9EB}" type="datetime8">
              <a:rPr lang="en-UG" smtClean="0"/>
              <a:t>20/02/2025 13:57</a:t>
            </a:fld>
            <a:endParaRPr lang="en-UG"/>
          </a:p>
        </p:txBody>
      </p:sp>
      <p:sp>
        <p:nvSpPr>
          <p:cNvPr id="5" name="Footer Placeholder 4"/>
          <p:cNvSpPr>
            <a:spLocks noGrp="1"/>
          </p:cNvSpPr>
          <p:nvPr>
            <p:ph type="ftr" sz="quarter" idx="11"/>
          </p:nvPr>
        </p:nvSpPr>
        <p:spPr/>
        <p:txBody>
          <a:bodyPr/>
          <a:lstStyle/>
          <a:p>
            <a:r>
              <a:rPr lang="en-US"/>
              <a:t>Prepared by D.S</a:t>
            </a:r>
            <a:endParaRPr lang="en-UG"/>
          </a:p>
        </p:txBody>
      </p:sp>
      <p:sp>
        <p:nvSpPr>
          <p:cNvPr id="6" name="Slide Number Placeholder 5"/>
          <p:cNvSpPr>
            <a:spLocks noGrp="1"/>
          </p:cNvSpPr>
          <p:nvPr>
            <p:ph type="sldNum" sz="quarter" idx="12"/>
          </p:nvPr>
        </p:nvSpPr>
        <p:spPr/>
        <p:txBody>
          <a:bodyPr/>
          <a:lstStyle/>
          <a:p>
            <a:fld id="{E796DF09-72FB-4964-9609-1E4AFAA46EC8}" type="slidenum">
              <a:rPr lang="en-UG" smtClean="0"/>
              <a:t>‹#›</a:t>
            </a:fld>
            <a:endParaRPr lang="en-UG"/>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051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A5BB24-E6C0-4855-AFBE-1FB90D83C50C}" type="datetime8">
              <a:rPr lang="en-UG" smtClean="0"/>
              <a:t>20/02/2025 13:57</a:t>
            </a:fld>
            <a:endParaRPr lang="en-UG"/>
          </a:p>
        </p:txBody>
      </p:sp>
      <p:sp>
        <p:nvSpPr>
          <p:cNvPr id="5" name="Footer Placeholder 4"/>
          <p:cNvSpPr>
            <a:spLocks noGrp="1"/>
          </p:cNvSpPr>
          <p:nvPr>
            <p:ph type="ftr" sz="quarter" idx="11"/>
          </p:nvPr>
        </p:nvSpPr>
        <p:spPr/>
        <p:txBody>
          <a:bodyPr/>
          <a:lstStyle/>
          <a:p>
            <a:r>
              <a:rPr lang="en-US"/>
              <a:t>Prepared by D.S</a:t>
            </a:r>
            <a:endParaRPr lang="en-UG"/>
          </a:p>
        </p:txBody>
      </p:sp>
      <p:sp>
        <p:nvSpPr>
          <p:cNvPr id="6" name="Slide Number Placeholder 5"/>
          <p:cNvSpPr>
            <a:spLocks noGrp="1"/>
          </p:cNvSpPr>
          <p:nvPr>
            <p:ph type="sldNum" sz="quarter" idx="12"/>
          </p:nvPr>
        </p:nvSpPr>
        <p:spPr/>
        <p:txBody>
          <a:bodyPr/>
          <a:lstStyle/>
          <a:p>
            <a:fld id="{E796DF09-72FB-4964-9609-1E4AFAA46EC8}" type="slidenum">
              <a:rPr lang="en-UG" smtClean="0"/>
              <a:t>‹#›</a:t>
            </a:fld>
            <a:endParaRPr lang="en-UG"/>
          </a:p>
        </p:txBody>
      </p:sp>
    </p:spTree>
    <p:extLst>
      <p:ext uri="{BB962C8B-B14F-4D97-AF65-F5344CB8AC3E}">
        <p14:creationId xmlns:p14="http://schemas.microsoft.com/office/powerpoint/2010/main" val="1046985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5B16B8-9DD3-479D-9DF9-C13A6FF9EA83}" type="datetime8">
              <a:rPr lang="en-UG" smtClean="0"/>
              <a:t>20/02/2025 13:57</a:t>
            </a:fld>
            <a:endParaRPr lang="en-UG"/>
          </a:p>
        </p:txBody>
      </p:sp>
      <p:sp>
        <p:nvSpPr>
          <p:cNvPr id="5" name="Footer Placeholder 4"/>
          <p:cNvSpPr>
            <a:spLocks noGrp="1"/>
          </p:cNvSpPr>
          <p:nvPr>
            <p:ph type="ftr" sz="quarter" idx="11"/>
          </p:nvPr>
        </p:nvSpPr>
        <p:spPr/>
        <p:txBody>
          <a:bodyPr/>
          <a:lstStyle/>
          <a:p>
            <a:r>
              <a:rPr lang="en-US"/>
              <a:t>Prepared by D.S</a:t>
            </a:r>
            <a:endParaRPr lang="en-UG"/>
          </a:p>
        </p:txBody>
      </p:sp>
      <p:sp>
        <p:nvSpPr>
          <p:cNvPr id="6" name="Slide Number Placeholder 5"/>
          <p:cNvSpPr>
            <a:spLocks noGrp="1"/>
          </p:cNvSpPr>
          <p:nvPr>
            <p:ph type="sldNum" sz="quarter" idx="12"/>
          </p:nvPr>
        </p:nvSpPr>
        <p:spPr/>
        <p:txBody>
          <a:bodyPr/>
          <a:lstStyle/>
          <a:p>
            <a:fld id="{E796DF09-72FB-4964-9609-1E4AFAA46EC8}" type="slidenum">
              <a:rPr lang="en-UG" smtClean="0"/>
              <a:t>‹#›</a:t>
            </a:fld>
            <a:endParaRPr lang="en-UG"/>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9970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E2BA8B-5731-4C00-9641-3BE7BAC5C3FB}" type="datetime8">
              <a:rPr lang="en-UG" smtClean="0"/>
              <a:t>20/02/2025 13:57</a:t>
            </a:fld>
            <a:endParaRPr lang="en-UG"/>
          </a:p>
        </p:txBody>
      </p:sp>
      <p:sp>
        <p:nvSpPr>
          <p:cNvPr id="5" name="Footer Placeholder 4"/>
          <p:cNvSpPr>
            <a:spLocks noGrp="1"/>
          </p:cNvSpPr>
          <p:nvPr>
            <p:ph type="ftr" sz="quarter" idx="11"/>
          </p:nvPr>
        </p:nvSpPr>
        <p:spPr/>
        <p:txBody>
          <a:bodyPr/>
          <a:lstStyle/>
          <a:p>
            <a:r>
              <a:rPr lang="en-US"/>
              <a:t>Prepared by D.S</a:t>
            </a:r>
            <a:endParaRPr lang="en-UG"/>
          </a:p>
        </p:txBody>
      </p:sp>
      <p:sp>
        <p:nvSpPr>
          <p:cNvPr id="6" name="Slide Number Placeholder 5"/>
          <p:cNvSpPr>
            <a:spLocks noGrp="1"/>
          </p:cNvSpPr>
          <p:nvPr>
            <p:ph type="sldNum" sz="quarter" idx="12"/>
          </p:nvPr>
        </p:nvSpPr>
        <p:spPr/>
        <p:txBody>
          <a:bodyPr/>
          <a:lstStyle/>
          <a:p>
            <a:fld id="{E796DF09-72FB-4964-9609-1E4AFAA46EC8}" type="slidenum">
              <a:rPr lang="en-UG" smtClean="0"/>
              <a:t>‹#›</a:t>
            </a:fld>
            <a:endParaRPr lang="en-UG"/>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34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23D174-3163-4C2A-B5EC-AA8EAF56FBC8}" type="datetime8">
              <a:rPr lang="en-UG" smtClean="0"/>
              <a:t>20/02/2025 13:57</a:t>
            </a:fld>
            <a:endParaRPr lang="en-UG"/>
          </a:p>
        </p:txBody>
      </p:sp>
      <p:sp>
        <p:nvSpPr>
          <p:cNvPr id="5" name="Footer Placeholder 4"/>
          <p:cNvSpPr>
            <a:spLocks noGrp="1"/>
          </p:cNvSpPr>
          <p:nvPr>
            <p:ph type="ftr" sz="quarter" idx="11"/>
          </p:nvPr>
        </p:nvSpPr>
        <p:spPr/>
        <p:txBody>
          <a:bodyPr/>
          <a:lstStyle/>
          <a:p>
            <a:r>
              <a:rPr lang="en-US"/>
              <a:t>Prepared by D.S</a:t>
            </a:r>
            <a:endParaRPr lang="en-UG"/>
          </a:p>
        </p:txBody>
      </p:sp>
      <p:sp>
        <p:nvSpPr>
          <p:cNvPr id="6" name="Slide Number Placeholder 5"/>
          <p:cNvSpPr>
            <a:spLocks noGrp="1"/>
          </p:cNvSpPr>
          <p:nvPr>
            <p:ph type="sldNum" sz="quarter" idx="12"/>
          </p:nvPr>
        </p:nvSpPr>
        <p:spPr/>
        <p:txBody>
          <a:bodyPr/>
          <a:lstStyle/>
          <a:p>
            <a:fld id="{E796DF09-72FB-4964-9609-1E4AFAA46EC8}" type="slidenum">
              <a:rPr lang="en-UG" smtClean="0"/>
              <a:t>‹#›</a:t>
            </a:fld>
            <a:endParaRPr lang="en-UG"/>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7909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C9B893-15AE-4641-AF88-C752628A98AF}" type="datetime8">
              <a:rPr lang="en-UG" smtClean="0"/>
              <a:t>20/02/2025 13:57</a:t>
            </a:fld>
            <a:endParaRPr lang="en-UG"/>
          </a:p>
        </p:txBody>
      </p:sp>
      <p:sp>
        <p:nvSpPr>
          <p:cNvPr id="5" name="Footer Placeholder 4"/>
          <p:cNvSpPr>
            <a:spLocks noGrp="1"/>
          </p:cNvSpPr>
          <p:nvPr>
            <p:ph type="ftr" sz="quarter" idx="11"/>
          </p:nvPr>
        </p:nvSpPr>
        <p:spPr/>
        <p:txBody>
          <a:bodyPr/>
          <a:lstStyle/>
          <a:p>
            <a:r>
              <a:rPr lang="en-US"/>
              <a:t>Prepared by D.S</a:t>
            </a:r>
            <a:endParaRPr lang="en-UG"/>
          </a:p>
        </p:txBody>
      </p:sp>
      <p:sp>
        <p:nvSpPr>
          <p:cNvPr id="6" name="Slide Number Placeholder 5"/>
          <p:cNvSpPr>
            <a:spLocks noGrp="1"/>
          </p:cNvSpPr>
          <p:nvPr>
            <p:ph type="sldNum" sz="quarter" idx="12"/>
          </p:nvPr>
        </p:nvSpPr>
        <p:spPr/>
        <p:txBody>
          <a:bodyPr/>
          <a:lstStyle/>
          <a:p>
            <a:fld id="{E796DF09-72FB-4964-9609-1E4AFAA46EC8}" type="slidenum">
              <a:rPr lang="en-UG" smtClean="0"/>
              <a:t>‹#›</a:t>
            </a:fld>
            <a:endParaRPr lang="en-UG"/>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859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D028DB-7F9D-405A-AD9C-3EED43170828}" type="datetime8">
              <a:rPr lang="en-UG" smtClean="0"/>
              <a:t>20/02/2025 13:57</a:t>
            </a:fld>
            <a:endParaRPr lang="en-UG"/>
          </a:p>
        </p:txBody>
      </p:sp>
      <p:sp>
        <p:nvSpPr>
          <p:cNvPr id="5" name="Footer Placeholder 4"/>
          <p:cNvSpPr>
            <a:spLocks noGrp="1"/>
          </p:cNvSpPr>
          <p:nvPr>
            <p:ph type="ftr" sz="quarter" idx="11"/>
          </p:nvPr>
        </p:nvSpPr>
        <p:spPr/>
        <p:txBody>
          <a:bodyPr/>
          <a:lstStyle/>
          <a:p>
            <a:r>
              <a:rPr lang="en-US"/>
              <a:t>Prepared by D.S</a:t>
            </a:r>
            <a:endParaRPr lang="en-UG"/>
          </a:p>
        </p:txBody>
      </p:sp>
      <p:sp>
        <p:nvSpPr>
          <p:cNvPr id="6" name="Slide Number Placeholder 5"/>
          <p:cNvSpPr>
            <a:spLocks noGrp="1"/>
          </p:cNvSpPr>
          <p:nvPr>
            <p:ph type="sldNum" sz="quarter" idx="12"/>
          </p:nvPr>
        </p:nvSpPr>
        <p:spPr/>
        <p:txBody>
          <a:bodyPr/>
          <a:lstStyle/>
          <a:p>
            <a:fld id="{E796DF09-72FB-4964-9609-1E4AFAA46EC8}" type="slidenum">
              <a:rPr lang="en-UG" smtClean="0"/>
              <a:t>‹#›</a:t>
            </a:fld>
            <a:endParaRPr lang="en-UG"/>
          </a:p>
        </p:txBody>
      </p:sp>
    </p:spTree>
    <p:extLst>
      <p:ext uri="{BB962C8B-B14F-4D97-AF65-F5344CB8AC3E}">
        <p14:creationId xmlns:p14="http://schemas.microsoft.com/office/powerpoint/2010/main" val="288732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3B0F48-BDD9-45F5-87D5-9976D6D1A68F}" type="datetime8">
              <a:rPr lang="en-UG" smtClean="0"/>
              <a:t>20/02/2025 13:57</a:t>
            </a:fld>
            <a:endParaRPr lang="en-UG"/>
          </a:p>
        </p:txBody>
      </p:sp>
      <p:sp>
        <p:nvSpPr>
          <p:cNvPr id="5" name="Footer Placeholder 4"/>
          <p:cNvSpPr>
            <a:spLocks noGrp="1"/>
          </p:cNvSpPr>
          <p:nvPr>
            <p:ph type="ftr" sz="quarter" idx="11"/>
          </p:nvPr>
        </p:nvSpPr>
        <p:spPr/>
        <p:txBody>
          <a:bodyPr/>
          <a:lstStyle/>
          <a:p>
            <a:r>
              <a:rPr lang="en-US"/>
              <a:t>Prepared by D.S</a:t>
            </a:r>
            <a:endParaRPr lang="en-UG"/>
          </a:p>
        </p:txBody>
      </p:sp>
      <p:sp>
        <p:nvSpPr>
          <p:cNvPr id="6" name="Slide Number Placeholder 5"/>
          <p:cNvSpPr>
            <a:spLocks noGrp="1"/>
          </p:cNvSpPr>
          <p:nvPr>
            <p:ph type="sldNum" sz="quarter" idx="12"/>
          </p:nvPr>
        </p:nvSpPr>
        <p:spPr/>
        <p:txBody>
          <a:bodyPr/>
          <a:lstStyle/>
          <a:p>
            <a:fld id="{E796DF09-72FB-4964-9609-1E4AFAA46EC8}" type="slidenum">
              <a:rPr lang="en-UG" smtClean="0"/>
              <a:t>‹#›</a:t>
            </a:fld>
            <a:endParaRPr lang="en-UG"/>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743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3567F7-F8F2-48B5-A04C-531925AAAC62}" type="datetime8">
              <a:rPr lang="en-UG" smtClean="0"/>
              <a:t>20/02/2025 13:57</a:t>
            </a:fld>
            <a:endParaRPr lang="en-UG"/>
          </a:p>
        </p:txBody>
      </p:sp>
      <p:sp>
        <p:nvSpPr>
          <p:cNvPr id="6" name="Footer Placeholder 5"/>
          <p:cNvSpPr>
            <a:spLocks noGrp="1"/>
          </p:cNvSpPr>
          <p:nvPr>
            <p:ph type="ftr" sz="quarter" idx="11"/>
          </p:nvPr>
        </p:nvSpPr>
        <p:spPr/>
        <p:txBody>
          <a:bodyPr/>
          <a:lstStyle/>
          <a:p>
            <a:r>
              <a:rPr lang="en-US"/>
              <a:t>Prepared by D.S</a:t>
            </a:r>
            <a:endParaRPr lang="en-UG"/>
          </a:p>
        </p:txBody>
      </p:sp>
      <p:sp>
        <p:nvSpPr>
          <p:cNvPr id="7" name="Slide Number Placeholder 6"/>
          <p:cNvSpPr>
            <a:spLocks noGrp="1"/>
          </p:cNvSpPr>
          <p:nvPr>
            <p:ph type="sldNum" sz="quarter" idx="12"/>
          </p:nvPr>
        </p:nvSpPr>
        <p:spPr/>
        <p:txBody>
          <a:bodyPr/>
          <a:lstStyle/>
          <a:p>
            <a:fld id="{E796DF09-72FB-4964-9609-1E4AFAA46EC8}" type="slidenum">
              <a:rPr lang="en-UG" smtClean="0"/>
              <a:t>‹#›</a:t>
            </a:fld>
            <a:endParaRPr lang="en-UG"/>
          </a:p>
        </p:txBody>
      </p:sp>
    </p:spTree>
    <p:extLst>
      <p:ext uri="{BB962C8B-B14F-4D97-AF65-F5344CB8AC3E}">
        <p14:creationId xmlns:p14="http://schemas.microsoft.com/office/powerpoint/2010/main" val="1261992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98D158-F7FF-4D60-AAE7-27A0ED8E6110}" type="datetime8">
              <a:rPr lang="en-UG" smtClean="0"/>
              <a:t>20/02/2025 13:57</a:t>
            </a:fld>
            <a:endParaRPr lang="en-UG"/>
          </a:p>
        </p:txBody>
      </p:sp>
      <p:sp>
        <p:nvSpPr>
          <p:cNvPr id="8" name="Footer Placeholder 7"/>
          <p:cNvSpPr>
            <a:spLocks noGrp="1"/>
          </p:cNvSpPr>
          <p:nvPr>
            <p:ph type="ftr" sz="quarter" idx="11"/>
          </p:nvPr>
        </p:nvSpPr>
        <p:spPr/>
        <p:txBody>
          <a:bodyPr/>
          <a:lstStyle/>
          <a:p>
            <a:r>
              <a:rPr lang="en-US"/>
              <a:t>Prepared by D.S</a:t>
            </a:r>
            <a:endParaRPr lang="en-UG"/>
          </a:p>
        </p:txBody>
      </p:sp>
      <p:sp>
        <p:nvSpPr>
          <p:cNvPr id="9" name="Slide Number Placeholder 8"/>
          <p:cNvSpPr>
            <a:spLocks noGrp="1"/>
          </p:cNvSpPr>
          <p:nvPr>
            <p:ph type="sldNum" sz="quarter" idx="12"/>
          </p:nvPr>
        </p:nvSpPr>
        <p:spPr/>
        <p:txBody>
          <a:bodyPr/>
          <a:lstStyle/>
          <a:p>
            <a:fld id="{E796DF09-72FB-4964-9609-1E4AFAA46EC8}" type="slidenum">
              <a:rPr lang="en-UG" smtClean="0"/>
              <a:t>‹#›</a:t>
            </a:fld>
            <a:endParaRPr lang="en-UG"/>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9518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C0E9A5-05FA-4857-A919-B3BA447281CC}" type="datetime8">
              <a:rPr lang="en-UG" smtClean="0"/>
              <a:t>20/02/2025 13:57</a:t>
            </a:fld>
            <a:endParaRPr lang="en-UG"/>
          </a:p>
        </p:txBody>
      </p:sp>
      <p:sp>
        <p:nvSpPr>
          <p:cNvPr id="4" name="Footer Placeholder 3"/>
          <p:cNvSpPr>
            <a:spLocks noGrp="1"/>
          </p:cNvSpPr>
          <p:nvPr>
            <p:ph type="ftr" sz="quarter" idx="11"/>
          </p:nvPr>
        </p:nvSpPr>
        <p:spPr/>
        <p:txBody>
          <a:bodyPr/>
          <a:lstStyle/>
          <a:p>
            <a:r>
              <a:rPr lang="en-US"/>
              <a:t>Prepared by D.S</a:t>
            </a:r>
            <a:endParaRPr lang="en-UG"/>
          </a:p>
        </p:txBody>
      </p:sp>
      <p:sp>
        <p:nvSpPr>
          <p:cNvPr id="5" name="Slide Number Placeholder 4"/>
          <p:cNvSpPr>
            <a:spLocks noGrp="1"/>
          </p:cNvSpPr>
          <p:nvPr>
            <p:ph type="sldNum" sz="quarter" idx="12"/>
          </p:nvPr>
        </p:nvSpPr>
        <p:spPr/>
        <p:txBody>
          <a:bodyPr/>
          <a:lstStyle/>
          <a:p>
            <a:fld id="{E796DF09-72FB-4964-9609-1E4AFAA46EC8}" type="slidenum">
              <a:rPr lang="en-UG" smtClean="0"/>
              <a:t>‹#›</a:t>
            </a:fld>
            <a:endParaRPr lang="en-UG"/>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540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01DBE-563F-46A7-9696-205040AAA095}" type="datetime8">
              <a:rPr lang="en-UG" smtClean="0"/>
              <a:t>20/02/2025 13:57</a:t>
            </a:fld>
            <a:endParaRPr lang="en-UG"/>
          </a:p>
        </p:txBody>
      </p:sp>
      <p:sp>
        <p:nvSpPr>
          <p:cNvPr id="3" name="Footer Placeholder 2"/>
          <p:cNvSpPr>
            <a:spLocks noGrp="1"/>
          </p:cNvSpPr>
          <p:nvPr>
            <p:ph type="ftr" sz="quarter" idx="11"/>
          </p:nvPr>
        </p:nvSpPr>
        <p:spPr/>
        <p:txBody>
          <a:bodyPr/>
          <a:lstStyle/>
          <a:p>
            <a:r>
              <a:rPr lang="en-US"/>
              <a:t>Prepared by D.S</a:t>
            </a:r>
            <a:endParaRPr lang="en-UG"/>
          </a:p>
        </p:txBody>
      </p:sp>
      <p:sp>
        <p:nvSpPr>
          <p:cNvPr id="4" name="Slide Number Placeholder 3"/>
          <p:cNvSpPr>
            <a:spLocks noGrp="1"/>
          </p:cNvSpPr>
          <p:nvPr>
            <p:ph type="sldNum" sz="quarter" idx="12"/>
          </p:nvPr>
        </p:nvSpPr>
        <p:spPr/>
        <p:txBody>
          <a:bodyPr/>
          <a:lstStyle/>
          <a:p>
            <a:fld id="{E796DF09-72FB-4964-9609-1E4AFAA46EC8}" type="slidenum">
              <a:rPr lang="en-UG" smtClean="0"/>
              <a:t>‹#›</a:t>
            </a:fld>
            <a:endParaRPr lang="en-UG"/>
          </a:p>
        </p:txBody>
      </p:sp>
    </p:spTree>
    <p:extLst>
      <p:ext uri="{BB962C8B-B14F-4D97-AF65-F5344CB8AC3E}">
        <p14:creationId xmlns:p14="http://schemas.microsoft.com/office/powerpoint/2010/main" val="263566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38AC36-835F-4792-8114-F871F6246C55}" type="datetime8">
              <a:rPr lang="en-UG" smtClean="0"/>
              <a:t>20/02/2025 13:57</a:t>
            </a:fld>
            <a:endParaRPr lang="en-UG"/>
          </a:p>
        </p:txBody>
      </p:sp>
      <p:sp>
        <p:nvSpPr>
          <p:cNvPr id="6" name="Footer Placeholder 5"/>
          <p:cNvSpPr>
            <a:spLocks noGrp="1"/>
          </p:cNvSpPr>
          <p:nvPr>
            <p:ph type="ftr" sz="quarter" idx="11"/>
          </p:nvPr>
        </p:nvSpPr>
        <p:spPr/>
        <p:txBody>
          <a:bodyPr/>
          <a:lstStyle/>
          <a:p>
            <a:r>
              <a:rPr lang="en-US"/>
              <a:t>Prepared by D.S</a:t>
            </a:r>
            <a:endParaRPr lang="en-UG"/>
          </a:p>
        </p:txBody>
      </p:sp>
      <p:sp>
        <p:nvSpPr>
          <p:cNvPr id="7" name="Slide Number Placeholder 6"/>
          <p:cNvSpPr>
            <a:spLocks noGrp="1"/>
          </p:cNvSpPr>
          <p:nvPr>
            <p:ph type="sldNum" sz="quarter" idx="12"/>
          </p:nvPr>
        </p:nvSpPr>
        <p:spPr/>
        <p:txBody>
          <a:bodyPr/>
          <a:lstStyle/>
          <a:p>
            <a:fld id="{E796DF09-72FB-4964-9609-1E4AFAA46EC8}" type="slidenum">
              <a:rPr lang="en-UG" smtClean="0"/>
              <a:t>‹#›</a:t>
            </a:fld>
            <a:endParaRPr lang="en-UG"/>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108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4B983-4352-4674-993B-D0E391A7345F}" type="datetime8">
              <a:rPr lang="en-UG" smtClean="0"/>
              <a:t>20/02/2025 13:57</a:t>
            </a:fld>
            <a:endParaRPr lang="en-UG"/>
          </a:p>
        </p:txBody>
      </p:sp>
      <p:sp>
        <p:nvSpPr>
          <p:cNvPr id="6" name="Footer Placeholder 5"/>
          <p:cNvSpPr>
            <a:spLocks noGrp="1"/>
          </p:cNvSpPr>
          <p:nvPr>
            <p:ph type="ftr" sz="quarter" idx="11"/>
          </p:nvPr>
        </p:nvSpPr>
        <p:spPr/>
        <p:txBody>
          <a:bodyPr/>
          <a:lstStyle/>
          <a:p>
            <a:r>
              <a:rPr lang="en-US"/>
              <a:t>Prepared by D.S</a:t>
            </a:r>
            <a:endParaRPr lang="en-UG"/>
          </a:p>
        </p:txBody>
      </p:sp>
      <p:sp>
        <p:nvSpPr>
          <p:cNvPr id="7" name="Slide Number Placeholder 6"/>
          <p:cNvSpPr>
            <a:spLocks noGrp="1"/>
          </p:cNvSpPr>
          <p:nvPr>
            <p:ph type="sldNum" sz="quarter" idx="12"/>
          </p:nvPr>
        </p:nvSpPr>
        <p:spPr/>
        <p:txBody>
          <a:bodyPr/>
          <a:lstStyle/>
          <a:p>
            <a:fld id="{E796DF09-72FB-4964-9609-1E4AFAA46EC8}" type="slidenum">
              <a:rPr lang="en-UG" smtClean="0"/>
              <a:t>‹#›</a:t>
            </a:fld>
            <a:endParaRPr lang="en-UG"/>
          </a:p>
        </p:txBody>
      </p:sp>
    </p:spTree>
    <p:extLst>
      <p:ext uri="{BB962C8B-B14F-4D97-AF65-F5344CB8AC3E}">
        <p14:creationId xmlns:p14="http://schemas.microsoft.com/office/powerpoint/2010/main" val="342375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E64C1D-B97D-49CC-A8FC-8A3619E2E94E}" type="datetime8">
              <a:rPr lang="en-UG" smtClean="0"/>
              <a:t>20/02/2025 13:57</a:t>
            </a:fld>
            <a:endParaRPr lang="en-UG"/>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Prepared by D.S</a:t>
            </a:r>
            <a:endParaRPr lang="en-UG"/>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96DF09-72FB-4964-9609-1E4AFAA46EC8}" type="slidenum">
              <a:rPr lang="en-UG" smtClean="0"/>
              <a:t>‹#›</a:t>
            </a:fld>
            <a:endParaRPr lang="en-UG"/>
          </a:p>
        </p:txBody>
      </p:sp>
    </p:spTree>
    <p:extLst>
      <p:ext uri="{BB962C8B-B14F-4D97-AF65-F5344CB8AC3E}">
        <p14:creationId xmlns:p14="http://schemas.microsoft.com/office/powerpoint/2010/main" val="1696493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5D7CB-B06F-872A-FCC2-1891C9125DF7}"/>
              </a:ext>
            </a:extLst>
          </p:cNvPr>
          <p:cNvSpPr>
            <a:spLocks noGrp="1"/>
          </p:cNvSpPr>
          <p:nvPr>
            <p:ph type="ctrTitle"/>
          </p:nvPr>
        </p:nvSpPr>
        <p:spPr>
          <a:xfrm>
            <a:off x="2230016" y="1166327"/>
            <a:ext cx="7837715" cy="2220337"/>
          </a:xfrm>
        </p:spPr>
        <p:txBody>
          <a:bodyPr/>
          <a:lstStyle/>
          <a:p>
            <a:br>
              <a:rPr lang="en-US" b="1" dirty="0">
                <a:latin typeface="Cabri"/>
              </a:rPr>
            </a:br>
            <a:br>
              <a:rPr lang="en-US" b="1" dirty="0">
                <a:latin typeface="Cabri"/>
              </a:rPr>
            </a:br>
            <a:br>
              <a:rPr lang="en-US" b="1" dirty="0">
                <a:latin typeface="Cabri"/>
              </a:rPr>
            </a:br>
            <a:br>
              <a:rPr lang="en-US" b="1" dirty="0">
                <a:latin typeface="Cabri"/>
              </a:rPr>
            </a:br>
            <a:br>
              <a:rPr lang="en-US" b="1" dirty="0">
                <a:latin typeface="Cabri"/>
              </a:rPr>
            </a:br>
            <a:br>
              <a:rPr lang="en-US" b="1" dirty="0">
                <a:latin typeface="Cabri"/>
              </a:rPr>
            </a:br>
            <a:r>
              <a:rPr lang="en-US" sz="4400" b="1" dirty="0">
                <a:latin typeface="Times New Roman" panose="02020603050405020304" pitchFamily="18" charset="0"/>
                <a:cs typeface="Times New Roman" panose="02020603050405020304" pitchFamily="18" charset="0"/>
              </a:rPr>
              <a:t>CUSTOMER RELATIONSHIP MANAGEMENT</a:t>
            </a:r>
            <a:endParaRPr lang="en-UG" sz="44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E8EEF38-384D-37BA-3DDC-3AC0C634FA3C}"/>
              </a:ext>
            </a:extLst>
          </p:cNvPr>
          <p:cNvSpPr>
            <a:spLocks noGrp="1"/>
          </p:cNvSpPr>
          <p:nvPr>
            <p:ph type="subTitle" idx="1"/>
          </p:nvPr>
        </p:nvSpPr>
        <p:spPr>
          <a:xfrm>
            <a:off x="2332654" y="3769567"/>
            <a:ext cx="7511142" cy="1208831"/>
          </a:xfrm>
        </p:spPr>
        <p:txBody>
          <a:bodyPr>
            <a:normAutofit/>
          </a:bodyPr>
          <a:lstStyle/>
          <a:p>
            <a:r>
              <a:rPr lang="en-US" b="1" dirty="0"/>
              <a:t>Department of Marketing and Media Studies </a:t>
            </a:r>
            <a:endParaRPr lang="en-UG" b="1" dirty="0"/>
          </a:p>
        </p:txBody>
      </p:sp>
      <p:sp>
        <p:nvSpPr>
          <p:cNvPr id="4" name="Footer Placeholder 3">
            <a:extLst>
              <a:ext uri="{FF2B5EF4-FFF2-40B4-BE49-F238E27FC236}">
                <a16:creationId xmlns:a16="http://schemas.microsoft.com/office/drawing/2014/main" id="{77A8266D-6D7B-0E78-2D31-48FAC44EDACD}"/>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3125537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4A46F-97C6-53CB-23E2-3CCB46C231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F0794-ACB8-F628-DEA3-4B87D1E17921}"/>
              </a:ext>
            </a:extLst>
          </p:cNvPr>
          <p:cNvSpPr>
            <a:spLocks noGrp="1"/>
          </p:cNvSpPr>
          <p:nvPr>
            <p:ph type="title"/>
          </p:nvPr>
        </p:nvSpPr>
        <p:spPr>
          <a:xfrm>
            <a:off x="838200" y="603431"/>
            <a:ext cx="10515600" cy="582530"/>
          </a:xfrm>
        </p:spPr>
        <p:txBody>
          <a:bodyPr>
            <a:noAutofit/>
          </a:bodyPr>
          <a:lstStyle/>
          <a:p>
            <a:pPr algn="ctr"/>
            <a:br>
              <a:rPr lang="en-US" sz="3500" b="1" dirty="0">
                <a:latin typeface="Cabri"/>
              </a:rPr>
            </a:br>
            <a:r>
              <a:rPr lang="en-US" sz="3500" b="1" dirty="0">
                <a:latin typeface="Cabri"/>
              </a:rPr>
              <a:t>Types of Customer Relationship Management </a:t>
            </a:r>
            <a:br>
              <a:rPr lang="en-US" sz="3500" b="1" dirty="0"/>
            </a:br>
            <a:endParaRPr lang="en-UG" sz="3500" b="1" dirty="0"/>
          </a:p>
        </p:txBody>
      </p:sp>
      <p:sp>
        <p:nvSpPr>
          <p:cNvPr id="3" name="Content Placeholder 2">
            <a:extLst>
              <a:ext uri="{FF2B5EF4-FFF2-40B4-BE49-F238E27FC236}">
                <a16:creationId xmlns:a16="http://schemas.microsoft.com/office/drawing/2014/main" id="{4FC455F1-0C37-4033-D451-43BEEC8CDC84}"/>
              </a:ext>
            </a:extLst>
          </p:cNvPr>
          <p:cNvSpPr>
            <a:spLocks noGrp="1"/>
          </p:cNvSpPr>
          <p:nvPr>
            <p:ph idx="1"/>
          </p:nvPr>
        </p:nvSpPr>
        <p:spPr>
          <a:xfrm>
            <a:off x="979714" y="1278293"/>
            <a:ext cx="10374086" cy="5214581"/>
          </a:xfrm>
        </p:spPr>
        <p:txBody>
          <a:bodyPr>
            <a:normAutofit fontScale="62500" lnSpcReduction="20000"/>
          </a:bodyPr>
          <a:lstStyle/>
          <a:p>
            <a:pPr marL="0" indent="0">
              <a:buNone/>
            </a:pPr>
            <a:r>
              <a:rPr lang="en-US" sz="3200" b="1" dirty="0">
                <a:latin typeface="Times New Roman" panose="02020603050405020304" pitchFamily="18" charset="0"/>
                <a:cs typeface="Times New Roman" panose="02020603050405020304" pitchFamily="18" charset="0"/>
              </a:rPr>
              <a:t>Operational CRM</a:t>
            </a:r>
            <a:r>
              <a:rPr lang="en-US" sz="3200"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Focus</a:t>
            </a:r>
            <a:r>
              <a:rPr lang="en-US" dirty="0">
                <a:latin typeface="Times New Roman" panose="02020603050405020304" pitchFamily="18" charset="0"/>
                <a:cs typeface="Times New Roman" panose="02020603050405020304" pitchFamily="18" charset="0"/>
              </a:rPr>
              <a:t>: Automates and streamlines customer-facing processes, includes: Sales Force Automation, Marketing Automation &amp; Service Automation</a:t>
            </a:r>
          </a:p>
          <a:p>
            <a:pPr marL="742950" lvl="1"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Benefit</a:t>
            </a:r>
            <a:r>
              <a:rPr lang="en-US" dirty="0">
                <a:latin typeface="Times New Roman" panose="02020603050405020304" pitchFamily="18" charset="0"/>
                <a:cs typeface="Times New Roman" panose="02020603050405020304" pitchFamily="18" charset="0"/>
              </a:rPr>
              <a:t>: Enhances efficiency and consistency in customer interactions.</a:t>
            </a:r>
          </a:p>
          <a:p>
            <a:pPr marL="0" indent="0">
              <a:buNone/>
            </a:pPr>
            <a:r>
              <a:rPr lang="en-US" sz="3200" b="1" dirty="0">
                <a:latin typeface="Times New Roman" panose="02020603050405020304" pitchFamily="18" charset="0"/>
                <a:cs typeface="Times New Roman" panose="02020603050405020304" pitchFamily="18" charset="0"/>
              </a:rPr>
              <a:t>Analytical CRM</a:t>
            </a:r>
            <a:r>
              <a:rPr lang="en-US" sz="3200"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Focus</a:t>
            </a:r>
            <a:r>
              <a:rPr lang="en-US" dirty="0">
                <a:latin typeface="Times New Roman" panose="02020603050405020304" pitchFamily="18" charset="0"/>
                <a:cs typeface="Times New Roman" panose="02020603050405020304" pitchFamily="18" charset="0"/>
              </a:rPr>
              <a:t>: Collects and analyzes customer data to inform business decisions by use of Data mining and Pattern Recognition</a:t>
            </a:r>
          </a:p>
          <a:p>
            <a:pPr marL="742950" lvl="1"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Benefit</a:t>
            </a:r>
            <a:r>
              <a:rPr lang="en-US" dirty="0">
                <a:latin typeface="Times New Roman" panose="02020603050405020304" pitchFamily="18" charset="0"/>
                <a:cs typeface="Times New Roman" panose="02020603050405020304" pitchFamily="18" charset="0"/>
              </a:rPr>
              <a:t>: Provides insights into customer behaviors and preferences. </a:t>
            </a:r>
          </a:p>
          <a:p>
            <a:pPr marL="0" indent="0">
              <a:buNone/>
            </a:pPr>
            <a:r>
              <a:rPr lang="en-US" sz="3200" b="1" dirty="0">
                <a:latin typeface="Times New Roman" panose="02020603050405020304" pitchFamily="18" charset="0"/>
                <a:cs typeface="Times New Roman" panose="02020603050405020304" pitchFamily="18" charset="0"/>
              </a:rPr>
              <a:t>Collaborative CRM</a:t>
            </a:r>
            <a:r>
              <a:rPr lang="en-US" sz="3200"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Focus</a:t>
            </a:r>
            <a:r>
              <a:rPr lang="en-US" dirty="0">
                <a:latin typeface="Times New Roman" panose="02020603050405020304" pitchFamily="18" charset="0"/>
                <a:cs typeface="Times New Roman" panose="02020603050405020304" pitchFamily="18" charset="0"/>
              </a:rPr>
              <a:t>: Facilitates communication between an organization and its external stakeholders.</a:t>
            </a:r>
          </a:p>
          <a:p>
            <a:pPr marL="742950" lvl="1"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Benefit</a:t>
            </a:r>
            <a:r>
              <a:rPr lang="en-US" dirty="0">
                <a:latin typeface="Times New Roman" panose="02020603050405020304" pitchFamily="18" charset="0"/>
                <a:cs typeface="Times New Roman" panose="02020603050405020304" pitchFamily="18" charset="0"/>
              </a:rPr>
              <a:t>: Improves service quality and customer satisfaction through shared information.</a:t>
            </a:r>
          </a:p>
          <a:p>
            <a:pPr marL="457200" lvl="1" indent="0">
              <a:buNone/>
            </a:pPr>
            <a:r>
              <a:rPr lang="en-US" sz="3100" b="1" dirty="0">
                <a:latin typeface="Times New Roman" panose="02020603050405020304" pitchFamily="18" charset="0"/>
                <a:cs typeface="Times New Roman" panose="02020603050405020304" pitchFamily="18" charset="0"/>
              </a:rPr>
              <a:t>Strategic CRM</a:t>
            </a:r>
            <a:r>
              <a:rPr lang="en-US" sz="3100" dirty="0">
                <a:latin typeface="Times New Roman" panose="02020603050405020304" pitchFamily="18" charset="0"/>
                <a:cs typeface="Times New Roman" panose="02020603050405020304" pitchFamily="18" charset="0"/>
              </a:rPr>
              <a:t>: </a:t>
            </a:r>
          </a:p>
          <a:p>
            <a:pPr lvl="1"/>
            <a:r>
              <a:rPr lang="en-US" b="1" dirty="0">
                <a:latin typeface="Times New Roman" panose="02020603050405020304" pitchFamily="18" charset="0"/>
                <a:cs typeface="Times New Roman" panose="02020603050405020304" pitchFamily="18" charset="0"/>
              </a:rPr>
              <a:t>Focus</a:t>
            </a:r>
            <a:r>
              <a:rPr lang="en-US" dirty="0">
                <a:latin typeface="Times New Roman" panose="02020603050405020304" pitchFamily="18" charset="0"/>
                <a:cs typeface="Times New Roman" panose="02020603050405020304" pitchFamily="18" charset="0"/>
              </a:rPr>
              <a:t>: involves long-term planning and initiatives aimed at building sustainable and mutually beneficial relationships with key customers .</a:t>
            </a:r>
          </a:p>
          <a:p>
            <a:pPr lvl="1"/>
            <a:r>
              <a:rPr lang="en-US" b="1" dirty="0">
                <a:latin typeface="Times New Roman" panose="02020603050405020304" pitchFamily="18" charset="0"/>
                <a:cs typeface="Times New Roman" panose="02020603050405020304" pitchFamily="18" charset="0"/>
              </a:rPr>
              <a:t>Benefits: </a:t>
            </a:r>
            <a:r>
              <a:rPr lang="en-US" dirty="0">
                <a:latin typeface="Times New Roman" panose="02020603050405020304" pitchFamily="18" charset="0"/>
                <a:cs typeface="Times New Roman" panose="02020603050405020304" pitchFamily="18" charset="0"/>
              </a:rPr>
              <a:t>Aligning CRM strategies with overall business objectives and maximizing customer lifetime value.</a:t>
            </a:r>
          </a:p>
          <a:p>
            <a:pPr marL="457200" lvl="1" indent="0">
              <a:buNone/>
            </a:pPr>
            <a:r>
              <a:rPr lang="en-US" sz="3100" b="1" dirty="0">
                <a:latin typeface="Times New Roman" panose="02020603050405020304" pitchFamily="18" charset="0"/>
                <a:cs typeface="Times New Roman" panose="02020603050405020304" pitchFamily="18" charset="0"/>
              </a:rPr>
              <a:t>Campaign Management CRM: </a:t>
            </a:r>
          </a:p>
          <a:p>
            <a:pPr lvl="1"/>
            <a:r>
              <a:rPr lang="en-US" b="1" dirty="0">
                <a:latin typeface="Times New Roman" panose="02020603050405020304" pitchFamily="18" charset="0"/>
                <a:cs typeface="Times New Roman" panose="02020603050405020304" pitchFamily="18" charset="0"/>
              </a:rPr>
              <a:t>Focus</a:t>
            </a:r>
            <a:r>
              <a:rPr lang="en-US" dirty="0">
                <a:latin typeface="Times New Roman" panose="02020603050405020304" pitchFamily="18" charset="0"/>
                <a:cs typeface="Times New Roman" panose="02020603050405020304" pitchFamily="18" charset="0"/>
              </a:rPr>
              <a:t>:  Managing marketing campaigns and promotions targeted at acquiring new customers, retaining existing ones, or re-engaging inactive ones.</a:t>
            </a:r>
          </a:p>
          <a:p>
            <a:pPr lvl="1"/>
            <a:r>
              <a:rPr lang="en-US" b="1" dirty="0">
                <a:latin typeface="Times New Roman" panose="02020603050405020304" pitchFamily="18" charset="0"/>
                <a:cs typeface="Times New Roman" panose="02020603050405020304" pitchFamily="18" charset="0"/>
              </a:rPr>
              <a:t>Benefit</a:t>
            </a:r>
            <a:r>
              <a:rPr lang="en-US" dirty="0">
                <a:latin typeface="Times New Roman" panose="02020603050405020304" pitchFamily="18" charset="0"/>
                <a:cs typeface="Times New Roman" panose="02020603050405020304" pitchFamily="18" charset="0"/>
              </a:rPr>
              <a:t>: Help marketers streamline campaign workflows, segment audiences, personalize messaging, and measure campaign performance.</a:t>
            </a:r>
            <a:endParaRPr lang="en-UG"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9BBCC07-A4B8-8DA5-F6CE-AD641E1B49CD}"/>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1080857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89217-7B22-B99F-0535-FBFCF484B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E6CE0-9BBD-71FB-8E07-AE1EB6915BA8}"/>
              </a:ext>
            </a:extLst>
          </p:cNvPr>
          <p:cNvSpPr>
            <a:spLocks noGrp="1"/>
          </p:cNvSpPr>
          <p:nvPr>
            <p:ph type="title"/>
          </p:nvPr>
        </p:nvSpPr>
        <p:spPr>
          <a:xfrm>
            <a:off x="1174104" y="608908"/>
            <a:ext cx="9601196" cy="594741"/>
          </a:xfrm>
        </p:spPr>
        <p:txBody>
          <a:bodyPr>
            <a:normAutofit fontScale="90000"/>
          </a:bodyPr>
          <a:lstStyle/>
          <a:p>
            <a:pPr algn="ctr"/>
            <a:br>
              <a:rPr lang="en-US" b="1" dirty="0">
                <a:latin typeface="Cabri"/>
              </a:rPr>
            </a:br>
            <a:r>
              <a:rPr lang="en-US" b="1" dirty="0">
                <a:latin typeface="Cabri"/>
              </a:rPr>
              <a:t>Principles of CRM</a:t>
            </a:r>
            <a:br>
              <a:rPr lang="en-US" dirty="0">
                <a:latin typeface="Cabri"/>
              </a:rPr>
            </a:br>
            <a:endParaRPr lang="en-UG" dirty="0">
              <a:latin typeface="Cabri"/>
            </a:endParaRPr>
          </a:p>
        </p:txBody>
      </p:sp>
      <p:sp>
        <p:nvSpPr>
          <p:cNvPr id="3" name="Content Placeholder 2">
            <a:extLst>
              <a:ext uri="{FF2B5EF4-FFF2-40B4-BE49-F238E27FC236}">
                <a16:creationId xmlns:a16="http://schemas.microsoft.com/office/drawing/2014/main" id="{1BC95FCA-62D5-30D2-2B6D-BB4394146709}"/>
              </a:ext>
            </a:extLst>
          </p:cNvPr>
          <p:cNvSpPr>
            <a:spLocks noGrp="1"/>
          </p:cNvSpPr>
          <p:nvPr>
            <p:ph idx="1"/>
          </p:nvPr>
        </p:nvSpPr>
        <p:spPr>
          <a:xfrm>
            <a:off x="838200" y="1203650"/>
            <a:ext cx="10515600" cy="4973314"/>
          </a:xfrm>
        </p:spPr>
        <p:txBody>
          <a:bodyPr>
            <a:normAutofit/>
          </a:bodyPr>
          <a:lstStyle/>
          <a:p>
            <a:pPr>
              <a:buFont typeface="Arial" panose="020B0604020202020204" pitchFamily="34" charset="0"/>
              <a:buChar char="•"/>
            </a:pPr>
            <a:r>
              <a:rPr lang="en-US" b="1" dirty="0"/>
              <a:t>Customer-Centricity</a:t>
            </a:r>
            <a:r>
              <a:rPr lang="en-US" dirty="0"/>
              <a:t>: Placing the customer at the core of business processes and strategies.</a:t>
            </a:r>
          </a:p>
          <a:p>
            <a:pPr>
              <a:buFont typeface="Arial" panose="020B0604020202020204" pitchFamily="34" charset="0"/>
              <a:buChar char="•"/>
            </a:pPr>
            <a:r>
              <a:rPr lang="en-US" b="1" dirty="0"/>
              <a:t>Data Integration</a:t>
            </a:r>
            <a:r>
              <a:rPr lang="en-US" dirty="0"/>
              <a:t>: Consolidating customer information from various sources to create a unified view.</a:t>
            </a:r>
          </a:p>
          <a:p>
            <a:pPr>
              <a:buFont typeface="Arial" panose="020B0604020202020204" pitchFamily="34" charset="0"/>
              <a:buChar char="•"/>
            </a:pPr>
            <a:r>
              <a:rPr lang="en-US" b="1" dirty="0"/>
              <a:t>Continuous Improvement</a:t>
            </a:r>
            <a:r>
              <a:rPr lang="en-US" dirty="0"/>
              <a:t>: Regularly updating CRM strategies based on feedback and changing customer needs.</a:t>
            </a:r>
          </a:p>
          <a:p>
            <a:pPr>
              <a:buFont typeface="Arial" panose="020B0604020202020204" pitchFamily="34" charset="0"/>
              <a:buChar char="•"/>
            </a:pPr>
            <a:r>
              <a:rPr lang="en-US" b="1" dirty="0"/>
              <a:t>Personalization</a:t>
            </a:r>
            <a:r>
              <a:rPr lang="en-US" dirty="0"/>
              <a:t>: Tailoring interactions and offerings to individual customer preferences.</a:t>
            </a:r>
          </a:p>
          <a:p>
            <a:pPr>
              <a:buFont typeface="Arial" panose="020B0604020202020204" pitchFamily="34" charset="0"/>
              <a:buChar char="•"/>
            </a:pPr>
            <a:r>
              <a:rPr lang="en-US" b="1" dirty="0"/>
              <a:t>Relationship Development</a:t>
            </a:r>
            <a:r>
              <a:rPr lang="en-US" dirty="0"/>
              <a:t>: Focusing on long-term engagement rather than one-time transactions. </a:t>
            </a:r>
          </a:p>
          <a:p>
            <a:endParaRPr lang="en-UG" dirty="0"/>
          </a:p>
        </p:txBody>
      </p:sp>
      <p:sp>
        <p:nvSpPr>
          <p:cNvPr id="4" name="Footer Placeholder 3">
            <a:extLst>
              <a:ext uri="{FF2B5EF4-FFF2-40B4-BE49-F238E27FC236}">
                <a16:creationId xmlns:a16="http://schemas.microsoft.com/office/drawing/2014/main" id="{4813E068-CC14-CAAF-8885-4251C45C9697}"/>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197059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9D590-BE80-05C9-2923-DC9F94C3FF67}"/>
              </a:ext>
            </a:extLst>
          </p:cNvPr>
          <p:cNvSpPr>
            <a:spLocks noGrp="1"/>
          </p:cNvSpPr>
          <p:nvPr>
            <p:ph type="title"/>
          </p:nvPr>
        </p:nvSpPr>
        <p:spPr>
          <a:xfrm>
            <a:off x="838200" y="365126"/>
            <a:ext cx="10515600" cy="724204"/>
          </a:xfrm>
        </p:spPr>
        <p:txBody>
          <a:bodyPr>
            <a:normAutofit fontScale="90000"/>
          </a:bodyPr>
          <a:lstStyle/>
          <a:p>
            <a:pPr algn="ctr"/>
            <a:br>
              <a:rPr lang="en-US" b="1" dirty="0">
                <a:latin typeface="Cabri"/>
              </a:rPr>
            </a:br>
            <a:r>
              <a:rPr lang="en-US" b="1" dirty="0">
                <a:latin typeface="Cabri"/>
              </a:rPr>
              <a:t>Benefits of CRM to the Company </a:t>
            </a:r>
            <a:br>
              <a:rPr lang="en-US" dirty="0">
                <a:latin typeface="Cabri"/>
              </a:rPr>
            </a:br>
            <a:endParaRPr lang="en-UG" dirty="0">
              <a:latin typeface="Cabri"/>
            </a:endParaRPr>
          </a:p>
        </p:txBody>
      </p:sp>
      <p:sp>
        <p:nvSpPr>
          <p:cNvPr id="3" name="Content Placeholder 2">
            <a:extLst>
              <a:ext uri="{FF2B5EF4-FFF2-40B4-BE49-F238E27FC236}">
                <a16:creationId xmlns:a16="http://schemas.microsoft.com/office/drawing/2014/main" id="{F262FC19-A2DD-BF1F-7B68-E3FEA7F214D0}"/>
              </a:ext>
            </a:extLst>
          </p:cNvPr>
          <p:cNvSpPr>
            <a:spLocks noGrp="1"/>
          </p:cNvSpPr>
          <p:nvPr>
            <p:ph idx="1"/>
          </p:nvPr>
        </p:nvSpPr>
        <p:spPr>
          <a:xfrm>
            <a:off x="437322" y="1335819"/>
            <a:ext cx="10916478" cy="4985468"/>
          </a:xfrm>
        </p:spPr>
        <p:txBody>
          <a:bodyPr>
            <a:normAutofit/>
          </a:bodyPr>
          <a:lstStyle/>
          <a:p>
            <a:pPr>
              <a:buFont typeface="Arial" panose="020B0604020202020204" pitchFamily="34" charset="0"/>
              <a:buChar char="•"/>
            </a:pPr>
            <a:r>
              <a:rPr lang="en-US" b="1" dirty="0"/>
              <a:t>Enhanced Customer Satisfaction</a:t>
            </a:r>
            <a:r>
              <a:rPr lang="en-US" dirty="0"/>
              <a:t>: By understanding and addressing customer needs effectively.</a:t>
            </a:r>
          </a:p>
          <a:p>
            <a:pPr>
              <a:buFont typeface="Arial" panose="020B0604020202020204" pitchFamily="34" charset="0"/>
              <a:buChar char="•"/>
            </a:pPr>
            <a:r>
              <a:rPr lang="en-US" b="1" dirty="0"/>
              <a:t>Increased Customer Retention</a:t>
            </a:r>
            <a:r>
              <a:rPr lang="en-US" dirty="0"/>
              <a:t>: Through consistent and personalized interactions.</a:t>
            </a:r>
          </a:p>
          <a:p>
            <a:pPr>
              <a:buFont typeface="Arial" panose="020B0604020202020204" pitchFamily="34" charset="0"/>
              <a:buChar char="•"/>
            </a:pPr>
            <a:r>
              <a:rPr lang="en-US" b="1" dirty="0"/>
              <a:t>Improved Sales Performance</a:t>
            </a:r>
            <a:r>
              <a:rPr lang="en-US" dirty="0"/>
              <a:t>: Via streamlined processes and better opportunity management.</a:t>
            </a:r>
          </a:p>
          <a:p>
            <a:pPr>
              <a:buFont typeface="Arial" panose="020B0604020202020204" pitchFamily="34" charset="0"/>
              <a:buChar char="•"/>
            </a:pPr>
            <a:r>
              <a:rPr lang="en-US" b="1" dirty="0"/>
              <a:t>Efficient Marketing</a:t>
            </a:r>
            <a:r>
              <a:rPr lang="en-US" dirty="0"/>
              <a:t>: Through targeted campaigns based on customer data analysis.</a:t>
            </a:r>
          </a:p>
          <a:p>
            <a:pPr>
              <a:buFont typeface="Arial" panose="020B0604020202020204" pitchFamily="34" charset="0"/>
              <a:buChar char="•"/>
            </a:pPr>
            <a:r>
              <a:rPr lang="en-US" b="1" dirty="0"/>
              <a:t>Cost Reduction</a:t>
            </a:r>
            <a:r>
              <a:rPr lang="en-US" dirty="0"/>
              <a:t>: By automating routine tasks and improving resource allocation.</a:t>
            </a:r>
          </a:p>
          <a:p>
            <a:pPr>
              <a:buFont typeface="Arial" panose="020B0604020202020204" pitchFamily="34" charset="0"/>
              <a:buChar char="•"/>
            </a:pPr>
            <a:r>
              <a:rPr lang="en-US" b="1" dirty="0">
                <a:effectLst/>
                <a:ea typeface="Calibri" panose="020F0502020204030204" pitchFamily="34" charset="0"/>
              </a:rPr>
              <a:t>Data-Driven Decision Making</a:t>
            </a:r>
            <a:r>
              <a:rPr lang="en-US" dirty="0">
                <a:effectLst/>
                <a:ea typeface="Calibri" panose="020F0502020204030204" pitchFamily="34" charset="0"/>
              </a:rPr>
              <a:t>: CRM provides valuable insights into customer behavior, trends, and preferences through data analysis and reporting. </a:t>
            </a:r>
            <a:endParaRPr lang="en-US" dirty="0"/>
          </a:p>
          <a:p>
            <a:endParaRPr lang="en-UG" dirty="0"/>
          </a:p>
        </p:txBody>
      </p:sp>
      <p:sp>
        <p:nvSpPr>
          <p:cNvPr id="4" name="Footer Placeholder 3">
            <a:extLst>
              <a:ext uri="{FF2B5EF4-FFF2-40B4-BE49-F238E27FC236}">
                <a16:creationId xmlns:a16="http://schemas.microsoft.com/office/drawing/2014/main" id="{95C4E9AC-0801-F62C-755C-CFA66EBA9C5D}"/>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3482401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8A1B-4DDB-69AB-D5A2-9B35E3058134}"/>
              </a:ext>
            </a:extLst>
          </p:cNvPr>
          <p:cNvSpPr>
            <a:spLocks noGrp="1"/>
          </p:cNvSpPr>
          <p:nvPr>
            <p:ph type="title"/>
          </p:nvPr>
        </p:nvSpPr>
        <p:spPr>
          <a:xfrm>
            <a:off x="838200" y="643812"/>
            <a:ext cx="10515600" cy="615822"/>
          </a:xfrm>
        </p:spPr>
        <p:txBody>
          <a:bodyPr>
            <a:normAutofit fontScale="90000"/>
          </a:bodyPr>
          <a:lstStyle/>
          <a:p>
            <a:r>
              <a:rPr lang="en-US" dirty="0"/>
              <a:t>Benefits of CRM to the CUSTOMER </a:t>
            </a:r>
            <a:endParaRPr lang="en-UG" dirty="0"/>
          </a:p>
        </p:txBody>
      </p:sp>
      <p:sp>
        <p:nvSpPr>
          <p:cNvPr id="3" name="Content Placeholder 2">
            <a:extLst>
              <a:ext uri="{FF2B5EF4-FFF2-40B4-BE49-F238E27FC236}">
                <a16:creationId xmlns:a16="http://schemas.microsoft.com/office/drawing/2014/main" id="{13F89EC1-E1C5-AFFA-1D1D-5CC8B9A2548C}"/>
              </a:ext>
            </a:extLst>
          </p:cNvPr>
          <p:cNvSpPr>
            <a:spLocks noGrp="1"/>
          </p:cNvSpPr>
          <p:nvPr>
            <p:ph idx="1"/>
          </p:nvPr>
        </p:nvSpPr>
        <p:spPr>
          <a:xfrm>
            <a:off x="737118" y="1586203"/>
            <a:ext cx="10855884" cy="4627985"/>
          </a:xfrm>
        </p:spPr>
        <p:txBody>
          <a:bodyPr>
            <a:normAutofit fontScale="47500" lnSpcReduction="20000"/>
          </a:bodyPr>
          <a:lstStyle/>
          <a:p>
            <a:r>
              <a:rPr lang="en-US" sz="3600" b="1" dirty="0">
                <a:latin typeface="Times New Roman" panose="02020603050405020304" pitchFamily="18" charset="0"/>
                <a:cs typeface="Times New Roman" panose="02020603050405020304" pitchFamily="18" charset="0"/>
              </a:rPr>
              <a:t>Personalized Interactions</a:t>
            </a:r>
            <a:r>
              <a:rPr lang="en-US" sz="3600" dirty="0">
                <a:latin typeface="Times New Roman" panose="02020603050405020304" pitchFamily="18" charset="0"/>
                <a:cs typeface="Times New Roman" panose="02020603050405020304" pitchFamily="18" charset="0"/>
              </a:rPr>
              <a:t>: Customers appreciate feeling understood and valued, leading to stronger relationships and increased loyalty.</a:t>
            </a:r>
          </a:p>
          <a:p>
            <a:r>
              <a:rPr lang="en-US" sz="3600" b="1" dirty="0">
                <a:latin typeface="Times New Roman" panose="02020603050405020304" pitchFamily="18" charset="0"/>
                <a:cs typeface="Times New Roman" panose="02020603050405020304" pitchFamily="18" charset="0"/>
              </a:rPr>
              <a:t>Efficient Service and Support</a:t>
            </a:r>
            <a:r>
              <a:rPr lang="en-US" sz="3600" dirty="0">
                <a:latin typeface="Times New Roman" panose="02020603050405020304" pitchFamily="18" charset="0"/>
                <a:cs typeface="Times New Roman" panose="02020603050405020304" pitchFamily="18" charset="0"/>
              </a:rPr>
              <a:t>: Customers benefit from faster response times, reduced waiting periods, and resolutions that meet their needs effectively.</a:t>
            </a:r>
          </a:p>
          <a:p>
            <a:r>
              <a:rPr lang="en-US" sz="3600" b="1" dirty="0">
                <a:latin typeface="Times New Roman" panose="02020603050405020304" pitchFamily="18" charset="0"/>
                <a:cs typeface="Times New Roman" panose="02020603050405020304" pitchFamily="18" charset="0"/>
              </a:rPr>
              <a:t>Consistent Experience Across Channels</a:t>
            </a:r>
            <a:r>
              <a:rPr lang="en-US" sz="3600" dirty="0">
                <a:latin typeface="Times New Roman" panose="02020603050405020304" pitchFamily="18" charset="0"/>
                <a:cs typeface="Times New Roman" panose="02020603050405020304" pitchFamily="18" charset="0"/>
              </a:rPr>
              <a:t>: Regardless of how customers engage with the company, they receive consistent and cohesive service, enhancing their satisfaction and trust.</a:t>
            </a:r>
          </a:p>
          <a:p>
            <a:r>
              <a:rPr lang="en-US" sz="3600" b="1" dirty="0">
                <a:latin typeface="Times New Roman" panose="02020603050405020304" pitchFamily="18" charset="0"/>
                <a:cs typeface="Times New Roman" panose="02020603050405020304" pitchFamily="18" charset="0"/>
              </a:rPr>
              <a:t>Proactive Communication</a:t>
            </a:r>
            <a:r>
              <a:rPr lang="en-US" sz="3600" dirty="0">
                <a:latin typeface="Times New Roman" panose="02020603050405020304" pitchFamily="18" charset="0"/>
                <a:cs typeface="Times New Roman" panose="02020603050405020304" pitchFamily="18" charset="0"/>
              </a:rPr>
              <a:t>: Proactive communication demonstrates attentiveness and care, making customers feel valued and appreciated.</a:t>
            </a:r>
          </a:p>
          <a:p>
            <a:r>
              <a:rPr lang="en-US" sz="3600" b="1" dirty="0">
                <a:latin typeface="Times New Roman" panose="02020603050405020304" pitchFamily="18" charset="0"/>
                <a:cs typeface="Times New Roman" panose="02020603050405020304" pitchFamily="18" charset="0"/>
              </a:rPr>
              <a:t>Access to Self-Service Tools</a:t>
            </a:r>
            <a:r>
              <a:rPr lang="en-US" sz="3600" dirty="0">
                <a:latin typeface="Times New Roman" panose="02020603050405020304" pitchFamily="18" charset="0"/>
                <a:cs typeface="Times New Roman" panose="02020603050405020304" pitchFamily="18" charset="0"/>
              </a:rPr>
              <a:t>: These resources empower customers to resolve simple inquiries quickly and conveniently, without the need for assistance from customer support agents.</a:t>
            </a:r>
          </a:p>
          <a:p>
            <a:r>
              <a:rPr lang="en-US" sz="3600" b="1" dirty="0">
                <a:latin typeface="Times New Roman" panose="02020603050405020304" pitchFamily="18" charset="0"/>
                <a:cs typeface="Times New Roman" panose="02020603050405020304" pitchFamily="18" charset="0"/>
              </a:rPr>
              <a:t>Opportunities for Feedback and Input</a:t>
            </a:r>
            <a:r>
              <a:rPr lang="en-US" sz="3600" dirty="0">
                <a:latin typeface="Times New Roman" panose="02020603050405020304" pitchFamily="18" charset="0"/>
                <a:cs typeface="Times New Roman" panose="02020603050405020304" pitchFamily="18" charset="0"/>
              </a:rPr>
              <a:t>: Customers appreciate being heard and having their opinions taken into account, fostering a sense of partnership and collaboration.</a:t>
            </a:r>
          </a:p>
          <a:p>
            <a:r>
              <a:rPr lang="en-US" sz="3600" b="1" dirty="0">
                <a:latin typeface="Times New Roman" panose="02020603050405020304" pitchFamily="18" charset="0"/>
                <a:cs typeface="Times New Roman" panose="02020603050405020304" pitchFamily="18" charset="0"/>
              </a:rPr>
              <a:t>Access to Relevant Products and Services</a:t>
            </a:r>
            <a:r>
              <a:rPr lang="en-US" sz="3600" dirty="0">
                <a:latin typeface="Times New Roman" panose="02020603050405020304" pitchFamily="18" charset="0"/>
                <a:cs typeface="Times New Roman" panose="02020603050405020304" pitchFamily="18" charset="0"/>
              </a:rPr>
              <a:t>: By presenting relevant offerings, companies make it easier for customers to discover new products or solutions that meet their needs. This increases the likelihood of additional purchases and enhancing the overall value proposition.</a:t>
            </a:r>
          </a:p>
          <a:p>
            <a:endParaRPr lang="en-UG" dirty="0"/>
          </a:p>
        </p:txBody>
      </p:sp>
      <p:sp>
        <p:nvSpPr>
          <p:cNvPr id="4" name="Footer Placeholder 3">
            <a:extLst>
              <a:ext uri="{FF2B5EF4-FFF2-40B4-BE49-F238E27FC236}">
                <a16:creationId xmlns:a16="http://schemas.microsoft.com/office/drawing/2014/main" id="{26971BDD-797D-0EB3-C96B-447F3A22A886}"/>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2177738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6D2A-27B8-CE62-85B3-49446CEA1FC4}"/>
              </a:ext>
            </a:extLst>
          </p:cNvPr>
          <p:cNvSpPr>
            <a:spLocks noGrp="1"/>
          </p:cNvSpPr>
          <p:nvPr>
            <p:ph type="title"/>
          </p:nvPr>
        </p:nvSpPr>
        <p:spPr/>
        <p:txBody>
          <a:bodyPr>
            <a:normAutofit fontScale="90000"/>
          </a:bodyPr>
          <a:lstStyle/>
          <a:p>
            <a:pPr algn="ctr"/>
            <a:r>
              <a:rPr lang="en-US" b="1" dirty="0">
                <a:latin typeface="Cabri"/>
              </a:rPr>
              <a:t>Strategic Importance of CRM</a:t>
            </a:r>
            <a:br>
              <a:rPr lang="en-US" dirty="0">
                <a:latin typeface="Cabri"/>
              </a:rPr>
            </a:br>
            <a:endParaRPr lang="en-UG" dirty="0">
              <a:latin typeface="Cabri"/>
            </a:endParaRPr>
          </a:p>
        </p:txBody>
      </p:sp>
      <p:sp>
        <p:nvSpPr>
          <p:cNvPr id="3" name="Content Placeholder 2">
            <a:extLst>
              <a:ext uri="{FF2B5EF4-FFF2-40B4-BE49-F238E27FC236}">
                <a16:creationId xmlns:a16="http://schemas.microsoft.com/office/drawing/2014/main" id="{A3E2B315-0433-986C-6BFF-8BA5325AD595}"/>
              </a:ext>
            </a:extLst>
          </p:cNvPr>
          <p:cNvSpPr>
            <a:spLocks noGrp="1"/>
          </p:cNvSpPr>
          <p:nvPr>
            <p:ph idx="1"/>
          </p:nvPr>
        </p:nvSpPr>
        <p:spPr/>
        <p:txBody>
          <a:bodyPr>
            <a:normAutofit lnSpcReduction="10000"/>
          </a:bodyPr>
          <a:lstStyle/>
          <a:p>
            <a:pPr>
              <a:buFont typeface="Arial" panose="020B0604020202020204" pitchFamily="34" charset="0"/>
              <a:buChar char="•"/>
            </a:pPr>
            <a:r>
              <a:rPr lang="en-US" b="1" dirty="0"/>
              <a:t>Competitive Advantage</a:t>
            </a:r>
            <a:r>
              <a:rPr lang="en-US" dirty="0"/>
              <a:t>: Differentiates a company by fostering strong customer relationships.</a:t>
            </a:r>
          </a:p>
          <a:p>
            <a:pPr>
              <a:buFont typeface="Arial" panose="020B0604020202020204" pitchFamily="34" charset="0"/>
              <a:buChar char="•"/>
            </a:pPr>
            <a:r>
              <a:rPr lang="en-US" b="1" dirty="0"/>
              <a:t>Informed Decision-Making</a:t>
            </a:r>
            <a:r>
              <a:rPr lang="en-US" dirty="0"/>
              <a:t>: Provides data-driven insights for strategic planning.</a:t>
            </a:r>
          </a:p>
          <a:p>
            <a:pPr>
              <a:buFont typeface="Arial" panose="020B0604020202020204" pitchFamily="34" charset="0"/>
              <a:buChar char="•"/>
            </a:pPr>
            <a:r>
              <a:rPr lang="en-US" b="1" dirty="0"/>
              <a:t>Market Adaptability</a:t>
            </a:r>
            <a:r>
              <a:rPr lang="en-US" dirty="0"/>
              <a:t>: Enables quick responses to changing customer preferences and market trends.</a:t>
            </a:r>
          </a:p>
          <a:p>
            <a:pPr>
              <a:buFont typeface="Arial" panose="020B0604020202020204" pitchFamily="34" charset="0"/>
              <a:buChar char="•"/>
            </a:pPr>
            <a:r>
              <a:rPr lang="en-US" b="1" dirty="0"/>
              <a:t>Revenue Growth</a:t>
            </a:r>
            <a:r>
              <a:rPr lang="en-US" dirty="0"/>
              <a:t>: Drives sales through improved customer loyalty and acquisition strategies.</a:t>
            </a:r>
          </a:p>
          <a:p>
            <a:endParaRPr lang="en-UG" dirty="0"/>
          </a:p>
        </p:txBody>
      </p:sp>
      <p:sp>
        <p:nvSpPr>
          <p:cNvPr id="4" name="Footer Placeholder 3">
            <a:extLst>
              <a:ext uri="{FF2B5EF4-FFF2-40B4-BE49-F238E27FC236}">
                <a16:creationId xmlns:a16="http://schemas.microsoft.com/office/drawing/2014/main" id="{EB41B53C-71E1-C2C9-BAE3-4DE746A8B4CC}"/>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2919470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8EDA5-540F-C5DD-E70A-0D9860B3E632}"/>
              </a:ext>
            </a:extLst>
          </p:cNvPr>
          <p:cNvSpPr>
            <a:spLocks noGrp="1"/>
          </p:cNvSpPr>
          <p:nvPr>
            <p:ph type="title"/>
          </p:nvPr>
        </p:nvSpPr>
        <p:spPr/>
        <p:txBody>
          <a:bodyPr>
            <a:normAutofit/>
          </a:bodyPr>
          <a:lstStyle/>
          <a:p>
            <a:r>
              <a:rPr lang="en-US" sz="6000" b="1" dirty="0">
                <a:latin typeface="Arial Black" panose="020B0A04020102020204" pitchFamily="34" charset="0"/>
              </a:rPr>
              <a:t>END</a:t>
            </a:r>
            <a:endParaRPr lang="en-UG" sz="6000" b="1" dirty="0">
              <a:latin typeface="Arial Black" panose="020B0A04020102020204" pitchFamily="34" charset="0"/>
            </a:endParaRPr>
          </a:p>
        </p:txBody>
      </p:sp>
      <p:sp>
        <p:nvSpPr>
          <p:cNvPr id="5" name="Text Placeholder 4">
            <a:extLst>
              <a:ext uri="{FF2B5EF4-FFF2-40B4-BE49-F238E27FC236}">
                <a16:creationId xmlns:a16="http://schemas.microsoft.com/office/drawing/2014/main" id="{D26E1F92-1FFB-807B-342C-81F4B47F62D5}"/>
              </a:ext>
            </a:extLst>
          </p:cNvPr>
          <p:cNvSpPr>
            <a:spLocks noGrp="1"/>
          </p:cNvSpPr>
          <p:nvPr>
            <p:ph type="body" idx="1"/>
          </p:nvPr>
        </p:nvSpPr>
        <p:spPr/>
        <p:txBody>
          <a:bodyPr/>
          <a:lstStyle/>
          <a:p>
            <a:r>
              <a:rPr lang="en-US" dirty="0"/>
              <a:t>Any Questions?</a:t>
            </a:r>
            <a:endParaRPr lang="en-UG" dirty="0"/>
          </a:p>
        </p:txBody>
      </p:sp>
      <p:sp>
        <p:nvSpPr>
          <p:cNvPr id="2" name="Footer Placeholder 1">
            <a:extLst>
              <a:ext uri="{FF2B5EF4-FFF2-40B4-BE49-F238E27FC236}">
                <a16:creationId xmlns:a16="http://schemas.microsoft.com/office/drawing/2014/main" id="{F2C7686F-ED1A-8B18-A103-06CF082D2900}"/>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401896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0CB6A6-AAC6-F2EF-6E61-6BEB0F761FD0}"/>
              </a:ext>
            </a:extLst>
          </p:cNvPr>
          <p:cNvSpPr>
            <a:spLocks noGrp="1"/>
          </p:cNvSpPr>
          <p:nvPr>
            <p:ph type="title"/>
          </p:nvPr>
        </p:nvSpPr>
        <p:spPr/>
        <p:txBody>
          <a:bodyPr/>
          <a:lstStyle/>
          <a:p>
            <a:r>
              <a:rPr lang="en-US" b="1" dirty="0">
                <a:latin typeface="Cabri"/>
              </a:rPr>
              <a:t>TOPIC 2</a:t>
            </a:r>
            <a:endParaRPr lang="en-UG" b="1" dirty="0">
              <a:latin typeface="Cabri"/>
            </a:endParaRPr>
          </a:p>
        </p:txBody>
      </p:sp>
      <p:sp>
        <p:nvSpPr>
          <p:cNvPr id="5" name="Text Placeholder 4">
            <a:extLst>
              <a:ext uri="{FF2B5EF4-FFF2-40B4-BE49-F238E27FC236}">
                <a16:creationId xmlns:a16="http://schemas.microsoft.com/office/drawing/2014/main" id="{45611724-C495-BBE6-D9D6-B71ACC78BCC4}"/>
              </a:ext>
            </a:extLst>
          </p:cNvPr>
          <p:cNvSpPr>
            <a:spLocks noGrp="1"/>
          </p:cNvSpPr>
          <p:nvPr>
            <p:ph type="body" idx="1"/>
          </p:nvPr>
        </p:nvSpPr>
        <p:spPr/>
        <p:txBody>
          <a:bodyPr/>
          <a:lstStyle/>
          <a:p>
            <a:r>
              <a:rPr lang="en-US" b="1" dirty="0"/>
              <a:t>CUSTOMER DEVELOPMENT PROCESS</a:t>
            </a:r>
            <a:endParaRPr lang="en-UG" b="1" dirty="0"/>
          </a:p>
        </p:txBody>
      </p:sp>
      <p:sp>
        <p:nvSpPr>
          <p:cNvPr id="2" name="Footer Placeholder 1">
            <a:extLst>
              <a:ext uri="{FF2B5EF4-FFF2-40B4-BE49-F238E27FC236}">
                <a16:creationId xmlns:a16="http://schemas.microsoft.com/office/drawing/2014/main" id="{FDF8A2FC-9418-F7DE-55F7-245F958A609F}"/>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2991538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E23FB-2123-5209-900A-A61EBB5381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6565A0-74CC-BD84-EEF3-A40D8DB126EC}"/>
              </a:ext>
            </a:extLst>
          </p:cNvPr>
          <p:cNvSpPr>
            <a:spLocks noGrp="1"/>
          </p:cNvSpPr>
          <p:nvPr>
            <p:ph type="title"/>
          </p:nvPr>
        </p:nvSpPr>
        <p:spPr/>
        <p:txBody>
          <a:bodyPr/>
          <a:lstStyle/>
          <a:p>
            <a:r>
              <a:rPr lang="en-US" b="1" dirty="0">
                <a:latin typeface="Cabri"/>
              </a:rPr>
              <a:t>Course content</a:t>
            </a:r>
            <a:endParaRPr lang="en-UG" b="1" dirty="0">
              <a:latin typeface="Cabri"/>
            </a:endParaRPr>
          </a:p>
        </p:txBody>
      </p:sp>
      <p:sp>
        <p:nvSpPr>
          <p:cNvPr id="3" name="Content Placeholder 2">
            <a:extLst>
              <a:ext uri="{FF2B5EF4-FFF2-40B4-BE49-F238E27FC236}">
                <a16:creationId xmlns:a16="http://schemas.microsoft.com/office/drawing/2014/main" id="{86764E3F-2FA3-8EB1-18BB-94EC9A793479}"/>
              </a:ext>
            </a:extLst>
          </p:cNvPr>
          <p:cNvSpPr>
            <a:spLocks noGrp="1"/>
          </p:cNvSpPr>
          <p:nvPr>
            <p:ph idx="1"/>
          </p:nvPr>
        </p:nvSpPr>
        <p:spPr/>
        <p:txBody>
          <a:bodyPr>
            <a:normAutofit/>
          </a:bodyPr>
          <a:lstStyle/>
          <a:p>
            <a:pPr marL="342900" lvl="0" indent="-342900" algn="just">
              <a:lnSpc>
                <a:spcPct val="200000"/>
              </a:lnSpc>
              <a:buFont typeface="Symbol" panose="05050102010706020507" pitchFamily="18" charset="2"/>
              <a:buChar char=""/>
            </a:pP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Stages of the Customer Lifecycle</a:t>
            </a:r>
            <a:endParaRPr lang="en-UG"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000"/>
              </a:spcAft>
              <a:buFont typeface="Symbol" panose="05050102010706020507" pitchFamily="18" charset="2"/>
              <a:buChar char=""/>
            </a:pP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Steps of the Development Process</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000"/>
              </a:spcAft>
              <a:buFont typeface="Symbol" panose="05050102010706020507" pitchFamily="18" charset="2"/>
              <a:buChar char=""/>
            </a:pPr>
            <a:r>
              <a:rPr lang="en-US" sz="3000" dirty="0">
                <a:solidFill>
                  <a:srgbClr val="000000"/>
                </a:solidFill>
                <a:effectLst/>
                <a:latin typeface="Times New Roman" panose="02020603050405020304" pitchFamily="18" charset="0"/>
                <a:ea typeface="Calibri" panose="020F0502020204030204" pitchFamily="34" charset="0"/>
              </a:rPr>
              <a:t>Importance of customer Development Process</a:t>
            </a:r>
            <a:endParaRPr lang="en-UG" sz="3000" dirty="0"/>
          </a:p>
        </p:txBody>
      </p:sp>
      <p:sp>
        <p:nvSpPr>
          <p:cNvPr id="4" name="Footer Placeholder 3">
            <a:extLst>
              <a:ext uri="{FF2B5EF4-FFF2-40B4-BE49-F238E27FC236}">
                <a16:creationId xmlns:a16="http://schemas.microsoft.com/office/drawing/2014/main" id="{AB8AB765-18B6-4326-2A82-5B596FEFC689}"/>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2885405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71021-CCA4-B62F-7E5E-716587144C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F6D94-7FFB-8DDE-3D10-B525533EE917}"/>
              </a:ext>
            </a:extLst>
          </p:cNvPr>
          <p:cNvSpPr>
            <a:spLocks noGrp="1"/>
          </p:cNvSpPr>
          <p:nvPr>
            <p:ph type="title"/>
          </p:nvPr>
        </p:nvSpPr>
        <p:spPr/>
        <p:txBody>
          <a:bodyPr>
            <a:normAutofit/>
          </a:bodyPr>
          <a:lstStyle/>
          <a:p>
            <a:pPr algn="ctr"/>
            <a:r>
              <a:rPr lang="en-US" b="1" dirty="0">
                <a:latin typeface="Cabri"/>
              </a:rPr>
              <a:t>Customer Lifecycle</a:t>
            </a:r>
            <a:endParaRPr lang="en-UG" dirty="0">
              <a:latin typeface="Cabri"/>
            </a:endParaRPr>
          </a:p>
        </p:txBody>
      </p:sp>
      <p:sp>
        <p:nvSpPr>
          <p:cNvPr id="3" name="Content Placeholder 2">
            <a:extLst>
              <a:ext uri="{FF2B5EF4-FFF2-40B4-BE49-F238E27FC236}">
                <a16:creationId xmlns:a16="http://schemas.microsoft.com/office/drawing/2014/main" id="{43EAF8CE-0A34-05F6-5423-4CC11E61B5EA}"/>
              </a:ext>
            </a:extLst>
          </p:cNvPr>
          <p:cNvSpPr>
            <a:spLocks noGrp="1"/>
          </p:cNvSpPr>
          <p:nvPr>
            <p:ph idx="1"/>
          </p:nvPr>
        </p:nvSpPr>
        <p:spPr/>
        <p:txBody>
          <a:bodyPr>
            <a:normAutofit lnSpcReduction="10000"/>
          </a:bodyPr>
          <a:lstStyle/>
          <a:p>
            <a:pPr marL="0" indent="0" algn="just">
              <a:buNone/>
            </a:pPr>
            <a:endParaRPr lang="en-US" sz="4000" b="1" dirty="0"/>
          </a:p>
          <a:p>
            <a:pPr marL="0" indent="0" algn="just">
              <a:buNone/>
            </a:pPr>
            <a:r>
              <a:rPr lang="en-US" sz="4000" b="1" dirty="0"/>
              <a:t>Customer Lifecycle</a:t>
            </a:r>
            <a:r>
              <a:rPr lang="en-US" sz="4000" dirty="0"/>
              <a:t>: The progression of steps a customer goes through when considering, purchasing, using, and maintaining loyalty to a product or service. </a:t>
            </a:r>
          </a:p>
          <a:p>
            <a:pPr algn="just"/>
            <a:endParaRPr lang="en-UG" sz="4000" dirty="0"/>
          </a:p>
        </p:txBody>
      </p:sp>
      <p:sp>
        <p:nvSpPr>
          <p:cNvPr id="4" name="Footer Placeholder 3">
            <a:extLst>
              <a:ext uri="{FF2B5EF4-FFF2-40B4-BE49-F238E27FC236}">
                <a16:creationId xmlns:a16="http://schemas.microsoft.com/office/drawing/2014/main" id="{6AC173AD-483B-4E3D-C2E1-F95D021F3712}"/>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3873813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9612-B236-B076-C02F-4BB72D8099FE}"/>
              </a:ext>
            </a:extLst>
          </p:cNvPr>
          <p:cNvSpPr>
            <a:spLocks noGrp="1"/>
          </p:cNvSpPr>
          <p:nvPr>
            <p:ph type="title"/>
          </p:nvPr>
        </p:nvSpPr>
        <p:spPr>
          <a:xfrm>
            <a:off x="167951" y="1"/>
            <a:ext cx="11185849" cy="1334278"/>
          </a:xfrm>
        </p:spPr>
        <p:txBody>
          <a:bodyPr/>
          <a:lstStyle/>
          <a:p>
            <a:pPr algn="ctr"/>
            <a:r>
              <a:rPr lang="en-US" b="1" dirty="0"/>
              <a:t>Customer Lifecycle Model </a:t>
            </a:r>
            <a:endParaRPr lang="en-UG" b="1" dirty="0"/>
          </a:p>
        </p:txBody>
      </p:sp>
      <p:graphicFrame>
        <p:nvGraphicFramePr>
          <p:cNvPr id="4" name="Content Placeholder 3">
            <a:extLst>
              <a:ext uri="{FF2B5EF4-FFF2-40B4-BE49-F238E27FC236}">
                <a16:creationId xmlns:a16="http://schemas.microsoft.com/office/drawing/2014/main" id="{CFE1CD40-E4B5-4F5F-43E1-C89759461132}"/>
              </a:ext>
            </a:extLst>
          </p:cNvPr>
          <p:cNvGraphicFramePr>
            <a:graphicFrameLocks noGrp="1"/>
          </p:cNvGraphicFramePr>
          <p:nvPr>
            <p:ph idx="1"/>
            <p:extLst>
              <p:ext uri="{D42A27DB-BD31-4B8C-83A1-F6EECF244321}">
                <p14:modId xmlns:p14="http://schemas.microsoft.com/office/powerpoint/2010/main" val="888031645"/>
              </p:ext>
            </p:extLst>
          </p:nvPr>
        </p:nvGraphicFramePr>
        <p:xfrm>
          <a:off x="838200" y="1334279"/>
          <a:ext cx="10515600" cy="5206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B4FF717C-5310-F466-BD07-91355BDE2FF4}"/>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19131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3556A-A9D8-1680-AD7D-B71B54B041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7EFEF-1668-6477-55FB-DAFD7964903A}"/>
              </a:ext>
            </a:extLst>
          </p:cNvPr>
          <p:cNvSpPr>
            <a:spLocks noGrp="1"/>
          </p:cNvSpPr>
          <p:nvPr>
            <p:ph type="title"/>
          </p:nvPr>
        </p:nvSpPr>
        <p:spPr/>
        <p:txBody>
          <a:bodyPr/>
          <a:lstStyle/>
          <a:p>
            <a:r>
              <a:rPr lang="en-US" b="1" dirty="0">
                <a:latin typeface="Cabri"/>
              </a:rPr>
              <a:t>Topic 1</a:t>
            </a:r>
            <a:endParaRPr lang="en-UG" b="1" dirty="0">
              <a:latin typeface="Cabri"/>
            </a:endParaRPr>
          </a:p>
        </p:txBody>
      </p:sp>
      <p:sp>
        <p:nvSpPr>
          <p:cNvPr id="3" name="Subtitle 2">
            <a:extLst>
              <a:ext uri="{FF2B5EF4-FFF2-40B4-BE49-F238E27FC236}">
                <a16:creationId xmlns:a16="http://schemas.microsoft.com/office/drawing/2014/main" id="{EE22FBC8-E4D1-6698-1B2B-B285134B7212}"/>
              </a:ext>
            </a:extLst>
          </p:cNvPr>
          <p:cNvSpPr>
            <a:spLocks noGrp="1"/>
          </p:cNvSpPr>
          <p:nvPr>
            <p:ph type="body" idx="1"/>
          </p:nvPr>
        </p:nvSpPr>
        <p:spPr>
          <a:xfrm>
            <a:off x="1138334" y="3846051"/>
            <a:ext cx="9862457" cy="954547"/>
          </a:xfrm>
        </p:spPr>
        <p:txBody>
          <a:bodyPr/>
          <a:lstStyle/>
          <a:p>
            <a:r>
              <a:rPr lang="en-US" b="1" dirty="0"/>
              <a:t>Introduction to Customer Relationship Management (CRM)</a:t>
            </a:r>
            <a:endParaRPr lang="en-UG" b="1" dirty="0"/>
          </a:p>
        </p:txBody>
      </p:sp>
      <p:sp>
        <p:nvSpPr>
          <p:cNvPr id="4" name="Footer Placeholder 3">
            <a:extLst>
              <a:ext uri="{FF2B5EF4-FFF2-40B4-BE49-F238E27FC236}">
                <a16:creationId xmlns:a16="http://schemas.microsoft.com/office/drawing/2014/main" id="{D3E54923-B086-303A-B837-D6599AA00E37}"/>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3056730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5D195-61CB-DE1C-2A0D-C9A092A55F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D87EAC-7363-9F59-D911-5449973F5D49}"/>
              </a:ext>
            </a:extLst>
          </p:cNvPr>
          <p:cNvSpPr>
            <a:spLocks noGrp="1"/>
          </p:cNvSpPr>
          <p:nvPr>
            <p:ph type="title"/>
          </p:nvPr>
        </p:nvSpPr>
        <p:spPr>
          <a:xfrm>
            <a:off x="838200" y="119922"/>
            <a:ext cx="10515600" cy="884420"/>
          </a:xfrm>
        </p:spPr>
        <p:txBody>
          <a:bodyPr>
            <a:normAutofit fontScale="90000"/>
          </a:bodyPr>
          <a:lstStyle/>
          <a:p>
            <a:pPr algn="ctr"/>
            <a:r>
              <a:rPr lang="en-US" sz="3500" b="1" dirty="0">
                <a:latin typeface="Cabri"/>
              </a:rPr>
              <a:t>Stages of the Customer Lifecycle</a:t>
            </a:r>
            <a:br>
              <a:rPr lang="en-US" sz="3500" dirty="0">
                <a:latin typeface="Cabri"/>
              </a:rPr>
            </a:br>
            <a:endParaRPr lang="en-UG" sz="3500" dirty="0">
              <a:latin typeface="Cabri"/>
            </a:endParaRPr>
          </a:p>
        </p:txBody>
      </p:sp>
      <p:sp>
        <p:nvSpPr>
          <p:cNvPr id="3" name="Content Placeholder 2">
            <a:extLst>
              <a:ext uri="{FF2B5EF4-FFF2-40B4-BE49-F238E27FC236}">
                <a16:creationId xmlns:a16="http://schemas.microsoft.com/office/drawing/2014/main" id="{91000F55-5BFD-A762-A65D-3C3F978516F1}"/>
              </a:ext>
            </a:extLst>
          </p:cNvPr>
          <p:cNvSpPr>
            <a:spLocks noGrp="1"/>
          </p:cNvSpPr>
          <p:nvPr>
            <p:ph idx="1"/>
          </p:nvPr>
        </p:nvSpPr>
        <p:spPr>
          <a:xfrm>
            <a:off x="838200" y="1154243"/>
            <a:ext cx="10515600" cy="5338632"/>
          </a:xfrm>
        </p:spPr>
        <p:txBody>
          <a:bodyPr>
            <a:normAutofit fontScale="85000" lnSpcReduction="20000"/>
          </a:bodyPr>
          <a:lstStyle/>
          <a:p>
            <a:pPr>
              <a:buFont typeface="+mj-lt"/>
              <a:buAutoNum type="arabicPeriod"/>
            </a:pPr>
            <a:r>
              <a:rPr lang="en-US" b="1" dirty="0"/>
              <a:t>Reach (Awareness)</a:t>
            </a:r>
            <a:r>
              <a:rPr lang="en-US" dirty="0"/>
              <a:t>:</a:t>
            </a:r>
          </a:p>
          <a:p>
            <a:pPr lvl="1"/>
            <a:r>
              <a:rPr lang="en-US" dirty="0"/>
              <a:t>Customers become aware of a product or service through marketing efforts.</a:t>
            </a:r>
          </a:p>
          <a:p>
            <a:pPr lvl="1"/>
            <a:r>
              <a:rPr lang="en-US" dirty="0"/>
              <a:t>Objective: Capture attention and generate interest.</a:t>
            </a:r>
          </a:p>
          <a:p>
            <a:pPr>
              <a:buFont typeface="+mj-lt"/>
              <a:buAutoNum type="arabicPeriod"/>
            </a:pPr>
            <a:r>
              <a:rPr lang="en-US" b="1" dirty="0"/>
              <a:t>Acquisition (Consideration)</a:t>
            </a:r>
            <a:r>
              <a:rPr lang="en-US" dirty="0"/>
              <a:t>:</a:t>
            </a:r>
          </a:p>
          <a:p>
            <a:pPr lvl="1"/>
            <a:r>
              <a:rPr lang="en-US" dirty="0"/>
              <a:t>Potential customers evaluate the product or service to determine its suitability.</a:t>
            </a:r>
          </a:p>
          <a:p>
            <a:pPr lvl="1"/>
            <a:r>
              <a:rPr lang="en-US" dirty="0"/>
              <a:t>Objective: Provide information and incentives to encourage trial.</a:t>
            </a:r>
          </a:p>
          <a:p>
            <a:pPr>
              <a:buFont typeface="+mj-lt"/>
              <a:buAutoNum type="arabicPeriod"/>
            </a:pPr>
            <a:r>
              <a:rPr lang="en-US" b="1" dirty="0"/>
              <a:t>Conversion (Purchase)</a:t>
            </a:r>
            <a:r>
              <a:rPr lang="en-US" dirty="0"/>
              <a:t>:</a:t>
            </a:r>
          </a:p>
          <a:p>
            <a:pPr lvl="1"/>
            <a:r>
              <a:rPr lang="en-US" dirty="0"/>
              <a:t>Prospects decide to purchase the product or service.</a:t>
            </a:r>
          </a:p>
          <a:p>
            <a:pPr lvl="1"/>
            <a:r>
              <a:rPr lang="en-US" dirty="0"/>
              <a:t>Objective: Facilitate a seamless purchasing process.</a:t>
            </a:r>
          </a:p>
          <a:p>
            <a:pPr>
              <a:buFont typeface="+mj-lt"/>
              <a:buAutoNum type="arabicPeriod"/>
            </a:pPr>
            <a:r>
              <a:rPr lang="en-US" b="1" dirty="0"/>
              <a:t>Retention (Post-Purchase)</a:t>
            </a:r>
            <a:r>
              <a:rPr lang="en-US" dirty="0"/>
              <a:t>:</a:t>
            </a:r>
          </a:p>
          <a:p>
            <a:pPr lvl="1"/>
            <a:r>
              <a:rPr lang="en-US" dirty="0"/>
              <a:t>Efforts to keep customers engaged and satisfied to encourage repeat business.</a:t>
            </a:r>
          </a:p>
          <a:p>
            <a:pPr lvl="1"/>
            <a:r>
              <a:rPr lang="en-US" dirty="0"/>
              <a:t>Objective: Deliver quality service and support.</a:t>
            </a:r>
          </a:p>
          <a:p>
            <a:pPr>
              <a:buFont typeface="+mj-lt"/>
              <a:buAutoNum type="arabicPeriod"/>
            </a:pPr>
            <a:r>
              <a:rPr lang="en-US" b="1" dirty="0"/>
              <a:t>Loyalty (Advocacy)</a:t>
            </a:r>
            <a:r>
              <a:rPr lang="en-US" dirty="0"/>
              <a:t>:</a:t>
            </a:r>
          </a:p>
          <a:p>
            <a:pPr lvl="1"/>
            <a:r>
              <a:rPr lang="en-US" dirty="0"/>
              <a:t>Satisfied customers become advocates, promoting the product or service to others.</a:t>
            </a:r>
          </a:p>
          <a:p>
            <a:pPr lvl="1"/>
            <a:r>
              <a:rPr lang="en-US" dirty="0"/>
              <a:t>Objective: Foster strong relationships and encourage referrals.</a:t>
            </a:r>
          </a:p>
          <a:p>
            <a:endParaRPr lang="en-UG" dirty="0"/>
          </a:p>
        </p:txBody>
      </p:sp>
      <p:sp>
        <p:nvSpPr>
          <p:cNvPr id="4" name="Footer Placeholder 3">
            <a:extLst>
              <a:ext uri="{FF2B5EF4-FFF2-40B4-BE49-F238E27FC236}">
                <a16:creationId xmlns:a16="http://schemas.microsoft.com/office/drawing/2014/main" id="{B18AA8B0-61C6-63BF-AF33-34304AA92F3F}"/>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1468194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B8252-FA73-A077-32C6-1C9AA188D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7136FA-9574-1CF8-1F12-24A100D35A84}"/>
              </a:ext>
            </a:extLst>
          </p:cNvPr>
          <p:cNvSpPr>
            <a:spLocks noGrp="1"/>
          </p:cNvSpPr>
          <p:nvPr>
            <p:ph type="title"/>
          </p:nvPr>
        </p:nvSpPr>
        <p:spPr/>
        <p:txBody>
          <a:bodyPr>
            <a:normAutofit fontScale="90000"/>
          </a:bodyPr>
          <a:lstStyle/>
          <a:p>
            <a:pPr algn="ctr"/>
            <a:r>
              <a:rPr lang="en-US" b="1" dirty="0">
                <a:latin typeface="Cabri"/>
              </a:rPr>
              <a:t>Customer Development Process</a:t>
            </a:r>
            <a:br>
              <a:rPr lang="en-US" dirty="0">
                <a:latin typeface="Cabri"/>
              </a:rPr>
            </a:br>
            <a:endParaRPr lang="en-UG" dirty="0">
              <a:latin typeface="Cabri"/>
            </a:endParaRPr>
          </a:p>
        </p:txBody>
      </p:sp>
      <p:sp>
        <p:nvSpPr>
          <p:cNvPr id="3" name="Content Placeholder 2">
            <a:extLst>
              <a:ext uri="{FF2B5EF4-FFF2-40B4-BE49-F238E27FC236}">
                <a16:creationId xmlns:a16="http://schemas.microsoft.com/office/drawing/2014/main" id="{25E17DA6-4EF3-807C-2FA2-D1254441E8D7}"/>
              </a:ext>
            </a:extLst>
          </p:cNvPr>
          <p:cNvSpPr>
            <a:spLocks noGrp="1"/>
          </p:cNvSpPr>
          <p:nvPr>
            <p:ph idx="1"/>
          </p:nvPr>
        </p:nvSpPr>
        <p:spPr/>
        <p:txBody>
          <a:bodyPr>
            <a:normAutofit/>
          </a:bodyPr>
          <a:lstStyle/>
          <a:p>
            <a:pPr marL="0" indent="0" algn="just">
              <a:buNone/>
            </a:pPr>
            <a:r>
              <a:rPr lang="en-US" sz="4000" b="1" dirty="0"/>
              <a:t>Customer Development Process</a:t>
            </a:r>
            <a:r>
              <a:rPr lang="en-US" sz="4000" dirty="0"/>
              <a:t>: A framework for identifying and nurturing potential customers, ensuring that products or services meet their needs effectively.</a:t>
            </a:r>
          </a:p>
          <a:p>
            <a:pPr algn="just"/>
            <a:endParaRPr lang="en-UG" sz="4000" dirty="0"/>
          </a:p>
        </p:txBody>
      </p:sp>
      <p:sp>
        <p:nvSpPr>
          <p:cNvPr id="4" name="Footer Placeholder 3">
            <a:extLst>
              <a:ext uri="{FF2B5EF4-FFF2-40B4-BE49-F238E27FC236}">
                <a16:creationId xmlns:a16="http://schemas.microsoft.com/office/drawing/2014/main" id="{18FAE5DF-96B0-43A0-072B-7927E9561BBF}"/>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1297997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2E63C7F-3F81-4A64-C861-991750E804F0}"/>
              </a:ext>
            </a:extLst>
          </p:cNvPr>
          <p:cNvPicPr>
            <a:picLocks noGrp="1" noChangeAspect="1"/>
          </p:cNvPicPr>
          <p:nvPr>
            <p:ph idx="1"/>
          </p:nvPr>
        </p:nvPicPr>
        <p:blipFill>
          <a:blip r:embed="rId2"/>
          <a:stretch>
            <a:fillRect/>
          </a:stretch>
        </p:blipFill>
        <p:spPr>
          <a:xfrm>
            <a:off x="0" y="65314"/>
            <a:ext cx="12111135" cy="6624736"/>
          </a:xfrm>
          <a:prstGeom prst="rect">
            <a:avLst/>
          </a:prstGeom>
        </p:spPr>
      </p:pic>
      <p:sp>
        <p:nvSpPr>
          <p:cNvPr id="2" name="Footer Placeholder 1">
            <a:extLst>
              <a:ext uri="{FF2B5EF4-FFF2-40B4-BE49-F238E27FC236}">
                <a16:creationId xmlns:a16="http://schemas.microsoft.com/office/drawing/2014/main" id="{A9D6E613-6B66-F566-1CAA-D49C8C2B68D1}"/>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31541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260DF-8FFF-5765-D57B-6EE8FEC44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3B6A55-0E7C-8311-436C-D8D5F36E68D5}"/>
              </a:ext>
            </a:extLst>
          </p:cNvPr>
          <p:cNvSpPr>
            <a:spLocks noGrp="1"/>
          </p:cNvSpPr>
          <p:nvPr>
            <p:ph type="title"/>
          </p:nvPr>
        </p:nvSpPr>
        <p:spPr>
          <a:xfrm>
            <a:off x="838200" y="149903"/>
            <a:ext cx="10515600" cy="854438"/>
          </a:xfrm>
        </p:spPr>
        <p:txBody>
          <a:bodyPr>
            <a:normAutofit fontScale="90000"/>
          </a:bodyPr>
          <a:lstStyle/>
          <a:p>
            <a:pPr algn="ctr"/>
            <a:r>
              <a:rPr lang="en-US" sz="3500" b="1" dirty="0">
                <a:latin typeface="Cabri"/>
              </a:rPr>
              <a:t>Steps of the Customer Development Process</a:t>
            </a:r>
            <a:br>
              <a:rPr lang="en-US" sz="3500" dirty="0">
                <a:latin typeface="Cabri"/>
              </a:rPr>
            </a:br>
            <a:endParaRPr lang="en-UG" sz="3500" dirty="0">
              <a:latin typeface="Cabri"/>
            </a:endParaRPr>
          </a:p>
        </p:txBody>
      </p:sp>
      <p:sp>
        <p:nvSpPr>
          <p:cNvPr id="3" name="Content Placeholder 2">
            <a:extLst>
              <a:ext uri="{FF2B5EF4-FFF2-40B4-BE49-F238E27FC236}">
                <a16:creationId xmlns:a16="http://schemas.microsoft.com/office/drawing/2014/main" id="{1AD40798-D23C-EBCA-11DE-6FAD61B55A2B}"/>
              </a:ext>
            </a:extLst>
          </p:cNvPr>
          <p:cNvSpPr>
            <a:spLocks noGrp="1"/>
          </p:cNvSpPr>
          <p:nvPr>
            <p:ph idx="1"/>
          </p:nvPr>
        </p:nvSpPr>
        <p:spPr>
          <a:xfrm>
            <a:off x="838200" y="1004340"/>
            <a:ext cx="10515600" cy="5576341"/>
          </a:xfrm>
        </p:spPr>
        <p:txBody>
          <a:bodyPr>
            <a:normAutofit lnSpcReduction="10000"/>
          </a:bodyPr>
          <a:lstStyle/>
          <a:p>
            <a:pPr>
              <a:buFont typeface="+mj-lt"/>
              <a:buAutoNum type="arabicPeriod"/>
            </a:pPr>
            <a:r>
              <a:rPr lang="en-US" b="1" dirty="0"/>
              <a:t> Customer Discovery</a:t>
            </a:r>
            <a:r>
              <a:rPr lang="en-US" dirty="0"/>
              <a:t>:</a:t>
            </a:r>
          </a:p>
          <a:p>
            <a:pPr lvl="1"/>
            <a:r>
              <a:rPr lang="en-US" dirty="0"/>
              <a:t>Identify potential customers and understand their needs and pain points.</a:t>
            </a:r>
          </a:p>
          <a:p>
            <a:pPr lvl="1"/>
            <a:r>
              <a:rPr lang="en-US" dirty="0"/>
              <a:t>Methods: Conduct interviews, surveys, and market research.</a:t>
            </a:r>
          </a:p>
          <a:p>
            <a:pPr>
              <a:buFont typeface="+mj-lt"/>
              <a:buAutoNum type="arabicPeriod"/>
            </a:pPr>
            <a:r>
              <a:rPr lang="en-US" b="1" dirty="0"/>
              <a:t> Customer Validation</a:t>
            </a:r>
            <a:r>
              <a:rPr lang="en-US" dirty="0"/>
              <a:t>:</a:t>
            </a:r>
          </a:p>
          <a:p>
            <a:pPr lvl="1"/>
            <a:r>
              <a:rPr lang="en-US" dirty="0"/>
              <a:t>Test product or service assumptions with real customers to validate demand.</a:t>
            </a:r>
          </a:p>
          <a:p>
            <a:pPr lvl="1"/>
            <a:r>
              <a:rPr lang="en-US" dirty="0"/>
              <a:t>Methods: Develop prototypes or MVPs (Minimum Viable Products) and gather feedback.</a:t>
            </a:r>
          </a:p>
          <a:p>
            <a:pPr>
              <a:buFont typeface="+mj-lt"/>
              <a:buAutoNum type="arabicPeriod"/>
            </a:pPr>
            <a:r>
              <a:rPr lang="en-US" b="1" dirty="0"/>
              <a:t> Customer Creation</a:t>
            </a:r>
            <a:r>
              <a:rPr lang="en-US" dirty="0"/>
              <a:t>:</a:t>
            </a:r>
          </a:p>
          <a:p>
            <a:pPr lvl="1"/>
            <a:r>
              <a:rPr lang="en-US" dirty="0"/>
              <a:t>Build user demand and drive customer acquisition through targeted marketing strategies.</a:t>
            </a:r>
          </a:p>
          <a:p>
            <a:pPr lvl="1"/>
            <a:r>
              <a:rPr lang="en-US" dirty="0"/>
              <a:t>Methods: Implement marketing campaigns and sales strategies.</a:t>
            </a:r>
          </a:p>
          <a:p>
            <a:pPr>
              <a:buFont typeface="+mj-lt"/>
              <a:buAutoNum type="arabicPeriod"/>
            </a:pPr>
            <a:r>
              <a:rPr lang="en-US" b="1" dirty="0"/>
              <a:t> Company Building</a:t>
            </a:r>
            <a:r>
              <a:rPr lang="en-US" dirty="0"/>
              <a:t>:</a:t>
            </a:r>
          </a:p>
          <a:p>
            <a:pPr lvl="1"/>
            <a:r>
              <a:rPr lang="en-US" dirty="0"/>
              <a:t>Transition from a startup phase to a structured organization capable of scaling operations.</a:t>
            </a:r>
          </a:p>
          <a:p>
            <a:pPr lvl="1"/>
            <a:r>
              <a:rPr lang="en-US" dirty="0"/>
              <a:t>Methods: Develop organizational structures, processes, and resources.</a:t>
            </a:r>
          </a:p>
          <a:p>
            <a:endParaRPr lang="en-UG" dirty="0"/>
          </a:p>
        </p:txBody>
      </p:sp>
      <p:sp>
        <p:nvSpPr>
          <p:cNvPr id="4" name="Footer Placeholder 3">
            <a:extLst>
              <a:ext uri="{FF2B5EF4-FFF2-40B4-BE49-F238E27FC236}">
                <a16:creationId xmlns:a16="http://schemas.microsoft.com/office/drawing/2014/main" id="{B9FE3788-C8FA-679C-1F23-14F2DE744A01}"/>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1968531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FAEDB-D3C6-17C4-8ADA-60618A29AC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38BBE-8A58-75A1-F35A-BBD1EEA42E5E}"/>
              </a:ext>
            </a:extLst>
          </p:cNvPr>
          <p:cNvSpPr>
            <a:spLocks noGrp="1"/>
          </p:cNvSpPr>
          <p:nvPr>
            <p:ph type="title"/>
          </p:nvPr>
        </p:nvSpPr>
        <p:spPr/>
        <p:txBody>
          <a:bodyPr>
            <a:normAutofit fontScale="90000"/>
          </a:bodyPr>
          <a:lstStyle/>
          <a:p>
            <a:pPr algn="ctr"/>
            <a:r>
              <a:rPr lang="en-US" b="1" dirty="0">
                <a:latin typeface="Cabri"/>
              </a:rPr>
              <a:t>Importance of the Customer Development Process</a:t>
            </a:r>
            <a:br>
              <a:rPr lang="en-US" dirty="0">
                <a:latin typeface="Cabri"/>
              </a:rPr>
            </a:br>
            <a:endParaRPr lang="en-UG" dirty="0">
              <a:latin typeface="Cabri"/>
            </a:endParaRPr>
          </a:p>
        </p:txBody>
      </p:sp>
      <p:sp>
        <p:nvSpPr>
          <p:cNvPr id="3" name="Content Placeholder 2">
            <a:extLst>
              <a:ext uri="{FF2B5EF4-FFF2-40B4-BE49-F238E27FC236}">
                <a16:creationId xmlns:a16="http://schemas.microsoft.com/office/drawing/2014/main" id="{7F49196F-83B0-86D3-9413-AE8BFA8474C5}"/>
              </a:ext>
            </a:extLst>
          </p:cNvPr>
          <p:cNvSpPr>
            <a:spLocks noGrp="1"/>
          </p:cNvSpPr>
          <p:nvPr>
            <p:ph idx="1"/>
          </p:nvPr>
        </p:nvSpPr>
        <p:spPr/>
        <p:txBody>
          <a:bodyPr>
            <a:normAutofit/>
          </a:bodyPr>
          <a:lstStyle/>
          <a:p>
            <a:pPr>
              <a:buFont typeface="Arial" panose="020B0604020202020204" pitchFamily="34" charset="0"/>
              <a:buChar char="•"/>
            </a:pPr>
            <a:r>
              <a:rPr lang="en-US" b="1" dirty="0"/>
              <a:t>Risk Mitigation</a:t>
            </a:r>
            <a:r>
              <a:rPr lang="en-US" dirty="0"/>
              <a:t>: By validating customer needs early, businesses can avoid investing in products or services that lack market demand. </a:t>
            </a:r>
          </a:p>
          <a:p>
            <a:pPr>
              <a:buFont typeface="Arial" panose="020B0604020202020204" pitchFamily="34" charset="0"/>
              <a:buChar char="•"/>
            </a:pPr>
            <a:r>
              <a:rPr lang="en-US" b="1" dirty="0"/>
              <a:t>Customer-Centric Approach</a:t>
            </a:r>
            <a:r>
              <a:rPr lang="en-US" dirty="0"/>
              <a:t>: Engaging with customers throughout the development process ensures offerings are tailored to actual needs, enhancing satisfaction and loyalty. </a:t>
            </a:r>
          </a:p>
          <a:p>
            <a:pPr>
              <a:buFont typeface="Arial" panose="020B0604020202020204" pitchFamily="34" charset="0"/>
              <a:buChar char="•"/>
            </a:pPr>
            <a:r>
              <a:rPr lang="en-US" b="1" dirty="0"/>
              <a:t>Agility and Adaptability</a:t>
            </a:r>
            <a:r>
              <a:rPr lang="en-US" dirty="0"/>
              <a:t>: The iterative nature of the process allows businesses to pivot based on feedback, staying responsive to market changes.</a:t>
            </a:r>
          </a:p>
          <a:p>
            <a:endParaRPr lang="en-UG" dirty="0"/>
          </a:p>
        </p:txBody>
      </p:sp>
      <p:sp>
        <p:nvSpPr>
          <p:cNvPr id="4" name="Footer Placeholder 3">
            <a:extLst>
              <a:ext uri="{FF2B5EF4-FFF2-40B4-BE49-F238E27FC236}">
                <a16:creationId xmlns:a16="http://schemas.microsoft.com/office/drawing/2014/main" id="{62309FB5-68BA-36CB-45C0-96DB5C2BD102}"/>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2015247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487D9-D0E3-8829-B407-01EC2599A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00708F-1A4D-420A-8639-3A092E39D45D}"/>
              </a:ext>
            </a:extLst>
          </p:cNvPr>
          <p:cNvSpPr>
            <a:spLocks noGrp="1"/>
          </p:cNvSpPr>
          <p:nvPr>
            <p:ph type="title"/>
          </p:nvPr>
        </p:nvSpPr>
        <p:spPr/>
        <p:txBody>
          <a:bodyPr/>
          <a:lstStyle/>
          <a:p>
            <a:r>
              <a:rPr lang="en-US" b="1" dirty="0">
                <a:latin typeface="Cabri"/>
              </a:rPr>
              <a:t>Class Exercise</a:t>
            </a:r>
            <a:endParaRPr lang="en-UG" b="1" dirty="0">
              <a:latin typeface="Cabri"/>
            </a:endParaRPr>
          </a:p>
        </p:txBody>
      </p:sp>
      <p:sp>
        <p:nvSpPr>
          <p:cNvPr id="3" name="Content Placeholder 2">
            <a:extLst>
              <a:ext uri="{FF2B5EF4-FFF2-40B4-BE49-F238E27FC236}">
                <a16:creationId xmlns:a16="http://schemas.microsoft.com/office/drawing/2014/main" id="{A94160D7-1E89-F3BE-3F9E-26C6702FAF8C}"/>
              </a:ext>
            </a:extLst>
          </p:cNvPr>
          <p:cNvSpPr>
            <a:spLocks noGrp="1"/>
          </p:cNvSpPr>
          <p:nvPr>
            <p:ph idx="1"/>
          </p:nvPr>
        </p:nvSpPr>
        <p:spPr/>
        <p:txBody>
          <a:bodyPr>
            <a:normAutofit/>
          </a:bodyPr>
          <a:lstStyle/>
          <a:p>
            <a:pPr marL="0" indent="0">
              <a:buNone/>
            </a:pPr>
            <a:r>
              <a:rPr lang="en-US" dirty="0"/>
              <a:t>1. You are part of a startup team developing an innovative </a:t>
            </a:r>
            <a:r>
              <a:rPr lang="en-US" b="1" dirty="0"/>
              <a:t>smart water bottle</a:t>
            </a:r>
            <a:r>
              <a:rPr lang="en-US" dirty="0"/>
              <a:t> that tracks hydration levels and syncs with a mobile app to provide personalized hydration recommendations.</a:t>
            </a:r>
          </a:p>
          <a:p>
            <a:pPr marL="0" indent="0">
              <a:buNone/>
            </a:pPr>
            <a:endParaRPr lang="en-US" b="1" dirty="0"/>
          </a:p>
          <a:p>
            <a:pPr marL="0" indent="0">
              <a:buNone/>
            </a:pPr>
            <a:r>
              <a:rPr lang="en-US" b="1" dirty="0"/>
              <a:t>Instructions:</a:t>
            </a:r>
            <a:endParaRPr lang="en-US" dirty="0"/>
          </a:p>
          <a:p>
            <a:r>
              <a:rPr lang="en-US" dirty="0"/>
              <a:t>Form Small Groups of 10 students by 4.</a:t>
            </a:r>
          </a:p>
        </p:txBody>
      </p:sp>
      <p:sp>
        <p:nvSpPr>
          <p:cNvPr id="4" name="Footer Placeholder 3">
            <a:extLst>
              <a:ext uri="{FF2B5EF4-FFF2-40B4-BE49-F238E27FC236}">
                <a16:creationId xmlns:a16="http://schemas.microsoft.com/office/drawing/2014/main" id="{EC47600D-2F4F-DBE4-001A-CD8D3B03BF92}"/>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1502134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B5E2-0506-826E-6E7D-D31FD8BA09DA}"/>
              </a:ext>
            </a:extLst>
          </p:cNvPr>
          <p:cNvSpPr>
            <a:spLocks noGrp="1"/>
          </p:cNvSpPr>
          <p:nvPr>
            <p:ph type="title"/>
          </p:nvPr>
        </p:nvSpPr>
        <p:spPr/>
        <p:txBody>
          <a:bodyPr/>
          <a:lstStyle/>
          <a:p>
            <a:r>
              <a:rPr lang="en-US" dirty="0"/>
              <a:t>Group 1 (Customer Discovery)</a:t>
            </a:r>
            <a:endParaRPr lang="en-UG" dirty="0"/>
          </a:p>
        </p:txBody>
      </p:sp>
      <p:sp>
        <p:nvSpPr>
          <p:cNvPr id="3" name="Content Placeholder 2">
            <a:extLst>
              <a:ext uri="{FF2B5EF4-FFF2-40B4-BE49-F238E27FC236}">
                <a16:creationId xmlns:a16="http://schemas.microsoft.com/office/drawing/2014/main" id="{AD151DC4-BF90-6F6B-6CB6-341117641E44}"/>
              </a:ext>
            </a:extLst>
          </p:cNvPr>
          <p:cNvSpPr>
            <a:spLocks noGrp="1"/>
          </p:cNvSpPr>
          <p:nvPr>
            <p:ph idx="1"/>
          </p:nvPr>
        </p:nvSpPr>
        <p:spPr/>
        <p:txBody>
          <a:bodyPr/>
          <a:lstStyle/>
          <a:p>
            <a:r>
              <a:rPr lang="en-US" dirty="0"/>
              <a:t>Develop a list of assumptions about who your customers are and what problems they are facing regarding hydration. </a:t>
            </a:r>
          </a:p>
          <a:p>
            <a:r>
              <a:rPr lang="en-US" dirty="0"/>
              <a:t>Design a set of interview questions aimed at validating these assumptions</a:t>
            </a:r>
          </a:p>
          <a:p>
            <a:r>
              <a:rPr lang="en-US" dirty="0"/>
              <a:t>Plan how you would conduct these interviews (e.g. selecting participants setting up interviews)</a:t>
            </a:r>
            <a:endParaRPr lang="en-UG" dirty="0"/>
          </a:p>
          <a:p>
            <a:endParaRPr lang="en-UG" dirty="0"/>
          </a:p>
        </p:txBody>
      </p:sp>
      <p:sp>
        <p:nvSpPr>
          <p:cNvPr id="4" name="Footer Placeholder 3">
            <a:extLst>
              <a:ext uri="{FF2B5EF4-FFF2-40B4-BE49-F238E27FC236}">
                <a16:creationId xmlns:a16="http://schemas.microsoft.com/office/drawing/2014/main" id="{1BBD070A-43C0-8666-9BB2-B2AF12F29054}"/>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3715477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4DC94-E3BE-6E8D-384C-1CB221B26516}"/>
              </a:ext>
            </a:extLst>
          </p:cNvPr>
          <p:cNvSpPr>
            <a:spLocks noGrp="1"/>
          </p:cNvSpPr>
          <p:nvPr>
            <p:ph type="title"/>
          </p:nvPr>
        </p:nvSpPr>
        <p:spPr/>
        <p:txBody>
          <a:bodyPr/>
          <a:lstStyle/>
          <a:p>
            <a:r>
              <a:rPr lang="en-US" dirty="0"/>
              <a:t>Group 2 (Customer Validation)</a:t>
            </a:r>
            <a:endParaRPr lang="en-UG" dirty="0"/>
          </a:p>
        </p:txBody>
      </p:sp>
      <p:sp>
        <p:nvSpPr>
          <p:cNvPr id="3" name="Content Placeholder 2">
            <a:extLst>
              <a:ext uri="{FF2B5EF4-FFF2-40B4-BE49-F238E27FC236}">
                <a16:creationId xmlns:a16="http://schemas.microsoft.com/office/drawing/2014/main" id="{5836F697-FA8E-627E-683C-90F410B41FC5}"/>
              </a:ext>
            </a:extLst>
          </p:cNvPr>
          <p:cNvSpPr>
            <a:spLocks noGrp="1"/>
          </p:cNvSpPr>
          <p:nvPr>
            <p:ph idx="1"/>
          </p:nvPr>
        </p:nvSpPr>
        <p:spPr/>
        <p:txBody>
          <a:bodyPr/>
          <a:lstStyle/>
          <a:p>
            <a:r>
              <a:rPr lang="en-US" dirty="0"/>
              <a:t>Outline a strategy for creating a Minimum Viable Product (MVP) of the smart wear bottle</a:t>
            </a:r>
          </a:p>
          <a:p>
            <a:r>
              <a:rPr lang="en-US" dirty="0"/>
              <a:t>Determine metrics to assess user engagement and satisfaction during MVP testing phase</a:t>
            </a:r>
          </a:p>
          <a:p>
            <a:r>
              <a:rPr lang="en-US" dirty="0"/>
              <a:t>Plan how you would collect and analyze feedback to validate or invalidate your product assumptions </a:t>
            </a:r>
            <a:endParaRPr lang="en-UG" dirty="0"/>
          </a:p>
        </p:txBody>
      </p:sp>
      <p:sp>
        <p:nvSpPr>
          <p:cNvPr id="4" name="Footer Placeholder 3">
            <a:extLst>
              <a:ext uri="{FF2B5EF4-FFF2-40B4-BE49-F238E27FC236}">
                <a16:creationId xmlns:a16="http://schemas.microsoft.com/office/drawing/2014/main" id="{B0276758-66C4-E749-F538-869ABEAFE3D5}"/>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673815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56F6-00A0-D5B7-6660-8ECDD2172123}"/>
              </a:ext>
            </a:extLst>
          </p:cNvPr>
          <p:cNvSpPr>
            <a:spLocks noGrp="1"/>
          </p:cNvSpPr>
          <p:nvPr>
            <p:ph type="title"/>
          </p:nvPr>
        </p:nvSpPr>
        <p:spPr/>
        <p:txBody>
          <a:bodyPr/>
          <a:lstStyle/>
          <a:p>
            <a:r>
              <a:rPr lang="en-US" dirty="0"/>
              <a:t>Group 3 (Customer Creation)</a:t>
            </a:r>
            <a:endParaRPr lang="en-UG" dirty="0"/>
          </a:p>
        </p:txBody>
      </p:sp>
      <p:sp>
        <p:nvSpPr>
          <p:cNvPr id="3" name="Content Placeholder 2">
            <a:extLst>
              <a:ext uri="{FF2B5EF4-FFF2-40B4-BE49-F238E27FC236}">
                <a16:creationId xmlns:a16="http://schemas.microsoft.com/office/drawing/2014/main" id="{FCB08D12-0408-8D96-CFDE-EA14338E2075}"/>
              </a:ext>
            </a:extLst>
          </p:cNvPr>
          <p:cNvSpPr>
            <a:spLocks noGrp="1"/>
          </p:cNvSpPr>
          <p:nvPr>
            <p:ph idx="1"/>
          </p:nvPr>
        </p:nvSpPr>
        <p:spPr/>
        <p:txBody>
          <a:bodyPr/>
          <a:lstStyle/>
          <a:p>
            <a:r>
              <a:rPr lang="en-US" dirty="0"/>
              <a:t>Identify the most effective channels to reach your target audience</a:t>
            </a:r>
          </a:p>
          <a:p>
            <a:r>
              <a:rPr lang="en-US" dirty="0"/>
              <a:t>Propose promotional strategies to create awareness and interest in the product </a:t>
            </a:r>
          </a:p>
          <a:p>
            <a:r>
              <a:rPr lang="en-US" dirty="0"/>
              <a:t>Plan a customer onboarding to ensure a positive initial experience.</a:t>
            </a:r>
            <a:endParaRPr lang="en-UG" dirty="0"/>
          </a:p>
        </p:txBody>
      </p:sp>
      <p:sp>
        <p:nvSpPr>
          <p:cNvPr id="4" name="Footer Placeholder 3">
            <a:extLst>
              <a:ext uri="{FF2B5EF4-FFF2-40B4-BE49-F238E27FC236}">
                <a16:creationId xmlns:a16="http://schemas.microsoft.com/office/drawing/2014/main" id="{2038E853-CA49-1E76-9BDD-CAB36C4BD247}"/>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1945117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2E01-6B2C-1940-AA7A-EA87EA7E9D2B}"/>
              </a:ext>
            </a:extLst>
          </p:cNvPr>
          <p:cNvSpPr>
            <a:spLocks noGrp="1"/>
          </p:cNvSpPr>
          <p:nvPr>
            <p:ph type="title"/>
          </p:nvPr>
        </p:nvSpPr>
        <p:spPr/>
        <p:txBody>
          <a:bodyPr/>
          <a:lstStyle/>
          <a:p>
            <a:r>
              <a:rPr lang="en-US" dirty="0"/>
              <a:t>Group 4 (Company Building)</a:t>
            </a:r>
            <a:endParaRPr lang="en-UG" dirty="0"/>
          </a:p>
        </p:txBody>
      </p:sp>
      <p:sp>
        <p:nvSpPr>
          <p:cNvPr id="3" name="Content Placeholder 2">
            <a:extLst>
              <a:ext uri="{FF2B5EF4-FFF2-40B4-BE49-F238E27FC236}">
                <a16:creationId xmlns:a16="http://schemas.microsoft.com/office/drawing/2014/main" id="{3963C280-B003-F119-2FB1-059004A669B7}"/>
              </a:ext>
            </a:extLst>
          </p:cNvPr>
          <p:cNvSpPr>
            <a:spLocks noGrp="1"/>
          </p:cNvSpPr>
          <p:nvPr>
            <p:ph idx="1"/>
          </p:nvPr>
        </p:nvSpPr>
        <p:spPr/>
        <p:txBody>
          <a:bodyPr/>
          <a:lstStyle/>
          <a:p>
            <a:r>
              <a:rPr lang="en-US" dirty="0"/>
              <a:t>Define key roles and responsibilities required for the startup team </a:t>
            </a:r>
          </a:p>
          <a:p>
            <a:r>
              <a:rPr lang="en-US" dirty="0"/>
              <a:t>Outline operational processes for production, distribution and customer support</a:t>
            </a:r>
          </a:p>
          <a:p>
            <a:r>
              <a:rPr lang="en-US" dirty="0"/>
              <a:t>Develop a plan for scaling the business post-launch considering potential challenges.</a:t>
            </a:r>
            <a:endParaRPr lang="en-UG" dirty="0"/>
          </a:p>
        </p:txBody>
      </p:sp>
      <p:sp>
        <p:nvSpPr>
          <p:cNvPr id="4" name="Footer Placeholder 3">
            <a:extLst>
              <a:ext uri="{FF2B5EF4-FFF2-40B4-BE49-F238E27FC236}">
                <a16:creationId xmlns:a16="http://schemas.microsoft.com/office/drawing/2014/main" id="{B3D08E22-2195-DD4D-BF5A-AC7DAC838831}"/>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220217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344EE-A9EF-0481-AEC3-5F16DDEC6D80}"/>
              </a:ext>
            </a:extLst>
          </p:cNvPr>
          <p:cNvSpPr>
            <a:spLocks noGrp="1"/>
          </p:cNvSpPr>
          <p:nvPr>
            <p:ph type="title"/>
          </p:nvPr>
        </p:nvSpPr>
        <p:spPr>
          <a:xfrm>
            <a:off x="838200" y="365126"/>
            <a:ext cx="10515600" cy="865364"/>
          </a:xfrm>
        </p:spPr>
        <p:txBody>
          <a:bodyPr/>
          <a:lstStyle/>
          <a:p>
            <a:pPr algn="ctr"/>
            <a:r>
              <a:rPr lang="en-US" b="1" dirty="0">
                <a:latin typeface="Cabri"/>
              </a:rPr>
              <a:t>Content</a:t>
            </a:r>
            <a:endParaRPr lang="en-UG" b="1" dirty="0">
              <a:latin typeface="Cabri"/>
            </a:endParaRPr>
          </a:p>
        </p:txBody>
      </p:sp>
      <p:sp>
        <p:nvSpPr>
          <p:cNvPr id="3" name="Content Placeholder 2">
            <a:extLst>
              <a:ext uri="{FF2B5EF4-FFF2-40B4-BE49-F238E27FC236}">
                <a16:creationId xmlns:a16="http://schemas.microsoft.com/office/drawing/2014/main" id="{29521083-A134-2AF0-5ACE-21CEAB497F0C}"/>
              </a:ext>
            </a:extLst>
          </p:cNvPr>
          <p:cNvSpPr>
            <a:spLocks noGrp="1"/>
          </p:cNvSpPr>
          <p:nvPr>
            <p:ph idx="1"/>
          </p:nvPr>
        </p:nvSpPr>
        <p:spPr>
          <a:xfrm>
            <a:off x="923730" y="1230490"/>
            <a:ext cx="10515601" cy="5002359"/>
          </a:xfrm>
        </p:spPr>
        <p:txBody>
          <a:bodyPr>
            <a:normAutofit/>
          </a:bodyPr>
          <a:lstStyle/>
          <a:p>
            <a:pPr marL="342900" lvl="0" indent="-342900" algn="just">
              <a:lnSpc>
                <a:spcPct val="115000"/>
              </a:lnSpc>
              <a:buFont typeface="Symbol" panose="05050102010706020507" pitchFamily="18" charset="2"/>
              <a:buChar char=""/>
            </a:pP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Understanding Customers</a:t>
            </a:r>
            <a:r>
              <a:rPr lang="en-US" sz="3000" dirty="0">
                <a:latin typeface="Calibri" panose="020F0502020204030204" pitchFamily="34" charset="0"/>
                <a:ea typeface="Calibri" panose="020F0502020204030204" pitchFamily="34" charset="0"/>
                <a:cs typeface="Times New Roman" panose="02020603050405020304" pitchFamily="18" charset="0"/>
              </a:rPr>
              <a:t> </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(Who are customers? Types of Customers &amp; What do they want)</a:t>
            </a:r>
            <a:endParaRPr lang="en-UG"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Definition &amp; evolution of CRM </a:t>
            </a:r>
            <a:endParaRPr lang="en-UG"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Types of CRM</a:t>
            </a:r>
            <a:endParaRPr lang="en-UG"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Principles of CRM</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US" sz="3000" dirty="0">
                <a:solidFill>
                  <a:srgbClr val="000000"/>
                </a:solidFill>
                <a:effectLst/>
                <a:latin typeface="Times New Roman" panose="02020603050405020304" pitchFamily="18" charset="0"/>
                <a:ea typeface="Calibri" panose="020F0502020204030204" pitchFamily="34" charset="0"/>
              </a:rPr>
              <a:t>Benefits: Strategic Importance of CRM. </a:t>
            </a:r>
            <a:endParaRPr lang="en-UG" sz="3000" dirty="0"/>
          </a:p>
        </p:txBody>
      </p:sp>
      <p:sp>
        <p:nvSpPr>
          <p:cNvPr id="4" name="Footer Placeholder 3">
            <a:extLst>
              <a:ext uri="{FF2B5EF4-FFF2-40B4-BE49-F238E27FC236}">
                <a16:creationId xmlns:a16="http://schemas.microsoft.com/office/drawing/2014/main" id="{6A3048CD-5083-7DCF-91CC-6467676DED29}"/>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2382043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F467A2-05AE-1F40-B67E-3C18516F697F}"/>
              </a:ext>
            </a:extLst>
          </p:cNvPr>
          <p:cNvSpPr>
            <a:spLocks noGrp="1"/>
          </p:cNvSpPr>
          <p:nvPr>
            <p:ph type="title"/>
          </p:nvPr>
        </p:nvSpPr>
        <p:spPr/>
        <p:txBody>
          <a:bodyPr/>
          <a:lstStyle/>
          <a:p>
            <a:pPr algn="ctr"/>
            <a:r>
              <a:rPr lang="en-US" b="1" dirty="0"/>
              <a:t>The END</a:t>
            </a:r>
            <a:endParaRPr lang="en-UG" b="1" dirty="0"/>
          </a:p>
        </p:txBody>
      </p:sp>
      <p:sp>
        <p:nvSpPr>
          <p:cNvPr id="2" name="Footer Placeholder 1">
            <a:extLst>
              <a:ext uri="{FF2B5EF4-FFF2-40B4-BE49-F238E27FC236}">
                <a16:creationId xmlns:a16="http://schemas.microsoft.com/office/drawing/2014/main" id="{B2F1246B-2E60-0D3A-7343-60F0C132E514}"/>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3262732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D0DC-4BFA-E606-6DCD-87967167E8C2}"/>
              </a:ext>
            </a:extLst>
          </p:cNvPr>
          <p:cNvSpPr>
            <a:spLocks noGrp="1"/>
          </p:cNvSpPr>
          <p:nvPr>
            <p:ph type="title"/>
          </p:nvPr>
        </p:nvSpPr>
        <p:spPr/>
        <p:txBody>
          <a:bodyPr>
            <a:normAutofit fontScale="90000"/>
          </a:bodyPr>
          <a:lstStyle/>
          <a:p>
            <a:pPr algn="ctr"/>
            <a:r>
              <a:rPr lang="en-US" b="1" dirty="0">
                <a:latin typeface="Cabri"/>
              </a:rPr>
              <a:t>Understanding Customers</a:t>
            </a:r>
            <a:br>
              <a:rPr lang="en-US" dirty="0">
                <a:latin typeface="Cabri"/>
              </a:rPr>
            </a:br>
            <a:endParaRPr lang="en-UG" dirty="0">
              <a:latin typeface="Cabri"/>
            </a:endParaRPr>
          </a:p>
        </p:txBody>
      </p:sp>
      <p:sp>
        <p:nvSpPr>
          <p:cNvPr id="3" name="Content Placeholder 2">
            <a:extLst>
              <a:ext uri="{FF2B5EF4-FFF2-40B4-BE49-F238E27FC236}">
                <a16:creationId xmlns:a16="http://schemas.microsoft.com/office/drawing/2014/main" id="{DA229409-79B2-F9FA-0856-CEC3074D6288}"/>
              </a:ext>
            </a:extLst>
          </p:cNvPr>
          <p:cNvSpPr>
            <a:spLocks noGrp="1"/>
          </p:cNvSpPr>
          <p:nvPr>
            <p:ph idx="1"/>
          </p:nvPr>
        </p:nvSpPr>
        <p:spPr>
          <a:xfrm>
            <a:off x="877078" y="2556932"/>
            <a:ext cx="10019519" cy="3318936"/>
          </a:xfrm>
        </p:spPr>
        <p:txBody>
          <a:bodyPr/>
          <a:lstStyle/>
          <a:p>
            <a:pPr marL="0" indent="0">
              <a:buNone/>
            </a:pPr>
            <a:r>
              <a:rPr lang="en-US" b="1" dirty="0">
                <a:solidFill>
                  <a:schemeClr val="tx1"/>
                </a:solidFill>
              </a:rPr>
              <a:t>Definition</a:t>
            </a:r>
            <a:r>
              <a:rPr lang="en-US" dirty="0">
                <a:solidFill>
                  <a:schemeClr val="tx1"/>
                </a:solidFill>
              </a:rPr>
              <a:t>: Customers are individuals or entities that purchase goods or services to satisfy their needs and wants.</a:t>
            </a:r>
          </a:p>
          <a:p>
            <a:pPr>
              <a:buFont typeface="Arial" panose="020B0604020202020204" pitchFamily="34" charset="0"/>
              <a:buChar char="•"/>
            </a:pPr>
            <a:endParaRPr lang="en-US" b="1" dirty="0">
              <a:solidFill>
                <a:schemeClr val="tx1"/>
              </a:solidFill>
            </a:endParaRPr>
          </a:p>
          <a:p>
            <a:pPr marL="0" indent="0">
              <a:buNone/>
            </a:pPr>
            <a:r>
              <a:rPr lang="en-US" b="1" dirty="0">
                <a:solidFill>
                  <a:schemeClr val="tx1"/>
                </a:solidFill>
              </a:rPr>
              <a:t>Importance</a:t>
            </a:r>
            <a:r>
              <a:rPr lang="en-US" dirty="0">
                <a:solidFill>
                  <a:schemeClr val="tx1"/>
                </a:solidFill>
              </a:rPr>
              <a:t>: Understanding customers is crucial for businesses to tailor products, services, and marketing strategies effectively.</a:t>
            </a:r>
          </a:p>
          <a:p>
            <a:endParaRPr lang="en-UG" dirty="0">
              <a:solidFill>
                <a:schemeClr val="tx1"/>
              </a:solidFill>
            </a:endParaRPr>
          </a:p>
        </p:txBody>
      </p:sp>
      <p:sp>
        <p:nvSpPr>
          <p:cNvPr id="4" name="Footer Placeholder 3">
            <a:extLst>
              <a:ext uri="{FF2B5EF4-FFF2-40B4-BE49-F238E27FC236}">
                <a16:creationId xmlns:a16="http://schemas.microsoft.com/office/drawing/2014/main" id="{23D81328-05FA-9D03-56FF-8C03218E8CEC}"/>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146112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CF8F-6751-F9C3-9B46-0EF098103F6D}"/>
              </a:ext>
            </a:extLst>
          </p:cNvPr>
          <p:cNvSpPr>
            <a:spLocks noGrp="1"/>
          </p:cNvSpPr>
          <p:nvPr>
            <p:ph type="title"/>
          </p:nvPr>
        </p:nvSpPr>
        <p:spPr>
          <a:xfrm>
            <a:off x="1295402" y="982132"/>
            <a:ext cx="9601196" cy="772023"/>
          </a:xfrm>
        </p:spPr>
        <p:txBody>
          <a:bodyPr>
            <a:normAutofit fontScale="90000"/>
          </a:bodyPr>
          <a:lstStyle/>
          <a:p>
            <a:pPr algn="ctr"/>
            <a:br>
              <a:rPr lang="en-US" b="1" dirty="0">
                <a:latin typeface="Cabri"/>
              </a:rPr>
            </a:br>
            <a:r>
              <a:rPr lang="en-US" b="1" dirty="0">
                <a:latin typeface="Cabri"/>
              </a:rPr>
              <a:t>Categories of Customers</a:t>
            </a:r>
            <a:br>
              <a:rPr lang="en-US" dirty="0">
                <a:latin typeface="Cabri"/>
              </a:rPr>
            </a:br>
            <a:endParaRPr lang="en-UG" dirty="0">
              <a:latin typeface="Cabri"/>
            </a:endParaRPr>
          </a:p>
        </p:txBody>
      </p:sp>
      <p:sp>
        <p:nvSpPr>
          <p:cNvPr id="3" name="Content Placeholder 2">
            <a:extLst>
              <a:ext uri="{FF2B5EF4-FFF2-40B4-BE49-F238E27FC236}">
                <a16:creationId xmlns:a16="http://schemas.microsoft.com/office/drawing/2014/main" id="{02021492-F162-691E-5C48-B058B1867075}"/>
              </a:ext>
            </a:extLst>
          </p:cNvPr>
          <p:cNvSpPr>
            <a:spLocks noGrp="1"/>
          </p:cNvSpPr>
          <p:nvPr>
            <p:ph idx="1"/>
          </p:nvPr>
        </p:nvSpPr>
        <p:spPr>
          <a:xfrm>
            <a:off x="821094" y="1894114"/>
            <a:ext cx="10459616" cy="3981754"/>
          </a:xfrm>
        </p:spPr>
        <p:txBody>
          <a:bodyPr>
            <a:normAutofit fontScale="92500"/>
          </a:bodyPr>
          <a:lstStyle/>
          <a:p>
            <a:pPr marL="457200" lvl="1" indent="0">
              <a:buNone/>
            </a:pPr>
            <a:r>
              <a:rPr lang="en-US" sz="2400" b="1" dirty="0"/>
              <a:t>Consumers</a:t>
            </a:r>
            <a:r>
              <a:rPr lang="en-US" sz="2400" dirty="0"/>
              <a:t>: Individuals who purchase goods or services for personal use.</a:t>
            </a:r>
          </a:p>
          <a:p>
            <a:pPr marL="742950" lvl="1" indent="-285750">
              <a:buFont typeface="Arial" panose="020B0604020202020204" pitchFamily="34" charset="0"/>
              <a:buChar char="•"/>
            </a:pPr>
            <a:endParaRPr lang="en-US" sz="2400" b="1" dirty="0"/>
          </a:p>
          <a:p>
            <a:pPr marL="457200" lvl="1" indent="0">
              <a:buNone/>
            </a:pPr>
            <a:r>
              <a:rPr lang="en-US" sz="2400" b="1" dirty="0"/>
              <a:t>Businesses</a:t>
            </a:r>
            <a:r>
              <a:rPr lang="en-US" sz="2400" dirty="0"/>
              <a:t>: Organizations that buy products or services for operational needs or resale.</a:t>
            </a:r>
          </a:p>
          <a:p>
            <a:pPr marL="457200" lvl="1" indent="0">
              <a:buNone/>
            </a:pPr>
            <a:endParaRPr lang="en-US" sz="2400" b="1" dirty="0"/>
          </a:p>
          <a:p>
            <a:pPr marL="457200" lvl="1" indent="0">
              <a:buNone/>
            </a:pPr>
            <a:r>
              <a:rPr lang="en-US" sz="2400" b="1" dirty="0"/>
              <a:t>Government Agencies</a:t>
            </a:r>
            <a:r>
              <a:rPr lang="en-US" sz="2400" dirty="0"/>
              <a:t>: Public sector entities procuring goods or services for public use.</a:t>
            </a:r>
          </a:p>
          <a:p>
            <a:pPr marL="742950" lvl="1" indent="-285750">
              <a:buFont typeface="Arial" panose="020B0604020202020204" pitchFamily="34" charset="0"/>
              <a:buChar char="•"/>
            </a:pPr>
            <a:endParaRPr lang="en-US" sz="2400" b="1" dirty="0"/>
          </a:p>
          <a:p>
            <a:pPr marL="457200" lvl="1" indent="0">
              <a:buNone/>
            </a:pPr>
            <a:r>
              <a:rPr lang="en-US" sz="2400" b="1" dirty="0"/>
              <a:t>Non-Profit Organizations</a:t>
            </a:r>
            <a:r>
              <a:rPr lang="en-US" sz="2400" dirty="0"/>
              <a:t>: Entities that purchase goods or services to support their missions.</a:t>
            </a:r>
          </a:p>
          <a:p>
            <a:endParaRPr lang="en-UG" dirty="0"/>
          </a:p>
        </p:txBody>
      </p:sp>
      <p:sp>
        <p:nvSpPr>
          <p:cNvPr id="4" name="Footer Placeholder 3">
            <a:extLst>
              <a:ext uri="{FF2B5EF4-FFF2-40B4-BE49-F238E27FC236}">
                <a16:creationId xmlns:a16="http://schemas.microsoft.com/office/drawing/2014/main" id="{B158B417-5D12-6120-0C88-08D698DB15A1}"/>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2196358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B5175-88DD-C24A-95BF-56402696D2A4}"/>
              </a:ext>
            </a:extLst>
          </p:cNvPr>
          <p:cNvSpPr>
            <a:spLocks noGrp="1"/>
          </p:cNvSpPr>
          <p:nvPr>
            <p:ph type="title"/>
          </p:nvPr>
        </p:nvSpPr>
        <p:spPr>
          <a:xfrm>
            <a:off x="1254192" y="699795"/>
            <a:ext cx="9601196" cy="699797"/>
          </a:xfrm>
        </p:spPr>
        <p:txBody>
          <a:bodyPr>
            <a:normAutofit fontScale="90000"/>
          </a:bodyPr>
          <a:lstStyle/>
          <a:p>
            <a:pPr algn="ctr"/>
            <a:br>
              <a:rPr lang="en-US" b="1" dirty="0">
                <a:latin typeface="Cabri"/>
              </a:rPr>
            </a:br>
            <a:r>
              <a:rPr lang="en-US" b="1" dirty="0">
                <a:latin typeface="Cabri"/>
              </a:rPr>
              <a:t>Types of Customers</a:t>
            </a:r>
            <a:br>
              <a:rPr lang="en-US" dirty="0">
                <a:latin typeface="Cabri"/>
              </a:rPr>
            </a:br>
            <a:endParaRPr lang="en-UG" dirty="0">
              <a:latin typeface="Cabri"/>
            </a:endParaRPr>
          </a:p>
        </p:txBody>
      </p:sp>
      <p:sp>
        <p:nvSpPr>
          <p:cNvPr id="3" name="Content Placeholder 2">
            <a:extLst>
              <a:ext uri="{FF2B5EF4-FFF2-40B4-BE49-F238E27FC236}">
                <a16:creationId xmlns:a16="http://schemas.microsoft.com/office/drawing/2014/main" id="{E96131E0-C066-F639-948C-7DF7231EA555}"/>
              </a:ext>
            </a:extLst>
          </p:cNvPr>
          <p:cNvSpPr>
            <a:spLocks noGrp="1"/>
          </p:cNvSpPr>
          <p:nvPr>
            <p:ph idx="1"/>
          </p:nvPr>
        </p:nvSpPr>
        <p:spPr>
          <a:xfrm>
            <a:off x="755780" y="1399592"/>
            <a:ext cx="10598020" cy="4758613"/>
          </a:xfrm>
        </p:spPr>
        <p:txBody>
          <a:bodyPr>
            <a:normAutofit fontScale="92500" lnSpcReduction="10000"/>
          </a:bodyPr>
          <a:lstStyle/>
          <a:p>
            <a:pPr marL="0" indent="0">
              <a:buNone/>
            </a:pPr>
            <a:r>
              <a:rPr lang="en-US" b="1" dirty="0"/>
              <a:t>Based on Purchase Behavior</a:t>
            </a:r>
            <a:r>
              <a:rPr lang="en-US" dirty="0"/>
              <a:t>:</a:t>
            </a:r>
          </a:p>
          <a:p>
            <a:pPr marL="742950" lvl="1" indent="-285750">
              <a:buFont typeface="Arial" panose="020B0604020202020204" pitchFamily="34" charset="0"/>
              <a:buChar char="•"/>
            </a:pPr>
            <a:r>
              <a:rPr lang="en-US" b="1" dirty="0"/>
              <a:t>Loyal Customers</a:t>
            </a:r>
            <a:r>
              <a:rPr lang="en-US" dirty="0"/>
              <a:t>: Regular buyers who prefer a specific brand.</a:t>
            </a:r>
          </a:p>
          <a:p>
            <a:pPr marL="742950" lvl="1" indent="-285750">
              <a:buFont typeface="Arial" panose="020B0604020202020204" pitchFamily="34" charset="0"/>
              <a:buChar char="•"/>
            </a:pPr>
            <a:r>
              <a:rPr lang="en-US" b="1" dirty="0"/>
              <a:t>Impulse Buyers</a:t>
            </a:r>
            <a:r>
              <a:rPr lang="en-US" dirty="0"/>
              <a:t>: Make spontaneous purchasing decisions.</a:t>
            </a:r>
          </a:p>
          <a:p>
            <a:pPr marL="742950" lvl="1" indent="-285750">
              <a:buFont typeface="Arial" panose="020B0604020202020204" pitchFamily="34" charset="0"/>
              <a:buChar char="•"/>
            </a:pPr>
            <a:r>
              <a:rPr lang="en-US" b="1" dirty="0"/>
              <a:t>Discount Customers</a:t>
            </a:r>
            <a:r>
              <a:rPr lang="en-US" dirty="0"/>
              <a:t>: Primarily motivated by promotions and discounts.</a:t>
            </a:r>
          </a:p>
          <a:p>
            <a:pPr marL="742950" lvl="1" indent="-285750">
              <a:buFont typeface="Arial" panose="020B0604020202020204" pitchFamily="34" charset="0"/>
              <a:buChar char="•"/>
            </a:pPr>
            <a:r>
              <a:rPr lang="en-US" b="1" dirty="0"/>
              <a:t>Need-Based Customers</a:t>
            </a:r>
            <a:r>
              <a:rPr lang="en-US" dirty="0"/>
              <a:t>: Purchases driven by specific needs at particular times.</a:t>
            </a:r>
          </a:p>
          <a:p>
            <a:pPr marL="0" indent="0">
              <a:buNone/>
            </a:pPr>
            <a:r>
              <a:rPr lang="en-US" b="1" dirty="0"/>
              <a:t>Based on Decision-Making Styles</a:t>
            </a:r>
            <a:r>
              <a:rPr lang="en-US" dirty="0"/>
              <a:t>:</a:t>
            </a:r>
          </a:p>
          <a:p>
            <a:pPr marL="742950" lvl="1" indent="-285750">
              <a:buFont typeface="Arial" panose="020B0604020202020204" pitchFamily="34" charset="0"/>
              <a:buChar char="•"/>
            </a:pPr>
            <a:r>
              <a:rPr lang="en-US" b="1" dirty="0"/>
              <a:t> Quality-conscious</a:t>
            </a:r>
            <a:r>
              <a:rPr lang="en-US" dirty="0"/>
              <a:t>: Seek the best quality products.</a:t>
            </a:r>
          </a:p>
          <a:p>
            <a:pPr marL="742950" lvl="1" indent="-285750">
              <a:buFont typeface="Arial" panose="020B0604020202020204" pitchFamily="34" charset="0"/>
              <a:buChar char="•"/>
            </a:pPr>
            <a:r>
              <a:rPr lang="en-US" b="1" dirty="0"/>
              <a:t> Brand-conscious</a:t>
            </a:r>
            <a:r>
              <a:rPr lang="en-US" dirty="0"/>
              <a:t>: Prefer well-known brands, associating them with quality.</a:t>
            </a:r>
          </a:p>
          <a:p>
            <a:pPr marL="742950" lvl="1" indent="-285750">
              <a:buFont typeface="Arial" panose="020B0604020202020204" pitchFamily="34" charset="0"/>
              <a:buChar char="•"/>
            </a:pPr>
            <a:r>
              <a:rPr lang="en-US" b="1" dirty="0"/>
              <a:t> Price-conscious</a:t>
            </a:r>
            <a:r>
              <a:rPr lang="en-US" dirty="0"/>
              <a:t>: Focus on obtaining products at the lowest price.</a:t>
            </a:r>
          </a:p>
          <a:p>
            <a:pPr marL="742950" lvl="1" indent="-285750">
              <a:buFont typeface="Arial" panose="020B0604020202020204" pitchFamily="34" charset="0"/>
              <a:buChar char="•"/>
            </a:pPr>
            <a:r>
              <a:rPr lang="en-US" b="1" dirty="0"/>
              <a:t>Novelty-Seeking</a:t>
            </a:r>
            <a:r>
              <a:rPr lang="en-US" dirty="0"/>
              <a:t>: Attracted to new and innovative products.</a:t>
            </a:r>
          </a:p>
          <a:p>
            <a:pPr marL="742950" lvl="1" indent="-285750">
              <a:buFont typeface="Arial" panose="020B0604020202020204" pitchFamily="34" charset="0"/>
              <a:buChar char="•"/>
            </a:pPr>
            <a:r>
              <a:rPr lang="en-US" b="1" dirty="0"/>
              <a:t>Habitual</a:t>
            </a:r>
            <a:r>
              <a:rPr lang="en-US" dirty="0"/>
              <a:t>: Exhibit brand loyalty and consistent purchasing patterns.</a:t>
            </a:r>
          </a:p>
          <a:p>
            <a:endParaRPr lang="en-UG" dirty="0"/>
          </a:p>
        </p:txBody>
      </p:sp>
      <p:sp>
        <p:nvSpPr>
          <p:cNvPr id="4" name="Footer Placeholder 3">
            <a:extLst>
              <a:ext uri="{FF2B5EF4-FFF2-40B4-BE49-F238E27FC236}">
                <a16:creationId xmlns:a16="http://schemas.microsoft.com/office/drawing/2014/main" id="{785BD75B-085A-32EC-C945-9C03C22BDA52}"/>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106071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006C-021F-1798-A5FD-60D65D537973}"/>
              </a:ext>
            </a:extLst>
          </p:cNvPr>
          <p:cNvSpPr>
            <a:spLocks noGrp="1"/>
          </p:cNvSpPr>
          <p:nvPr>
            <p:ph type="title"/>
          </p:nvPr>
        </p:nvSpPr>
        <p:spPr>
          <a:xfrm>
            <a:off x="1295402" y="625151"/>
            <a:ext cx="9601196" cy="1082352"/>
          </a:xfrm>
        </p:spPr>
        <p:txBody>
          <a:bodyPr>
            <a:normAutofit fontScale="90000"/>
          </a:bodyPr>
          <a:lstStyle/>
          <a:p>
            <a:pPr algn="ctr"/>
            <a:r>
              <a:rPr lang="en-US" b="1" dirty="0">
                <a:latin typeface="Cabri"/>
              </a:rPr>
              <a:t>What Do Customers Want?</a:t>
            </a:r>
            <a:br>
              <a:rPr lang="en-US" dirty="0">
                <a:latin typeface="Cabri"/>
              </a:rPr>
            </a:br>
            <a:endParaRPr lang="en-UG" dirty="0">
              <a:latin typeface="Cabri"/>
            </a:endParaRPr>
          </a:p>
        </p:txBody>
      </p:sp>
      <p:sp>
        <p:nvSpPr>
          <p:cNvPr id="3" name="Content Placeholder 2">
            <a:extLst>
              <a:ext uri="{FF2B5EF4-FFF2-40B4-BE49-F238E27FC236}">
                <a16:creationId xmlns:a16="http://schemas.microsoft.com/office/drawing/2014/main" id="{A4631D81-3278-4B40-3F46-6688DFFFBB16}"/>
              </a:ext>
            </a:extLst>
          </p:cNvPr>
          <p:cNvSpPr>
            <a:spLocks noGrp="1"/>
          </p:cNvSpPr>
          <p:nvPr>
            <p:ph idx="1"/>
          </p:nvPr>
        </p:nvSpPr>
        <p:spPr>
          <a:xfrm>
            <a:off x="737118" y="1586204"/>
            <a:ext cx="10823510" cy="4401128"/>
          </a:xfrm>
        </p:spPr>
        <p:txBody>
          <a:bodyPr>
            <a:normAutofit fontScale="85000" lnSpcReduction="20000"/>
          </a:bodyPr>
          <a:lstStyle/>
          <a:p>
            <a:pPr marL="0" indent="0">
              <a:buNone/>
            </a:pPr>
            <a:r>
              <a:rPr lang="en-US" sz="2400" b="1" dirty="0"/>
              <a:t>Needs vs. Wants</a:t>
            </a:r>
            <a:endParaRPr lang="en-US" sz="2400" dirty="0"/>
          </a:p>
          <a:p>
            <a:pPr marL="742950" lvl="1" indent="-285750">
              <a:buFont typeface="Arial" panose="020B0604020202020204" pitchFamily="34" charset="0"/>
              <a:buChar char="•"/>
            </a:pPr>
            <a:r>
              <a:rPr lang="en-US" b="1" dirty="0"/>
              <a:t>Needs</a:t>
            </a:r>
            <a:r>
              <a:rPr lang="en-US" dirty="0"/>
              <a:t>: Essential requirements necessary for survival or basic functioning.</a:t>
            </a:r>
          </a:p>
          <a:p>
            <a:pPr marL="742950" lvl="1" indent="-285750">
              <a:buFont typeface="Arial" panose="020B0604020202020204" pitchFamily="34" charset="0"/>
              <a:buChar char="•"/>
            </a:pPr>
            <a:r>
              <a:rPr lang="en-US" b="1" dirty="0"/>
              <a:t>Wants</a:t>
            </a:r>
            <a:r>
              <a:rPr lang="en-US" dirty="0"/>
              <a:t>: Desires that enhance comfort, pleasure, or satisfaction.</a:t>
            </a:r>
          </a:p>
          <a:p>
            <a:pPr marL="0" indent="0">
              <a:buNone/>
            </a:pPr>
            <a:r>
              <a:rPr lang="en-US" sz="2400" b="1" dirty="0"/>
              <a:t>Key Customer Desires</a:t>
            </a:r>
            <a:endParaRPr lang="en-US" sz="2400" dirty="0"/>
          </a:p>
          <a:p>
            <a:pPr marL="742950" lvl="1" indent="-285750">
              <a:buFont typeface="Arial" panose="020B0604020202020204" pitchFamily="34" charset="0"/>
              <a:buChar char="•"/>
            </a:pPr>
            <a:r>
              <a:rPr lang="en-US" b="1" dirty="0"/>
              <a:t>Quality</a:t>
            </a:r>
            <a:r>
              <a:rPr lang="en-US" dirty="0"/>
              <a:t>: High-standard products or services that meet expectations.</a:t>
            </a:r>
          </a:p>
          <a:p>
            <a:pPr marL="742950" lvl="1" indent="-285750">
              <a:buFont typeface="Arial" panose="020B0604020202020204" pitchFamily="34" charset="0"/>
              <a:buChar char="•"/>
            </a:pPr>
            <a:r>
              <a:rPr lang="en-US" b="1" dirty="0"/>
              <a:t>Value for Money</a:t>
            </a:r>
            <a:r>
              <a:rPr lang="en-US" dirty="0"/>
              <a:t>: Fair pricing relative to the benefits received.</a:t>
            </a:r>
          </a:p>
          <a:p>
            <a:pPr marL="742950" lvl="1" indent="-285750">
              <a:buFont typeface="Arial" panose="020B0604020202020204" pitchFamily="34" charset="0"/>
              <a:buChar char="•"/>
            </a:pPr>
            <a:r>
              <a:rPr lang="en-US" b="1" dirty="0"/>
              <a:t>Convenience</a:t>
            </a:r>
            <a:r>
              <a:rPr lang="en-US" dirty="0"/>
              <a:t>: Ease of access and use of products or services.</a:t>
            </a:r>
          </a:p>
          <a:p>
            <a:pPr marL="742950" lvl="1" indent="-285750">
              <a:buFont typeface="Arial" panose="020B0604020202020204" pitchFamily="34" charset="0"/>
              <a:buChar char="•"/>
            </a:pPr>
            <a:r>
              <a:rPr lang="en-US" b="1" dirty="0"/>
              <a:t>Personalization</a:t>
            </a:r>
            <a:r>
              <a:rPr lang="en-US" dirty="0"/>
              <a:t>: Customized experiences that cater to individual preferences.</a:t>
            </a:r>
          </a:p>
          <a:p>
            <a:pPr marL="742950" lvl="1" indent="-285750">
              <a:buFont typeface="Arial" panose="020B0604020202020204" pitchFamily="34" charset="0"/>
              <a:buChar char="•"/>
            </a:pPr>
            <a:r>
              <a:rPr lang="en-US" b="1" dirty="0"/>
              <a:t>Excellent Service</a:t>
            </a:r>
            <a:r>
              <a:rPr lang="en-US" dirty="0"/>
              <a:t>: Responsive and helpful customer support.</a:t>
            </a:r>
          </a:p>
          <a:p>
            <a:pPr marL="742950" lvl="1" indent="-285750">
              <a:buFont typeface="Arial" panose="020B0604020202020204" pitchFamily="34" charset="0"/>
              <a:buChar char="•"/>
            </a:pPr>
            <a:r>
              <a:rPr lang="en-US" b="1" dirty="0"/>
              <a:t>Continuous Improvement: I</a:t>
            </a:r>
            <a:r>
              <a:rPr lang="en-US" dirty="0"/>
              <a:t>nnovate to meet their evolving needs and preferences. </a:t>
            </a:r>
          </a:p>
          <a:p>
            <a:pPr marL="742950" lvl="1" indent="-285750">
              <a:buFont typeface="Arial" panose="020B0604020202020204" pitchFamily="34" charset="0"/>
              <a:buChar char="•"/>
            </a:pPr>
            <a:r>
              <a:rPr lang="en-US" b="1" dirty="0"/>
              <a:t>Timeliness:  T</a:t>
            </a:r>
            <a:r>
              <a:rPr lang="en-US" dirty="0"/>
              <a:t>imely and efficient delivery of products or services. </a:t>
            </a:r>
          </a:p>
          <a:p>
            <a:pPr marL="742950" lvl="1" indent="-285750">
              <a:buFont typeface="Arial" panose="020B0604020202020204" pitchFamily="34" charset="0"/>
              <a:buChar char="•"/>
            </a:pPr>
            <a:r>
              <a:rPr lang="en-US" b="1" dirty="0">
                <a:effectLst/>
                <a:latin typeface="Times New Roman" panose="02020603050405020304" pitchFamily="18" charset="0"/>
                <a:ea typeface="Calibri" panose="020F0502020204030204" pitchFamily="34" charset="0"/>
              </a:rPr>
              <a:t>Reliability: </a:t>
            </a:r>
            <a:r>
              <a:rPr lang="en-US" dirty="0">
                <a:effectLst/>
                <a:latin typeface="Times New Roman" panose="02020603050405020304" pitchFamily="18" charset="0"/>
                <a:ea typeface="Calibri" panose="020F0502020204030204" pitchFamily="34" charset="0"/>
              </a:rPr>
              <a:t>A company delivering on its promises, uphold its commitments, and act with integrity </a:t>
            </a:r>
            <a:endParaRPr lang="en-US" dirty="0"/>
          </a:p>
          <a:p>
            <a:endParaRPr lang="en-UG" dirty="0"/>
          </a:p>
        </p:txBody>
      </p:sp>
      <p:sp>
        <p:nvSpPr>
          <p:cNvPr id="4" name="Footer Placeholder 3">
            <a:extLst>
              <a:ext uri="{FF2B5EF4-FFF2-40B4-BE49-F238E27FC236}">
                <a16:creationId xmlns:a16="http://schemas.microsoft.com/office/drawing/2014/main" id="{3951EBE7-2407-4AA0-212F-02D525B6E5DF}"/>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3557851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FFA24-6646-A8F4-4ED0-FF99C6FB3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094792-1C92-1BF2-8A4C-422799854474}"/>
              </a:ext>
            </a:extLst>
          </p:cNvPr>
          <p:cNvSpPr>
            <a:spLocks noGrp="1"/>
          </p:cNvSpPr>
          <p:nvPr>
            <p:ph type="title"/>
          </p:nvPr>
        </p:nvSpPr>
        <p:spPr>
          <a:xfrm>
            <a:off x="1295402" y="618238"/>
            <a:ext cx="9601196" cy="772023"/>
          </a:xfrm>
        </p:spPr>
        <p:txBody>
          <a:bodyPr/>
          <a:lstStyle/>
          <a:p>
            <a:pPr algn="ctr"/>
            <a:r>
              <a:rPr lang="en-US" b="1" dirty="0">
                <a:latin typeface="Cabri"/>
              </a:rPr>
              <a:t>Definition of CRM</a:t>
            </a:r>
            <a:endParaRPr lang="en-UG" b="1" dirty="0">
              <a:latin typeface="Cabri"/>
            </a:endParaRPr>
          </a:p>
        </p:txBody>
      </p:sp>
      <p:sp>
        <p:nvSpPr>
          <p:cNvPr id="3" name="Content Placeholder 2">
            <a:extLst>
              <a:ext uri="{FF2B5EF4-FFF2-40B4-BE49-F238E27FC236}">
                <a16:creationId xmlns:a16="http://schemas.microsoft.com/office/drawing/2014/main" id="{BFF9DF50-3A5B-5603-F8A0-3996496BF244}"/>
              </a:ext>
            </a:extLst>
          </p:cNvPr>
          <p:cNvSpPr>
            <a:spLocks noGrp="1"/>
          </p:cNvSpPr>
          <p:nvPr>
            <p:ph idx="1"/>
          </p:nvPr>
        </p:nvSpPr>
        <p:spPr>
          <a:xfrm>
            <a:off x="849086" y="1390261"/>
            <a:ext cx="10767526" cy="4849501"/>
          </a:xfrm>
        </p:spPr>
        <p:txBody>
          <a:bodyPr>
            <a:normAutofit fontScale="92500"/>
          </a:bodyPr>
          <a:lstStyle/>
          <a:p>
            <a:pPr marL="0" indent="0">
              <a:buNone/>
            </a:pPr>
            <a:r>
              <a:rPr lang="en-US" b="1" dirty="0"/>
              <a:t>Customer Relationship Management (CRM) </a:t>
            </a:r>
            <a:r>
              <a:rPr lang="en-US" dirty="0"/>
              <a:t>is a strategic approach that integrates processes, people, and technology to understand and manage a company's interactions with current and potential customers. It aims to enhance customer satisfaction, loyalty, and profitability. </a:t>
            </a:r>
          </a:p>
          <a:p>
            <a:pPr marL="0" indent="0">
              <a:buNone/>
            </a:pPr>
            <a:r>
              <a:rPr lang="en-US" b="1" u="sng" dirty="0"/>
              <a:t>Components of Customer Relationship Management </a:t>
            </a:r>
          </a:p>
          <a:p>
            <a:r>
              <a:rPr lang="en-US" b="1" dirty="0"/>
              <a:t>Customer Data Management: </a:t>
            </a:r>
            <a:r>
              <a:rPr lang="en-US" dirty="0"/>
              <a:t>CRM systems gather and store customer information.</a:t>
            </a:r>
          </a:p>
          <a:p>
            <a:r>
              <a:rPr lang="en-US" b="1" dirty="0"/>
              <a:t>Sales Automation</a:t>
            </a:r>
            <a:r>
              <a:rPr lang="en-US" dirty="0"/>
              <a:t>: CRM tools help sales teams manage leads, automate sales tasks.</a:t>
            </a:r>
          </a:p>
          <a:p>
            <a:r>
              <a:rPr lang="en-US" b="1" dirty="0"/>
              <a:t>Marketing Automation</a:t>
            </a:r>
            <a:r>
              <a:rPr lang="en-US" dirty="0"/>
              <a:t>: CRM systems support marketing campaigns by segmenting customers.</a:t>
            </a:r>
          </a:p>
          <a:p>
            <a:r>
              <a:rPr lang="en-US" b="1" dirty="0"/>
              <a:t>Customer Service and Support</a:t>
            </a:r>
            <a:r>
              <a:rPr lang="en-US" dirty="0"/>
              <a:t>: CRM software track and manage customer personalized customer support </a:t>
            </a:r>
          </a:p>
          <a:p>
            <a:r>
              <a:rPr lang="en-US" b="1" dirty="0"/>
              <a:t>Analytics and Reporting: </a:t>
            </a:r>
            <a:r>
              <a:rPr lang="en-US" dirty="0"/>
              <a:t>CRM platforms offer insights into customer behavior.</a:t>
            </a:r>
          </a:p>
        </p:txBody>
      </p:sp>
      <p:sp>
        <p:nvSpPr>
          <p:cNvPr id="4" name="Footer Placeholder 3">
            <a:extLst>
              <a:ext uri="{FF2B5EF4-FFF2-40B4-BE49-F238E27FC236}">
                <a16:creationId xmlns:a16="http://schemas.microsoft.com/office/drawing/2014/main" id="{5A6237D7-DD8C-6BA8-7E5B-0117AEF64652}"/>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1783252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7140E-547A-79EE-80B3-2BFD9CED6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6B4F63-6845-B543-66AE-AE3665F44922}"/>
              </a:ext>
            </a:extLst>
          </p:cNvPr>
          <p:cNvSpPr>
            <a:spLocks noGrp="1"/>
          </p:cNvSpPr>
          <p:nvPr>
            <p:ph type="title"/>
          </p:nvPr>
        </p:nvSpPr>
        <p:spPr>
          <a:xfrm>
            <a:off x="615820" y="646230"/>
            <a:ext cx="10963470" cy="828007"/>
          </a:xfrm>
        </p:spPr>
        <p:txBody>
          <a:bodyPr/>
          <a:lstStyle/>
          <a:p>
            <a:pPr algn="ctr"/>
            <a:r>
              <a:rPr lang="en-US" b="1" dirty="0">
                <a:latin typeface="Cabri"/>
              </a:rPr>
              <a:t>Evolution of CRM</a:t>
            </a:r>
            <a:endParaRPr lang="en-UG" b="1" dirty="0">
              <a:latin typeface="Cabri"/>
            </a:endParaRPr>
          </a:p>
        </p:txBody>
      </p:sp>
      <p:sp>
        <p:nvSpPr>
          <p:cNvPr id="3" name="Content Placeholder 2">
            <a:extLst>
              <a:ext uri="{FF2B5EF4-FFF2-40B4-BE49-F238E27FC236}">
                <a16:creationId xmlns:a16="http://schemas.microsoft.com/office/drawing/2014/main" id="{26C69052-A5A1-4192-F41D-7C83C46EA222}"/>
              </a:ext>
            </a:extLst>
          </p:cNvPr>
          <p:cNvSpPr>
            <a:spLocks noGrp="1"/>
          </p:cNvSpPr>
          <p:nvPr>
            <p:ph idx="1"/>
          </p:nvPr>
        </p:nvSpPr>
        <p:spPr>
          <a:xfrm>
            <a:off x="802432" y="1726163"/>
            <a:ext cx="10664889" cy="4149705"/>
          </a:xfrm>
        </p:spPr>
        <p:txBody>
          <a:bodyPr/>
          <a:lstStyle/>
          <a:p>
            <a:pPr>
              <a:buFont typeface="Arial" panose="020B0604020202020204" pitchFamily="34" charset="0"/>
              <a:buChar char="•"/>
            </a:pPr>
            <a:r>
              <a:rPr lang="en-US" b="1" dirty="0"/>
              <a:t>1980s</a:t>
            </a:r>
            <a:r>
              <a:rPr lang="en-US" dirty="0"/>
              <a:t>: Introduction of database marketing to analyze customer data.</a:t>
            </a:r>
          </a:p>
          <a:p>
            <a:pPr>
              <a:buFont typeface="Arial" panose="020B0604020202020204" pitchFamily="34" charset="0"/>
              <a:buChar char="•"/>
            </a:pPr>
            <a:r>
              <a:rPr lang="en-US" b="1" dirty="0"/>
              <a:t>1990s</a:t>
            </a:r>
            <a:r>
              <a:rPr lang="en-US" dirty="0"/>
              <a:t>: Development of standalone CRM systems focusing on sales force automation.</a:t>
            </a:r>
          </a:p>
          <a:p>
            <a:pPr>
              <a:buFont typeface="Arial" panose="020B0604020202020204" pitchFamily="34" charset="0"/>
              <a:buChar char="•"/>
            </a:pPr>
            <a:r>
              <a:rPr lang="en-US" b="1" dirty="0"/>
              <a:t>2000s</a:t>
            </a:r>
            <a:r>
              <a:rPr lang="en-US" dirty="0"/>
              <a:t>: Integration of CRM with enterprise resource planning (ERP) systems and the advent of cloud-based CRM solutions.</a:t>
            </a:r>
          </a:p>
          <a:p>
            <a:pPr>
              <a:buFont typeface="Arial" panose="020B0604020202020204" pitchFamily="34" charset="0"/>
              <a:buChar char="•"/>
            </a:pPr>
            <a:r>
              <a:rPr lang="en-US" b="1" dirty="0"/>
              <a:t>2010s-Present</a:t>
            </a:r>
            <a:r>
              <a:rPr lang="en-US" dirty="0"/>
              <a:t>: Incorporation of social media and mobile technologies, leading to Social CRM and Mobile CRM.</a:t>
            </a:r>
          </a:p>
          <a:p>
            <a:endParaRPr lang="en-UG" dirty="0"/>
          </a:p>
        </p:txBody>
      </p:sp>
      <p:sp>
        <p:nvSpPr>
          <p:cNvPr id="4" name="Footer Placeholder 3">
            <a:extLst>
              <a:ext uri="{FF2B5EF4-FFF2-40B4-BE49-F238E27FC236}">
                <a16:creationId xmlns:a16="http://schemas.microsoft.com/office/drawing/2014/main" id="{A1171F46-4073-A4A3-9A00-C65D0BEE3354}"/>
              </a:ext>
            </a:extLst>
          </p:cNvPr>
          <p:cNvSpPr>
            <a:spLocks noGrp="1"/>
          </p:cNvSpPr>
          <p:nvPr>
            <p:ph type="ftr" sz="quarter" idx="11"/>
          </p:nvPr>
        </p:nvSpPr>
        <p:spPr/>
        <p:txBody>
          <a:bodyPr/>
          <a:lstStyle/>
          <a:p>
            <a:r>
              <a:rPr lang="en-US"/>
              <a:t>Prepared by D.S</a:t>
            </a:r>
            <a:endParaRPr lang="en-UG"/>
          </a:p>
        </p:txBody>
      </p:sp>
    </p:spTree>
    <p:extLst>
      <p:ext uri="{BB962C8B-B14F-4D97-AF65-F5344CB8AC3E}">
        <p14:creationId xmlns:p14="http://schemas.microsoft.com/office/powerpoint/2010/main" val="9759509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4714</TotalTime>
  <Words>1994</Words>
  <Application>Microsoft Office PowerPoint</Application>
  <PresentationFormat>Widescreen</PresentationFormat>
  <Paragraphs>209</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Cabri</vt:lpstr>
      <vt:lpstr>Calibri</vt:lpstr>
      <vt:lpstr>Garamond</vt:lpstr>
      <vt:lpstr>Symbol</vt:lpstr>
      <vt:lpstr>Times New Roman</vt:lpstr>
      <vt:lpstr>Organic</vt:lpstr>
      <vt:lpstr>      CUSTOMER RELATIONSHIP MANAGEMENT</vt:lpstr>
      <vt:lpstr>Topic 1</vt:lpstr>
      <vt:lpstr>Content</vt:lpstr>
      <vt:lpstr>Understanding Customers </vt:lpstr>
      <vt:lpstr> Categories of Customers </vt:lpstr>
      <vt:lpstr> Types of Customers </vt:lpstr>
      <vt:lpstr>What Do Customers Want? </vt:lpstr>
      <vt:lpstr>Definition of CRM</vt:lpstr>
      <vt:lpstr>Evolution of CRM</vt:lpstr>
      <vt:lpstr> Types of Customer Relationship Management  </vt:lpstr>
      <vt:lpstr> Principles of CRM </vt:lpstr>
      <vt:lpstr> Benefits of CRM to the Company  </vt:lpstr>
      <vt:lpstr>Benefits of CRM to the CUSTOMER </vt:lpstr>
      <vt:lpstr>Strategic Importance of CRM </vt:lpstr>
      <vt:lpstr>END</vt:lpstr>
      <vt:lpstr>TOPIC 2</vt:lpstr>
      <vt:lpstr>Course content</vt:lpstr>
      <vt:lpstr>Customer Lifecycle</vt:lpstr>
      <vt:lpstr>Customer Lifecycle Model </vt:lpstr>
      <vt:lpstr>Stages of the Customer Lifecycle </vt:lpstr>
      <vt:lpstr>Customer Development Process </vt:lpstr>
      <vt:lpstr>PowerPoint Presentation</vt:lpstr>
      <vt:lpstr>Steps of the Customer Development Process </vt:lpstr>
      <vt:lpstr>Importance of the Customer Development Process </vt:lpstr>
      <vt:lpstr>Class Exercise</vt:lpstr>
      <vt:lpstr>Group 1 (Customer Discovery)</vt:lpstr>
      <vt:lpstr>Group 2 (Customer Validation)</vt:lpstr>
      <vt:lpstr>Group 3 (Customer Creation)</vt:lpstr>
      <vt:lpstr>Group 4 (Company Building)</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Doug Senoga</dc:creator>
  <cp:lastModifiedBy>Doug Senoga</cp:lastModifiedBy>
  <cp:revision>37</cp:revision>
  <dcterms:created xsi:type="dcterms:W3CDTF">2025-01-20T17:11:36Z</dcterms:created>
  <dcterms:modified xsi:type="dcterms:W3CDTF">2025-02-20T10:57:50Z</dcterms:modified>
</cp:coreProperties>
</file>