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68" r:id="rId3"/>
    <p:sldId id="269" r:id="rId4"/>
    <p:sldId id="273" r:id="rId5"/>
    <p:sldId id="275" r:id="rId6"/>
    <p:sldId id="258" r:id="rId7"/>
    <p:sldId id="259" r:id="rId8"/>
    <p:sldId id="260" r:id="rId9"/>
    <p:sldId id="261" r:id="rId10"/>
    <p:sldId id="262" r:id="rId11"/>
    <p:sldId id="263" r:id="rId12"/>
    <p:sldId id="264" r:id="rId13"/>
    <p:sldId id="276" r:id="rId14"/>
    <p:sldId id="277" r:id="rId15"/>
    <p:sldId id="265" r:id="rId16"/>
    <p:sldId id="266" r:id="rId17"/>
    <p:sldId id="267" r:id="rId18"/>
    <p:sldId id="270" r:id="rId19"/>
    <p:sldId id="271" r:id="rId20"/>
    <p:sldId id="272" r:id="rId21"/>
    <p:sldId id="27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0" d="100"/>
          <a:sy n="80" d="100"/>
        </p:scale>
        <p:origin x="60"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55386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71694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48772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85805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83163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1/30/2025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683070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1/30/2025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06306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815009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08923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t>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8786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34708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62804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91860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t>1/30/2025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7674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1/30/2025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03611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t>1/30/2025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45276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84149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1/30/2025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4495094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CF2988-AAD0-449A-90C2-366CA8764F5D}"/>
              </a:ext>
            </a:extLst>
          </p:cNvPr>
          <p:cNvSpPr>
            <a:spLocks noGrp="1"/>
          </p:cNvSpPr>
          <p:nvPr>
            <p:ph type="title"/>
          </p:nvPr>
        </p:nvSpPr>
        <p:spPr>
          <a:xfrm>
            <a:off x="1342015" y="80951"/>
            <a:ext cx="9656393" cy="1049235"/>
          </a:xfrm>
        </p:spPr>
        <p:txBody>
          <a:bodyPr/>
          <a:lstStyle/>
          <a:p>
            <a:r>
              <a:rPr lang="en-GB" dirty="0"/>
              <a:t>Project Stakeholder Management</a:t>
            </a:r>
          </a:p>
        </p:txBody>
      </p:sp>
      <p:sp>
        <p:nvSpPr>
          <p:cNvPr id="5" name="Content Placeholder 4">
            <a:extLst>
              <a:ext uri="{FF2B5EF4-FFF2-40B4-BE49-F238E27FC236}">
                <a16:creationId xmlns:a16="http://schemas.microsoft.com/office/drawing/2014/main" id="{BEDC2E03-67F1-4665-A799-28F579645335}"/>
              </a:ext>
            </a:extLst>
          </p:cNvPr>
          <p:cNvSpPr>
            <a:spLocks noGrp="1"/>
          </p:cNvSpPr>
          <p:nvPr>
            <p:ph idx="1"/>
          </p:nvPr>
        </p:nvSpPr>
        <p:spPr>
          <a:xfrm>
            <a:off x="572494" y="922351"/>
            <a:ext cx="11195436" cy="5446643"/>
          </a:xfrm>
        </p:spPr>
        <p:txBody>
          <a:bodyPr>
            <a:normAutofit/>
          </a:bodyPr>
          <a:lstStyle/>
          <a:p>
            <a:pPr marL="342900" marR="0" lvl="0" indent="-342900" algn="just">
              <a:lnSpc>
                <a:spcPct val="107000"/>
              </a:lnSpc>
              <a:spcBef>
                <a:spcPts val="0"/>
              </a:spcBef>
              <a:spcAft>
                <a:spcPts val="0"/>
              </a:spcAft>
              <a:buFont typeface="+mj-lt"/>
              <a:buAutoNum type="arabicPeriod"/>
            </a:pPr>
            <a:r>
              <a:rPr lang="en-US" sz="3600" dirty="0">
                <a:latin typeface="Times New Roman" panose="02020603050405020304" pitchFamily="18" charset="0"/>
                <a:ea typeface="Times New Roman" panose="02020603050405020304" pitchFamily="18" charset="0"/>
                <a:cs typeface="Times New Roman" panose="02020603050405020304" pitchFamily="18" charset="0"/>
              </a:rPr>
              <a:t>Project Stakeholder Management</a:t>
            </a: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3600" dirty="0">
                <a:latin typeface="Times New Roman" panose="02020603050405020304" pitchFamily="18" charset="0"/>
                <a:ea typeface="Times New Roman" panose="02020603050405020304" pitchFamily="18" charset="0"/>
                <a:cs typeface="Times New Roman" panose="02020603050405020304" pitchFamily="18" charset="0"/>
              </a:rPr>
              <a:t>Project Stakeholder Management Process</a:t>
            </a: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3600" dirty="0">
                <a:latin typeface="Times New Roman" panose="02020603050405020304" pitchFamily="18" charset="0"/>
                <a:ea typeface="Times New Roman" panose="02020603050405020304" pitchFamily="18" charset="0"/>
                <a:cs typeface="Times New Roman" panose="02020603050405020304" pitchFamily="18" charset="0"/>
              </a:rPr>
              <a:t>Project stakeholder management tools and techniques </a:t>
            </a: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Bef>
                <a:spcPts val="0"/>
              </a:spcBef>
              <a:buFont typeface="Wingdings" panose="05000000000000000000" pitchFamily="2" charset="2"/>
              <a:buChar char="Ø"/>
            </a:pPr>
            <a:r>
              <a:rPr lang="en-GB" sz="3600" i="1" dirty="0">
                <a:latin typeface="Times New Roman" panose="02020603050405020304" pitchFamily="18" charset="0"/>
                <a:ea typeface="Times New Roman" panose="02020603050405020304" pitchFamily="18" charset="0"/>
                <a:cs typeface="Times New Roman" panose="02020603050405020304" pitchFamily="18" charset="0"/>
              </a:rPr>
              <a:t>Stakeholder Mapping</a:t>
            </a: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Bef>
                <a:spcPts val="0"/>
              </a:spcBef>
              <a:buFont typeface="Wingdings" panose="05000000000000000000" pitchFamily="2" charset="2"/>
              <a:buChar char="Ø"/>
            </a:pPr>
            <a:r>
              <a:rPr lang="en-GB" sz="3600" i="1" dirty="0">
                <a:latin typeface="Times New Roman" panose="02020603050405020304" pitchFamily="18" charset="0"/>
                <a:ea typeface="Times New Roman" panose="02020603050405020304" pitchFamily="18" charset="0"/>
                <a:cs typeface="Times New Roman" panose="02020603050405020304" pitchFamily="18" charset="0"/>
              </a:rPr>
              <a:t>Stakeholder analysis</a:t>
            </a: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GB" sz="3600" i="1" dirty="0">
                <a:latin typeface="Times New Roman" panose="02020603050405020304" pitchFamily="18" charset="0"/>
                <a:ea typeface="Times New Roman" panose="02020603050405020304" pitchFamily="18" charset="0"/>
              </a:rPr>
              <a:t>Stakeholder engagement assessment matrix</a:t>
            </a:r>
            <a:endParaRPr lang="en-GB" sz="3600" dirty="0"/>
          </a:p>
        </p:txBody>
      </p:sp>
    </p:spTree>
    <p:extLst>
      <p:ext uri="{BB962C8B-B14F-4D97-AF65-F5344CB8AC3E}">
        <p14:creationId xmlns:p14="http://schemas.microsoft.com/office/powerpoint/2010/main" val="2558732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B3FB3-882F-48DE-8C8D-6136659B5B64}"/>
              </a:ext>
            </a:extLst>
          </p:cNvPr>
          <p:cNvSpPr>
            <a:spLocks noGrp="1"/>
          </p:cNvSpPr>
          <p:nvPr>
            <p:ph type="title"/>
          </p:nvPr>
        </p:nvSpPr>
        <p:spPr>
          <a:xfrm>
            <a:off x="390939" y="159026"/>
            <a:ext cx="11410122" cy="834887"/>
          </a:xfrm>
        </p:spPr>
        <p:txBody>
          <a:bodyPr/>
          <a:lstStyle/>
          <a:p>
            <a:r>
              <a:rPr lang="en-GB" dirty="0"/>
              <a:t>Project Stakeholder Management Process-cont.</a:t>
            </a:r>
          </a:p>
        </p:txBody>
      </p:sp>
      <p:sp>
        <p:nvSpPr>
          <p:cNvPr id="3" name="Content Placeholder 2">
            <a:extLst>
              <a:ext uri="{FF2B5EF4-FFF2-40B4-BE49-F238E27FC236}">
                <a16:creationId xmlns:a16="http://schemas.microsoft.com/office/drawing/2014/main" id="{D9FA95E2-8E11-4BFE-8451-4DF557E60628}"/>
              </a:ext>
            </a:extLst>
          </p:cNvPr>
          <p:cNvSpPr>
            <a:spLocks noGrp="1"/>
          </p:cNvSpPr>
          <p:nvPr>
            <p:ph idx="1"/>
          </p:nvPr>
        </p:nvSpPr>
        <p:spPr>
          <a:xfrm>
            <a:off x="421419" y="1304014"/>
            <a:ext cx="11410122" cy="5279666"/>
          </a:xfrm>
        </p:spPr>
        <p:txBody>
          <a:bodyPr>
            <a:normAutofit/>
          </a:bodyPr>
          <a:lstStyle/>
          <a:p>
            <a:pPr>
              <a:buFont typeface="Wingdings" panose="05000000000000000000" pitchFamily="2" charset="2"/>
              <a:buChar char="Ø"/>
            </a:pPr>
            <a:r>
              <a:rPr lang="en-US" sz="3200" dirty="0"/>
              <a:t>Identification</a:t>
            </a:r>
            <a:r>
              <a:rPr lang="en-US" sz="3200" dirty="0">
                <a:solidFill>
                  <a:srgbClr val="00B0F0"/>
                </a:solidFill>
              </a:rPr>
              <a:t> of Project Stakeholders</a:t>
            </a:r>
          </a:p>
          <a:p>
            <a:pPr marL="0" indent="0" algn="just">
              <a:buNone/>
            </a:pPr>
            <a:r>
              <a:rPr lang="en-US" sz="2400" dirty="0"/>
              <a:t>Project stakeholder identification is the process of identifying all people or organizations impacted by the project, and documenting relevant information regarding their interests, involvement, and impact on the project’s success. </a:t>
            </a:r>
            <a:r>
              <a:rPr lang="en-US" sz="2400" dirty="0" err="1"/>
              <a:t>Eg</a:t>
            </a:r>
            <a:r>
              <a:rPr lang="en-US" sz="2400" dirty="0"/>
              <a:t> brainstorming, Collecting categories and names of stakeholders from informants in the community, Consulting with organizations that are, or have been, involved in similar projects, If appropriate, advertising.</a:t>
            </a:r>
          </a:p>
          <a:p>
            <a:pPr marL="0" indent="0">
              <a:buNone/>
            </a:pPr>
            <a:endParaRPr lang="en-US" dirty="0"/>
          </a:p>
        </p:txBody>
      </p:sp>
    </p:spTree>
    <p:extLst>
      <p:ext uri="{BB962C8B-B14F-4D97-AF65-F5344CB8AC3E}">
        <p14:creationId xmlns:p14="http://schemas.microsoft.com/office/powerpoint/2010/main" val="513285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E14BC-1A2A-444A-BEC1-AB6D35337C0E}"/>
              </a:ext>
            </a:extLst>
          </p:cNvPr>
          <p:cNvSpPr>
            <a:spLocks noGrp="1"/>
          </p:cNvSpPr>
          <p:nvPr>
            <p:ph type="title"/>
          </p:nvPr>
        </p:nvSpPr>
        <p:spPr>
          <a:xfrm>
            <a:off x="262393" y="238539"/>
            <a:ext cx="11624807" cy="946205"/>
          </a:xfrm>
        </p:spPr>
        <p:txBody>
          <a:bodyPr/>
          <a:lstStyle/>
          <a:p>
            <a:r>
              <a:rPr lang="en-GB" dirty="0"/>
              <a:t>Project Stakeholder Management Process-cont.</a:t>
            </a:r>
          </a:p>
        </p:txBody>
      </p:sp>
      <p:sp>
        <p:nvSpPr>
          <p:cNvPr id="3" name="Content Placeholder 2">
            <a:extLst>
              <a:ext uri="{FF2B5EF4-FFF2-40B4-BE49-F238E27FC236}">
                <a16:creationId xmlns:a16="http://schemas.microsoft.com/office/drawing/2014/main" id="{232DD4DC-794E-480B-8BAE-CFAC3F41D9EA}"/>
              </a:ext>
            </a:extLst>
          </p:cNvPr>
          <p:cNvSpPr>
            <a:spLocks noGrp="1"/>
          </p:cNvSpPr>
          <p:nvPr>
            <p:ph idx="1"/>
          </p:nvPr>
        </p:nvSpPr>
        <p:spPr>
          <a:xfrm>
            <a:off x="353832" y="1701579"/>
            <a:ext cx="11441927" cy="5605670"/>
          </a:xfrm>
        </p:spPr>
        <p:txBody>
          <a:bodyPr>
            <a:normAutofit/>
          </a:bodyPr>
          <a:lstStyle/>
          <a:p>
            <a:pPr algn="just">
              <a:buFont typeface="Wingdings" panose="05000000000000000000" pitchFamily="2" charset="2"/>
              <a:buChar char="Ø"/>
            </a:pPr>
            <a:r>
              <a:rPr lang="en-US" sz="3200" dirty="0">
                <a:solidFill>
                  <a:srgbClr val="00B0F0"/>
                </a:solidFill>
              </a:rPr>
              <a:t>Discovery and Understanding of Project Stakeholder Interests</a:t>
            </a:r>
          </a:p>
          <a:p>
            <a:pPr marL="0" indent="0" algn="just">
              <a:buNone/>
            </a:pPr>
            <a:r>
              <a:rPr lang="en-US" dirty="0"/>
              <a:t>Potential beneficiaries may wildly support an effort, seeing it as an opportunity or the pathway to a better life…</a:t>
            </a:r>
          </a:p>
          <a:p>
            <a:pPr algn="just">
              <a:buFont typeface="Wingdings" panose="05000000000000000000" pitchFamily="2" charset="2"/>
              <a:buChar char="Ø"/>
            </a:pPr>
            <a:r>
              <a:rPr lang="en-US" sz="3200" dirty="0">
                <a:solidFill>
                  <a:srgbClr val="00B0F0"/>
                </a:solidFill>
              </a:rPr>
              <a:t>Analysis and Mapping of Project Stakeholders</a:t>
            </a:r>
          </a:p>
          <a:p>
            <a:pPr marL="0" indent="0" algn="just">
              <a:buNone/>
            </a:pPr>
            <a:r>
              <a:rPr lang="en-US" dirty="0"/>
              <a:t> Project stakeholder analysis is a process of systematically gathering and </a:t>
            </a:r>
            <a:r>
              <a:rPr lang="en-US" dirty="0" err="1"/>
              <a:t>analysing</a:t>
            </a:r>
            <a:r>
              <a:rPr lang="en-US" dirty="0"/>
              <a:t> quantitative and qualitative information about stakeholders to determine whose interests should be taken into account throughout the project. It identifies the interests, expectations, and influence of the stakeholders and relates them to the purpose of the project. It also helps identify stakeholder relationships that can be leveraged to build coalitions and potential partnerships to enhance the project’s chance of success.</a:t>
            </a:r>
          </a:p>
          <a:p>
            <a:endParaRPr lang="en-GB" dirty="0"/>
          </a:p>
        </p:txBody>
      </p:sp>
    </p:spTree>
    <p:extLst>
      <p:ext uri="{BB962C8B-B14F-4D97-AF65-F5344CB8AC3E}">
        <p14:creationId xmlns:p14="http://schemas.microsoft.com/office/powerpoint/2010/main" val="3112643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4BFA9-5652-44FB-A523-0F4636414588}"/>
              </a:ext>
            </a:extLst>
          </p:cNvPr>
          <p:cNvSpPr>
            <a:spLocks noGrp="1"/>
          </p:cNvSpPr>
          <p:nvPr>
            <p:ph type="title"/>
          </p:nvPr>
        </p:nvSpPr>
        <p:spPr>
          <a:xfrm>
            <a:off x="620202" y="112755"/>
            <a:ext cx="11656612" cy="1049235"/>
          </a:xfrm>
        </p:spPr>
        <p:txBody>
          <a:bodyPr/>
          <a:lstStyle/>
          <a:p>
            <a:r>
              <a:rPr lang="en-GB" sz="3200" dirty="0"/>
              <a:t>Project Stakeholder Management Process-cont</a:t>
            </a:r>
            <a:r>
              <a:rPr lang="en-GB" dirty="0"/>
              <a:t>.</a:t>
            </a:r>
          </a:p>
        </p:txBody>
      </p:sp>
      <p:sp>
        <p:nvSpPr>
          <p:cNvPr id="3" name="Content Placeholder 2">
            <a:extLst>
              <a:ext uri="{FF2B5EF4-FFF2-40B4-BE49-F238E27FC236}">
                <a16:creationId xmlns:a16="http://schemas.microsoft.com/office/drawing/2014/main" id="{FBD4D59B-8CD2-477F-918A-B549D6CEF18C}"/>
              </a:ext>
            </a:extLst>
          </p:cNvPr>
          <p:cNvSpPr>
            <a:spLocks noGrp="1"/>
          </p:cNvSpPr>
          <p:nvPr>
            <p:ph idx="1"/>
          </p:nvPr>
        </p:nvSpPr>
        <p:spPr>
          <a:xfrm>
            <a:off x="144448" y="528767"/>
            <a:ext cx="11903103" cy="5446643"/>
          </a:xfrm>
        </p:spPr>
        <p:txBody>
          <a:bodyPr/>
          <a:lstStyle/>
          <a:p>
            <a:pPr>
              <a:buFont typeface="Wingdings" panose="05000000000000000000" pitchFamily="2" charset="2"/>
              <a:buChar char="Ø"/>
            </a:pPr>
            <a:endParaRPr lang="en-US" dirty="0">
              <a:solidFill>
                <a:schemeClr val="accent1"/>
              </a:solidFill>
            </a:endParaRPr>
          </a:p>
          <a:p>
            <a:pPr>
              <a:buFont typeface="Wingdings" panose="05000000000000000000" pitchFamily="2" charset="2"/>
              <a:buChar char="§"/>
            </a:pPr>
            <a:r>
              <a:rPr lang="en-US" sz="3200" dirty="0"/>
              <a:t>Mapping of Project Stakeholders</a:t>
            </a:r>
          </a:p>
          <a:p>
            <a:pPr marL="0" indent="0">
              <a:buNone/>
            </a:pPr>
            <a:r>
              <a:rPr lang="en-US" dirty="0"/>
              <a:t>Project stakeholder mapping is a technique for identifying and prioritizing project stake- holders.  It is a powerful diagnostic tool.   It helps the project manager to identify his/her current position in relation to the various interest groups, community organizations, economic and financial interests, government agencies, and others who take an interest in or can affect his/her project.</a:t>
            </a:r>
          </a:p>
          <a:p>
            <a:endParaRPr lang="en-GB" dirty="0"/>
          </a:p>
        </p:txBody>
      </p:sp>
      <p:pic>
        <p:nvPicPr>
          <p:cNvPr id="4" name="Picture 3">
            <a:extLst>
              <a:ext uri="{FF2B5EF4-FFF2-40B4-BE49-F238E27FC236}">
                <a16:creationId xmlns:a16="http://schemas.microsoft.com/office/drawing/2014/main" id="{9D7961B3-B10D-400D-AD3E-82C573039C37}"/>
              </a:ext>
            </a:extLst>
          </p:cNvPr>
          <p:cNvPicPr>
            <a:picLocks noChangeAspect="1"/>
          </p:cNvPicPr>
          <p:nvPr/>
        </p:nvPicPr>
        <p:blipFill>
          <a:blip r:embed="rId2"/>
          <a:stretch>
            <a:fillRect/>
          </a:stretch>
        </p:blipFill>
        <p:spPr>
          <a:xfrm>
            <a:off x="1614114" y="3021500"/>
            <a:ext cx="9313062" cy="3597960"/>
          </a:xfrm>
          <a:prstGeom prst="rect">
            <a:avLst/>
          </a:prstGeom>
        </p:spPr>
      </p:pic>
    </p:spTree>
    <p:extLst>
      <p:ext uri="{BB962C8B-B14F-4D97-AF65-F5344CB8AC3E}">
        <p14:creationId xmlns:p14="http://schemas.microsoft.com/office/powerpoint/2010/main" val="1307732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08514-EEC7-410C-853E-F6CE5FE3C646}"/>
              </a:ext>
            </a:extLst>
          </p:cNvPr>
          <p:cNvSpPr>
            <a:spLocks noGrp="1"/>
          </p:cNvSpPr>
          <p:nvPr>
            <p:ph type="title"/>
          </p:nvPr>
        </p:nvSpPr>
        <p:spPr>
          <a:xfrm>
            <a:off x="225288" y="135172"/>
            <a:ext cx="11966712" cy="1129085"/>
          </a:xfrm>
        </p:spPr>
        <p:txBody>
          <a:bodyPr/>
          <a:lstStyle/>
          <a:p>
            <a:r>
              <a:rPr lang="en-GB" sz="3800" dirty="0"/>
              <a:t>Project Stakeholder Management Process-cont.</a:t>
            </a:r>
          </a:p>
        </p:txBody>
      </p:sp>
      <p:sp>
        <p:nvSpPr>
          <p:cNvPr id="3" name="Content Placeholder 2">
            <a:extLst>
              <a:ext uri="{FF2B5EF4-FFF2-40B4-BE49-F238E27FC236}">
                <a16:creationId xmlns:a16="http://schemas.microsoft.com/office/drawing/2014/main" id="{97AAD2D2-9E7D-4D24-8729-A192FDB43F33}"/>
              </a:ext>
            </a:extLst>
          </p:cNvPr>
          <p:cNvSpPr>
            <a:spLocks noGrp="1"/>
          </p:cNvSpPr>
          <p:nvPr>
            <p:ph idx="1"/>
          </p:nvPr>
        </p:nvSpPr>
        <p:spPr>
          <a:xfrm>
            <a:off x="381663" y="1089329"/>
            <a:ext cx="11410121" cy="5768671"/>
          </a:xfrm>
        </p:spPr>
        <p:txBody>
          <a:bodyPr>
            <a:normAutofit/>
          </a:bodyPr>
          <a:lstStyle/>
          <a:p>
            <a:pPr algn="just"/>
            <a:r>
              <a:rPr lang="en-US" sz="3200" dirty="0">
                <a:solidFill>
                  <a:srgbClr val="00B0F0"/>
                </a:solidFill>
              </a:rPr>
              <a:t>Management of Project Stakeholder Expectations</a:t>
            </a:r>
          </a:p>
          <a:p>
            <a:pPr marL="0" indent="0" algn="just">
              <a:buNone/>
            </a:pPr>
            <a:r>
              <a:rPr lang="en-US" sz="3200" dirty="0"/>
              <a:t>Project stakeholder expectations management is the process of communicating and working with stakeholders to meet their needs and addressing issues as they occur. Project stakeholder expectations management allows using the analysis to gain stakeholders’ support for implementing a project strategy, action </a:t>
            </a:r>
            <a:endParaRPr lang="en-GB" sz="3200" dirty="0"/>
          </a:p>
        </p:txBody>
      </p:sp>
    </p:spTree>
    <p:extLst>
      <p:ext uri="{BB962C8B-B14F-4D97-AF65-F5344CB8AC3E}">
        <p14:creationId xmlns:p14="http://schemas.microsoft.com/office/powerpoint/2010/main" val="151832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A851A-AC04-41D3-8EB3-F53421DC2E70}"/>
              </a:ext>
            </a:extLst>
          </p:cNvPr>
          <p:cNvSpPr>
            <a:spLocks noGrp="1"/>
          </p:cNvSpPr>
          <p:nvPr>
            <p:ph type="title"/>
          </p:nvPr>
        </p:nvSpPr>
        <p:spPr>
          <a:xfrm>
            <a:off x="55659" y="452718"/>
            <a:ext cx="11823590" cy="1400530"/>
          </a:xfrm>
        </p:spPr>
        <p:txBody>
          <a:bodyPr/>
          <a:lstStyle/>
          <a:p>
            <a:r>
              <a:rPr lang="en-GB" sz="3800" dirty="0"/>
              <a:t>Project Stakeholder Management Process-cont.</a:t>
            </a:r>
          </a:p>
        </p:txBody>
      </p:sp>
      <p:sp>
        <p:nvSpPr>
          <p:cNvPr id="3" name="Content Placeholder 2">
            <a:extLst>
              <a:ext uri="{FF2B5EF4-FFF2-40B4-BE49-F238E27FC236}">
                <a16:creationId xmlns:a16="http://schemas.microsoft.com/office/drawing/2014/main" id="{F3CD845F-7A1F-438B-9B36-9989723E17EF}"/>
              </a:ext>
            </a:extLst>
          </p:cNvPr>
          <p:cNvSpPr>
            <a:spLocks noGrp="1"/>
          </p:cNvSpPr>
          <p:nvPr>
            <p:ph idx="1"/>
          </p:nvPr>
        </p:nvSpPr>
        <p:spPr>
          <a:xfrm>
            <a:off x="230588" y="1288112"/>
            <a:ext cx="11433975" cy="4960288"/>
          </a:xfrm>
        </p:spPr>
        <p:txBody>
          <a:bodyPr/>
          <a:lstStyle/>
          <a:p>
            <a:r>
              <a:rPr lang="en-US" sz="3200" dirty="0"/>
              <a:t>Evaluation of the project stakeholders’ management process</a:t>
            </a:r>
          </a:p>
          <a:p>
            <a:pPr>
              <a:buFont typeface="Wingdings" panose="05000000000000000000" pitchFamily="2" charset="2"/>
              <a:buChar char="§"/>
            </a:pPr>
            <a:r>
              <a:rPr lang="en-GB" dirty="0"/>
              <a:t>Stakeholder Identification &amp; Analysis</a:t>
            </a:r>
          </a:p>
          <a:p>
            <a:pPr>
              <a:buFont typeface="Wingdings" panose="05000000000000000000" pitchFamily="2" charset="2"/>
              <a:buChar char="§"/>
            </a:pPr>
            <a:r>
              <a:rPr lang="en-GB" dirty="0"/>
              <a:t> Communication Effectiveness</a:t>
            </a:r>
          </a:p>
          <a:p>
            <a:pPr>
              <a:buFont typeface="Wingdings" panose="05000000000000000000" pitchFamily="2" charset="2"/>
              <a:buChar char="§"/>
            </a:pPr>
            <a:r>
              <a:rPr lang="en-GB" dirty="0"/>
              <a:t>Engagement &amp; Relationship Management</a:t>
            </a:r>
          </a:p>
          <a:p>
            <a:pPr>
              <a:buFont typeface="Wingdings" panose="05000000000000000000" pitchFamily="2" charset="2"/>
              <a:buChar char="§"/>
            </a:pPr>
            <a:r>
              <a:rPr lang="en-GB" dirty="0"/>
              <a:t>Conflict Resolution &amp; Risk Management</a:t>
            </a:r>
          </a:p>
          <a:p>
            <a:pPr>
              <a:buFont typeface="Wingdings" panose="05000000000000000000" pitchFamily="2" charset="2"/>
              <a:buChar char="§"/>
            </a:pPr>
            <a:r>
              <a:rPr lang="en-GB" dirty="0"/>
              <a:t>Performance Metrics &amp; Feedback Mechanism (KPIs)</a:t>
            </a:r>
          </a:p>
          <a:p>
            <a:pPr>
              <a:buFont typeface="Wingdings" panose="05000000000000000000" pitchFamily="2" charset="2"/>
              <a:buChar char="§"/>
            </a:pPr>
            <a:r>
              <a:rPr lang="en-US" dirty="0"/>
              <a:t>Adaptability &amp; Continuous Improvement (Were lessons learned documented for future projects?)</a:t>
            </a:r>
            <a:endParaRPr lang="en-GB" dirty="0"/>
          </a:p>
        </p:txBody>
      </p:sp>
    </p:spTree>
    <p:extLst>
      <p:ext uri="{BB962C8B-B14F-4D97-AF65-F5344CB8AC3E}">
        <p14:creationId xmlns:p14="http://schemas.microsoft.com/office/powerpoint/2010/main" val="1897043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EDC4-C000-45DB-ACD5-5FB331D4DB65}"/>
              </a:ext>
            </a:extLst>
          </p:cNvPr>
          <p:cNvSpPr>
            <a:spLocks noGrp="1"/>
          </p:cNvSpPr>
          <p:nvPr>
            <p:ph type="title"/>
          </p:nvPr>
        </p:nvSpPr>
        <p:spPr>
          <a:xfrm>
            <a:off x="182881" y="143123"/>
            <a:ext cx="11871296" cy="1710125"/>
          </a:xfrm>
        </p:spPr>
        <p:txBody>
          <a:bodyPr/>
          <a:lstStyle/>
          <a:p>
            <a:pPr algn="ctr"/>
            <a:r>
              <a:rPr lang="en-US" sz="4800" dirty="0"/>
              <a:t>Project stakeholder management tools </a:t>
            </a:r>
            <a:br>
              <a:rPr lang="en-US" sz="4800" dirty="0"/>
            </a:br>
            <a:r>
              <a:rPr lang="en-US" sz="4800" dirty="0"/>
              <a:t>&amp; techniques </a:t>
            </a:r>
            <a:endParaRPr lang="en-GB" sz="4800" dirty="0"/>
          </a:p>
        </p:txBody>
      </p:sp>
      <p:sp>
        <p:nvSpPr>
          <p:cNvPr id="3" name="Content Placeholder 2">
            <a:extLst>
              <a:ext uri="{FF2B5EF4-FFF2-40B4-BE49-F238E27FC236}">
                <a16:creationId xmlns:a16="http://schemas.microsoft.com/office/drawing/2014/main" id="{18B01D70-09B6-46DF-9DF2-6FD8E0DB305C}"/>
              </a:ext>
            </a:extLst>
          </p:cNvPr>
          <p:cNvSpPr>
            <a:spLocks noGrp="1"/>
          </p:cNvSpPr>
          <p:nvPr>
            <p:ph idx="1"/>
          </p:nvPr>
        </p:nvSpPr>
        <p:spPr>
          <a:xfrm>
            <a:off x="286247" y="1853248"/>
            <a:ext cx="11402170" cy="4404429"/>
          </a:xfrm>
        </p:spPr>
        <p:txBody>
          <a:bodyPr>
            <a:normAutofit/>
          </a:bodyPr>
          <a:lstStyle/>
          <a:p>
            <a:pPr marL="0" indent="0" algn="just">
              <a:buNone/>
            </a:pPr>
            <a:r>
              <a:rPr lang="en-US" sz="3600" dirty="0"/>
              <a:t>Effective stakeholder management is a critical component of project success. </a:t>
            </a:r>
          </a:p>
          <a:p>
            <a:pPr marL="0" indent="0" algn="just">
              <a:buNone/>
            </a:pPr>
            <a:r>
              <a:rPr lang="en-US" sz="3600" dirty="0"/>
              <a:t>There are several tools and techniques that project managers can use to identify, analyze, and manage stakeholders throughout the project lifecycle</a:t>
            </a:r>
            <a:endParaRPr lang="en-GB" sz="3600" dirty="0"/>
          </a:p>
        </p:txBody>
      </p:sp>
    </p:spTree>
    <p:extLst>
      <p:ext uri="{BB962C8B-B14F-4D97-AF65-F5344CB8AC3E}">
        <p14:creationId xmlns:p14="http://schemas.microsoft.com/office/powerpoint/2010/main" val="479960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E09BF-7C69-403E-8EEA-7E1D3E04CEAE}"/>
              </a:ext>
            </a:extLst>
          </p:cNvPr>
          <p:cNvSpPr>
            <a:spLocks noGrp="1"/>
          </p:cNvSpPr>
          <p:nvPr>
            <p:ph type="title"/>
          </p:nvPr>
        </p:nvSpPr>
        <p:spPr>
          <a:xfrm>
            <a:off x="357808" y="190325"/>
            <a:ext cx="11131827" cy="1400530"/>
          </a:xfrm>
        </p:spPr>
        <p:txBody>
          <a:bodyPr/>
          <a:lstStyle/>
          <a:p>
            <a:pPr algn="ctr"/>
            <a:r>
              <a:rPr lang="en-US" dirty="0"/>
              <a:t>Project stakeholder management tools-&amp; techniques-cont. </a:t>
            </a:r>
            <a:endParaRPr lang="en-GB" dirty="0"/>
          </a:p>
        </p:txBody>
      </p:sp>
      <p:sp>
        <p:nvSpPr>
          <p:cNvPr id="3" name="Content Placeholder 2">
            <a:extLst>
              <a:ext uri="{FF2B5EF4-FFF2-40B4-BE49-F238E27FC236}">
                <a16:creationId xmlns:a16="http://schemas.microsoft.com/office/drawing/2014/main" id="{3A6AD040-06F9-4653-90F8-B6625B839609}"/>
              </a:ext>
            </a:extLst>
          </p:cNvPr>
          <p:cNvSpPr>
            <a:spLocks noGrp="1"/>
          </p:cNvSpPr>
          <p:nvPr>
            <p:ph idx="1"/>
          </p:nvPr>
        </p:nvSpPr>
        <p:spPr>
          <a:xfrm>
            <a:off x="238539" y="1701579"/>
            <a:ext cx="11505538" cy="4866197"/>
          </a:xfrm>
        </p:spPr>
        <p:txBody>
          <a:bodyPr>
            <a:normAutofit/>
          </a:bodyPr>
          <a:lstStyle/>
          <a:p>
            <a:pPr algn="just"/>
            <a:r>
              <a:rPr lang="en-US" sz="2800" dirty="0">
                <a:solidFill>
                  <a:srgbClr val="00B0F0"/>
                </a:solidFill>
              </a:rPr>
              <a:t>Stakeholder Identification Tools</a:t>
            </a:r>
          </a:p>
          <a:p>
            <a:pPr algn="just">
              <a:buFont typeface="Arial" panose="020B0604020202020204" pitchFamily="34" charset="0"/>
              <a:buChar char="•"/>
            </a:pPr>
            <a:r>
              <a:rPr lang="en-US" sz="2800" dirty="0"/>
              <a:t>Stakeholder Register: A document that lists all stakeholders, including their roles, interests, influence, and contact details.</a:t>
            </a:r>
          </a:p>
          <a:p>
            <a:pPr algn="just">
              <a:buFont typeface="Arial" panose="020B0604020202020204" pitchFamily="34" charset="0"/>
              <a:buChar char="•"/>
            </a:pPr>
            <a:r>
              <a:rPr lang="en-US" sz="2800" dirty="0"/>
              <a:t>Brainstorming and Workshops: Collaborative sessions with the project team to identify stakeholders and their potential impact.</a:t>
            </a:r>
          </a:p>
          <a:p>
            <a:pPr algn="just">
              <a:buFont typeface="Arial" panose="020B0604020202020204" pitchFamily="34" charset="0"/>
              <a:buChar char="•"/>
            </a:pPr>
            <a:r>
              <a:rPr lang="en-US" sz="2800" dirty="0"/>
              <a:t>Expert Judgment: Consulting with experienced individuals or teams to identify key stakeholders.</a:t>
            </a:r>
            <a:endParaRPr lang="en-GB" sz="2800" dirty="0"/>
          </a:p>
        </p:txBody>
      </p:sp>
    </p:spTree>
    <p:extLst>
      <p:ext uri="{BB962C8B-B14F-4D97-AF65-F5344CB8AC3E}">
        <p14:creationId xmlns:p14="http://schemas.microsoft.com/office/powerpoint/2010/main" val="19459760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1B094-8010-4AC5-B972-8D9FCB5A4B6B}"/>
              </a:ext>
            </a:extLst>
          </p:cNvPr>
          <p:cNvSpPr>
            <a:spLocks noGrp="1"/>
          </p:cNvSpPr>
          <p:nvPr>
            <p:ph type="title"/>
          </p:nvPr>
        </p:nvSpPr>
        <p:spPr>
          <a:xfrm>
            <a:off x="299499" y="302150"/>
            <a:ext cx="11593001" cy="1017767"/>
          </a:xfrm>
        </p:spPr>
        <p:txBody>
          <a:bodyPr/>
          <a:lstStyle/>
          <a:p>
            <a:pPr algn="ctr"/>
            <a:r>
              <a:rPr lang="en-GB" sz="3200" dirty="0"/>
              <a:t>Project stakeholder management tools-&amp; </a:t>
            </a:r>
            <a:br>
              <a:rPr lang="en-GB" sz="3200" dirty="0"/>
            </a:br>
            <a:r>
              <a:rPr lang="en-GB" sz="3200" dirty="0"/>
              <a:t>techniques-cont</a:t>
            </a:r>
            <a:r>
              <a:rPr lang="en-GB" dirty="0"/>
              <a:t>.</a:t>
            </a:r>
          </a:p>
        </p:txBody>
      </p:sp>
      <p:sp>
        <p:nvSpPr>
          <p:cNvPr id="3" name="Content Placeholder 2">
            <a:extLst>
              <a:ext uri="{FF2B5EF4-FFF2-40B4-BE49-F238E27FC236}">
                <a16:creationId xmlns:a16="http://schemas.microsoft.com/office/drawing/2014/main" id="{8C0FA2EE-9C7F-493F-995E-6C8D88595C75}"/>
              </a:ext>
            </a:extLst>
          </p:cNvPr>
          <p:cNvSpPr>
            <a:spLocks noGrp="1"/>
          </p:cNvSpPr>
          <p:nvPr>
            <p:ph idx="1"/>
          </p:nvPr>
        </p:nvSpPr>
        <p:spPr>
          <a:xfrm>
            <a:off x="393199" y="1582309"/>
            <a:ext cx="11183900" cy="4659465"/>
          </a:xfrm>
        </p:spPr>
        <p:txBody>
          <a:bodyPr/>
          <a:lstStyle/>
          <a:p>
            <a:r>
              <a:rPr lang="en-US" dirty="0"/>
              <a:t>Stakeholder Analysis Tools</a:t>
            </a:r>
          </a:p>
          <a:p>
            <a:pPr>
              <a:buFont typeface="Arial" panose="020B0604020202020204" pitchFamily="34" charset="0"/>
              <a:buChar char="•"/>
            </a:pPr>
            <a:r>
              <a:rPr lang="en-US" dirty="0">
                <a:solidFill>
                  <a:srgbClr val="00B0F0"/>
                </a:solidFill>
              </a:rPr>
              <a:t>Stakeholder Mapping/Matrix</a:t>
            </a:r>
            <a:r>
              <a:rPr lang="en-US" dirty="0"/>
              <a:t>: Visual tools to categorize stakeholders based on interest and influence</a:t>
            </a:r>
          </a:p>
          <a:p>
            <a:pPr marL="0" indent="0">
              <a:buNone/>
            </a:pPr>
            <a:endParaRPr lang="en-GB" dirty="0"/>
          </a:p>
        </p:txBody>
      </p:sp>
      <p:pic>
        <p:nvPicPr>
          <p:cNvPr id="4" name="Picture 3">
            <a:extLst>
              <a:ext uri="{FF2B5EF4-FFF2-40B4-BE49-F238E27FC236}">
                <a16:creationId xmlns:a16="http://schemas.microsoft.com/office/drawing/2014/main" id="{976704B1-6E5A-40B3-ABA4-8316FFD175DC}"/>
              </a:ext>
            </a:extLst>
          </p:cNvPr>
          <p:cNvPicPr>
            <a:picLocks noChangeAspect="1"/>
          </p:cNvPicPr>
          <p:nvPr/>
        </p:nvPicPr>
        <p:blipFill>
          <a:blip r:embed="rId2"/>
          <a:stretch>
            <a:fillRect/>
          </a:stretch>
        </p:blipFill>
        <p:spPr>
          <a:xfrm>
            <a:off x="1303080" y="2808330"/>
            <a:ext cx="9315495" cy="3596952"/>
          </a:xfrm>
          <a:prstGeom prst="rect">
            <a:avLst/>
          </a:prstGeom>
        </p:spPr>
      </p:pic>
    </p:spTree>
    <p:extLst>
      <p:ext uri="{BB962C8B-B14F-4D97-AF65-F5344CB8AC3E}">
        <p14:creationId xmlns:p14="http://schemas.microsoft.com/office/powerpoint/2010/main" val="3506227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D0FB5-4794-403E-BDF9-E4B41A516132}"/>
              </a:ext>
            </a:extLst>
          </p:cNvPr>
          <p:cNvSpPr>
            <a:spLocks noGrp="1"/>
          </p:cNvSpPr>
          <p:nvPr>
            <p:ph type="title"/>
          </p:nvPr>
        </p:nvSpPr>
        <p:spPr>
          <a:xfrm>
            <a:off x="646111" y="242516"/>
            <a:ext cx="11082063" cy="981986"/>
          </a:xfrm>
        </p:spPr>
        <p:txBody>
          <a:bodyPr/>
          <a:lstStyle/>
          <a:p>
            <a:r>
              <a:rPr lang="en-GB" dirty="0"/>
              <a:t>Stakeholder Mapping/Matrix</a:t>
            </a:r>
          </a:p>
        </p:txBody>
      </p:sp>
      <p:sp>
        <p:nvSpPr>
          <p:cNvPr id="3" name="Content Placeholder 2">
            <a:extLst>
              <a:ext uri="{FF2B5EF4-FFF2-40B4-BE49-F238E27FC236}">
                <a16:creationId xmlns:a16="http://schemas.microsoft.com/office/drawing/2014/main" id="{E5EBF332-9122-472A-88C7-BC40703CDF32}"/>
              </a:ext>
            </a:extLst>
          </p:cNvPr>
          <p:cNvSpPr>
            <a:spLocks noGrp="1"/>
          </p:cNvSpPr>
          <p:nvPr>
            <p:ph idx="1"/>
          </p:nvPr>
        </p:nvSpPr>
        <p:spPr>
          <a:xfrm>
            <a:off x="190832" y="1168843"/>
            <a:ext cx="11537342" cy="5581815"/>
          </a:xfrm>
        </p:spPr>
        <p:txBody>
          <a:bodyPr>
            <a:normAutofit/>
          </a:bodyPr>
          <a:lstStyle/>
          <a:p>
            <a:pPr marL="0" indent="0" algn="just">
              <a:buNone/>
            </a:pPr>
            <a:r>
              <a:rPr lang="en-US" sz="2200" dirty="0"/>
              <a:t>According to the Power-Interest Grid, four categories of stakeholders result:</a:t>
            </a:r>
          </a:p>
          <a:p>
            <a:pPr algn="just"/>
            <a:r>
              <a:rPr lang="en-US" sz="2800" dirty="0">
                <a:solidFill>
                  <a:srgbClr val="00B0F0"/>
                </a:solidFill>
              </a:rPr>
              <a:t>Apathetics</a:t>
            </a:r>
            <a:r>
              <a:rPr lang="en-US" sz="2800" dirty="0"/>
              <a:t> — These are stakeholders with low interest and low power, and may not even know the project exists.  They should be monitored with minimum effort.(lower level workers </a:t>
            </a:r>
            <a:r>
              <a:rPr lang="en-US" sz="2800" dirty="0" err="1"/>
              <a:t>eg</a:t>
            </a:r>
            <a:r>
              <a:rPr lang="en-US" sz="2800" dirty="0"/>
              <a:t> cleaners)</a:t>
            </a:r>
          </a:p>
          <a:p>
            <a:pPr algn="just"/>
            <a:r>
              <a:rPr lang="en-US" sz="2800" dirty="0">
                <a:solidFill>
                  <a:srgbClr val="00B0F0"/>
                </a:solidFill>
              </a:rPr>
              <a:t>Latents </a:t>
            </a:r>
            <a:r>
              <a:rPr lang="en-US" sz="2800" dirty="0"/>
              <a:t>— These are stakeholders with low interest (i.e. no particular interest or involvement) in the project and high power (i.e. have the power) to influence it greatly if they become interested. They should be kept satisfied. (lower level managers)</a:t>
            </a:r>
          </a:p>
          <a:p>
            <a:endParaRPr lang="en-GB" dirty="0"/>
          </a:p>
        </p:txBody>
      </p:sp>
    </p:spTree>
    <p:extLst>
      <p:ext uri="{BB962C8B-B14F-4D97-AF65-F5344CB8AC3E}">
        <p14:creationId xmlns:p14="http://schemas.microsoft.com/office/powerpoint/2010/main" val="2669860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37351-6D7A-4145-88F0-67D794989022}"/>
              </a:ext>
            </a:extLst>
          </p:cNvPr>
          <p:cNvSpPr>
            <a:spLocks noGrp="1"/>
          </p:cNvSpPr>
          <p:nvPr>
            <p:ph type="title"/>
          </p:nvPr>
        </p:nvSpPr>
        <p:spPr>
          <a:xfrm>
            <a:off x="646111" y="452718"/>
            <a:ext cx="9404723" cy="875150"/>
          </a:xfrm>
        </p:spPr>
        <p:txBody>
          <a:bodyPr/>
          <a:lstStyle/>
          <a:p>
            <a:r>
              <a:rPr lang="en-GB" dirty="0"/>
              <a:t>Stakeholder Mapping/Matrix</a:t>
            </a:r>
          </a:p>
        </p:txBody>
      </p:sp>
      <p:sp>
        <p:nvSpPr>
          <p:cNvPr id="3" name="Content Placeholder 2">
            <a:extLst>
              <a:ext uri="{FF2B5EF4-FFF2-40B4-BE49-F238E27FC236}">
                <a16:creationId xmlns:a16="http://schemas.microsoft.com/office/drawing/2014/main" id="{43AFC985-9CCB-4086-BBE6-A4041B96CAA3}"/>
              </a:ext>
            </a:extLst>
          </p:cNvPr>
          <p:cNvSpPr>
            <a:spLocks noGrp="1"/>
          </p:cNvSpPr>
          <p:nvPr>
            <p:ph idx="1"/>
          </p:nvPr>
        </p:nvSpPr>
        <p:spPr>
          <a:xfrm>
            <a:off x="294793" y="1327868"/>
            <a:ext cx="11251096" cy="5438692"/>
          </a:xfrm>
        </p:spPr>
        <p:txBody>
          <a:bodyPr/>
          <a:lstStyle/>
          <a:p>
            <a:pPr algn="just"/>
            <a:r>
              <a:rPr lang="en-US" sz="2800" dirty="0">
                <a:solidFill>
                  <a:srgbClr val="00B0F0"/>
                </a:solidFill>
              </a:rPr>
              <a:t>Promoters </a:t>
            </a:r>
            <a:r>
              <a:rPr lang="en-US" sz="2800" dirty="0"/>
              <a:t>— These are stakeholders with high interest in the project and high power to help make it successful (or to derail it).   They should be managed closely and the project should be influenced.eg shareholders)</a:t>
            </a:r>
          </a:p>
          <a:p>
            <a:pPr algn="just"/>
            <a:r>
              <a:rPr lang="en-US" sz="2800" dirty="0">
                <a:solidFill>
                  <a:srgbClr val="00B0F0"/>
                </a:solidFill>
              </a:rPr>
              <a:t>Defenders</a:t>
            </a:r>
            <a:r>
              <a:rPr lang="en-US" sz="2800" dirty="0"/>
              <a:t> — These are stakeholders with high interest (i.e. a vested interest) and can voice their support in the community, and low power (i.e. little actual power) to influence the project in any way. They should be kept informed. </a:t>
            </a:r>
            <a:r>
              <a:rPr lang="en-US" sz="2800" dirty="0" err="1"/>
              <a:t>Eg</a:t>
            </a:r>
            <a:r>
              <a:rPr lang="en-US" sz="2800" dirty="0"/>
              <a:t> people in the community</a:t>
            </a:r>
          </a:p>
          <a:p>
            <a:endParaRPr lang="en-GB" dirty="0"/>
          </a:p>
        </p:txBody>
      </p:sp>
    </p:spTree>
    <p:extLst>
      <p:ext uri="{BB962C8B-B14F-4D97-AF65-F5344CB8AC3E}">
        <p14:creationId xmlns:p14="http://schemas.microsoft.com/office/powerpoint/2010/main" val="2253972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52223-28A0-48D2-BF2D-AC9D0CE293A3}"/>
              </a:ext>
            </a:extLst>
          </p:cNvPr>
          <p:cNvSpPr>
            <a:spLocks noGrp="1"/>
          </p:cNvSpPr>
          <p:nvPr>
            <p:ph type="title"/>
          </p:nvPr>
        </p:nvSpPr>
        <p:spPr/>
        <p:txBody>
          <a:bodyPr/>
          <a:lstStyle/>
          <a:p>
            <a:r>
              <a:rPr lang="en-US" dirty="0"/>
              <a:t>Define; stakeholder</a:t>
            </a:r>
            <a:endParaRPr lang="en-GB" dirty="0"/>
          </a:p>
        </p:txBody>
      </p:sp>
      <p:sp>
        <p:nvSpPr>
          <p:cNvPr id="3" name="Content Placeholder 2">
            <a:extLst>
              <a:ext uri="{FF2B5EF4-FFF2-40B4-BE49-F238E27FC236}">
                <a16:creationId xmlns:a16="http://schemas.microsoft.com/office/drawing/2014/main" id="{B15DB588-DF2A-4774-9F20-23E87762D51D}"/>
              </a:ext>
            </a:extLst>
          </p:cNvPr>
          <p:cNvSpPr>
            <a:spLocks noGrp="1"/>
          </p:cNvSpPr>
          <p:nvPr>
            <p:ph idx="1"/>
          </p:nvPr>
        </p:nvSpPr>
        <p:spPr>
          <a:xfrm>
            <a:off x="246491" y="2182709"/>
            <a:ext cx="11433975" cy="3450613"/>
          </a:xfrm>
        </p:spPr>
        <p:txBody>
          <a:bodyPr>
            <a:normAutofit/>
          </a:bodyPr>
          <a:lstStyle/>
          <a:p>
            <a:pPr marL="0" indent="0">
              <a:buNone/>
            </a:pPr>
            <a:r>
              <a:rPr lang="en-US" sz="4000" dirty="0"/>
              <a:t>        </a:t>
            </a:r>
          </a:p>
          <a:p>
            <a:pPr marL="0" indent="0">
              <a:buNone/>
            </a:pPr>
            <a:r>
              <a:rPr lang="en-US" sz="4000" dirty="0"/>
              <a:t>           What/who is a stakeholder?</a:t>
            </a:r>
            <a:endParaRPr lang="en-GB" sz="4000" dirty="0"/>
          </a:p>
        </p:txBody>
      </p:sp>
    </p:spTree>
    <p:extLst>
      <p:ext uri="{BB962C8B-B14F-4D97-AF65-F5344CB8AC3E}">
        <p14:creationId xmlns:p14="http://schemas.microsoft.com/office/powerpoint/2010/main" val="1145272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1967E-376E-4855-B5B4-A11DED530516}"/>
              </a:ext>
            </a:extLst>
          </p:cNvPr>
          <p:cNvSpPr>
            <a:spLocks noGrp="1"/>
          </p:cNvSpPr>
          <p:nvPr>
            <p:ph type="title"/>
          </p:nvPr>
        </p:nvSpPr>
        <p:spPr/>
        <p:txBody>
          <a:bodyPr/>
          <a:lstStyle/>
          <a:p>
            <a:pPr algn="ctr"/>
            <a:r>
              <a:rPr lang="en-US" dirty="0"/>
              <a:t>Conclusion</a:t>
            </a:r>
            <a:endParaRPr lang="en-GB" dirty="0"/>
          </a:p>
        </p:txBody>
      </p:sp>
      <p:sp>
        <p:nvSpPr>
          <p:cNvPr id="3" name="Content Placeholder 2">
            <a:extLst>
              <a:ext uri="{FF2B5EF4-FFF2-40B4-BE49-F238E27FC236}">
                <a16:creationId xmlns:a16="http://schemas.microsoft.com/office/drawing/2014/main" id="{D6411BD1-B8A7-4791-B454-6D63B9C431E4}"/>
              </a:ext>
            </a:extLst>
          </p:cNvPr>
          <p:cNvSpPr>
            <a:spLocks noGrp="1"/>
          </p:cNvSpPr>
          <p:nvPr>
            <p:ph idx="1"/>
          </p:nvPr>
        </p:nvSpPr>
        <p:spPr>
          <a:xfrm>
            <a:off x="326003" y="1383528"/>
            <a:ext cx="11306755" cy="4864872"/>
          </a:xfrm>
        </p:spPr>
        <p:txBody>
          <a:bodyPr>
            <a:normAutofit/>
          </a:bodyPr>
          <a:lstStyle/>
          <a:p>
            <a:pPr marL="0" indent="0" algn="just">
              <a:buNone/>
            </a:pPr>
            <a:r>
              <a:rPr lang="en-US" sz="2800" dirty="0"/>
              <a:t>The Project Stakeholder Management process involves summarizing key takeaways, assessing stakeholder satisfaction, Evaluating Communication &amp; Conflict Resolution, Reviewing Project Impact on Stakeholders,  identifying lessons learned for future projects, and Formal Closure &amp; Acknowledgment of key stake holders.</a:t>
            </a:r>
            <a:endParaRPr lang="en-GB" sz="2800" dirty="0"/>
          </a:p>
        </p:txBody>
      </p:sp>
    </p:spTree>
    <p:extLst>
      <p:ext uri="{BB962C8B-B14F-4D97-AF65-F5344CB8AC3E}">
        <p14:creationId xmlns:p14="http://schemas.microsoft.com/office/powerpoint/2010/main" val="476958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6852D-DFA0-4C4E-9355-99BDA4D5BD3F}"/>
              </a:ext>
            </a:extLst>
          </p:cNvPr>
          <p:cNvSpPr>
            <a:spLocks noGrp="1"/>
          </p:cNvSpPr>
          <p:nvPr>
            <p:ph type="title"/>
          </p:nvPr>
        </p:nvSpPr>
        <p:spPr>
          <a:xfrm>
            <a:off x="749478" y="715111"/>
            <a:ext cx="9404723" cy="1400530"/>
          </a:xfrm>
        </p:spPr>
        <p:txBody>
          <a:bodyPr/>
          <a:lstStyle/>
          <a:p>
            <a:pPr algn="ctr"/>
            <a:r>
              <a:rPr lang="en-US" sz="4800" dirty="0"/>
              <a:t>END</a:t>
            </a:r>
            <a:endParaRPr lang="en-GB" sz="4800" dirty="0"/>
          </a:p>
        </p:txBody>
      </p:sp>
      <p:sp>
        <p:nvSpPr>
          <p:cNvPr id="3" name="Content Placeholder 2">
            <a:extLst>
              <a:ext uri="{FF2B5EF4-FFF2-40B4-BE49-F238E27FC236}">
                <a16:creationId xmlns:a16="http://schemas.microsoft.com/office/drawing/2014/main" id="{DAF99C22-9722-4F8C-A4D4-10D6A890728A}"/>
              </a:ext>
            </a:extLst>
          </p:cNvPr>
          <p:cNvSpPr>
            <a:spLocks noGrp="1"/>
          </p:cNvSpPr>
          <p:nvPr>
            <p:ph idx="1"/>
          </p:nvPr>
        </p:nvSpPr>
        <p:spPr>
          <a:xfrm>
            <a:off x="1405462" y="2848048"/>
            <a:ext cx="8946541" cy="4195481"/>
          </a:xfrm>
        </p:spPr>
        <p:txBody>
          <a:bodyPr>
            <a:normAutofit/>
          </a:bodyPr>
          <a:lstStyle/>
          <a:p>
            <a:pPr marL="0" indent="0" algn="ctr">
              <a:buNone/>
            </a:pPr>
            <a:r>
              <a:rPr lang="en-US" sz="6000" dirty="0"/>
              <a:t>THANK YOU</a:t>
            </a:r>
            <a:endParaRPr lang="en-GB" sz="6000" dirty="0"/>
          </a:p>
        </p:txBody>
      </p:sp>
    </p:spTree>
    <p:extLst>
      <p:ext uri="{BB962C8B-B14F-4D97-AF65-F5344CB8AC3E}">
        <p14:creationId xmlns:p14="http://schemas.microsoft.com/office/powerpoint/2010/main" val="4172229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4804C-4D7B-4C26-88D3-57BB681AB43C}"/>
              </a:ext>
            </a:extLst>
          </p:cNvPr>
          <p:cNvSpPr>
            <a:spLocks noGrp="1"/>
          </p:cNvSpPr>
          <p:nvPr>
            <p:ph type="title"/>
          </p:nvPr>
        </p:nvSpPr>
        <p:spPr>
          <a:xfrm>
            <a:off x="485029" y="342420"/>
            <a:ext cx="10162349" cy="1049235"/>
          </a:xfrm>
        </p:spPr>
        <p:txBody>
          <a:bodyPr>
            <a:normAutofit/>
          </a:bodyPr>
          <a:lstStyle/>
          <a:p>
            <a:r>
              <a:rPr lang="en-US" sz="4000" dirty="0"/>
              <a:t>Stakeholder defined;</a:t>
            </a:r>
            <a:endParaRPr lang="en-GB" sz="4000" dirty="0"/>
          </a:p>
        </p:txBody>
      </p:sp>
      <p:sp>
        <p:nvSpPr>
          <p:cNvPr id="3" name="Content Placeholder 2">
            <a:extLst>
              <a:ext uri="{FF2B5EF4-FFF2-40B4-BE49-F238E27FC236}">
                <a16:creationId xmlns:a16="http://schemas.microsoft.com/office/drawing/2014/main" id="{FAEAEF84-879D-423F-90BF-ECEC0A7E52CB}"/>
              </a:ext>
            </a:extLst>
          </p:cNvPr>
          <p:cNvSpPr>
            <a:spLocks noGrp="1"/>
          </p:cNvSpPr>
          <p:nvPr>
            <p:ph idx="1"/>
          </p:nvPr>
        </p:nvSpPr>
        <p:spPr>
          <a:xfrm>
            <a:off x="302150" y="1853754"/>
            <a:ext cx="11346511" cy="3612591"/>
          </a:xfrm>
        </p:spPr>
        <p:txBody>
          <a:bodyPr/>
          <a:lstStyle/>
          <a:p>
            <a:pPr marL="0" indent="0" algn="just">
              <a:buNone/>
            </a:pPr>
            <a:r>
              <a:rPr lang="en-US" sz="3600" dirty="0"/>
              <a:t>A stakeholder is any individual, group, or organization who may positively or negatively be affected by, or cause an effect on, the decisions, activities, or outcomes of a project.</a:t>
            </a:r>
          </a:p>
          <a:p>
            <a:endParaRPr lang="en-GB" dirty="0"/>
          </a:p>
        </p:txBody>
      </p:sp>
    </p:spTree>
    <p:extLst>
      <p:ext uri="{BB962C8B-B14F-4D97-AF65-F5344CB8AC3E}">
        <p14:creationId xmlns:p14="http://schemas.microsoft.com/office/powerpoint/2010/main" val="2023985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55655-41F7-462A-A8DE-6C4B5DA43293}"/>
              </a:ext>
            </a:extLst>
          </p:cNvPr>
          <p:cNvSpPr>
            <a:spLocks noGrp="1"/>
          </p:cNvSpPr>
          <p:nvPr>
            <p:ph type="title"/>
          </p:nvPr>
        </p:nvSpPr>
        <p:spPr>
          <a:xfrm>
            <a:off x="278296" y="452718"/>
            <a:ext cx="10797871" cy="1400530"/>
          </a:xfrm>
        </p:spPr>
        <p:txBody>
          <a:bodyPr/>
          <a:lstStyle/>
          <a:p>
            <a:r>
              <a:rPr lang="en-GB" dirty="0">
                <a:solidFill>
                  <a:srgbClr val="FB8C29"/>
                </a:solidFill>
              </a:rPr>
              <a:t>Project Stakeholder Management-Cont.</a:t>
            </a:r>
            <a:endParaRPr lang="en-GB" dirty="0"/>
          </a:p>
        </p:txBody>
      </p:sp>
      <p:pic>
        <p:nvPicPr>
          <p:cNvPr id="4" name="Content Placeholder 3">
            <a:extLst>
              <a:ext uri="{FF2B5EF4-FFF2-40B4-BE49-F238E27FC236}">
                <a16:creationId xmlns:a16="http://schemas.microsoft.com/office/drawing/2014/main" id="{84BECCBF-F031-48BC-A1E7-A91DA1A9A3FE}"/>
              </a:ext>
            </a:extLst>
          </p:cNvPr>
          <p:cNvPicPr>
            <a:picLocks noGrp="1" noChangeAspect="1"/>
          </p:cNvPicPr>
          <p:nvPr>
            <p:ph idx="1"/>
          </p:nvPr>
        </p:nvPicPr>
        <p:blipFill>
          <a:blip r:embed="rId2"/>
          <a:stretch>
            <a:fillRect/>
          </a:stretch>
        </p:blipFill>
        <p:spPr>
          <a:xfrm>
            <a:off x="0" y="1383528"/>
            <a:ext cx="11545293" cy="3274156"/>
          </a:xfrm>
          <a:prstGeom prst="rect">
            <a:avLst/>
          </a:prstGeom>
        </p:spPr>
      </p:pic>
    </p:spTree>
    <p:extLst>
      <p:ext uri="{BB962C8B-B14F-4D97-AF65-F5344CB8AC3E}">
        <p14:creationId xmlns:p14="http://schemas.microsoft.com/office/powerpoint/2010/main" val="3100059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CDEC4-90A4-4438-AE87-F3563FBBECF1}"/>
              </a:ext>
            </a:extLst>
          </p:cNvPr>
          <p:cNvSpPr>
            <a:spLocks noGrp="1"/>
          </p:cNvSpPr>
          <p:nvPr>
            <p:ph type="title"/>
          </p:nvPr>
        </p:nvSpPr>
        <p:spPr>
          <a:xfrm>
            <a:off x="389614" y="452718"/>
            <a:ext cx="11139777" cy="1400530"/>
          </a:xfrm>
        </p:spPr>
        <p:txBody>
          <a:bodyPr/>
          <a:lstStyle/>
          <a:p>
            <a:r>
              <a:rPr lang="en-GB" dirty="0"/>
              <a:t>Stakeholder management defined;</a:t>
            </a:r>
          </a:p>
        </p:txBody>
      </p:sp>
      <p:sp>
        <p:nvSpPr>
          <p:cNvPr id="3" name="Content Placeholder 2">
            <a:extLst>
              <a:ext uri="{FF2B5EF4-FFF2-40B4-BE49-F238E27FC236}">
                <a16:creationId xmlns:a16="http://schemas.microsoft.com/office/drawing/2014/main" id="{F481F435-3BB2-4DD9-9C0D-44F0FB59D00B}"/>
              </a:ext>
            </a:extLst>
          </p:cNvPr>
          <p:cNvSpPr>
            <a:spLocks noGrp="1"/>
          </p:cNvSpPr>
          <p:nvPr>
            <p:ph idx="1"/>
          </p:nvPr>
        </p:nvSpPr>
        <p:spPr>
          <a:xfrm>
            <a:off x="238539" y="1407382"/>
            <a:ext cx="11640709" cy="5057028"/>
          </a:xfrm>
        </p:spPr>
        <p:txBody>
          <a:bodyPr>
            <a:normAutofit/>
          </a:bodyPr>
          <a:lstStyle/>
          <a:p>
            <a:pPr marL="0" lvl="0" indent="0" algn="just">
              <a:buClr>
                <a:srgbClr val="1E5155">
                  <a:lumMod val="40000"/>
                  <a:lumOff val="60000"/>
                </a:srgbClr>
              </a:buClr>
              <a:buNone/>
            </a:pPr>
            <a:r>
              <a:rPr lang="en-US" sz="3600" dirty="0">
                <a:solidFill>
                  <a:prstClr val="white"/>
                </a:solidFill>
              </a:rPr>
              <a:t>Stakeholder management is the process of identifying, analyzing, engaging, and maintaining relationships with individuals or groups that have an interest in or can affect a project, organization, or system. </a:t>
            </a:r>
          </a:p>
          <a:p>
            <a:pPr marL="0" lvl="0" indent="0" algn="just">
              <a:buClr>
                <a:srgbClr val="1E5155">
                  <a:lumMod val="40000"/>
                  <a:lumOff val="60000"/>
                </a:srgbClr>
              </a:buClr>
              <a:buNone/>
            </a:pPr>
            <a:r>
              <a:rPr lang="en-US" sz="3600" dirty="0">
                <a:solidFill>
                  <a:prstClr val="white"/>
                </a:solidFill>
              </a:rPr>
              <a:t>The goal is to balance stakeholder expectations while achieving business or project objectives effectively.</a:t>
            </a:r>
            <a:endParaRPr lang="en-GB" sz="3600" dirty="0">
              <a:solidFill>
                <a:prstClr val="white"/>
              </a:solidFill>
            </a:endParaRPr>
          </a:p>
          <a:p>
            <a:endParaRPr lang="en-GB" dirty="0"/>
          </a:p>
        </p:txBody>
      </p:sp>
    </p:spTree>
    <p:extLst>
      <p:ext uri="{BB962C8B-B14F-4D97-AF65-F5344CB8AC3E}">
        <p14:creationId xmlns:p14="http://schemas.microsoft.com/office/powerpoint/2010/main" val="1516536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37636-E004-49A0-8ADA-E1D12C2147E4}"/>
              </a:ext>
            </a:extLst>
          </p:cNvPr>
          <p:cNvSpPr>
            <a:spLocks noGrp="1"/>
          </p:cNvSpPr>
          <p:nvPr>
            <p:ph type="title"/>
          </p:nvPr>
        </p:nvSpPr>
        <p:spPr>
          <a:xfrm>
            <a:off x="349858" y="79514"/>
            <a:ext cx="11084118" cy="1472091"/>
          </a:xfrm>
        </p:spPr>
        <p:txBody>
          <a:bodyPr/>
          <a:lstStyle/>
          <a:p>
            <a:r>
              <a:rPr lang="en-GB" dirty="0">
                <a:solidFill>
                  <a:srgbClr val="FB8C29"/>
                </a:solidFill>
              </a:rPr>
              <a:t>Project Stakeholder Management-Cont.</a:t>
            </a:r>
            <a:endParaRPr lang="en-GB" dirty="0"/>
          </a:p>
        </p:txBody>
      </p:sp>
      <p:sp>
        <p:nvSpPr>
          <p:cNvPr id="3" name="Content Placeholder 2">
            <a:extLst>
              <a:ext uri="{FF2B5EF4-FFF2-40B4-BE49-F238E27FC236}">
                <a16:creationId xmlns:a16="http://schemas.microsoft.com/office/drawing/2014/main" id="{68EFDDCB-1E4E-438F-8A2B-1E9C665E6EA6}"/>
              </a:ext>
            </a:extLst>
          </p:cNvPr>
          <p:cNvSpPr>
            <a:spLocks noGrp="1"/>
          </p:cNvSpPr>
          <p:nvPr>
            <p:ph idx="1"/>
          </p:nvPr>
        </p:nvSpPr>
        <p:spPr>
          <a:xfrm>
            <a:off x="294198" y="1447137"/>
            <a:ext cx="11547943" cy="5096786"/>
          </a:xfrm>
        </p:spPr>
        <p:txBody>
          <a:bodyPr/>
          <a:lstStyle/>
          <a:p>
            <a:pPr marL="0" indent="0" algn="just">
              <a:buNone/>
            </a:pPr>
            <a:r>
              <a:rPr lang="en-US" sz="3200" dirty="0"/>
              <a:t>Stakeholder mgt is an important tool that allows one to identify which stakeholders might have the most influence over the success or failure of the project, and which are the most important supporters and opponents when implementing a project. Based on this, managers can adjust their decisions and, also, can make plans for dealing with stakeholders having different interests and different levels of influence.</a:t>
            </a:r>
          </a:p>
          <a:p>
            <a:endParaRPr lang="en-GB" dirty="0"/>
          </a:p>
        </p:txBody>
      </p:sp>
    </p:spTree>
    <p:extLst>
      <p:ext uri="{BB962C8B-B14F-4D97-AF65-F5344CB8AC3E}">
        <p14:creationId xmlns:p14="http://schemas.microsoft.com/office/powerpoint/2010/main" val="2663826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05F06-7083-431F-B944-F23D89285908}"/>
              </a:ext>
            </a:extLst>
          </p:cNvPr>
          <p:cNvSpPr>
            <a:spLocks noGrp="1"/>
          </p:cNvSpPr>
          <p:nvPr>
            <p:ph type="title"/>
          </p:nvPr>
        </p:nvSpPr>
        <p:spPr>
          <a:xfrm>
            <a:off x="272995" y="178904"/>
            <a:ext cx="11577099" cy="1049235"/>
          </a:xfrm>
        </p:spPr>
        <p:txBody>
          <a:bodyPr/>
          <a:lstStyle/>
          <a:p>
            <a:r>
              <a:rPr lang="en-US" sz="3600" dirty="0"/>
              <a:t>Main Categories of Stakeholders and their Interests</a:t>
            </a:r>
            <a:endParaRPr lang="en-GB" sz="3600" dirty="0"/>
          </a:p>
        </p:txBody>
      </p:sp>
      <p:sp>
        <p:nvSpPr>
          <p:cNvPr id="3" name="Content Placeholder 2">
            <a:extLst>
              <a:ext uri="{FF2B5EF4-FFF2-40B4-BE49-F238E27FC236}">
                <a16:creationId xmlns:a16="http://schemas.microsoft.com/office/drawing/2014/main" id="{78C5EB3A-9064-4309-820A-55CBD9781106}"/>
              </a:ext>
            </a:extLst>
          </p:cNvPr>
          <p:cNvSpPr>
            <a:spLocks noGrp="1"/>
          </p:cNvSpPr>
          <p:nvPr>
            <p:ph idx="1"/>
          </p:nvPr>
        </p:nvSpPr>
        <p:spPr>
          <a:xfrm>
            <a:off x="214685" y="1097280"/>
            <a:ext cx="11704320" cy="5760720"/>
          </a:xfrm>
        </p:spPr>
        <p:txBody>
          <a:bodyPr>
            <a:normAutofit/>
          </a:bodyPr>
          <a:lstStyle/>
          <a:p>
            <a:pPr marL="0" indent="0">
              <a:buNone/>
            </a:pPr>
            <a:r>
              <a:rPr lang="en-US" sz="2400" dirty="0"/>
              <a:t>Stakeholders can be categorized into two; Internal Stakeholders and External Stakeholders. </a:t>
            </a:r>
          </a:p>
          <a:p>
            <a:pPr>
              <a:buFont typeface="Wingdings" panose="05000000000000000000" pitchFamily="2" charset="2"/>
              <a:buChar char="Ø"/>
            </a:pPr>
            <a:r>
              <a:rPr lang="en-US" sz="2400" dirty="0">
                <a:solidFill>
                  <a:srgbClr val="00B0F0"/>
                </a:solidFill>
              </a:rPr>
              <a:t>Internal stakeholders:</a:t>
            </a:r>
          </a:p>
          <a:p>
            <a:pPr algn="just">
              <a:buFont typeface="Arial" panose="020B0604020202020204" pitchFamily="34" charset="0"/>
              <a:buChar char="•"/>
            </a:pPr>
            <a:r>
              <a:rPr lang="en-US" sz="2400" dirty="0"/>
              <a:t>Shareholders — These are key internal stakeholders. As investors, they take a financial stake in the project by purchasing shares and are interested in the best return on investment, usually made in the form of a share of the profits.</a:t>
            </a:r>
          </a:p>
          <a:p>
            <a:pPr algn="just">
              <a:buFont typeface="Arial" panose="020B0604020202020204" pitchFamily="34" charset="0"/>
              <a:buChar char="•"/>
            </a:pPr>
            <a:r>
              <a:rPr lang="en-US" sz="2400" dirty="0"/>
              <a:t>Employees</a:t>
            </a:r>
          </a:p>
          <a:p>
            <a:pPr algn="just">
              <a:buFont typeface="Arial" panose="020B0604020202020204" pitchFamily="34" charset="0"/>
              <a:buChar char="•"/>
            </a:pPr>
            <a:r>
              <a:rPr lang="en-US" sz="2400" dirty="0"/>
              <a:t>Managers and Board of Directors</a:t>
            </a:r>
          </a:p>
          <a:p>
            <a:pPr algn="just">
              <a:buFont typeface="Arial" panose="020B0604020202020204" pitchFamily="34" charset="0"/>
              <a:buChar char="•"/>
            </a:pPr>
            <a:r>
              <a:rPr lang="en-US" sz="2400" dirty="0"/>
              <a:t> Managers are mainly interested in the company value maximization, while the Board of directors prefer to expand the company, </a:t>
            </a:r>
          </a:p>
          <a:p>
            <a:endParaRPr lang="en-GB" dirty="0"/>
          </a:p>
        </p:txBody>
      </p:sp>
    </p:spTree>
    <p:extLst>
      <p:ext uri="{BB962C8B-B14F-4D97-AF65-F5344CB8AC3E}">
        <p14:creationId xmlns:p14="http://schemas.microsoft.com/office/powerpoint/2010/main" val="1543640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5F5BB-DBDF-43C9-B55E-60E23C483E93}"/>
              </a:ext>
            </a:extLst>
          </p:cNvPr>
          <p:cNvSpPr>
            <a:spLocks noGrp="1"/>
          </p:cNvSpPr>
          <p:nvPr>
            <p:ph type="title"/>
          </p:nvPr>
        </p:nvSpPr>
        <p:spPr>
          <a:xfrm>
            <a:off x="272995" y="115294"/>
            <a:ext cx="11656612" cy="878619"/>
          </a:xfrm>
        </p:spPr>
        <p:txBody>
          <a:bodyPr/>
          <a:lstStyle/>
          <a:p>
            <a:r>
              <a:rPr lang="en-US" sz="3600" dirty="0"/>
              <a:t>Main Categories of Stakeholders and their Interests</a:t>
            </a:r>
            <a:endParaRPr lang="en-GB" sz="3600" dirty="0"/>
          </a:p>
        </p:txBody>
      </p:sp>
      <p:sp>
        <p:nvSpPr>
          <p:cNvPr id="3" name="Content Placeholder 2">
            <a:extLst>
              <a:ext uri="{FF2B5EF4-FFF2-40B4-BE49-F238E27FC236}">
                <a16:creationId xmlns:a16="http://schemas.microsoft.com/office/drawing/2014/main" id="{B65C50F9-8B50-4FD1-BE9B-56C1BB773CFA}"/>
              </a:ext>
            </a:extLst>
          </p:cNvPr>
          <p:cNvSpPr>
            <a:spLocks noGrp="1"/>
          </p:cNvSpPr>
          <p:nvPr>
            <p:ph idx="1"/>
          </p:nvPr>
        </p:nvSpPr>
        <p:spPr>
          <a:xfrm>
            <a:off x="272995" y="1081377"/>
            <a:ext cx="11646010" cy="5661329"/>
          </a:xfrm>
        </p:spPr>
        <p:txBody>
          <a:bodyPr>
            <a:normAutofit/>
          </a:bodyPr>
          <a:lstStyle/>
          <a:p>
            <a:pPr>
              <a:buFont typeface="Wingdings" panose="05000000000000000000" pitchFamily="2" charset="2"/>
              <a:buChar char="Ø"/>
            </a:pPr>
            <a:r>
              <a:rPr lang="en-US" sz="2400" dirty="0">
                <a:solidFill>
                  <a:srgbClr val="00B0F0"/>
                </a:solidFill>
              </a:rPr>
              <a:t>External stakeholders</a:t>
            </a:r>
          </a:p>
          <a:p>
            <a:pPr algn="just">
              <a:buFont typeface="Arial" panose="020B0604020202020204" pitchFamily="34" charset="0"/>
              <a:buChar char="•"/>
            </a:pPr>
            <a:r>
              <a:rPr lang="en-US" sz="2400" b="1" dirty="0">
                <a:latin typeface="Garamond" panose="02020404030301010803" pitchFamily="18" charset="0"/>
              </a:rPr>
              <a:t>Customers </a:t>
            </a:r>
            <a:r>
              <a:rPr lang="en-US" sz="2400" dirty="0">
                <a:latin typeface="Garamond" panose="02020404030301010803" pitchFamily="18" charset="0"/>
              </a:rPr>
              <a:t>— These have a real role in helping the business to develop and grow as they are expecting good value, high-quality products and great services. </a:t>
            </a:r>
          </a:p>
          <a:p>
            <a:pPr algn="just">
              <a:buFont typeface="Arial" panose="020B0604020202020204" pitchFamily="34" charset="0"/>
              <a:buChar char="•"/>
            </a:pPr>
            <a:r>
              <a:rPr lang="en-US" sz="2400" b="1" dirty="0">
                <a:latin typeface="Garamond" panose="02020404030301010803" pitchFamily="18" charset="0"/>
              </a:rPr>
              <a:t>Suppliers and business partners </a:t>
            </a:r>
            <a:r>
              <a:rPr lang="en-US" sz="2400" dirty="0">
                <a:latin typeface="Garamond" panose="02020404030301010803" pitchFamily="18" charset="0"/>
              </a:rPr>
              <a:t>— These also hold a stake in the company to which they provide materials and services. These entities are mostly interested in developing a long-lasting business relation based on mutual advantage and promotion. </a:t>
            </a:r>
          </a:p>
          <a:p>
            <a:pPr algn="just">
              <a:buFont typeface="Arial" panose="020B0604020202020204" pitchFamily="34" charset="0"/>
              <a:buChar char="•"/>
            </a:pPr>
            <a:r>
              <a:rPr lang="en-US" sz="2400" dirty="0">
                <a:latin typeface="Garamond" panose="02020404030301010803" pitchFamily="18" charset="0"/>
              </a:rPr>
              <a:t>Regulatory Authorities: Government agencies or bodies that enforce laws, regulations, and standards the project must comply with. </a:t>
            </a:r>
            <a:r>
              <a:rPr lang="en-US" sz="2400" dirty="0" err="1">
                <a:latin typeface="Garamond" panose="02020404030301010803" pitchFamily="18" charset="0"/>
              </a:rPr>
              <a:t>eg</a:t>
            </a:r>
            <a:r>
              <a:rPr lang="en-US" sz="2400" dirty="0">
                <a:latin typeface="Garamond" panose="02020404030301010803" pitchFamily="18" charset="0"/>
              </a:rPr>
              <a:t> Environmental agencies overseeing a construction project for sustainability compliance.</a:t>
            </a:r>
          </a:p>
          <a:p>
            <a:pPr algn="just">
              <a:buFont typeface="Arial" panose="020B0604020202020204" pitchFamily="34" charset="0"/>
              <a:buChar char="•"/>
            </a:pPr>
            <a:r>
              <a:rPr lang="en-US" sz="2400" b="1" dirty="0">
                <a:latin typeface="Garamond" panose="02020404030301010803" pitchFamily="18" charset="0"/>
              </a:rPr>
              <a:t>Community and society </a:t>
            </a:r>
            <a:r>
              <a:rPr lang="en-US" sz="2400" dirty="0">
                <a:latin typeface="Garamond" panose="02020404030301010803" pitchFamily="18" charset="0"/>
              </a:rPr>
              <a:t>— This expects the company to adopt an ethical and moral behavior, to involve and financially support the community life through voluntaries activities, sponsorships, donations, charity fundraising, partnerships, to finance culture, education system </a:t>
            </a:r>
            <a:r>
              <a:rPr lang="en-US" sz="2400" dirty="0" err="1">
                <a:latin typeface="Garamond" panose="02020404030301010803" pitchFamily="18" charset="0"/>
              </a:rPr>
              <a:t>etc</a:t>
            </a:r>
            <a:endParaRPr lang="en-US" sz="2400" dirty="0">
              <a:latin typeface="Garamond" panose="02020404030301010803" pitchFamily="18" charset="0"/>
            </a:endParaRPr>
          </a:p>
          <a:p>
            <a:pPr marL="0" indent="0">
              <a:buNone/>
            </a:pPr>
            <a:endParaRPr lang="en-GB" dirty="0">
              <a:solidFill>
                <a:schemeClr val="accent1"/>
              </a:solidFill>
            </a:endParaRPr>
          </a:p>
        </p:txBody>
      </p:sp>
    </p:spTree>
    <p:extLst>
      <p:ext uri="{BB962C8B-B14F-4D97-AF65-F5344CB8AC3E}">
        <p14:creationId xmlns:p14="http://schemas.microsoft.com/office/powerpoint/2010/main" val="3373994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11F93-9DED-47D9-A908-EE8D2EF4043C}"/>
              </a:ext>
            </a:extLst>
          </p:cNvPr>
          <p:cNvSpPr>
            <a:spLocks noGrp="1"/>
          </p:cNvSpPr>
          <p:nvPr>
            <p:ph type="title"/>
          </p:nvPr>
        </p:nvSpPr>
        <p:spPr>
          <a:xfrm>
            <a:off x="421419" y="246490"/>
            <a:ext cx="11426023" cy="1296064"/>
          </a:xfrm>
        </p:spPr>
        <p:txBody>
          <a:bodyPr/>
          <a:lstStyle/>
          <a:p>
            <a:r>
              <a:rPr lang="en-US" dirty="0"/>
              <a:t>Project Stakeholder Management Process</a:t>
            </a:r>
            <a:endParaRPr lang="en-GB" dirty="0"/>
          </a:p>
        </p:txBody>
      </p:sp>
      <p:sp>
        <p:nvSpPr>
          <p:cNvPr id="3" name="Content Placeholder 2">
            <a:extLst>
              <a:ext uri="{FF2B5EF4-FFF2-40B4-BE49-F238E27FC236}">
                <a16:creationId xmlns:a16="http://schemas.microsoft.com/office/drawing/2014/main" id="{77B9DC24-5357-4825-9D6D-148758E5239A}"/>
              </a:ext>
            </a:extLst>
          </p:cNvPr>
          <p:cNvSpPr>
            <a:spLocks noGrp="1"/>
          </p:cNvSpPr>
          <p:nvPr>
            <p:ph idx="1"/>
          </p:nvPr>
        </p:nvSpPr>
        <p:spPr>
          <a:xfrm>
            <a:off x="238539" y="1272210"/>
            <a:ext cx="11799736" cy="5224006"/>
          </a:xfrm>
        </p:spPr>
        <p:txBody>
          <a:bodyPr/>
          <a:lstStyle/>
          <a:p>
            <a:r>
              <a:rPr lang="en-US" sz="2800" dirty="0"/>
              <a:t>Project stakeholders Management is a five-step process:</a:t>
            </a:r>
          </a:p>
          <a:p>
            <a:r>
              <a:rPr lang="en-US" sz="2800" dirty="0"/>
              <a:t>Step 1: Identification of project stakeholders</a:t>
            </a:r>
          </a:p>
          <a:p>
            <a:r>
              <a:rPr lang="en-US" sz="2800" dirty="0"/>
              <a:t>Step 2: Discovery and understanding of project stakeholder interests</a:t>
            </a:r>
          </a:p>
          <a:p>
            <a:r>
              <a:rPr lang="en-US" sz="2800" dirty="0"/>
              <a:t>Step 3: Analysis and mapping of project stakeholders </a:t>
            </a:r>
          </a:p>
          <a:p>
            <a:r>
              <a:rPr lang="en-US" sz="2800" dirty="0"/>
              <a:t>Step 4: Management of project stake- holder expectations</a:t>
            </a:r>
          </a:p>
          <a:p>
            <a:r>
              <a:rPr lang="en-US" sz="2800" dirty="0"/>
              <a:t>Step 5: Evaluation of the project stake- holder management process</a:t>
            </a:r>
          </a:p>
          <a:p>
            <a:endParaRPr lang="en-GB" dirty="0"/>
          </a:p>
        </p:txBody>
      </p:sp>
    </p:spTree>
    <p:extLst>
      <p:ext uri="{BB962C8B-B14F-4D97-AF65-F5344CB8AC3E}">
        <p14:creationId xmlns:p14="http://schemas.microsoft.com/office/powerpoint/2010/main" val="35275304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622</TotalTime>
  <Words>1271</Words>
  <Application>Microsoft Office PowerPoint</Application>
  <PresentationFormat>Widescreen</PresentationFormat>
  <Paragraphs>83</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Century Gothic</vt:lpstr>
      <vt:lpstr>Garamond</vt:lpstr>
      <vt:lpstr>Times New Roman</vt:lpstr>
      <vt:lpstr>Wingdings</vt:lpstr>
      <vt:lpstr>Wingdings 3</vt:lpstr>
      <vt:lpstr>Ion</vt:lpstr>
      <vt:lpstr>Project Stakeholder Management</vt:lpstr>
      <vt:lpstr>Define; stakeholder</vt:lpstr>
      <vt:lpstr>Stakeholder defined;</vt:lpstr>
      <vt:lpstr>Project Stakeholder Management-Cont.</vt:lpstr>
      <vt:lpstr>Stakeholder management defined;</vt:lpstr>
      <vt:lpstr>Project Stakeholder Management-Cont.</vt:lpstr>
      <vt:lpstr>Main Categories of Stakeholders and their Interests</vt:lpstr>
      <vt:lpstr>Main Categories of Stakeholders and their Interests</vt:lpstr>
      <vt:lpstr>Project Stakeholder Management Process</vt:lpstr>
      <vt:lpstr>Project Stakeholder Management Process-cont.</vt:lpstr>
      <vt:lpstr>Project Stakeholder Management Process-cont.</vt:lpstr>
      <vt:lpstr>Project Stakeholder Management Process-cont.</vt:lpstr>
      <vt:lpstr>Project Stakeholder Management Process-cont.</vt:lpstr>
      <vt:lpstr>Project Stakeholder Management Process-cont.</vt:lpstr>
      <vt:lpstr>Project stakeholder management tools  &amp; techniques </vt:lpstr>
      <vt:lpstr>Project stakeholder management tools-&amp; techniques-cont. </vt:lpstr>
      <vt:lpstr>Project stakeholder management tools-&amp;  techniques-cont.</vt:lpstr>
      <vt:lpstr>Stakeholder Mapping/Matrix</vt:lpstr>
      <vt:lpstr>Stakeholder Mapping/Matrix</vt:lpstr>
      <vt:lpstr>Conclusion</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Stakeholder Management</dc:title>
  <dc:creator>hp</dc:creator>
  <cp:lastModifiedBy>hp</cp:lastModifiedBy>
  <cp:revision>28</cp:revision>
  <dcterms:created xsi:type="dcterms:W3CDTF">2025-01-27T08:10:12Z</dcterms:created>
  <dcterms:modified xsi:type="dcterms:W3CDTF">2025-01-30T09:52:15Z</dcterms:modified>
</cp:coreProperties>
</file>