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99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467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511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396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43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126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984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744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508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1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50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84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48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89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4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91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69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 defTabSz="457200"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 defTabSz="457200"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993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Identifying Research Problems and Questions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39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Formulating research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/>
              <a:t>Steps: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Start </a:t>
            </a:r>
            <a:r>
              <a:rPr lang="en-US" dirty="0"/>
              <a:t>with a broad </a:t>
            </a:r>
            <a:r>
              <a:rPr lang="en-US" dirty="0" smtClean="0"/>
              <a:t>topic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Narrow </a:t>
            </a:r>
            <a:r>
              <a:rPr lang="en-US" dirty="0"/>
              <a:t>down to specific </a:t>
            </a:r>
            <a:r>
              <a:rPr lang="en-US" dirty="0" smtClean="0"/>
              <a:t>aspects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Formulate </a:t>
            </a:r>
            <a:r>
              <a:rPr lang="en-US" dirty="0"/>
              <a:t>questions that are clear and </a:t>
            </a:r>
            <a:r>
              <a:rPr lang="en-US" dirty="0" smtClean="0"/>
              <a:t>answerable</a:t>
            </a:r>
            <a:endParaRPr lang="en-US" dirty="0"/>
          </a:p>
          <a:p>
            <a:r>
              <a:rPr lang="en-US" dirty="0" smtClean="0"/>
              <a:t>Example:</a:t>
            </a:r>
            <a:endParaRPr lang="en-US" dirty="0"/>
          </a:p>
          <a:p>
            <a:pPr lvl="1"/>
            <a:r>
              <a:rPr lang="en-US" dirty="0" smtClean="0"/>
              <a:t>Broad </a:t>
            </a:r>
            <a:r>
              <a:rPr lang="en-US" dirty="0"/>
              <a:t>Topic: Event </a:t>
            </a:r>
            <a:r>
              <a:rPr lang="en-US" dirty="0" smtClean="0"/>
              <a:t>attendance</a:t>
            </a:r>
            <a:endParaRPr lang="en-US" dirty="0"/>
          </a:p>
          <a:p>
            <a:pPr lvl="1"/>
            <a:r>
              <a:rPr lang="en-US" dirty="0" smtClean="0"/>
              <a:t>Research </a:t>
            </a:r>
            <a:r>
              <a:rPr lang="en-US" dirty="0"/>
              <a:t>Question: "What factors influence attendance at local music festivals?"</a:t>
            </a:r>
          </a:p>
        </p:txBody>
      </p:sp>
    </p:spTree>
    <p:extLst>
      <p:ext uri="{BB962C8B-B14F-4D97-AF65-F5344CB8AC3E}">
        <p14:creationId xmlns:p14="http://schemas.microsoft.com/office/powerpoint/2010/main" val="759747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Activity: Brainstorming Research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Task:</a:t>
            </a:r>
            <a:endParaRPr lang="en-US" dirty="0"/>
          </a:p>
          <a:p>
            <a:pPr lvl="1"/>
            <a:r>
              <a:rPr lang="en-US" dirty="0" smtClean="0"/>
              <a:t>Think </a:t>
            </a:r>
            <a:r>
              <a:rPr lang="en-US" dirty="0"/>
              <a:t>of a challenge in leisure, events, or </a:t>
            </a:r>
            <a:r>
              <a:rPr lang="en-US" dirty="0" smtClean="0"/>
              <a:t>hospitality</a:t>
            </a:r>
            <a:endParaRPr lang="en-US" dirty="0"/>
          </a:p>
          <a:p>
            <a:pPr lvl="1"/>
            <a:r>
              <a:rPr lang="en-US" dirty="0" smtClean="0"/>
              <a:t>Formulate </a:t>
            </a:r>
            <a:r>
              <a:rPr lang="en-US" dirty="0"/>
              <a:t>a research problem and a corresponding research </a:t>
            </a:r>
            <a:r>
              <a:rPr lang="en-US" dirty="0" smtClean="0"/>
              <a:t>question</a:t>
            </a:r>
            <a:endParaRPr lang="en-US" dirty="0"/>
          </a:p>
          <a:p>
            <a:pPr lvl="1"/>
            <a:r>
              <a:rPr lang="en-US" dirty="0" smtClean="0"/>
              <a:t>Discussion: </a:t>
            </a:r>
            <a:r>
              <a:rPr lang="en-US" dirty="0"/>
              <a:t>Share and refine ideas as a </a:t>
            </a:r>
            <a:r>
              <a:rPr lang="en-US" dirty="0" smtClean="0"/>
              <a:t>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44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</a:t>
            </a:r>
            <a:r>
              <a:rPr lang="en-US" dirty="0"/>
              <a:t>characteristics of a good research </a:t>
            </a:r>
            <a:r>
              <a:rPr lang="en-US" dirty="0" smtClean="0"/>
              <a:t>problem</a:t>
            </a:r>
            <a:endParaRPr lang="en-US" dirty="0"/>
          </a:p>
          <a:p>
            <a:r>
              <a:rPr lang="en-US" dirty="0" smtClean="0"/>
              <a:t>Understand </a:t>
            </a:r>
            <a:r>
              <a:rPr lang="en-US" dirty="0"/>
              <a:t>the process of formulating research </a:t>
            </a:r>
            <a:r>
              <a:rPr lang="en-US" dirty="0" smtClean="0"/>
              <a:t>questions</a:t>
            </a:r>
            <a:endParaRPr lang="en-US" dirty="0"/>
          </a:p>
          <a:p>
            <a:r>
              <a:rPr lang="en-US" dirty="0" smtClean="0"/>
              <a:t>Explore </a:t>
            </a:r>
            <a:r>
              <a:rPr lang="en-US" dirty="0"/>
              <a:t>examples of research problems in leisure, events, and </a:t>
            </a:r>
            <a:r>
              <a:rPr lang="en-US" dirty="0" smtClean="0"/>
              <a:t>hospitality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471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Research Problem?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clear and focused statement of the issue to be </a:t>
            </a:r>
            <a:r>
              <a:rPr lang="en-US" dirty="0" smtClean="0"/>
              <a:t>studied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/>
              <a:t>A gap in knowledge or an unresolved issue.</a:t>
            </a:r>
          </a:p>
          <a:p>
            <a:r>
              <a:rPr lang="en-US" dirty="0" smtClean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Low </a:t>
            </a:r>
            <a:r>
              <a:rPr lang="en-US" dirty="0"/>
              <a:t>guest satisfaction in a </a:t>
            </a:r>
            <a:r>
              <a:rPr lang="en-US" dirty="0" smtClean="0"/>
              <a:t>hotel</a:t>
            </a:r>
            <a:endParaRPr lang="en-US" dirty="0"/>
          </a:p>
          <a:p>
            <a:pPr lvl="1"/>
            <a:r>
              <a:rPr lang="en-US" dirty="0" smtClean="0"/>
              <a:t>Decline </a:t>
            </a:r>
            <a:r>
              <a:rPr lang="en-US" dirty="0"/>
              <a:t>in event </a:t>
            </a:r>
            <a:r>
              <a:rPr lang="en-US" dirty="0" smtClean="0"/>
              <a:t>attendance</a:t>
            </a:r>
            <a:endParaRPr lang="en-US" dirty="0"/>
          </a:p>
          <a:p>
            <a:r>
              <a:rPr lang="en-US" dirty="0" smtClean="0"/>
              <a:t>Importance - Drives </a:t>
            </a:r>
            <a:r>
              <a:rPr lang="en-US" dirty="0"/>
              <a:t>the research process and sets the direction.</a:t>
            </a:r>
          </a:p>
          <a:p>
            <a:r>
              <a:rPr lang="en-US" dirty="0" smtClean="0"/>
              <a:t>Class activity: Brainstorm </a:t>
            </a:r>
            <a:r>
              <a:rPr lang="en-US" dirty="0"/>
              <a:t>potential research problems in leisure, events, or hospitality</a:t>
            </a:r>
            <a:r>
              <a:rPr lang="en-US" dirty="0" smtClean="0"/>
              <a:t>. Each student to write one on a piece of paper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332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research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RP1: There </a:t>
            </a:r>
            <a:r>
              <a:rPr lang="en-US" dirty="0"/>
              <a:t>is a decline in outdoor recreational activity participation among urban residents despite increased investment in public parks and recreational spaces.</a:t>
            </a:r>
          </a:p>
          <a:p>
            <a:r>
              <a:rPr lang="en-US" dirty="0" smtClean="0"/>
              <a:t>RQ: What </a:t>
            </a:r>
            <a:r>
              <a:rPr lang="en-US" dirty="0"/>
              <a:t>factors discourage urban residents from participating in outdoor recreational </a:t>
            </a:r>
            <a:r>
              <a:rPr lang="en-US" dirty="0" smtClean="0"/>
              <a:t>activities; How </a:t>
            </a:r>
            <a:r>
              <a:rPr lang="en-US" dirty="0"/>
              <a:t>can the increased investment in public parks and recreational spaces </a:t>
            </a:r>
            <a:r>
              <a:rPr lang="en-US" dirty="0" smtClean="0"/>
              <a:t>improve participation </a:t>
            </a:r>
            <a:r>
              <a:rPr lang="en-US" dirty="0"/>
              <a:t>in outdoor recreational </a:t>
            </a:r>
            <a:r>
              <a:rPr lang="en-US" dirty="0" smtClean="0"/>
              <a:t>activities?</a:t>
            </a:r>
            <a:endParaRPr lang="en-US" dirty="0"/>
          </a:p>
          <a:p>
            <a:r>
              <a:rPr lang="en-US" dirty="0" smtClean="0"/>
              <a:t>RP2: Attendance </a:t>
            </a:r>
            <a:r>
              <a:rPr lang="en-US" dirty="0"/>
              <a:t>rates at </a:t>
            </a:r>
            <a:r>
              <a:rPr lang="en-US" dirty="0" smtClean="0"/>
              <a:t>the ‘</a:t>
            </a:r>
            <a:r>
              <a:rPr lang="en-US" dirty="0" err="1" smtClean="0"/>
              <a:t>Nyege</a:t>
            </a:r>
            <a:r>
              <a:rPr lang="en-US" dirty="0" smtClean="0"/>
              <a:t> </a:t>
            </a:r>
            <a:r>
              <a:rPr lang="en-US" dirty="0" err="1" smtClean="0"/>
              <a:t>Nyege</a:t>
            </a:r>
            <a:r>
              <a:rPr lang="en-US" dirty="0" smtClean="0"/>
              <a:t>’ festival </a:t>
            </a:r>
            <a:r>
              <a:rPr lang="en-US" dirty="0"/>
              <a:t>are declining, despite efforts to increase promotion and accessibility.</a:t>
            </a:r>
          </a:p>
          <a:p>
            <a:r>
              <a:rPr lang="en-US" dirty="0" smtClean="0"/>
              <a:t>RQ</a:t>
            </a:r>
            <a:r>
              <a:rPr lang="en-US" dirty="0"/>
              <a:t>: What is the impact of promotional efforts and increased accessibility on attendance rates at community cultural festivals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/>
              <a:t>RP3: Guest </a:t>
            </a:r>
            <a:r>
              <a:rPr lang="en-US" dirty="0"/>
              <a:t>satisfaction scores in mid-tier hotels have been decreasing, particularly in relation to digital interactions and service responsiveness.</a:t>
            </a:r>
          </a:p>
          <a:p>
            <a:r>
              <a:rPr lang="en-US" dirty="0" smtClean="0"/>
              <a:t>RQ: How </a:t>
            </a:r>
            <a:r>
              <a:rPr lang="en-US" dirty="0"/>
              <a:t>do digital communication channels impact guest satisfaction in mid-tier </a:t>
            </a:r>
            <a:r>
              <a:rPr lang="en-US" dirty="0" smtClean="0"/>
              <a:t>hotels?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4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a Good Research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Relevant </a:t>
            </a:r>
            <a:r>
              <a:rPr lang="en-US" dirty="0"/>
              <a:t>to the </a:t>
            </a:r>
            <a:r>
              <a:rPr lang="en-US" dirty="0" smtClean="0"/>
              <a:t>field</a:t>
            </a:r>
            <a:endParaRPr lang="en-US" dirty="0"/>
          </a:p>
          <a:p>
            <a:r>
              <a:rPr lang="en-US" dirty="0" smtClean="0"/>
              <a:t>Feasible </a:t>
            </a:r>
            <a:r>
              <a:rPr lang="en-US" dirty="0"/>
              <a:t>within available </a:t>
            </a:r>
            <a:r>
              <a:rPr lang="en-US" dirty="0" smtClean="0"/>
              <a:t>resources</a:t>
            </a:r>
            <a:endParaRPr lang="en-US" dirty="0"/>
          </a:p>
          <a:p>
            <a:r>
              <a:rPr lang="en-US" dirty="0" smtClean="0"/>
              <a:t>Addresses </a:t>
            </a:r>
            <a:r>
              <a:rPr lang="en-US" dirty="0"/>
              <a:t>a gap in existing </a:t>
            </a:r>
            <a:r>
              <a:rPr lang="en-US" dirty="0" smtClean="0"/>
              <a:t>knowledge</a:t>
            </a:r>
            <a:endParaRPr lang="en-US" dirty="0"/>
          </a:p>
          <a:p>
            <a:r>
              <a:rPr lang="en-US" dirty="0" smtClean="0"/>
              <a:t>Specific </a:t>
            </a:r>
            <a:r>
              <a:rPr lang="en-US" dirty="0"/>
              <a:t>and </a:t>
            </a:r>
            <a:r>
              <a:rPr lang="en-US" dirty="0" smtClean="0"/>
              <a:t>clear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24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research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 </a:t>
            </a:r>
            <a:r>
              <a:rPr lang="en-US" dirty="0"/>
              <a:t>of inspiration:</a:t>
            </a:r>
          </a:p>
          <a:p>
            <a:pPr lvl="1"/>
            <a:r>
              <a:rPr lang="en-US" dirty="0" smtClean="0"/>
              <a:t>Personal </a:t>
            </a:r>
            <a:r>
              <a:rPr lang="en-US" dirty="0" smtClean="0"/>
              <a:t>experience</a:t>
            </a:r>
            <a:endParaRPr lang="en-US" dirty="0"/>
          </a:p>
          <a:p>
            <a:pPr lvl="1"/>
            <a:r>
              <a:rPr lang="en-US" dirty="0" smtClean="0"/>
              <a:t>Industry </a:t>
            </a:r>
            <a:r>
              <a:rPr lang="en-US" dirty="0" smtClean="0"/>
              <a:t>challenges</a:t>
            </a:r>
            <a:endParaRPr lang="en-US" dirty="0"/>
          </a:p>
          <a:p>
            <a:pPr lvl="1"/>
            <a:r>
              <a:rPr lang="en-US" dirty="0" smtClean="0"/>
              <a:t>Gaps </a:t>
            </a:r>
            <a:r>
              <a:rPr lang="en-US" dirty="0"/>
              <a:t>in existing </a:t>
            </a:r>
            <a:r>
              <a:rPr lang="en-US" dirty="0" smtClean="0"/>
              <a:t>research</a:t>
            </a:r>
            <a:endParaRPr lang="en-US" dirty="0"/>
          </a:p>
          <a:p>
            <a:r>
              <a:rPr lang="en-US" dirty="0" smtClean="0"/>
              <a:t>Example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Problem</a:t>
            </a:r>
            <a:r>
              <a:rPr lang="en-US" dirty="0"/>
              <a:t>: "Declining customer satisfaction in a hotel chain."</a:t>
            </a:r>
          </a:p>
        </p:txBody>
      </p:sp>
    </p:spTree>
    <p:extLst>
      <p:ext uri="{BB962C8B-B14F-4D97-AF65-F5344CB8AC3E}">
        <p14:creationId xmlns:p14="http://schemas.microsoft.com/office/powerpoint/2010/main" val="1492260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Reviewing the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Understand </a:t>
            </a:r>
            <a:r>
              <a:rPr lang="en-US" dirty="0"/>
              <a:t>existing </a:t>
            </a:r>
            <a:r>
              <a:rPr lang="en-US" dirty="0" smtClean="0"/>
              <a:t>research</a:t>
            </a:r>
            <a:endParaRPr lang="en-US" dirty="0"/>
          </a:p>
          <a:p>
            <a:pPr lvl="1"/>
            <a:r>
              <a:rPr lang="en-US" dirty="0" smtClean="0"/>
              <a:t>Identify </a:t>
            </a:r>
            <a:r>
              <a:rPr lang="en-US" dirty="0" smtClean="0"/>
              <a:t>gaps</a:t>
            </a:r>
            <a:endParaRPr lang="en-US" dirty="0"/>
          </a:p>
          <a:p>
            <a:pPr lvl="1"/>
            <a:r>
              <a:rPr lang="en-US" dirty="0" smtClean="0"/>
              <a:t>Avoid </a:t>
            </a:r>
            <a:r>
              <a:rPr lang="en-US" dirty="0" smtClean="0"/>
              <a:t>duplication</a:t>
            </a:r>
            <a:endParaRPr lang="en-US" dirty="0"/>
          </a:p>
          <a:p>
            <a:r>
              <a:rPr lang="en-US" dirty="0" smtClean="0"/>
              <a:t>Tools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Online </a:t>
            </a:r>
            <a:r>
              <a:rPr lang="en-US" dirty="0"/>
              <a:t>databases (e.g., Emerald Insight, Google Scholar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Industry </a:t>
            </a:r>
            <a:r>
              <a:rPr lang="en-US" dirty="0" smtClean="0"/>
              <a:t>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555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SMART </a:t>
            </a:r>
            <a:r>
              <a:rPr lang="en-US" dirty="0"/>
              <a:t>Criteria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Specific</a:t>
            </a:r>
            <a:endParaRPr lang="en-US" dirty="0"/>
          </a:p>
          <a:p>
            <a:pPr lvl="1"/>
            <a:r>
              <a:rPr lang="en-US" dirty="0" smtClean="0"/>
              <a:t>Measurable</a:t>
            </a:r>
            <a:endParaRPr lang="en-US" dirty="0"/>
          </a:p>
          <a:p>
            <a:pPr lvl="1"/>
            <a:r>
              <a:rPr lang="en-US" dirty="0" smtClean="0"/>
              <a:t>Achievable</a:t>
            </a:r>
            <a:endParaRPr lang="en-US" dirty="0"/>
          </a:p>
          <a:p>
            <a:pPr lvl="1"/>
            <a:r>
              <a:rPr lang="en-US" dirty="0" smtClean="0"/>
              <a:t>Relevant</a:t>
            </a:r>
            <a:endParaRPr lang="en-US" dirty="0"/>
          </a:p>
          <a:p>
            <a:pPr lvl="1"/>
            <a:r>
              <a:rPr lang="en-US" dirty="0" smtClean="0"/>
              <a:t>Time-Bound</a:t>
            </a:r>
            <a:endParaRPr lang="en-US" dirty="0"/>
          </a:p>
          <a:p>
            <a:r>
              <a:rPr lang="en-US" dirty="0" smtClean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"</a:t>
            </a:r>
            <a:r>
              <a:rPr lang="en-US" dirty="0"/>
              <a:t>To evaluate the impact of customer reviews on hotel bookings."</a:t>
            </a:r>
          </a:p>
        </p:txBody>
      </p:sp>
    </p:spTree>
    <p:extLst>
      <p:ext uri="{BB962C8B-B14F-4D97-AF65-F5344CB8AC3E}">
        <p14:creationId xmlns:p14="http://schemas.microsoft.com/office/powerpoint/2010/main" val="1394602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Research Designs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Exploratory</a:t>
            </a:r>
            <a:endParaRPr lang="en-US" dirty="0"/>
          </a:p>
          <a:p>
            <a:pPr lvl="1"/>
            <a:r>
              <a:rPr lang="en-US" dirty="0" smtClean="0"/>
              <a:t>Descriptive</a:t>
            </a:r>
            <a:endParaRPr lang="en-US" dirty="0"/>
          </a:p>
          <a:p>
            <a:pPr lvl="1"/>
            <a:r>
              <a:rPr lang="en-US" dirty="0" smtClean="0"/>
              <a:t>Causal</a:t>
            </a:r>
            <a:endParaRPr lang="en-US" dirty="0"/>
          </a:p>
          <a:p>
            <a:r>
              <a:rPr lang="en-US" dirty="0" smtClean="0"/>
              <a:t>Choosing </a:t>
            </a:r>
            <a:r>
              <a:rPr lang="en-US" dirty="0"/>
              <a:t>the right design based on research </a:t>
            </a:r>
            <a:r>
              <a:rPr lang="en-US" dirty="0" smtClean="0"/>
              <a:t>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81272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442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Slice</vt:lpstr>
      <vt:lpstr>Identifying Research Problems and Questions</vt:lpstr>
      <vt:lpstr>Learning Objectives</vt:lpstr>
      <vt:lpstr>What is a Research Problem?</vt:lpstr>
      <vt:lpstr>Sample research problems</vt:lpstr>
      <vt:lpstr>Characteristics of a Good Research Problem</vt:lpstr>
      <vt:lpstr>Identifying research problems</vt:lpstr>
      <vt:lpstr>Reviewing the literature</vt:lpstr>
      <vt:lpstr>Research Objectives</vt:lpstr>
      <vt:lpstr>Overview of Research Designs</vt:lpstr>
      <vt:lpstr>Formulating research questions</vt:lpstr>
      <vt:lpstr>Activity: Brainstorming Research Problems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Identifying Research Problems and Questions</dc:title>
  <dc:creator>Sam Dawa</dc:creator>
  <cp:lastModifiedBy>Sam Dawa</cp:lastModifiedBy>
  <cp:revision>2</cp:revision>
  <dcterms:created xsi:type="dcterms:W3CDTF">2025-01-30T08:02:29Z</dcterms:created>
  <dcterms:modified xsi:type="dcterms:W3CDTF">2025-01-30T08:32:29Z</dcterms:modified>
</cp:coreProperties>
</file>