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81" r:id="rId18"/>
    <p:sldId id="273" r:id="rId19"/>
    <p:sldId id="274" r:id="rId20"/>
    <p:sldId id="275" r:id="rId21"/>
    <p:sldId id="276" r:id="rId22"/>
    <p:sldId id="277" r:id="rId23"/>
    <p:sldId id="278" r:id="rId24"/>
    <p:sldId id="279" r:id="rId25"/>
    <p:sldId id="280" r:id="rId26"/>
    <p:sldId id="282" r:id="rId27"/>
    <p:sldId id="286" r:id="rId28"/>
    <p:sldId id="287" r:id="rId29"/>
    <p:sldId id="288" r:id="rId30"/>
    <p:sldId id="289" r:id="rId31"/>
    <p:sldId id="290" r:id="rId32"/>
    <p:sldId id="291" r:id="rId33"/>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jarah ali" initials="ha" lastIdx="2" clrIdx="0">
    <p:extLst>
      <p:ext uri="{19B8F6BF-5375-455C-9EA6-DF929625EA0E}">
        <p15:presenceInfo xmlns:p15="http://schemas.microsoft.com/office/powerpoint/2012/main" userId="b68ec434d50210c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67" d="100"/>
          <a:sy n="67" d="100"/>
        </p:scale>
        <p:origin x="6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8-20T02:15:01.705" idx="1">
    <p:pos x="4234" y="2640"/>
    <p:text>divide an IP address into 2(1 for network and another for the computer</p:text>
    <p:extLst>
      <p:ext uri="{C676402C-5697-4E1C-873F-D02D1690AC5C}">
        <p15:threadingInfo xmlns:p15="http://schemas.microsoft.com/office/powerpoint/2012/main" timeZoneBias="-180"/>
      </p:ext>
    </p:extLst>
  </p:cm>
  <p:cm authorId="1" dt="2024-08-20T02:17:41.602" idx="2">
    <p:pos x="2035" y="3053"/>
    <p:text>used to pass information when device doesnt know where the destination is. ie router</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D0F6C-DBB9-4DE9-8D36-A377D86E4ABA}" type="datetimeFigureOut">
              <a:rPr lang="en-DK" smtClean="0"/>
              <a:t>22/08/2024</a:t>
            </a:fld>
            <a:endParaRPr lang="en-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104AF5-3B54-4FA9-9B02-87418B568CD6}" type="slidenum">
              <a:rPr lang="en-DK" smtClean="0"/>
              <a:t>‹#›</a:t>
            </a:fld>
            <a:endParaRPr lang="en-DK"/>
          </a:p>
        </p:txBody>
      </p:sp>
    </p:spTree>
    <p:extLst>
      <p:ext uri="{BB962C8B-B14F-4D97-AF65-F5344CB8AC3E}">
        <p14:creationId xmlns:p14="http://schemas.microsoft.com/office/powerpoint/2010/main" val="114549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10F6E-27C4-A0ED-51F1-299A9BC558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DK"/>
          </a:p>
        </p:txBody>
      </p:sp>
      <p:sp>
        <p:nvSpPr>
          <p:cNvPr id="3" name="Subtitle 2">
            <a:extLst>
              <a:ext uri="{FF2B5EF4-FFF2-40B4-BE49-F238E27FC236}">
                <a16:creationId xmlns:a16="http://schemas.microsoft.com/office/drawing/2014/main" id="{02DCD4FB-A74E-C24C-1639-462F7961AB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DK"/>
          </a:p>
        </p:txBody>
      </p:sp>
      <p:sp>
        <p:nvSpPr>
          <p:cNvPr id="4" name="Date Placeholder 3">
            <a:extLst>
              <a:ext uri="{FF2B5EF4-FFF2-40B4-BE49-F238E27FC236}">
                <a16:creationId xmlns:a16="http://schemas.microsoft.com/office/drawing/2014/main" id="{66BB418E-6371-D841-7FF5-9EA8DCA3A2CC}"/>
              </a:ext>
            </a:extLst>
          </p:cNvPr>
          <p:cNvSpPr>
            <a:spLocks noGrp="1"/>
          </p:cNvSpPr>
          <p:nvPr>
            <p:ph type="dt" sz="half" idx="10"/>
          </p:nvPr>
        </p:nvSpPr>
        <p:spPr/>
        <p:txBody>
          <a:bodyPr/>
          <a:lstStyle/>
          <a:p>
            <a:fld id="{7727EB33-BB0B-430B-B52C-66EF5A73C889}" type="datetimeFigureOut">
              <a:rPr lang="en-DK" smtClean="0"/>
              <a:t>22/08/2024</a:t>
            </a:fld>
            <a:endParaRPr lang="en-DK"/>
          </a:p>
        </p:txBody>
      </p:sp>
      <p:sp>
        <p:nvSpPr>
          <p:cNvPr id="5" name="Footer Placeholder 4">
            <a:extLst>
              <a:ext uri="{FF2B5EF4-FFF2-40B4-BE49-F238E27FC236}">
                <a16:creationId xmlns:a16="http://schemas.microsoft.com/office/drawing/2014/main" id="{6AC9B924-D2C7-C087-46D5-526C4885E7F1}"/>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09AF2C5E-AB5E-F6CC-9756-CCDCB5578EF6}"/>
              </a:ext>
            </a:extLst>
          </p:cNvPr>
          <p:cNvSpPr>
            <a:spLocks noGrp="1"/>
          </p:cNvSpPr>
          <p:nvPr>
            <p:ph type="sldNum" sz="quarter" idx="12"/>
          </p:nvPr>
        </p:nvSpPr>
        <p:spPr/>
        <p:txBody>
          <a:bodyPr/>
          <a:lstStyle/>
          <a:p>
            <a:fld id="{839F2896-3CC8-49B7-B02F-D5FAE2FE807A}" type="slidenum">
              <a:rPr lang="en-DK" smtClean="0"/>
              <a:t>‹#›</a:t>
            </a:fld>
            <a:endParaRPr lang="en-DK"/>
          </a:p>
        </p:txBody>
      </p:sp>
    </p:spTree>
    <p:extLst>
      <p:ext uri="{BB962C8B-B14F-4D97-AF65-F5344CB8AC3E}">
        <p14:creationId xmlns:p14="http://schemas.microsoft.com/office/powerpoint/2010/main" val="1011496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0382-296E-9B15-E502-DDE54DDCC22D}"/>
              </a:ext>
            </a:extLst>
          </p:cNvPr>
          <p:cNvSpPr>
            <a:spLocks noGrp="1"/>
          </p:cNvSpPr>
          <p:nvPr>
            <p:ph type="title"/>
          </p:nvPr>
        </p:nvSpPr>
        <p:spPr/>
        <p:txBody>
          <a:bodyPr/>
          <a:lstStyle/>
          <a:p>
            <a:r>
              <a:rPr lang="en-US"/>
              <a:t>Click to edit Master title style</a:t>
            </a:r>
            <a:endParaRPr lang="en-DK"/>
          </a:p>
        </p:txBody>
      </p:sp>
      <p:sp>
        <p:nvSpPr>
          <p:cNvPr id="3" name="Vertical Text Placeholder 2">
            <a:extLst>
              <a:ext uri="{FF2B5EF4-FFF2-40B4-BE49-F238E27FC236}">
                <a16:creationId xmlns:a16="http://schemas.microsoft.com/office/drawing/2014/main" id="{99D8EB7A-04B0-9BA4-4E81-395EE4965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Date Placeholder 3">
            <a:extLst>
              <a:ext uri="{FF2B5EF4-FFF2-40B4-BE49-F238E27FC236}">
                <a16:creationId xmlns:a16="http://schemas.microsoft.com/office/drawing/2014/main" id="{E6152314-7265-6641-AAC0-C1FE49218020}"/>
              </a:ext>
            </a:extLst>
          </p:cNvPr>
          <p:cNvSpPr>
            <a:spLocks noGrp="1"/>
          </p:cNvSpPr>
          <p:nvPr>
            <p:ph type="dt" sz="half" idx="10"/>
          </p:nvPr>
        </p:nvSpPr>
        <p:spPr/>
        <p:txBody>
          <a:bodyPr/>
          <a:lstStyle/>
          <a:p>
            <a:fld id="{7727EB33-BB0B-430B-B52C-66EF5A73C889}" type="datetimeFigureOut">
              <a:rPr lang="en-DK" smtClean="0"/>
              <a:t>22/08/2024</a:t>
            </a:fld>
            <a:endParaRPr lang="en-DK"/>
          </a:p>
        </p:txBody>
      </p:sp>
      <p:sp>
        <p:nvSpPr>
          <p:cNvPr id="5" name="Footer Placeholder 4">
            <a:extLst>
              <a:ext uri="{FF2B5EF4-FFF2-40B4-BE49-F238E27FC236}">
                <a16:creationId xmlns:a16="http://schemas.microsoft.com/office/drawing/2014/main" id="{6FB3FB35-EC55-E788-62AC-D794839AF852}"/>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74D7442D-E566-5F15-8AF0-437A0DD7089C}"/>
              </a:ext>
            </a:extLst>
          </p:cNvPr>
          <p:cNvSpPr>
            <a:spLocks noGrp="1"/>
          </p:cNvSpPr>
          <p:nvPr>
            <p:ph type="sldNum" sz="quarter" idx="12"/>
          </p:nvPr>
        </p:nvSpPr>
        <p:spPr/>
        <p:txBody>
          <a:bodyPr/>
          <a:lstStyle/>
          <a:p>
            <a:fld id="{839F2896-3CC8-49B7-B02F-D5FAE2FE807A}" type="slidenum">
              <a:rPr lang="en-DK" smtClean="0"/>
              <a:t>‹#›</a:t>
            </a:fld>
            <a:endParaRPr lang="en-DK"/>
          </a:p>
        </p:txBody>
      </p:sp>
    </p:spTree>
    <p:extLst>
      <p:ext uri="{BB962C8B-B14F-4D97-AF65-F5344CB8AC3E}">
        <p14:creationId xmlns:p14="http://schemas.microsoft.com/office/powerpoint/2010/main" val="3000434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01FF74-0D8A-ABAB-594D-D7C61FBBA7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DK"/>
          </a:p>
        </p:txBody>
      </p:sp>
      <p:sp>
        <p:nvSpPr>
          <p:cNvPr id="3" name="Vertical Text Placeholder 2">
            <a:extLst>
              <a:ext uri="{FF2B5EF4-FFF2-40B4-BE49-F238E27FC236}">
                <a16:creationId xmlns:a16="http://schemas.microsoft.com/office/drawing/2014/main" id="{E98EEB9D-CA2E-5670-DD6F-EEAF9F18EB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Date Placeholder 3">
            <a:extLst>
              <a:ext uri="{FF2B5EF4-FFF2-40B4-BE49-F238E27FC236}">
                <a16:creationId xmlns:a16="http://schemas.microsoft.com/office/drawing/2014/main" id="{93ADB6DD-CA41-AA98-0B08-921CCC3C0AE6}"/>
              </a:ext>
            </a:extLst>
          </p:cNvPr>
          <p:cNvSpPr>
            <a:spLocks noGrp="1"/>
          </p:cNvSpPr>
          <p:nvPr>
            <p:ph type="dt" sz="half" idx="10"/>
          </p:nvPr>
        </p:nvSpPr>
        <p:spPr/>
        <p:txBody>
          <a:bodyPr/>
          <a:lstStyle/>
          <a:p>
            <a:fld id="{7727EB33-BB0B-430B-B52C-66EF5A73C889}" type="datetimeFigureOut">
              <a:rPr lang="en-DK" smtClean="0"/>
              <a:t>22/08/2024</a:t>
            </a:fld>
            <a:endParaRPr lang="en-DK"/>
          </a:p>
        </p:txBody>
      </p:sp>
      <p:sp>
        <p:nvSpPr>
          <p:cNvPr id="5" name="Footer Placeholder 4">
            <a:extLst>
              <a:ext uri="{FF2B5EF4-FFF2-40B4-BE49-F238E27FC236}">
                <a16:creationId xmlns:a16="http://schemas.microsoft.com/office/drawing/2014/main" id="{F8AB75B8-151A-A304-F101-4DC0DC90190F}"/>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E64E4C2F-C3FD-0F1F-DF88-D62BC02C3637}"/>
              </a:ext>
            </a:extLst>
          </p:cNvPr>
          <p:cNvSpPr>
            <a:spLocks noGrp="1"/>
          </p:cNvSpPr>
          <p:nvPr>
            <p:ph type="sldNum" sz="quarter" idx="12"/>
          </p:nvPr>
        </p:nvSpPr>
        <p:spPr/>
        <p:txBody>
          <a:bodyPr/>
          <a:lstStyle/>
          <a:p>
            <a:fld id="{839F2896-3CC8-49B7-B02F-D5FAE2FE807A}" type="slidenum">
              <a:rPr lang="en-DK" smtClean="0"/>
              <a:t>‹#›</a:t>
            </a:fld>
            <a:endParaRPr lang="en-DK"/>
          </a:p>
        </p:txBody>
      </p:sp>
    </p:spTree>
    <p:extLst>
      <p:ext uri="{BB962C8B-B14F-4D97-AF65-F5344CB8AC3E}">
        <p14:creationId xmlns:p14="http://schemas.microsoft.com/office/powerpoint/2010/main" val="1390127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280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811D-9741-CFC2-408A-9B808FBFDB5A}"/>
              </a:ext>
            </a:extLst>
          </p:cNvPr>
          <p:cNvSpPr>
            <a:spLocks noGrp="1"/>
          </p:cNvSpPr>
          <p:nvPr>
            <p:ph type="title"/>
          </p:nvPr>
        </p:nvSpPr>
        <p:spPr/>
        <p:txBody>
          <a:bodyPr/>
          <a:lstStyle/>
          <a:p>
            <a:r>
              <a:rPr lang="en-US"/>
              <a:t>Click to edit Master title style</a:t>
            </a:r>
            <a:endParaRPr lang="en-DK"/>
          </a:p>
        </p:txBody>
      </p:sp>
      <p:sp>
        <p:nvSpPr>
          <p:cNvPr id="3" name="Content Placeholder 2">
            <a:extLst>
              <a:ext uri="{FF2B5EF4-FFF2-40B4-BE49-F238E27FC236}">
                <a16:creationId xmlns:a16="http://schemas.microsoft.com/office/drawing/2014/main" id="{F255B193-F265-C424-ACD6-0AB2C2B61F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Date Placeholder 3">
            <a:extLst>
              <a:ext uri="{FF2B5EF4-FFF2-40B4-BE49-F238E27FC236}">
                <a16:creationId xmlns:a16="http://schemas.microsoft.com/office/drawing/2014/main" id="{652B04CD-AE32-8643-B5EF-7C568C663AF6}"/>
              </a:ext>
            </a:extLst>
          </p:cNvPr>
          <p:cNvSpPr>
            <a:spLocks noGrp="1"/>
          </p:cNvSpPr>
          <p:nvPr>
            <p:ph type="dt" sz="half" idx="10"/>
          </p:nvPr>
        </p:nvSpPr>
        <p:spPr/>
        <p:txBody>
          <a:bodyPr/>
          <a:lstStyle/>
          <a:p>
            <a:fld id="{7727EB33-BB0B-430B-B52C-66EF5A73C889}" type="datetimeFigureOut">
              <a:rPr lang="en-DK" smtClean="0"/>
              <a:t>22/08/2024</a:t>
            </a:fld>
            <a:endParaRPr lang="en-DK"/>
          </a:p>
        </p:txBody>
      </p:sp>
      <p:sp>
        <p:nvSpPr>
          <p:cNvPr id="5" name="Footer Placeholder 4">
            <a:extLst>
              <a:ext uri="{FF2B5EF4-FFF2-40B4-BE49-F238E27FC236}">
                <a16:creationId xmlns:a16="http://schemas.microsoft.com/office/drawing/2014/main" id="{8E3B854E-41E4-F349-8307-E9BEE512706E}"/>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C11E7305-F1AB-572D-AD94-B4EBFCABEAA3}"/>
              </a:ext>
            </a:extLst>
          </p:cNvPr>
          <p:cNvSpPr>
            <a:spLocks noGrp="1"/>
          </p:cNvSpPr>
          <p:nvPr>
            <p:ph type="sldNum" sz="quarter" idx="12"/>
          </p:nvPr>
        </p:nvSpPr>
        <p:spPr/>
        <p:txBody>
          <a:bodyPr/>
          <a:lstStyle/>
          <a:p>
            <a:fld id="{839F2896-3CC8-49B7-B02F-D5FAE2FE807A}" type="slidenum">
              <a:rPr lang="en-DK" smtClean="0"/>
              <a:t>‹#›</a:t>
            </a:fld>
            <a:endParaRPr lang="en-DK"/>
          </a:p>
        </p:txBody>
      </p:sp>
    </p:spTree>
    <p:extLst>
      <p:ext uri="{BB962C8B-B14F-4D97-AF65-F5344CB8AC3E}">
        <p14:creationId xmlns:p14="http://schemas.microsoft.com/office/powerpoint/2010/main" val="1883909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A72C3-995F-08D8-01A9-81C3E1E18C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DK"/>
          </a:p>
        </p:txBody>
      </p:sp>
      <p:sp>
        <p:nvSpPr>
          <p:cNvPr id="3" name="Text Placeholder 2">
            <a:extLst>
              <a:ext uri="{FF2B5EF4-FFF2-40B4-BE49-F238E27FC236}">
                <a16:creationId xmlns:a16="http://schemas.microsoft.com/office/drawing/2014/main" id="{B1E50B95-FBE5-BBE3-5190-BFEDF09AFF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7BE55F-88D0-F8CE-135E-1375ACD4DB5A}"/>
              </a:ext>
            </a:extLst>
          </p:cNvPr>
          <p:cNvSpPr>
            <a:spLocks noGrp="1"/>
          </p:cNvSpPr>
          <p:nvPr>
            <p:ph type="dt" sz="half" idx="10"/>
          </p:nvPr>
        </p:nvSpPr>
        <p:spPr/>
        <p:txBody>
          <a:bodyPr/>
          <a:lstStyle/>
          <a:p>
            <a:fld id="{7727EB33-BB0B-430B-B52C-66EF5A73C889}" type="datetimeFigureOut">
              <a:rPr lang="en-DK" smtClean="0"/>
              <a:t>22/08/2024</a:t>
            </a:fld>
            <a:endParaRPr lang="en-DK"/>
          </a:p>
        </p:txBody>
      </p:sp>
      <p:sp>
        <p:nvSpPr>
          <p:cNvPr id="5" name="Footer Placeholder 4">
            <a:extLst>
              <a:ext uri="{FF2B5EF4-FFF2-40B4-BE49-F238E27FC236}">
                <a16:creationId xmlns:a16="http://schemas.microsoft.com/office/drawing/2014/main" id="{41A10EEF-CA0B-965A-4F40-DB5725ED9490}"/>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2C8C5641-0714-4F75-016B-75E55D2F5DE6}"/>
              </a:ext>
            </a:extLst>
          </p:cNvPr>
          <p:cNvSpPr>
            <a:spLocks noGrp="1"/>
          </p:cNvSpPr>
          <p:nvPr>
            <p:ph type="sldNum" sz="quarter" idx="12"/>
          </p:nvPr>
        </p:nvSpPr>
        <p:spPr/>
        <p:txBody>
          <a:bodyPr/>
          <a:lstStyle/>
          <a:p>
            <a:fld id="{839F2896-3CC8-49B7-B02F-D5FAE2FE807A}" type="slidenum">
              <a:rPr lang="en-DK" smtClean="0"/>
              <a:t>‹#›</a:t>
            </a:fld>
            <a:endParaRPr lang="en-DK"/>
          </a:p>
        </p:txBody>
      </p:sp>
    </p:spTree>
    <p:extLst>
      <p:ext uri="{BB962C8B-B14F-4D97-AF65-F5344CB8AC3E}">
        <p14:creationId xmlns:p14="http://schemas.microsoft.com/office/powerpoint/2010/main" val="402629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9AEB8-3F4E-39B6-2C8E-D7E213E9B6D2}"/>
              </a:ext>
            </a:extLst>
          </p:cNvPr>
          <p:cNvSpPr>
            <a:spLocks noGrp="1"/>
          </p:cNvSpPr>
          <p:nvPr>
            <p:ph type="title"/>
          </p:nvPr>
        </p:nvSpPr>
        <p:spPr/>
        <p:txBody>
          <a:bodyPr/>
          <a:lstStyle/>
          <a:p>
            <a:r>
              <a:rPr lang="en-US"/>
              <a:t>Click to edit Master title style</a:t>
            </a:r>
            <a:endParaRPr lang="en-DK"/>
          </a:p>
        </p:txBody>
      </p:sp>
      <p:sp>
        <p:nvSpPr>
          <p:cNvPr id="3" name="Content Placeholder 2">
            <a:extLst>
              <a:ext uri="{FF2B5EF4-FFF2-40B4-BE49-F238E27FC236}">
                <a16:creationId xmlns:a16="http://schemas.microsoft.com/office/drawing/2014/main" id="{41D48E7A-DFE1-BAF7-6BB1-5454776157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Content Placeholder 3">
            <a:extLst>
              <a:ext uri="{FF2B5EF4-FFF2-40B4-BE49-F238E27FC236}">
                <a16:creationId xmlns:a16="http://schemas.microsoft.com/office/drawing/2014/main" id="{713FC52F-FA93-D6FD-435B-C497C064B8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5" name="Date Placeholder 4">
            <a:extLst>
              <a:ext uri="{FF2B5EF4-FFF2-40B4-BE49-F238E27FC236}">
                <a16:creationId xmlns:a16="http://schemas.microsoft.com/office/drawing/2014/main" id="{6FD99C93-9AC3-CD7A-1796-9A2CCBD10C7D}"/>
              </a:ext>
            </a:extLst>
          </p:cNvPr>
          <p:cNvSpPr>
            <a:spLocks noGrp="1"/>
          </p:cNvSpPr>
          <p:nvPr>
            <p:ph type="dt" sz="half" idx="10"/>
          </p:nvPr>
        </p:nvSpPr>
        <p:spPr/>
        <p:txBody>
          <a:bodyPr/>
          <a:lstStyle/>
          <a:p>
            <a:fld id="{7727EB33-BB0B-430B-B52C-66EF5A73C889}" type="datetimeFigureOut">
              <a:rPr lang="en-DK" smtClean="0"/>
              <a:t>22/08/2024</a:t>
            </a:fld>
            <a:endParaRPr lang="en-DK"/>
          </a:p>
        </p:txBody>
      </p:sp>
      <p:sp>
        <p:nvSpPr>
          <p:cNvPr id="6" name="Footer Placeholder 5">
            <a:extLst>
              <a:ext uri="{FF2B5EF4-FFF2-40B4-BE49-F238E27FC236}">
                <a16:creationId xmlns:a16="http://schemas.microsoft.com/office/drawing/2014/main" id="{EE5461B9-32B5-8535-615D-672E77960044}"/>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15FC0B10-97C3-DDA7-C955-49B6FF38121F}"/>
              </a:ext>
            </a:extLst>
          </p:cNvPr>
          <p:cNvSpPr>
            <a:spLocks noGrp="1"/>
          </p:cNvSpPr>
          <p:nvPr>
            <p:ph type="sldNum" sz="quarter" idx="12"/>
          </p:nvPr>
        </p:nvSpPr>
        <p:spPr/>
        <p:txBody>
          <a:bodyPr/>
          <a:lstStyle/>
          <a:p>
            <a:fld id="{839F2896-3CC8-49B7-B02F-D5FAE2FE807A}" type="slidenum">
              <a:rPr lang="en-DK" smtClean="0"/>
              <a:t>‹#›</a:t>
            </a:fld>
            <a:endParaRPr lang="en-DK"/>
          </a:p>
        </p:txBody>
      </p:sp>
    </p:spTree>
    <p:extLst>
      <p:ext uri="{BB962C8B-B14F-4D97-AF65-F5344CB8AC3E}">
        <p14:creationId xmlns:p14="http://schemas.microsoft.com/office/powerpoint/2010/main" val="94073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06AC0-2652-4BB9-B8B9-57983AD59FB9}"/>
              </a:ext>
            </a:extLst>
          </p:cNvPr>
          <p:cNvSpPr>
            <a:spLocks noGrp="1"/>
          </p:cNvSpPr>
          <p:nvPr>
            <p:ph type="title"/>
          </p:nvPr>
        </p:nvSpPr>
        <p:spPr>
          <a:xfrm>
            <a:off x="839788" y="365125"/>
            <a:ext cx="10515600" cy="1325563"/>
          </a:xfrm>
        </p:spPr>
        <p:txBody>
          <a:bodyPr/>
          <a:lstStyle/>
          <a:p>
            <a:r>
              <a:rPr lang="en-US"/>
              <a:t>Click to edit Master title style</a:t>
            </a:r>
            <a:endParaRPr lang="en-DK"/>
          </a:p>
        </p:txBody>
      </p:sp>
      <p:sp>
        <p:nvSpPr>
          <p:cNvPr id="3" name="Text Placeholder 2">
            <a:extLst>
              <a:ext uri="{FF2B5EF4-FFF2-40B4-BE49-F238E27FC236}">
                <a16:creationId xmlns:a16="http://schemas.microsoft.com/office/drawing/2014/main" id="{77B7F82C-4C57-32A0-0521-C5B2CF22EC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971F5E-8D83-6E1D-0A1E-243998542B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5" name="Text Placeholder 4">
            <a:extLst>
              <a:ext uri="{FF2B5EF4-FFF2-40B4-BE49-F238E27FC236}">
                <a16:creationId xmlns:a16="http://schemas.microsoft.com/office/drawing/2014/main" id="{7AD70EC3-B1F4-6E3E-4EE3-358F57A4B2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B0DFDE-ABBC-49F9-43B5-6E5A6F7C16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7" name="Date Placeholder 6">
            <a:extLst>
              <a:ext uri="{FF2B5EF4-FFF2-40B4-BE49-F238E27FC236}">
                <a16:creationId xmlns:a16="http://schemas.microsoft.com/office/drawing/2014/main" id="{BE939503-1413-F1C9-EA7E-34929218BF71}"/>
              </a:ext>
            </a:extLst>
          </p:cNvPr>
          <p:cNvSpPr>
            <a:spLocks noGrp="1"/>
          </p:cNvSpPr>
          <p:nvPr>
            <p:ph type="dt" sz="half" idx="10"/>
          </p:nvPr>
        </p:nvSpPr>
        <p:spPr/>
        <p:txBody>
          <a:bodyPr/>
          <a:lstStyle/>
          <a:p>
            <a:fld id="{7727EB33-BB0B-430B-B52C-66EF5A73C889}" type="datetimeFigureOut">
              <a:rPr lang="en-DK" smtClean="0"/>
              <a:t>22/08/2024</a:t>
            </a:fld>
            <a:endParaRPr lang="en-DK"/>
          </a:p>
        </p:txBody>
      </p:sp>
      <p:sp>
        <p:nvSpPr>
          <p:cNvPr id="8" name="Footer Placeholder 7">
            <a:extLst>
              <a:ext uri="{FF2B5EF4-FFF2-40B4-BE49-F238E27FC236}">
                <a16:creationId xmlns:a16="http://schemas.microsoft.com/office/drawing/2014/main" id="{C1DB03D7-BE27-7702-8A7D-663C2F14E455}"/>
              </a:ext>
            </a:extLst>
          </p:cNvPr>
          <p:cNvSpPr>
            <a:spLocks noGrp="1"/>
          </p:cNvSpPr>
          <p:nvPr>
            <p:ph type="ftr" sz="quarter" idx="11"/>
          </p:nvPr>
        </p:nvSpPr>
        <p:spPr/>
        <p:txBody>
          <a:bodyPr/>
          <a:lstStyle/>
          <a:p>
            <a:endParaRPr lang="en-DK"/>
          </a:p>
        </p:txBody>
      </p:sp>
      <p:sp>
        <p:nvSpPr>
          <p:cNvPr id="9" name="Slide Number Placeholder 8">
            <a:extLst>
              <a:ext uri="{FF2B5EF4-FFF2-40B4-BE49-F238E27FC236}">
                <a16:creationId xmlns:a16="http://schemas.microsoft.com/office/drawing/2014/main" id="{9F37FD4D-0331-D440-F286-8E7C3CF84ECD}"/>
              </a:ext>
            </a:extLst>
          </p:cNvPr>
          <p:cNvSpPr>
            <a:spLocks noGrp="1"/>
          </p:cNvSpPr>
          <p:nvPr>
            <p:ph type="sldNum" sz="quarter" idx="12"/>
          </p:nvPr>
        </p:nvSpPr>
        <p:spPr/>
        <p:txBody>
          <a:bodyPr/>
          <a:lstStyle/>
          <a:p>
            <a:fld id="{839F2896-3CC8-49B7-B02F-D5FAE2FE807A}" type="slidenum">
              <a:rPr lang="en-DK" smtClean="0"/>
              <a:t>‹#›</a:t>
            </a:fld>
            <a:endParaRPr lang="en-DK"/>
          </a:p>
        </p:txBody>
      </p:sp>
    </p:spTree>
    <p:extLst>
      <p:ext uri="{BB962C8B-B14F-4D97-AF65-F5344CB8AC3E}">
        <p14:creationId xmlns:p14="http://schemas.microsoft.com/office/powerpoint/2010/main" val="350636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731F2-01C6-7BF1-5576-81198C81BD31}"/>
              </a:ext>
            </a:extLst>
          </p:cNvPr>
          <p:cNvSpPr>
            <a:spLocks noGrp="1"/>
          </p:cNvSpPr>
          <p:nvPr>
            <p:ph type="title"/>
          </p:nvPr>
        </p:nvSpPr>
        <p:spPr/>
        <p:txBody>
          <a:bodyPr/>
          <a:lstStyle/>
          <a:p>
            <a:r>
              <a:rPr lang="en-US"/>
              <a:t>Click to edit Master title style</a:t>
            </a:r>
            <a:endParaRPr lang="en-DK"/>
          </a:p>
        </p:txBody>
      </p:sp>
      <p:sp>
        <p:nvSpPr>
          <p:cNvPr id="3" name="Date Placeholder 2">
            <a:extLst>
              <a:ext uri="{FF2B5EF4-FFF2-40B4-BE49-F238E27FC236}">
                <a16:creationId xmlns:a16="http://schemas.microsoft.com/office/drawing/2014/main" id="{A8DB3AD4-1BA9-25AC-F8F2-8E944A4181AD}"/>
              </a:ext>
            </a:extLst>
          </p:cNvPr>
          <p:cNvSpPr>
            <a:spLocks noGrp="1"/>
          </p:cNvSpPr>
          <p:nvPr>
            <p:ph type="dt" sz="half" idx="10"/>
          </p:nvPr>
        </p:nvSpPr>
        <p:spPr/>
        <p:txBody>
          <a:bodyPr/>
          <a:lstStyle/>
          <a:p>
            <a:fld id="{7727EB33-BB0B-430B-B52C-66EF5A73C889}" type="datetimeFigureOut">
              <a:rPr lang="en-DK" smtClean="0"/>
              <a:t>22/08/2024</a:t>
            </a:fld>
            <a:endParaRPr lang="en-DK"/>
          </a:p>
        </p:txBody>
      </p:sp>
      <p:sp>
        <p:nvSpPr>
          <p:cNvPr id="4" name="Footer Placeholder 3">
            <a:extLst>
              <a:ext uri="{FF2B5EF4-FFF2-40B4-BE49-F238E27FC236}">
                <a16:creationId xmlns:a16="http://schemas.microsoft.com/office/drawing/2014/main" id="{BF47DFEC-5164-A43D-136C-400232B8282C}"/>
              </a:ext>
            </a:extLst>
          </p:cNvPr>
          <p:cNvSpPr>
            <a:spLocks noGrp="1"/>
          </p:cNvSpPr>
          <p:nvPr>
            <p:ph type="ftr" sz="quarter" idx="11"/>
          </p:nvPr>
        </p:nvSpPr>
        <p:spPr/>
        <p:txBody>
          <a:bodyPr/>
          <a:lstStyle/>
          <a:p>
            <a:endParaRPr lang="en-DK"/>
          </a:p>
        </p:txBody>
      </p:sp>
      <p:sp>
        <p:nvSpPr>
          <p:cNvPr id="5" name="Slide Number Placeholder 4">
            <a:extLst>
              <a:ext uri="{FF2B5EF4-FFF2-40B4-BE49-F238E27FC236}">
                <a16:creationId xmlns:a16="http://schemas.microsoft.com/office/drawing/2014/main" id="{B69080BD-3593-A1EB-AD50-FE1003563A93}"/>
              </a:ext>
            </a:extLst>
          </p:cNvPr>
          <p:cNvSpPr>
            <a:spLocks noGrp="1"/>
          </p:cNvSpPr>
          <p:nvPr>
            <p:ph type="sldNum" sz="quarter" idx="12"/>
          </p:nvPr>
        </p:nvSpPr>
        <p:spPr/>
        <p:txBody>
          <a:bodyPr/>
          <a:lstStyle/>
          <a:p>
            <a:fld id="{839F2896-3CC8-49B7-B02F-D5FAE2FE807A}" type="slidenum">
              <a:rPr lang="en-DK" smtClean="0"/>
              <a:t>‹#›</a:t>
            </a:fld>
            <a:endParaRPr lang="en-DK"/>
          </a:p>
        </p:txBody>
      </p:sp>
    </p:spTree>
    <p:extLst>
      <p:ext uri="{BB962C8B-B14F-4D97-AF65-F5344CB8AC3E}">
        <p14:creationId xmlns:p14="http://schemas.microsoft.com/office/powerpoint/2010/main" val="1491124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99CB54-A2CF-1B8E-F7FB-F3915315DAF8}"/>
              </a:ext>
            </a:extLst>
          </p:cNvPr>
          <p:cNvSpPr>
            <a:spLocks noGrp="1"/>
          </p:cNvSpPr>
          <p:nvPr>
            <p:ph type="dt" sz="half" idx="10"/>
          </p:nvPr>
        </p:nvSpPr>
        <p:spPr/>
        <p:txBody>
          <a:bodyPr/>
          <a:lstStyle/>
          <a:p>
            <a:fld id="{7727EB33-BB0B-430B-B52C-66EF5A73C889}" type="datetimeFigureOut">
              <a:rPr lang="en-DK" smtClean="0"/>
              <a:t>22/08/2024</a:t>
            </a:fld>
            <a:endParaRPr lang="en-DK"/>
          </a:p>
        </p:txBody>
      </p:sp>
      <p:sp>
        <p:nvSpPr>
          <p:cNvPr id="3" name="Footer Placeholder 2">
            <a:extLst>
              <a:ext uri="{FF2B5EF4-FFF2-40B4-BE49-F238E27FC236}">
                <a16:creationId xmlns:a16="http://schemas.microsoft.com/office/drawing/2014/main" id="{8E844352-AE4B-C8D1-A54C-E1FAF065287E}"/>
              </a:ext>
            </a:extLst>
          </p:cNvPr>
          <p:cNvSpPr>
            <a:spLocks noGrp="1"/>
          </p:cNvSpPr>
          <p:nvPr>
            <p:ph type="ftr" sz="quarter" idx="11"/>
          </p:nvPr>
        </p:nvSpPr>
        <p:spPr/>
        <p:txBody>
          <a:bodyPr/>
          <a:lstStyle/>
          <a:p>
            <a:endParaRPr lang="en-DK"/>
          </a:p>
        </p:txBody>
      </p:sp>
      <p:sp>
        <p:nvSpPr>
          <p:cNvPr id="4" name="Slide Number Placeholder 3">
            <a:extLst>
              <a:ext uri="{FF2B5EF4-FFF2-40B4-BE49-F238E27FC236}">
                <a16:creationId xmlns:a16="http://schemas.microsoft.com/office/drawing/2014/main" id="{FB981E2E-AFA9-0F14-70DC-C5646113426B}"/>
              </a:ext>
            </a:extLst>
          </p:cNvPr>
          <p:cNvSpPr>
            <a:spLocks noGrp="1"/>
          </p:cNvSpPr>
          <p:nvPr>
            <p:ph type="sldNum" sz="quarter" idx="12"/>
          </p:nvPr>
        </p:nvSpPr>
        <p:spPr/>
        <p:txBody>
          <a:bodyPr/>
          <a:lstStyle/>
          <a:p>
            <a:fld id="{839F2896-3CC8-49B7-B02F-D5FAE2FE807A}" type="slidenum">
              <a:rPr lang="en-DK" smtClean="0"/>
              <a:t>‹#›</a:t>
            </a:fld>
            <a:endParaRPr lang="en-DK"/>
          </a:p>
        </p:txBody>
      </p:sp>
    </p:spTree>
    <p:extLst>
      <p:ext uri="{BB962C8B-B14F-4D97-AF65-F5344CB8AC3E}">
        <p14:creationId xmlns:p14="http://schemas.microsoft.com/office/powerpoint/2010/main" val="13876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F3C50-7254-408E-472D-FEADF8BE77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K"/>
          </a:p>
        </p:txBody>
      </p:sp>
      <p:sp>
        <p:nvSpPr>
          <p:cNvPr id="3" name="Content Placeholder 2">
            <a:extLst>
              <a:ext uri="{FF2B5EF4-FFF2-40B4-BE49-F238E27FC236}">
                <a16:creationId xmlns:a16="http://schemas.microsoft.com/office/drawing/2014/main" id="{9F4A4C9A-25B1-7F56-0A88-DB583EF292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Text Placeholder 3">
            <a:extLst>
              <a:ext uri="{FF2B5EF4-FFF2-40B4-BE49-F238E27FC236}">
                <a16:creationId xmlns:a16="http://schemas.microsoft.com/office/drawing/2014/main" id="{7F607368-E4B0-BA00-B430-A5408BD264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35F1E0-FB6B-43C8-E6ED-53823FE825B7}"/>
              </a:ext>
            </a:extLst>
          </p:cNvPr>
          <p:cNvSpPr>
            <a:spLocks noGrp="1"/>
          </p:cNvSpPr>
          <p:nvPr>
            <p:ph type="dt" sz="half" idx="10"/>
          </p:nvPr>
        </p:nvSpPr>
        <p:spPr/>
        <p:txBody>
          <a:bodyPr/>
          <a:lstStyle/>
          <a:p>
            <a:fld id="{7727EB33-BB0B-430B-B52C-66EF5A73C889}" type="datetimeFigureOut">
              <a:rPr lang="en-DK" smtClean="0"/>
              <a:t>22/08/2024</a:t>
            </a:fld>
            <a:endParaRPr lang="en-DK"/>
          </a:p>
        </p:txBody>
      </p:sp>
      <p:sp>
        <p:nvSpPr>
          <p:cNvPr id="6" name="Footer Placeholder 5">
            <a:extLst>
              <a:ext uri="{FF2B5EF4-FFF2-40B4-BE49-F238E27FC236}">
                <a16:creationId xmlns:a16="http://schemas.microsoft.com/office/drawing/2014/main" id="{D629DA6C-F727-415A-3EB8-A476E30E4DAA}"/>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3182065A-DC6D-340B-3FA7-09C3DAC04754}"/>
              </a:ext>
            </a:extLst>
          </p:cNvPr>
          <p:cNvSpPr>
            <a:spLocks noGrp="1"/>
          </p:cNvSpPr>
          <p:nvPr>
            <p:ph type="sldNum" sz="quarter" idx="12"/>
          </p:nvPr>
        </p:nvSpPr>
        <p:spPr/>
        <p:txBody>
          <a:bodyPr/>
          <a:lstStyle/>
          <a:p>
            <a:fld id="{839F2896-3CC8-49B7-B02F-D5FAE2FE807A}" type="slidenum">
              <a:rPr lang="en-DK" smtClean="0"/>
              <a:t>‹#›</a:t>
            </a:fld>
            <a:endParaRPr lang="en-DK"/>
          </a:p>
        </p:txBody>
      </p:sp>
    </p:spTree>
    <p:extLst>
      <p:ext uri="{BB962C8B-B14F-4D97-AF65-F5344CB8AC3E}">
        <p14:creationId xmlns:p14="http://schemas.microsoft.com/office/powerpoint/2010/main" val="563602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CF44-7355-08DA-676C-A67666AD09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K"/>
          </a:p>
        </p:txBody>
      </p:sp>
      <p:sp>
        <p:nvSpPr>
          <p:cNvPr id="3" name="Picture Placeholder 2">
            <a:extLst>
              <a:ext uri="{FF2B5EF4-FFF2-40B4-BE49-F238E27FC236}">
                <a16:creationId xmlns:a16="http://schemas.microsoft.com/office/drawing/2014/main" id="{826BCAE4-BC2D-F20D-4F65-784DA5FE2B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K"/>
          </a:p>
        </p:txBody>
      </p:sp>
      <p:sp>
        <p:nvSpPr>
          <p:cNvPr id="4" name="Text Placeholder 3">
            <a:extLst>
              <a:ext uri="{FF2B5EF4-FFF2-40B4-BE49-F238E27FC236}">
                <a16:creationId xmlns:a16="http://schemas.microsoft.com/office/drawing/2014/main" id="{9B24540B-6253-EA94-D9A7-8B0AE88DE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F2369-BE3C-2F38-A7F3-55B818F9F96C}"/>
              </a:ext>
            </a:extLst>
          </p:cNvPr>
          <p:cNvSpPr>
            <a:spLocks noGrp="1"/>
          </p:cNvSpPr>
          <p:nvPr>
            <p:ph type="dt" sz="half" idx="10"/>
          </p:nvPr>
        </p:nvSpPr>
        <p:spPr/>
        <p:txBody>
          <a:bodyPr/>
          <a:lstStyle/>
          <a:p>
            <a:fld id="{7727EB33-BB0B-430B-B52C-66EF5A73C889}" type="datetimeFigureOut">
              <a:rPr lang="en-DK" smtClean="0"/>
              <a:t>22/08/2024</a:t>
            </a:fld>
            <a:endParaRPr lang="en-DK"/>
          </a:p>
        </p:txBody>
      </p:sp>
      <p:sp>
        <p:nvSpPr>
          <p:cNvPr id="6" name="Footer Placeholder 5">
            <a:extLst>
              <a:ext uri="{FF2B5EF4-FFF2-40B4-BE49-F238E27FC236}">
                <a16:creationId xmlns:a16="http://schemas.microsoft.com/office/drawing/2014/main" id="{3AA01D26-2F6D-F04D-AF8E-F881BC3355B0}"/>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44763A57-A005-BD78-C9C7-BED0686264FE}"/>
              </a:ext>
            </a:extLst>
          </p:cNvPr>
          <p:cNvSpPr>
            <a:spLocks noGrp="1"/>
          </p:cNvSpPr>
          <p:nvPr>
            <p:ph type="sldNum" sz="quarter" idx="12"/>
          </p:nvPr>
        </p:nvSpPr>
        <p:spPr/>
        <p:txBody>
          <a:bodyPr/>
          <a:lstStyle/>
          <a:p>
            <a:fld id="{839F2896-3CC8-49B7-B02F-D5FAE2FE807A}" type="slidenum">
              <a:rPr lang="en-DK" smtClean="0"/>
              <a:t>‹#›</a:t>
            </a:fld>
            <a:endParaRPr lang="en-DK"/>
          </a:p>
        </p:txBody>
      </p:sp>
    </p:spTree>
    <p:extLst>
      <p:ext uri="{BB962C8B-B14F-4D97-AF65-F5344CB8AC3E}">
        <p14:creationId xmlns:p14="http://schemas.microsoft.com/office/powerpoint/2010/main" val="323164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D13634-022D-C3D6-A468-003B0515E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DK"/>
          </a:p>
        </p:txBody>
      </p:sp>
      <p:sp>
        <p:nvSpPr>
          <p:cNvPr id="3" name="Text Placeholder 2">
            <a:extLst>
              <a:ext uri="{FF2B5EF4-FFF2-40B4-BE49-F238E27FC236}">
                <a16:creationId xmlns:a16="http://schemas.microsoft.com/office/drawing/2014/main" id="{265A8888-79B3-AE06-6B9F-3486C218B5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Date Placeholder 3">
            <a:extLst>
              <a:ext uri="{FF2B5EF4-FFF2-40B4-BE49-F238E27FC236}">
                <a16:creationId xmlns:a16="http://schemas.microsoft.com/office/drawing/2014/main" id="{FF24FBF7-AEB9-4C3C-4D2D-92635C7C25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7EB33-BB0B-430B-B52C-66EF5A73C889}" type="datetimeFigureOut">
              <a:rPr lang="en-DK" smtClean="0"/>
              <a:t>22/08/2024</a:t>
            </a:fld>
            <a:endParaRPr lang="en-DK"/>
          </a:p>
        </p:txBody>
      </p:sp>
      <p:sp>
        <p:nvSpPr>
          <p:cNvPr id="5" name="Footer Placeholder 4">
            <a:extLst>
              <a:ext uri="{FF2B5EF4-FFF2-40B4-BE49-F238E27FC236}">
                <a16:creationId xmlns:a16="http://schemas.microsoft.com/office/drawing/2014/main" id="{55D94B50-F29A-B948-3484-CCC7ED23AF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K"/>
          </a:p>
        </p:txBody>
      </p:sp>
      <p:sp>
        <p:nvSpPr>
          <p:cNvPr id="6" name="Slide Number Placeholder 5">
            <a:extLst>
              <a:ext uri="{FF2B5EF4-FFF2-40B4-BE49-F238E27FC236}">
                <a16:creationId xmlns:a16="http://schemas.microsoft.com/office/drawing/2014/main" id="{70F2317A-1362-F5A6-A907-08E7D0CB10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F2896-3CC8-49B7-B02F-D5FAE2FE807A}" type="slidenum">
              <a:rPr lang="en-DK" smtClean="0"/>
              <a:t>‹#›</a:t>
            </a:fld>
            <a:endParaRPr lang="en-DK"/>
          </a:p>
        </p:txBody>
      </p:sp>
    </p:spTree>
    <p:extLst>
      <p:ext uri="{BB962C8B-B14F-4D97-AF65-F5344CB8AC3E}">
        <p14:creationId xmlns:p14="http://schemas.microsoft.com/office/powerpoint/2010/main" val="33331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6B6FF0F-553E-5F4D-2B17-C01F8ED4897F}"/>
              </a:ext>
            </a:extLst>
          </p:cNvPr>
          <p:cNvSpPr>
            <a:spLocks noGrp="1"/>
          </p:cNvSpPr>
          <p:nvPr>
            <p:ph type="subTitle" idx="1"/>
          </p:nvPr>
        </p:nvSpPr>
        <p:spPr>
          <a:xfrm>
            <a:off x="1676400" y="1986598"/>
            <a:ext cx="9144000" cy="1655762"/>
          </a:xfrm>
        </p:spPr>
        <p:txBody>
          <a:bodyPr>
            <a:noAutofit/>
          </a:bodyPr>
          <a:lstStyle/>
          <a:p>
            <a:pPr marL="514350" indent="-514350" algn="l">
              <a:lnSpc>
                <a:spcPct val="106000"/>
              </a:lnSpc>
              <a:spcAft>
                <a:spcPts val="1000"/>
              </a:spcAft>
              <a:buFont typeface="+mj-lt"/>
              <a:buAutoNum type="arabicPeriod"/>
            </a:pPr>
            <a:r>
              <a:rPr lang="en-US" sz="3000" dirty="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Configuring a Network Operating System</a:t>
            </a:r>
            <a:endParaRPr lang="en-US" sz="3000" dirty="0">
              <a:solidFill>
                <a:srgbClr val="FF0000"/>
              </a:solidFill>
              <a:latin typeface="Calibri" panose="020F0502020204030204" pitchFamily="34" charset="0"/>
              <a:ea typeface="SimSun" panose="02010600030101010101" pitchFamily="2" charset="-122"/>
              <a:cs typeface="Times New Roman" panose="02020603050405020304" pitchFamily="18" charset="0"/>
            </a:endParaRPr>
          </a:p>
          <a:p>
            <a:pPr marL="514350" indent="-514350" algn="l">
              <a:lnSpc>
                <a:spcPct val="106000"/>
              </a:lnSpc>
              <a:spcAft>
                <a:spcPts val="1000"/>
              </a:spcAft>
              <a:buFont typeface="+mj-lt"/>
              <a:buAutoNum type="arabicPeriod"/>
            </a:pPr>
            <a:r>
              <a:rPr lang="en-US" sz="3000" dirty="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The Cisco IOS</a:t>
            </a:r>
            <a:endParaRPr lang="en-US" sz="3000" dirty="0">
              <a:solidFill>
                <a:srgbClr val="FF0000"/>
              </a:solidFill>
              <a:latin typeface="Calibri" panose="020F0502020204030204" pitchFamily="34" charset="0"/>
              <a:ea typeface="SimSun" panose="02010600030101010101" pitchFamily="2" charset="-122"/>
              <a:cs typeface="Times New Roman" panose="02020603050405020304" pitchFamily="18" charset="0"/>
            </a:endParaRPr>
          </a:p>
          <a:p>
            <a:pPr marL="514350" indent="-514350" algn="l">
              <a:lnSpc>
                <a:spcPct val="106000"/>
              </a:lnSpc>
              <a:spcAft>
                <a:spcPts val="1000"/>
              </a:spcAft>
              <a:buFont typeface="+mj-lt"/>
              <a:buAutoNum type="arabicPeriod"/>
            </a:pPr>
            <a:r>
              <a:rPr lang="en-US" sz="3000" dirty="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Basic Device Configuration like hostnames, ports, addresses and verifying connectivity</a:t>
            </a:r>
            <a:endParaRPr lang="en-DK" sz="3000" dirty="0">
              <a:solidFill>
                <a:srgbClr val="FF0000"/>
              </a:solidFill>
            </a:endParaRPr>
          </a:p>
        </p:txBody>
      </p:sp>
    </p:spTree>
    <p:extLst>
      <p:ext uri="{BB962C8B-B14F-4D97-AF65-F5344CB8AC3E}">
        <p14:creationId xmlns:p14="http://schemas.microsoft.com/office/powerpoint/2010/main" val="2732692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1E055-5D7B-AD70-7EC4-4417F36B438F}"/>
              </a:ext>
            </a:extLst>
          </p:cNvPr>
          <p:cNvSpPr>
            <a:spLocks noGrp="1"/>
          </p:cNvSpPr>
          <p:nvPr>
            <p:ph type="title"/>
          </p:nvPr>
        </p:nvSpPr>
        <p:spPr>
          <a:xfrm>
            <a:off x="838200" y="0"/>
            <a:ext cx="10515600" cy="1325563"/>
          </a:xfrm>
        </p:spPr>
        <p:txBody>
          <a:bodyPr/>
          <a:lstStyle/>
          <a:p>
            <a:r>
              <a:rPr lang="en-DK" sz="4400" b="1" kern="0" dirty="0">
                <a:effectLst/>
                <a:latin typeface="Times New Roman" panose="02020603050405020304" pitchFamily="18" charset="0"/>
                <a:ea typeface="Times New Roman" panose="02020603050405020304" pitchFamily="18" charset="0"/>
                <a:cs typeface="Times New Roman" panose="02020603050405020304" pitchFamily="18" charset="0"/>
              </a:rPr>
              <a:t>Monitoring and Maintenance</a:t>
            </a:r>
            <a:br>
              <a:rPr lang="en-DK"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n-DK" dirty="0"/>
          </a:p>
        </p:txBody>
      </p:sp>
      <p:sp>
        <p:nvSpPr>
          <p:cNvPr id="3" name="Content Placeholder 2">
            <a:extLst>
              <a:ext uri="{FF2B5EF4-FFF2-40B4-BE49-F238E27FC236}">
                <a16:creationId xmlns:a16="http://schemas.microsoft.com/office/drawing/2014/main" id="{677798B5-2444-7189-8B6A-C7AA4977D7ED}"/>
              </a:ext>
            </a:extLst>
          </p:cNvPr>
          <p:cNvSpPr>
            <a:spLocks noGrp="1"/>
          </p:cNvSpPr>
          <p:nvPr>
            <p:ph idx="1"/>
          </p:nvPr>
        </p:nvSpPr>
        <p:spPr>
          <a:xfrm>
            <a:off x="838200" y="662781"/>
            <a:ext cx="10515600" cy="4351338"/>
          </a:xfrm>
        </p:spPr>
        <p:txBody>
          <a:bodyPr>
            <a:no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Monitoring Tools</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Syslog</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 Centralized logging of events. Configure syslog servers and log levels.</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SNMP (Simple Network Management Protocol)</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 For monitoring network devices and managing network performance.</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Backups</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Firmware Upgrades</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Redundancy and Failover</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HSRP (Hot Standby Router Protocol)</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Performance Tuning</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QoS (Quality of Service)</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Troubleshooting</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Common </a:t>
            </a:r>
            <a:r>
              <a:rPr lang="en-DK" sz="2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Commands</a:t>
            </a:r>
            <a:r>
              <a:rPr lang="en-DK"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a:t>
            </a:r>
            <a:r>
              <a:rPr lang="en-DK" sz="2000" kern="0" dirty="0" err="1">
                <a:effectLst/>
                <a:latin typeface="Courier New" panose="02070309020205020404" pitchFamily="49" charset="0"/>
                <a:ea typeface="Times New Roman" panose="02020603050405020304" pitchFamily="18" charset="0"/>
                <a:cs typeface="Times New Roman" panose="02020603050405020304" pitchFamily="18" charset="0"/>
              </a:rPr>
              <a:t>ping</a:t>
            </a:r>
            <a:r>
              <a:rPr lang="en-DK" sz="2000" kern="0" dirty="0">
                <a:effectLst/>
                <a:latin typeface="Courier New" panose="02070309020205020404" pitchFamily="49" charset="0"/>
                <a:ea typeface="Times New Roman" panose="02020603050405020304" pitchFamily="18" charset="0"/>
                <a:cs typeface="Times New Roman" panose="02020603050405020304" pitchFamily="18" charset="0"/>
              </a:rPr>
              <a:t> [IP address]</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 to test connectivity.</a:t>
            </a:r>
            <a:r>
              <a:rPr lang="en-GB" sz="2000" kern="100" dirty="0">
                <a:latin typeface="Calibri" panose="020F0502020204030204" pitchFamily="34" charset="0"/>
                <a:ea typeface="Calibri" panose="020F0502020204030204" pitchFamily="34" charset="0"/>
                <a:cs typeface="Times New Roman" panose="02020603050405020304" pitchFamily="18" charset="0"/>
              </a:rPr>
              <a:t>,</a:t>
            </a:r>
            <a:r>
              <a:rPr lang="en-DK" sz="2000" kern="0" dirty="0">
                <a:effectLst/>
                <a:latin typeface="Courier New" panose="02070309020205020404" pitchFamily="49" charset="0"/>
                <a:ea typeface="Times New Roman" panose="02020603050405020304" pitchFamily="18" charset="0"/>
                <a:cs typeface="Times New Roman" panose="02020603050405020304" pitchFamily="18" charset="0"/>
              </a:rPr>
              <a:t>traceroute [IP address]</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 to trace the path to a destination.</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1919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428C2-F9B8-F17F-1446-B51A5C2D5247}"/>
              </a:ext>
            </a:extLst>
          </p:cNvPr>
          <p:cNvSpPr>
            <a:spLocks noGrp="1"/>
          </p:cNvSpPr>
          <p:nvPr>
            <p:ph type="title"/>
          </p:nvPr>
        </p:nvSpPr>
        <p:spPr/>
        <p:txBody>
          <a:bodyPr/>
          <a:lstStyle/>
          <a:p>
            <a:r>
              <a:rPr lang="en-DK" sz="4400" b="1" kern="0" dirty="0">
                <a:effectLst/>
                <a:latin typeface="Times New Roman" panose="02020603050405020304" pitchFamily="18" charset="0"/>
                <a:ea typeface="Times New Roman" panose="02020603050405020304" pitchFamily="18" charset="0"/>
                <a:cs typeface="Times New Roman" panose="02020603050405020304" pitchFamily="18" charset="0"/>
              </a:rPr>
              <a:t>Best Practices in NOS Configuration</a:t>
            </a:r>
            <a:br>
              <a:rPr lang="en-DK"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n-DK" dirty="0"/>
          </a:p>
        </p:txBody>
      </p:sp>
      <p:sp>
        <p:nvSpPr>
          <p:cNvPr id="3" name="Content Placeholder 2">
            <a:extLst>
              <a:ext uri="{FF2B5EF4-FFF2-40B4-BE49-F238E27FC236}">
                <a16:creationId xmlns:a16="http://schemas.microsoft.com/office/drawing/2014/main" id="{20CCEC48-DAA2-2D01-5292-C394F1B0CC52}"/>
              </a:ext>
            </a:extLst>
          </p:cNvPr>
          <p:cNvSpPr>
            <a:spLocks noGrp="1"/>
          </p:cNvSpPr>
          <p:nvPr>
            <p:ph idx="1"/>
          </p:nvPr>
        </p:nvSpPr>
        <p:spPr/>
        <p:txBody>
          <a:bodyPr>
            <a:no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Documentation</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Keep detailed records of configurations, changes, and updates.</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Security Hardening</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Regularly review and update security settings to protect against new threats.</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Regular Audits</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Perform periodic audits of network settings to ensure compliance with organizational policies and industry standards.</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Automation</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Utilize automation tools (like Ansible or Cisco’s DNA Center) for repetitive tasks, ensuring consistency and reducing manual errors.</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DK" sz="2000" dirty="0"/>
          </a:p>
        </p:txBody>
      </p:sp>
    </p:spTree>
    <p:extLst>
      <p:ext uri="{BB962C8B-B14F-4D97-AF65-F5344CB8AC3E}">
        <p14:creationId xmlns:p14="http://schemas.microsoft.com/office/powerpoint/2010/main" val="3217520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000000"/>
          </a:solidFill>
          <a:ln/>
        </p:spPr>
      </p:sp>
      <p:pic>
        <p:nvPicPr>
          <p:cNvPr id="4" name="Image 1" descr="preencoded.png"/>
          <p:cNvPicPr>
            <a:picLocks noChangeAspect="1"/>
          </p:cNvPicPr>
          <p:nvPr/>
        </p:nvPicPr>
        <p:blipFill>
          <a:blip r:embed="rId4"/>
          <a:stretch>
            <a:fillRect/>
          </a:stretch>
        </p:blipFill>
        <p:spPr>
          <a:xfrm>
            <a:off x="0" y="0"/>
            <a:ext cx="12192000" cy="6858000"/>
          </a:xfrm>
          <a:prstGeom prst="rect">
            <a:avLst/>
          </a:prstGeom>
        </p:spPr>
      </p:pic>
      <p:sp>
        <p:nvSpPr>
          <p:cNvPr id="5" name="Shape 1"/>
          <p:cNvSpPr/>
          <p:nvPr/>
        </p:nvSpPr>
        <p:spPr>
          <a:xfrm>
            <a:off x="0" y="0"/>
            <a:ext cx="12192000" cy="6858000"/>
          </a:xfrm>
          <a:prstGeom prst="rect">
            <a:avLst/>
          </a:prstGeom>
          <a:solidFill>
            <a:srgbClr val="000000">
              <a:alpha val="80000"/>
            </a:srgbClr>
          </a:solidFill>
          <a:ln/>
        </p:spPr>
      </p:sp>
      <p:sp>
        <p:nvSpPr>
          <p:cNvPr id="6" name="Text 2"/>
          <p:cNvSpPr/>
          <p:nvPr/>
        </p:nvSpPr>
        <p:spPr>
          <a:xfrm>
            <a:off x="720031" y="2041625"/>
            <a:ext cx="7098010" cy="887214"/>
          </a:xfrm>
          <a:prstGeom prst="rect">
            <a:avLst/>
          </a:prstGeom>
          <a:noFill/>
          <a:ln/>
        </p:spPr>
        <p:txBody>
          <a:bodyPr wrap="none" rtlCol="0" anchor="t"/>
          <a:lstStyle/>
          <a:p>
            <a:pPr>
              <a:lnSpc>
                <a:spcPts val="6986"/>
              </a:lnSpc>
            </a:pPr>
            <a:r>
              <a:rPr lang="en-US" sz="5589" b="1" dirty="0">
                <a:solidFill>
                  <a:srgbClr val="FFFFFF"/>
                </a:solidFill>
                <a:latin typeface="Merriweather" pitchFamily="34" charset="0"/>
                <a:ea typeface="Merriweather" pitchFamily="34" charset="-122"/>
                <a:cs typeface="Merriweather" pitchFamily="34" charset="-120"/>
              </a:rPr>
              <a:t>2.The Cisco IOS</a:t>
            </a:r>
            <a:endParaRPr lang="en-US" sz="5589" dirty="0"/>
          </a:p>
        </p:txBody>
      </p:sp>
      <p:sp>
        <p:nvSpPr>
          <p:cNvPr id="7" name="Text 3"/>
          <p:cNvSpPr/>
          <p:nvPr/>
        </p:nvSpPr>
        <p:spPr>
          <a:xfrm>
            <a:off x="720031" y="3237409"/>
            <a:ext cx="10751939" cy="987623"/>
          </a:xfrm>
          <a:prstGeom prst="rect">
            <a:avLst/>
          </a:prstGeom>
          <a:noFill/>
          <a:ln/>
        </p:spPr>
        <p:txBody>
          <a:bodyPr wrap="square" rtlCol="0" anchor="t"/>
          <a:lstStyle/>
          <a:p>
            <a:pPr>
              <a:lnSpc>
                <a:spcPts val="2592"/>
              </a:lnSpc>
            </a:pPr>
            <a:r>
              <a:rPr lang="en-US" sz="1620" dirty="0">
                <a:solidFill>
                  <a:srgbClr val="FFFFFF"/>
                </a:solidFill>
                <a:latin typeface="Open Sans" pitchFamily="34" charset="0"/>
                <a:ea typeface="Open Sans" pitchFamily="34" charset="-122"/>
                <a:cs typeface="Open Sans" pitchFamily="34" charset="-120"/>
              </a:rPr>
              <a:t>This document provides a comprehensive overview of the Cisco IOS, a network operating system widely used in Cisco routers and switches. This document details the architecture, features, and key concepts of the Cisco IOS for network administrators and IT professionals.</a:t>
            </a:r>
            <a:endParaRPr lang="en-US" sz="162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solidFill>
          <a:ln/>
        </p:spPr>
      </p:sp>
      <p:sp>
        <p:nvSpPr>
          <p:cNvPr id="4" name="Text 1"/>
          <p:cNvSpPr/>
          <p:nvPr/>
        </p:nvSpPr>
        <p:spPr>
          <a:xfrm>
            <a:off x="720031" y="617224"/>
            <a:ext cx="6486525" cy="642938"/>
          </a:xfrm>
          <a:prstGeom prst="rect">
            <a:avLst/>
          </a:prstGeom>
          <a:noFill/>
          <a:ln/>
        </p:spPr>
        <p:txBody>
          <a:bodyPr wrap="none" rtlCol="0" anchor="t"/>
          <a:lstStyle/>
          <a:p>
            <a:pPr>
              <a:lnSpc>
                <a:spcPts val="5062"/>
              </a:lnSpc>
            </a:pPr>
            <a:r>
              <a:rPr lang="en-US" sz="4050" b="1" dirty="0">
                <a:solidFill>
                  <a:srgbClr val="403C4E"/>
                </a:solidFill>
                <a:latin typeface="Merriweather" pitchFamily="34" charset="0"/>
                <a:ea typeface="Merriweather" pitchFamily="34" charset="-122"/>
                <a:cs typeface="Merriweather" pitchFamily="34" charset="-120"/>
              </a:rPr>
              <a:t>Introduction to Cisco IOS</a:t>
            </a:r>
            <a:endParaRPr lang="en-US" sz="4050" dirty="0"/>
          </a:p>
        </p:txBody>
      </p:sp>
      <p:sp>
        <p:nvSpPr>
          <p:cNvPr id="5" name="Text 2"/>
          <p:cNvSpPr/>
          <p:nvPr/>
        </p:nvSpPr>
        <p:spPr>
          <a:xfrm>
            <a:off x="547503" y="1924364"/>
            <a:ext cx="10751939" cy="658416"/>
          </a:xfrm>
          <a:prstGeom prst="rect">
            <a:avLst/>
          </a:prstGeom>
          <a:noFill/>
          <a:ln/>
        </p:spPr>
        <p:txBody>
          <a:bodyPr wrap="square" rtlCol="0" anchor="t"/>
          <a:lstStyle/>
          <a:p>
            <a:pPr>
              <a:lnSpc>
                <a:spcPts val="2592"/>
              </a:lnSpc>
            </a:pPr>
            <a:r>
              <a:rPr lang="en-US" sz="1620" dirty="0">
                <a:solidFill>
                  <a:srgbClr val="403C4E"/>
                </a:solidFill>
                <a:latin typeface="Open Sans" pitchFamily="34" charset="0"/>
                <a:ea typeface="Open Sans" pitchFamily="34" charset="-122"/>
                <a:cs typeface="Open Sans" pitchFamily="34" charset="-120"/>
              </a:rPr>
              <a:t>Cisco IOS, the Internetwork Operating System, is a robust network operating system used on Cisco routers and switches. It provides a wide range of features and functionalities to manage and control network devices.</a:t>
            </a:r>
            <a:endParaRPr lang="en-US" sz="1620" dirty="0"/>
          </a:p>
        </p:txBody>
      </p:sp>
      <p:sp>
        <p:nvSpPr>
          <p:cNvPr id="6" name="Text 6">
            <a:extLst>
              <a:ext uri="{FF2B5EF4-FFF2-40B4-BE49-F238E27FC236}">
                <a16:creationId xmlns:a16="http://schemas.microsoft.com/office/drawing/2014/main" id="{B4AF07FF-031B-ED68-DA76-721FC7EF39E0}"/>
              </a:ext>
            </a:extLst>
          </p:cNvPr>
          <p:cNvSpPr/>
          <p:nvPr/>
        </p:nvSpPr>
        <p:spPr>
          <a:xfrm>
            <a:off x="547503" y="4549423"/>
            <a:ext cx="7906384" cy="987623"/>
          </a:xfrm>
          <a:prstGeom prst="rect">
            <a:avLst/>
          </a:prstGeom>
          <a:noFill/>
          <a:ln/>
        </p:spPr>
        <p:txBody>
          <a:bodyPr wrap="square" rtlCol="0" anchor="t"/>
          <a:lstStyle/>
          <a:p>
            <a:pPr>
              <a:lnSpc>
                <a:spcPts val="2592"/>
              </a:lnSpc>
            </a:pPr>
            <a:r>
              <a:rPr lang="en-US" sz="1620" dirty="0">
                <a:solidFill>
                  <a:srgbClr val="504C49"/>
                </a:solidFill>
                <a:latin typeface="Source Serif Pro" pitchFamily="34" charset="0"/>
                <a:ea typeface="Source Serif Pro" pitchFamily="34" charset="-122"/>
                <a:cs typeface="Source Serif Pro" pitchFamily="34" charset="-120"/>
              </a:rPr>
              <a:t>Cisco IOS offers a command-line interface (CLI) that allows network administrators to configure and manage network devices through a series of commands.</a:t>
            </a:r>
            <a:endParaRPr lang="en-US" sz="1620" dirty="0"/>
          </a:p>
        </p:txBody>
      </p:sp>
      <p:sp>
        <p:nvSpPr>
          <p:cNvPr id="7" name="Text 5">
            <a:extLst>
              <a:ext uri="{FF2B5EF4-FFF2-40B4-BE49-F238E27FC236}">
                <a16:creationId xmlns:a16="http://schemas.microsoft.com/office/drawing/2014/main" id="{D5D9863F-666F-422C-B8F4-5BBA4A98BEFA}"/>
              </a:ext>
            </a:extLst>
          </p:cNvPr>
          <p:cNvSpPr/>
          <p:nvPr/>
        </p:nvSpPr>
        <p:spPr>
          <a:xfrm>
            <a:off x="547503" y="3199653"/>
            <a:ext cx="8725893" cy="658416"/>
          </a:xfrm>
          <a:prstGeom prst="rect">
            <a:avLst/>
          </a:prstGeom>
          <a:noFill/>
          <a:ln/>
        </p:spPr>
        <p:txBody>
          <a:bodyPr wrap="square" rtlCol="0" anchor="t"/>
          <a:lstStyle/>
          <a:p>
            <a:pPr>
              <a:lnSpc>
                <a:spcPts val="2592"/>
              </a:lnSpc>
            </a:pPr>
            <a:r>
              <a:rPr lang="en-US" sz="1620" dirty="0">
                <a:solidFill>
                  <a:srgbClr val="504C49"/>
                </a:solidFill>
                <a:latin typeface="Source Serif Pro" pitchFamily="34" charset="0"/>
                <a:ea typeface="Source Serif Pro" pitchFamily="34" charset="-122"/>
                <a:cs typeface="Source Serif Pro" pitchFamily="34" charset="-120"/>
              </a:rPr>
              <a:t>Cisco IOS is responsible for controlling various network functions, including routing, switching, security, and quality of service (QoS).</a:t>
            </a:r>
            <a:endParaRPr lang="en-US" sz="162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7F3F0"/>
          </a:solidFill>
          <a:ln/>
        </p:spPr>
      </p:sp>
      <p:sp>
        <p:nvSpPr>
          <p:cNvPr id="3" name="Shape 1"/>
          <p:cNvSpPr/>
          <p:nvPr/>
        </p:nvSpPr>
        <p:spPr>
          <a:xfrm>
            <a:off x="0" y="0"/>
            <a:ext cx="12192000" cy="6858000"/>
          </a:xfrm>
          <a:prstGeom prst="rect">
            <a:avLst/>
          </a:prstGeom>
          <a:solidFill>
            <a:srgbClr val="FFFFFF"/>
          </a:solidFill>
          <a:ln/>
        </p:spPr>
      </p:sp>
      <p:sp>
        <p:nvSpPr>
          <p:cNvPr id="4" name="Text 2"/>
          <p:cNvSpPr/>
          <p:nvPr/>
        </p:nvSpPr>
        <p:spPr>
          <a:xfrm>
            <a:off x="720031" y="2011958"/>
            <a:ext cx="8405019" cy="642938"/>
          </a:xfrm>
          <a:prstGeom prst="rect">
            <a:avLst/>
          </a:prstGeom>
          <a:noFill/>
          <a:ln/>
        </p:spPr>
        <p:txBody>
          <a:bodyPr wrap="none" rtlCol="0" anchor="t"/>
          <a:lstStyle/>
          <a:p>
            <a:pPr>
              <a:lnSpc>
                <a:spcPts val="5062"/>
              </a:lnSpc>
            </a:pPr>
            <a:r>
              <a:rPr lang="en-US" sz="4050" dirty="0">
                <a:solidFill>
                  <a:srgbClr val="201B18"/>
                </a:solidFill>
                <a:latin typeface="Platypi" pitchFamily="34" charset="0"/>
                <a:ea typeface="Platypi" pitchFamily="34" charset="-122"/>
                <a:cs typeface="Platypi" pitchFamily="34" charset="-120"/>
              </a:rPr>
              <a:t>Cisco IOS Versions and Platforms</a:t>
            </a:r>
            <a:endParaRPr lang="en-US" sz="4050" dirty="0"/>
          </a:p>
        </p:txBody>
      </p:sp>
      <p:sp>
        <p:nvSpPr>
          <p:cNvPr id="5" name="Text 3"/>
          <p:cNvSpPr/>
          <p:nvPr/>
        </p:nvSpPr>
        <p:spPr>
          <a:xfrm>
            <a:off x="720031" y="3066356"/>
            <a:ext cx="10751939" cy="329208"/>
          </a:xfrm>
          <a:prstGeom prst="rect">
            <a:avLst/>
          </a:prstGeom>
          <a:noFill/>
          <a:ln/>
        </p:spPr>
        <p:txBody>
          <a:bodyPr wrap="none" rtlCol="0" anchor="t"/>
          <a:lstStyle/>
          <a:p>
            <a:pPr>
              <a:lnSpc>
                <a:spcPts val="2592"/>
              </a:lnSpc>
            </a:pPr>
            <a:r>
              <a:rPr lang="en-US" sz="1620" dirty="0">
                <a:solidFill>
                  <a:srgbClr val="504C49"/>
                </a:solidFill>
                <a:latin typeface="Source Serif Pro" pitchFamily="34" charset="0"/>
                <a:ea typeface="Source Serif Pro" pitchFamily="34" charset="-122"/>
                <a:cs typeface="Source Serif Pro" pitchFamily="34" charset="-120"/>
              </a:rPr>
              <a:t>Cisco IOS comes in various versions, each tailored to specific hardware platforms and networking needs.</a:t>
            </a:r>
            <a:endParaRPr lang="en-US" sz="1620" dirty="0"/>
          </a:p>
        </p:txBody>
      </p:sp>
      <p:sp>
        <p:nvSpPr>
          <p:cNvPr id="6" name="Text 4"/>
          <p:cNvSpPr/>
          <p:nvPr/>
        </p:nvSpPr>
        <p:spPr>
          <a:xfrm>
            <a:off x="720031" y="3626942"/>
            <a:ext cx="10751939" cy="658416"/>
          </a:xfrm>
          <a:prstGeom prst="rect">
            <a:avLst/>
          </a:prstGeom>
          <a:noFill/>
          <a:ln/>
        </p:spPr>
        <p:txBody>
          <a:bodyPr wrap="square" rtlCol="0" anchor="t"/>
          <a:lstStyle/>
          <a:p>
            <a:pPr>
              <a:lnSpc>
                <a:spcPts val="2592"/>
              </a:lnSpc>
            </a:pPr>
            <a:r>
              <a:rPr lang="en-US" sz="1620" dirty="0">
                <a:solidFill>
                  <a:srgbClr val="504C49"/>
                </a:solidFill>
                <a:latin typeface="Source Serif Pro" pitchFamily="34" charset="0"/>
                <a:ea typeface="Source Serif Pro" pitchFamily="34" charset="-122"/>
                <a:cs typeface="Source Serif Pro" pitchFamily="34" charset="-120"/>
              </a:rPr>
              <a:t>Cisco IOS versions are categorized based on the device family, such as the IOS-XE for Nexus switches, IOS-XR for high-end routers, and traditional IOS for older routers.</a:t>
            </a:r>
            <a:endParaRPr lang="en-US" sz="1620" dirty="0"/>
          </a:p>
        </p:txBody>
      </p:sp>
      <p:sp>
        <p:nvSpPr>
          <p:cNvPr id="7" name="Text 5"/>
          <p:cNvSpPr/>
          <p:nvPr/>
        </p:nvSpPr>
        <p:spPr>
          <a:xfrm>
            <a:off x="720031" y="4516735"/>
            <a:ext cx="10751939" cy="329208"/>
          </a:xfrm>
          <a:prstGeom prst="rect">
            <a:avLst/>
          </a:prstGeom>
          <a:noFill/>
          <a:ln/>
        </p:spPr>
        <p:txBody>
          <a:bodyPr wrap="none" rtlCol="0" anchor="t"/>
          <a:lstStyle/>
          <a:p>
            <a:pPr>
              <a:lnSpc>
                <a:spcPts val="2592"/>
              </a:lnSpc>
            </a:pPr>
            <a:r>
              <a:rPr lang="en-US" sz="1620" dirty="0">
                <a:solidFill>
                  <a:srgbClr val="504C49"/>
                </a:solidFill>
                <a:latin typeface="Source Serif Pro" pitchFamily="34" charset="0"/>
                <a:ea typeface="Source Serif Pro" pitchFamily="34" charset="-122"/>
                <a:cs typeface="Source Serif Pro" pitchFamily="34" charset="-120"/>
              </a:rPr>
              <a:t>Cisco IOS platforms vary in their capabilities and features depending on the hardware and software configurations.</a:t>
            </a:r>
            <a:endParaRPr lang="en-US" sz="162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7620000" y="0"/>
            <a:ext cx="4572000" cy="6858000"/>
          </a:xfrm>
          <a:prstGeom prst="rect">
            <a:avLst/>
          </a:prstGeom>
        </p:spPr>
      </p:pic>
      <p:sp>
        <p:nvSpPr>
          <p:cNvPr id="5" name="Text 1"/>
          <p:cNvSpPr/>
          <p:nvPr/>
        </p:nvSpPr>
        <p:spPr>
          <a:xfrm>
            <a:off x="720031" y="2130227"/>
            <a:ext cx="5730974" cy="642938"/>
          </a:xfrm>
          <a:prstGeom prst="rect">
            <a:avLst/>
          </a:prstGeom>
          <a:noFill/>
          <a:ln/>
        </p:spPr>
        <p:txBody>
          <a:bodyPr wrap="none" rtlCol="0" anchor="t"/>
          <a:lstStyle/>
          <a:p>
            <a:pPr>
              <a:lnSpc>
                <a:spcPts val="5062"/>
              </a:lnSpc>
            </a:pPr>
            <a:r>
              <a:rPr lang="en-US" sz="4050" b="1" dirty="0">
                <a:solidFill>
                  <a:srgbClr val="403C4E"/>
                </a:solidFill>
                <a:latin typeface="Merriweather" pitchFamily="34" charset="0"/>
                <a:ea typeface="Merriweather" pitchFamily="34" charset="-122"/>
                <a:cs typeface="Merriweather" pitchFamily="34" charset="-120"/>
              </a:rPr>
              <a:t>Cisco IOS Architecture</a:t>
            </a:r>
            <a:endParaRPr lang="en-US" sz="4050" dirty="0"/>
          </a:p>
        </p:txBody>
      </p:sp>
      <p:sp>
        <p:nvSpPr>
          <p:cNvPr id="6" name="Text 2"/>
          <p:cNvSpPr/>
          <p:nvPr/>
        </p:nvSpPr>
        <p:spPr>
          <a:xfrm>
            <a:off x="720031" y="3081735"/>
            <a:ext cx="6179939" cy="1646039"/>
          </a:xfrm>
          <a:prstGeom prst="rect">
            <a:avLst/>
          </a:prstGeom>
          <a:noFill/>
          <a:ln/>
        </p:spPr>
        <p:txBody>
          <a:bodyPr wrap="square" rtlCol="0" anchor="t"/>
          <a:lstStyle/>
          <a:p>
            <a:pPr>
              <a:lnSpc>
                <a:spcPts val="2592"/>
              </a:lnSpc>
            </a:pPr>
            <a:r>
              <a:rPr lang="en-US" sz="1620" dirty="0">
                <a:solidFill>
                  <a:srgbClr val="403C4E"/>
                </a:solidFill>
                <a:latin typeface="Open Sans" pitchFamily="34" charset="0"/>
                <a:ea typeface="Open Sans" pitchFamily="34" charset="-122"/>
                <a:cs typeface="Open Sans" pitchFamily="34" charset="-120"/>
              </a:rPr>
              <a:t>The Cisco IOS is a modular operating system built on a layered architecture. The kernel is the core component responsible for managing system resources and handling network traffic. The IOS also includes various modules, which provide specific functionalities such as routing, security, and QoS.</a:t>
            </a:r>
            <a:endParaRPr lang="en-US" sz="162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solidFill>
          <a:ln/>
        </p:spPr>
        <p:txBody>
          <a:bodyPr/>
          <a:lstStyle/>
          <a:p>
            <a:endParaRPr lang="en-DK" dirty="0"/>
          </a:p>
        </p:txBody>
      </p:sp>
      <p:sp>
        <p:nvSpPr>
          <p:cNvPr id="4" name="Text 1"/>
          <p:cNvSpPr/>
          <p:nvPr/>
        </p:nvSpPr>
        <p:spPr>
          <a:xfrm>
            <a:off x="952500" y="766762"/>
            <a:ext cx="5143500" cy="642938"/>
          </a:xfrm>
          <a:prstGeom prst="rect">
            <a:avLst/>
          </a:prstGeom>
          <a:noFill/>
          <a:ln/>
        </p:spPr>
        <p:txBody>
          <a:bodyPr wrap="none" rtlCol="0" anchor="t"/>
          <a:lstStyle/>
          <a:p>
            <a:pPr>
              <a:lnSpc>
                <a:spcPts val="5062"/>
              </a:lnSpc>
            </a:pPr>
            <a:r>
              <a:rPr lang="en-US" sz="4050" b="1" dirty="0">
                <a:solidFill>
                  <a:srgbClr val="403C4E"/>
                </a:solidFill>
                <a:latin typeface="Merriweather" pitchFamily="34" charset="0"/>
                <a:ea typeface="Merriweather" pitchFamily="34" charset="-122"/>
                <a:cs typeface="Merriweather" pitchFamily="34" charset="-120"/>
              </a:rPr>
              <a:t>IOS Image Types</a:t>
            </a:r>
            <a:endParaRPr lang="en-US" sz="4050" dirty="0"/>
          </a:p>
        </p:txBody>
      </p:sp>
      <p:sp>
        <p:nvSpPr>
          <p:cNvPr id="5" name="Text 2"/>
          <p:cNvSpPr/>
          <p:nvPr/>
        </p:nvSpPr>
        <p:spPr>
          <a:xfrm>
            <a:off x="542926" y="1814512"/>
            <a:ext cx="10843320" cy="1992511"/>
          </a:xfrm>
          <a:prstGeom prst="rect">
            <a:avLst/>
          </a:prstGeom>
          <a:noFill/>
          <a:ln/>
        </p:spPr>
        <p:txBody>
          <a:bodyPr wrap="square" rtlCol="0" anchor="t"/>
          <a:lstStyle/>
          <a:p>
            <a:pPr marL="285750" indent="-285750">
              <a:lnSpc>
                <a:spcPts val="2592"/>
              </a:lnSpc>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IOS image files contain the system code that your router uses to function, that is, the image contains the IOS itself, plus various feature sets (optional features or router-specific features).</a:t>
            </a:r>
          </a:p>
          <a:p>
            <a:pPr marL="285750" indent="-285750">
              <a:lnSpc>
                <a:spcPts val="2592"/>
              </a:lnSpc>
              <a:buFont typeface="Arial" panose="020B0604020202020204" pitchFamily="34" charset="0"/>
              <a:buChar char="•"/>
            </a:pPr>
            <a:r>
              <a:rPr lang="en-GB" sz="17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Cisco IOS Software image is either </a:t>
            </a:r>
            <a:r>
              <a:rPr lang="en-GB" sz="1700" b="1" i="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ED, LD, GD, or DF:</a:t>
            </a:r>
          </a:p>
          <a:p>
            <a:pPr lvl="1">
              <a:buFont typeface="Arial" panose="020B0604020202020204" pitchFamily="34" charset="0"/>
              <a:buChar char="•"/>
            </a:pPr>
            <a:r>
              <a:rPr lang="en-GB" sz="17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ED stands for "Early Deployment." Early Deployment releases offer new features, platform, or interface support. Most non-major releases contain ED releases.</a:t>
            </a:r>
          </a:p>
          <a:p>
            <a:pPr algn="l"/>
            <a:endParaRPr lang="en-GB" sz="17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lvl="1">
              <a:buFont typeface="Arial" panose="020B0604020202020204" pitchFamily="34" charset="0"/>
              <a:buChar char="•"/>
            </a:pPr>
            <a:r>
              <a:rPr lang="en-GB" sz="17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GD stands for "General Deployment." A major release of Cisco IOS software reaches the General Deployment milestone when Cisco feels it is suitable for deployment anywhere in customer networks where the features and functionality of the release are required. </a:t>
            </a:r>
          </a:p>
          <a:p>
            <a:pPr lvl="1">
              <a:buFont typeface="Arial" panose="020B0604020202020204" pitchFamily="34" charset="0"/>
              <a:buChar char="•"/>
            </a:pPr>
            <a:endParaRPr lang="en-GB" sz="17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lvl="1">
              <a:buFont typeface="Arial" panose="020B0604020202020204" pitchFamily="34" charset="0"/>
              <a:buChar char="•"/>
            </a:pPr>
            <a:r>
              <a:rPr lang="en-GB" sz="17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LD stands for "Limited Deployment." A major release of Cisco IOS Software is said to be in the Limited Deployment phase of its lifecycle between its first shipment and the GD milestone.</a:t>
            </a:r>
          </a:p>
          <a:p>
            <a:pPr lvl="1">
              <a:buFont typeface="Arial" panose="020B0604020202020204" pitchFamily="34" charset="0"/>
              <a:buChar char="•"/>
            </a:pPr>
            <a:endParaRPr lang="en-GB" sz="17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lvl="1">
              <a:buFont typeface="Arial" panose="020B0604020202020204" pitchFamily="34" charset="0"/>
              <a:buChar char="•"/>
            </a:pPr>
            <a:r>
              <a:rPr lang="en-GB" sz="17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DF stands for "Deferred." DF releases are not available for downloading because of known defects. These should not be installed on your router.</a:t>
            </a:r>
          </a:p>
          <a:p>
            <a:pPr lvl="1">
              <a:buFont typeface="Arial" panose="020B0604020202020204" pitchFamily="34" charset="0"/>
              <a:buChar char="•"/>
            </a:pPr>
            <a:endParaRPr lang="en-GB" sz="1600" b="0" i="0" dirty="0">
              <a:solidFill>
                <a:srgbClr val="000000"/>
              </a:solidFill>
              <a:effectLst/>
              <a:latin typeface="Arial" panose="020B0604020202020204" pitchFamily="34" charset="0"/>
            </a:endParaRPr>
          </a:p>
          <a:p>
            <a:pPr marL="285750" indent="-285750">
              <a:lnSpc>
                <a:spcPts val="2592"/>
              </a:lnSpc>
              <a:buFont typeface="Arial" panose="020B0604020202020204" pitchFamily="34" charset="0"/>
              <a:buChar char="•"/>
            </a:pPr>
            <a:endParaRPr lang="en-US" sz="162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15FE8D-0E60-4393-FB75-FDA26FBAAA65}"/>
              </a:ext>
            </a:extLst>
          </p:cNvPr>
          <p:cNvSpPr txBox="1"/>
          <p:nvPr/>
        </p:nvSpPr>
        <p:spPr>
          <a:xfrm>
            <a:off x="-1" y="157163"/>
            <a:ext cx="12315825" cy="7017306"/>
          </a:xfrm>
          <a:prstGeom prst="rect">
            <a:avLst/>
          </a:prstGeom>
          <a:noFill/>
        </p:spPr>
        <p:txBody>
          <a:bodyPr wrap="square" rtlCol="0">
            <a:spAutoFit/>
          </a:bodyPr>
          <a:lstStyle/>
          <a:p>
            <a:r>
              <a:rPr lang="en-GB" b="1" dirty="0"/>
              <a:t>Early Deployment (ED)</a:t>
            </a:r>
          </a:p>
          <a:p>
            <a:pPr>
              <a:buFont typeface="Arial" panose="020B0604020202020204" pitchFamily="34" charset="0"/>
              <a:buChar char="•"/>
            </a:pPr>
            <a:r>
              <a:rPr lang="en-GB" b="1" dirty="0"/>
              <a:t>Example:</a:t>
            </a:r>
            <a:r>
              <a:rPr lang="en-GB" dirty="0"/>
              <a:t> Imagine a company that wants to take advantage of the latest features in network security. Cisco releases a new version of IOS software that includes these features under the Early Deployment label. The company decides to implement this version in a smaller segment of its network to start using the advanced features before they are widely available. Since the ED release is one of the first versions made available, it might be more experimental and only suitable for environments where new features are a priority over stability.</a:t>
            </a:r>
          </a:p>
          <a:p>
            <a:endParaRPr lang="en-GB" dirty="0"/>
          </a:p>
          <a:p>
            <a:r>
              <a:rPr lang="en-GB" b="1" dirty="0"/>
              <a:t>2. General Deployment (GD)</a:t>
            </a:r>
          </a:p>
          <a:p>
            <a:pPr>
              <a:buFont typeface="Arial" panose="020B0604020202020204" pitchFamily="34" charset="0"/>
              <a:buChar char="•"/>
            </a:pPr>
            <a:r>
              <a:rPr lang="en-GB" b="1" dirty="0"/>
              <a:t>Example:</a:t>
            </a:r>
            <a:r>
              <a:rPr lang="en-GB" dirty="0"/>
              <a:t> A large enterprise network has been waiting for a stable version of Cisco IOS software that includes enhanced security features and better support for their existing infrastructure. Once the software reaches the General Deployment stage, Cisco has thoroughly tested it, and it's now considered stable and ready for widespread use. The company confidently deploys this version across all of its network devices, knowing that it has been vetted and is supported for broad use in production environments.</a:t>
            </a:r>
          </a:p>
          <a:p>
            <a:endParaRPr lang="en-GB" dirty="0"/>
          </a:p>
          <a:p>
            <a:r>
              <a:rPr lang="en-GB" b="1" dirty="0"/>
              <a:t>3. Limited Deployment (LD)</a:t>
            </a:r>
          </a:p>
          <a:p>
            <a:pPr>
              <a:buFont typeface="Arial" panose="020B0604020202020204" pitchFamily="34" charset="0"/>
              <a:buChar char="•"/>
            </a:pPr>
            <a:r>
              <a:rPr lang="en-GB" b="1" dirty="0"/>
              <a:t>Example:</a:t>
            </a:r>
            <a:r>
              <a:rPr lang="en-GB" dirty="0"/>
              <a:t> After Cisco releases a new major version of IOS software, a network administrator wants to try it out but only in a limited scope. The release is currently in the Limited Deployment phase, meaning it's available for select customers who might want to test the new features in a controlled environment. The administrator decides to implement it on a small number of routers to evaluate its performance and compatibility with existing systems before deciding to deploy it more broadly once it reaches the GD phase.</a:t>
            </a:r>
          </a:p>
          <a:p>
            <a:r>
              <a:rPr lang="en-GB" b="1" dirty="0"/>
              <a:t>4. Deferred (DF)</a:t>
            </a:r>
          </a:p>
          <a:p>
            <a:pPr>
              <a:buFont typeface="Arial" panose="020B0604020202020204" pitchFamily="34" charset="0"/>
              <a:buChar char="•"/>
            </a:pPr>
            <a:r>
              <a:rPr lang="en-GB" b="1" dirty="0"/>
              <a:t>Example:</a:t>
            </a:r>
            <a:r>
              <a:rPr lang="en-GB" dirty="0"/>
              <a:t> An IT team discovers that a new version of Cisco IOS they were considering for deployment has been marked as Deferred. This happens because the version contains a significant defect that could potentially disrupt network operations. As a result, Cisco has pulled this version from availability. The team avoids using this version, opting instead to continue using their current stable release or wait for an updated version that resolves the issues.</a:t>
            </a:r>
          </a:p>
          <a:p>
            <a:endParaRPr lang="en-DK" dirty="0"/>
          </a:p>
        </p:txBody>
      </p:sp>
    </p:spTree>
    <p:extLst>
      <p:ext uri="{BB962C8B-B14F-4D97-AF65-F5344CB8AC3E}">
        <p14:creationId xmlns:p14="http://schemas.microsoft.com/office/powerpoint/2010/main" val="2763186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solidFill>
          <a:ln/>
        </p:spPr>
      </p:sp>
      <p:sp>
        <p:nvSpPr>
          <p:cNvPr id="4" name="Text 1"/>
          <p:cNvSpPr/>
          <p:nvPr/>
        </p:nvSpPr>
        <p:spPr>
          <a:xfrm>
            <a:off x="720031" y="2407940"/>
            <a:ext cx="9072662" cy="642938"/>
          </a:xfrm>
          <a:prstGeom prst="rect">
            <a:avLst/>
          </a:prstGeom>
          <a:noFill/>
          <a:ln/>
        </p:spPr>
        <p:txBody>
          <a:bodyPr wrap="none" rtlCol="0" anchor="t"/>
          <a:lstStyle/>
          <a:p>
            <a:pPr>
              <a:lnSpc>
                <a:spcPts val="5062"/>
              </a:lnSpc>
            </a:pPr>
            <a:r>
              <a:rPr lang="en-US" sz="4050" b="1" dirty="0">
                <a:solidFill>
                  <a:srgbClr val="403C4E"/>
                </a:solidFill>
                <a:latin typeface="Merriweather" pitchFamily="34" charset="0"/>
                <a:ea typeface="Merriweather" pitchFamily="34" charset="-122"/>
                <a:cs typeface="Merriweather" pitchFamily="34" charset="-120"/>
              </a:rPr>
              <a:t>IOS Command-Line Interface (CLI)</a:t>
            </a:r>
            <a:endParaRPr lang="en-US" sz="4050" dirty="0"/>
          </a:p>
        </p:txBody>
      </p:sp>
      <p:sp>
        <p:nvSpPr>
          <p:cNvPr id="5" name="Text 2"/>
          <p:cNvSpPr/>
          <p:nvPr/>
        </p:nvSpPr>
        <p:spPr>
          <a:xfrm>
            <a:off x="720031" y="3462338"/>
            <a:ext cx="10751939" cy="987623"/>
          </a:xfrm>
          <a:prstGeom prst="rect">
            <a:avLst/>
          </a:prstGeom>
          <a:noFill/>
          <a:ln/>
        </p:spPr>
        <p:txBody>
          <a:bodyPr wrap="square" rtlCol="0" anchor="t"/>
          <a:lstStyle/>
          <a:p>
            <a:pPr>
              <a:lnSpc>
                <a:spcPts val="2592"/>
              </a:lnSpc>
            </a:pPr>
            <a:r>
              <a:rPr lang="en-US" sz="1620" dirty="0">
                <a:solidFill>
                  <a:srgbClr val="403C4E"/>
                </a:solidFill>
                <a:latin typeface="Open Sans" pitchFamily="34" charset="0"/>
                <a:ea typeface="Open Sans" pitchFamily="34" charset="-122"/>
                <a:cs typeface="Open Sans" pitchFamily="34" charset="-120"/>
              </a:rPr>
              <a:t>The Cisco IOS is primarily managed through its command-line interface (CLI). The CLI provides a powerful and flexible way to configure and troubleshoot network devices. Users interact with the IOS using commands, which are organized into a hierarchical structure.</a:t>
            </a:r>
          </a:p>
          <a:p>
            <a:pPr>
              <a:lnSpc>
                <a:spcPts val="2592"/>
              </a:lnSpc>
            </a:pPr>
            <a:endParaRPr lang="en-US" sz="1620" dirty="0">
              <a:solidFill>
                <a:srgbClr val="403C4E"/>
              </a:solidFill>
              <a:latin typeface="Open Sans" pitchFamily="34" charset="0"/>
              <a:ea typeface="Open Sans" pitchFamily="34" charset="-122"/>
              <a:cs typeface="Open Sans" pitchFamily="34" charset="-120"/>
            </a:endParaRPr>
          </a:p>
          <a:p>
            <a:pPr>
              <a:lnSpc>
                <a:spcPts val="2592"/>
              </a:lnSpc>
            </a:pPr>
            <a:r>
              <a:rPr lang="en-US" sz="1620" dirty="0">
                <a:solidFill>
                  <a:srgbClr val="403C4E"/>
                </a:solidFill>
                <a:latin typeface="Open Sans" pitchFamily="34" charset="0"/>
                <a:ea typeface="Open Sans" pitchFamily="34" charset="-122"/>
                <a:cs typeface="Open Sans" pitchFamily="34" charset="-120"/>
              </a:rPr>
              <a:t>Any commands you have learnt so far?</a:t>
            </a:r>
            <a:endParaRPr lang="en-US" sz="162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7F3F0"/>
          </a:solidFill>
          <a:ln/>
        </p:spPr>
      </p:sp>
      <p:sp>
        <p:nvSpPr>
          <p:cNvPr id="3" name="Shape 1"/>
          <p:cNvSpPr/>
          <p:nvPr/>
        </p:nvSpPr>
        <p:spPr>
          <a:xfrm>
            <a:off x="0" y="22412"/>
            <a:ext cx="12192000" cy="6858000"/>
          </a:xfrm>
          <a:prstGeom prst="rect">
            <a:avLst/>
          </a:prstGeom>
          <a:solidFill>
            <a:srgbClr val="FFFFFF"/>
          </a:solidFill>
          <a:ln/>
        </p:spPr>
      </p:sp>
      <p:sp>
        <p:nvSpPr>
          <p:cNvPr id="4" name="Text 2"/>
          <p:cNvSpPr/>
          <p:nvPr/>
        </p:nvSpPr>
        <p:spPr>
          <a:xfrm>
            <a:off x="720031" y="458052"/>
            <a:ext cx="6052939" cy="642938"/>
          </a:xfrm>
          <a:prstGeom prst="rect">
            <a:avLst/>
          </a:prstGeom>
          <a:noFill/>
          <a:ln/>
        </p:spPr>
        <p:txBody>
          <a:bodyPr wrap="none" rtlCol="0" anchor="t"/>
          <a:lstStyle/>
          <a:p>
            <a:pPr>
              <a:lnSpc>
                <a:spcPts val="5062"/>
              </a:lnSpc>
            </a:pPr>
            <a:r>
              <a:rPr lang="en-US" sz="4050" dirty="0">
                <a:solidFill>
                  <a:srgbClr val="201B18"/>
                </a:solidFill>
                <a:latin typeface="Platypi" pitchFamily="34" charset="0"/>
                <a:ea typeface="Platypi" pitchFamily="34" charset="-122"/>
                <a:cs typeface="Platypi" pitchFamily="34" charset="-120"/>
              </a:rPr>
              <a:t>Cisco IOS Configuration</a:t>
            </a:r>
            <a:endParaRPr lang="en-US" sz="4050" dirty="0"/>
          </a:p>
        </p:txBody>
      </p:sp>
      <p:sp>
        <p:nvSpPr>
          <p:cNvPr id="5" name="Text 3"/>
          <p:cNvSpPr/>
          <p:nvPr/>
        </p:nvSpPr>
        <p:spPr>
          <a:xfrm>
            <a:off x="720031" y="1653295"/>
            <a:ext cx="10751939" cy="658416"/>
          </a:xfrm>
          <a:prstGeom prst="rect">
            <a:avLst/>
          </a:prstGeom>
          <a:noFill/>
          <a:ln/>
        </p:spPr>
        <p:txBody>
          <a:bodyPr wrap="square" rtlCol="0" anchor="t"/>
          <a:lstStyle/>
          <a:p>
            <a:pPr>
              <a:lnSpc>
                <a:spcPts val="2592"/>
              </a:lnSpc>
            </a:pPr>
            <a:r>
              <a:rPr lang="en-US" sz="1620" dirty="0">
                <a:solidFill>
                  <a:srgbClr val="403C4E"/>
                </a:solidFill>
                <a:latin typeface="Open Sans" pitchFamily="34" charset="0"/>
                <a:ea typeface="Open Sans" pitchFamily="34" charset="-122"/>
                <a:cs typeface="Open Sans" pitchFamily="34" charset="-120"/>
              </a:rPr>
              <a:t>Configuring the Cisco IOS involves defining network settings, managing security policies, and configuring various functionalities. Configuration tasks can be performed using the IOS </a:t>
            </a:r>
            <a:r>
              <a:rPr lang="en-US" sz="1620" i="1" dirty="0">
                <a:solidFill>
                  <a:srgbClr val="FF0000"/>
                </a:solidFill>
                <a:latin typeface="Open Sans" pitchFamily="34" charset="0"/>
                <a:ea typeface="Open Sans" pitchFamily="34" charset="-122"/>
                <a:cs typeface="Open Sans" pitchFamily="34" charset="-120"/>
              </a:rPr>
              <a:t>CLI or through graphical user interfaces (GUIs) </a:t>
            </a:r>
            <a:r>
              <a:rPr lang="en-US" sz="1620" dirty="0">
                <a:solidFill>
                  <a:srgbClr val="403C4E"/>
                </a:solidFill>
                <a:latin typeface="Open Sans" pitchFamily="34" charset="0"/>
                <a:ea typeface="Open Sans" pitchFamily="34" charset="-122"/>
                <a:cs typeface="Open Sans" pitchFamily="34" charset="-120"/>
              </a:rPr>
              <a:t>on some platforms.</a:t>
            </a:r>
            <a:endParaRPr lang="en-US" sz="1620" dirty="0"/>
          </a:p>
          <a:p>
            <a:pPr>
              <a:lnSpc>
                <a:spcPts val="2592"/>
              </a:lnSpc>
            </a:pPr>
            <a:endParaRPr lang="en-US" sz="1620" dirty="0">
              <a:solidFill>
                <a:srgbClr val="504C49"/>
              </a:solidFill>
              <a:latin typeface="Source Serif Pro" pitchFamily="34" charset="0"/>
              <a:ea typeface="Source Serif Pro" pitchFamily="34" charset="-122"/>
              <a:cs typeface="Source Serif Pro" pitchFamily="34" charset="-120"/>
            </a:endParaRPr>
          </a:p>
          <a:p>
            <a:pPr>
              <a:lnSpc>
                <a:spcPts val="2592"/>
              </a:lnSpc>
            </a:pPr>
            <a:r>
              <a:rPr lang="en-US" sz="1620" dirty="0">
                <a:solidFill>
                  <a:srgbClr val="504C49"/>
                </a:solidFill>
                <a:latin typeface="Source Serif Pro" pitchFamily="34" charset="0"/>
                <a:ea typeface="Source Serif Pro" pitchFamily="34" charset="-122"/>
                <a:cs typeface="Source Serif Pro" pitchFamily="34" charset="-120"/>
              </a:rPr>
              <a:t>Cisco IOS configuration is majorly performed through the command-line interface (CLI), which provides a powerful way to manage network devices.</a:t>
            </a:r>
            <a:endParaRPr lang="en-US" sz="1620" dirty="0"/>
          </a:p>
        </p:txBody>
      </p:sp>
      <p:sp>
        <p:nvSpPr>
          <p:cNvPr id="6" name="Text 4"/>
          <p:cNvSpPr/>
          <p:nvPr/>
        </p:nvSpPr>
        <p:spPr>
          <a:xfrm>
            <a:off x="720031" y="3626942"/>
            <a:ext cx="10751939" cy="658416"/>
          </a:xfrm>
          <a:prstGeom prst="rect">
            <a:avLst/>
          </a:prstGeom>
          <a:noFill/>
          <a:ln/>
        </p:spPr>
        <p:txBody>
          <a:bodyPr wrap="square" rtlCol="0" anchor="t"/>
          <a:lstStyle/>
          <a:p>
            <a:pPr>
              <a:lnSpc>
                <a:spcPts val="2592"/>
              </a:lnSpc>
            </a:pPr>
            <a:r>
              <a:rPr lang="en-US" sz="1620" dirty="0">
                <a:solidFill>
                  <a:srgbClr val="504C49"/>
                </a:solidFill>
                <a:latin typeface="Source Serif Pro" pitchFamily="34" charset="0"/>
                <a:ea typeface="Source Serif Pro" pitchFamily="34" charset="-122"/>
                <a:cs typeface="Source Serif Pro" pitchFamily="34" charset="-120"/>
              </a:rPr>
              <a:t>Configuration commands are used to define network settings, such as IP addresses, routing protocols, and security policies.</a:t>
            </a:r>
            <a:endParaRPr lang="en-US" sz="1620" dirty="0"/>
          </a:p>
        </p:txBody>
      </p:sp>
      <p:sp>
        <p:nvSpPr>
          <p:cNvPr id="7" name="Text 5"/>
          <p:cNvSpPr/>
          <p:nvPr/>
        </p:nvSpPr>
        <p:spPr>
          <a:xfrm>
            <a:off x="720031" y="4516735"/>
            <a:ext cx="10751939" cy="658416"/>
          </a:xfrm>
          <a:prstGeom prst="rect">
            <a:avLst/>
          </a:prstGeom>
          <a:noFill/>
          <a:ln/>
        </p:spPr>
        <p:txBody>
          <a:bodyPr wrap="square" rtlCol="0" anchor="t"/>
          <a:lstStyle/>
          <a:p>
            <a:pPr>
              <a:lnSpc>
                <a:spcPts val="2592"/>
              </a:lnSpc>
            </a:pPr>
            <a:r>
              <a:rPr lang="en-US" sz="1620" dirty="0">
                <a:solidFill>
                  <a:srgbClr val="504C49"/>
                </a:solidFill>
                <a:latin typeface="Source Serif Pro" pitchFamily="34" charset="0"/>
                <a:ea typeface="Source Serif Pro" pitchFamily="34" charset="-122"/>
                <a:cs typeface="Source Serif Pro" pitchFamily="34" charset="-120"/>
              </a:rPr>
              <a:t>Cisco IOS offers various modes for configuration, including global configuration mode, interface configuration mode, and line configuration mode.</a:t>
            </a:r>
          </a:p>
          <a:p>
            <a:pPr algn="ctr">
              <a:lnSpc>
                <a:spcPts val="2592"/>
              </a:lnSpc>
            </a:pPr>
            <a:r>
              <a:rPr lang="en-US" sz="1620" b="1" i="1" dirty="0">
                <a:solidFill>
                  <a:srgbClr val="FF0000"/>
                </a:solidFill>
                <a:latin typeface="Source Serif Pro" pitchFamily="34" charset="0"/>
                <a:ea typeface="Source Serif Pro" pitchFamily="34" charset="-122"/>
              </a:rPr>
              <a:t>TASK: read more about these configuration modes</a:t>
            </a:r>
            <a:endParaRPr lang="en-US" sz="1620" b="1" i="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4353C-4D3D-2219-E879-6B36FD0AC9C9}"/>
              </a:ext>
            </a:extLst>
          </p:cNvPr>
          <p:cNvSpPr>
            <a:spLocks noGrp="1"/>
          </p:cNvSpPr>
          <p:nvPr>
            <p:ph idx="1"/>
          </p:nvPr>
        </p:nvSpPr>
        <p:spPr>
          <a:xfrm>
            <a:off x="838200" y="2627312"/>
            <a:ext cx="10515600" cy="1603375"/>
          </a:xfrm>
        </p:spPr>
        <p:txBody>
          <a:bodyPr/>
          <a:lstStyle/>
          <a:p>
            <a:pPr marL="0" indent="0" algn="ctr">
              <a:buNone/>
            </a:pPr>
            <a:r>
              <a:rPr kumimoji="0" lang="en-US" altLang="en-DK" sz="2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1. </a:t>
            </a:r>
            <a:r>
              <a:rPr kumimoji="0" lang="en-DK" altLang="en-DK" sz="2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Configuring a Network Operating System (NOS)</a:t>
            </a:r>
            <a:endParaRPr lang="en-GB" altLang="en-DK" dirty="0">
              <a:latin typeface="Arial" panose="020B0604020202020204" pitchFamily="34" charset="0"/>
              <a:ea typeface="Times New Roman" panose="02020603050405020304" pitchFamily="18" charset="0"/>
            </a:endParaRPr>
          </a:p>
          <a:p>
            <a:pPr lvl="1" algn="ctr">
              <a:buFont typeface="Wingdings" panose="05000000000000000000" pitchFamily="2" charset="2"/>
              <a:buChar char="Ø"/>
            </a:pPr>
            <a:r>
              <a:rPr kumimoji="0" lang="en-DK" altLang="en-DK"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Key Concepts and Best Practices</a:t>
            </a:r>
            <a:endParaRPr kumimoji="0" lang="en-DK" altLang="en-DK" sz="2000" b="0" i="0" u="none" strike="noStrike" cap="none" normalizeH="0" baseline="0" dirty="0">
              <a:ln>
                <a:noFill/>
              </a:ln>
              <a:solidFill>
                <a:schemeClr val="tx1"/>
              </a:solidFill>
              <a:effectLst/>
              <a:latin typeface="Arial" panose="020B0604020202020204" pitchFamily="34" charset="0"/>
            </a:endParaRPr>
          </a:p>
          <a:p>
            <a:endParaRPr lang="en-DK" dirty="0"/>
          </a:p>
        </p:txBody>
      </p:sp>
    </p:spTree>
    <p:extLst>
      <p:ext uri="{BB962C8B-B14F-4D97-AF65-F5344CB8AC3E}">
        <p14:creationId xmlns:p14="http://schemas.microsoft.com/office/powerpoint/2010/main" val="3219843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solidFill>
          <a:ln/>
        </p:spPr>
      </p:sp>
      <p:sp>
        <p:nvSpPr>
          <p:cNvPr id="4" name="Text 1"/>
          <p:cNvSpPr/>
          <p:nvPr/>
        </p:nvSpPr>
        <p:spPr>
          <a:xfrm>
            <a:off x="720031" y="807641"/>
            <a:ext cx="7999214" cy="642938"/>
          </a:xfrm>
          <a:prstGeom prst="rect">
            <a:avLst/>
          </a:prstGeom>
          <a:noFill/>
          <a:ln/>
        </p:spPr>
        <p:txBody>
          <a:bodyPr wrap="none" rtlCol="0" anchor="t"/>
          <a:lstStyle/>
          <a:p>
            <a:pPr>
              <a:lnSpc>
                <a:spcPts val="5062"/>
              </a:lnSpc>
            </a:pPr>
            <a:r>
              <a:rPr lang="en-US" sz="4050" b="1" dirty="0">
                <a:solidFill>
                  <a:srgbClr val="403C4E"/>
                </a:solidFill>
                <a:latin typeface="Merriweather" pitchFamily="34" charset="0"/>
                <a:ea typeface="Merriweather" pitchFamily="34" charset="-122"/>
                <a:cs typeface="Merriweather" pitchFamily="34" charset="-120"/>
              </a:rPr>
              <a:t>Cisco IOS Configuration Modes</a:t>
            </a:r>
            <a:endParaRPr lang="en-US" sz="4050" dirty="0"/>
          </a:p>
        </p:txBody>
      </p:sp>
      <p:sp>
        <p:nvSpPr>
          <p:cNvPr id="5" name="Text 2"/>
          <p:cNvSpPr/>
          <p:nvPr/>
        </p:nvSpPr>
        <p:spPr>
          <a:xfrm>
            <a:off x="720031" y="1862039"/>
            <a:ext cx="10751939" cy="987623"/>
          </a:xfrm>
          <a:prstGeom prst="rect">
            <a:avLst/>
          </a:prstGeom>
          <a:noFill/>
          <a:ln/>
        </p:spPr>
        <p:txBody>
          <a:bodyPr wrap="square" rtlCol="0" anchor="t"/>
          <a:lstStyle/>
          <a:p>
            <a:pPr>
              <a:lnSpc>
                <a:spcPts val="2592"/>
              </a:lnSpc>
            </a:pPr>
            <a:r>
              <a:rPr lang="en-US" sz="1620" dirty="0">
                <a:solidFill>
                  <a:srgbClr val="403C4E"/>
                </a:solidFill>
                <a:latin typeface="Open Sans" pitchFamily="34" charset="0"/>
                <a:ea typeface="Open Sans" pitchFamily="34" charset="-122"/>
                <a:cs typeface="Open Sans" pitchFamily="34" charset="-120"/>
              </a:rPr>
              <a:t>The Cisco IOS CLI supports different configuration modes, each offering specific functionalities and access levels. The "</a:t>
            </a:r>
            <a:r>
              <a:rPr lang="en-US" sz="1620" dirty="0">
                <a:solidFill>
                  <a:srgbClr val="FF0000"/>
                </a:solidFill>
                <a:latin typeface="Open Sans" pitchFamily="34" charset="0"/>
                <a:ea typeface="Open Sans" pitchFamily="34" charset="-122"/>
                <a:cs typeface="Open Sans" pitchFamily="34" charset="-120"/>
              </a:rPr>
              <a:t>global configuration mode</a:t>
            </a:r>
            <a:r>
              <a:rPr lang="en-US" sz="1620" dirty="0">
                <a:solidFill>
                  <a:srgbClr val="403C4E"/>
                </a:solidFill>
                <a:latin typeface="Open Sans" pitchFamily="34" charset="0"/>
                <a:ea typeface="Open Sans" pitchFamily="34" charset="-122"/>
                <a:cs typeface="Open Sans" pitchFamily="34" charset="-120"/>
              </a:rPr>
              <a:t>" allows for device-wide configurations, while the "</a:t>
            </a:r>
            <a:r>
              <a:rPr lang="en-US" sz="1620" dirty="0">
                <a:solidFill>
                  <a:srgbClr val="FF0000"/>
                </a:solidFill>
                <a:latin typeface="Open Sans" pitchFamily="34" charset="0"/>
                <a:ea typeface="Open Sans" pitchFamily="34" charset="-122"/>
                <a:cs typeface="Open Sans" pitchFamily="34" charset="-120"/>
              </a:rPr>
              <a:t>interface configuration </a:t>
            </a:r>
            <a:r>
              <a:rPr lang="en-US" sz="1620" dirty="0">
                <a:solidFill>
                  <a:srgbClr val="403C4E"/>
                </a:solidFill>
                <a:latin typeface="Open Sans" pitchFamily="34" charset="0"/>
                <a:ea typeface="Open Sans" pitchFamily="34" charset="-122"/>
                <a:cs typeface="Open Sans" pitchFamily="34" charset="-120"/>
              </a:rPr>
              <a:t>mode" is used to configure specific interfaces.</a:t>
            </a:r>
            <a:endParaRPr lang="en-US" sz="1620" dirty="0"/>
          </a:p>
        </p:txBody>
      </p:sp>
      <p:sp>
        <p:nvSpPr>
          <p:cNvPr id="6" name="Shape 3"/>
          <p:cNvSpPr/>
          <p:nvPr/>
        </p:nvSpPr>
        <p:spPr>
          <a:xfrm>
            <a:off x="720031" y="3081040"/>
            <a:ext cx="10751939" cy="2969220"/>
          </a:xfrm>
          <a:prstGeom prst="roundRect">
            <a:avLst>
              <a:gd name="adj" fmla="val 2910"/>
            </a:avLst>
          </a:prstGeom>
          <a:noFill/>
          <a:ln w="15240">
            <a:solidFill>
              <a:srgbClr val="000000">
                <a:alpha val="8000"/>
              </a:srgbClr>
            </a:solidFill>
            <a:prstDash val="solid"/>
          </a:ln>
        </p:spPr>
      </p:sp>
      <p:sp>
        <p:nvSpPr>
          <p:cNvPr id="7" name="Shape 4"/>
          <p:cNvSpPr/>
          <p:nvPr/>
        </p:nvSpPr>
        <p:spPr>
          <a:xfrm>
            <a:off x="732731" y="3093741"/>
            <a:ext cx="10726539" cy="588764"/>
          </a:xfrm>
          <a:prstGeom prst="rect">
            <a:avLst/>
          </a:prstGeom>
          <a:solidFill>
            <a:srgbClr val="FFFFFF">
              <a:alpha val="4000"/>
            </a:srgbClr>
          </a:solidFill>
          <a:ln/>
        </p:spPr>
      </p:sp>
      <p:sp>
        <p:nvSpPr>
          <p:cNvPr id="8" name="Text 5"/>
          <p:cNvSpPr/>
          <p:nvPr/>
        </p:nvSpPr>
        <p:spPr>
          <a:xfrm>
            <a:off x="938411" y="3223519"/>
            <a:ext cx="4948733" cy="329208"/>
          </a:xfrm>
          <a:prstGeom prst="rect">
            <a:avLst/>
          </a:prstGeom>
          <a:noFill/>
          <a:ln/>
        </p:spPr>
        <p:txBody>
          <a:bodyPr wrap="none" rtlCol="0" anchor="t"/>
          <a:lstStyle/>
          <a:p>
            <a:pPr>
              <a:lnSpc>
                <a:spcPts val="2592"/>
              </a:lnSpc>
            </a:pPr>
            <a:r>
              <a:rPr lang="en-US" sz="1620" dirty="0">
                <a:solidFill>
                  <a:srgbClr val="403C4E"/>
                </a:solidFill>
                <a:latin typeface="Open Sans" pitchFamily="34" charset="0"/>
                <a:ea typeface="Open Sans" pitchFamily="34" charset="-122"/>
                <a:cs typeface="Open Sans" pitchFamily="34" charset="-120"/>
              </a:rPr>
              <a:t>Mode</a:t>
            </a:r>
            <a:endParaRPr lang="en-US" sz="1620" dirty="0"/>
          </a:p>
        </p:txBody>
      </p:sp>
      <p:sp>
        <p:nvSpPr>
          <p:cNvPr id="9" name="Text 6"/>
          <p:cNvSpPr/>
          <p:nvPr/>
        </p:nvSpPr>
        <p:spPr>
          <a:xfrm>
            <a:off x="6304856" y="3223519"/>
            <a:ext cx="4948733" cy="329208"/>
          </a:xfrm>
          <a:prstGeom prst="rect">
            <a:avLst/>
          </a:prstGeom>
          <a:noFill/>
          <a:ln/>
        </p:spPr>
        <p:txBody>
          <a:bodyPr wrap="none" rtlCol="0" anchor="t"/>
          <a:lstStyle/>
          <a:p>
            <a:pPr>
              <a:lnSpc>
                <a:spcPts val="2592"/>
              </a:lnSpc>
            </a:pPr>
            <a:r>
              <a:rPr lang="en-US" sz="1620" dirty="0">
                <a:solidFill>
                  <a:srgbClr val="403C4E"/>
                </a:solidFill>
                <a:latin typeface="Open Sans" pitchFamily="34" charset="0"/>
                <a:ea typeface="Open Sans" pitchFamily="34" charset="-122"/>
                <a:cs typeface="Open Sans" pitchFamily="34" charset="-120"/>
              </a:rPr>
              <a:t>Description</a:t>
            </a:r>
            <a:endParaRPr lang="en-US" sz="1620" dirty="0"/>
          </a:p>
        </p:txBody>
      </p:sp>
      <p:sp>
        <p:nvSpPr>
          <p:cNvPr id="10" name="Shape 7"/>
          <p:cNvSpPr/>
          <p:nvPr/>
        </p:nvSpPr>
        <p:spPr>
          <a:xfrm>
            <a:off x="732731" y="3682505"/>
            <a:ext cx="10726539" cy="588764"/>
          </a:xfrm>
          <a:prstGeom prst="rect">
            <a:avLst/>
          </a:prstGeom>
          <a:solidFill>
            <a:srgbClr val="000000">
              <a:alpha val="4000"/>
            </a:srgbClr>
          </a:solidFill>
          <a:ln/>
        </p:spPr>
      </p:sp>
      <p:sp>
        <p:nvSpPr>
          <p:cNvPr id="11" name="Text 8"/>
          <p:cNvSpPr/>
          <p:nvPr/>
        </p:nvSpPr>
        <p:spPr>
          <a:xfrm>
            <a:off x="938411" y="3812282"/>
            <a:ext cx="4948733" cy="329208"/>
          </a:xfrm>
          <a:prstGeom prst="rect">
            <a:avLst/>
          </a:prstGeom>
          <a:noFill/>
          <a:ln/>
        </p:spPr>
        <p:txBody>
          <a:bodyPr wrap="none" rtlCol="0" anchor="t"/>
          <a:lstStyle/>
          <a:p>
            <a:pPr>
              <a:lnSpc>
                <a:spcPts val="2592"/>
              </a:lnSpc>
            </a:pPr>
            <a:r>
              <a:rPr lang="en-US" sz="1620" dirty="0">
                <a:solidFill>
                  <a:srgbClr val="403C4E"/>
                </a:solidFill>
                <a:latin typeface="Open Sans" pitchFamily="34" charset="0"/>
                <a:ea typeface="Open Sans" pitchFamily="34" charset="-122"/>
                <a:cs typeface="Open Sans" pitchFamily="34" charset="-120"/>
              </a:rPr>
              <a:t>User Mode</a:t>
            </a:r>
            <a:endParaRPr lang="en-US" sz="1620" dirty="0"/>
          </a:p>
        </p:txBody>
      </p:sp>
      <p:sp>
        <p:nvSpPr>
          <p:cNvPr id="12" name="Text 9"/>
          <p:cNvSpPr/>
          <p:nvPr/>
        </p:nvSpPr>
        <p:spPr>
          <a:xfrm>
            <a:off x="6304856" y="3812282"/>
            <a:ext cx="4948733" cy="329208"/>
          </a:xfrm>
          <a:prstGeom prst="rect">
            <a:avLst/>
          </a:prstGeom>
          <a:noFill/>
          <a:ln/>
        </p:spPr>
        <p:txBody>
          <a:bodyPr wrap="none" rtlCol="0" anchor="t"/>
          <a:lstStyle/>
          <a:p>
            <a:pPr>
              <a:lnSpc>
                <a:spcPts val="2592"/>
              </a:lnSpc>
            </a:pPr>
            <a:r>
              <a:rPr lang="en-US" sz="1620" dirty="0">
                <a:solidFill>
                  <a:srgbClr val="403C4E"/>
                </a:solidFill>
                <a:latin typeface="Open Sans" pitchFamily="34" charset="0"/>
                <a:ea typeface="Open Sans" pitchFamily="34" charset="-122"/>
                <a:cs typeface="Open Sans" pitchFamily="34" charset="-120"/>
              </a:rPr>
              <a:t>Basic access for viewing information.</a:t>
            </a:r>
            <a:endParaRPr lang="en-US" sz="1620" dirty="0"/>
          </a:p>
        </p:txBody>
      </p:sp>
      <p:sp>
        <p:nvSpPr>
          <p:cNvPr id="13" name="Shape 10"/>
          <p:cNvSpPr/>
          <p:nvPr/>
        </p:nvSpPr>
        <p:spPr>
          <a:xfrm>
            <a:off x="732731" y="4271269"/>
            <a:ext cx="10726539" cy="588764"/>
          </a:xfrm>
          <a:prstGeom prst="rect">
            <a:avLst/>
          </a:prstGeom>
          <a:solidFill>
            <a:srgbClr val="FFFFFF">
              <a:alpha val="4000"/>
            </a:srgbClr>
          </a:solidFill>
          <a:ln/>
        </p:spPr>
      </p:sp>
      <p:sp>
        <p:nvSpPr>
          <p:cNvPr id="14" name="Text 11"/>
          <p:cNvSpPr/>
          <p:nvPr/>
        </p:nvSpPr>
        <p:spPr>
          <a:xfrm>
            <a:off x="938411" y="4401046"/>
            <a:ext cx="4948733" cy="329208"/>
          </a:xfrm>
          <a:prstGeom prst="rect">
            <a:avLst/>
          </a:prstGeom>
          <a:noFill/>
          <a:ln/>
        </p:spPr>
        <p:txBody>
          <a:bodyPr wrap="none" rtlCol="0" anchor="t"/>
          <a:lstStyle/>
          <a:p>
            <a:pPr>
              <a:lnSpc>
                <a:spcPts val="2592"/>
              </a:lnSpc>
            </a:pPr>
            <a:r>
              <a:rPr lang="en-US" sz="1620" dirty="0">
                <a:solidFill>
                  <a:srgbClr val="403C4E"/>
                </a:solidFill>
                <a:latin typeface="Open Sans" pitchFamily="34" charset="0"/>
                <a:ea typeface="Open Sans" pitchFamily="34" charset="-122"/>
                <a:cs typeface="Open Sans" pitchFamily="34" charset="-120"/>
              </a:rPr>
              <a:t>Privilege Mode</a:t>
            </a:r>
            <a:endParaRPr lang="en-US" sz="1620" dirty="0"/>
          </a:p>
        </p:txBody>
      </p:sp>
      <p:sp>
        <p:nvSpPr>
          <p:cNvPr id="15" name="Text 12"/>
          <p:cNvSpPr/>
          <p:nvPr/>
        </p:nvSpPr>
        <p:spPr>
          <a:xfrm>
            <a:off x="6304856" y="4401046"/>
            <a:ext cx="4948733" cy="329208"/>
          </a:xfrm>
          <a:prstGeom prst="rect">
            <a:avLst/>
          </a:prstGeom>
          <a:noFill/>
          <a:ln/>
        </p:spPr>
        <p:txBody>
          <a:bodyPr wrap="none" rtlCol="0" anchor="t"/>
          <a:lstStyle/>
          <a:p>
            <a:pPr>
              <a:lnSpc>
                <a:spcPts val="2592"/>
              </a:lnSpc>
            </a:pPr>
            <a:r>
              <a:rPr lang="en-US" sz="1620" dirty="0">
                <a:solidFill>
                  <a:srgbClr val="403C4E"/>
                </a:solidFill>
                <a:latin typeface="Open Sans" pitchFamily="34" charset="0"/>
                <a:ea typeface="Open Sans" pitchFamily="34" charset="-122"/>
                <a:cs typeface="Open Sans" pitchFamily="34" charset="-120"/>
              </a:rPr>
              <a:t>Elevated privileges for advanced tasks.</a:t>
            </a:r>
            <a:endParaRPr lang="en-US" sz="1620" dirty="0"/>
          </a:p>
        </p:txBody>
      </p:sp>
      <p:sp>
        <p:nvSpPr>
          <p:cNvPr id="16" name="Shape 13"/>
          <p:cNvSpPr/>
          <p:nvPr/>
        </p:nvSpPr>
        <p:spPr>
          <a:xfrm>
            <a:off x="732731" y="4860032"/>
            <a:ext cx="10726539" cy="588764"/>
          </a:xfrm>
          <a:prstGeom prst="rect">
            <a:avLst/>
          </a:prstGeom>
          <a:solidFill>
            <a:srgbClr val="000000">
              <a:alpha val="4000"/>
            </a:srgbClr>
          </a:solidFill>
          <a:ln/>
        </p:spPr>
      </p:sp>
      <p:sp>
        <p:nvSpPr>
          <p:cNvPr id="17" name="Text 14"/>
          <p:cNvSpPr/>
          <p:nvPr/>
        </p:nvSpPr>
        <p:spPr>
          <a:xfrm>
            <a:off x="938411" y="4989810"/>
            <a:ext cx="4948733" cy="329208"/>
          </a:xfrm>
          <a:prstGeom prst="rect">
            <a:avLst/>
          </a:prstGeom>
          <a:noFill/>
          <a:ln/>
        </p:spPr>
        <p:txBody>
          <a:bodyPr wrap="none" rtlCol="0" anchor="t"/>
          <a:lstStyle/>
          <a:p>
            <a:pPr>
              <a:lnSpc>
                <a:spcPts val="2592"/>
              </a:lnSpc>
            </a:pPr>
            <a:r>
              <a:rPr lang="en-US" sz="1620" dirty="0">
                <a:solidFill>
                  <a:srgbClr val="403C4E"/>
                </a:solidFill>
                <a:latin typeface="Open Sans" pitchFamily="34" charset="0"/>
                <a:ea typeface="Open Sans" pitchFamily="34" charset="-122"/>
                <a:cs typeface="Open Sans" pitchFamily="34" charset="-120"/>
              </a:rPr>
              <a:t>Global Configuration Mode</a:t>
            </a:r>
            <a:endParaRPr lang="en-US" sz="1620" dirty="0"/>
          </a:p>
        </p:txBody>
      </p:sp>
      <p:sp>
        <p:nvSpPr>
          <p:cNvPr id="18" name="Text 15"/>
          <p:cNvSpPr/>
          <p:nvPr/>
        </p:nvSpPr>
        <p:spPr>
          <a:xfrm>
            <a:off x="6304856" y="4989810"/>
            <a:ext cx="4948733" cy="329208"/>
          </a:xfrm>
          <a:prstGeom prst="rect">
            <a:avLst/>
          </a:prstGeom>
          <a:noFill/>
          <a:ln/>
        </p:spPr>
        <p:txBody>
          <a:bodyPr wrap="none" rtlCol="0" anchor="t"/>
          <a:lstStyle/>
          <a:p>
            <a:pPr>
              <a:lnSpc>
                <a:spcPts val="2592"/>
              </a:lnSpc>
            </a:pPr>
            <a:r>
              <a:rPr lang="en-US" sz="1620" dirty="0">
                <a:solidFill>
                  <a:srgbClr val="403C4E"/>
                </a:solidFill>
                <a:latin typeface="Open Sans" pitchFamily="34" charset="0"/>
                <a:ea typeface="Open Sans" pitchFamily="34" charset="-122"/>
                <a:cs typeface="Open Sans" pitchFamily="34" charset="-120"/>
              </a:rPr>
              <a:t>Device-wide configurations.</a:t>
            </a:r>
            <a:endParaRPr lang="en-US" sz="1620" dirty="0"/>
          </a:p>
        </p:txBody>
      </p:sp>
      <p:sp>
        <p:nvSpPr>
          <p:cNvPr id="19" name="Shape 16"/>
          <p:cNvSpPr/>
          <p:nvPr/>
        </p:nvSpPr>
        <p:spPr>
          <a:xfrm>
            <a:off x="732731" y="5448796"/>
            <a:ext cx="10726539" cy="588764"/>
          </a:xfrm>
          <a:prstGeom prst="rect">
            <a:avLst/>
          </a:prstGeom>
          <a:solidFill>
            <a:srgbClr val="FFFFFF">
              <a:alpha val="4000"/>
            </a:srgbClr>
          </a:solidFill>
          <a:ln/>
        </p:spPr>
      </p:sp>
      <p:sp>
        <p:nvSpPr>
          <p:cNvPr id="20" name="Text 17"/>
          <p:cNvSpPr/>
          <p:nvPr/>
        </p:nvSpPr>
        <p:spPr>
          <a:xfrm>
            <a:off x="938411" y="5578574"/>
            <a:ext cx="4948733" cy="329208"/>
          </a:xfrm>
          <a:prstGeom prst="rect">
            <a:avLst/>
          </a:prstGeom>
          <a:noFill/>
          <a:ln/>
        </p:spPr>
        <p:txBody>
          <a:bodyPr wrap="none" rtlCol="0" anchor="t"/>
          <a:lstStyle/>
          <a:p>
            <a:pPr>
              <a:lnSpc>
                <a:spcPts val="2592"/>
              </a:lnSpc>
            </a:pPr>
            <a:r>
              <a:rPr lang="en-US" sz="1620" dirty="0">
                <a:solidFill>
                  <a:srgbClr val="403C4E"/>
                </a:solidFill>
                <a:latin typeface="Open Sans" pitchFamily="34" charset="0"/>
                <a:ea typeface="Open Sans" pitchFamily="34" charset="-122"/>
                <a:cs typeface="Open Sans" pitchFamily="34" charset="-120"/>
              </a:rPr>
              <a:t>Interface Configuration Mode</a:t>
            </a:r>
            <a:endParaRPr lang="en-US" sz="1620" dirty="0"/>
          </a:p>
        </p:txBody>
      </p:sp>
      <p:sp>
        <p:nvSpPr>
          <p:cNvPr id="21" name="Text 18"/>
          <p:cNvSpPr/>
          <p:nvPr/>
        </p:nvSpPr>
        <p:spPr>
          <a:xfrm>
            <a:off x="6304856" y="5578574"/>
            <a:ext cx="4948733" cy="329208"/>
          </a:xfrm>
          <a:prstGeom prst="rect">
            <a:avLst/>
          </a:prstGeom>
          <a:noFill/>
          <a:ln/>
        </p:spPr>
        <p:txBody>
          <a:bodyPr wrap="none" rtlCol="0" anchor="t"/>
          <a:lstStyle/>
          <a:p>
            <a:pPr>
              <a:lnSpc>
                <a:spcPts val="2592"/>
              </a:lnSpc>
            </a:pPr>
            <a:r>
              <a:rPr lang="en-US" sz="1620" dirty="0">
                <a:solidFill>
                  <a:srgbClr val="403C4E"/>
                </a:solidFill>
                <a:latin typeface="Open Sans" pitchFamily="34" charset="0"/>
                <a:ea typeface="Open Sans" pitchFamily="34" charset="-122"/>
                <a:cs typeface="Open Sans" pitchFamily="34" charset="-120"/>
              </a:rPr>
              <a:t>Configuration of specific interfaces.</a:t>
            </a:r>
            <a:endParaRPr lang="en-US" sz="162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solidFill>
          <a:ln/>
        </p:spPr>
      </p:sp>
      <p:sp>
        <p:nvSpPr>
          <p:cNvPr id="4" name="Text 1"/>
          <p:cNvSpPr/>
          <p:nvPr/>
        </p:nvSpPr>
        <p:spPr>
          <a:xfrm>
            <a:off x="795735" y="845939"/>
            <a:ext cx="4851499" cy="606425"/>
          </a:xfrm>
          <a:prstGeom prst="rect">
            <a:avLst/>
          </a:prstGeom>
          <a:noFill/>
          <a:ln/>
        </p:spPr>
        <p:txBody>
          <a:bodyPr wrap="none" rtlCol="0" anchor="t"/>
          <a:lstStyle/>
          <a:p>
            <a:pPr>
              <a:lnSpc>
                <a:spcPts val="4775"/>
              </a:lnSpc>
            </a:pPr>
            <a:r>
              <a:rPr lang="en-US" sz="3820" b="1" dirty="0">
                <a:solidFill>
                  <a:srgbClr val="403C4E"/>
                </a:solidFill>
                <a:latin typeface="Merriweather" pitchFamily="34" charset="0"/>
                <a:ea typeface="Merriweather" pitchFamily="34" charset="-122"/>
                <a:cs typeface="Merriweather" pitchFamily="34" charset="-120"/>
              </a:rPr>
              <a:t>Cisco IOS Features</a:t>
            </a:r>
            <a:endParaRPr lang="en-US" sz="3820" dirty="0"/>
          </a:p>
        </p:txBody>
      </p:sp>
      <p:sp>
        <p:nvSpPr>
          <p:cNvPr id="5" name="Text 2"/>
          <p:cNvSpPr/>
          <p:nvPr/>
        </p:nvSpPr>
        <p:spPr>
          <a:xfrm>
            <a:off x="795735" y="1840409"/>
            <a:ext cx="10600531" cy="620911"/>
          </a:xfrm>
          <a:prstGeom prst="rect">
            <a:avLst/>
          </a:prstGeom>
          <a:noFill/>
          <a:ln/>
        </p:spPr>
        <p:txBody>
          <a:bodyPr wrap="square" rtlCol="0" anchor="t"/>
          <a:lstStyle/>
          <a:p>
            <a:pPr>
              <a:lnSpc>
                <a:spcPts val="2445"/>
              </a:lnSpc>
            </a:pPr>
            <a:r>
              <a:rPr lang="en-US" sz="1528" dirty="0">
                <a:solidFill>
                  <a:srgbClr val="403C4E"/>
                </a:solidFill>
                <a:latin typeface="Open Sans" pitchFamily="34" charset="0"/>
                <a:ea typeface="Open Sans" pitchFamily="34" charset="-122"/>
                <a:cs typeface="Open Sans" pitchFamily="34" charset="-120"/>
              </a:rPr>
              <a:t>The Cisco IOS offers a wide range of features designed to manage and secure networks. Some of the key features include routing protocols, security mechanisms, Quality of Service (QoS), and network management tools.</a:t>
            </a:r>
            <a:endParaRPr lang="en-US" sz="1528" dirty="0"/>
          </a:p>
        </p:txBody>
      </p:sp>
      <p:sp>
        <p:nvSpPr>
          <p:cNvPr id="6" name="Shape 3"/>
          <p:cNvSpPr/>
          <p:nvPr/>
        </p:nvSpPr>
        <p:spPr>
          <a:xfrm>
            <a:off x="795734" y="2897882"/>
            <a:ext cx="436563" cy="436563"/>
          </a:xfrm>
          <a:prstGeom prst="roundRect">
            <a:avLst>
              <a:gd name="adj" fmla="val 18670"/>
            </a:avLst>
          </a:prstGeom>
          <a:solidFill>
            <a:srgbClr val="FFD8CC"/>
          </a:solidFill>
          <a:ln w="7620">
            <a:solidFill>
              <a:srgbClr val="E5BEB2"/>
            </a:solidFill>
            <a:prstDash val="solid"/>
          </a:ln>
        </p:spPr>
      </p:sp>
      <p:sp>
        <p:nvSpPr>
          <p:cNvPr id="7" name="Text 4"/>
          <p:cNvSpPr/>
          <p:nvPr/>
        </p:nvSpPr>
        <p:spPr>
          <a:xfrm>
            <a:off x="947341" y="2970609"/>
            <a:ext cx="133350" cy="291108"/>
          </a:xfrm>
          <a:prstGeom prst="rect">
            <a:avLst/>
          </a:prstGeom>
          <a:noFill/>
          <a:ln/>
        </p:spPr>
        <p:txBody>
          <a:bodyPr wrap="none" rtlCol="0" anchor="t"/>
          <a:lstStyle/>
          <a:p>
            <a:pPr algn="ctr">
              <a:lnSpc>
                <a:spcPts val="2292"/>
              </a:lnSpc>
            </a:pPr>
            <a:r>
              <a:rPr lang="en-US" sz="2292" b="1" dirty="0">
                <a:solidFill>
                  <a:srgbClr val="403C4E"/>
                </a:solidFill>
                <a:latin typeface="Merriweather" pitchFamily="34" charset="0"/>
                <a:ea typeface="Merriweather" pitchFamily="34" charset="-122"/>
                <a:cs typeface="Merriweather" pitchFamily="34" charset="-120"/>
              </a:rPr>
              <a:t>1</a:t>
            </a:r>
            <a:endParaRPr lang="en-US" sz="2292" dirty="0"/>
          </a:p>
        </p:txBody>
      </p:sp>
      <p:sp>
        <p:nvSpPr>
          <p:cNvPr id="8" name="Text 5"/>
          <p:cNvSpPr/>
          <p:nvPr/>
        </p:nvSpPr>
        <p:spPr>
          <a:xfrm>
            <a:off x="1426269" y="2897882"/>
            <a:ext cx="2425700" cy="303213"/>
          </a:xfrm>
          <a:prstGeom prst="rect">
            <a:avLst/>
          </a:prstGeom>
          <a:noFill/>
          <a:ln/>
        </p:spPr>
        <p:txBody>
          <a:bodyPr wrap="none" rtlCol="0" anchor="t"/>
          <a:lstStyle/>
          <a:p>
            <a:pPr>
              <a:lnSpc>
                <a:spcPts val="2387"/>
              </a:lnSpc>
            </a:pPr>
            <a:r>
              <a:rPr lang="en-US" sz="1910" b="1" dirty="0">
                <a:solidFill>
                  <a:srgbClr val="403C4E"/>
                </a:solidFill>
                <a:latin typeface="Merriweather" pitchFamily="34" charset="0"/>
                <a:ea typeface="Merriweather" pitchFamily="34" charset="-122"/>
                <a:cs typeface="Merriweather" pitchFamily="34" charset="-120"/>
              </a:rPr>
              <a:t>Routing Protocols</a:t>
            </a:r>
            <a:endParaRPr lang="en-US" sz="1910" dirty="0"/>
          </a:p>
        </p:txBody>
      </p:sp>
      <p:sp>
        <p:nvSpPr>
          <p:cNvPr id="9" name="Text 6"/>
          <p:cNvSpPr/>
          <p:nvPr/>
        </p:nvSpPr>
        <p:spPr>
          <a:xfrm>
            <a:off x="1426270" y="3317478"/>
            <a:ext cx="4572794" cy="931367"/>
          </a:xfrm>
          <a:prstGeom prst="rect">
            <a:avLst/>
          </a:prstGeom>
          <a:noFill/>
          <a:ln/>
        </p:spPr>
        <p:txBody>
          <a:bodyPr wrap="square" rtlCol="0" anchor="t"/>
          <a:lstStyle/>
          <a:p>
            <a:pPr>
              <a:lnSpc>
                <a:spcPts val="2445"/>
              </a:lnSpc>
            </a:pPr>
            <a:r>
              <a:rPr lang="en-US" sz="1528" dirty="0">
                <a:solidFill>
                  <a:srgbClr val="403C4E"/>
                </a:solidFill>
                <a:latin typeface="Open Sans" pitchFamily="34" charset="0"/>
                <a:ea typeface="Open Sans" pitchFamily="34" charset="-122"/>
                <a:cs typeface="Open Sans" pitchFamily="34" charset="-120"/>
              </a:rPr>
              <a:t>The IOS supports various routing protocols such as RIP, OSPF, and BGP, enabling efficient network routing and data packet delivery.</a:t>
            </a:r>
            <a:endParaRPr lang="en-US" sz="1528" dirty="0"/>
          </a:p>
        </p:txBody>
      </p:sp>
      <p:sp>
        <p:nvSpPr>
          <p:cNvPr id="10" name="Shape 7"/>
          <p:cNvSpPr/>
          <p:nvPr/>
        </p:nvSpPr>
        <p:spPr>
          <a:xfrm>
            <a:off x="6193036" y="2897882"/>
            <a:ext cx="436563" cy="436563"/>
          </a:xfrm>
          <a:prstGeom prst="roundRect">
            <a:avLst>
              <a:gd name="adj" fmla="val 18670"/>
            </a:avLst>
          </a:prstGeom>
          <a:solidFill>
            <a:srgbClr val="FFD8CC"/>
          </a:solidFill>
          <a:ln w="7620">
            <a:solidFill>
              <a:srgbClr val="E5BEB2"/>
            </a:solidFill>
            <a:prstDash val="solid"/>
          </a:ln>
        </p:spPr>
      </p:sp>
      <p:sp>
        <p:nvSpPr>
          <p:cNvPr id="11" name="Text 8"/>
          <p:cNvSpPr/>
          <p:nvPr/>
        </p:nvSpPr>
        <p:spPr>
          <a:xfrm>
            <a:off x="6323211" y="2970609"/>
            <a:ext cx="176113" cy="291108"/>
          </a:xfrm>
          <a:prstGeom prst="rect">
            <a:avLst/>
          </a:prstGeom>
          <a:noFill/>
          <a:ln/>
        </p:spPr>
        <p:txBody>
          <a:bodyPr wrap="none" rtlCol="0" anchor="t"/>
          <a:lstStyle/>
          <a:p>
            <a:pPr algn="ctr">
              <a:lnSpc>
                <a:spcPts val="2292"/>
              </a:lnSpc>
            </a:pPr>
            <a:r>
              <a:rPr lang="en-US" sz="2292" b="1" dirty="0">
                <a:solidFill>
                  <a:srgbClr val="403C4E"/>
                </a:solidFill>
                <a:latin typeface="Merriweather" pitchFamily="34" charset="0"/>
                <a:ea typeface="Merriweather" pitchFamily="34" charset="-122"/>
                <a:cs typeface="Merriweather" pitchFamily="34" charset="-120"/>
              </a:rPr>
              <a:t>2</a:t>
            </a:r>
            <a:endParaRPr lang="en-US" sz="2292" dirty="0"/>
          </a:p>
        </p:txBody>
      </p:sp>
      <p:sp>
        <p:nvSpPr>
          <p:cNvPr id="12" name="Text 9"/>
          <p:cNvSpPr/>
          <p:nvPr/>
        </p:nvSpPr>
        <p:spPr>
          <a:xfrm>
            <a:off x="6823571" y="2897882"/>
            <a:ext cx="2425700" cy="303213"/>
          </a:xfrm>
          <a:prstGeom prst="rect">
            <a:avLst/>
          </a:prstGeom>
          <a:noFill/>
          <a:ln/>
        </p:spPr>
        <p:txBody>
          <a:bodyPr wrap="none" rtlCol="0" anchor="t"/>
          <a:lstStyle/>
          <a:p>
            <a:pPr>
              <a:lnSpc>
                <a:spcPts val="2387"/>
              </a:lnSpc>
            </a:pPr>
            <a:r>
              <a:rPr lang="en-US" sz="1910" b="1" dirty="0">
                <a:solidFill>
                  <a:srgbClr val="403C4E"/>
                </a:solidFill>
                <a:latin typeface="Merriweather" pitchFamily="34" charset="0"/>
                <a:ea typeface="Merriweather" pitchFamily="34" charset="-122"/>
                <a:cs typeface="Merriweather" pitchFamily="34" charset="-120"/>
              </a:rPr>
              <a:t>Security Features</a:t>
            </a:r>
            <a:endParaRPr lang="en-US" sz="1910" dirty="0"/>
          </a:p>
        </p:txBody>
      </p:sp>
      <p:sp>
        <p:nvSpPr>
          <p:cNvPr id="13" name="Text 10"/>
          <p:cNvSpPr/>
          <p:nvPr/>
        </p:nvSpPr>
        <p:spPr>
          <a:xfrm>
            <a:off x="6823571" y="3317478"/>
            <a:ext cx="4572794" cy="931367"/>
          </a:xfrm>
          <a:prstGeom prst="rect">
            <a:avLst/>
          </a:prstGeom>
          <a:noFill/>
          <a:ln/>
        </p:spPr>
        <p:txBody>
          <a:bodyPr wrap="square" rtlCol="0" anchor="t"/>
          <a:lstStyle/>
          <a:p>
            <a:pPr>
              <a:lnSpc>
                <a:spcPts val="2445"/>
              </a:lnSpc>
            </a:pPr>
            <a:r>
              <a:rPr lang="en-US" sz="1528" dirty="0">
                <a:solidFill>
                  <a:srgbClr val="403C4E"/>
                </a:solidFill>
                <a:latin typeface="Open Sans" pitchFamily="34" charset="0"/>
                <a:ea typeface="Open Sans" pitchFamily="34" charset="-122"/>
                <a:cs typeface="Open Sans" pitchFamily="34" charset="-120"/>
              </a:rPr>
              <a:t>Security mechanisms like access control lists (ACLs), firewall features, and VPN support are included to protect network resources.</a:t>
            </a:r>
            <a:endParaRPr lang="en-US" sz="1528" dirty="0"/>
          </a:p>
        </p:txBody>
      </p:sp>
      <p:sp>
        <p:nvSpPr>
          <p:cNvPr id="14" name="Shape 11"/>
          <p:cNvSpPr/>
          <p:nvPr/>
        </p:nvSpPr>
        <p:spPr>
          <a:xfrm>
            <a:off x="795734" y="4661099"/>
            <a:ext cx="436563" cy="436563"/>
          </a:xfrm>
          <a:prstGeom prst="roundRect">
            <a:avLst>
              <a:gd name="adj" fmla="val 18670"/>
            </a:avLst>
          </a:prstGeom>
          <a:solidFill>
            <a:srgbClr val="FFD8CC"/>
          </a:solidFill>
          <a:ln w="7620">
            <a:solidFill>
              <a:srgbClr val="E5BEB2"/>
            </a:solidFill>
            <a:prstDash val="solid"/>
          </a:ln>
        </p:spPr>
      </p:sp>
      <p:sp>
        <p:nvSpPr>
          <p:cNvPr id="15" name="Text 12"/>
          <p:cNvSpPr/>
          <p:nvPr/>
        </p:nvSpPr>
        <p:spPr>
          <a:xfrm>
            <a:off x="931565" y="4733826"/>
            <a:ext cx="164803" cy="291108"/>
          </a:xfrm>
          <a:prstGeom prst="rect">
            <a:avLst/>
          </a:prstGeom>
          <a:noFill/>
          <a:ln/>
        </p:spPr>
        <p:txBody>
          <a:bodyPr wrap="none" rtlCol="0" anchor="t"/>
          <a:lstStyle/>
          <a:p>
            <a:pPr algn="ctr">
              <a:lnSpc>
                <a:spcPts val="2292"/>
              </a:lnSpc>
            </a:pPr>
            <a:r>
              <a:rPr lang="en-US" sz="2292" b="1" dirty="0">
                <a:solidFill>
                  <a:srgbClr val="403C4E"/>
                </a:solidFill>
                <a:latin typeface="Merriweather" pitchFamily="34" charset="0"/>
                <a:ea typeface="Merriweather" pitchFamily="34" charset="-122"/>
                <a:cs typeface="Merriweather" pitchFamily="34" charset="-120"/>
              </a:rPr>
              <a:t>3</a:t>
            </a:r>
            <a:endParaRPr lang="en-US" sz="2292" dirty="0"/>
          </a:p>
        </p:txBody>
      </p:sp>
      <p:sp>
        <p:nvSpPr>
          <p:cNvPr id="16" name="Text 13"/>
          <p:cNvSpPr/>
          <p:nvPr/>
        </p:nvSpPr>
        <p:spPr>
          <a:xfrm>
            <a:off x="1426269" y="4661099"/>
            <a:ext cx="2862858" cy="303213"/>
          </a:xfrm>
          <a:prstGeom prst="rect">
            <a:avLst/>
          </a:prstGeom>
          <a:noFill/>
          <a:ln/>
        </p:spPr>
        <p:txBody>
          <a:bodyPr wrap="none" rtlCol="0" anchor="t"/>
          <a:lstStyle/>
          <a:p>
            <a:pPr>
              <a:lnSpc>
                <a:spcPts val="2387"/>
              </a:lnSpc>
            </a:pPr>
            <a:r>
              <a:rPr lang="en-US" sz="1910" b="1" dirty="0">
                <a:solidFill>
                  <a:srgbClr val="403C4E"/>
                </a:solidFill>
                <a:latin typeface="Merriweather" pitchFamily="34" charset="0"/>
                <a:ea typeface="Merriweather" pitchFamily="34" charset="-122"/>
                <a:cs typeface="Merriweather" pitchFamily="34" charset="-120"/>
              </a:rPr>
              <a:t>Quality of Service (QoS)</a:t>
            </a:r>
            <a:endParaRPr lang="en-US" sz="1910" dirty="0"/>
          </a:p>
        </p:txBody>
      </p:sp>
      <p:sp>
        <p:nvSpPr>
          <p:cNvPr id="17" name="Text 14"/>
          <p:cNvSpPr/>
          <p:nvPr/>
        </p:nvSpPr>
        <p:spPr>
          <a:xfrm>
            <a:off x="1426270" y="5080694"/>
            <a:ext cx="4572794" cy="931367"/>
          </a:xfrm>
          <a:prstGeom prst="rect">
            <a:avLst/>
          </a:prstGeom>
          <a:noFill/>
          <a:ln/>
        </p:spPr>
        <p:txBody>
          <a:bodyPr wrap="square" rtlCol="0" anchor="t"/>
          <a:lstStyle/>
          <a:p>
            <a:pPr>
              <a:lnSpc>
                <a:spcPts val="2445"/>
              </a:lnSpc>
            </a:pPr>
            <a:r>
              <a:rPr lang="en-US" sz="1528" dirty="0">
                <a:solidFill>
                  <a:srgbClr val="403C4E"/>
                </a:solidFill>
                <a:latin typeface="Open Sans" pitchFamily="34" charset="0"/>
                <a:ea typeface="Open Sans" pitchFamily="34" charset="-122"/>
                <a:cs typeface="Open Sans" pitchFamily="34" charset="-120"/>
              </a:rPr>
              <a:t>QoS capabilities allow administrators to prioritize network traffic and ensure the smooth delivery of critical applications.</a:t>
            </a:r>
            <a:endParaRPr lang="en-US" sz="1528" dirty="0"/>
          </a:p>
        </p:txBody>
      </p:sp>
      <p:sp>
        <p:nvSpPr>
          <p:cNvPr id="18" name="Shape 15"/>
          <p:cNvSpPr/>
          <p:nvPr/>
        </p:nvSpPr>
        <p:spPr>
          <a:xfrm>
            <a:off x="6193036" y="4661099"/>
            <a:ext cx="436563" cy="436563"/>
          </a:xfrm>
          <a:prstGeom prst="roundRect">
            <a:avLst>
              <a:gd name="adj" fmla="val 18670"/>
            </a:avLst>
          </a:prstGeom>
          <a:solidFill>
            <a:srgbClr val="FFD8CC"/>
          </a:solidFill>
          <a:ln w="7620">
            <a:solidFill>
              <a:srgbClr val="E5BEB2"/>
            </a:solidFill>
            <a:prstDash val="solid"/>
          </a:ln>
        </p:spPr>
      </p:sp>
      <p:sp>
        <p:nvSpPr>
          <p:cNvPr id="19" name="Text 16"/>
          <p:cNvSpPr/>
          <p:nvPr/>
        </p:nvSpPr>
        <p:spPr>
          <a:xfrm>
            <a:off x="6315075" y="4733826"/>
            <a:ext cx="192385" cy="291108"/>
          </a:xfrm>
          <a:prstGeom prst="rect">
            <a:avLst/>
          </a:prstGeom>
          <a:noFill/>
          <a:ln/>
        </p:spPr>
        <p:txBody>
          <a:bodyPr wrap="none" rtlCol="0" anchor="t"/>
          <a:lstStyle/>
          <a:p>
            <a:pPr algn="ctr">
              <a:lnSpc>
                <a:spcPts val="2292"/>
              </a:lnSpc>
            </a:pPr>
            <a:r>
              <a:rPr lang="en-US" sz="2292" b="1" dirty="0">
                <a:solidFill>
                  <a:srgbClr val="403C4E"/>
                </a:solidFill>
                <a:latin typeface="Merriweather" pitchFamily="34" charset="0"/>
                <a:ea typeface="Merriweather" pitchFamily="34" charset="-122"/>
                <a:cs typeface="Merriweather" pitchFamily="34" charset="-120"/>
              </a:rPr>
              <a:t>4</a:t>
            </a:r>
            <a:endParaRPr lang="en-US" sz="2292" dirty="0"/>
          </a:p>
        </p:txBody>
      </p:sp>
      <p:sp>
        <p:nvSpPr>
          <p:cNvPr id="20" name="Text 17"/>
          <p:cNvSpPr/>
          <p:nvPr/>
        </p:nvSpPr>
        <p:spPr>
          <a:xfrm>
            <a:off x="6823571" y="4661099"/>
            <a:ext cx="3464520" cy="303213"/>
          </a:xfrm>
          <a:prstGeom prst="rect">
            <a:avLst/>
          </a:prstGeom>
          <a:noFill/>
          <a:ln/>
        </p:spPr>
        <p:txBody>
          <a:bodyPr wrap="none" rtlCol="0" anchor="t"/>
          <a:lstStyle/>
          <a:p>
            <a:pPr>
              <a:lnSpc>
                <a:spcPts val="2387"/>
              </a:lnSpc>
            </a:pPr>
            <a:r>
              <a:rPr lang="en-US" sz="1910" b="1" dirty="0">
                <a:solidFill>
                  <a:srgbClr val="403C4E"/>
                </a:solidFill>
                <a:latin typeface="Merriweather" pitchFamily="34" charset="0"/>
                <a:ea typeface="Merriweather" pitchFamily="34" charset="-122"/>
                <a:cs typeface="Merriweather" pitchFamily="34" charset="-120"/>
              </a:rPr>
              <a:t>Network Management Tools</a:t>
            </a:r>
            <a:endParaRPr lang="en-US" sz="1910" dirty="0"/>
          </a:p>
        </p:txBody>
      </p:sp>
      <p:sp>
        <p:nvSpPr>
          <p:cNvPr id="21" name="Text 18"/>
          <p:cNvSpPr/>
          <p:nvPr/>
        </p:nvSpPr>
        <p:spPr>
          <a:xfrm>
            <a:off x="6823571" y="5080694"/>
            <a:ext cx="4572794" cy="931367"/>
          </a:xfrm>
          <a:prstGeom prst="rect">
            <a:avLst/>
          </a:prstGeom>
          <a:noFill/>
          <a:ln/>
        </p:spPr>
        <p:txBody>
          <a:bodyPr wrap="square" rtlCol="0" anchor="t"/>
          <a:lstStyle/>
          <a:p>
            <a:pPr>
              <a:lnSpc>
                <a:spcPts val="2445"/>
              </a:lnSpc>
            </a:pPr>
            <a:r>
              <a:rPr lang="en-US" sz="1528" dirty="0">
                <a:solidFill>
                  <a:srgbClr val="403C4E"/>
                </a:solidFill>
                <a:latin typeface="Open Sans" pitchFamily="34" charset="0"/>
                <a:ea typeface="Open Sans" pitchFamily="34" charset="-122"/>
                <a:cs typeface="Open Sans" pitchFamily="34" charset="-120"/>
              </a:rPr>
              <a:t>Tools for monitoring network performance, troubleshooting issues, and managing configuration changes are integrated into the IOS.</a:t>
            </a:r>
            <a:endParaRPr lang="en-US" sz="1528"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7F3F0"/>
          </a:solidFill>
          <a:ln/>
        </p:spPr>
      </p:sp>
      <p:sp>
        <p:nvSpPr>
          <p:cNvPr id="3" name="Shape 1"/>
          <p:cNvSpPr/>
          <p:nvPr/>
        </p:nvSpPr>
        <p:spPr>
          <a:xfrm>
            <a:off x="0" y="0"/>
            <a:ext cx="12192000" cy="6858000"/>
          </a:xfrm>
          <a:prstGeom prst="rect">
            <a:avLst/>
          </a:prstGeom>
          <a:solidFill>
            <a:srgbClr val="FFFFFF"/>
          </a:solidFill>
          <a:ln/>
        </p:spPr>
      </p:sp>
      <p:sp>
        <p:nvSpPr>
          <p:cNvPr id="4" name="Text 2"/>
          <p:cNvSpPr/>
          <p:nvPr/>
        </p:nvSpPr>
        <p:spPr>
          <a:xfrm>
            <a:off x="720031" y="1847354"/>
            <a:ext cx="5848747" cy="642938"/>
          </a:xfrm>
          <a:prstGeom prst="rect">
            <a:avLst/>
          </a:prstGeom>
          <a:noFill/>
          <a:ln/>
        </p:spPr>
        <p:txBody>
          <a:bodyPr wrap="none" rtlCol="0" anchor="t"/>
          <a:lstStyle/>
          <a:p>
            <a:pPr>
              <a:lnSpc>
                <a:spcPts val="5062"/>
              </a:lnSpc>
            </a:pPr>
            <a:r>
              <a:rPr lang="en-US" sz="4050" dirty="0">
                <a:solidFill>
                  <a:srgbClr val="201B18"/>
                </a:solidFill>
                <a:latin typeface="Platypi" pitchFamily="34" charset="0"/>
                <a:ea typeface="Platypi" pitchFamily="34" charset="-122"/>
                <a:cs typeface="Platypi" pitchFamily="34" charset="-120"/>
              </a:rPr>
              <a:t>Cisco IOS Management</a:t>
            </a:r>
            <a:endParaRPr lang="en-US" sz="4050" dirty="0"/>
          </a:p>
        </p:txBody>
      </p:sp>
      <p:sp>
        <p:nvSpPr>
          <p:cNvPr id="5" name="Text 3"/>
          <p:cNvSpPr/>
          <p:nvPr/>
        </p:nvSpPr>
        <p:spPr>
          <a:xfrm>
            <a:off x="720031" y="2901752"/>
            <a:ext cx="10751939" cy="329208"/>
          </a:xfrm>
          <a:prstGeom prst="rect">
            <a:avLst/>
          </a:prstGeom>
          <a:noFill/>
          <a:ln/>
        </p:spPr>
        <p:txBody>
          <a:bodyPr wrap="none" rtlCol="0" anchor="t"/>
          <a:lstStyle/>
          <a:p>
            <a:pPr>
              <a:lnSpc>
                <a:spcPts val="2592"/>
              </a:lnSpc>
            </a:pPr>
            <a:r>
              <a:rPr lang="en-US" sz="1620" dirty="0">
                <a:solidFill>
                  <a:srgbClr val="504C49"/>
                </a:solidFill>
                <a:latin typeface="Source Serif Pro" pitchFamily="34" charset="0"/>
                <a:ea typeface="Source Serif Pro" pitchFamily="34" charset="-122"/>
                <a:cs typeface="Source Serif Pro" pitchFamily="34" charset="-120"/>
              </a:rPr>
              <a:t>Cisco IOS provides various tools for monitoring and managing network devices.</a:t>
            </a:r>
            <a:endParaRPr lang="en-US" sz="1620" dirty="0"/>
          </a:p>
        </p:txBody>
      </p:sp>
      <p:sp>
        <p:nvSpPr>
          <p:cNvPr id="6" name="Text 4"/>
          <p:cNvSpPr/>
          <p:nvPr/>
        </p:nvSpPr>
        <p:spPr>
          <a:xfrm>
            <a:off x="720031" y="3462338"/>
            <a:ext cx="10751939" cy="658416"/>
          </a:xfrm>
          <a:prstGeom prst="rect">
            <a:avLst/>
          </a:prstGeom>
          <a:noFill/>
          <a:ln/>
        </p:spPr>
        <p:txBody>
          <a:bodyPr wrap="square" rtlCol="0" anchor="t"/>
          <a:lstStyle/>
          <a:p>
            <a:pPr>
              <a:lnSpc>
                <a:spcPts val="2592"/>
              </a:lnSpc>
            </a:pPr>
            <a:r>
              <a:rPr lang="en-US" sz="1620" dirty="0">
                <a:solidFill>
                  <a:srgbClr val="504C49"/>
                </a:solidFill>
                <a:latin typeface="Source Serif Pro" pitchFamily="34" charset="0"/>
                <a:ea typeface="Source Serif Pro" pitchFamily="34" charset="-122"/>
                <a:cs typeface="Source Serif Pro" pitchFamily="34" charset="-120"/>
              </a:rPr>
              <a:t>Network administrators can use Cisco IOS commands to collect network statistics, troubleshoot connectivity issues, and update firmware.</a:t>
            </a:r>
            <a:endParaRPr lang="en-US" sz="1620" dirty="0"/>
          </a:p>
        </p:txBody>
      </p:sp>
      <p:sp>
        <p:nvSpPr>
          <p:cNvPr id="7" name="Text 5"/>
          <p:cNvSpPr/>
          <p:nvPr/>
        </p:nvSpPr>
        <p:spPr>
          <a:xfrm>
            <a:off x="720031" y="4352132"/>
            <a:ext cx="10751939" cy="658416"/>
          </a:xfrm>
          <a:prstGeom prst="rect">
            <a:avLst/>
          </a:prstGeom>
          <a:noFill/>
          <a:ln/>
        </p:spPr>
        <p:txBody>
          <a:bodyPr wrap="square" rtlCol="0" anchor="t"/>
          <a:lstStyle/>
          <a:p>
            <a:pPr>
              <a:lnSpc>
                <a:spcPts val="2592"/>
              </a:lnSpc>
            </a:pPr>
            <a:r>
              <a:rPr lang="en-US" sz="1620" dirty="0">
                <a:solidFill>
                  <a:srgbClr val="504C49"/>
                </a:solidFill>
                <a:latin typeface="Source Serif Pro" pitchFamily="34" charset="0"/>
                <a:ea typeface="Source Serif Pro" pitchFamily="34" charset="-122"/>
                <a:cs typeface="Source Serif Pro" pitchFamily="34" charset="-120"/>
              </a:rPr>
              <a:t>Cisco IOS offers advanced management features such as SNMP, syslog, and NetFlow, enabling real-time monitoring and analysis of network traffic.</a:t>
            </a:r>
            <a:endParaRPr lang="en-US" sz="162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7F3F0"/>
          </a:solidFill>
          <a:ln/>
        </p:spPr>
      </p:sp>
      <p:sp>
        <p:nvSpPr>
          <p:cNvPr id="3" name="Shape 1"/>
          <p:cNvSpPr/>
          <p:nvPr/>
        </p:nvSpPr>
        <p:spPr>
          <a:xfrm>
            <a:off x="0" y="0"/>
            <a:ext cx="12192000" cy="6858000"/>
          </a:xfrm>
          <a:prstGeom prst="rect">
            <a:avLst/>
          </a:prstGeom>
          <a:solidFill>
            <a:srgbClr val="FFFFFF"/>
          </a:solidFill>
          <a:ln/>
        </p:spPr>
      </p:sp>
      <p:sp>
        <p:nvSpPr>
          <p:cNvPr id="4" name="Shape 2"/>
          <p:cNvSpPr/>
          <p:nvPr/>
        </p:nvSpPr>
        <p:spPr>
          <a:xfrm>
            <a:off x="7620000" y="0"/>
            <a:ext cx="4572000" cy="6858000"/>
          </a:xfrm>
          <a:prstGeom prst="rect">
            <a:avLst/>
          </a:prstGeom>
          <a:solidFill>
            <a:srgbClr val="E5E0DF"/>
          </a:solidFill>
          <a:ln/>
        </p:spPr>
      </p:sp>
      <p:pic>
        <p:nvPicPr>
          <p:cNvPr id="5" name="Image 0" descr="preencoded.png"/>
          <p:cNvPicPr>
            <a:picLocks noChangeAspect="1"/>
          </p:cNvPicPr>
          <p:nvPr/>
        </p:nvPicPr>
        <p:blipFill>
          <a:blip r:embed="rId3"/>
          <a:stretch>
            <a:fillRect/>
          </a:stretch>
        </p:blipFill>
        <p:spPr>
          <a:xfrm>
            <a:off x="7620000" y="0"/>
            <a:ext cx="4572000" cy="6858000"/>
          </a:xfrm>
          <a:prstGeom prst="rect">
            <a:avLst/>
          </a:prstGeom>
        </p:spPr>
      </p:pic>
      <p:sp>
        <p:nvSpPr>
          <p:cNvPr id="6" name="Text 3"/>
          <p:cNvSpPr/>
          <p:nvPr/>
        </p:nvSpPr>
        <p:spPr>
          <a:xfrm>
            <a:off x="720031" y="1734244"/>
            <a:ext cx="5143500" cy="642938"/>
          </a:xfrm>
          <a:prstGeom prst="rect">
            <a:avLst/>
          </a:prstGeom>
          <a:noFill/>
          <a:ln/>
        </p:spPr>
        <p:txBody>
          <a:bodyPr wrap="none" rtlCol="0" anchor="t"/>
          <a:lstStyle/>
          <a:p>
            <a:pPr>
              <a:lnSpc>
                <a:spcPts val="5062"/>
              </a:lnSpc>
            </a:pPr>
            <a:r>
              <a:rPr lang="en-US" sz="4050" dirty="0">
                <a:solidFill>
                  <a:srgbClr val="201B18"/>
                </a:solidFill>
                <a:latin typeface="Platypi" pitchFamily="34" charset="0"/>
                <a:ea typeface="Platypi" pitchFamily="34" charset="-122"/>
                <a:cs typeface="Platypi" pitchFamily="34" charset="-120"/>
              </a:rPr>
              <a:t>Cisco IOS Security</a:t>
            </a:r>
            <a:endParaRPr lang="en-US" sz="4050" dirty="0"/>
          </a:p>
        </p:txBody>
      </p:sp>
      <p:sp>
        <p:nvSpPr>
          <p:cNvPr id="7" name="Text 4"/>
          <p:cNvSpPr/>
          <p:nvPr/>
        </p:nvSpPr>
        <p:spPr>
          <a:xfrm>
            <a:off x="720031" y="2685753"/>
            <a:ext cx="6179939" cy="658416"/>
          </a:xfrm>
          <a:prstGeom prst="rect">
            <a:avLst/>
          </a:prstGeom>
          <a:noFill/>
          <a:ln/>
        </p:spPr>
        <p:txBody>
          <a:bodyPr wrap="square" rtlCol="0" anchor="t"/>
          <a:lstStyle/>
          <a:p>
            <a:pPr>
              <a:lnSpc>
                <a:spcPts val="2592"/>
              </a:lnSpc>
            </a:pPr>
            <a:r>
              <a:rPr lang="en-US" sz="1620" dirty="0">
                <a:solidFill>
                  <a:srgbClr val="504C49"/>
                </a:solidFill>
                <a:latin typeface="Source Serif Pro" pitchFamily="34" charset="0"/>
                <a:ea typeface="Source Serif Pro" pitchFamily="34" charset="-122"/>
                <a:cs typeface="Source Serif Pro" pitchFamily="34" charset="-120"/>
              </a:rPr>
              <a:t>Cisco IOS provides robust security features to protect networks from unauthorized access and malicious attacks.</a:t>
            </a:r>
            <a:endParaRPr lang="en-US" sz="1620" dirty="0"/>
          </a:p>
        </p:txBody>
      </p:sp>
      <p:sp>
        <p:nvSpPr>
          <p:cNvPr id="8" name="Text 5"/>
          <p:cNvSpPr/>
          <p:nvPr/>
        </p:nvSpPr>
        <p:spPr>
          <a:xfrm>
            <a:off x="720031" y="3575546"/>
            <a:ext cx="6179939" cy="658416"/>
          </a:xfrm>
          <a:prstGeom prst="rect">
            <a:avLst/>
          </a:prstGeom>
          <a:noFill/>
          <a:ln/>
        </p:spPr>
        <p:txBody>
          <a:bodyPr wrap="square" rtlCol="0" anchor="t"/>
          <a:lstStyle/>
          <a:p>
            <a:pPr>
              <a:lnSpc>
                <a:spcPts val="2592"/>
              </a:lnSpc>
            </a:pPr>
            <a:r>
              <a:rPr lang="en-US" sz="1620" dirty="0">
                <a:solidFill>
                  <a:srgbClr val="504C49"/>
                </a:solidFill>
                <a:latin typeface="Source Serif Pro" pitchFamily="34" charset="0"/>
                <a:ea typeface="Source Serif Pro" pitchFamily="34" charset="-122"/>
                <a:cs typeface="Source Serif Pro" pitchFamily="34" charset="-120"/>
              </a:rPr>
              <a:t>Security features include access control lists (ACLs), firewalls, VPNs, and intrusion detection systems (IDS).</a:t>
            </a:r>
            <a:endParaRPr lang="en-US" sz="1620" dirty="0"/>
          </a:p>
        </p:txBody>
      </p:sp>
      <p:sp>
        <p:nvSpPr>
          <p:cNvPr id="9" name="Text 6"/>
          <p:cNvSpPr/>
          <p:nvPr/>
        </p:nvSpPr>
        <p:spPr>
          <a:xfrm>
            <a:off x="720031" y="4465340"/>
            <a:ext cx="6179939" cy="658416"/>
          </a:xfrm>
          <a:prstGeom prst="rect">
            <a:avLst/>
          </a:prstGeom>
          <a:noFill/>
          <a:ln/>
        </p:spPr>
        <p:txBody>
          <a:bodyPr wrap="square" rtlCol="0" anchor="t"/>
          <a:lstStyle/>
          <a:p>
            <a:pPr>
              <a:lnSpc>
                <a:spcPts val="2592"/>
              </a:lnSpc>
            </a:pPr>
            <a:r>
              <a:rPr lang="en-US" sz="1620" dirty="0">
                <a:solidFill>
                  <a:srgbClr val="504C49"/>
                </a:solidFill>
                <a:latin typeface="Source Serif Pro" pitchFamily="34" charset="0"/>
                <a:ea typeface="Source Serif Pro" pitchFamily="34" charset="-122"/>
                <a:cs typeface="Source Serif Pro" pitchFamily="34" charset="-120"/>
              </a:rPr>
              <a:t>Cisco IOS supports various security protocols, such as IPSec, SSL, and TLS, to encrypt network traffic and protect sensitive data.</a:t>
            </a:r>
            <a:endParaRPr lang="en-US" sz="162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solidFill>
          <a:ln/>
        </p:spPr>
      </p:sp>
      <p:sp>
        <p:nvSpPr>
          <p:cNvPr id="4" name="Text 1"/>
          <p:cNvSpPr/>
          <p:nvPr/>
        </p:nvSpPr>
        <p:spPr>
          <a:xfrm>
            <a:off x="720031" y="1228997"/>
            <a:ext cx="6867624" cy="642938"/>
          </a:xfrm>
          <a:prstGeom prst="rect">
            <a:avLst/>
          </a:prstGeom>
          <a:noFill/>
          <a:ln/>
        </p:spPr>
        <p:txBody>
          <a:bodyPr wrap="none" rtlCol="0" anchor="t"/>
          <a:lstStyle/>
          <a:p>
            <a:pPr>
              <a:lnSpc>
                <a:spcPts val="5062"/>
              </a:lnSpc>
            </a:pPr>
            <a:r>
              <a:rPr lang="en-US" sz="4050" b="1" dirty="0">
                <a:solidFill>
                  <a:srgbClr val="403C4E"/>
                </a:solidFill>
                <a:latin typeface="Merriweather" pitchFamily="34" charset="0"/>
                <a:ea typeface="Merriweather" pitchFamily="34" charset="-122"/>
                <a:cs typeface="Merriweather" pitchFamily="34" charset="-120"/>
              </a:rPr>
              <a:t>Cisco IOS Troubleshooting</a:t>
            </a:r>
            <a:endParaRPr lang="en-US" sz="4050" dirty="0"/>
          </a:p>
        </p:txBody>
      </p:sp>
      <p:sp>
        <p:nvSpPr>
          <p:cNvPr id="5" name="Text 2"/>
          <p:cNvSpPr/>
          <p:nvPr/>
        </p:nvSpPr>
        <p:spPr>
          <a:xfrm>
            <a:off x="720031" y="2125079"/>
            <a:ext cx="10751939" cy="987623"/>
          </a:xfrm>
          <a:prstGeom prst="rect">
            <a:avLst/>
          </a:prstGeom>
          <a:noFill/>
          <a:ln/>
        </p:spPr>
        <p:txBody>
          <a:bodyPr wrap="square" rtlCol="0" anchor="t"/>
          <a:lstStyle/>
          <a:p>
            <a:pPr>
              <a:lnSpc>
                <a:spcPts val="2592"/>
              </a:lnSpc>
            </a:pPr>
            <a:r>
              <a:rPr lang="en-US" sz="1620" b="1" dirty="0">
                <a:solidFill>
                  <a:srgbClr val="403C4E"/>
                </a:solidFill>
                <a:latin typeface="Open Sans" pitchFamily="34" charset="0"/>
                <a:ea typeface="Open Sans" pitchFamily="34" charset="-122"/>
                <a:cs typeface="Open Sans" pitchFamily="34" charset="-120"/>
              </a:rPr>
              <a:t>Troubleshooting network issues involves analyzing network behavior, identifying problem areas, and implementing corrective actions. The IOS provides various tools and commands to assist in troubleshooting tasks.</a:t>
            </a:r>
            <a:endParaRPr lang="en-US" sz="1620" b="1" dirty="0"/>
          </a:p>
        </p:txBody>
      </p:sp>
      <p:sp>
        <p:nvSpPr>
          <p:cNvPr id="13" name="Text 3">
            <a:extLst>
              <a:ext uri="{FF2B5EF4-FFF2-40B4-BE49-F238E27FC236}">
                <a16:creationId xmlns:a16="http://schemas.microsoft.com/office/drawing/2014/main" id="{CCA1B982-9A18-24BB-08E6-17EE1434107B}"/>
              </a:ext>
            </a:extLst>
          </p:cNvPr>
          <p:cNvSpPr/>
          <p:nvPr/>
        </p:nvSpPr>
        <p:spPr>
          <a:xfrm>
            <a:off x="720031" y="3365848"/>
            <a:ext cx="10751939" cy="329208"/>
          </a:xfrm>
          <a:prstGeom prst="rect">
            <a:avLst/>
          </a:prstGeom>
          <a:noFill/>
          <a:ln/>
        </p:spPr>
        <p:txBody>
          <a:bodyPr wrap="none" rtlCol="0" anchor="t"/>
          <a:lstStyle/>
          <a:p>
            <a:pPr>
              <a:lnSpc>
                <a:spcPts val="2592"/>
              </a:lnSpc>
            </a:pPr>
            <a:r>
              <a:rPr lang="en-US" sz="1620" dirty="0">
                <a:solidFill>
                  <a:srgbClr val="504C49"/>
                </a:solidFill>
                <a:latin typeface="Source Serif Pro" pitchFamily="34" charset="0"/>
                <a:ea typeface="Source Serif Pro" pitchFamily="34" charset="-122"/>
                <a:cs typeface="Source Serif Pro" pitchFamily="34" charset="-120"/>
              </a:rPr>
              <a:t>Cisco IOS provides several tools and commands for troubleshooting network issues.</a:t>
            </a:r>
            <a:endParaRPr lang="en-US" sz="1620" dirty="0"/>
          </a:p>
        </p:txBody>
      </p:sp>
      <p:sp>
        <p:nvSpPr>
          <p:cNvPr id="15" name="Text 4">
            <a:extLst>
              <a:ext uri="{FF2B5EF4-FFF2-40B4-BE49-F238E27FC236}">
                <a16:creationId xmlns:a16="http://schemas.microsoft.com/office/drawing/2014/main" id="{C883E6AD-7661-7319-0900-5290A0A62778}"/>
              </a:ext>
            </a:extLst>
          </p:cNvPr>
          <p:cNvSpPr/>
          <p:nvPr/>
        </p:nvSpPr>
        <p:spPr>
          <a:xfrm>
            <a:off x="720031" y="3948200"/>
            <a:ext cx="10751939" cy="658416"/>
          </a:xfrm>
          <a:prstGeom prst="rect">
            <a:avLst/>
          </a:prstGeom>
          <a:noFill/>
          <a:ln/>
        </p:spPr>
        <p:txBody>
          <a:bodyPr wrap="square" rtlCol="0" anchor="t"/>
          <a:lstStyle/>
          <a:p>
            <a:pPr>
              <a:lnSpc>
                <a:spcPts val="2592"/>
              </a:lnSpc>
            </a:pPr>
            <a:r>
              <a:rPr lang="en-US" sz="1620" dirty="0">
                <a:solidFill>
                  <a:srgbClr val="504C49"/>
                </a:solidFill>
                <a:latin typeface="Source Serif Pro" pitchFamily="34" charset="0"/>
                <a:ea typeface="Source Serif Pro" pitchFamily="34" charset="-122"/>
                <a:cs typeface="Source Serif Pro" pitchFamily="34" charset="-120"/>
              </a:rPr>
              <a:t>Network administrators can use commands such as "show ip route," "show interface," and "debug ip packet" to diagnose problems.</a:t>
            </a:r>
            <a:endParaRPr lang="en-US" sz="1620" dirty="0"/>
          </a:p>
        </p:txBody>
      </p:sp>
      <p:sp>
        <p:nvSpPr>
          <p:cNvPr id="16" name="Text 5">
            <a:extLst>
              <a:ext uri="{FF2B5EF4-FFF2-40B4-BE49-F238E27FC236}">
                <a16:creationId xmlns:a16="http://schemas.microsoft.com/office/drawing/2014/main" id="{0F79B471-36C1-6086-223A-E7F9877AD1AA}"/>
              </a:ext>
            </a:extLst>
          </p:cNvPr>
          <p:cNvSpPr/>
          <p:nvPr/>
        </p:nvSpPr>
        <p:spPr>
          <a:xfrm>
            <a:off x="720030" y="5208799"/>
            <a:ext cx="10751939" cy="329208"/>
          </a:xfrm>
          <a:prstGeom prst="rect">
            <a:avLst/>
          </a:prstGeom>
          <a:noFill/>
          <a:ln/>
        </p:spPr>
        <p:txBody>
          <a:bodyPr wrap="none" rtlCol="0" anchor="t"/>
          <a:lstStyle/>
          <a:p>
            <a:pPr>
              <a:lnSpc>
                <a:spcPts val="2592"/>
              </a:lnSpc>
            </a:pPr>
            <a:r>
              <a:rPr lang="en-US" sz="1620" dirty="0">
                <a:solidFill>
                  <a:srgbClr val="504C49"/>
                </a:solidFill>
                <a:latin typeface="Source Serif Pro" pitchFamily="34" charset="0"/>
                <a:ea typeface="Source Serif Pro" pitchFamily="34" charset="-122"/>
                <a:cs typeface="Source Serif Pro" pitchFamily="34" charset="-120"/>
              </a:rPr>
              <a:t>Cisco IOS also offers log files and syslog messages to capture and analyze network events.</a:t>
            </a:r>
            <a:endParaRPr lang="en-US" sz="162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solidFill>
          <a:ln/>
        </p:spPr>
      </p:sp>
      <p:sp>
        <p:nvSpPr>
          <p:cNvPr id="4" name="Text 1"/>
          <p:cNvSpPr/>
          <p:nvPr/>
        </p:nvSpPr>
        <p:spPr>
          <a:xfrm>
            <a:off x="720031" y="2572544"/>
            <a:ext cx="8236843" cy="642938"/>
          </a:xfrm>
          <a:prstGeom prst="rect">
            <a:avLst/>
          </a:prstGeom>
          <a:noFill/>
          <a:ln/>
        </p:spPr>
        <p:txBody>
          <a:bodyPr wrap="none" rtlCol="0" anchor="t"/>
          <a:lstStyle/>
          <a:p>
            <a:pPr>
              <a:lnSpc>
                <a:spcPts val="5062"/>
              </a:lnSpc>
            </a:pPr>
            <a:r>
              <a:rPr lang="en-US" sz="4050" b="1" dirty="0">
                <a:solidFill>
                  <a:srgbClr val="403C4E"/>
                </a:solidFill>
                <a:latin typeface="Merriweather" pitchFamily="34" charset="0"/>
                <a:ea typeface="Merriweather" pitchFamily="34" charset="-122"/>
                <a:cs typeface="Merriweather" pitchFamily="34" charset="-120"/>
              </a:rPr>
              <a:t>Cisco IOS Updates and Upgrades</a:t>
            </a:r>
            <a:endParaRPr lang="en-US" sz="4050" dirty="0"/>
          </a:p>
        </p:txBody>
      </p:sp>
      <p:sp>
        <p:nvSpPr>
          <p:cNvPr id="5" name="Text 2"/>
          <p:cNvSpPr/>
          <p:nvPr/>
        </p:nvSpPr>
        <p:spPr>
          <a:xfrm>
            <a:off x="720031" y="3626942"/>
            <a:ext cx="10751939" cy="658416"/>
          </a:xfrm>
          <a:prstGeom prst="rect">
            <a:avLst/>
          </a:prstGeom>
          <a:noFill/>
          <a:ln/>
        </p:spPr>
        <p:txBody>
          <a:bodyPr wrap="square" rtlCol="0" anchor="t"/>
          <a:lstStyle/>
          <a:p>
            <a:pPr>
              <a:lnSpc>
                <a:spcPts val="2592"/>
              </a:lnSpc>
            </a:pPr>
            <a:r>
              <a:rPr lang="en-US" sz="1620" dirty="0">
                <a:solidFill>
                  <a:srgbClr val="403C4E"/>
                </a:solidFill>
                <a:latin typeface="Open Sans" pitchFamily="34" charset="0"/>
                <a:ea typeface="Open Sans" pitchFamily="34" charset="-122"/>
                <a:cs typeface="Open Sans" pitchFamily="34" charset="-120"/>
              </a:rPr>
              <a:t>Cisco periodically releases new IOS versions with bug fixes, security enhancements, and new features. Upgrading the IOS requires careful planning and execution to ensure smooth operation of the network.</a:t>
            </a:r>
            <a:endParaRPr lang="en-US" sz="162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133F8C-BA19-6441-3055-C5D2E3E53A15}"/>
              </a:ext>
            </a:extLst>
          </p:cNvPr>
          <p:cNvSpPr txBox="1"/>
          <p:nvPr/>
        </p:nvSpPr>
        <p:spPr>
          <a:xfrm>
            <a:off x="785813" y="1428751"/>
            <a:ext cx="8354615" cy="3170099"/>
          </a:xfrm>
          <a:prstGeom prst="rect">
            <a:avLst/>
          </a:prstGeom>
          <a:noFill/>
        </p:spPr>
        <p:txBody>
          <a:bodyPr wrap="square">
            <a:spAutoFit/>
          </a:bodyPr>
          <a:lstStyle/>
          <a:p>
            <a:r>
              <a:rPr lang="en-US" sz="5000" dirty="0">
                <a:solidFill>
                  <a:srgbClr val="FF0000"/>
                </a:solidFill>
                <a:effectLst/>
                <a:latin typeface="Palatino Linotype" panose="02040502050505030304" pitchFamily="18" charset="0"/>
                <a:ea typeface="Calibri" panose="020F0502020204030204" pitchFamily="34" charset="0"/>
                <a:cs typeface="Arial" panose="020B0604020202020204" pitchFamily="34" charset="0"/>
              </a:rPr>
              <a:t>3. Basic Device Configuration like hostnames, ports, addresses and verifying connectivity</a:t>
            </a:r>
            <a:endParaRPr lang="en-DK" sz="5000" dirty="0">
              <a:solidFill>
                <a:srgbClr val="FF0000"/>
              </a:solidFill>
            </a:endParaRPr>
          </a:p>
        </p:txBody>
      </p:sp>
    </p:spTree>
    <p:extLst>
      <p:ext uri="{BB962C8B-B14F-4D97-AF65-F5344CB8AC3E}">
        <p14:creationId xmlns:p14="http://schemas.microsoft.com/office/powerpoint/2010/main" val="1712125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0" y="0"/>
            <a:ext cx="4572000" cy="6858000"/>
          </a:xfrm>
          <a:prstGeom prst="rect">
            <a:avLst/>
          </a:prstGeom>
        </p:spPr>
      </p:pic>
      <p:sp>
        <p:nvSpPr>
          <p:cNvPr id="5" name="Text 1"/>
          <p:cNvSpPr/>
          <p:nvPr/>
        </p:nvSpPr>
        <p:spPr>
          <a:xfrm>
            <a:off x="5292031" y="2130227"/>
            <a:ext cx="5143500" cy="642938"/>
          </a:xfrm>
          <a:prstGeom prst="rect">
            <a:avLst/>
          </a:prstGeom>
          <a:noFill/>
          <a:ln/>
        </p:spPr>
        <p:txBody>
          <a:bodyPr wrap="none" rtlCol="0" anchor="t"/>
          <a:lstStyle/>
          <a:p>
            <a:pPr>
              <a:lnSpc>
                <a:spcPts val="5062"/>
              </a:lnSpc>
            </a:pPr>
            <a:r>
              <a:rPr lang="en-US" sz="4050" b="1" dirty="0">
                <a:solidFill>
                  <a:srgbClr val="403C4E"/>
                </a:solidFill>
                <a:latin typeface="Merriweather" pitchFamily="34" charset="0"/>
                <a:ea typeface="Merriweather" pitchFamily="34" charset="-122"/>
                <a:cs typeface="Merriweather" pitchFamily="34" charset="-120"/>
              </a:rPr>
              <a:t>Setting a Hostname</a:t>
            </a:r>
            <a:endParaRPr lang="en-US" sz="4050" dirty="0"/>
          </a:p>
        </p:txBody>
      </p:sp>
      <p:sp>
        <p:nvSpPr>
          <p:cNvPr id="6" name="Text 2"/>
          <p:cNvSpPr/>
          <p:nvPr/>
        </p:nvSpPr>
        <p:spPr>
          <a:xfrm>
            <a:off x="5292031" y="3081735"/>
            <a:ext cx="6179939" cy="1646039"/>
          </a:xfrm>
          <a:prstGeom prst="rect">
            <a:avLst/>
          </a:prstGeom>
          <a:noFill/>
          <a:ln/>
        </p:spPr>
        <p:txBody>
          <a:bodyPr wrap="square" rtlCol="0" anchor="t"/>
          <a:lstStyle/>
          <a:p>
            <a:pPr>
              <a:lnSpc>
                <a:spcPts val="2592"/>
              </a:lnSpc>
            </a:pPr>
            <a:r>
              <a:rPr lang="en-US" sz="1620" dirty="0">
                <a:solidFill>
                  <a:srgbClr val="403C4E"/>
                </a:solidFill>
                <a:latin typeface="Open Sans" pitchFamily="34" charset="0"/>
                <a:ea typeface="Open Sans" pitchFamily="34" charset="-122"/>
                <a:cs typeface="Open Sans" pitchFamily="34" charset="-120"/>
              </a:rPr>
              <a:t>The hostname is a unique identifier for your device. It's used to distinguish it from other devices on the network. Use the "hostname" command to set a hostname. You can choose a descriptive name that helps identify the device's function or location.</a:t>
            </a:r>
            <a:endParaRPr lang="en-US" sz="162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solidFill>
          <a:ln/>
        </p:spPr>
      </p:sp>
      <p:sp>
        <p:nvSpPr>
          <p:cNvPr id="4" name="Text 1"/>
          <p:cNvSpPr/>
          <p:nvPr/>
        </p:nvSpPr>
        <p:spPr>
          <a:xfrm>
            <a:off x="720031" y="1460302"/>
            <a:ext cx="5143500" cy="642938"/>
          </a:xfrm>
          <a:prstGeom prst="rect">
            <a:avLst/>
          </a:prstGeom>
          <a:noFill/>
          <a:ln/>
        </p:spPr>
        <p:txBody>
          <a:bodyPr wrap="none" rtlCol="0" anchor="t"/>
          <a:lstStyle/>
          <a:p>
            <a:pPr>
              <a:lnSpc>
                <a:spcPts val="5062"/>
              </a:lnSpc>
            </a:pPr>
            <a:r>
              <a:rPr lang="en-US" sz="4050" b="1" dirty="0">
                <a:solidFill>
                  <a:srgbClr val="403C4E"/>
                </a:solidFill>
                <a:latin typeface="Merriweather" pitchFamily="34" charset="0"/>
                <a:ea typeface="Merriweather" pitchFamily="34" charset="-122"/>
                <a:cs typeface="Merriweather" pitchFamily="34" charset="-120"/>
              </a:rPr>
              <a:t>Configuring Ports</a:t>
            </a:r>
            <a:endParaRPr lang="en-US" sz="4050" dirty="0"/>
          </a:p>
        </p:txBody>
      </p:sp>
      <p:sp>
        <p:nvSpPr>
          <p:cNvPr id="5" name="Text 2"/>
          <p:cNvSpPr/>
          <p:nvPr/>
        </p:nvSpPr>
        <p:spPr>
          <a:xfrm>
            <a:off x="720031" y="2514699"/>
            <a:ext cx="10751939" cy="987623"/>
          </a:xfrm>
          <a:prstGeom prst="rect">
            <a:avLst/>
          </a:prstGeom>
          <a:noFill/>
          <a:ln/>
        </p:spPr>
        <p:txBody>
          <a:bodyPr wrap="square" rtlCol="0" anchor="t"/>
          <a:lstStyle/>
          <a:p>
            <a:pPr>
              <a:lnSpc>
                <a:spcPts val="2592"/>
              </a:lnSpc>
            </a:pPr>
            <a:r>
              <a:rPr lang="en-US" sz="1620" dirty="0">
                <a:solidFill>
                  <a:srgbClr val="403C4E"/>
                </a:solidFill>
                <a:latin typeface="Open Sans" pitchFamily="34" charset="0"/>
                <a:ea typeface="Open Sans" pitchFamily="34" charset="-122"/>
                <a:cs typeface="Open Sans" pitchFamily="34" charset="-120"/>
              </a:rPr>
              <a:t>Cisco IOS devices have multiple ports, each with its own configuration. You need to assign appropriate roles to these ports, such as access, trunk, or management. This determines how the port interacts with the network. The configuration depends on the specific requirements of your network.</a:t>
            </a:r>
            <a:endParaRPr lang="en-US" sz="1620" dirty="0"/>
          </a:p>
        </p:txBody>
      </p:sp>
      <p:sp>
        <p:nvSpPr>
          <p:cNvPr id="6" name="Shape 3"/>
          <p:cNvSpPr/>
          <p:nvPr/>
        </p:nvSpPr>
        <p:spPr>
          <a:xfrm>
            <a:off x="720031" y="3965080"/>
            <a:ext cx="462856" cy="462856"/>
          </a:xfrm>
          <a:prstGeom prst="roundRect">
            <a:avLst>
              <a:gd name="adj" fmla="val 18669"/>
            </a:avLst>
          </a:prstGeom>
          <a:solidFill>
            <a:srgbClr val="FFD8CC"/>
          </a:solidFill>
          <a:ln w="15240">
            <a:solidFill>
              <a:srgbClr val="E5BEB2"/>
            </a:solidFill>
            <a:prstDash val="solid"/>
          </a:ln>
        </p:spPr>
      </p:sp>
      <p:sp>
        <p:nvSpPr>
          <p:cNvPr id="7" name="Text 4"/>
          <p:cNvSpPr/>
          <p:nvPr/>
        </p:nvSpPr>
        <p:spPr>
          <a:xfrm>
            <a:off x="880765" y="4042172"/>
            <a:ext cx="141387" cy="308570"/>
          </a:xfrm>
          <a:prstGeom prst="rect">
            <a:avLst/>
          </a:prstGeom>
          <a:noFill/>
          <a:ln/>
        </p:spPr>
        <p:txBody>
          <a:bodyPr wrap="none" rtlCol="0" anchor="t"/>
          <a:lstStyle/>
          <a:p>
            <a:pPr algn="ctr">
              <a:lnSpc>
                <a:spcPts val="2430"/>
              </a:lnSpc>
            </a:pPr>
            <a:r>
              <a:rPr lang="en-US" sz="2430" b="1" dirty="0">
                <a:solidFill>
                  <a:srgbClr val="403C4E"/>
                </a:solidFill>
                <a:latin typeface="Merriweather" pitchFamily="34" charset="0"/>
                <a:ea typeface="Merriweather" pitchFamily="34" charset="-122"/>
                <a:cs typeface="Merriweather" pitchFamily="34" charset="-120"/>
              </a:rPr>
              <a:t>1</a:t>
            </a:r>
            <a:endParaRPr lang="en-US" sz="2430" dirty="0"/>
          </a:p>
        </p:txBody>
      </p:sp>
      <p:sp>
        <p:nvSpPr>
          <p:cNvPr id="8" name="Text 5"/>
          <p:cNvSpPr/>
          <p:nvPr/>
        </p:nvSpPr>
        <p:spPr>
          <a:xfrm>
            <a:off x="1388567" y="3965080"/>
            <a:ext cx="2571750" cy="321469"/>
          </a:xfrm>
          <a:prstGeom prst="rect">
            <a:avLst/>
          </a:prstGeom>
          <a:noFill/>
          <a:ln/>
        </p:spPr>
        <p:txBody>
          <a:bodyPr wrap="none" rtlCol="0" anchor="t"/>
          <a:lstStyle/>
          <a:p>
            <a:pPr>
              <a:lnSpc>
                <a:spcPts val="2532"/>
              </a:lnSpc>
            </a:pPr>
            <a:r>
              <a:rPr lang="en-US" sz="2025" b="1" dirty="0">
                <a:solidFill>
                  <a:srgbClr val="403C4E"/>
                </a:solidFill>
                <a:latin typeface="Merriweather" pitchFamily="34" charset="0"/>
                <a:ea typeface="Merriweather" pitchFamily="34" charset="-122"/>
                <a:cs typeface="Merriweather" pitchFamily="34" charset="-120"/>
              </a:rPr>
              <a:t>Access Ports</a:t>
            </a:r>
            <a:endParaRPr lang="en-US" sz="2025" dirty="0"/>
          </a:p>
        </p:txBody>
      </p:sp>
      <p:sp>
        <p:nvSpPr>
          <p:cNvPr id="9" name="Text 6"/>
          <p:cNvSpPr/>
          <p:nvPr/>
        </p:nvSpPr>
        <p:spPr>
          <a:xfrm>
            <a:off x="1388567" y="4409976"/>
            <a:ext cx="2778323" cy="658416"/>
          </a:xfrm>
          <a:prstGeom prst="rect">
            <a:avLst/>
          </a:prstGeom>
          <a:noFill/>
          <a:ln/>
        </p:spPr>
        <p:txBody>
          <a:bodyPr wrap="square" rtlCol="0" anchor="t"/>
          <a:lstStyle/>
          <a:p>
            <a:pPr>
              <a:lnSpc>
                <a:spcPts val="2592"/>
              </a:lnSpc>
            </a:pPr>
            <a:r>
              <a:rPr lang="en-US" sz="1620" dirty="0">
                <a:solidFill>
                  <a:srgbClr val="403C4E"/>
                </a:solidFill>
                <a:latin typeface="Open Sans" pitchFamily="34" charset="0"/>
                <a:ea typeface="Open Sans" pitchFamily="34" charset="-122"/>
                <a:cs typeface="Open Sans" pitchFamily="34" charset="-120"/>
              </a:rPr>
              <a:t>Connect to end devices and provide network access.</a:t>
            </a:r>
            <a:endParaRPr lang="en-US" sz="1620" dirty="0"/>
          </a:p>
        </p:txBody>
      </p:sp>
      <p:sp>
        <p:nvSpPr>
          <p:cNvPr id="10" name="Shape 7"/>
          <p:cNvSpPr/>
          <p:nvPr/>
        </p:nvSpPr>
        <p:spPr>
          <a:xfrm>
            <a:off x="4372570" y="3965080"/>
            <a:ext cx="462856" cy="462856"/>
          </a:xfrm>
          <a:prstGeom prst="roundRect">
            <a:avLst>
              <a:gd name="adj" fmla="val 18669"/>
            </a:avLst>
          </a:prstGeom>
          <a:solidFill>
            <a:srgbClr val="FFD8CC"/>
          </a:solidFill>
          <a:ln w="15240">
            <a:solidFill>
              <a:srgbClr val="E5BEB2"/>
            </a:solidFill>
            <a:prstDash val="solid"/>
          </a:ln>
        </p:spPr>
      </p:sp>
      <p:sp>
        <p:nvSpPr>
          <p:cNvPr id="11" name="Text 8"/>
          <p:cNvSpPr/>
          <p:nvPr/>
        </p:nvSpPr>
        <p:spPr>
          <a:xfrm>
            <a:off x="4510583" y="4042172"/>
            <a:ext cx="186730" cy="308570"/>
          </a:xfrm>
          <a:prstGeom prst="rect">
            <a:avLst/>
          </a:prstGeom>
          <a:noFill/>
          <a:ln/>
        </p:spPr>
        <p:txBody>
          <a:bodyPr wrap="none" rtlCol="0" anchor="t"/>
          <a:lstStyle/>
          <a:p>
            <a:pPr algn="ctr">
              <a:lnSpc>
                <a:spcPts val="2430"/>
              </a:lnSpc>
            </a:pPr>
            <a:r>
              <a:rPr lang="en-US" sz="2430" b="1" dirty="0">
                <a:solidFill>
                  <a:srgbClr val="403C4E"/>
                </a:solidFill>
                <a:latin typeface="Merriweather" pitchFamily="34" charset="0"/>
                <a:ea typeface="Merriweather" pitchFamily="34" charset="-122"/>
                <a:cs typeface="Merriweather" pitchFamily="34" charset="-120"/>
              </a:rPr>
              <a:t>2</a:t>
            </a:r>
            <a:endParaRPr lang="en-US" sz="2430" dirty="0"/>
          </a:p>
        </p:txBody>
      </p:sp>
      <p:sp>
        <p:nvSpPr>
          <p:cNvPr id="12" name="Text 9"/>
          <p:cNvSpPr/>
          <p:nvPr/>
        </p:nvSpPr>
        <p:spPr>
          <a:xfrm>
            <a:off x="5041107" y="3965080"/>
            <a:ext cx="2571750" cy="321469"/>
          </a:xfrm>
          <a:prstGeom prst="rect">
            <a:avLst/>
          </a:prstGeom>
          <a:noFill/>
          <a:ln/>
        </p:spPr>
        <p:txBody>
          <a:bodyPr wrap="none" rtlCol="0" anchor="t"/>
          <a:lstStyle/>
          <a:p>
            <a:pPr>
              <a:lnSpc>
                <a:spcPts val="2532"/>
              </a:lnSpc>
            </a:pPr>
            <a:r>
              <a:rPr lang="en-US" sz="2025" b="1" dirty="0">
                <a:solidFill>
                  <a:srgbClr val="403C4E"/>
                </a:solidFill>
                <a:latin typeface="Merriweather" pitchFamily="34" charset="0"/>
                <a:ea typeface="Merriweather" pitchFamily="34" charset="-122"/>
                <a:cs typeface="Merriweather" pitchFamily="34" charset="-120"/>
              </a:rPr>
              <a:t>Trunk Ports</a:t>
            </a:r>
            <a:endParaRPr lang="en-US" sz="2025" dirty="0"/>
          </a:p>
        </p:txBody>
      </p:sp>
      <p:sp>
        <p:nvSpPr>
          <p:cNvPr id="13" name="Text 10"/>
          <p:cNvSpPr/>
          <p:nvPr/>
        </p:nvSpPr>
        <p:spPr>
          <a:xfrm>
            <a:off x="5041107" y="4409976"/>
            <a:ext cx="2778323" cy="987623"/>
          </a:xfrm>
          <a:prstGeom prst="rect">
            <a:avLst/>
          </a:prstGeom>
          <a:noFill/>
          <a:ln/>
        </p:spPr>
        <p:txBody>
          <a:bodyPr wrap="square" rtlCol="0" anchor="t"/>
          <a:lstStyle/>
          <a:p>
            <a:pPr>
              <a:lnSpc>
                <a:spcPts val="2592"/>
              </a:lnSpc>
            </a:pPr>
            <a:r>
              <a:rPr lang="en-US" sz="1620" dirty="0">
                <a:solidFill>
                  <a:srgbClr val="403C4E"/>
                </a:solidFill>
                <a:latin typeface="Open Sans" pitchFamily="34" charset="0"/>
                <a:ea typeface="Open Sans" pitchFamily="34" charset="-122"/>
                <a:cs typeface="Open Sans" pitchFamily="34" charset="-120"/>
              </a:rPr>
              <a:t>Connect to other switches or routers and carry multiple VLANs.</a:t>
            </a:r>
            <a:endParaRPr lang="en-US" sz="1620" dirty="0"/>
          </a:p>
        </p:txBody>
      </p:sp>
      <p:sp>
        <p:nvSpPr>
          <p:cNvPr id="14" name="Shape 11"/>
          <p:cNvSpPr/>
          <p:nvPr/>
        </p:nvSpPr>
        <p:spPr>
          <a:xfrm>
            <a:off x="8025110" y="3965080"/>
            <a:ext cx="462856" cy="462856"/>
          </a:xfrm>
          <a:prstGeom prst="roundRect">
            <a:avLst>
              <a:gd name="adj" fmla="val 18669"/>
            </a:avLst>
          </a:prstGeom>
          <a:solidFill>
            <a:srgbClr val="FFD8CC"/>
          </a:solidFill>
          <a:ln w="15240">
            <a:solidFill>
              <a:srgbClr val="E5BEB2"/>
            </a:solidFill>
            <a:prstDash val="solid"/>
          </a:ln>
        </p:spPr>
      </p:sp>
      <p:sp>
        <p:nvSpPr>
          <p:cNvPr id="15" name="Text 12"/>
          <p:cNvSpPr/>
          <p:nvPr/>
        </p:nvSpPr>
        <p:spPr>
          <a:xfrm>
            <a:off x="8169176" y="4042172"/>
            <a:ext cx="174724" cy="308570"/>
          </a:xfrm>
          <a:prstGeom prst="rect">
            <a:avLst/>
          </a:prstGeom>
          <a:noFill/>
          <a:ln/>
        </p:spPr>
        <p:txBody>
          <a:bodyPr wrap="none" rtlCol="0" anchor="t"/>
          <a:lstStyle/>
          <a:p>
            <a:pPr algn="ctr">
              <a:lnSpc>
                <a:spcPts val="2430"/>
              </a:lnSpc>
            </a:pPr>
            <a:r>
              <a:rPr lang="en-US" sz="2430" b="1" dirty="0">
                <a:solidFill>
                  <a:srgbClr val="403C4E"/>
                </a:solidFill>
                <a:latin typeface="Merriweather" pitchFamily="34" charset="0"/>
                <a:ea typeface="Merriweather" pitchFamily="34" charset="-122"/>
                <a:cs typeface="Merriweather" pitchFamily="34" charset="-120"/>
              </a:rPr>
              <a:t>3</a:t>
            </a:r>
            <a:endParaRPr lang="en-US" sz="2430" dirty="0"/>
          </a:p>
        </p:txBody>
      </p:sp>
      <p:sp>
        <p:nvSpPr>
          <p:cNvPr id="16" name="Text 13"/>
          <p:cNvSpPr/>
          <p:nvPr/>
        </p:nvSpPr>
        <p:spPr>
          <a:xfrm>
            <a:off x="8693646" y="3965080"/>
            <a:ext cx="2571750" cy="321469"/>
          </a:xfrm>
          <a:prstGeom prst="rect">
            <a:avLst/>
          </a:prstGeom>
          <a:noFill/>
          <a:ln/>
        </p:spPr>
        <p:txBody>
          <a:bodyPr wrap="none" rtlCol="0" anchor="t"/>
          <a:lstStyle/>
          <a:p>
            <a:pPr>
              <a:lnSpc>
                <a:spcPts val="2532"/>
              </a:lnSpc>
            </a:pPr>
            <a:r>
              <a:rPr lang="en-US" sz="2025" b="1" dirty="0">
                <a:solidFill>
                  <a:srgbClr val="403C4E"/>
                </a:solidFill>
                <a:latin typeface="Merriweather" pitchFamily="34" charset="0"/>
                <a:ea typeface="Merriweather" pitchFamily="34" charset="-122"/>
                <a:cs typeface="Merriweather" pitchFamily="34" charset="-120"/>
              </a:rPr>
              <a:t>Management Ports</a:t>
            </a:r>
            <a:endParaRPr lang="en-US" sz="2025" dirty="0"/>
          </a:p>
        </p:txBody>
      </p:sp>
      <p:sp>
        <p:nvSpPr>
          <p:cNvPr id="17" name="Text 14"/>
          <p:cNvSpPr/>
          <p:nvPr/>
        </p:nvSpPr>
        <p:spPr>
          <a:xfrm>
            <a:off x="8693646" y="4409976"/>
            <a:ext cx="2778323" cy="987623"/>
          </a:xfrm>
          <a:prstGeom prst="rect">
            <a:avLst/>
          </a:prstGeom>
          <a:noFill/>
          <a:ln/>
        </p:spPr>
        <p:txBody>
          <a:bodyPr wrap="square" rtlCol="0" anchor="t"/>
          <a:lstStyle/>
          <a:p>
            <a:pPr>
              <a:lnSpc>
                <a:spcPts val="2592"/>
              </a:lnSpc>
            </a:pPr>
            <a:r>
              <a:rPr lang="en-US" sz="1620" dirty="0">
                <a:solidFill>
                  <a:srgbClr val="403C4E"/>
                </a:solidFill>
                <a:latin typeface="Open Sans" pitchFamily="34" charset="0"/>
                <a:ea typeface="Open Sans" pitchFamily="34" charset="-122"/>
                <a:cs typeface="Open Sans" pitchFamily="34" charset="-120"/>
              </a:rPr>
              <a:t>Used for remote management of the device, typically via SSH or Telnet.</a:t>
            </a:r>
            <a:endParaRPr lang="en-US" sz="162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7620000" y="0"/>
            <a:ext cx="4572000" cy="6858000"/>
          </a:xfrm>
          <a:prstGeom prst="rect">
            <a:avLst/>
          </a:prstGeom>
        </p:spPr>
      </p:pic>
      <p:sp>
        <p:nvSpPr>
          <p:cNvPr id="5" name="Text 1"/>
          <p:cNvSpPr/>
          <p:nvPr/>
        </p:nvSpPr>
        <p:spPr>
          <a:xfrm>
            <a:off x="720031" y="2130227"/>
            <a:ext cx="6001444" cy="642938"/>
          </a:xfrm>
          <a:prstGeom prst="rect">
            <a:avLst/>
          </a:prstGeom>
          <a:noFill/>
          <a:ln/>
        </p:spPr>
        <p:txBody>
          <a:bodyPr wrap="none" rtlCol="0" anchor="t"/>
          <a:lstStyle/>
          <a:p>
            <a:pPr>
              <a:lnSpc>
                <a:spcPts val="5062"/>
              </a:lnSpc>
            </a:pPr>
            <a:r>
              <a:rPr lang="en-US" sz="4050" b="1" dirty="0">
                <a:solidFill>
                  <a:srgbClr val="403C4E"/>
                </a:solidFill>
                <a:latin typeface="Merriweather" pitchFamily="34" charset="0"/>
                <a:ea typeface="Merriweather" pitchFamily="34" charset="-122"/>
                <a:cs typeface="Merriweather" pitchFamily="34" charset="-120"/>
              </a:rPr>
              <a:t>Assigning IP Addresses</a:t>
            </a:r>
            <a:endParaRPr lang="en-US" sz="4050" dirty="0"/>
          </a:p>
        </p:txBody>
      </p:sp>
      <p:sp>
        <p:nvSpPr>
          <p:cNvPr id="6" name="Text 2"/>
          <p:cNvSpPr/>
          <p:nvPr/>
        </p:nvSpPr>
        <p:spPr>
          <a:xfrm>
            <a:off x="720031" y="3081735"/>
            <a:ext cx="6179939" cy="1646039"/>
          </a:xfrm>
          <a:prstGeom prst="rect">
            <a:avLst/>
          </a:prstGeom>
          <a:noFill/>
          <a:ln/>
        </p:spPr>
        <p:txBody>
          <a:bodyPr wrap="square" rtlCol="0" anchor="t"/>
          <a:lstStyle/>
          <a:p>
            <a:pPr>
              <a:lnSpc>
                <a:spcPts val="2592"/>
              </a:lnSpc>
            </a:pPr>
            <a:r>
              <a:rPr lang="en-US" sz="1620" dirty="0">
                <a:solidFill>
                  <a:srgbClr val="403C4E"/>
                </a:solidFill>
                <a:latin typeface="Open Sans" pitchFamily="34" charset="0"/>
                <a:ea typeface="Open Sans" pitchFamily="34" charset="-122"/>
                <a:cs typeface="Open Sans" pitchFamily="34" charset="-120"/>
              </a:rPr>
              <a:t>Each interface on your device needs an IP address. This address allows communication between devices on the network. Use the "ip address" command to assign an IP address to an interface. You should also configure a subnet mask to define the network segment.</a:t>
            </a:r>
            <a:endParaRPr lang="en-US" sz="162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C1F32-40CE-E07D-ED19-8DC71324158B}"/>
              </a:ext>
            </a:extLst>
          </p:cNvPr>
          <p:cNvSpPr>
            <a:spLocks noGrp="1"/>
          </p:cNvSpPr>
          <p:nvPr>
            <p:ph type="title"/>
          </p:nvPr>
        </p:nvSpPr>
        <p:spPr/>
        <p:txBody>
          <a:bodyPr/>
          <a:lstStyle/>
          <a:p>
            <a:r>
              <a:rPr lang="en-DK" sz="4400" b="1" dirty="0">
                <a:effectLst/>
                <a:latin typeface="Times New Roman" panose="02020603050405020304" pitchFamily="18" charset="0"/>
                <a:ea typeface="Times New Roman" panose="02020603050405020304" pitchFamily="18" charset="0"/>
              </a:rPr>
              <a:t> Introduction to NOS</a:t>
            </a:r>
            <a:br>
              <a:rPr lang="en-DK" sz="4400" b="1" dirty="0">
                <a:effectLst/>
                <a:latin typeface="Times New Roman" panose="02020603050405020304" pitchFamily="18" charset="0"/>
                <a:ea typeface="Times New Roman" panose="02020603050405020304" pitchFamily="18" charset="0"/>
              </a:rPr>
            </a:br>
            <a:endParaRPr lang="en-DK" dirty="0"/>
          </a:p>
        </p:txBody>
      </p:sp>
      <p:sp>
        <p:nvSpPr>
          <p:cNvPr id="3" name="Content Placeholder 2">
            <a:extLst>
              <a:ext uri="{FF2B5EF4-FFF2-40B4-BE49-F238E27FC236}">
                <a16:creationId xmlns:a16="http://schemas.microsoft.com/office/drawing/2014/main" id="{1CC3347B-1A23-706D-957E-C1804894FF36}"/>
              </a:ext>
            </a:extLst>
          </p:cNvPr>
          <p:cNvSpPr>
            <a:spLocks noGrp="1"/>
          </p:cNvSpPr>
          <p:nvPr>
            <p:ph idx="1"/>
          </p:nvPr>
        </p:nvSpPr>
        <p:spPr>
          <a:xfrm>
            <a:off x="640080" y="1253331"/>
            <a:ext cx="10515600" cy="4351338"/>
          </a:xfrm>
        </p:spPr>
        <p:txBody>
          <a:bodyPr>
            <a:no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DK" sz="2000" kern="0" dirty="0">
                <a:effectLst/>
                <a:latin typeface="Times New Roman" panose="02020603050405020304" pitchFamily="18" charset="0"/>
                <a:ea typeface="Times New Roman" panose="02020603050405020304" pitchFamily="18" charset="0"/>
              </a:rPr>
              <a:t>A Network Operating System (NOS) is specialized software that controls and manages network resources. It is designed to support networking functionalities such as routing, switching, security, and network services</a:t>
            </a:r>
            <a:endParaRPr lang="en-US" sz="2000" kern="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Purpose</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To manage network traffic effectively.</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To ensure the secure and efficient operation of network hardware.</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To facilitate the configuration, monitoring, and maintenance of network resources.</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Common NOS Examples</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Cisco IOS (Internetwork Operating System)</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 Used in Cisco devices, a widely used NOS in enterprise environments.</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Juniper Junos</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 Used in Juniper Networks hardware.</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Linux-based NOS</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 For example, Cumulus Linux, used in modern data center environments.</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DK" sz="2000" dirty="0"/>
          </a:p>
        </p:txBody>
      </p:sp>
    </p:spTree>
    <p:extLst>
      <p:ext uri="{BB962C8B-B14F-4D97-AF65-F5344CB8AC3E}">
        <p14:creationId xmlns:p14="http://schemas.microsoft.com/office/powerpoint/2010/main" val="3227791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7620000" y="0"/>
            <a:ext cx="4572000" cy="6858000"/>
          </a:xfrm>
          <a:prstGeom prst="rect">
            <a:avLst/>
          </a:prstGeom>
        </p:spPr>
      </p:pic>
      <p:sp>
        <p:nvSpPr>
          <p:cNvPr id="5" name="Text 1"/>
          <p:cNvSpPr/>
          <p:nvPr/>
        </p:nvSpPr>
        <p:spPr>
          <a:xfrm>
            <a:off x="720031" y="2294831"/>
            <a:ext cx="5809655" cy="642938"/>
          </a:xfrm>
          <a:prstGeom prst="rect">
            <a:avLst/>
          </a:prstGeom>
          <a:noFill/>
          <a:ln/>
        </p:spPr>
        <p:txBody>
          <a:bodyPr wrap="none" rtlCol="0" anchor="t"/>
          <a:lstStyle/>
          <a:p>
            <a:pPr>
              <a:lnSpc>
                <a:spcPts val="5062"/>
              </a:lnSpc>
            </a:pPr>
            <a:r>
              <a:rPr lang="en-US" sz="4050" b="1" dirty="0">
                <a:solidFill>
                  <a:srgbClr val="403C4E"/>
                </a:solidFill>
                <a:latin typeface="Merriweather" pitchFamily="34" charset="0"/>
                <a:ea typeface="Merriweather" pitchFamily="34" charset="-122"/>
                <a:cs typeface="Merriweather" pitchFamily="34" charset="-120"/>
              </a:rPr>
              <a:t>Verifying Connectivity</a:t>
            </a:r>
            <a:endParaRPr lang="en-US" sz="4050" dirty="0"/>
          </a:p>
        </p:txBody>
      </p:sp>
      <p:sp>
        <p:nvSpPr>
          <p:cNvPr id="6" name="Text 2"/>
          <p:cNvSpPr/>
          <p:nvPr/>
        </p:nvSpPr>
        <p:spPr>
          <a:xfrm>
            <a:off x="720031" y="3246338"/>
            <a:ext cx="6179939" cy="1316832"/>
          </a:xfrm>
          <a:prstGeom prst="rect">
            <a:avLst/>
          </a:prstGeom>
          <a:noFill/>
          <a:ln/>
        </p:spPr>
        <p:txBody>
          <a:bodyPr wrap="square" rtlCol="0" anchor="t"/>
          <a:lstStyle/>
          <a:p>
            <a:pPr>
              <a:lnSpc>
                <a:spcPts val="2592"/>
              </a:lnSpc>
            </a:pPr>
            <a:r>
              <a:rPr lang="en-US" sz="1620" dirty="0">
                <a:solidFill>
                  <a:srgbClr val="403C4E"/>
                </a:solidFill>
                <a:latin typeface="Open Sans" pitchFamily="34" charset="0"/>
                <a:ea typeface="Open Sans" pitchFamily="34" charset="-122"/>
                <a:cs typeface="Open Sans" pitchFamily="34" charset="-120"/>
              </a:rPr>
              <a:t>After configuring your device, it's important to verify connectivity. Use the "ping" command to send test packets to other devices on the network. This helps ensure that your device can communicate with other devices.</a:t>
            </a:r>
            <a:endParaRPr lang="en-US" sz="162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7620000" y="0"/>
            <a:ext cx="4572000" cy="6858000"/>
          </a:xfrm>
          <a:prstGeom prst="rect">
            <a:avLst/>
          </a:prstGeom>
        </p:spPr>
      </p:pic>
      <p:sp>
        <p:nvSpPr>
          <p:cNvPr id="5" name="Text 1"/>
          <p:cNvSpPr/>
          <p:nvPr/>
        </p:nvSpPr>
        <p:spPr>
          <a:xfrm>
            <a:off x="644823" y="656829"/>
            <a:ext cx="5114528" cy="575668"/>
          </a:xfrm>
          <a:prstGeom prst="rect">
            <a:avLst/>
          </a:prstGeom>
          <a:noFill/>
          <a:ln/>
        </p:spPr>
        <p:txBody>
          <a:bodyPr wrap="none" rtlCol="0" anchor="t"/>
          <a:lstStyle/>
          <a:p>
            <a:pPr>
              <a:lnSpc>
                <a:spcPts val="4533"/>
              </a:lnSpc>
            </a:pPr>
            <a:r>
              <a:rPr lang="en-US" sz="3627" b="1" dirty="0">
                <a:solidFill>
                  <a:srgbClr val="403C4E"/>
                </a:solidFill>
                <a:latin typeface="Merriweather" pitchFamily="34" charset="0"/>
                <a:ea typeface="Merriweather" pitchFamily="34" charset="-122"/>
                <a:cs typeface="Merriweather" pitchFamily="34" charset="-120"/>
              </a:rPr>
              <a:t>Understanding VLANs</a:t>
            </a:r>
            <a:endParaRPr lang="en-US" sz="3627" dirty="0"/>
          </a:p>
        </p:txBody>
      </p:sp>
      <p:sp>
        <p:nvSpPr>
          <p:cNvPr id="6" name="Text 2"/>
          <p:cNvSpPr/>
          <p:nvPr/>
        </p:nvSpPr>
        <p:spPr>
          <a:xfrm>
            <a:off x="644823" y="1508820"/>
            <a:ext cx="6330355" cy="1179116"/>
          </a:xfrm>
          <a:prstGeom prst="rect">
            <a:avLst/>
          </a:prstGeom>
          <a:noFill/>
          <a:ln/>
        </p:spPr>
        <p:txBody>
          <a:bodyPr wrap="square" rtlCol="0" anchor="t"/>
          <a:lstStyle/>
          <a:p>
            <a:pPr>
              <a:lnSpc>
                <a:spcPts val="2321"/>
              </a:lnSpc>
            </a:pPr>
            <a:r>
              <a:rPr lang="en-US" sz="1451" dirty="0">
                <a:solidFill>
                  <a:srgbClr val="403C4E"/>
                </a:solidFill>
                <a:latin typeface="Open Sans" pitchFamily="34" charset="0"/>
                <a:ea typeface="Open Sans" pitchFamily="34" charset="-122"/>
                <a:cs typeface="Open Sans" pitchFamily="34" charset="-120"/>
              </a:rPr>
              <a:t>VLANs (Virtual Local Area Networks) segment your network into smaller broadcast domains. This improves security and efficiency. You can configure VLANs on your Cisco IOS device to separate different departments or groups of users.</a:t>
            </a:r>
            <a:endParaRPr lang="en-US" sz="1451" dirty="0"/>
          </a:p>
        </p:txBody>
      </p:sp>
      <p:sp>
        <p:nvSpPr>
          <p:cNvPr id="7" name="Shape 3"/>
          <p:cNvSpPr/>
          <p:nvPr/>
        </p:nvSpPr>
        <p:spPr>
          <a:xfrm>
            <a:off x="644823" y="2895204"/>
            <a:ext cx="6330355" cy="3305969"/>
          </a:xfrm>
          <a:prstGeom prst="roundRect">
            <a:avLst>
              <a:gd name="adj" fmla="val 2341"/>
            </a:avLst>
          </a:prstGeom>
          <a:noFill/>
          <a:ln w="7620">
            <a:solidFill>
              <a:srgbClr val="000000">
                <a:alpha val="8000"/>
              </a:srgbClr>
            </a:solidFill>
            <a:prstDash val="solid"/>
          </a:ln>
        </p:spPr>
      </p:sp>
      <p:sp>
        <p:nvSpPr>
          <p:cNvPr id="8" name="Shape 4"/>
          <p:cNvSpPr/>
          <p:nvPr/>
        </p:nvSpPr>
        <p:spPr>
          <a:xfrm>
            <a:off x="651173" y="2901554"/>
            <a:ext cx="6316960" cy="528538"/>
          </a:xfrm>
          <a:prstGeom prst="rect">
            <a:avLst/>
          </a:prstGeom>
          <a:solidFill>
            <a:srgbClr val="FFFFFF">
              <a:alpha val="4000"/>
            </a:srgbClr>
          </a:solidFill>
          <a:ln/>
        </p:spPr>
      </p:sp>
      <p:sp>
        <p:nvSpPr>
          <p:cNvPr id="9" name="Text 5"/>
          <p:cNvSpPr/>
          <p:nvPr/>
        </p:nvSpPr>
        <p:spPr>
          <a:xfrm>
            <a:off x="836017" y="3018433"/>
            <a:ext cx="1733947" cy="294779"/>
          </a:xfrm>
          <a:prstGeom prst="rect">
            <a:avLst/>
          </a:prstGeom>
          <a:noFill/>
          <a:ln/>
        </p:spPr>
        <p:txBody>
          <a:bodyPr wrap="none" rtlCol="0" anchor="t"/>
          <a:lstStyle/>
          <a:p>
            <a:pPr>
              <a:lnSpc>
                <a:spcPts val="2321"/>
              </a:lnSpc>
            </a:pPr>
            <a:r>
              <a:rPr lang="en-US" sz="1451" dirty="0">
                <a:solidFill>
                  <a:srgbClr val="403C4E"/>
                </a:solidFill>
                <a:latin typeface="Open Sans" pitchFamily="34" charset="0"/>
                <a:ea typeface="Open Sans" pitchFamily="34" charset="-122"/>
                <a:cs typeface="Open Sans" pitchFamily="34" charset="-120"/>
              </a:rPr>
              <a:t>VLAN ID</a:t>
            </a:r>
            <a:endParaRPr lang="en-US" sz="1451" dirty="0"/>
          </a:p>
        </p:txBody>
      </p:sp>
      <p:sp>
        <p:nvSpPr>
          <p:cNvPr id="10" name="Text 6"/>
          <p:cNvSpPr/>
          <p:nvPr/>
        </p:nvSpPr>
        <p:spPr>
          <a:xfrm>
            <a:off x="2944614" y="3018433"/>
            <a:ext cx="1730772" cy="294779"/>
          </a:xfrm>
          <a:prstGeom prst="rect">
            <a:avLst/>
          </a:prstGeom>
          <a:noFill/>
          <a:ln/>
        </p:spPr>
        <p:txBody>
          <a:bodyPr wrap="none" rtlCol="0" anchor="t"/>
          <a:lstStyle/>
          <a:p>
            <a:pPr>
              <a:lnSpc>
                <a:spcPts val="2321"/>
              </a:lnSpc>
            </a:pPr>
            <a:r>
              <a:rPr lang="en-US" sz="1451" dirty="0">
                <a:solidFill>
                  <a:srgbClr val="403C4E"/>
                </a:solidFill>
                <a:latin typeface="Open Sans" pitchFamily="34" charset="0"/>
                <a:ea typeface="Open Sans" pitchFamily="34" charset="-122"/>
                <a:cs typeface="Open Sans" pitchFamily="34" charset="-120"/>
              </a:rPr>
              <a:t>Name</a:t>
            </a:r>
            <a:endParaRPr lang="en-US" sz="1451" dirty="0"/>
          </a:p>
        </p:txBody>
      </p:sp>
      <p:sp>
        <p:nvSpPr>
          <p:cNvPr id="11" name="Text 7"/>
          <p:cNvSpPr/>
          <p:nvPr/>
        </p:nvSpPr>
        <p:spPr>
          <a:xfrm>
            <a:off x="5050036" y="3018433"/>
            <a:ext cx="1733947" cy="294779"/>
          </a:xfrm>
          <a:prstGeom prst="rect">
            <a:avLst/>
          </a:prstGeom>
          <a:noFill/>
          <a:ln/>
        </p:spPr>
        <p:txBody>
          <a:bodyPr wrap="none" rtlCol="0" anchor="t"/>
          <a:lstStyle/>
          <a:p>
            <a:pPr>
              <a:lnSpc>
                <a:spcPts val="2321"/>
              </a:lnSpc>
            </a:pPr>
            <a:r>
              <a:rPr lang="en-US" sz="1451" dirty="0">
                <a:solidFill>
                  <a:srgbClr val="403C4E"/>
                </a:solidFill>
                <a:latin typeface="Open Sans" pitchFamily="34" charset="0"/>
                <a:ea typeface="Open Sans" pitchFamily="34" charset="-122"/>
                <a:cs typeface="Open Sans" pitchFamily="34" charset="-120"/>
              </a:rPr>
              <a:t>Purpose</a:t>
            </a:r>
            <a:endParaRPr lang="en-US" sz="1451" dirty="0"/>
          </a:p>
        </p:txBody>
      </p:sp>
      <p:sp>
        <p:nvSpPr>
          <p:cNvPr id="12" name="Shape 8"/>
          <p:cNvSpPr/>
          <p:nvPr/>
        </p:nvSpPr>
        <p:spPr>
          <a:xfrm>
            <a:off x="651173" y="3430092"/>
            <a:ext cx="6316960" cy="823318"/>
          </a:xfrm>
          <a:prstGeom prst="rect">
            <a:avLst/>
          </a:prstGeom>
          <a:solidFill>
            <a:srgbClr val="000000">
              <a:alpha val="4000"/>
            </a:srgbClr>
          </a:solidFill>
          <a:ln/>
        </p:spPr>
      </p:sp>
      <p:sp>
        <p:nvSpPr>
          <p:cNvPr id="13" name="Text 9"/>
          <p:cNvSpPr/>
          <p:nvPr/>
        </p:nvSpPr>
        <p:spPr>
          <a:xfrm>
            <a:off x="836017" y="3546971"/>
            <a:ext cx="1733947" cy="294779"/>
          </a:xfrm>
          <a:prstGeom prst="rect">
            <a:avLst/>
          </a:prstGeom>
          <a:noFill/>
          <a:ln/>
        </p:spPr>
        <p:txBody>
          <a:bodyPr wrap="none" rtlCol="0" anchor="t"/>
          <a:lstStyle/>
          <a:p>
            <a:pPr>
              <a:lnSpc>
                <a:spcPts val="2321"/>
              </a:lnSpc>
            </a:pPr>
            <a:r>
              <a:rPr lang="en-US" sz="1451" dirty="0">
                <a:solidFill>
                  <a:srgbClr val="403C4E"/>
                </a:solidFill>
                <a:latin typeface="Open Sans" pitchFamily="34" charset="0"/>
                <a:ea typeface="Open Sans" pitchFamily="34" charset="-122"/>
                <a:cs typeface="Open Sans" pitchFamily="34" charset="-120"/>
              </a:rPr>
              <a:t>1</a:t>
            </a:r>
            <a:endParaRPr lang="en-US" sz="1451" dirty="0"/>
          </a:p>
        </p:txBody>
      </p:sp>
      <p:sp>
        <p:nvSpPr>
          <p:cNvPr id="14" name="Text 10"/>
          <p:cNvSpPr/>
          <p:nvPr/>
        </p:nvSpPr>
        <p:spPr>
          <a:xfrm>
            <a:off x="2944614" y="3546971"/>
            <a:ext cx="1730772" cy="294779"/>
          </a:xfrm>
          <a:prstGeom prst="rect">
            <a:avLst/>
          </a:prstGeom>
          <a:noFill/>
          <a:ln/>
        </p:spPr>
        <p:txBody>
          <a:bodyPr wrap="none" rtlCol="0" anchor="t"/>
          <a:lstStyle/>
          <a:p>
            <a:pPr>
              <a:lnSpc>
                <a:spcPts val="2321"/>
              </a:lnSpc>
            </a:pPr>
            <a:r>
              <a:rPr lang="en-US" sz="1451" dirty="0">
                <a:solidFill>
                  <a:srgbClr val="403C4E"/>
                </a:solidFill>
                <a:latin typeface="Open Sans" pitchFamily="34" charset="0"/>
                <a:ea typeface="Open Sans" pitchFamily="34" charset="-122"/>
                <a:cs typeface="Open Sans" pitchFamily="34" charset="-120"/>
              </a:rPr>
              <a:t>Default</a:t>
            </a:r>
            <a:endParaRPr lang="en-US" sz="1451" dirty="0"/>
          </a:p>
        </p:txBody>
      </p:sp>
      <p:sp>
        <p:nvSpPr>
          <p:cNvPr id="15" name="Text 11"/>
          <p:cNvSpPr/>
          <p:nvPr/>
        </p:nvSpPr>
        <p:spPr>
          <a:xfrm>
            <a:off x="5050036" y="3546971"/>
            <a:ext cx="1733947" cy="589558"/>
          </a:xfrm>
          <a:prstGeom prst="rect">
            <a:avLst/>
          </a:prstGeom>
          <a:noFill/>
          <a:ln/>
        </p:spPr>
        <p:txBody>
          <a:bodyPr wrap="square" rtlCol="0" anchor="t"/>
          <a:lstStyle/>
          <a:p>
            <a:pPr>
              <a:lnSpc>
                <a:spcPts val="2321"/>
              </a:lnSpc>
            </a:pPr>
            <a:r>
              <a:rPr lang="en-US" sz="1451" dirty="0">
                <a:solidFill>
                  <a:srgbClr val="403C4E"/>
                </a:solidFill>
                <a:latin typeface="Open Sans" pitchFamily="34" charset="0"/>
                <a:ea typeface="Open Sans" pitchFamily="34" charset="-122"/>
                <a:cs typeface="Open Sans" pitchFamily="34" charset="-120"/>
              </a:rPr>
              <a:t>Default VLAN for all interfaces</a:t>
            </a:r>
            <a:endParaRPr lang="en-US" sz="1451" dirty="0"/>
          </a:p>
        </p:txBody>
      </p:sp>
      <p:sp>
        <p:nvSpPr>
          <p:cNvPr id="16" name="Shape 12"/>
          <p:cNvSpPr/>
          <p:nvPr/>
        </p:nvSpPr>
        <p:spPr>
          <a:xfrm>
            <a:off x="651173" y="4253409"/>
            <a:ext cx="6316960" cy="1118096"/>
          </a:xfrm>
          <a:prstGeom prst="rect">
            <a:avLst/>
          </a:prstGeom>
          <a:solidFill>
            <a:srgbClr val="FFFFFF">
              <a:alpha val="4000"/>
            </a:srgbClr>
          </a:solidFill>
          <a:ln/>
        </p:spPr>
      </p:sp>
      <p:sp>
        <p:nvSpPr>
          <p:cNvPr id="17" name="Text 13"/>
          <p:cNvSpPr/>
          <p:nvPr/>
        </p:nvSpPr>
        <p:spPr>
          <a:xfrm>
            <a:off x="836017" y="4370289"/>
            <a:ext cx="1733947" cy="294779"/>
          </a:xfrm>
          <a:prstGeom prst="rect">
            <a:avLst/>
          </a:prstGeom>
          <a:noFill/>
          <a:ln/>
        </p:spPr>
        <p:txBody>
          <a:bodyPr wrap="none" rtlCol="0" anchor="t"/>
          <a:lstStyle/>
          <a:p>
            <a:pPr>
              <a:lnSpc>
                <a:spcPts val="2321"/>
              </a:lnSpc>
            </a:pPr>
            <a:r>
              <a:rPr lang="en-US" sz="1451" dirty="0">
                <a:solidFill>
                  <a:srgbClr val="403C4E"/>
                </a:solidFill>
                <a:latin typeface="Open Sans" pitchFamily="34" charset="0"/>
                <a:ea typeface="Open Sans" pitchFamily="34" charset="-122"/>
                <a:cs typeface="Open Sans" pitchFamily="34" charset="-120"/>
              </a:rPr>
              <a:t>10</a:t>
            </a:r>
            <a:endParaRPr lang="en-US" sz="1451" dirty="0"/>
          </a:p>
        </p:txBody>
      </p:sp>
      <p:sp>
        <p:nvSpPr>
          <p:cNvPr id="18" name="Text 14"/>
          <p:cNvSpPr/>
          <p:nvPr/>
        </p:nvSpPr>
        <p:spPr>
          <a:xfrm>
            <a:off x="2944614" y="4370289"/>
            <a:ext cx="1730772" cy="294779"/>
          </a:xfrm>
          <a:prstGeom prst="rect">
            <a:avLst/>
          </a:prstGeom>
          <a:noFill/>
          <a:ln/>
        </p:spPr>
        <p:txBody>
          <a:bodyPr wrap="none" rtlCol="0" anchor="t"/>
          <a:lstStyle/>
          <a:p>
            <a:pPr>
              <a:lnSpc>
                <a:spcPts val="2321"/>
              </a:lnSpc>
            </a:pPr>
            <a:r>
              <a:rPr lang="en-US" sz="1451" dirty="0">
                <a:solidFill>
                  <a:srgbClr val="403C4E"/>
                </a:solidFill>
                <a:latin typeface="Open Sans" pitchFamily="34" charset="0"/>
                <a:ea typeface="Open Sans" pitchFamily="34" charset="-122"/>
                <a:cs typeface="Open Sans" pitchFamily="34" charset="-120"/>
              </a:rPr>
              <a:t>Marketing</a:t>
            </a:r>
            <a:endParaRPr lang="en-US" sz="1451" dirty="0"/>
          </a:p>
        </p:txBody>
      </p:sp>
      <p:sp>
        <p:nvSpPr>
          <p:cNvPr id="19" name="Text 15"/>
          <p:cNvSpPr/>
          <p:nvPr/>
        </p:nvSpPr>
        <p:spPr>
          <a:xfrm>
            <a:off x="5050036" y="4370288"/>
            <a:ext cx="1733947" cy="884337"/>
          </a:xfrm>
          <a:prstGeom prst="rect">
            <a:avLst/>
          </a:prstGeom>
          <a:noFill/>
          <a:ln/>
        </p:spPr>
        <p:txBody>
          <a:bodyPr wrap="square" rtlCol="0" anchor="t"/>
          <a:lstStyle/>
          <a:p>
            <a:pPr>
              <a:lnSpc>
                <a:spcPts val="2321"/>
              </a:lnSpc>
            </a:pPr>
            <a:r>
              <a:rPr lang="en-US" sz="1451" dirty="0">
                <a:solidFill>
                  <a:srgbClr val="403C4E"/>
                </a:solidFill>
                <a:latin typeface="Open Sans" pitchFamily="34" charset="0"/>
                <a:ea typeface="Open Sans" pitchFamily="34" charset="-122"/>
                <a:cs typeface="Open Sans" pitchFamily="34" charset="-120"/>
              </a:rPr>
              <a:t>VLAN for the marketing department</a:t>
            </a:r>
            <a:endParaRPr lang="en-US" sz="1451" dirty="0"/>
          </a:p>
        </p:txBody>
      </p:sp>
      <p:sp>
        <p:nvSpPr>
          <p:cNvPr id="20" name="Shape 16"/>
          <p:cNvSpPr/>
          <p:nvPr/>
        </p:nvSpPr>
        <p:spPr>
          <a:xfrm>
            <a:off x="651173" y="5371505"/>
            <a:ext cx="6316960" cy="823318"/>
          </a:xfrm>
          <a:prstGeom prst="rect">
            <a:avLst/>
          </a:prstGeom>
          <a:solidFill>
            <a:srgbClr val="000000">
              <a:alpha val="4000"/>
            </a:srgbClr>
          </a:solidFill>
          <a:ln/>
        </p:spPr>
      </p:sp>
      <p:sp>
        <p:nvSpPr>
          <p:cNvPr id="21" name="Text 17"/>
          <p:cNvSpPr/>
          <p:nvPr/>
        </p:nvSpPr>
        <p:spPr>
          <a:xfrm>
            <a:off x="836017" y="5488385"/>
            <a:ext cx="1733947" cy="294779"/>
          </a:xfrm>
          <a:prstGeom prst="rect">
            <a:avLst/>
          </a:prstGeom>
          <a:noFill/>
          <a:ln/>
        </p:spPr>
        <p:txBody>
          <a:bodyPr wrap="none" rtlCol="0" anchor="t"/>
          <a:lstStyle/>
          <a:p>
            <a:pPr>
              <a:lnSpc>
                <a:spcPts val="2321"/>
              </a:lnSpc>
            </a:pPr>
            <a:r>
              <a:rPr lang="en-US" sz="1451" dirty="0">
                <a:solidFill>
                  <a:srgbClr val="403C4E"/>
                </a:solidFill>
                <a:latin typeface="Open Sans" pitchFamily="34" charset="0"/>
                <a:ea typeface="Open Sans" pitchFamily="34" charset="-122"/>
                <a:cs typeface="Open Sans" pitchFamily="34" charset="-120"/>
              </a:rPr>
              <a:t>20</a:t>
            </a:r>
            <a:endParaRPr lang="en-US" sz="1451" dirty="0"/>
          </a:p>
        </p:txBody>
      </p:sp>
      <p:sp>
        <p:nvSpPr>
          <p:cNvPr id="22" name="Text 18"/>
          <p:cNvSpPr/>
          <p:nvPr/>
        </p:nvSpPr>
        <p:spPr>
          <a:xfrm>
            <a:off x="2944614" y="5488385"/>
            <a:ext cx="1730772" cy="294779"/>
          </a:xfrm>
          <a:prstGeom prst="rect">
            <a:avLst/>
          </a:prstGeom>
          <a:noFill/>
          <a:ln/>
        </p:spPr>
        <p:txBody>
          <a:bodyPr wrap="none" rtlCol="0" anchor="t"/>
          <a:lstStyle/>
          <a:p>
            <a:pPr>
              <a:lnSpc>
                <a:spcPts val="2321"/>
              </a:lnSpc>
            </a:pPr>
            <a:r>
              <a:rPr lang="en-US" sz="1451" dirty="0">
                <a:solidFill>
                  <a:srgbClr val="403C4E"/>
                </a:solidFill>
                <a:latin typeface="Open Sans" pitchFamily="34" charset="0"/>
                <a:ea typeface="Open Sans" pitchFamily="34" charset="-122"/>
                <a:cs typeface="Open Sans" pitchFamily="34" charset="-120"/>
              </a:rPr>
              <a:t>Finance</a:t>
            </a:r>
            <a:endParaRPr lang="en-US" sz="1451" dirty="0"/>
          </a:p>
        </p:txBody>
      </p:sp>
      <p:sp>
        <p:nvSpPr>
          <p:cNvPr id="23" name="Text 19"/>
          <p:cNvSpPr/>
          <p:nvPr/>
        </p:nvSpPr>
        <p:spPr>
          <a:xfrm>
            <a:off x="5050036" y="5488384"/>
            <a:ext cx="1733947" cy="589558"/>
          </a:xfrm>
          <a:prstGeom prst="rect">
            <a:avLst/>
          </a:prstGeom>
          <a:noFill/>
          <a:ln/>
        </p:spPr>
        <p:txBody>
          <a:bodyPr wrap="square" rtlCol="0" anchor="t"/>
          <a:lstStyle/>
          <a:p>
            <a:pPr>
              <a:lnSpc>
                <a:spcPts val="2321"/>
              </a:lnSpc>
            </a:pPr>
            <a:r>
              <a:rPr lang="en-US" sz="1451" dirty="0">
                <a:solidFill>
                  <a:srgbClr val="403C4E"/>
                </a:solidFill>
                <a:latin typeface="Open Sans" pitchFamily="34" charset="0"/>
                <a:ea typeface="Open Sans" pitchFamily="34" charset="-122"/>
                <a:cs typeface="Open Sans" pitchFamily="34" charset="-120"/>
              </a:rPr>
              <a:t>VLAN for the finance department</a:t>
            </a:r>
            <a:endParaRPr lang="en-US" sz="145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7620000" y="0"/>
            <a:ext cx="4572000" cy="6858000"/>
          </a:xfrm>
          <a:prstGeom prst="rect">
            <a:avLst/>
          </a:prstGeom>
        </p:spPr>
      </p:pic>
      <p:sp>
        <p:nvSpPr>
          <p:cNvPr id="5" name="Text 1"/>
          <p:cNvSpPr/>
          <p:nvPr/>
        </p:nvSpPr>
        <p:spPr>
          <a:xfrm>
            <a:off x="720031" y="1808758"/>
            <a:ext cx="6179939" cy="1285875"/>
          </a:xfrm>
          <a:prstGeom prst="rect">
            <a:avLst/>
          </a:prstGeom>
          <a:noFill/>
          <a:ln/>
        </p:spPr>
        <p:txBody>
          <a:bodyPr wrap="square" rtlCol="0" anchor="t"/>
          <a:lstStyle/>
          <a:p>
            <a:pPr>
              <a:lnSpc>
                <a:spcPts val="5062"/>
              </a:lnSpc>
            </a:pPr>
            <a:r>
              <a:rPr lang="en-US" sz="4050" b="1" dirty="0">
                <a:solidFill>
                  <a:srgbClr val="403C4E"/>
                </a:solidFill>
                <a:latin typeface="Merriweather" pitchFamily="34" charset="0"/>
                <a:ea typeface="Merriweather" pitchFamily="34" charset="-122"/>
                <a:cs typeface="Merriweather" pitchFamily="34" charset="-120"/>
              </a:rPr>
              <a:t>Troubleshooting Common Issues</a:t>
            </a:r>
            <a:endParaRPr lang="en-US" sz="4050" dirty="0"/>
          </a:p>
        </p:txBody>
      </p:sp>
      <p:sp>
        <p:nvSpPr>
          <p:cNvPr id="6" name="Text 2"/>
          <p:cNvSpPr/>
          <p:nvPr/>
        </p:nvSpPr>
        <p:spPr>
          <a:xfrm>
            <a:off x="720031" y="3403204"/>
            <a:ext cx="6179939" cy="1646039"/>
          </a:xfrm>
          <a:prstGeom prst="rect">
            <a:avLst/>
          </a:prstGeom>
          <a:noFill/>
          <a:ln/>
        </p:spPr>
        <p:txBody>
          <a:bodyPr wrap="square" rtlCol="0" anchor="t"/>
          <a:lstStyle/>
          <a:p>
            <a:pPr>
              <a:lnSpc>
                <a:spcPts val="2592"/>
              </a:lnSpc>
            </a:pPr>
            <a:r>
              <a:rPr lang="en-US" sz="1620" dirty="0">
                <a:solidFill>
                  <a:srgbClr val="403C4E"/>
                </a:solidFill>
                <a:latin typeface="Open Sans" pitchFamily="34" charset="0"/>
                <a:ea typeface="Open Sans" pitchFamily="34" charset="-122"/>
                <a:cs typeface="Open Sans" pitchFamily="34" charset="-120"/>
              </a:rPr>
              <a:t>Troubleshooting is an essential part of network management. Common issues include connectivity problems, incorrect configurations, and device failures. Use tools like "show" commands, logs, and debug options to diagnose and resolve these issues.</a:t>
            </a:r>
            <a:endParaRPr lang="en-US" sz="162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F30E-B482-D135-0294-C211F8761B08}"/>
              </a:ext>
            </a:extLst>
          </p:cNvPr>
          <p:cNvSpPr>
            <a:spLocks noGrp="1"/>
          </p:cNvSpPr>
          <p:nvPr>
            <p:ph type="title"/>
          </p:nvPr>
        </p:nvSpPr>
        <p:spPr/>
        <p:txBody>
          <a:bodyPr/>
          <a:lstStyle/>
          <a:p>
            <a:r>
              <a:rPr kumimoji="0" lang="en-DK" altLang="en-DK"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Initial Setup and Configuration</a:t>
            </a:r>
            <a:br>
              <a:rPr kumimoji="0" lang="en-DK" altLang="en-DK"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lang="en-DK" dirty="0"/>
          </a:p>
        </p:txBody>
      </p:sp>
      <p:sp>
        <p:nvSpPr>
          <p:cNvPr id="4" name="Rectangle 1">
            <a:extLst>
              <a:ext uri="{FF2B5EF4-FFF2-40B4-BE49-F238E27FC236}">
                <a16:creationId xmlns:a16="http://schemas.microsoft.com/office/drawing/2014/main" id="{AFB90176-DA0E-F5C9-968D-00296DE8BF61}"/>
              </a:ext>
            </a:extLst>
          </p:cNvPr>
          <p:cNvSpPr>
            <a:spLocks noGrp="1" noChangeArrowheads="1"/>
          </p:cNvSpPr>
          <p:nvPr>
            <p:ph idx="1"/>
          </p:nvPr>
        </p:nvSpPr>
        <p:spPr bwMode="auto">
          <a:xfrm>
            <a:off x="487680" y="1027906"/>
            <a:ext cx="10728960" cy="648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DK" sz="1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Accessing the NOS</a:t>
            </a:r>
            <a:r>
              <a:rPr lang="en-DK" sz="18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1800" b="1" kern="0" dirty="0">
                <a:effectLst/>
                <a:latin typeface="Times New Roman" panose="02020603050405020304" pitchFamily="18" charset="0"/>
                <a:ea typeface="Times New Roman" panose="02020603050405020304" pitchFamily="18" charset="0"/>
                <a:cs typeface="Times New Roman" panose="02020603050405020304" pitchFamily="18" charset="0"/>
              </a:rPr>
              <a:t>Console Access</a:t>
            </a:r>
            <a:r>
              <a:rPr lang="en-DK" sz="1800" kern="0" dirty="0">
                <a:effectLst/>
                <a:latin typeface="Times New Roman" panose="02020603050405020304" pitchFamily="18" charset="0"/>
                <a:ea typeface="Times New Roman" panose="02020603050405020304" pitchFamily="18" charset="0"/>
                <a:cs typeface="Times New Roman" panose="02020603050405020304" pitchFamily="18" charset="0"/>
              </a:rPr>
              <a:t>: Using a physical connection (console cable) and terminal software to connect to the device.</a:t>
            </a:r>
            <a:endParaRPr lang="en-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1800" b="1" kern="0" dirty="0">
                <a:effectLst/>
                <a:latin typeface="Times New Roman" panose="02020603050405020304" pitchFamily="18" charset="0"/>
                <a:ea typeface="Times New Roman" panose="02020603050405020304" pitchFamily="18" charset="0"/>
                <a:cs typeface="Times New Roman" panose="02020603050405020304" pitchFamily="18" charset="0"/>
              </a:rPr>
              <a:t>Remote Access</a:t>
            </a:r>
            <a:r>
              <a:rPr lang="en-DK" sz="1800" kern="0" dirty="0">
                <a:effectLst/>
                <a:latin typeface="Times New Roman" panose="02020603050405020304" pitchFamily="18" charset="0"/>
                <a:ea typeface="Times New Roman" panose="02020603050405020304" pitchFamily="18" charset="0"/>
                <a:cs typeface="Times New Roman" panose="02020603050405020304" pitchFamily="18" charset="0"/>
              </a:rPr>
              <a:t>: Through SSH or Telnet for secure remote management.</a:t>
            </a:r>
            <a:endPar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DK" sz="1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Basic Configuration Steps</a:t>
            </a:r>
            <a:r>
              <a:rPr lang="en-DK" sz="18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1800" b="1" kern="0" dirty="0">
                <a:effectLst/>
                <a:latin typeface="Times New Roman" panose="02020603050405020304" pitchFamily="18" charset="0"/>
                <a:ea typeface="Times New Roman" panose="02020603050405020304" pitchFamily="18" charset="0"/>
                <a:cs typeface="Times New Roman" panose="02020603050405020304" pitchFamily="18" charset="0"/>
              </a:rPr>
              <a:t>Assigning a Hostname</a:t>
            </a:r>
            <a:r>
              <a:rPr lang="en-DK"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DK" sz="1800" kern="0" dirty="0">
                <a:effectLst/>
                <a:latin typeface="Times New Roman" panose="02020603050405020304" pitchFamily="18" charset="0"/>
                <a:ea typeface="Times New Roman" panose="02020603050405020304" pitchFamily="18" charset="0"/>
                <a:cs typeface="Times New Roman" panose="02020603050405020304" pitchFamily="18" charset="0"/>
              </a:rPr>
              <a:t>Use commands like </a:t>
            </a:r>
            <a:r>
              <a:rPr lang="en-DK" sz="1800" kern="0" dirty="0">
                <a:effectLst/>
                <a:latin typeface="Courier New" panose="02070309020205020404" pitchFamily="49" charset="0"/>
                <a:ea typeface="Times New Roman" panose="02020603050405020304" pitchFamily="18" charset="0"/>
                <a:cs typeface="Times New Roman" panose="02020603050405020304" pitchFamily="18" charset="0"/>
              </a:rPr>
              <a:t>hostname</a:t>
            </a:r>
            <a:r>
              <a:rPr lang="en-DK" sz="1800" kern="0" dirty="0">
                <a:effectLst/>
                <a:latin typeface="Times New Roman" panose="02020603050405020304" pitchFamily="18" charset="0"/>
                <a:ea typeface="Times New Roman" panose="02020603050405020304" pitchFamily="18" charset="0"/>
                <a:cs typeface="Times New Roman" panose="02020603050405020304" pitchFamily="18" charset="0"/>
              </a:rPr>
              <a:t> in Cisco IOS to set a recognizable name for the device.</a:t>
            </a:r>
            <a:endParaRPr lang="en-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1800" b="1" kern="0" dirty="0">
                <a:effectLst/>
                <a:latin typeface="Times New Roman" panose="02020603050405020304" pitchFamily="18" charset="0"/>
                <a:ea typeface="Times New Roman" panose="02020603050405020304" pitchFamily="18" charset="0"/>
                <a:cs typeface="Times New Roman" panose="02020603050405020304" pitchFamily="18" charset="0"/>
              </a:rPr>
              <a:t>Configuring IP Addresses</a:t>
            </a:r>
            <a:r>
              <a:rPr lang="en-DK"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DK" sz="1800" kern="0" dirty="0">
                <a:effectLst/>
                <a:latin typeface="Times New Roman" panose="02020603050405020304" pitchFamily="18" charset="0"/>
                <a:ea typeface="Times New Roman" panose="02020603050405020304" pitchFamily="18" charset="0"/>
                <a:cs typeface="Times New Roman" panose="02020603050405020304" pitchFamily="18" charset="0"/>
              </a:rPr>
              <a:t>Assign IP addresses to network interfaces to enable communication. Example command in Cisco IOS: </a:t>
            </a:r>
            <a:r>
              <a:rPr lang="en-DK" sz="1800" kern="0" dirty="0">
                <a:effectLst/>
                <a:latin typeface="Courier New" panose="02070309020205020404" pitchFamily="49" charset="0"/>
                <a:ea typeface="Times New Roman" panose="02020603050405020304" pitchFamily="18" charset="0"/>
                <a:cs typeface="Times New Roman" panose="02020603050405020304" pitchFamily="18" charset="0"/>
              </a:rPr>
              <a:t>interface GigabitEthernet0/0</a:t>
            </a:r>
            <a:r>
              <a:rPr lang="en-DK" sz="1800" kern="0" dirty="0">
                <a:effectLst/>
                <a:latin typeface="Times New Roman" panose="02020603050405020304" pitchFamily="18" charset="0"/>
                <a:ea typeface="Times New Roman" panose="02020603050405020304" pitchFamily="18" charset="0"/>
                <a:cs typeface="Times New Roman" panose="02020603050405020304" pitchFamily="18" charset="0"/>
              </a:rPr>
              <a:t> followed by </a:t>
            </a:r>
            <a:r>
              <a:rPr lang="en-DK" sz="1800" kern="0" dirty="0" err="1">
                <a:effectLst/>
                <a:latin typeface="Courier New" panose="02070309020205020404" pitchFamily="49" charset="0"/>
                <a:ea typeface="Times New Roman" panose="02020603050405020304" pitchFamily="18" charset="0"/>
                <a:cs typeface="Times New Roman" panose="02020603050405020304" pitchFamily="18" charset="0"/>
              </a:rPr>
              <a:t>ip</a:t>
            </a:r>
            <a:r>
              <a:rPr lang="en-DK" sz="1800" kern="0" dirty="0">
                <a:effectLst/>
                <a:latin typeface="Courier New" panose="02070309020205020404" pitchFamily="49" charset="0"/>
                <a:ea typeface="Times New Roman" panose="02020603050405020304" pitchFamily="18" charset="0"/>
                <a:cs typeface="Times New Roman" panose="02020603050405020304" pitchFamily="18" charset="0"/>
              </a:rPr>
              <a:t> address 192.168.1.1 255.255.255.0</a:t>
            </a:r>
            <a:r>
              <a:rPr lang="en-DK"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1800" b="1" kern="0" dirty="0">
                <a:effectLst/>
                <a:latin typeface="Times New Roman" panose="02020603050405020304" pitchFamily="18" charset="0"/>
                <a:ea typeface="Times New Roman" panose="02020603050405020304" pitchFamily="18" charset="0"/>
                <a:cs typeface="Times New Roman" panose="02020603050405020304" pitchFamily="18" charset="0"/>
              </a:rPr>
              <a:t>Setting Up Default Gateway</a:t>
            </a:r>
            <a:r>
              <a:rPr lang="en-DK"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DK" sz="1800" kern="0" dirty="0">
                <a:effectLst/>
                <a:latin typeface="Times New Roman" panose="02020603050405020304" pitchFamily="18" charset="0"/>
                <a:ea typeface="Times New Roman" panose="02020603050405020304" pitchFamily="18" charset="0"/>
                <a:cs typeface="Times New Roman" panose="02020603050405020304" pitchFamily="18" charset="0"/>
              </a:rPr>
              <a:t>Define the default route using commands like </a:t>
            </a:r>
            <a:r>
              <a:rPr lang="en-DK" sz="1800" kern="0" dirty="0" err="1">
                <a:effectLst/>
                <a:latin typeface="Courier New" panose="02070309020205020404" pitchFamily="49" charset="0"/>
                <a:ea typeface="Times New Roman" panose="02020603050405020304" pitchFamily="18" charset="0"/>
                <a:cs typeface="Times New Roman" panose="02020603050405020304" pitchFamily="18" charset="0"/>
              </a:rPr>
              <a:t>ip</a:t>
            </a:r>
            <a:r>
              <a:rPr lang="en-DK" sz="1800" kern="0" dirty="0">
                <a:effectLst/>
                <a:latin typeface="Courier New" panose="02070309020205020404" pitchFamily="49" charset="0"/>
                <a:ea typeface="Times New Roman" panose="02020603050405020304" pitchFamily="18" charset="0"/>
                <a:cs typeface="Times New Roman" panose="02020603050405020304" pitchFamily="18" charset="0"/>
              </a:rPr>
              <a:t> route 0.0.0.0 0.0.0.0 [gateway IP]</a:t>
            </a:r>
            <a:r>
              <a:rPr lang="en-DK" sz="1800" kern="0" dirty="0">
                <a:effectLst/>
                <a:latin typeface="Times New Roman" panose="02020603050405020304" pitchFamily="18" charset="0"/>
                <a:ea typeface="Times New Roman" panose="02020603050405020304" pitchFamily="18" charset="0"/>
                <a:cs typeface="Times New Roman" panose="02020603050405020304" pitchFamily="18" charset="0"/>
              </a:rPr>
              <a:t> to enable communication outside the local network.</a:t>
            </a:r>
            <a:endParaRPr lang="en-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1800" b="1" kern="0" dirty="0">
                <a:effectLst/>
                <a:latin typeface="Times New Roman" panose="02020603050405020304" pitchFamily="18" charset="0"/>
                <a:ea typeface="Times New Roman" panose="02020603050405020304" pitchFamily="18" charset="0"/>
                <a:cs typeface="Times New Roman" panose="02020603050405020304" pitchFamily="18" charset="0"/>
              </a:rPr>
              <a:t>Configuring DNS</a:t>
            </a:r>
            <a:r>
              <a:rPr lang="en-DK"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DK" sz="1800" kern="0" dirty="0">
                <a:effectLst/>
                <a:latin typeface="Times New Roman" panose="02020603050405020304" pitchFamily="18" charset="0"/>
                <a:ea typeface="Times New Roman" panose="02020603050405020304" pitchFamily="18" charset="0"/>
                <a:cs typeface="Times New Roman" panose="02020603050405020304" pitchFamily="18" charset="0"/>
              </a:rPr>
              <a:t>Specify DNS servers for domain name resolution using </a:t>
            </a:r>
            <a:r>
              <a:rPr lang="en-DK" sz="1800" kern="0" dirty="0" err="1">
                <a:effectLst/>
                <a:latin typeface="Courier New" panose="02070309020205020404" pitchFamily="49" charset="0"/>
                <a:ea typeface="Times New Roman" panose="02020603050405020304" pitchFamily="18" charset="0"/>
                <a:cs typeface="Times New Roman" panose="02020603050405020304" pitchFamily="18" charset="0"/>
              </a:rPr>
              <a:t>ip</a:t>
            </a:r>
            <a:r>
              <a:rPr lang="en-DK" sz="1800" kern="0" dirty="0">
                <a:effectLst/>
                <a:latin typeface="Courier New" panose="02070309020205020404" pitchFamily="49" charset="0"/>
                <a:ea typeface="Times New Roman" panose="02020603050405020304" pitchFamily="18" charset="0"/>
                <a:cs typeface="Times New Roman" panose="02020603050405020304" pitchFamily="18" charset="0"/>
              </a:rPr>
              <a:t> name-server [DNS IP]</a:t>
            </a:r>
            <a:r>
              <a:rPr lang="en-DK"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DK" altLang="en-DK"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03262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CFEA5-6731-C7FC-6304-E12B00F460BF}"/>
              </a:ext>
            </a:extLst>
          </p:cNvPr>
          <p:cNvSpPr>
            <a:spLocks noGrp="1"/>
          </p:cNvSpPr>
          <p:nvPr>
            <p:ph type="title"/>
          </p:nvPr>
        </p:nvSpPr>
        <p:spPr/>
        <p:txBody>
          <a:bodyPr/>
          <a:lstStyle/>
          <a:p>
            <a:r>
              <a:rPr kumimoji="0" lang="en-DK" altLang="en-DK"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Configuring Routing Protocols</a:t>
            </a:r>
            <a:br>
              <a:rPr kumimoji="0" lang="en-DK" altLang="en-DK"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lang="en-DK" dirty="0"/>
          </a:p>
        </p:txBody>
      </p:sp>
      <p:sp>
        <p:nvSpPr>
          <p:cNvPr id="3" name="Content Placeholder 2">
            <a:extLst>
              <a:ext uri="{FF2B5EF4-FFF2-40B4-BE49-F238E27FC236}">
                <a16:creationId xmlns:a16="http://schemas.microsoft.com/office/drawing/2014/main" id="{99A0546E-7517-34D1-88BB-FDF46E7169BE}"/>
              </a:ext>
            </a:extLst>
          </p:cNvPr>
          <p:cNvSpPr>
            <a:spLocks noGrp="1"/>
          </p:cNvSpPr>
          <p:nvPr>
            <p:ph idx="1"/>
          </p:nvPr>
        </p:nvSpPr>
        <p:spPr/>
        <p:txBody>
          <a:bodyPr>
            <a:normAutofit/>
          </a:bodyPr>
          <a:lstStyle/>
          <a:p>
            <a:pPr marL="342900" indent="-342900">
              <a:lnSpc>
                <a:spcPct val="107000"/>
              </a:lnSpc>
              <a:spcAft>
                <a:spcPts val="800"/>
              </a:spcAft>
              <a:buSzPts val="1000"/>
              <a:buFont typeface="Symbol" panose="05050102010706020507" pitchFamily="18" charset="2"/>
              <a:buChar char=""/>
              <a:tabLst>
                <a:tab pos="457200" algn="l"/>
              </a:tabLst>
            </a:pPr>
            <a:r>
              <a:rPr lang="en-US" sz="3000" b="1" i="1" kern="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What is routing?</a:t>
            </a:r>
            <a:endParaRPr lang="en-US" sz="30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DK" sz="3000" b="1" kern="0" dirty="0">
                <a:effectLst/>
                <a:latin typeface="Times New Roman" panose="02020603050405020304" pitchFamily="18" charset="0"/>
                <a:ea typeface="Times New Roman" panose="02020603050405020304" pitchFamily="18" charset="0"/>
                <a:cs typeface="Times New Roman" panose="02020603050405020304" pitchFamily="18" charset="0"/>
              </a:rPr>
              <a:t>Static Routing</a:t>
            </a: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Manually configured routes that do not change unless manually updated.</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000" b="1" kern="0" dirty="0">
                <a:effectLst/>
                <a:latin typeface="Times New Roman" panose="02020603050405020304" pitchFamily="18" charset="0"/>
                <a:ea typeface="Times New Roman" panose="02020603050405020304" pitchFamily="18" charset="0"/>
                <a:cs typeface="Times New Roman" panose="02020603050405020304" pitchFamily="18" charset="0"/>
              </a:rPr>
              <a:t>Configuration</a:t>
            </a: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Add static routes using the </a:t>
            </a:r>
            <a:r>
              <a:rPr lang="en-DK" sz="3000" kern="0" dirty="0" err="1">
                <a:effectLst/>
                <a:latin typeface="Courier New" panose="02070309020205020404" pitchFamily="49" charset="0"/>
                <a:ea typeface="Times New Roman" panose="02020603050405020304" pitchFamily="18" charset="0"/>
                <a:cs typeface="Times New Roman" panose="02020603050405020304" pitchFamily="18" charset="0"/>
              </a:rPr>
              <a:t>ip</a:t>
            </a:r>
            <a:r>
              <a:rPr lang="en-DK" sz="3000" kern="0" dirty="0">
                <a:effectLst/>
                <a:latin typeface="Courier New" panose="02070309020205020404" pitchFamily="49" charset="0"/>
                <a:ea typeface="Times New Roman" panose="02020603050405020304" pitchFamily="18" charset="0"/>
                <a:cs typeface="Times New Roman" panose="02020603050405020304" pitchFamily="18" charset="0"/>
              </a:rPr>
              <a:t> route [destination network] [subnet mask] [next-hop address]</a:t>
            </a: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 command in Cisco IOS.</a:t>
            </a:r>
            <a:endParaRPr lang="en-US" sz="30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US" sz="3000" kern="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DK" sz="3000" dirty="0"/>
          </a:p>
        </p:txBody>
      </p:sp>
      <p:sp>
        <p:nvSpPr>
          <p:cNvPr id="4" name="Rectangle 1">
            <a:extLst>
              <a:ext uri="{FF2B5EF4-FFF2-40B4-BE49-F238E27FC236}">
                <a16:creationId xmlns:a16="http://schemas.microsoft.com/office/drawing/2014/main" id="{B5D262FE-A8C4-9A42-21E0-422F716F85E8}"/>
              </a:ext>
            </a:extLst>
          </p:cNvPr>
          <p:cNvSpPr>
            <a:spLocks noChangeArrowheads="1"/>
          </p:cNvSpPr>
          <p:nvPr/>
        </p:nvSpPr>
        <p:spPr bwMode="auto">
          <a:xfrm>
            <a:off x="0" y="-153539"/>
            <a:ext cx="776175" cy="764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DK" altLang="en-DK" sz="1000" b="0" i="0" u="none" strike="noStrike" cap="none" normalizeH="0" baseline="0" dirty="0">
                <a:ln>
                  <a:noFill/>
                </a:ln>
                <a:solidFill>
                  <a:schemeClr val="tx1"/>
                </a:solidFill>
                <a:effectLst/>
                <a:latin typeface="Arial Unicode MS"/>
                <a:ea typeface="Calibri" panose="020F0502020204030204" pitchFamily="34" charset="0"/>
                <a:cs typeface="Courier New" panose="02070309020205020404" pitchFamily="49" charset="0"/>
              </a:rPr>
              <a:t>]</a:t>
            </a:r>
            <a:r>
              <a:rPr kumimoji="0" lang="en-DK" altLang="en-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DK" altLang="en-DK" sz="1000" b="0" i="0" u="none" strike="noStrike" cap="none" normalizeH="0" baseline="0" dirty="0">
                <a:ln>
                  <a:noFill/>
                </a:ln>
                <a:solidFill>
                  <a:schemeClr val="tx1"/>
                </a:solidFill>
                <a:effectLst/>
                <a:latin typeface="Arial Unicode MS"/>
                <a:ea typeface="Calibri" panose="020F0502020204030204" pitchFamily="34" charset="0"/>
                <a:cs typeface="Courier New" panose="02070309020205020404" pitchFamily="49" charset="0"/>
              </a:rPr>
              <a:t>]</a:t>
            </a:r>
            <a:r>
              <a:rPr kumimoji="0" lang="en-DK" altLang="en-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DK" altLang="en-DK"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DK" altLang="en-DK"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10404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F5702-709A-085C-A5C3-E468FC096426}"/>
              </a:ext>
            </a:extLst>
          </p:cNvPr>
          <p:cNvSpPr>
            <a:spLocks noGrp="1"/>
          </p:cNvSpPr>
          <p:nvPr>
            <p:ph type="title"/>
          </p:nvPr>
        </p:nvSpPr>
        <p:spPr/>
        <p:txBody>
          <a:bodyPr/>
          <a:lstStyle/>
          <a:p>
            <a:r>
              <a:rPr kumimoji="0" lang="en-DK" altLang="en-DK"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Configuring Routing Protocols</a:t>
            </a:r>
            <a:br>
              <a:rPr kumimoji="0" lang="en-DK" altLang="en-DK"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lang="en-DK" dirty="0"/>
          </a:p>
        </p:txBody>
      </p:sp>
      <p:sp>
        <p:nvSpPr>
          <p:cNvPr id="3" name="Content Placeholder 2">
            <a:extLst>
              <a:ext uri="{FF2B5EF4-FFF2-40B4-BE49-F238E27FC236}">
                <a16:creationId xmlns:a16="http://schemas.microsoft.com/office/drawing/2014/main" id="{2F7D336D-FE85-32D6-FD62-3F90E3384AFD}"/>
              </a:ext>
            </a:extLst>
          </p:cNvPr>
          <p:cNvSpPr>
            <a:spLocks noGrp="1"/>
          </p:cNvSpPr>
          <p:nvPr>
            <p:ph idx="1"/>
          </p:nvPr>
        </p:nvSpPr>
        <p:spPr>
          <a:xfrm>
            <a:off x="838200" y="935514"/>
            <a:ext cx="10515600" cy="4351338"/>
          </a:xfrm>
        </p:spPr>
        <p:txBody>
          <a:bodyPr>
            <a:no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Dynamic Routing Protocols</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RIP (Routing Information Protocol)</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tabLst>
                <a:tab pos="1371600" algn="l"/>
              </a:tabLst>
            </a:pP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A distance-vector routing protocol that uses hop count as a metric. Configuration involves enabling RIP and specifying the networks to include.</a:t>
            </a:r>
            <a:endParaRPr lang="en-DK"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tabLst>
                <a:tab pos="1371600" algn="l"/>
              </a:tabLst>
            </a:pP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Example command: </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router rip</a:t>
            </a: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 followed by </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network [network address]</a:t>
            </a: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OSPF (Open Shortest Path First)</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tabLst>
                <a:tab pos="1371600" algn="l"/>
              </a:tabLst>
            </a:pP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A link-state routing protocol that uses cost as a metric and supports hierarchical network design.</a:t>
            </a:r>
            <a:endParaRPr lang="en-DK"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tabLst>
                <a:tab pos="1371600" algn="l"/>
              </a:tabLst>
            </a:pP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Configuration: Enable OSPF using </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router </a:t>
            </a:r>
            <a:r>
              <a:rPr lang="en-DK" kern="0" dirty="0" err="1">
                <a:effectLst/>
                <a:latin typeface="Courier New" panose="02070309020205020404" pitchFamily="49" charset="0"/>
                <a:ea typeface="Times New Roman" panose="02020603050405020304" pitchFamily="18" charset="0"/>
                <a:cs typeface="Times New Roman" panose="02020603050405020304" pitchFamily="18" charset="0"/>
              </a:rPr>
              <a:t>ospf</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 [process-id]</a:t>
            </a: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 and define OSPF areas with </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network [network address] [wildcard mask] area [area-id]</a:t>
            </a: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EIGRP (Enhanced Interior Gateway Routing Protocol)</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tabLst>
                <a:tab pos="1371600" algn="l"/>
              </a:tabLst>
            </a:pP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A Cisco proprietary hybrid routing protocol combining the features of both distance-vector and link-state protocols.</a:t>
            </a:r>
            <a:endParaRPr lang="en-DK"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DK" sz="2000" dirty="0"/>
          </a:p>
        </p:txBody>
      </p:sp>
    </p:spTree>
    <p:extLst>
      <p:ext uri="{BB962C8B-B14F-4D97-AF65-F5344CB8AC3E}">
        <p14:creationId xmlns:p14="http://schemas.microsoft.com/office/powerpoint/2010/main" val="421094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BD090-E379-84E9-577E-AD1BD31A03B8}"/>
              </a:ext>
            </a:extLst>
          </p:cNvPr>
          <p:cNvSpPr>
            <a:spLocks noGrp="1"/>
          </p:cNvSpPr>
          <p:nvPr>
            <p:ph type="title"/>
          </p:nvPr>
        </p:nvSpPr>
        <p:spPr/>
        <p:txBody>
          <a:bodyPr/>
          <a:lstStyle/>
          <a:p>
            <a:r>
              <a:rPr lang="en-DK" sz="4400" b="1" kern="0" dirty="0">
                <a:effectLst/>
                <a:latin typeface="Times New Roman" panose="02020603050405020304" pitchFamily="18" charset="0"/>
                <a:ea typeface="Times New Roman" panose="02020603050405020304" pitchFamily="18" charset="0"/>
                <a:cs typeface="Times New Roman" panose="02020603050405020304" pitchFamily="18" charset="0"/>
              </a:rPr>
              <a:t>Configuring Security Features</a:t>
            </a:r>
            <a:br>
              <a:rPr lang="en-DK"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n-DK" dirty="0"/>
          </a:p>
        </p:txBody>
      </p:sp>
      <p:sp>
        <p:nvSpPr>
          <p:cNvPr id="3" name="Content Placeholder 2">
            <a:extLst>
              <a:ext uri="{FF2B5EF4-FFF2-40B4-BE49-F238E27FC236}">
                <a16:creationId xmlns:a16="http://schemas.microsoft.com/office/drawing/2014/main" id="{43B4742E-380B-0F23-7362-4E919610DE95}"/>
              </a:ext>
            </a:extLst>
          </p:cNvPr>
          <p:cNvSpPr>
            <a:spLocks noGrp="1"/>
          </p:cNvSpPr>
          <p:nvPr>
            <p:ph idx="1"/>
          </p:nvPr>
        </p:nvSpPr>
        <p:spPr>
          <a:xfrm>
            <a:off x="838200" y="1027906"/>
            <a:ext cx="10515600" cy="4351338"/>
          </a:xfrm>
        </p:spPr>
        <p:txBody>
          <a:bodyPr>
            <a:no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Access Control Lists (ACLs)</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:ACLs are used to control traffic into and out of network interfaces based on IP addresses, protocols, or ports.</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Configuration</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tabLst>
                <a:tab pos="1371600" algn="l"/>
              </a:tabLst>
            </a:pP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Standard ACLs: Restrict based on source IP. Example: </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access-list 10 permit 192.168.1.0 0.0.0.255</a:t>
            </a: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tabLst>
                <a:tab pos="1371600" algn="l"/>
              </a:tabLst>
            </a:pP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Extended ACLs: Restrict based on source and destination IP, protocol, and port. Example: </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access-list 100 permit </a:t>
            </a:r>
            <a:r>
              <a:rPr lang="en-DK" kern="0" dirty="0" err="1">
                <a:effectLst/>
                <a:latin typeface="Courier New" panose="02070309020205020404" pitchFamily="49" charset="0"/>
                <a:ea typeface="Times New Roman" panose="02020603050405020304" pitchFamily="18" charset="0"/>
                <a:cs typeface="Times New Roman" panose="02020603050405020304" pitchFamily="18" charset="0"/>
              </a:rPr>
              <a:t>tcp</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 192.168.1.0 0.0.0.255 any </a:t>
            </a:r>
            <a:r>
              <a:rPr lang="en-DK" kern="0" dirty="0" err="1">
                <a:effectLst/>
                <a:latin typeface="Courier New" panose="02070309020205020404" pitchFamily="49" charset="0"/>
                <a:ea typeface="Times New Roman" panose="02020603050405020304" pitchFamily="18" charset="0"/>
                <a:cs typeface="Times New Roman" panose="02020603050405020304" pitchFamily="18" charset="0"/>
              </a:rPr>
              <a:t>eq</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 80</a:t>
            </a: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Network Address Translation (NAT)</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:NAT is used to map private IP addresses to a public IP address, allowing multiple devices on a local network to share a single public IP.</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Configuration</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tabLst>
                <a:tab pos="1371600" algn="l"/>
              </a:tabLst>
            </a:pP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Configure inside and outside interfaces using </a:t>
            </a:r>
            <a:r>
              <a:rPr lang="en-DK" kern="0" dirty="0" err="1">
                <a:effectLst/>
                <a:latin typeface="Courier New" panose="02070309020205020404" pitchFamily="49" charset="0"/>
                <a:ea typeface="Times New Roman" panose="02020603050405020304" pitchFamily="18" charset="0"/>
                <a:cs typeface="Times New Roman" panose="02020603050405020304" pitchFamily="18" charset="0"/>
              </a:rPr>
              <a:t>ip</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DK" kern="0" dirty="0" err="1">
                <a:effectLst/>
                <a:latin typeface="Courier New" panose="02070309020205020404" pitchFamily="49" charset="0"/>
                <a:ea typeface="Times New Roman" panose="02020603050405020304" pitchFamily="18" charset="0"/>
                <a:cs typeface="Times New Roman" panose="02020603050405020304" pitchFamily="18" charset="0"/>
              </a:rPr>
              <a:t>nat</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 inside</a:t>
            </a: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DK" kern="0" dirty="0" err="1">
                <a:effectLst/>
                <a:latin typeface="Courier New" panose="02070309020205020404" pitchFamily="49" charset="0"/>
                <a:ea typeface="Times New Roman" panose="02020603050405020304" pitchFamily="18" charset="0"/>
                <a:cs typeface="Times New Roman" panose="02020603050405020304" pitchFamily="18" charset="0"/>
              </a:rPr>
              <a:t>ip</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DK" kern="0" dirty="0" err="1">
                <a:effectLst/>
                <a:latin typeface="Courier New" panose="02070309020205020404" pitchFamily="49" charset="0"/>
                <a:ea typeface="Times New Roman" panose="02020603050405020304" pitchFamily="18" charset="0"/>
                <a:cs typeface="Times New Roman" panose="02020603050405020304" pitchFamily="18" charset="0"/>
              </a:rPr>
              <a:t>nat</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 outside</a:t>
            </a: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tabLst>
                <a:tab pos="1371600" algn="l"/>
              </a:tabLst>
            </a:pP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Define NAT pools and create static or dynamic NAT rules.</a:t>
            </a:r>
            <a:endParaRPr lang="en-DK"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DK" sz="2000" dirty="0"/>
          </a:p>
        </p:txBody>
      </p:sp>
    </p:spTree>
    <p:extLst>
      <p:ext uri="{BB962C8B-B14F-4D97-AF65-F5344CB8AC3E}">
        <p14:creationId xmlns:p14="http://schemas.microsoft.com/office/powerpoint/2010/main" val="1340327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DE3CB-3713-62D0-BC44-B01B1D39568F}"/>
              </a:ext>
            </a:extLst>
          </p:cNvPr>
          <p:cNvSpPr>
            <a:spLocks noGrp="1"/>
          </p:cNvSpPr>
          <p:nvPr>
            <p:ph type="title"/>
          </p:nvPr>
        </p:nvSpPr>
        <p:spPr/>
        <p:txBody>
          <a:bodyPr/>
          <a:lstStyle/>
          <a:p>
            <a:r>
              <a:rPr lang="en-DK" sz="4400" b="1" kern="0" dirty="0">
                <a:effectLst/>
                <a:latin typeface="Times New Roman" panose="02020603050405020304" pitchFamily="18" charset="0"/>
                <a:ea typeface="Times New Roman" panose="02020603050405020304" pitchFamily="18" charset="0"/>
                <a:cs typeface="Times New Roman" panose="02020603050405020304" pitchFamily="18" charset="0"/>
              </a:rPr>
              <a:t>Configuring Security Features</a:t>
            </a:r>
            <a:br>
              <a:rPr lang="en-DK"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n-DK" dirty="0"/>
          </a:p>
        </p:txBody>
      </p:sp>
      <p:sp>
        <p:nvSpPr>
          <p:cNvPr id="3" name="Content Placeholder 2">
            <a:extLst>
              <a:ext uri="{FF2B5EF4-FFF2-40B4-BE49-F238E27FC236}">
                <a16:creationId xmlns:a16="http://schemas.microsoft.com/office/drawing/2014/main" id="{C1EF4842-1906-56B2-8979-3E251809B0E9}"/>
              </a:ext>
            </a:extLst>
          </p:cNvPr>
          <p:cNvSpPr>
            <a:spLocks noGrp="1"/>
          </p:cNvSpPr>
          <p:nvPr>
            <p:ph idx="1"/>
          </p:nvPr>
        </p:nvSpPr>
        <p:spPr>
          <a:xfrm>
            <a:off x="655320" y="1253331"/>
            <a:ext cx="10515600" cy="4351338"/>
          </a:xfrm>
        </p:spPr>
        <p:txBody>
          <a:bodyPr>
            <a:no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Secure Management</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SSH Configuration</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tabLst>
                <a:tab pos="1371600" algn="l"/>
              </a:tabLst>
            </a:pP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Enable SSH for secure remote access using </a:t>
            </a:r>
            <a:r>
              <a:rPr lang="en-DK" kern="0" dirty="0" err="1">
                <a:effectLst/>
                <a:latin typeface="Courier New" panose="02070309020205020404" pitchFamily="49" charset="0"/>
                <a:ea typeface="Times New Roman" panose="02020603050405020304" pitchFamily="18" charset="0"/>
                <a:cs typeface="Times New Roman" panose="02020603050405020304" pitchFamily="18" charset="0"/>
              </a:rPr>
              <a:t>ip</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 domain-name [domain]</a:t>
            </a: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 generate RSA keys with </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crypto key generate </a:t>
            </a:r>
            <a:r>
              <a:rPr lang="en-DK" kern="0" dirty="0" err="1">
                <a:effectLst/>
                <a:latin typeface="Courier New" panose="02070309020205020404" pitchFamily="49" charset="0"/>
                <a:ea typeface="Times New Roman" panose="02020603050405020304" pitchFamily="18" charset="0"/>
                <a:cs typeface="Times New Roman" panose="02020603050405020304" pitchFamily="18" charset="0"/>
              </a:rPr>
              <a:t>rsa</a:t>
            </a: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 and enable SSH with </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line </a:t>
            </a:r>
            <a:r>
              <a:rPr lang="en-DK" kern="0" dirty="0" err="1">
                <a:effectLst/>
                <a:latin typeface="Courier New" panose="02070309020205020404" pitchFamily="49" charset="0"/>
                <a:ea typeface="Times New Roman" panose="02020603050405020304" pitchFamily="18" charset="0"/>
                <a:cs typeface="Times New Roman" panose="02020603050405020304" pitchFamily="18" charset="0"/>
              </a:rPr>
              <a:t>vty</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 0 4</a:t>
            </a: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 followed by </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transport input ssh</a:t>
            </a: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Password Protection</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tabLst>
                <a:tab pos="1371600" algn="l"/>
              </a:tabLst>
            </a:pP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Set strong passwords for device access using commands like </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enable secret [password]</a:t>
            </a: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 for privileged EXEC mode and </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line console 0</a:t>
            </a: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 followed by </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password [password]</a:t>
            </a: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 for console access.</a:t>
            </a:r>
            <a:endParaRPr lang="en-DK"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Enable Logging</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tabLst>
                <a:tab pos="1371600" algn="l"/>
              </a:tabLst>
            </a:pP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Configure logging to monitor and record device activity. Example: </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logging buffered [size]</a:t>
            </a: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 to log messages in the device’s buffer memory.</a:t>
            </a:r>
            <a:endParaRPr lang="en-DK"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DK" sz="2000" dirty="0"/>
          </a:p>
        </p:txBody>
      </p:sp>
    </p:spTree>
    <p:extLst>
      <p:ext uri="{BB962C8B-B14F-4D97-AF65-F5344CB8AC3E}">
        <p14:creationId xmlns:p14="http://schemas.microsoft.com/office/powerpoint/2010/main" val="2783553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25B0B-C11E-2F09-5298-A6A5414765C3}"/>
              </a:ext>
            </a:extLst>
          </p:cNvPr>
          <p:cNvSpPr>
            <a:spLocks noGrp="1"/>
          </p:cNvSpPr>
          <p:nvPr>
            <p:ph type="title"/>
          </p:nvPr>
        </p:nvSpPr>
        <p:spPr>
          <a:xfrm>
            <a:off x="838200" y="-106680"/>
            <a:ext cx="10515600" cy="1325563"/>
          </a:xfrm>
        </p:spPr>
        <p:txBody>
          <a:bodyPr/>
          <a:lstStyle/>
          <a:p>
            <a:r>
              <a:rPr lang="en-DK" sz="4400" b="1" kern="0" dirty="0">
                <a:effectLst/>
                <a:latin typeface="Times New Roman" panose="02020603050405020304" pitchFamily="18" charset="0"/>
                <a:ea typeface="Times New Roman" panose="02020603050405020304" pitchFamily="18" charset="0"/>
                <a:cs typeface="Times New Roman" panose="02020603050405020304" pitchFamily="18" charset="0"/>
              </a:rPr>
              <a:t>Configuring Network Services</a:t>
            </a:r>
            <a:br>
              <a:rPr lang="en-DK"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n-DK" dirty="0"/>
          </a:p>
        </p:txBody>
      </p:sp>
      <p:sp>
        <p:nvSpPr>
          <p:cNvPr id="3" name="Content Placeholder 2">
            <a:extLst>
              <a:ext uri="{FF2B5EF4-FFF2-40B4-BE49-F238E27FC236}">
                <a16:creationId xmlns:a16="http://schemas.microsoft.com/office/drawing/2014/main" id="{55A699DD-5989-135B-CBFB-2F8283B1607F}"/>
              </a:ext>
            </a:extLst>
          </p:cNvPr>
          <p:cNvSpPr>
            <a:spLocks noGrp="1"/>
          </p:cNvSpPr>
          <p:nvPr>
            <p:ph idx="1"/>
          </p:nvPr>
        </p:nvSpPr>
        <p:spPr>
          <a:xfrm>
            <a:off x="838200" y="438785"/>
            <a:ext cx="10515600" cy="4351338"/>
          </a:xfrm>
        </p:spPr>
        <p:txBody>
          <a:bodyPr>
            <a:no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DHCP (Dynamic Host Configuration Protocol)</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 DHCP dynamically assigns IP addresses to devices on the network.</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Configuration</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tabLst>
                <a:tab pos="1371600" algn="l"/>
              </a:tabLst>
            </a:pP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Define a DHCP pool using </a:t>
            </a:r>
            <a:r>
              <a:rPr lang="en-DK" kern="0" dirty="0" err="1">
                <a:effectLst/>
                <a:latin typeface="Courier New" panose="02070309020205020404" pitchFamily="49" charset="0"/>
                <a:ea typeface="Times New Roman" panose="02020603050405020304" pitchFamily="18" charset="0"/>
                <a:cs typeface="Times New Roman" panose="02020603050405020304" pitchFamily="18" charset="0"/>
              </a:rPr>
              <a:t>ip</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DK" kern="0" dirty="0" err="1">
                <a:effectLst/>
                <a:latin typeface="Courier New" panose="02070309020205020404" pitchFamily="49" charset="0"/>
                <a:ea typeface="Times New Roman" panose="02020603050405020304" pitchFamily="18" charset="0"/>
                <a:cs typeface="Times New Roman" panose="02020603050405020304" pitchFamily="18" charset="0"/>
              </a:rPr>
              <a:t>dhcp</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 pool [name]</a:t>
            </a: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 specify the network and default gateway, and optionally exclude addresses with </a:t>
            </a:r>
            <a:r>
              <a:rPr lang="en-DK" kern="0" dirty="0" err="1">
                <a:effectLst/>
                <a:latin typeface="Courier New" panose="02070309020205020404" pitchFamily="49" charset="0"/>
                <a:ea typeface="Times New Roman" panose="02020603050405020304" pitchFamily="18" charset="0"/>
                <a:cs typeface="Times New Roman" panose="02020603050405020304" pitchFamily="18" charset="0"/>
              </a:rPr>
              <a:t>ip</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DK" kern="0" dirty="0" err="1">
                <a:effectLst/>
                <a:latin typeface="Courier New" panose="02070309020205020404" pitchFamily="49" charset="0"/>
                <a:ea typeface="Times New Roman" panose="02020603050405020304" pitchFamily="18" charset="0"/>
                <a:cs typeface="Times New Roman" panose="02020603050405020304" pitchFamily="18" charset="0"/>
              </a:rPr>
              <a:t>dhcp</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 excluded-address [start IP] [end IP]</a:t>
            </a: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VLANs (Virtual Local Area Networks)</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:VLANs segment a network into separate, isolated subnetworks.</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Configuration</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tabLst>
                <a:tab pos="1371600" algn="l"/>
              </a:tabLst>
            </a:pP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Create VLANs with </a:t>
            </a:r>
            <a:r>
              <a:rPr lang="en-DK" kern="0" dirty="0" err="1">
                <a:effectLst/>
                <a:latin typeface="Courier New" panose="02070309020205020404" pitchFamily="49" charset="0"/>
                <a:ea typeface="Times New Roman" panose="02020603050405020304" pitchFamily="18" charset="0"/>
                <a:cs typeface="Times New Roman" panose="02020603050405020304" pitchFamily="18" charset="0"/>
              </a:rPr>
              <a:t>vlan</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DK" kern="0" dirty="0" err="1">
                <a:effectLst/>
                <a:latin typeface="Courier New" panose="02070309020205020404" pitchFamily="49" charset="0"/>
                <a:ea typeface="Times New Roman" panose="02020603050405020304" pitchFamily="18" charset="0"/>
                <a:cs typeface="Times New Roman" panose="02020603050405020304" pitchFamily="18" charset="0"/>
              </a:rPr>
              <a:t>vlan</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-id]</a:t>
            </a: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 and assign interfaces to VLANs using </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interface [interface-id]</a:t>
            </a: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 followed by </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switchport access </a:t>
            </a:r>
            <a:r>
              <a:rPr lang="en-DK" kern="0" dirty="0" err="1">
                <a:effectLst/>
                <a:latin typeface="Courier New" panose="02070309020205020404" pitchFamily="49" charset="0"/>
                <a:ea typeface="Times New Roman" panose="02020603050405020304" pitchFamily="18" charset="0"/>
                <a:cs typeface="Times New Roman" panose="02020603050405020304" pitchFamily="18" charset="0"/>
              </a:rPr>
              <a:t>vlan</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DK" kern="0" dirty="0" err="1">
                <a:effectLst/>
                <a:latin typeface="Courier New" panose="02070309020205020404" pitchFamily="49" charset="0"/>
                <a:ea typeface="Times New Roman" panose="02020603050405020304" pitchFamily="18" charset="0"/>
                <a:cs typeface="Times New Roman" panose="02020603050405020304" pitchFamily="18" charset="0"/>
              </a:rPr>
              <a:t>vlan</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-id]</a:t>
            </a: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DNS (Domain Name System)</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 DNS translates domain names into IP addresses.</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Configuration</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tabLst>
                <a:tab pos="1371600" algn="l"/>
              </a:tabLst>
            </a:pP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Set up DNS server settings with </a:t>
            </a:r>
            <a:r>
              <a:rPr lang="en-DK" kern="0" dirty="0" err="1">
                <a:effectLst/>
                <a:latin typeface="Courier New" panose="02070309020205020404" pitchFamily="49" charset="0"/>
                <a:ea typeface="Times New Roman" panose="02020603050405020304" pitchFamily="18" charset="0"/>
                <a:cs typeface="Times New Roman" panose="02020603050405020304" pitchFamily="18" charset="0"/>
              </a:rPr>
              <a:t>ip</a:t>
            </a:r>
            <a:r>
              <a:rPr lang="en-DK" kern="0" dirty="0">
                <a:effectLst/>
                <a:latin typeface="Courier New" panose="02070309020205020404" pitchFamily="49" charset="0"/>
                <a:ea typeface="Times New Roman" panose="02020603050405020304" pitchFamily="18" charset="0"/>
                <a:cs typeface="Times New Roman" panose="02020603050405020304" pitchFamily="18" charset="0"/>
              </a:rPr>
              <a:t> name-server [DNS IP]</a:t>
            </a:r>
            <a:r>
              <a:rPr lang="en-DK"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DK" sz="2000" dirty="0"/>
          </a:p>
        </p:txBody>
      </p:sp>
    </p:spTree>
    <p:extLst>
      <p:ext uri="{BB962C8B-B14F-4D97-AF65-F5344CB8AC3E}">
        <p14:creationId xmlns:p14="http://schemas.microsoft.com/office/powerpoint/2010/main" val="2911517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1984</TotalTime>
  <Words>2865</Words>
  <Application>Microsoft Office PowerPoint</Application>
  <PresentationFormat>Widescreen</PresentationFormat>
  <Paragraphs>225</Paragraphs>
  <Slides>32</Slides>
  <Notes>19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32</vt:i4>
      </vt:variant>
    </vt:vector>
  </HeadingPairs>
  <TitlesOfParts>
    <vt:vector size="46" baseType="lpstr">
      <vt:lpstr>Arial</vt:lpstr>
      <vt:lpstr>Arial Unicode MS</vt:lpstr>
      <vt:lpstr>Calibri</vt:lpstr>
      <vt:lpstr>Calibri Light</vt:lpstr>
      <vt:lpstr>Courier New</vt:lpstr>
      <vt:lpstr>Merriweather</vt:lpstr>
      <vt:lpstr>Open Sans</vt:lpstr>
      <vt:lpstr>Palatino Linotype</vt:lpstr>
      <vt:lpstr>Platypi</vt:lpstr>
      <vt:lpstr>Source Serif Pro</vt:lpstr>
      <vt:lpstr>Symbol</vt:lpstr>
      <vt:lpstr>Times New Roman</vt:lpstr>
      <vt:lpstr>Wingdings</vt:lpstr>
      <vt:lpstr>Office Theme</vt:lpstr>
      <vt:lpstr>PowerPoint Presentation</vt:lpstr>
      <vt:lpstr>PowerPoint Presentation</vt:lpstr>
      <vt:lpstr> Introduction to NOS </vt:lpstr>
      <vt:lpstr>Initial Setup and Configuration </vt:lpstr>
      <vt:lpstr>Configuring Routing Protocols </vt:lpstr>
      <vt:lpstr>Configuring Routing Protocols </vt:lpstr>
      <vt:lpstr>Configuring Security Features </vt:lpstr>
      <vt:lpstr>Configuring Security Features </vt:lpstr>
      <vt:lpstr>Configuring Network Services </vt:lpstr>
      <vt:lpstr>Monitoring and Maintenance </vt:lpstr>
      <vt:lpstr>Best Practices in NOS Configuration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hajarah ali</dc:creator>
  <cp:lastModifiedBy>hajarah ali</cp:lastModifiedBy>
  <cp:revision>6</cp:revision>
  <dcterms:created xsi:type="dcterms:W3CDTF">2024-08-19T23:19:00Z</dcterms:created>
  <dcterms:modified xsi:type="dcterms:W3CDTF">2024-08-23T02:26:02Z</dcterms:modified>
</cp:coreProperties>
</file>