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29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BF7AB-7DB6-49DD-8203-876B5F354760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AE933-B316-4B27-B568-FD57AACDA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23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AE933-B316-4B27-B568-FD57AACDA7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1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4010A-321A-44E9-AEBF-7FBB334EC21C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82D6A-A635-4D9C-B53A-3A1B9BA01E00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CE78-C4B6-4439-848A-FABB77948E60}" type="datetime1">
              <a:rPr lang="en-US" smtClean="0"/>
              <a:t>3/2/2022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D2C8-0C4F-4038-9C7D-E12E75C43CF1}" type="datetime1">
              <a:rPr lang="en-US" smtClean="0"/>
              <a:t>3/2/2022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77DDA-4A2D-401E-8FF4-CFB7624A5595}" type="datetime1">
              <a:rPr lang="en-US" smtClean="0"/>
              <a:t>3/2/2022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25016" y="67132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25016" y="638555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25016" y="9197797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125016" y="923056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30604" y="9236121"/>
            <a:ext cx="2102485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D880-AA8C-4B0E-A3E6-E1107CE8B7A4}" type="datetime1">
              <a:rPr lang="en-US" smtClean="0"/>
              <a:t>3/2/2022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104382" y="9236121"/>
            <a:ext cx="552450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3705" cy="852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760"/>
              </a:spcBef>
            </a:pPr>
            <a:r>
              <a:rPr sz="1100" b="1" spc="-5" dirty="0">
                <a:latin typeface="Bookman Old Style"/>
                <a:cs typeface="Bookman Old Style"/>
              </a:rPr>
              <a:t>COMPUTER CLASSIFICATION</a:t>
            </a:r>
            <a:endParaRPr sz="1100">
              <a:latin typeface="Bookman Old Style"/>
              <a:cs typeface="Bookman Old Style"/>
            </a:endParaRPr>
          </a:p>
          <a:p>
            <a:pPr marL="12700" marR="7620">
              <a:lnSpc>
                <a:spcPts val="1280"/>
              </a:lnSpc>
              <a:spcBef>
                <a:spcPts val="65"/>
              </a:spcBef>
            </a:pPr>
            <a:r>
              <a:rPr sz="1100" b="0" spc="-5" dirty="0">
                <a:latin typeface="Bookman Old Style"/>
                <a:cs typeface="Bookman Old Style"/>
              </a:rPr>
              <a:t>Computers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generally classified into various classes. The basic computer  classifications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include;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40"/>
              </a:lnSpc>
              <a:buAutoNum type="arabicPeriod"/>
              <a:tabLst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Classification by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process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0"/>
              </a:lnSpc>
              <a:buAutoNum type="arabicPeriod"/>
              <a:tabLst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Classification by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purpose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5"/>
              </a:lnSpc>
              <a:buAutoNum type="arabicPeriod"/>
              <a:tabLst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Classification by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size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310"/>
              </a:lnSpc>
              <a:buAutoNum type="arabicPeriod"/>
              <a:tabLst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Classification by processor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power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algn="just">
              <a:lnSpc>
                <a:spcPts val="1300"/>
              </a:lnSpc>
            </a:pPr>
            <a:r>
              <a:rPr sz="1100" b="1" dirty="0">
                <a:latin typeface="Bookman Old Style"/>
                <a:cs typeface="Bookman Old Style"/>
              </a:rPr>
              <a:t>CLASSIFICATION BY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PROCESS</a:t>
            </a:r>
            <a:endParaRPr sz="1100">
              <a:latin typeface="Bookman Old Style"/>
              <a:cs typeface="Bookman Old Style"/>
            </a:endParaRPr>
          </a:p>
          <a:p>
            <a:pPr marL="12700" marR="7620" algn="just">
              <a:lnSpc>
                <a:spcPts val="1300"/>
              </a:lnSpc>
              <a:spcBef>
                <a:spcPts val="40"/>
              </a:spcBef>
            </a:pPr>
            <a:r>
              <a:rPr sz="1100" b="0" dirty="0">
                <a:latin typeface="Bookman Old Style"/>
                <a:cs typeface="Bookman Old Style"/>
              </a:rPr>
              <a:t>Under </a:t>
            </a:r>
            <a:r>
              <a:rPr sz="1100" b="0" spc="-5" dirty="0">
                <a:latin typeface="Bookman Old Style"/>
                <a:cs typeface="Bookman Old Style"/>
              </a:rPr>
              <a:t>this classification, computers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classified according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how data  processed is presented. This classification is further divided into </a:t>
            </a:r>
            <a:r>
              <a:rPr sz="1100" b="0" dirty="0">
                <a:latin typeface="Bookman Old Style"/>
                <a:cs typeface="Bookman Old Style"/>
              </a:rPr>
              <a:t>3 </a:t>
            </a:r>
            <a:r>
              <a:rPr sz="1100" b="0" spc="-5" dirty="0">
                <a:latin typeface="Bookman Old Style"/>
                <a:cs typeface="Bookman Old Style"/>
              </a:rPr>
              <a:t>sub classes.  These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include:</a:t>
            </a:r>
            <a:endParaRPr sz="1100">
              <a:latin typeface="Bookman Old Style"/>
              <a:cs typeface="Bookman Old Style"/>
            </a:endParaRPr>
          </a:p>
          <a:p>
            <a:pPr marL="224154" indent="-211454" algn="just">
              <a:lnSpc>
                <a:spcPts val="1235"/>
              </a:lnSpc>
              <a:buAutoNum type="alphaLcParenR"/>
              <a:tabLst>
                <a:tab pos="22479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Digital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229870" indent="-217170" algn="just">
              <a:lnSpc>
                <a:spcPts val="1290"/>
              </a:lnSpc>
              <a:buAutoNum type="alphaLcParenR"/>
              <a:tabLst>
                <a:tab pos="230504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Analog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216535" indent="-203835" algn="just">
              <a:lnSpc>
                <a:spcPts val="1300"/>
              </a:lnSpc>
              <a:buAutoNum type="alphaLcParenR"/>
              <a:tabLst>
                <a:tab pos="21717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Hybrid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marL="231775" indent="-219075" algn="just">
              <a:lnSpc>
                <a:spcPts val="1300"/>
              </a:lnSpc>
              <a:buAutoNum type="alphaLcParenR"/>
              <a:tabLst>
                <a:tab pos="23241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Digital</a:t>
            </a:r>
            <a:r>
              <a:rPr sz="1100" b="1" spc="-1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12700" marR="7620" algn="just">
              <a:lnSpc>
                <a:spcPct val="977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computers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process data that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represented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10" dirty="0">
                <a:latin typeface="Bookman Old Style"/>
                <a:cs typeface="Bookman Old Style"/>
              </a:rPr>
              <a:t>form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discrete  values. Discrete values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numbers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defined like 1, 2, </a:t>
            </a:r>
            <a:r>
              <a:rPr sz="1100" b="0" dirty="0">
                <a:latin typeface="Bookman Old Style"/>
                <a:cs typeface="Bookman Old Style"/>
              </a:rPr>
              <a:t>3 </a:t>
            </a:r>
            <a:r>
              <a:rPr sz="1100" b="0" spc="-5" dirty="0">
                <a:latin typeface="Bookman Old Style"/>
                <a:cs typeface="Bookman Old Style"/>
              </a:rPr>
              <a:t>example </a:t>
            </a:r>
            <a:r>
              <a:rPr sz="1100" b="0" dirty="0">
                <a:latin typeface="Bookman Old Style"/>
                <a:cs typeface="Bookman Old Style"/>
              </a:rPr>
              <a:t>of  this </a:t>
            </a:r>
            <a:r>
              <a:rPr sz="1100" b="0" spc="-5" dirty="0">
                <a:latin typeface="Bookman Old Style"/>
                <a:cs typeface="Bookman Old Style"/>
              </a:rPr>
              <a:t>computer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found in digital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watches.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marL="187325" indent="-174625">
              <a:lnSpc>
                <a:spcPts val="1300"/>
              </a:lnSpc>
              <a:buAutoNum type="alphaLcParenR" startAt="2"/>
              <a:tabLst>
                <a:tab pos="18796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Analog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8000"/>
              </a:lnSpc>
              <a:spcBef>
                <a:spcPts val="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computers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process data that is </a:t>
            </a:r>
            <a:r>
              <a:rPr sz="1100" b="0" dirty="0">
                <a:latin typeface="Bookman Old Style"/>
                <a:cs typeface="Bookman Old Style"/>
              </a:rPr>
              <a:t>in a </a:t>
            </a:r>
            <a:r>
              <a:rPr sz="1100" b="0" spc="-5" dirty="0">
                <a:latin typeface="Bookman Old Style"/>
                <a:cs typeface="Bookman Old Style"/>
              </a:rPr>
              <a:t>continuous form or  measurable quantities/unit, for example pressure, electrical voltage. They can  only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measured by comparing them </a:t>
            </a:r>
            <a:r>
              <a:rPr sz="1100" b="0" dirty="0">
                <a:latin typeface="Bookman Old Style"/>
                <a:cs typeface="Bookman Old Style"/>
              </a:rPr>
              <a:t>to other </a:t>
            </a:r>
            <a:r>
              <a:rPr sz="1100" b="0" spc="-5" dirty="0">
                <a:latin typeface="Bookman Old Style"/>
                <a:cs typeface="Bookman Old Style"/>
              </a:rPr>
              <a:t>specific units. Examples of  analog computers include those used by applications like thermometers,  voltmeters, </a:t>
            </a:r>
            <a:r>
              <a:rPr sz="1100" b="0" dirty="0">
                <a:latin typeface="Bookman Old Style"/>
                <a:cs typeface="Bookman Old Style"/>
              </a:rPr>
              <a:t>and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speedometers.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231775" indent="-219075">
              <a:lnSpc>
                <a:spcPts val="1300"/>
              </a:lnSpc>
              <a:buAutoNum type="alphaLcParenR" startAt="3"/>
              <a:tabLst>
                <a:tab pos="23241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Hybrid</a:t>
            </a:r>
            <a:r>
              <a:rPr sz="1100" b="1" spc="-1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12700" marR="6985" algn="just">
              <a:lnSpc>
                <a:spcPct val="979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Hybrid computers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those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have the combined features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both </a:t>
            </a:r>
            <a:r>
              <a:rPr sz="1100" b="0" spc="-5" dirty="0">
                <a:latin typeface="Bookman Old Style"/>
                <a:cs typeface="Bookman Old Style"/>
              </a:rPr>
              <a:t>the digital  computers and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analog computers. This means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spc="-5" dirty="0">
                <a:latin typeface="Bookman Old Style"/>
                <a:cs typeface="Bookman Old Style"/>
              </a:rPr>
              <a:t>can present data in  discrete values as well as continuous form </a:t>
            </a:r>
            <a:r>
              <a:rPr sz="1100" b="0" dirty="0">
                <a:latin typeface="Bookman Old Style"/>
                <a:cs typeface="Bookman Old Style"/>
              </a:rPr>
              <a:t>e.g. </a:t>
            </a:r>
            <a:r>
              <a:rPr sz="1100" b="0" spc="-5" dirty="0">
                <a:latin typeface="Bookman Old Style"/>
                <a:cs typeface="Bookman Old Style"/>
              </a:rPr>
              <a:t>include the common  microcomputers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sz="1100" b="1" dirty="0">
                <a:latin typeface="Bookman Old Style"/>
                <a:cs typeface="Bookman Old Style"/>
              </a:rPr>
              <a:t>CLASSIFICATIONS </a:t>
            </a:r>
            <a:r>
              <a:rPr sz="1100" b="1" spc="-10" dirty="0">
                <a:latin typeface="Bookman Old Style"/>
                <a:cs typeface="Bookman Old Style"/>
              </a:rPr>
              <a:t>BY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dirty="0">
                <a:latin typeface="Bookman Old Style"/>
                <a:cs typeface="Bookman Old Style"/>
              </a:rPr>
              <a:t>PURPOSE</a:t>
            </a:r>
            <a:endParaRPr sz="1100">
              <a:latin typeface="Bookman Old Style"/>
              <a:cs typeface="Bookman Old Style"/>
            </a:endParaRPr>
          </a:p>
          <a:p>
            <a:pPr marL="12700" marR="7620">
              <a:lnSpc>
                <a:spcPts val="1300"/>
              </a:lnSpc>
              <a:spcBef>
                <a:spcPts val="4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 Hybrid computers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classified according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work they are intended  for. This gives </a:t>
            </a:r>
            <a:r>
              <a:rPr sz="1100" b="0" dirty="0">
                <a:latin typeface="Bookman Old Style"/>
                <a:cs typeface="Bookman Old Style"/>
              </a:rPr>
              <a:t>us 2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categories: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84785" indent="-172085">
              <a:lnSpc>
                <a:spcPts val="1305"/>
              </a:lnSpc>
              <a:buAutoNum type="alphaLcParenR"/>
              <a:tabLst>
                <a:tab pos="18542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Special purpose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12700" marR="6985" algn="just">
              <a:lnSpc>
                <a:spcPts val="1300"/>
              </a:lnSpc>
              <a:spcBef>
                <a:spcPts val="4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computers designed </a:t>
            </a:r>
            <a:r>
              <a:rPr sz="1100" b="0" spc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handle only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particular task. </a:t>
            </a:r>
            <a:r>
              <a:rPr sz="1100" b="0" dirty="0">
                <a:latin typeface="Bookman Old Style"/>
                <a:cs typeface="Bookman Old Style"/>
              </a:rPr>
              <a:t>Their </a:t>
            </a:r>
            <a:r>
              <a:rPr sz="1100" b="0" spc="-5" dirty="0">
                <a:latin typeface="Bookman Old Style"/>
                <a:cs typeface="Bookman Old Style"/>
              </a:rPr>
              <a:t>form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operation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restricted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nature </a:t>
            </a:r>
            <a:r>
              <a:rPr sz="1100" b="0" dirty="0">
                <a:latin typeface="Bookman Old Style"/>
                <a:cs typeface="Bookman Old Style"/>
              </a:rPr>
              <a:t>e.g. </a:t>
            </a:r>
            <a:r>
              <a:rPr sz="1100" b="0" spc="-5" dirty="0">
                <a:latin typeface="Bookman Old Style"/>
                <a:cs typeface="Bookman Old Style"/>
              </a:rPr>
              <a:t>digital </a:t>
            </a:r>
            <a:r>
              <a:rPr sz="1100" b="0" dirty="0">
                <a:latin typeface="Bookman Old Style"/>
                <a:cs typeface="Bookman Old Style"/>
              </a:rPr>
              <a:t>watches, </a:t>
            </a:r>
            <a:r>
              <a:rPr sz="1100" b="0" spc="-5" dirty="0">
                <a:latin typeface="Bookman Old Style"/>
                <a:cs typeface="Bookman Old Style"/>
              </a:rPr>
              <a:t>lifts, petrol pumps, </a:t>
            </a:r>
            <a:r>
              <a:rPr sz="1100" b="0" dirty="0">
                <a:latin typeface="Bookman Old Style"/>
                <a:cs typeface="Bookman Old Style"/>
              </a:rPr>
              <a:t>and  </a:t>
            </a:r>
            <a:r>
              <a:rPr sz="1100" b="0" spc="-5" dirty="0">
                <a:latin typeface="Bookman Old Style"/>
                <a:cs typeface="Bookman Old Style"/>
              </a:rPr>
              <a:t>missiles.</a:t>
            </a:r>
            <a:endParaRPr sz="1100">
              <a:latin typeface="Bookman Old Style"/>
              <a:cs typeface="Bookman Old Style"/>
            </a:endParaRPr>
          </a:p>
          <a:p>
            <a:pPr marL="12700">
              <a:lnSpc>
                <a:spcPts val="1230"/>
              </a:lnSpc>
            </a:pPr>
            <a:r>
              <a:rPr sz="1100" b="0" spc="-5" dirty="0">
                <a:latin typeface="Bookman Old Style"/>
                <a:cs typeface="Bookman Old Style"/>
              </a:rPr>
              <a:t>These</a:t>
            </a:r>
            <a:r>
              <a:rPr sz="1100" b="0" spc="229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computers</a:t>
            </a:r>
            <a:r>
              <a:rPr sz="1100" b="0" spc="229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can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not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perform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any</a:t>
            </a:r>
            <a:r>
              <a:rPr sz="1100" b="0" spc="23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other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task</a:t>
            </a:r>
            <a:r>
              <a:rPr sz="1100" b="0" spc="229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other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than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that</a:t>
            </a:r>
            <a:r>
              <a:rPr sz="1100" b="0" spc="229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they</a:t>
            </a:r>
            <a:r>
              <a:rPr sz="1100" b="0" spc="235" dirty="0">
                <a:latin typeface="Bookman Old Style"/>
                <a:cs typeface="Bookman Old Style"/>
              </a:rPr>
              <a:t> </a:t>
            </a:r>
            <a:r>
              <a:rPr sz="1100" b="0" spc="-10" dirty="0">
                <a:latin typeface="Bookman Old Style"/>
                <a:cs typeface="Bookman Old Style"/>
              </a:rPr>
              <a:t>have</a:t>
            </a:r>
            <a:endParaRPr sz="1100">
              <a:latin typeface="Bookman Old Style"/>
              <a:cs typeface="Bookman Old Style"/>
            </a:endParaRPr>
          </a:p>
          <a:p>
            <a:pPr marL="12700" marR="5080">
              <a:lnSpc>
                <a:spcPts val="1280"/>
              </a:lnSpc>
              <a:spcBef>
                <a:spcPts val="65"/>
              </a:spcBef>
              <a:tabLst>
                <a:tab pos="1457325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been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designed</a:t>
            </a:r>
            <a:r>
              <a:rPr sz="1100" b="0" spc="2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for.	Computers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missiles can </a:t>
            </a:r>
            <a:r>
              <a:rPr sz="1100" b="0" dirty="0">
                <a:latin typeface="Bookman Old Style"/>
                <a:cs typeface="Bookman Old Style"/>
              </a:rPr>
              <a:t>not </a:t>
            </a:r>
            <a:r>
              <a:rPr sz="1100" b="0" spc="-10" dirty="0">
                <a:latin typeface="Bookman Old Style"/>
                <a:cs typeface="Bookman Old Style"/>
              </a:rPr>
              <a:t>do </a:t>
            </a:r>
            <a:r>
              <a:rPr sz="1100" b="0" spc="-5" dirty="0">
                <a:latin typeface="Bookman Old Style"/>
                <a:cs typeface="Bookman Old Style"/>
              </a:rPr>
              <a:t>data processing apart  from manipulating the necessary information for computer guided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missiles.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marL="234950" indent="-222250">
              <a:lnSpc>
                <a:spcPts val="1300"/>
              </a:lnSpc>
              <a:buAutoNum type="alphaLcParenR" startAt="2"/>
              <a:tabLst>
                <a:tab pos="235585" algn="l"/>
              </a:tabLst>
            </a:pPr>
            <a:r>
              <a:rPr sz="1100" b="1" dirty="0">
                <a:latin typeface="Bookman Old Style"/>
                <a:cs typeface="Bookman Old Style"/>
              </a:rPr>
              <a:t>General </a:t>
            </a:r>
            <a:r>
              <a:rPr sz="1100" b="1" spc="-5" dirty="0">
                <a:latin typeface="Bookman Old Style"/>
                <a:cs typeface="Bookman Old Style"/>
              </a:rPr>
              <a:t>purpose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>
              <a:latin typeface="Bookman Old Style"/>
              <a:cs typeface="Bookman Old Style"/>
            </a:endParaRPr>
          </a:p>
          <a:p>
            <a:pPr marL="12700" marR="6350">
              <a:lnSpc>
                <a:spcPts val="1300"/>
              </a:lnSpc>
              <a:spcBef>
                <a:spcPts val="35"/>
              </a:spcBef>
            </a:pPr>
            <a:r>
              <a:rPr sz="1100" b="0" spc="-5" dirty="0">
                <a:latin typeface="Bookman Old Style"/>
                <a:cs typeface="Bookman Old Style"/>
              </a:rPr>
              <a:t>Unlike special purpose computers, general purpose computers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adopted  </a:t>
            </a:r>
            <a:r>
              <a:rPr sz="1100" b="0" dirty="0">
                <a:latin typeface="Bookman Old Style"/>
                <a:cs typeface="Bookman Old Style"/>
              </a:rPr>
              <a:t>to</a:t>
            </a:r>
            <a:r>
              <a:rPr sz="1100" b="0" spc="2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perform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any</a:t>
            </a:r>
            <a:r>
              <a:rPr sz="1100" b="0" spc="2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task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or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solve</a:t>
            </a:r>
            <a:r>
              <a:rPr sz="1100" b="0" spc="2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specific</a:t>
            </a:r>
            <a:r>
              <a:rPr sz="1100" b="0" spc="2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problems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by</a:t>
            </a:r>
            <a:r>
              <a:rPr sz="1100" b="0" spc="2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means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of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specially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written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0530" cy="4748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6465" marR="5080" indent="-228600" algn="just">
              <a:lnSpc>
                <a:spcPct val="97700"/>
              </a:lnSpc>
              <a:spcBef>
                <a:spcPts val="790"/>
              </a:spcBef>
              <a:buFont typeface="Wingdings"/>
              <a:buChar char=""/>
              <a:tabLst>
                <a:tab pos="927100" algn="l"/>
              </a:tabLst>
            </a:pPr>
            <a:r>
              <a:rPr sz="1100" b="0" dirty="0">
                <a:latin typeface="Bookman Old Style"/>
                <a:cs typeface="Bookman Old Style"/>
              </a:rPr>
              <a:t>An </a:t>
            </a:r>
            <a:r>
              <a:rPr sz="1100" b="0" spc="-5" dirty="0">
                <a:latin typeface="Bookman Old Style"/>
                <a:cs typeface="Bookman Old Style"/>
              </a:rPr>
              <a:t>organization intending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install computer equipment can use 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computer bureau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evaluate the facility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interest. For example,  determining the necessary hardware and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software.</a:t>
            </a:r>
            <a:endParaRPr sz="1100">
              <a:latin typeface="Bookman Old Style"/>
              <a:cs typeface="Bookman Old Style"/>
            </a:endParaRPr>
          </a:p>
          <a:p>
            <a:pPr marL="926465" marR="6350" indent="-228600">
              <a:lnSpc>
                <a:spcPts val="1280"/>
              </a:lnSpc>
              <a:spcBef>
                <a:spcPts val="50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Staffing costs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spread </a:t>
            </a:r>
            <a:r>
              <a:rPr sz="1100" b="0" dirty="0">
                <a:latin typeface="Bookman Old Style"/>
                <a:cs typeface="Bookman Old Style"/>
              </a:rPr>
              <a:t>over </a:t>
            </a:r>
            <a:r>
              <a:rPr sz="1100" b="0" spc="-10" dirty="0">
                <a:latin typeface="Bookman Old Style"/>
                <a:cs typeface="Bookman Old Style"/>
              </a:rPr>
              <a:t>all the bureau </a:t>
            </a:r>
            <a:r>
              <a:rPr sz="1100" b="0" spc="-5" dirty="0">
                <a:latin typeface="Bookman Old Style"/>
                <a:cs typeface="Bookman Old Style"/>
              </a:rPr>
              <a:t>users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hence </a:t>
            </a:r>
            <a:r>
              <a:rPr sz="1100" b="0" dirty="0">
                <a:latin typeface="Bookman Old Style"/>
                <a:cs typeface="Bookman Old Style"/>
              </a:rPr>
              <a:t>not  a </a:t>
            </a:r>
            <a:r>
              <a:rPr sz="1100" b="0" spc="-5" dirty="0">
                <a:latin typeface="Bookman Old Style"/>
                <a:cs typeface="Bookman Old Style"/>
              </a:rPr>
              <a:t>burden </a:t>
            </a:r>
            <a:r>
              <a:rPr sz="1100" b="0" dirty="0">
                <a:latin typeface="Bookman Old Style"/>
                <a:cs typeface="Bookman Old Style"/>
              </a:rPr>
              <a:t>to a </a:t>
            </a:r>
            <a:r>
              <a:rPr sz="1100" b="0" spc="-5" dirty="0">
                <a:latin typeface="Bookman Old Style"/>
                <a:cs typeface="Bookman Old Style"/>
              </a:rPr>
              <a:t>single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organization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1050">
              <a:latin typeface="Times New Roman"/>
              <a:cs typeface="Times New Roman"/>
            </a:endParaRPr>
          </a:p>
          <a:p>
            <a:pPr marL="469265">
              <a:lnSpc>
                <a:spcPts val="1300"/>
              </a:lnSpc>
            </a:pPr>
            <a:r>
              <a:rPr sz="1100" b="1" spc="-5" dirty="0">
                <a:latin typeface="Bookman Old Style"/>
                <a:cs typeface="Bookman Old Style"/>
              </a:rPr>
              <a:t>Disadvantages</a:t>
            </a:r>
            <a:endParaRPr sz="1100">
              <a:latin typeface="Bookman Old Style"/>
              <a:cs typeface="Bookman Old Style"/>
            </a:endParaRPr>
          </a:p>
          <a:p>
            <a:pPr marL="926465" indent="-228600">
              <a:lnSpc>
                <a:spcPts val="129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facility doesn’t </a:t>
            </a:r>
            <a:r>
              <a:rPr sz="1100" b="0" spc="-10" dirty="0">
                <a:latin typeface="Bookman Old Style"/>
                <a:cs typeface="Bookman Old Style"/>
              </a:rPr>
              <a:t>become </a:t>
            </a:r>
            <a:r>
              <a:rPr sz="1100" b="0" spc="-5" dirty="0">
                <a:latin typeface="Bookman Old Style"/>
                <a:cs typeface="Bookman Old Style"/>
              </a:rPr>
              <a:t>an asset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clients</a:t>
            </a:r>
            <a:endParaRPr sz="1100">
              <a:latin typeface="Bookman Old Style"/>
              <a:cs typeface="Bookman Old Style"/>
            </a:endParaRPr>
          </a:p>
          <a:p>
            <a:pPr marL="926465" marR="6985" indent="-228600">
              <a:lnSpc>
                <a:spcPts val="1280"/>
              </a:lnSpc>
              <a:spcBef>
                <a:spcPts val="65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Clients may not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able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gain the necessary experience since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processing is done for </a:t>
            </a:r>
            <a:r>
              <a:rPr sz="1100" b="0" dirty="0">
                <a:latin typeface="Bookman Old Style"/>
                <a:cs typeface="Bookman Old Style"/>
              </a:rPr>
              <a:t>them</a:t>
            </a:r>
            <a:endParaRPr sz="1100">
              <a:latin typeface="Bookman Old Style"/>
              <a:cs typeface="Bookman Old Style"/>
            </a:endParaRPr>
          </a:p>
          <a:p>
            <a:pPr marL="926465" indent="-228600">
              <a:lnSpc>
                <a:spcPts val="125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Client’s confidential information can </a:t>
            </a:r>
            <a:r>
              <a:rPr sz="1100" b="0" spc="-10" dirty="0">
                <a:latin typeface="Bookman Old Style"/>
                <a:cs typeface="Bookman Old Style"/>
              </a:rPr>
              <a:t>be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leaked</a:t>
            </a:r>
            <a:endParaRPr sz="1100">
              <a:latin typeface="Bookman Old Style"/>
              <a:cs typeface="Bookman Old Style"/>
            </a:endParaRPr>
          </a:p>
          <a:p>
            <a:pPr marL="926465" indent="-228600">
              <a:lnSpc>
                <a:spcPts val="129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Mistakes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likely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be</a:t>
            </a:r>
            <a:r>
              <a:rPr sz="1100" b="0" spc="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made</a:t>
            </a:r>
            <a:endParaRPr sz="1100">
              <a:latin typeface="Bookman Old Style"/>
              <a:cs typeface="Bookman Old Style"/>
            </a:endParaRPr>
          </a:p>
          <a:p>
            <a:pPr marL="926465" indent="-228600">
              <a:lnSpc>
                <a:spcPts val="130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dirty="0">
                <a:latin typeface="Bookman Old Style"/>
                <a:cs typeface="Bookman Old Style"/>
              </a:rPr>
              <a:t>May </a:t>
            </a:r>
            <a:r>
              <a:rPr sz="1100" b="0" spc="-5" dirty="0">
                <a:latin typeface="Bookman Old Style"/>
                <a:cs typeface="Bookman Old Style"/>
              </a:rPr>
              <a:t>not provide all the services as desired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3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client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sz="1100" b="1" spc="-5" dirty="0">
                <a:latin typeface="Bookman Old Style"/>
                <a:cs typeface="Bookman Old Style"/>
              </a:rPr>
              <a:t>Factors that are considered in selecting </a:t>
            </a:r>
            <a:r>
              <a:rPr sz="1100" b="1" dirty="0">
                <a:latin typeface="Bookman Old Style"/>
                <a:cs typeface="Bookman Old Style"/>
              </a:rPr>
              <a:t>a </a:t>
            </a:r>
            <a:r>
              <a:rPr sz="1100" b="1" spc="-5" dirty="0">
                <a:latin typeface="Bookman Old Style"/>
                <a:cs typeface="Bookman Old Style"/>
              </a:rPr>
              <a:t>computer acquisition</a:t>
            </a:r>
            <a:r>
              <a:rPr sz="1100" b="1" spc="3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method</a:t>
            </a:r>
            <a:endParaRPr sz="1100">
              <a:latin typeface="Bookman Old Style"/>
              <a:cs typeface="Bookman Old Style"/>
            </a:endParaRPr>
          </a:p>
          <a:p>
            <a:pPr marL="469265" marR="6350" indent="-228600">
              <a:lnSpc>
                <a:spcPts val="1300"/>
              </a:lnSpc>
              <a:spcBef>
                <a:spcPts val="45"/>
              </a:spcBef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cost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equipment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relation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information requirements 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work load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10" dirty="0">
                <a:latin typeface="Bookman Old Style"/>
                <a:cs typeface="Bookman Old Style"/>
              </a:rPr>
              <a:t>firm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3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nature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tasks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be undertaken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equipment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fund available for purchase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5" dirty="0">
                <a:latin typeface="Bookman Old Style"/>
                <a:cs typeface="Bookman Old Style"/>
              </a:rPr>
              <a:t> </a:t>
            </a:r>
            <a:r>
              <a:rPr sz="1100" b="0" spc="-10" dirty="0">
                <a:latin typeface="Bookman Old Style"/>
                <a:cs typeface="Bookman Old Style"/>
              </a:rPr>
              <a:t>facility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maintenance cost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facility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5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expected costs and losses against the expected</a:t>
            </a:r>
            <a:r>
              <a:rPr sz="1100" b="0" spc="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benefits</a:t>
            </a:r>
            <a:endParaRPr sz="1100">
              <a:latin typeface="Bookman Old Style"/>
              <a:cs typeface="Bookman Old Style"/>
            </a:endParaRPr>
          </a:p>
          <a:p>
            <a:pPr marL="469265" marR="6350" indent="-228600">
              <a:lnSpc>
                <a:spcPts val="1280"/>
              </a:lnSpc>
              <a:spcBef>
                <a:spcPts val="60"/>
              </a:spcBef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expected growth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decrease in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organization’s information  requirements and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changes in the work load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the long</a:t>
            </a:r>
            <a:r>
              <a:rPr sz="1100" b="0" spc="3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run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4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lifespan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computer before it becomes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obsolete</a:t>
            </a:r>
            <a:endParaRPr sz="1100">
              <a:latin typeface="Bookman Old Style"/>
              <a:cs typeface="Bookman Old Style"/>
            </a:endParaRPr>
          </a:p>
          <a:p>
            <a:pPr marL="469265" marR="6350" indent="-228600">
              <a:lnSpc>
                <a:spcPts val="1300"/>
              </a:lnSpc>
              <a:spcBef>
                <a:spcPts val="40"/>
              </a:spcBef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Nature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work load </a:t>
            </a:r>
            <a:r>
              <a:rPr sz="1100" b="0" spc="-10" dirty="0">
                <a:latin typeface="Bookman Old Style"/>
                <a:cs typeface="Bookman Old Style"/>
              </a:rPr>
              <a:t>to be </a:t>
            </a:r>
            <a:r>
              <a:rPr sz="1100" b="0" spc="-5" dirty="0">
                <a:latin typeface="Bookman Old Style"/>
                <a:cs typeface="Bookman Old Style"/>
              </a:rPr>
              <a:t>processed, </a:t>
            </a:r>
            <a:r>
              <a:rPr sz="1100" b="0" dirty="0">
                <a:latin typeface="Bookman Old Style"/>
                <a:cs typeface="Bookman Old Style"/>
              </a:rPr>
              <a:t>is it </a:t>
            </a:r>
            <a:r>
              <a:rPr sz="1100" b="0" spc="-5" dirty="0">
                <a:latin typeface="Bookman Old Style"/>
                <a:cs typeface="Bookman Old Style"/>
              </a:rPr>
              <a:t>confidential data that  doesn’t need </a:t>
            </a:r>
            <a:r>
              <a:rPr sz="1100" b="0" dirty="0">
                <a:latin typeface="Bookman Old Style"/>
                <a:cs typeface="Bookman Old Style"/>
              </a:rPr>
              <a:t>to</a:t>
            </a:r>
            <a:r>
              <a:rPr sz="1100" b="0" spc="-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leak?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3070" cy="868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8255" algn="just">
              <a:lnSpc>
                <a:spcPts val="1300"/>
              </a:lnSpc>
              <a:spcBef>
                <a:spcPts val="820"/>
              </a:spcBef>
            </a:pPr>
            <a:r>
              <a:rPr sz="1100" b="0" spc="-5" dirty="0">
                <a:latin typeface="Bookman Old Style"/>
                <a:cs typeface="Bookman Old Style"/>
              </a:rPr>
              <a:t>programs.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typical computer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this </a:t>
            </a:r>
            <a:r>
              <a:rPr sz="1100" b="0" spc="-10" dirty="0">
                <a:latin typeface="Bookman Old Style"/>
                <a:cs typeface="Bookman Old Style"/>
              </a:rPr>
              <a:t>type </a:t>
            </a:r>
            <a:r>
              <a:rPr sz="1100" b="0" spc="-5" dirty="0">
                <a:latin typeface="Bookman Old Style"/>
                <a:cs typeface="Bookman Old Style"/>
              </a:rPr>
              <a:t>can perform calculations, keep data 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time, word process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document, </a:t>
            </a:r>
            <a:r>
              <a:rPr sz="1100" b="0" spc="-10" dirty="0">
                <a:latin typeface="Bookman Old Style"/>
                <a:cs typeface="Bookman Old Style"/>
              </a:rPr>
              <a:t>store </a:t>
            </a:r>
            <a:r>
              <a:rPr sz="1100" b="0" spc="-5" dirty="0">
                <a:latin typeface="Bookman Old Style"/>
                <a:cs typeface="Bookman Old Style"/>
              </a:rPr>
              <a:t>databases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etc.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7620" algn="just">
              <a:lnSpc>
                <a:spcPct val="97700"/>
              </a:lnSpc>
            </a:pPr>
            <a:r>
              <a:rPr sz="1100" b="0" spc="-5" dirty="0">
                <a:latin typeface="Bookman Old Style"/>
                <a:cs typeface="Bookman Old Style"/>
              </a:rPr>
              <a:t>Previously, computers used </a:t>
            </a:r>
            <a:r>
              <a:rPr sz="1100" b="0" spc="-10" dirty="0">
                <a:latin typeface="Bookman Old Style"/>
                <a:cs typeface="Bookman Old Style"/>
              </a:rPr>
              <a:t>to be </a:t>
            </a:r>
            <a:r>
              <a:rPr sz="1100" b="0" spc="-5" dirty="0">
                <a:latin typeface="Bookman Old Style"/>
                <a:cs typeface="Bookman Old Style"/>
              </a:rPr>
              <a:t>classified according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purpose they were  </a:t>
            </a:r>
            <a:r>
              <a:rPr sz="1100" b="0" dirty="0">
                <a:latin typeface="Bookman Old Style"/>
                <a:cs typeface="Bookman Old Style"/>
              </a:rPr>
              <a:t>used </a:t>
            </a:r>
            <a:r>
              <a:rPr sz="1100" b="0" spc="-5" dirty="0">
                <a:latin typeface="Bookman Old Style"/>
                <a:cs typeface="Bookman Old Style"/>
              </a:rPr>
              <a:t>for such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10" dirty="0">
                <a:latin typeface="Bookman Old Style"/>
                <a:cs typeface="Bookman Old Style"/>
              </a:rPr>
              <a:t>word </a:t>
            </a:r>
            <a:r>
              <a:rPr sz="1100" b="0" spc="-5" dirty="0">
                <a:latin typeface="Bookman Old Style"/>
                <a:cs typeface="Bookman Old Style"/>
              </a:rPr>
              <a:t>processing computers, desktop publishing computers  for desktop publishing etc. With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current trend in technological  advancement, this has been reversed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now it is very common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have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single computer performing different tasks </a:t>
            </a:r>
            <a:r>
              <a:rPr sz="1100" b="0" dirty="0">
                <a:latin typeface="Bookman Old Style"/>
                <a:cs typeface="Bookman Old Style"/>
              </a:rPr>
              <a:t>i.e. </a:t>
            </a:r>
            <a:r>
              <a:rPr sz="1100" b="0" spc="-5" dirty="0">
                <a:latin typeface="Bookman Old Style"/>
                <a:cs typeface="Bookman Old Style"/>
              </a:rPr>
              <a:t>having many</a:t>
            </a:r>
            <a:r>
              <a:rPr sz="1100" b="0" spc="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capabilities.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algn="just">
              <a:lnSpc>
                <a:spcPts val="1310"/>
              </a:lnSpc>
            </a:pPr>
            <a:r>
              <a:rPr sz="1100" b="1" dirty="0">
                <a:latin typeface="Bookman Old Style"/>
                <a:cs typeface="Bookman Old Style"/>
              </a:rPr>
              <a:t>CLASSIFICATION BY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dirty="0">
                <a:latin typeface="Bookman Old Style"/>
                <a:cs typeface="Bookman Old Style"/>
              </a:rPr>
              <a:t>SIZE</a:t>
            </a:r>
            <a:endParaRPr sz="1100">
              <a:latin typeface="Bookman Old Style"/>
              <a:cs typeface="Bookman Old Style"/>
            </a:endParaRPr>
          </a:p>
          <a:p>
            <a:pPr marL="12700" marR="8890" algn="just">
              <a:lnSpc>
                <a:spcPct val="97700"/>
              </a:lnSpc>
              <a:spcBef>
                <a:spcPts val="15"/>
              </a:spcBef>
            </a:pPr>
            <a:r>
              <a:rPr sz="1100" b="0" spc="-5" dirty="0">
                <a:latin typeface="Bookman Old Style"/>
                <a:cs typeface="Bookman Old Style"/>
              </a:rPr>
              <a:t>General purpose computers are further subdivided depending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size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 machine from the smallest size </a:t>
            </a:r>
            <a:r>
              <a:rPr sz="1100" b="0" spc="-10" dirty="0">
                <a:latin typeface="Bookman Old Style"/>
                <a:cs typeface="Bookman Old Style"/>
              </a:rPr>
              <a:t>to the </a:t>
            </a:r>
            <a:r>
              <a:rPr sz="1100" b="0" spc="-5" dirty="0">
                <a:latin typeface="Bookman Old Style"/>
                <a:cs typeface="Bookman Old Style"/>
              </a:rPr>
              <a:t>biggest size.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spc="-5" dirty="0">
                <a:latin typeface="Bookman Old Style"/>
                <a:cs typeface="Bookman Old Style"/>
              </a:rPr>
              <a:t>are mainly categorized  as: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8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Mainframes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29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Minicomputers</a:t>
            </a:r>
            <a:endParaRPr sz="1100">
              <a:latin typeface="Bookman Old Style"/>
              <a:cs typeface="Bookman Old Style"/>
            </a:endParaRPr>
          </a:p>
          <a:p>
            <a:pPr marL="469265" indent="-228600">
              <a:lnSpc>
                <a:spcPts val="131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Microcomputers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231775" indent="-219075" algn="just">
              <a:lnSpc>
                <a:spcPts val="1310"/>
              </a:lnSpc>
              <a:buAutoNum type="alphaLcParenR"/>
              <a:tabLst>
                <a:tab pos="232410" algn="l"/>
              </a:tabLst>
            </a:pPr>
            <a:r>
              <a:rPr sz="1100" b="1" dirty="0">
                <a:latin typeface="Bookman Old Style"/>
                <a:cs typeface="Bookman Old Style"/>
              </a:rPr>
              <a:t>Main frame </a:t>
            </a:r>
            <a:r>
              <a:rPr sz="1100" b="1" spc="-5" dirty="0">
                <a:latin typeface="Bookman Old Style"/>
                <a:cs typeface="Bookman Old Style"/>
              </a:rPr>
              <a:t>computers (large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size)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9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large general purpose computers with extensive processing, storage,  input and output capabilities.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spc="-5" dirty="0">
                <a:latin typeface="Bookman Old Style"/>
                <a:cs typeface="Bookman Old Style"/>
              </a:rPr>
              <a:t>can accommodate many users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time </a:t>
            </a:r>
            <a:r>
              <a:rPr sz="1100" b="0" dirty="0">
                <a:latin typeface="Bookman Old Style"/>
                <a:cs typeface="Bookman Old Style"/>
              </a:rPr>
              <a:t>e.g.  </a:t>
            </a:r>
            <a:r>
              <a:rPr sz="1100" b="0" spc="-5" dirty="0">
                <a:latin typeface="Bookman Old Style"/>
                <a:cs typeface="Bookman Old Style"/>
              </a:rPr>
              <a:t>500-1000 users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10" dirty="0">
                <a:latin typeface="Bookman Old Style"/>
                <a:cs typeface="Bookman Old Style"/>
              </a:rPr>
              <a:t>time </a:t>
            </a:r>
            <a:r>
              <a:rPr sz="1100" b="0" spc="-5" dirty="0">
                <a:latin typeface="Bookman Old Style"/>
                <a:cs typeface="Bookman Old Style"/>
              </a:rPr>
              <a:t>whereby each user works separately </a:t>
            </a:r>
            <a:r>
              <a:rPr sz="1100" b="0" dirty="0">
                <a:latin typeface="Bookman Old Style"/>
                <a:cs typeface="Bookman Old Style"/>
              </a:rPr>
              <a:t>with a </a:t>
            </a:r>
            <a:r>
              <a:rPr sz="1100" b="0" spc="-5" dirty="0">
                <a:latin typeface="Bookman Old Style"/>
                <a:cs typeface="Bookman Old Style"/>
              </a:rPr>
              <a:t>separate  keyboard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monitor </a:t>
            </a:r>
            <a:r>
              <a:rPr sz="1100" b="0" dirty="0">
                <a:latin typeface="Bookman Old Style"/>
                <a:cs typeface="Bookman Old Style"/>
              </a:rPr>
              <a:t>but </a:t>
            </a:r>
            <a:r>
              <a:rPr sz="1100" b="0" spc="-5" dirty="0">
                <a:latin typeface="Bookman Old Style"/>
                <a:cs typeface="Bookman Old Style"/>
              </a:rPr>
              <a:t>they all use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same processor</a:t>
            </a:r>
            <a:r>
              <a:rPr sz="1100" b="0" spc="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(CPU).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7620" algn="just">
              <a:lnSpc>
                <a:spcPct val="97800"/>
              </a:lnSpc>
            </a:pPr>
            <a:r>
              <a:rPr sz="1100" b="0" spc="-5" dirty="0">
                <a:latin typeface="Bookman Old Style"/>
                <a:cs typeface="Bookman Old Style"/>
              </a:rPr>
              <a:t>Large multinational companies, software houses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central governments usually  use these types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computers. </a:t>
            </a:r>
            <a:r>
              <a:rPr sz="1100" b="0" spc="-1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early days, mainframes were so huge </a:t>
            </a:r>
            <a:r>
              <a:rPr sz="1100" b="0" dirty="0">
                <a:latin typeface="Bookman Old Style"/>
                <a:cs typeface="Bookman Old Style"/>
              </a:rPr>
              <a:t>that  they </a:t>
            </a:r>
            <a:r>
              <a:rPr sz="1100" b="0" spc="-5" dirty="0">
                <a:latin typeface="Bookman Old Style"/>
                <a:cs typeface="Bookman Old Style"/>
              </a:rPr>
              <a:t>could fill the </a:t>
            </a:r>
            <a:r>
              <a:rPr sz="1100" b="0" dirty="0">
                <a:latin typeface="Bookman Old Style"/>
                <a:cs typeface="Bookman Old Style"/>
              </a:rPr>
              <a:t>entire </a:t>
            </a:r>
            <a:r>
              <a:rPr sz="1100" b="0" spc="-5" dirty="0">
                <a:latin typeface="Bookman Old Style"/>
                <a:cs typeface="Bookman Old Style"/>
              </a:rPr>
              <a:t>room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even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whole floor but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sizes kept  decreasing while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power increased, the term </a:t>
            </a:r>
            <a:r>
              <a:rPr sz="1100" b="0" dirty="0">
                <a:latin typeface="Bookman Old Style"/>
                <a:cs typeface="Bookman Old Style"/>
              </a:rPr>
              <a:t>has </a:t>
            </a:r>
            <a:r>
              <a:rPr sz="1100" b="0" spc="-5" dirty="0">
                <a:latin typeface="Bookman Old Style"/>
                <a:cs typeface="Bookman Old Style"/>
              </a:rPr>
              <a:t>fallen out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use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favor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enterprise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server.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234950" indent="-222250" algn="just">
              <a:lnSpc>
                <a:spcPts val="1310"/>
              </a:lnSpc>
              <a:buAutoNum type="alphaLcParenR" startAt="2"/>
              <a:tabLst>
                <a:tab pos="235585" algn="l"/>
              </a:tabLst>
            </a:pPr>
            <a:r>
              <a:rPr sz="1100" b="1" dirty="0">
                <a:latin typeface="Bookman Old Style"/>
                <a:cs typeface="Bookman Old Style"/>
              </a:rPr>
              <a:t>Mini </a:t>
            </a:r>
            <a:r>
              <a:rPr sz="1100" b="1" spc="-5" dirty="0">
                <a:latin typeface="Bookman Old Style"/>
                <a:cs typeface="Bookman Old Style"/>
              </a:rPr>
              <a:t>computers (medium</a:t>
            </a:r>
            <a:r>
              <a:rPr sz="1100" b="1" spc="-1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size)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ts val="1300"/>
              </a:lnSpc>
              <a:spcBef>
                <a:spcPts val="4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possess the same working principle as the mainframe computers but are  slightly smaller than </a:t>
            </a:r>
            <a:r>
              <a:rPr sz="1100" b="0" spc="-10" dirty="0">
                <a:latin typeface="Bookman Old Style"/>
                <a:cs typeface="Bookman Old Style"/>
              </a:rPr>
              <a:t>the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mainframes.</a:t>
            </a:r>
            <a:endParaRPr sz="1100">
              <a:latin typeface="Bookman Old Style"/>
              <a:cs typeface="Bookman Old Style"/>
            </a:endParaRPr>
          </a:p>
          <a:p>
            <a:pPr marL="469265" lvl="1" indent="-228600">
              <a:lnSpc>
                <a:spcPts val="123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They</a:t>
            </a:r>
            <a:r>
              <a:rPr sz="1100" b="0" spc="185" dirty="0">
                <a:latin typeface="Bookman Old Style"/>
                <a:cs typeface="Bookman Old Style"/>
              </a:rPr>
              <a:t> </a:t>
            </a:r>
            <a:r>
              <a:rPr sz="1100" b="0" spc="-10" dirty="0">
                <a:latin typeface="Bookman Old Style"/>
                <a:cs typeface="Bookman Old Style"/>
              </a:rPr>
              <a:t>have</a:t>
            </a:r>
            <a:r>
              <a:rPr sz="1100" b="0" spc="20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high</a:t>
            </a:r>
            <a:r>
              <a:rPr sz="1100" b="0" spc="18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processing,</a:t>
            </a:r>
            <a:r>
              <a:rPr sz="1100" b="0" spc="18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storage,</a:t>
            </a:r>
            <a:r>
              <a:rPr sz="1100" b="0" spc="18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input</a:t>
            </a:r>
            <a:r>
              <a:rPr sz="1100" b="0" spc="185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and</a:t>
            </a:r>
            <a:r>
              <a:rPr sz="1100" b="0" spc="18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output</a:t>
            </a:r>
            <a:r>
              <a:rPr sz="1100" b="0" spc="18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capabilities</a:t>
            </a:r>
            <a:endParaRPr sz="1100">
              <a:latin typeface="Bookman Old Style"/>
              <a:cs typeface="Bookman Old Style"/>
            </a:endParaRPr>
          </a:p>
          <a:p>
            <a:pPr marL="469265">
              <a:lnSpc>
                <a:spcPts val="1290"/>
              </a:lnSpc>
            </a:pPr>
            <a:r>
              <a:rPr sz="1100" b="0" spc="-5" dirty="0">
                <a:latin typeface="Bookman Old Style"/>
                <a:cs typeface="Bookman Old Style"/>
              </a:rPr>
              <a:t>compared </a:t>
            </a:r>
            <a:r>
              <a:rPr sz="1100" b="0" dirty="0">
                <a:latin typeface="Bookman Old Style"/>
                <a:cs typeface="Bookman Old Style"/>
              </a:rPr>
              <a:t>to</a:t>
            </a:r>
            <a:r>
              <a:rPr sz="1100" b="0" spc="-5" dirty="0">
                <a:latin typeface="Bookman Old Style"/>
                <a:cs typeface="Bookman Old Style"/>
              </a:rPr>
              <a:t> microcomputers.</a:t>
            </a:r>
            <a:endParaRPr sz="1100">
              <a:latin typeface="Bookman Old Style"/>
              <a:cs typeface="Bookman Old Style"/>
            </a:endParaRPr>
          </a:p>
          <a:p>
            <a:pPr marL="469265" marR="6350" lvl="1" indent="-228600">
              <a:lnSpc>
                <a:spcPts val="1300"/>
              </a:lnSpc>
              <a:spcBef>
                <a:spcPts val="40"/>
              </a:spcBef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They can support many users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10" dirty="0">
                <a:latin typeface="Bookman Old Style"/>
                <a:cs typeface="Bookman Old Style"/>
              </a:rPr>
              <a:t>time </a:t>
            </a:r>
            <a:r>
              <a:rPr sz="1100" b="0" spc="-5" dirty="0">
                <a:latin typeface="Bookman Old Style"/>
                <a:cs typeface="Bookman Old Style"/>
              </a:rPr>
              <a:t>and can handle many tasks.  Supports 50-500 users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time depending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model.</a:t>
            </a:r>
            <a:endParaRPr sz="1100">
              <a:latin typeface="Bookman Old Style"/>
              <a:cs typeface="Bookman Old Style"/>
            </a:endParaRPr>
          </a:p>
          <a:p>
            <a:pPr marL="469265" lvl="1" indent="-228600">
              <a:lnSpc>
                <a:spcPts val="124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They </a:t>
            </a:r>
            <a:r>
              <a:rPr sz="1100" b="0" spc="-10" dirty="0">
                <a:latin typeface="Bookman Old Style"/>
                <a:cs typeface="Bookman Old Style"/>
              </a:rPr>
              <a:t>are more </a:t>
            </a:r>
            <a:r>
              <a:rPr sz="1100" b="0" spc="-5" dirty="0">
                <a:latin typeface="Bookman Old Style"/>
                <a:cs typeface="Bookman Old Style"/>
              </a:rPr>
              <a:t>reliable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powerful than</a:t>
            </a:r>
            <a:r>
              <a:rPr sz="1100" b="0" spc="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microcomputers.</a:t>
            </a:r>
            <a:endParaRPr sz="1100">
              <a:latin typeface="Bookman Old Style"/>
              <a:cs typeface="Bookman Old Style"/>
            </a:endParaRPr>
          </a:p>
          <a:p>
            <a:pPr marL="469265" lvl="1" indent="-228600">
              <a:lnSpc>
                <a:spcPts val="129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They </a:t>
            </a:r>
            <a:r>
              <a:rPr sz="1100" b="0" spc="-10" dirty="0">
                <a:latin typeface="Bookman Old Style"/>
                <a:cs typeface="Bookman Old Style"/>
              </a:rPr>
              <a:t>are more </a:t>
            </a:r>
            <a:r>
              <a:rPr sz="1100" b="0" spc="-5" dirty="0">
                <a:latin typeface="Bookman Old Style"/>
                <a:cs typeface="Bookman Old Style"/>
              </a:rPr>
              <a:t>costly than the</a:t>
            </a:r>
            <a:r>
              <a:rPr sz="1100" b="0" spc="3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microcomputers</a:t>
            </a:r>
            <a:endParaRPr sz="1100">
              <a:latin typeface="Bookman Old Style"/>
              <a:cs typeface="Bookman Old Style"/>
            </a:endParaRPr>
          </a:p>
          <a:p>
            <a:pPr marL="469265" marR="8255" lvl="1" indent="-228600">
              <a:lnSpc>
                <a:spcPts val="1290"/>
              </a:lnSpc>
              <a:spcBef>
                <a:spcPts val="55"/>
              </a:spcBef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They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mainly </a:t>
            </a:r>
            <a:r>
              <a:rPr sz="1100" b="0" dirty="0">
                <a:latin typeface="Bookman Old Style"/>
                <a:cs typeface="Bookman Old Style"/>
              </a:rPr>
              <a:t>used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dirty="0">
                <a:latin typeface="Bookman Old Style"/>
                <a:cs typeface="Bookman Old Style"/>
              </a:rPr>
              <a:t>big </a:t>
            </a:r>
            <a:r>
              <a:rPr sz="1100" b="0" spc="-5" dirty="0">
                <a:latin typeface="Bookman Old Style"/>
                <a:cs typeface="Bookman Old Style"/>
              </a:rPr>
              <a:t>organizations like banks, insurance,  government parastatals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handle big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databases.</a:t>
            </a:r>
            <a:endParaRPr sz="11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1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100" b="0" spc="-5" dirty="0">
                <a:latin typeface="Bookman Old Style"/>
                <a:cs typeface="Bookman Old Style"/>
              </a:rPr>
              <a:t>Examples include DECS, </a:t>
            </a:r>
            <a:r>
              <a:rPr sz="1100" b="0" dirty="0">
                <a:latin typeface="Bookman Old Style"/>
                <a:cs typeface="Bookman Old Style"/>
              </a:rPr>
              <a:t>VAX Range, IBM, </a:t>
            </a:r>
            <a:r>
              <a:rPr sz="1100" b="0" spc="-5" dirty="0">
                <a:latin typeface="Bookman Old Style"/>
                <a:cs typeface="Bookman Old Style"/>
              </a:rPr>
              <a:t>Intel, Compaq</a:t>
            </a:r>
            <a:r>
              <a:rPr sz="1100" b="0" spc="-5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etc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231775" indent="-219075" algn="just">
              <a:lnSpc>
                <a:spcPts val="1300"/>
              </a:lnSpc>
              <a:buAutoNum type="alphaLcParenR" startAt="3"/>
              <a:tabLst>
                <a:tab pos="23241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Microcomputers (small size)</a:t>
            </a:r>
            <a:endParaRPr sz="1100">
              <a:latin typeface="Bookman Old Style"/>
              <a:cs typeface="Bookman Old Style"/>
            </a:endParaRPr>
          </a:p>
          <a:p>
            <a:pPr marL="12700" marR="10160" algn="just">
              <a:lnSpc>
                <a:spcPts val="1300"/>
              </a:lnSpc>
              <a:spcBef>
                <a:spcPts val="4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They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much smaller compared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above </a:t>
            </a:r>
            <a:r>
              <a:rPr sz="1100" b="0" dirty="0">
                <a:latin typeface="Bookman Old Style"/>
                <a:cs typeface="Bookman Old Style"/>
              </a:rPr>
              <a:t>2 and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designed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handle  fewer tasks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jobs with minimal processing, input,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output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capabilities.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715" algn="just">
              <a:lnSpc>
                <a:spcPct val="97700"/>
              </a:lnSpc>
            </a:pPr>
            <a:r>
              <a:rPr sz="1100" b="0" spc="-5" dirty="0">
                <a:latin typeface="Bookman Old Style"/>
                <a:cs typeface="Bookman Old Style"/>
              </a:rPr>
              <a:t>They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single user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terms </a:t>
            </a:r>
            <a:r>
              <a:rPr sz="1100" b="0" dirty="0">
                <a:latin typeface="Bookman Old Style"/>
                <a:cs typeface="Bookman Old Style"/>
              </a:rPr>
              <a:t>of user </a:t>
            </a:r>
            <a:r>
              <a:rPr sz="1100" b="0" spc="-5" dirty="0">
                <a:latin typeface="Bookman Old Style"/>
                <a:cs typeface="Bookman Old Style"/>
              </a:rPr>
              <a:t>capacity i.e. the keyboard, </a:t>
            </a:r>
            <a:r>
              <a:rPr sz="1100" b="0" dirty="0">
                <a:latin typeface="Bookman Old Style"/>
                <a:cs typeface="Bookman Old Style"/>
              </a:rPr>
              <a:t>CPU and  </a:t>
            </a:r>
            <a:r>
              <a:rPr sz="1100" b="0" spc="-5" dirty="0">
                <a:latin typeface="Bookman Old Style"/>
                <a:cs typeface="Bookman Old Style"/>
              </a:rPr>
              <a:t>monitor can only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used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one person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time. This implies that all system  resources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allocated </a:t>
            </a:r>
            <a:r>
              <a:rPr sz="1100" b="0" dirty="0">
                <a:latin typeface="Bookman Old Style"/>
                <a:cs typeface="Bookman Old Style"/>
              </a:rPr>
              <a:t>to a </a:t>
            </a:r>
            <a:r>
              <a:rPr sz="1100" b="0" spc="-5" dirty="0">
                <a:latin typeface="Bookman Old Style"/>
                <a:cs typeface="Bookman Old Style"/>
              </a:rPr>
              <a:t>single user. 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commonly referred </a:t>
            </a:r>
            <a:r>
              <a:rPr sz="1100" b="0" spc="-10" dirty="0">
                <a:latin typeface="Bookman Old Style"/>
                <a:cs typeface="Bookman Old Style"/>
              </a:rPr>
              <a:t>to</a:t>
            </a:r>
            <a:r>
              <a:rPr sz="1100" b="0" spc="-3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as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4340" cy="7863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7900"/>
              </a:lnSpc>
              <a:spcBef>
                <a:spcPts val="785"/>
              </a:spcBef>
            </a:pPr>
            <a:r>
              <a:rPr sz="1100" b="0" spc="-5" dirty="0">
                <a:latin typeface="Bookman Old Style"/>
                <a:cs typeface="Bookman Old Style"/>
              </a:rPr>
              <a:t>Personal Computers (PCs)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the </a:t>
            </a:r>
            <a:r>
              <a:rPr sz="1100" b="0" spc="-10" dirty="0">
                <a:latin typeface="Bookman Old Style"/>
                <a:cs typeface="Bookman Old Style"/>
              </a:rPr>
              <a:t>most </a:t>
            </a:r>
            <a:r>
              <a:rPr sz="1100" b="0" spc="-5" dirty="0">
                <a:latin typeface="Bookman Old Style"/>
                <a:cs typeface="Bookman Old Style"/>
              </a:rPr>
              <a:t>widely used computers in </a:t>
            </a:r>
            <a:r>
              <a:rPr sz="1100" b="0" dirty="0">
                <a:latin typeface="Bookman Old Style"/>
                <a:cs typeface="Bookman Old Style"/>
              </a:rPr>
              <a:t>today’s  </a:t>
            </a:r>
            <a:r>
              <a:rPr sz="1100" b="0" spc="-5" dirty="0">
                <a:latin typeface="Bookman Old Style"/>
                <a:cs typeface="Bookman Old Style"/>
              </a:rPr>
              <a:t>business environment. They are cheaper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acquire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maintain </a:t>
            </a:r>
            <a:r>
              <a:rPr sz="1100" b="0" dirty="0">
                <a:latin typeface="Bookman Old Style"/>
                <a:cs typeface="Bookman Old Style"/>
              </a:rPr>
              <a:t>than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bigger computer. Examples include </a:t>
            </a:r>
            <a:r>
              <a:rPr sz="1100" b="0" dirty="0">
                <a:latin typeface="Bookman Old Style"/>
                <a:cs typeface="Bookman Old Style"/>
              </a:rPr>
              <a:t>IBM, </a:t>
            </a:r>
            <a:r>
              <a:rPr sz="1100" b="0" spc="-5" dirty="0">
                <a:latin typeface="Bookman Old Style"/>
                <a:cs typeface="Bookman Old Style"/>
              </a:rPr>
              <a:t>DELL, APPLE, MACTOSH, TOSHIBA,  LG, </a:t>
            </a:r>
            <a:r>
              <a:rPr sz="1100" b="0" dirty="0">
                <a:latin typeface="Bookman Old Style"/>
                <a:cs typeface="Bookman Old Style"/>
              </a:rPr>
              <a:t>HP</a:t>
            </a:r>
            <a:r>
              <a:rPr sz="1100" b="0" spc="-3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etc.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algn="just">
              <a:lnSpc>
                <a:spcPts val="1310"/>
              </a:lnSpc>
            </a:pPr>
            <a:r>
              <a:rPr sz="1100" b="1" spc="-5" dirty="0">
                <a:latin typeface="Bookman Old Style"/>
                <a:cs typeface="Bookman Old Style"/>
              </a:rPr>
              <a:t>Examples of microcomputers</a:t>
            </a:r>
            <a:endParaRPr sz="1100" dirty="0">
              <a:latin typeface="Bookman Old Style"/>
              <a:cs typeface="Bookman Old Style"/>
            </a:endParaRPr>
          </a:p>
          <a:p>
            <a:pPr marL="12700" marR="6985" algn="just">
              <a:lnSpc>
                <a:spcPct val="97600"/>
              </a:lnSpc>
              <a:spcBef>
                <a:spcPts val="15"/>
              </a:spcBef>
            </a:pPr>
            <a:r>
              <a:rPr sz="1100" b="1" dirty="0">
                <a:latin typeface="Bookman Old Style"/>
                <a:cs typeface="Bookman Old Style"/>
              </a:rPr>
              <a:t>Desktop </a:t>
            </a:r>
            <a:r>
              <a:rPr sz="1100" b="1" spc="-5" dirty="0">
                <a:latin typeface="Bookman Old Style"/>
                <a:cs typeface="Bookman Old Style"/>
              </a:rPr>
              <a:t>computer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designed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be stationed in one place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on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desk hence </a:t>
            </a:r>
            <a:r>
              <a:rPr sz="1100" b="0" dirty="0">
                <a:latin typeface="Bookman Old Style"/>
                <a:cs typeface="Bookman Old Style"/>
              </a:rPr>
              <a:t>its </a:t>
            </a:r>
            <a:r>
              <a:rPr sz="1100" b="0" spc="-5" dirty="0">
                <a:latin typeface="Bookman Old Style"/>
                <a:cs typeface="Bookman Old Style"/>
              </a:rPr>
              <a:t>name. They are the standard PCs, the other developments in  PCs have evolved around these. They have limited capabilities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are relatively  cheap.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97800"/>
              </a:lnSpc>
            </a:pPr>
            <a:r>
              <a:rPr sz="1100" b="1" spc="-5" dirty="0">
                <a:latin typeface="Bookman Old Style"/>
                <a:cs typeface="Bookman Old Style"/>
              </a:rPr>
              <a:t>Lap top computers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microcomputers used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5" dirty="0">
                <a:latin typeface="Bookman Old Style"/>
                <a:cs typeface="Bookman Old Style"/>
              </a:rPr>
              <a:t>top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people’s laps </a:t>
            </a:r>
            <a:r>
              <a:rPr sz="1100" b="0" dirty="0">
                <a:latin typeface="Bookman Old Style"/>
                <a:cs typeface="Bookman Old Style"/>
              </a:rPr>
              <a:t>or  </a:t>
            </a:r>
            <a:r>
              <a:rPr sz="1100" b="0" spc="-5" dirty="0">
                <a:latin typeface="Bookman Old Style"/>
                <a:cs typeface="Bookman Old Style"/>
              </a:rPr>
              <a:t>laptop stands, they are portable, smaller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therefore good for field work i.e.  </a:t>
            </a:r>
            <a:r>
              <a:rPr sz="1100" b="0" dirty="0">
                <a:latin typeface="Bookman Old Style"/>
                <a:cs typeface="Bookman Old Style"/>
              </a:rPr>
              <a:t>they </a:t>
            </a:r>
            <a:r>
              <a:rPr sz="1100" b="0" spc="-5" dirty="0">
                <a:latin typeface="Bookman Old Style"/>
                <a:cs typeface="Bookman Old Style"/>
              </a:rPr>
              <a:t>support mobile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computing.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7900"/>
              </a:lnSpc>
            </a:pPr>
            <a:r>
              <a:rPr sz="1100" b="1" spc="-5" dirty="0">
                <a:latin typeface="Bookman Old Style"/>
                <a:cs typeface="Bookman Old Style"/>
              </a:rPr>
              <a:t>Palmtops/Personal Digital Assistants (PDA’S)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hand </a:t>
            </a:r>
            <a:r>
              <a:rPr sz="1100" b="0" dirty="0">
                <a:latin typeface="Bookman Old Style"/>
                <a:cs typeface="Bookman Old Style"/>
              </a:rPr>
              <a:t>held </a:t>
            </a:r>
            <a:r>
              <a:rPr sz="1100" b="0" spc="-10" dirty="0">
                <a:latin typeface="Bookman Old Style"/>
                <a:cs typeface="Bookman Old Style"/>
              </a:rPr>
              <a:t>devices  </a:t>
            </a:r>
            <a:r>
              <a:rPr sz="1100" b="0" spc="-5" dirty="0">
                <a:latin typeface="Bookman Old Style"/>
                <a:cs typeface="Bookman Old Style"/>
              </a:rPr>
              <a:t>although they </a:t>
            </a:r>
            <a:r>
              <a:rPr sz="1100" b="0" spc="-10" dirty="0">
                <a:latin typeface="Bookman Old Style"/>
                <a:cs typeface="Bookman Old Style"/>
              </a:rPr>
              <a:t>do </a:t>
            </a:r>
            <a:r>
              <a:rPr sz="1100" b="0" spc="-5" dirty="0">
                <a:latin typeface="Bookman Old Style"/>
                <a:cs typeface="Bookman Old Style"/>
              </a:rPr>
              <a:t>not emulate all </a:t>
            </a:r>
            <a:r>
              <a:rPr sz="1100" b="0" spc="-10" dirty="0">
                <a:latin typeface="Bookman Old Style"/>
                <a:cs typeface="Bookman Old Style"/>
              </a:rPr>
              <a:t>the features </a:t>
            </a:r>
            <a:r>
              <a:rPr sz="1100" b="0" dirty="0">
                <a:latin typeface="Bookman Old Style"/>
                <a:cs typeface="Bookman Old Style"/>
              </a:rPr>
              <a:t>of a </a:t>
            </a:r>
            <a:r>
              <a:rPr sz="1100" b="0" spc="-5" dirty="0">
                <a:latin typeface="Bookman Old Style"/>
                <a:cs typeface="Bookman Old Style"/>
              </a:rPr>
              <a:t>desktop. They are </a:t>
            </a:r>
            <a:r>
              <a:rPr sz="1100" b="0" dirty="0">
                <a:latin typeface="Bookman Old Style"/>
                <a:cs typeface="Bookman Old Style"/>
              </a:rPr>
              <a:t>designed  </a:t>
            </a:r>
            <a:r>
              <a:rPr sz="1100" b="0" spc="-5" dirty="0">
                <a:latin typeface="Bookman Old Style"/>
                <a:cs typeface="Bookman Old Style"/>
              </a:rPr>
              <a:t>for mobile persons who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always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move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10" dirty="0">
                <a:latin typeface="Bookman Old Style"/>
                <a:cs typeface="Bookman Old Style"/>
              </a:rPr>
              <a:t>fit </a:t>
            </a:r>
            <a:r>
              <a:rPr sz="1100" b="0" spc="-5" dirty="0">
                <a:latin typeface="Bookman Old Style"/>
                <a:cs typeface="Bookman Old Style"/>
              </a:rPr>
              <a:t>in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pocket. Modern  PDA’s have been integrated within cellular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phones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ts val="1300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Notebooks computers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very small computers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size of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notebook.  They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smaller </a:t>
            </a:r>
            <a:r>
              <a:rPr sz="1100" b="0" dirty="0">
                <a:latin typeface="Bookman Old Style"/>
                <a:cs typeface="Bookman Old Style"/>
              </a:rPr>
              <a:t>than </a:t>
            </a:r>
            <a:r>
              <a:rPr sz="1100" b="0" spc="-5" dirty="0">
                <a:latin typeface="Bookman Old Style"/>
                <a:cs typeface="Bookman Old Style"/>
              </a:rPr>
              <a:t>laptops </a:t>
            </a:r>
            <a:r>
              <a:rPr sz="1100" b="0" dirty="0">
                <a:latin typeface="Bookman Old Style"/>
                <a:cs typeface="Bookman Old Style"/>
              </a:rPr>
              <a:t>but </a:t>
            </a:r>
            <a:r>
              <a:rPr sz="1100" b="0" spc="-5" dirty="0">
                <a:latin typeface="Bookman Old Style"/>
                <a:cs typeface="Bookman Old Style"/>
              </a:rPr>
              <a:t>bigger that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palmtops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marR="10160" algn="just">
              <a:lnSpc>
                <a:spcPct val="97700"/>
              </a:lnSpc>
            </a:pPr>
            <a:r>
              <a:rPr sz="1100" b="1" spc="-5" dirty="0">
                <a:latin typeface="Bookman Old Style"/>
                <a:cs typeface="Bookman Old Style"/>
              </a:rPr>
              <a:t>Home computers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designed for domestic use e.g. controlling family  finances and playing games. </a:t>
            </a:r>
            <a:r>
              <a:rPr sz="1100" b="0" spc="-10" dirty="0">
                <a:latin typeface="Bookman Old Style"/>
                <a:cs typeface="Bookman Old Style"/>
              </a:rPr>
              <a:t>They are </a:t>
            </a:r>
            <a:r>
              <a:rPr sz="1100" b="0" spc="-5" dirty="0">
                <a:latin typeface="Bookman Old Style"/>
                <a:cs typeface="Bookman Old Style"/>
              </a:rPr>
              <a:t>very cheap micro computers but </a:t>
            </a:r>
            <a:r>
              <a:rPr sz="1100" b="0" dirty="0">
                <a:latin typeface="Bookman Old Style"/>
                <a:cs typeface="Bookman Old Style"/>
              </a:rPr>
              <a:t>with  </a:t>
            </a:r>
            <a:r>
              <a:rPr sz="1100" b="0" spc="-5" dirty="0">
                <a:latin typeface="Bookman Old Style"/>
                <a:cs typeface="Bookman Old Style"/>
              </a:rPr>
              <a:t>limited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capabilities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ts val="1300"/>
              </a:lnSpc>
            </a:pPr>
            <a:r>
              <a:rPr sz="1100" b="1" spc="-5" dirty="0">
                <a:latin typeface="Bookman Old Style"/>
                <a:cs typeface="Bookman Old Style"/>
              </a:rPr>
              <a:t>Super computers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These are extremely fast computers that can perform  hundreds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millions of instructions per</a:t>
            </a:r>
            <a:r>
              <a:rPr sz="1100" b="0" spc="-4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second.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97900"/>
              </a:lnSpc>
            </a:pPr>
            <a:r>
              <a:rPr sz="1100" b="1" spc="-5" dirty="0">
                <a:latin typeface="Bookman Old Style"/>
                <a:cs typeface="Bookman Old Style"/>
              </a:rPr>
              <a:t>Wearable computers </a:t>
            </a:r>
            <a:r>
              <a:rPr sz="1100" b="1" dirty="0">
                <a:latin typeface="Bookman Old Style"/>
                <a:cs typeface="Bookman Old Style"/>
              </a:rPr>
              <a:t>- </a:t>
            </a:r>
            <a:r>
              <a:rPr sz="1100" b="0" spc="-5" dirty="0">
                <a:latin typeface="Bookman Old Style"/>
                <a:cs typeface="Bookman Old Style"/>
              </a:rPr>
              <a:t>The latest trend in computing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wearable computers  with essentially common application e.g. Email, multimedia, calendar  (scheduler). They can be integrated into watches, cell phones, visas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even  clothing.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algn="just">
              <a:lnSpc>
                <a:spcPts val="1310"/>
              </a:lnSpc>
            </a:pPr>
            <a:r>
              <a:rPr sz="1100" b="1" dirty="0">
                <a:latin typeface="Bookman Old Style"/>
                <a:cs typeface="Bookman Old Style"/>
              </a:rPr>
              <a:t>CLASSIFICATION BY </a:t>
            </a:r>
            <a:r>
              <a:rPr sz="1100" b="1" spc="-5" dirty="0">
                <a:latin typeface="Bookman Old Style"/>
                <a:cs typeface="Bookman Old Style"/>
              </a:rPr>
              <a:t>PROCESSOR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POWER</a:t>
            </a:r>
            <a:endParaRPr sz="1100" dirty="0">
              <a:latin typeface="Bookman Old Style"/>
              <a:cs typeface="Bookman Old Style"/>
            </a:endParaRPr>
          </a:p>
          <a:p>
            <a:pPr marL="12700" marR="6350" algn="just">
              <a:lnSpc>
                <a:spcPct val="97800"/>
              </a:lnSpc>
              <a:spcBef>
                <a:spcPts val="15"/>
              </a:spcBef>
            </a:pPr>
            <a:r>
              <a:rPr sz="1100" b="0" spc="-5" dirty="0">
                <a:latin typeface="Bookman Old Style"/>
                <a:cs typeface="Bookman Old Style"/>
              </a:rPr>
              <a:t>Computers can also be classified according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power </a:t>
            </a:r>
            <a:r>
              <a:rPr sz="1100" b="0" dirty="0">
                <a:latin typeface="Bookman Old Style"/>
                <a:cs typeface="Bookman Old Style"/>
              </a:rPr>
              <a:t>of the </a:t>
            </a:r>
            <a:r>
              <a:rPr sz="1100" b="0" spc="-5" dirty="0">
                <a:latin typeface="Bookman Old Style"/>
                <a:cs typeface="Bookman Old Style"/>
              </a:rPr>
              <a:t>processor.  Processor power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ability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process data at very high speed. </a:t>
            </a:r>
            <a:r>
              <a:rPr sz="1100" b="0" dirty="0">
                <a:latin typeface="Bookman Old Style"/>
                <a:cs typeface="Bookman Old Style"/>
              </a:rPr>
              <a:t>With new  </a:t>
            </a:r>
            <a:r>
              <a:rPr sz="1100" b="0" spc="-5" dirty="0">
                <a:latin typeface="Bookman Old Style"/>
                <a:cs typeface="Bookman Old Style"/>
              </a:rPr>
              <a:t>changes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Technology, processor power </a:t>
            </a:r>
            <a:r>
              <a:rPr sz="1100" b="0" dirty="0">
                <a:latin typeface="Bookman Old Style"/>
                <a:cs typeface="Bookman Old Style"/>
              </a:rPr>
              <a:t>has </a:t>
            </a:r>
            <a:r>
              <a:rPr sz="1100" b="0" spc="-5" dirty="0">
                <a:latin typeface="Bookman Old Style"/>
                <a:cs typeface="Bookman Old Style"/>
              </a:rPr>
              <a:t>also rapidly increased. Computers  are getting faster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faster each year. The higher the processor </a:t>
            </a:r>
            <a:r>
              <a:rPr sz="1100" b="0" dirty="0">
                <a:latin typeface="Bookman Old Style"/>
                <a:cs typeface="Bookman Old Style"/>
              </a:rPr>
              <a:t>power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higher the speed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computer. This speed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measured in seconds, micro  seconds. Computers with high processing power require more system  resources </a:t>
            </a:r>
            <a:r>
              <a:rPr sz="1100" b="0" dirty="0">
                <a:latin typeface="Bookman Old Style"/>
                <a:cs typeface="Bookman Old Style"/>
              </a:rPr>
              <a:t>e.g. </a:t>
            </a:r>
            <a:r>
              <a:rPr sz="1100" b="0" spc="-5" dirty="0">
                <a:latin typeface="Bookman Old Style"/>
                <a:cs typeface="Bookman Old Style"/>
              </a:rPr>
              <a:t>system memory capacity, hard disk space, modern programs</a:t>
            </a:r>
            <a:r>
              <a:rPr sz="1100" b="0" spc="1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etc.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100" b="0" spc="-5" dirty="0">
                <a:latin typeface="Bookman Old Style"/>
                <a:cs typeface="Bookman Old Style"/>
              </a:rPr>
              <a:t>The most common types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processor </a:t>
            </a:r>
            <a:r>
              <a:rPr sz="1100" b="0" dirty="0">
                <a:latin typeface="Bookman Old Style"/>
                <a:cs typeface="Bookman Old Style"/>
              </a:rPr>
              <a:t>power</a:t>
            </a:r>
            <a:r>
              <a:rPr sz="1100" b="0" spc="-3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are:</a:t>
            </a:r>
            <a:endParaRPr sz="1100" dirty="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59153" y="8273033"/>
            <a:ext cx="1672589" cy="8470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1310"/>
              </a:lnSpc>
              <a:spcBef>
                <a:spcPts val="10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80286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simply</a:t>
            </a:r>
            <a:r>
              <a:rPr sz="1100" b="0" spc="-7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286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80386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80486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31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Pentium</a:t>
            </a:r>
            <a:r>
              <a:rPr sz="1100" b="0" spc="-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1(80586</a:t>
            </a:r>
            <a:r>
              <a:rPr sz="1100" b="0" spc="-5" dirty="0" smtClean="0">
                <a:latin typeface="Bookman Old Style"/>
                <a:cs typeface="Bookman Old Style"/>
              </a:rPr>
              <a:t>)</a:t>
            </a:r>
            <a:endParaRPr lang="en-US" sz="1100" b="0" spc="-5" dirty="0" smtClean="0">
              <a:latin typeface="Bookman Old Style"/>
              <a:cs typeface="Bookman Old Style"/>
            </a:endParaRPr>
          </a:p>
          <a:p>
            <a:pPr marL="241300" indent="-228600">
              <a:lnSpc>
                <a:spcPts val="131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lang="en-US" sz="1100" spc="-5" dirty="0" smtClean="0">
                <a:latin typeface="Bookman Old Style"/>
                <a:cs typeface="Bookman Old Style"/>
              </a:rPr>
              <a:t>COREi9</a:t>
            </a:r>
            <a:endParaRPr sz="1100" dirty="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31589" y="8273033"/>
            <a:ext cx="2038350" cy="686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1310"/>
              </a:lnSpc>
              <a:spcBef>
                <a:spcPts val="10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Pentium II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Pentium</a:t>
            </a:r>
            <a:r>
              <a:rPr sz="1100" b="0" spc="-7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Pro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Pentium</a:t>
            </a:r>
            <a:r>
              <a:rPr sz="1100" b="0" spc="3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III,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Pentium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IV.</a:t>
            </a:r>
            <a:endParaRPr sz="1100" dirty="0">
              <a:latin typeface="Bookman Old Style"/>
              <a:cs typeface="Bookman Old Style"/>
            </a:endParaRPr>
          </a:p>
          <a:p>
            <a:pPr marL="241300" indent="-228600">
              <a:lnSpc>
                <a:spcPts val="131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Celeron</a:t>
            </a:r>
            <a:endParaRPr sz="1100" dirty="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4975" cy="8772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489584">
              <a:lnSpc>
                <a:spcPct val="100000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EVOLUTION </a:t>
            </a:r>
            <a:r>
              <a:rPr sz="1100" b="1" dirty="0">
                <a:latin typeface="Bookman Old Style"/>
                <a:cs typeface="Bookman Old Style"/>
              </a:rPr>
              <a:t>OF </a:t>
            </a:r>
            <a:r>
              <a:rPr sz="1100" b="1" spc="-5" dirty="0">
                <a:latin typeface="Bookman Old Style"/>
                <a:cs typeface="Bookman Old Style"/>
              </a:rPr>
              <a:t>COMPUTERS </a:t>
            </a:r>
            <a:r>
              <a:rPr sz="1100" b="1" dirty="0">
                <a:latin typeface="Bookman Old Style"/>
                <a:cs typeface="Bookman Old Style"/>
              </a:rPr>
              <a:t>/ GENERATION </a:t>
            </a:r>
            <a:r>
              <a:rPr sz="1100" b="1" spc="-5" dirty="0">
                <a:latin typeface="Bookman Old Style"/>
                <a:cs typeface="Bookman Old Style"/>
              </a:rPr>
              <a:t>OF</a:t>
            </a:r>
            <a:r>
              <a:rPr sz="1100" b="1" spc="-3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COMPUTERS</a:t>
            </a:r>
            <a:endParaRPr sz="1100" dirty="0">
              <a:latin typeface="Bookman Old Style"/>
              <a:cs typeface="Bookman Old Style"/>
            </a:endParaRPr>
          </a:p>
          <a:p>
            <a:pPr marL="12700" marR="8890" algn="just">
              <a:lnSpc>
                <a:spcPct val="97700"/>
              </a:lnSpc>
              <a:spcBef>
                <a:spcPts val="305"/>
              </a:spcBef>
            </a:pPr>
            <a:r>
              <a:rPr sz="1100" b="0" spc="-5" dirty="0">
                <a:latin typeface="Bookman Old Style"/>
                <a:cs typeface="Bookman Old Style"/>
              </a:rPr>
              <a:t>Evolution looks at the different stages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computers have undergone from the  time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invention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date. </a:t>
            </a:r>
            <a:r>
              <a:rPr sz="1100" b="0" spc="-10" dirty="0">
                <a:latin typeface="Bookman Old Style"/>
                <a:cs typeface="Bookman Old Style"/>
              </a:rPr>
              <a:t>There </a:t>
            </a:r>
            <a:r>
              <a:rPr sz="1100" b="0" spc="-5" dirty="0">
                <a:latin typeface="Bookman Old Style"/>
                <a:cs typeface="Bookman Old Style"/>
              </a:rPr>
              <a:t>are </a:t>
            </a:r>
            <a:r>
              <a:rPr sz="1100" b="0" spc="-10" dirty="0">
                <a:latin typeface="Bookman Old Style"/>
                <a:cs typeface="Bookman Old Style"/>
              </a:rPr>
              <a:t>different </a:t>
            </a:r>
            <a:r>
              <a:rPr sz="1100" b="0" spc="-5" dirty="0">
                <a:latin typeface="Bookman Old Style"/>
                <a:cs typeface="Bookman Old Style"/>
              </a:rPr>
              <a:t>characteristics at </a:t>
            </a:r>
            <a:r>
              <a:rPr sz="1100" b="0" dirty="0">
                <a:latin typeface="Bookman Old Style"/>
                <a:cs typeface="Bookman Old Style"/>
              </a:rPr>
              <a:t>each </a:t>
            </a:r>
            <a:r>
              <a:rPr sz="1100" b="0" spc="-5" dirty="0">
                <a:latin typeface="Bookman Old Style"/>
                <a:cs typeface="Bookman Old Style"/>
              </a:rPr>
              <a:t>stage.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first computers were produced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1940s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since then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series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radical  breakthrough in electronics </a:t>
            </a:r>
            <a:r>
              <a:rPr sz="1100" b="0" dirty="0">
                <a:latin typeface="Bookman Old Style"/>
                <a:cs typeface="Bookman Old Style"/>
              </a:rPr>
              <a:t>has </a:t>
            </a:r>
            <a:r>
              <a:rPr sz="1100" b="0" spc="-5" dirty="0">
                <a:latin typeface="Bookman Old Style"/>
                <a:cs typeface="Bookman Old Style"/>
              </a:rPr>
              <a:t>occurred with each major breakthrough based  upon newer forms </a:t>
            </a:r>
            <a:r>
              <a:rPr sz="1100" b="0" dirty="0">
                <a:latin typeface="Bookman Old Style"/>
                <a:cs typeface="Bookman Old Style"/>
              </a:rPr>
              <a:t>of</a:t>
            </a:r>
            <a:r>
              <a:rPr sz="1100" b="0" spc="-3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electronics.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9525" algn="just">
              <a:lnSpc>
                <a:spcPct val="97700"/>
              </a:lnSpc>
            </a:pPr>
            <a:r>
              <a:rPr sz="1100" b="0" spc="-5" dirty="0">
                <a:latin typeface="Bookman Old Style"/>
                <a:cs typeface="Bookman Old Style"/>
              </a:rPr>
              <a:t>There have been four major stages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computer generations each distinguished  by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different technology. Each generation </a:t>
            </a:r>
            <a:r>
              <a:rPr sz="1100" b="0" dirty="0">
                <a:latin typeface="Bookman Old Style"/>
                <a:cs typeface="Bookman Old Style"/>
              </a:rPr>
              <a:t>has </a:t>
            </a:r>
            <a:r>
              <a:rPr sz="1100" b="0" spc="-5" dirty="0">
                <a:latin typeface="Bookman Old Style"/>
                <a:cs typeface="Bookman Old Style"/>
              </a:rPr>
              <a:t>dramatically expanded  computer-processing power, storage, while simultaneously lowering</a:t>
            </a:r>
            <a:r>
              <a:rPr sz="1100" b="0" spc="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costs.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ts val="1305"/>
              </a:lnSpc>
            </a:pPr>
            <a:r>
              <a:rPr sz="1100" b="1" spc="-5" dirty="0">
                <a:latin typeface="Bookman Old Style"/>
                <a:cs typeface="Bookman Old Style"/>
              </a:rPr>
              <a:t>First Generation Computers (Vacuum </a:t>
            </a:r>
            <a:r>
              <a:rPr sz="1100" b="1" spc="-10" dirty="0">
                <a:latin typeface="Bookman Old Style"/>
                <a:cs typeface="Bookman Old Style"/>
              </a:rPr>
              <a:t>Tube </a:t>
            </a:r>
            <a:r>
              <a:rPr sz="1100" b="1" spc="-5" dirty="0">
                <a:latin typeface="Bookman Old Style"/>
                <a:cs typeface="Bookman Old Style"/>
              </a:rPr>
              <a:t>Technology),</a:t>
            </a:r>
            <a:r>
              <a:rPr sz="1100" b="1" spc="4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1941-1958</a:t>
            </a:r>
            <a:endParaRPr sz="1100" dirty="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800"/>
              </a:lnSpc>
              <a:spcBef>
                <a:spcPts val="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were early computers developed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the 1940s. These used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vacuum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tubes  </a:t>
            </a:r>
            <a:r>
              <a:rPr sz="1100" b="0" dirty="0">
                <a:latin typeface="Bookman Old Style"/>
                <a:cs typeface="Bookman Old Style"/>
              </a:rPr>
              <a:t>(</a:t>
            </a:r>
            <a:r>
              <a:rPr sz="1100" b="0" i="1" dirty="0">
                <a:latin typeface="Bookman Old Style"/>
                <a:cs typeface="Bookman Old Style"/>
              </a:rPr>
              <a:t>a </a:t>
            </a:r>
            <a:r>
              <a:rPr sz="1100" b="0" i="1" spc="-5" dirty="0">
                <a:latin typeface="Bookman Old Style"/>
                <a:cs typeface="Bookman Old Style"/>
              </a:rPr>
              <a:t>sealed glass </a:t>
            </a:r>
            <a:r>
              <a:rPr sz="1100" b="0" i="1" spc="-10" dirty="0">
                <a:latin typeface="Bookman Old Style"/>
                <a:cs typeface="Bookman Old Style"/>
              </a:rPr>
              <a:t>tube containing </a:t>
            </a:r>
            <a:r>
              <a:rPr sz="1100" b="0" i="1" dirty="0">
                <a:latin typeface="Bookman Old Style"/>
                <a:cs typeface="Bookman Old Style"/>
              </a:rPr>
              <a:t>a near-vacuum </a:t>
            </a:r>
            <a:r>
              <a:rPr sz="1100" b="0" i="1" spc="-5" dirty="0">
                <a:latin typeface="Bookman Old Style"/>
                <a:cs typeface="Bookman Old Style"/>
              </a:rPr>
              <a:t>which </a:t>
            </a:r>
            <a:r>
              <a:rPr sz="1100" b="0" i="1" spc="-10" dirty="0">
                <a:latin typeface="Bookman Old Style"/>
                <a:cs typeface="Bookman Old Style"/>
              </a:rPr>
              <a:t>allows the </a:t>
            </a:r>
            <a:r>
              <a:rPr sz="1100" b="0" i="1" spc="0" dirty="0">
                <a:latin typeface="Bookman Old Style"/>
                <a:cs typeface="Bookman Old Style"/>
              </a:rPr>
              <a:t>free </a:t>
            </a:r>
            <a:r>
              <a:rPr sz="1100" b="0" i="1" spc="-5" dirty="0">
                <a:latin typeface="Bookman Old Style"/>
                <a:cs typeface="Bookman Old Style"/>
              </a:rPr>
              <a:t>passage </a:t>
            </a:r>
            <a:r>
              <a:rPr sz="1100" b="0" i="1" spc="-10" dirty="0">
                <a:latin typeface="Bookman Old Style"/>
                <a:cs typeface="Bookman Old Style"/>
              </a:rPr>
              <a:t>of  electric </a:t>
            </a:r>
            <a:r>
              <a:rPr sz="1100" b="0" i="1" spc="-5" dirty="0">
                <a:latin typeface="Bookman Old Style"/>
                <a:cs typeface="Bookman Old Style"/>
              </a:rPr>
              <a:t>current)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process information, which were colossal (</a:t>
            </a:r>
            <a:r>
              <a:rPr sz="1100" b="0" i="1" spc="-5" dirty="0">
                <a:latin typeface="Bookman Old Style"/>
                <a:cs typeface="Bookman Old Style"/>
              </a:rPr>
              <a:t>extremely </a:t>
            </a:r>
            <a:r>
              <a:rPr sz="1100" b="0" i="1" dirty="0">
                <a:latin typeface="Bookman Old Style"/>
                <a:cs typeface="Bookman Old Style"/>
              </a:rPr>
              <a:t>large) </a:t>
            </a:r>
            <a:r>
              <a:rPr sz="1100" b="0" spc="-5" dirty="0">
                <a:latin typeface="Bookman Old Style"/>
                <a:cs typeface="Bookman Old Style"/>
              </a:rPr>
              <a:t>in  size.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They consumed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a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great deal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power</a:t>
            </a:r>
            <a:r>
              <a:rPr sz="1100" b="0" spc="-5" dirty="0">
                <a:latin typeface="Bookman Old Style"/>
                <a:cs typeface="Bookman Old Style"/>
              </a:rPr>
              <a:t>, were short lived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generated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a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lot 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heat </a:t>
            </a:r>
            <a:r>
              <a:rPr sz="1100" b="0" spc="-5" dirty="0">
                <a:latin typeface="Bookman Old Style"/>
                <a:cs typeface="Bookman Old Style"/>
              </a:rPr>
              <a:t>during performance.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dirty="0">
                <a:latin typeface="Bookman Old Style"/>
                <a:cs typeface="Bookman Old Style"/>
              </a:rPr>
              <a:t>had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limited memory and processing  capability.</a:t>
            </a:r>
            <a:r>
              <a:rPr sz="1100" b="0" spc="-5" dirty="0">
                <a:latin typeface="Bookman Old Style"/>
                <a:cs typeface="Bookman Old Style"/>
              </a:rPr>
              <a:t> They were used for limited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scientific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engineering work</a:t>
            </a:r>
            <a:r>
              <a:rPr sz="1100" b="0" spc="-5" dirty="0">
                <a:latin typeface="Bookman Old Style"/>
                <a:cs typeface="Bookman Old Style"/>
              </a:rPr>
              <a:t>.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Maximum memory size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was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approximately 2000 bytes (2 kilobytes</a:t>
            </a:r>
            <a:r>
              <a:rPr sz="1100" b="0" spc="-5" dirty="0">
                <a:latin typeface="Bookman Old Style"/>
                <a:cs typeface="Bookman Old Style"/>
              </a:rPr>
              <a:t>), with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speed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10 kilo instructions per second</a:t>
            </a:r>
            <a:r>
              <a:rPr sz="1100" b="0" spc="-5" dirty="0">
                <a:latin typeface="Bookman Old Style"/>
                <a:cs typeface="Bookman Old Style"/>
              </a:rPr>
              <a:t>.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dirty="0">
                <a:latin typeface="Bookman Old Style"/>
                <a:cs typeface="Bookman Old Style"/>
              </a:rPr>
              <a:t>used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magnetic drums for internal  storage</a:t>
            </a:r>
            <a:r>
              <a:rPr sz="1100" b="0" spc="-5" dirty="0">
                <a:latin typeface="Bookman Old Style"/>
                <a:cs typeface="Bookman Old Style"/>
              </a:rPr>
              <a:t>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punched cards for external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storage</a:t>
            </a:r>
            <a:r>
              <a:rPr sz="1100" b="0" dirty="0">
                <a:latin typeface="Bookman Old Style"/>
                <a:cs typeface="Bookman Old Style"/>
              </a:rPr>
              <a:t>. </a:t>
            </a:r>
            <a:r>
              <a:rPr sz="1100" b="0" spc="-5" dirty="0">
                <a:latin typeface="Bookman Old Style"/>
                <a:cs typeface="Bookman Old Style"/>
              </a:rPr>
              <a:t>Jobs like printing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running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program </a:t>
            </a:r>
            <a:r>
              <a:rPr sz="1100" b="0" dirty="0">
                <a:latin typeface="Bookman Old Style"/>
                <a:cs typeface="Bookman Old Style"/>
              </a:rPr>
              <a:t>had to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manually coordinated.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Assembly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machine languages  were commonly used</a:t>
            </a:r>
            <a:r>
              <a:rPr sz="1100" b="0" spc="-5" dirty="0">
                <a:latin typeface="Bookman Old Style"/>
                <a:cs typeface="Bookman Old Style"/>
              </a:rPr>
              <a:t>. Examples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1</a:t>
            </a:r>
            <a:r>
              <a:rPr sz="1050" b="0" spc="-7" baseline="19841" dirty="0">
                <a:latin typeface="Bookman Old Style"/>
                <a:cs typeface="Bookman Old Style"/>
              </a:rPr>
              <a:t>st </a:t>
            </a:r>
            <a:r>
              <a:rPr sz="1100" b="0" spc="-5" dirty="0">
                <a:latin typeface="Bookman Old Style"/>
                <a:cs typeface="Bookman Old Style"/>
              </a:rPr>
              <a:t>generation computers </a:t>
            </a:r>
            <a:r>
              <a:rPr sz="1100" b="0" spc="-10" dirty="0">
                <a:latin typeface="Bookman Old Style"/>
                <a:cs typeface="Bookman Old Style"/>
              </a:rPr>
              <a:t>to be </a:t>
            </a:r>
            <a:r>
              <a:rPr sz="1100" b="0" spc="-5" dirty="0">
                <a:latin typeface="Bookman Old Style"/>
                <a:cs typeface="Bookman Old Style"/>
              </a:rPr>
              <a:t>used were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Electronic Discrete Variable Automatic Computer </a:t>
            </a:r>
            <a:r>
              <a:rPr sz="1100" b="1" spc="-5" dirty="0">
                <a:solidFill>
                  <a:srgbClr val="FF0000"/>
                </a:solidFill>
                <a:latin typeface="Bookman Old Style"/>
                <a:cs typeface="Bookman Old Style"/>
              </a:rPr>
              <a:t>(EDVAC) </a:t>
            </a:r>
            <a:r>
              <a:rPr sz="1100" b="0" spc="-5" dirty="0">
                <a:latin typeface="Bookman Old Style"/>
                <a:cs typeface="Bookman Old Style"/>
              </a:rPr>
              <a:t>designed by </a:t>
            </a:r>
            <a:r>
              <a:rPr sz="1100" b="0" dirty="0">
                <a:latin typeface="Bookman Old Style"/>
                <a:cs typeface="Bookman Old Style"/>
              </a:rPr>
              <a:t>Von  </a:t>
            </a:r>
            <a:r>
              <a:rPr sz="1100" b="0" spc="-5" dirty="0">
                <a:latin typeface="Bookman Old Style"/>
                <a:cs typeface="Bookman Old Style"/>
              </a:rPr>
              <a:t>Neumann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1945, the Universal Automatic Computer </a:t>
            </a:r>
            <a:r>
              <a:rPr sz="1100" b="1" spc="-5" dirty="0">
                <a:latin typeface="Bookman Old Style"/>
                <a:cs typeface="Bookman Old Style"/>
              </a:rPr>
              <a:t>(UNIVAC I</a:t>
            </a:r>
            <a:r>
              <a:rPr sz="1100" b="0" spc="-5" dirty="0">
                <a:latin typeface="Bookman Old Style"/>
                <a:cs typeface="Bookman Old Style"/>
              </a:rPr>
              <a:t>) designed </a:t>
            </a:r>
            <a:r>
              <a:rPr sz="1100" b="0" spc="-10" dirty="0">
                <a:latin typeface="Bookman Old Style"/>
                <a:cs typeface="Bookman Old Style"/>
              </a:rPr>
              <a:t>by  </a:t>
            </a:r>
            <a:r>
              <a:rPr sz="1100" b="0" spc="-5" dirty="0">
                <a:latin typeface="Bookman Old Style"/>
                <a:cs typeface="Bookman Old Style"/>
              </a:rPr>
              <a:t>Remington Rand which </a:t>
            </a:r>
            <a:r>
              <a:rPr sz="1100" b="0" dirty="0">
                <a:latin typeface="Bookman Old Style"/>
                <a:cs typeface="Bookman Old Style"/>
              </a:rPr>
              <a:t>was </a:t>
            </a:r>
            <a:r>
              <a:rPr sz="1100" b="0" spc="-5" dirty="0">
                <a:latin typeface="Bookman Old Style"/>
                <a:cs typeface="Bookman Old Style"/>
              </a:rPr>
              <a:t>delivered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business client i.e.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dirty="0">
                <a:latin typeface="Bookman Old Style"/>
                <a:cs typeface="Bookman Old Style"/>
              </a:rPr>
              <a:t>U.S </a:t>
            </a:r>
            <a:r>
              <a:rPr sz="1100" b="0" spc="-5" dirty="0">
                <a:latin typeface="Bookman Old Style"/>
                <a:cs typeface="Bookman Old Style"/>
              </a:rPr>
              <a:t>census  bureau, (it predicted the winner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1952 </a:t>
            </a:r>
            <a:r>
              <a:rPr sz="1100" b="0" spc="-5" dirty="0">
                <a:latin typeface="Bookman Old Style"/>
                <a:cs typeface="Bookman Old Style"/>
              </a:rPr>
              <a:t>Presidential elections, Dwight D.  Eisenhower) </a:t>
            </a:r>
            <a:r>
              <a:rPr sz="1100" b="0" dirty="0">
                <a:latin typeface="Bookman Old Style"/>
                <a:cs typeface="Bookman Old Style"/>
              </a:rPr>
              <a:t>&amp; </a:t>
            </a:r>
            <a:r>
              <a:rPr sz="1100" b="0" spc="-5" dirty="0">
                <a:latin typeface="Bookman Old Style"/>
                <a:cs typeface="Bookman Old Style"/>
              </a:rPr>
              <a:t>Electronic Numerical Integrator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Computer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(</a:t>
            </a:r>
            <a:r>
              <a:rPr sz="1100" b="1" dirty="0">
                <a:solidFill>
                  <a:srgbClr val="FF0000"/>
                </a:solidFill>
                <a:latin typeface="Bookman Old Style"/>
                <a:cs typeface="Bookman Old Style"/>
              </a:rPr>
              <a:t>ENIAC) </a:t>
            </a:r>
            <a:r>
              <a:rPr sz="1100" b="0" spc="-5" dirty="0">
                <a:latin typeface="Bookman Old Style"/>
                <a:cs typeface="Bookman Old Style"/>
              </a:rPr>
              <a:t>which  </a:t>
            </a:r>
            <a:r>
              <a:rPr sz="1100" b="0" dirty="0">
                <a:latin typeface="Bookman Old Style"/>
                <a:cs typeface="Bookman Old Style"/>
              </a:rPr>
              <a:t>was </a:t>
            </a:r>
            <a:r>
              <a:rPr sz="1100" b="0" spc="-5" dirty="0">
                <a:latin typeface="Bookman Old Style"/>
                <a:cs typeface="Bookman Old Style"/>
              </a:rPr>
              <a:t>developed </a:t>
            </a:r>
            <a:r>
              <a:rPr sz="1100" b="0" spc="-10" dirty="0">
                <a:latin typeface="Bookman Old Style"/>
                <a:cs typeface="Bookman Old Style"/>
              </a:rPr>
              <a:t>by the </a:t>
            </a:r>
            <a:r>
              <a:rPr sz="1100" b="0" spc="-5" dirty="0">
                <a:latin typeface="Bookman Old Style"/>
                <a:cs typeface="Bookman Old Style"/>
              </a:rPr>
              <a:t>army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compute World War II ballistics firing </a:t>
            </a:r>
            <a:r>
              <a:rPr sz="1100" b="0" dirty="0">
                <a:latin typeface="Bookman Old Style"/>
                <a:cs typeface="Bookman Old Style"/>
              </a:rPr>
              <a:t>tables</a:t>
            </a:r>
            <a:r>
              <a:rPr sz="1100" b="1" dirty="0">
                <a:latin typeface="Bookman Old Style"/>
                <a:cs typeface="Bookman Old Style"/>
              </a:rPr>
              <a:t>.  </a:t>
            </a:r>
            <a:r>
              <a:rPr sz="1100" b="0" spc="-5" dirty="0">
                <a:latin typeface="Bookman Old Style"/>
                <a:cs typeface="Bookman Old Style"/>
              </a:rPr>
              <a:t>ENIAC weighed 30 tons, using 200 kilowatts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electric power and consisted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18,000 vacuum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tubes.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sz="1100" b="1" dirty="0">
                <a:latin typeface="Bookman Old Style"/>
                <a:cs typeface="Bookman Old Style"/>
              </a:rPr>
              <a:t>Second Generation </a:t>
            </a:r>
            <a:r>
              <a:rPr sz="1100" b="1" spc="-5" dirty="0">
                <a:latin typeface="Bookman Old Style"/>
                <a:cs typeface="Bookman Old Style"/>
              </a:rPr>
              <a:t>Computers (Transistor Technology)</a:t>
            </a:r>
            <a:r>
              <a:rPr sz="1100" b="1" spc="-2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1959-1963</a:t>
            </a:r>
            <a:endParaRPr sz="1100" dirty="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8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replaced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first generation computers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were characterized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use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t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ransistors</a:t>
            </a:r>
            <a:r>
              <a:rPr sz="1100" b="0" spc="-5" dirty="0">
                <a:latin typeface="Bookman Old Style"/>
                <a:cs typeface="Bookman Old Style"/>
              </a:rPr>
              <a:t> </a:t>
            </a:r>
            <a:r>
              <a:rPr sz="900" b="0" spc="-5" dirty="0">
                <a:latin typeface="Bookman Old Style"/>
                <a:cs typeface="Bookman Old Style"/>
              </a:rPr>
              <a:t>(</a:t>
            </a:r>
            <a:r>
              <a:rPr sz="900" b="0" i="1" spc="-5" dirty="0">
                <a:latin typeface="Bookman Old Style"/>
                <a:cs typeface="Bookman Old Style"/>
              </a:rPr>
              <a:t>a semiconductor device </a:t>
            </a:r>
            <a:r>
              <a:rPr sz="900" b="0" i="1" spc="-15" dirty="0">
                <a:latin typeface="Bookman Old Style"/>
                <a:cs typeface="Bookman Old Style"/>
              </a:rPr>
              <a:t>with </a:t>
            </a:r>
            <a:r>
              <a:rPr sz="900" b="0" i="1" spc="-5" dirty="0">
                <a:latin typeface="Bookman Old Style"/>
                <a:cs typeface="Bookman Old Style"/>
              </a:rPr>
              <a:t>three connections, capable of amplification </a:t>
            </a:r>
            <a:r>
              <a:rPr sz="900" b="0" i="1" spc="-10" dirty="0">
                <a:latin typeface="Bookman Old Style"/>
                <a:cs typeface="Bookman Old Style"/>
              </a:rPr>
              <a:t>and  </a:t>
            </a:r>
            <a:r>
              <a:rPr sz="900" b="0" i="1" spc="-5" dirty="0">
                <a:latin typeface="Bookman Old Style"/>
                <a:cs typeface="Bookman Old Style"/>
              </a:rPr>
              <a:t>rectification) </a:t>
            </a:r>
            <a:r>
              <a:rPr sz="1100" b="0" spc="-5" dirty="0">
                <a:latin typeface="Bookman Old Style"/>
                <a:cs typeface="Bookman Old Style"/>
              </a:rPr>
              <a:t>instead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vacuum tubes for processing information.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transistor is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mechanical device </a:t>
            </a:r>
            <a:r>
              <a:rPr sz="1100" b="0" spc="-10" dirty="0">
                <a:latin typeface="Bookman Old Style"/>
                <a:cs typeface="Bookman Old Style"/>
              </a:rPr>
              <a:t>that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smaller than the vacuum </a:t>
            </a:r>
            <a:r>
              <a:rPr sz="1100" b="0" dirty="0">
                <a:latin typeface="Bookman Old Style"/>
                <a:cs typeface="Bookman Old Style"/>
              </a:rPr>
              <a:t>tube, </a:t>
            </a:r>
            <a:r>
              <a:rPr sz="1100" b="0" spc="-5" dirty="0">
                <a:latin typeface="Bookman Old Style"/>
                <a:cs typeface="Bookman Old Style"/>
              </a:rPr>
              <a:t>small light with no  heaters invented at bell telephone laboratories in 1948. Transistors were  smaller than vacuum tubes; they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consumed less power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generated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less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heat</a:t>
            </a:r>
            <a:r>
              <a:rPr sz="1100" b="0" spc="-5" dirty="0">
                <a:latin typeface="Bookman Old Style"/>
                <a:cs typeface="Bookman Old Style"/>
              </a:rPr>
              <a:t>.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Magnetic core memory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was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the primary storage </a:t>
            </a:r>
            <a:r>
              <a:rPr sz="1100" b="0" spc="-5" dirty="0">
                <a:latin typeface="Bookman Old Style"/>
                <a:cs typeface="Bookman Old Style"/>
              </a:rPr>
              <a:t>technology. This </a:t>
            </a:r>
            <a:r>
              <a:rPr sz="1100" b="0" dirty="0">
                <a:latin typeface="Bookman Old Style"/>
                <a:cs typeface="Bookman Old Style"/>
              </a:rPr>
              <a:t>was </a:t>
            </a:r>
            <a:r>
              <a:rPr sz="1100" b="0" spc="-5" dirty="0">
                <a:latin typeface="Bookman Old Style"/>
                <a:cs typeface="Bookman Old Style"/>
              </a:rPr>
              <a:t>composed 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small magnetic doughnuts size (1mm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diameter), which could be polarized 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one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two directions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represent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bit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data.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Had up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to 32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kilobytes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RAM </a:t>
            </a:r>
            <a:r>
              <a:rPr sz="1100" b="0" spc="-5" dirty="0">
                <a:latin typeface="Bookman Old Style"/>
                <a:cs typeface="Bookman Old Style"/>
              </a:rPr>
              <a:t>and speeds </a:t>
            </a:r>
            <a:r>
              <a:rPr sz="1100" b="0" spc="-10" dirty="0">
                <a:latin typeface="Bookman Old Style"/>
                <a:cs typeface="Bookman Old Style"/>
              </a:rPr>
              <a:t>reading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200,000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to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300,000 Instructions per Secon</a:t>
            </a:r>
            <a:r>
              <a:rPr sz="1100" b="0" spc="-5" dirty="0">
                <a:latin typeface="Bookman Old Style"/>
                <a:cs typeface="Bookman Old Style"/>
              </a:rPr>
              <a:t>d. </a:t>
            </a:r>
            <a:r>
              <a:rPr sz="1100" b="0" dirty="0">
                <a:latin typeface="Bookman Old Style"/>
                <a:cs typeface="Bookman Old Style"/>
              </a:rPr>
              <a:t>Had  </a:t>
            </a:r>
            <a:r>
              <a:rPr sz="1100" b="0" spc="-5" dirty="0">
                <a:latin typeface="Bookman Old Style"/>
                <a:cs typeface="Bookman Old Style"/>
              </a:rPr>
              <a:t>enough memory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processing power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be used </a:t>
            </a:r>
            <a:r>
              <a:rPr sz="1100" b="0" spc="-10" dirty="0">
                <a:latin typeface="Bookman Old Style"/>
                <a:cs typeface="Bookman Old Style"/>
              </a:rPr>
              <a:t>more </a:t>
            </a:r>
            <a:r>
              <a:rPr sz="1100" b="0" spc="-5" dirty="0">
                <a:latin typeface="Bookman Old Style"/>
                <a:cs typeface="Bookman Old Style"/>
              </a:rPr>
              <a:t>widely for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scientific  work and for business tasks </a:t>
            </a:r>
            <a:r>
              <a:rPr sz="1100" b="0" spc="-5" dirty="0">
                <a:latin typeface="Bookman Old Style"/>
                <a:cs typeface="Bookman Old Style"/>
              </a:rPr>
              <a:t>such as automating the pay roll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billing.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Magnetic tapes </a:t>
            </a:r>
            <a:r>
              <a:rPr sz="1100" b="0" spc="-5" dirty="0">
                <a:latin typeface="Bookman Old Style"/>
                <a:cs typeface="Bookman Old Style"/>
              </a:rPr>
              <a:t>were common external storage devices.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Punched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cards </a:t>
            </a:r>
            <a:r>
              <a:rPr sz="900" b="0" i="1" dirty="0">
                <a:latin typeface="Bookman Old Style"/>
                <a:cs typeface="Bookman Old Style"/>
              </a:rPr>
              <a:t>(a </a:t>
            </a:r>
            <a:r>
              <a:rPr sz="900" b="0" i="1" spc="-5" dirty="0">
                <a:latin typeface="Bookman Old Style"/>
                <a:cs typeface="Bookman Old Style"/>
              </a:rPr>
              <a:t>card  perforated according </a:t>
            </a:r>
            <a:r>
              <a:rPr sz="900" b="0" i="1" spc="-10" dirty="0">
                <a:latin typeface="Bookman Old Style"/>
                <a:cs typeface="Bookman Old Style"/>
              </a:rPr>
              <a:t>to </a:t>
            </a:r>
            <a:r>
              <a:rPr sz="900" b="0" i="1" dirty="0">
                <a:latin typeface="Bookman Old Style"/>
                <a:cs typeface="Bookman Old Style"/>
              </a:rPr>
              <a:t>a </a:t>
            </a:r>
            <a:r>
              <a:rPr sz="900" b="0" i="1" spc="-5" dirty="0">
                <a:latin typeface="Bookman Old Style"/>
                <a:cs typeface="Bookman Old Style"/>
              </a:rPr>
              <a:t>code </a:t>
            </a:r>
            <a:r>
              <a:rPr sz="900" b="0" i="1" dirty="0">
                <a:latin typeface="Bookman Old Style"/>
                <a:cs typeface="Bookman Old Style"/>
              </a:rPr>
              <a:t>for </a:t>
            </a:r>
            <a:r>
              <a:rPr sz="900" b="0" i="1" spc="-5" dirty="0">
                <a:latin typeface="Bookman Old Style"/>
                <a:cs typeface="Bookman Old Style"/>
              </a:rPr>
              <a:t>controlling </a:t>
            </a:r>
            <a:r>
              <a:rPr sz="900" b="0" i="1" spc="-10" dirty="0">
                <a:latin typeface="Bookman Old Style"/>
                <a:cs typeface="Bookman Old Style"/>
              </a:rPr>
              <a:t>the </a:t>
            </a:r>
            <a:r>
              <a:rPr sz="900" b="0" i="1" spc="-5" dirty="0">
                <a:latin typeface="Bookman Old Style"/>
                <a:cs typeface="Bookman Old Style"/>
              </a:rPr>
              <a:t>operation </a:t>
            </a:r>
            <a:r>
              <a:rPr sz="900" b="0" i="1" spc="-10" dirty="0">
                <a:latin typeface="Bookman Old Style"/>
                <a:cs typeface="Bookman Old Style"/>
              </a:rPr>
              <a:t>of </a:t>
            </a:r>
            <a:r>
              <a:rPr sz="900" b="0" i="1" dirty="0">
                <a:latin typeface="Bookman Old Style"/>
                <a:cs typeface="Bookman Old Style"/>
              </a:rPr>
              <a:t>a </a:t>
            </a:r>
            <a:r>
              <a:rPr sz="900" b="0" i="1" spc="-5" dirty="0">
                <a:latin typeface="Bookman Old Style"/>
                <a:cs typeface="Bookman Old Style"/>
              </a:rPr>
              <a:t>machine) </a:t>
            </a:r>
            <a:r>
              <a:rPr sz="1100" b="0" spc="-5" dirty="0">
                <a:latin typeface="Bookman Old Style"/>
                <a:cs typeface="Bookman Old Style"/>
              </a:rPr>
              <a:t>were used for inputs 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output. These computers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used assembly language</a:t>
            </a:r>
            <a:endParaRPr sz="1100" dirty="0">
              <a:solidFill>
                <a:srgbClr val="FF0000"/>
              </a:solidFill>
              <a:latin typeface="Bookman Old Style"/>
              <a:cs typeface="Bookman Old Style"/>
            </a:endParaRPr>
          </a:p>
          <a:p>
            <a:pPr marL="12700" algn="just">
              <a:lnSpc>
                <a:spcPts val="1295"/>
              </a:lnSpc>
            </a:pPr>
            <a:r>
              <a:rPr sz="1100" b="1" spc="-5" dirty="0">
                <a:latin typeface="Bookman Old Style"/>
                <a:cs typeface="Bookman Old Style"/>
              </a:rPr>
              <a:t>Third Generation (Integrated Circuits)</a:t>
            </a:r>
            <a:r>
              <a:rPr sz="1100" b="1" spc="0" dirty="0">
                <a:latin typeface="Bookman Old Style"/>
                <a:cs typeface="Bookman Old Style"/>
              </a:rPr>
              <a:t> </a:t>
            </a:r>
            <a:r>
              <a:rPr sz="1100" b="1" dirty="0">
                <a:latin typeface="Bookman Old Style"/>
                <a:cs typeface="Bookman Old Style"/>
              </a:rPr>
              <a:t>1964-1971</a:t>
            </a:r>
            <a:endParaRPr sz="1100" dirty="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4975" cy="7620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97900"/>
              </a:lnSpc>
              <a:spcBef>
                <a:spcPts val="78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Third generation computers </a:t>
            </a:r>
            <a:r>
              <a:rPr sz="1100" b="0" dirty="0">
                <a:latin typeface="Bookman Old Style"/>
                <a:cs typeface="Bookman Old Style"/>
              </a:rPr>
              <a:t>relied on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integrated circuits </a:t>
            </a:r>
            <a:r>
              <a:rPr sz="1100" b="0" spc="-5" dirty="0">
                <a:latin typeface="Bookman Old Style"/>
                <a:cs typeface="Bookman Old Style"/>
              </a:rPr>
              <a:t>which were made by  printing hundreds and thousands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tiny transistors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5" dirty="0">
                <a:latin typeface="Bookman Old Style"/>
                <a:cs typeface="Bookman Old Style"/>
              </a:rPr>
              <a:t>small silicon chips  (</a:t>
            </a:r>
            <a:r>
              <a:rPr sz="900" b="1" spc="-5" dirty="0">
                <a:solidFill>
                  <a:srgbClr val="0000FF"/>
                </a:solidFill>
                <a:latin typeface="Bookman Old Style"/>
                <a:cs typeface="Bookman Old Style"/>
              </a:rPr>
              <a:t>microchip </a:t>
            </a:r>
            <a:r>
              <a:rPr sz="900" b="1" dirty="0">
                <a:solidFill>
                  <a:srgbClr val="0000FF"/>
                </a:solidFill>
                <a:latin typeface="Bookman Old Style"/>
                <a:cs typeface="Bookman Old Style"/>
              </a:rPr>
              <a:t>- </a:t>
            </a:r>
            <a:r>
              <a:rPr sz="1000" b="0" spc="-5" dirty="0">
                <a:latin typeface="Bookman Old Style"/>
                <a:cs typeface="Bookman Old Style"/>
              </a:rPr>
              <a:t>a tiny </a:t>
            </a:r>
            <a:r>
              <a:rPr sz="1000" b="0" spc="-10" dirty="0">
                <a:latin typeface="Bookman Old Style"/>
                <a:cs typeface="Bookman Old Style"/>
              </a:rPr>
              <a:t>wafer of </a:t>
            </a:r>
            <a:r>
              <a:rPr sz="1000" b="0" spc="-5" dirty="0">
                <a:latin typeface="Bookman Old Style"/>
                <a:cs typeface="Bookman Old Style"/>
              </a:rPr>
              <a:t>semiconducting material </a:t>
            </a:r>
            <a:r>
              <a:rPr sz="1000" b="0" spc="-10" dirty="0">
                <a:latin typeface="Bookman Old Style"/>
                <a:cs typeface="Bookman Old Style"/>
              </a:rPr>
              <a:t>used </a:t>
            </a:r>
            <a:r>
              <a:rPr sz="1000" b="0" dirty="0">
                <a:latin typeface="Bookman Old Style"/>
                <a:cs typeface="Bookman Old Style"/>
              </a:rPr>
              <a:t>to </a:t>
            </a:r>
            <a:r>
              <a:rPr sz="1000" b="0" spc="-5" dirty="0">
                <a:latin typeface="Bookman Old Style"/>
                <a:cs typeface="Bookman Old Style"/>
              </a:rPr>
              <a:t>make an integrated  circuit.)</a:t>
            </a:r>
            <a:r>
              <a:rPr sz="1100" b="0" spc="-5" dirty="0">
                <a:latin typeface="Bookman Old Style"/>
                <a:cs typeface="Bookman Old Style"/>
              </a:rPr>
              <a:t>. These were called semi conductors. Computer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memory expanded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to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megabytes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RAM memory</a:t>
            </a:r>
            <a:r>
              <a:rPr sz="1100" b="0" spc="-5" dirty="0">
                <a:latin typeface="Bookman Old Style"/>
                <a:cs typeface="Bookman Old Style"/>
              </a:rPr>
              <a:t>. Speed accelerated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5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million instructions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per 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second</a:t>
            </a:r>
            <a:r>
              <a:rPr sz="1100" b="0" spc="-5" dirty="0">
                <a:latin typeface="Bookman Old Style"/>
                <a:cs typeface="Bookman Old Style"/>
              </a:rPr>
              <a:t>. Introduced software that could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used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people without </a:t>
            </a:r>
            <a:r>
              <a:rPr sz="1100" b="0" spc="-10" dirty="0">
                <a:latin typeface="Bookman Old Style"/>
                <a:cs typeface="Bookman Old Style"/>
              </a:rPr>
              <a:t>extensive  </a:t>
            </a:r>
            <a:r>
              <a:rPr sz="1100" b="0" spc="-5" dirty="0">
                <a:latin typeface="Bookman Old Style"/>
                <a:cs typeface="Bookman Old Style"/>
              </a:rPr>
              <a:t>technical training. They were </a:t>
            </a:r>
            <a:r>
              <a:rPr sz="1100" b="0" spc="-10" dirty="0">
                <a:latin typeface="Bookman Old Style"/>
                <a:cs typeface="Bookman Old Style"/>
              </a:rPr>
              <a:t>moderate </a:t>
            </a:r>
            <a:r>
              <a:rPr sz="1100" b="0" spc="-5" dirty="0">
                <a:latin typeface="Bookman Old Style"/>
                <a:cs typeface="Bookman Old Style"/>
              </a:rPr>
              <a:t>in size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occupied less space. E.g.  mini computers. </a:t>
            </a:r>
            <a:r>
              <a:rPr sz="1100" b="0" spc="-10" dirty="0">
                <a:latin typeface="Bookman Old Style"/>
                <a:cs typeface="Bookman Old Style"/>
              </a:rPr>
              <a:t>Example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3</a:t>
            </a:r>
            <a:r>
              <a:rPr sz="1050" b="0" spc="-7" baseline="19841" dirty="0">
                <a:latin typeface="Bookman Old Style"/>
                <a:cs typeface="Bookman Old Style"/>
              </a:rPr>
              <a:t>rd </a:t>
            </a:r>
            <a:r>
              <a:rPr sz="1100" b="0" spc="-5" dirty="0">
                <a:latin typeface="Bookman Old Style"/>
                <a:cs typeface="Bookman Old Style"/>
              </a:rPr>
              <a:t>generation computer </a:t>
            </a:r>
            <a:r>
              <a:rPr sz="1100" b="0" dirty="0">
                <a:latin typeface="Bookman Old Style"/>
                <a:cs typeface="Bookman Old Style"/>
              </a:rPr>
              <a:t>was </a:t>
            </a:r>
            <a:r>
              <a:rPr sz="1100" b="0" spc="-5" dirty="0">
                <a:latin typeface="Bookman Old Style"/>
                <a:cs typeface="Bookman Old Style"/>
              </a:rPr>
              <a:t>LILLIAC IV which </a:t>
            </a:r>
            <a:r>
              <a:rPr sz="1100" b="0" dirty="0">
                <a:latin typeface="Bookman Old Style"/>
                <a:cs typeface="Bookman Old Style"/>
              </a:rPr>
              <a:t>was  </a:t>
            </a:r>
            <a:r>
              <a:rPr sz="1100" b="0" spc="-5" dirty="0">
                <a:latin typeface="Bookman Old Style"/>
                <a:cs typeface="Bookman Old Style"/>
              </a:rPr>
              <a:t>designed in the late 1960s at the University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Illinois, which </a:t>
            </a:r>
            <a:r>
              <a:rPr sz="1100" b="0" dirty="0">
                <a:latin typeface="Bookman Old Style"/>
                <a:cs typeface="Bookman Old Style"/>
              </a:rPr>
              <a:t>had </a:t>
            </a:r>
            <a:r>
              <a:rPr sz="1100" b="0" spc="-5" dirty="0">
                <a:latin typeface="Bookman Old Style"/>
                <a:cs typeface="Bookman Old Style"/>
              </a:rPr>
              <a:t>64 separate  </a:t>
            </a:r>
            <a:r>
              <a:rPr sz="1100" b="0" dirty="0">
                <a:latin typeface="Bookman Old Style"/>
                <a:cs typeface="Bookman Old Style"/>
              </a:rPr>
              <a:t>CPUs </a:t>
            </a:r>
            <a:r>
              <a:rPr sz="1100" b="0" spc="-5" dirty="0">
                <a:latin typeface="Bookman Old Style"/>
                <a:cs typeface="Bookman Old Style"/>
              </a:rPr>
              <a:t>all supervised by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common control unit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all capable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operating  simultaneously. Used high-level languages like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FORTRAN </a:t>
            </a:r>
            <a:r>
              <a:rPr sz="1100" b="0" i="1" spc="-5" dirty="0">
                <a:solidFill>
                  <a:srgbClr val="FF0000"/>
                </a:solidFill>
                <a:latin typeface="Bookman Old Style"/>
                <a:cs typeface="Bookman Old Style"/>
              </a:rPr>
              <a:t>(Formula Translation)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,  COBOL (</a:t>
            </a:r>
            <a:r>
              <a:rPr sz="1100" b="0" i="1" spc="-5" dirty="0">
                <a:solidFill>
                  <a:srgbClr val="FF0000"/>
                </a:solidFill>
                <a:latin typeface="Bookman Old Style"/>
                <a:cs typeface="Bookman Old Style"/>
              </a:rPr>
              <a:t>Common Business Oriented </a:t>
            </a:r>
            <a:r>
              <a:rPr sz="1100" b="0" i="1" dirty="0">
                <a:solidFill>
                  <a:srgbClr val="FF0000"/>
                </a:solidFill>
                <a:latin typeface="Bookman Old Style"/>
                <a:cs typeface="Bookman Old Style"/>
              </a:rPr>
              <a:t>Language)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, and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BASIC </a:t>
            </a:r>
            <a:r>
              <a:rPr sz="1100" b="0" i="1" spc="-5" dirty="0">
                <a:solidFill>
                  <a:srgbClr val="FF0000"/>
                </a:solidFill>
                <a:latin typeface="Bookman Old Style"/>
                <a:cs typeface="Bookman Old Style"/>
              </a:rPr>
              <a:t>(Beginners’ All-  purpose Symbolic </a:t>
            </a:r>
            <a:r>
              <a:rPr sz="1100" b="0" i="1" spc="-10" dirty="0">
                <a:solidFill>
                  <a:srgbClr val="FF0000"/>
                </a:solidFill>
                <a:latin typeface="Bookman Old Style"/>
                <a:cs typeface="Bookman Old Style"/>
              </a:rPr>
              <a:t>Instruction </a:t>
            </a:r>
            <a:r>
              <a:rPr sz="1100" b="0" i="1" spc="-5" dirty="0">
                <a:solidFill>
                  <a:srgbClr val="FF0000"/>
                </a:solidFill>
                <a:latin typeface="Bookman Old Style"/>
                <a:cs typeface="Bookman Old Style"/>
              </a:rPr>
              <a:t>Code). </a:t>
            </a:r>
            <a:r>
              <a:rPr sz="1100" b="0" spc="-5" dirty="0">
                <a:latin typeface="Bookman Old Style"/>
                <a:cs typeface="Bookman Old Style"/>
              </a:rPr>
              <a:t>They started showing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characteristics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modern day computers with utilities such as printers, disk storage </a:t>
            </a:r>
            <a:r>
              <a:rPr sz="1100" b="0" dirty="0">
                <a:latin typeface="Bookman Old Style"/>
                <a:cs typeface="Bookman Old Style"/>
              </a:rPr>
              <a:t>and  </a:t>
            </a:r>
            <a:r>
              <a:rPr sz="1100" b="0" spc="-5" dirty="0">
                <a:latin typeface="Bookman Old Style"/>
                <a:cs typeface="Bookman Old Style"/>
              </a:rPr>
              <a:t>operating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systems.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1045"/>
              </a:spcBef>
            </a:pPr>
            <a:r>
              <a:rPr sz="1100" b="1" spc="-5" dirty="0">
                <a:latin typeface="Bookman Old Style"/>
                <a:cs typeface="Bookman Old Style"/>
              </a:rPr>
              <a:t>Fourth Generation (Large Scale Integrated Circuits) </a:t>
            </a:r>
            <a:r>
              <a:rPr sz="1100" b="1" dirty="0">
                <a:latin typeface="Bookman Old Style"/>
                <a:cs typeface="Bookman Old Style"/>
              </a:rPr>
              <a:t>1971 -</a:t>
            </a:r>
            <a:r>
              <a:rPr sz="1100" b="1" spc="3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Present</a:t>
            </a:r>
            <a:endParaRPr sz="1100" dirty="0">
              <a:latin typeface="Bookman Old Style"/>
              <a:cs typeface="Bookman Old Style"/>
            </a:endParaRPr>
          </a:p>
          <a:p>
            <a:pPr marL="12700" marR="6985" algn="just">
              <a:lnSpc>
                <a:spcPct val="97800"/>
              </a:lnSpc>
              <a:spcBef>
                <a:spcPts val="1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These extend from 1971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date (present). </a:t>
            </a:r>
            <a:r>
              <a:rPr sz="1100" b="0" spc="-10" dirty="0">
                <a:latin typeface="Bookman Old Style"/>
                <a:cs typeface="Bookman Old Style"/>
              </a:rPr>
              <a:t>They </a:t>
            </a:r>
            <a:r>
              <a:rPr sz="1100" b="0" spc="-5" dirty="0">
                <a:latin typeface="Bookman Old Style"/>
                <a:cs typeface="Bookman Old Style"/>
              </a:rPr>
              <a:t>use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Very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Large-Scale Integrated  Circuits (VLSIC) </a:t>
            </a:r>
            <a:r>
              <a:rPr sz="1100" b="0" spc="-5" dirty="0">
                <a:latin typeface="Bookman Old Style"/>
                <a:cs typeface="Bookman Old Style"/>
              </a:rPr>
              <a:t>packed </a:t>
            </a:r>
            <a:r>
              <a:rPr sz="1100" b="0" dirty="0">
                <a:latin typeface="Bookman Old Style"/>
                <a:cs typeface="Bookman Old Style"/>
              </a:rPr>
              <a:t>with </a:t>
            </a:r>
            <a:r>
              <a:rPr sz="1100" b="0" spc="-5" dirty="0">
                <a:latin typeface="Bookman Old Style"/>
                <a:cs typeface="Bookman Old Style"/>
              </a:rPr>
              <a:t>millions and billions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circuits per chip. With  VLSIC technology, computer memory, logic </a:t>
            </a:r>
            <a:r>
              <a:rPr sz="1100" b="0" dirty="0">
                <a:latin typeface="Bookman Old Style"/>
                <a:cs typeface="Bookman Old Style"/>
              </a:rPr>
              <a:t>and control </a:t>
            </a:r>
            <a:r>
              <a:rPr sz="1100" b="0" spc="-5" dirty="0">
                <a:latin typeface="Bookman Old Style"/>
                <a:cs typeface="Bookman Old Style"/>
              </a:rPr>
              <a:t>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integrated </a:t>
            </a:r>
            <a:r>
              <a:rPr sz="1100" b="0" dirty="0">
                <a:latin typeface="Bookman Old Style"/>
                <a:cs typeface="Bookman Old Style"/>
              </a:rPr>
              <a:t>on a  </a:t>
            </a:r>
            <a:r>
              <a:rPr sz="1100" b="0" spc="-5" dirty="0">
                <a:latin typeface="Bookman Old Style"/>
                <a:cs typeface="Bookman Old Style"/>
              </a:rPr>
              <a:t>single chip, hence the name microprocessor. They are reliable and have high  processor speed. This </a:t>
            </a:r>
            <a:r>
              <a:rPr sz="1100" b="0" dirty="0">
                <a:latin typeface="Bookman Old Style"/>
                <a:cs typeface="Bookman Old Style"/>
              </a:rPr>
              <a:t>has </a:t>
            </a:r>
            <a:r>
              <a:rPr sz="1100" b="0" spc="-5" dirty="0">
                <a:latin typeface="Bookman Old Style"/>
                <a:cs typeface="Bookman Old Style"/>
              </a:rPr>
              <a:t>made computers inexpensive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widely available for  use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everyday life. Computer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memory size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has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mushroomed </a:t>
            </a:r>
            <a:r>
              <a:rPr sz="1100" b="0" spc="-10" dirty="0">
                <a:solidFill>
                  <a:srgbClr val="FF0000"/>
                </a:solidFill>
                <a:latin typeface="Bookman Old Style"/>
                <a:cs typeface="Bookman Old Style"/>
              </a:rPr>
              <a:t>to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the gigabyte  </a:t>
            </a:r>
            <a:r>
              <a:rPr sz="1100" b="0" spc="-5" dirty="0">
                <a:latin typeface="Bookman Old Style"/>
                <a:cs typeface="Bookman Old Style"/>
              </a:rPr>
              <a:t>range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large communication machines.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Processor speed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has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exceeded one  billion instructions per second</a:t>
            </a:r>
            <a:r>
              <a:rPr sz="1100" b="0" spc="-5" dirty="0">
                <a:latin typeface="Bookman Old Style"/>
                <a:cs typeface="Bookman Old Style"/>
              </a:rPr>
              <a:t>. In 1981 </a:t>
            </a:r>
            <a:r>
              <a:rPr sz="1100" b="0" dirty="0">
                <a:latin typeface="Bookman Old Style"/>
                <a:cs typeface="Bookman Old Style"/>
              </a:rPr>
              <a:t>IBM </a:t>
            </a:r>
            <a:r>
              <a:rPr sz="1100" b="0" spc="-5" dirty="0">
                <a:latin typeface="Bookman Old Style"/>
                <a:cs typeface="Bookman Old Style"/>
              </a:rPr>
              <a:t>introduced </a:t>
            </a:r>
            <a:r>
              <a:rPr sz="1100" b="0" dirty="0">
                <a:latin typeface="Bookman Old Style"/>
                <a:cs typeface="Bookman Old Style"/>
              </a:rPr>
              <a:t>its 1</a:t>
            </a:r>
            <a:r>
              <a:rPr sz="1050" b="0" baseline="19841" dirty="0">
                <a:latin typeface="Bookman Old Style"/>
                <a:cs typeface="Bookman Old Style"/>
              </a:rPr>
              <a:t>st </a:t>
            </a:r>
            <a:r>
              <a:rPr sz="1100" b="0" spc="-5" dirty="0">
                <a:latin typeface="Bookman Old Style"/>
                <a:cs typeface="Bookman Old Style"/>
              </a:rPr>
              <a:t>computer for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home use </a:t>
            </a:r>
            <a:r>
              <a:rPr sz="1100" b="0" dirty="0">
                <a:latin typeface="Bookman Old Style"/>
                <a:cs typeface="Bookman Old Style"/>
              </a:rPr>
              <a:t>and in </a:t>
            </a:r>
            <a:r>
              <a:rPr sz="1100" b="0" spc="-5" dirty="0">
                <a:latin typeface="Bookman Old Style"/>
                <a:cs typeface="Bookman Old Style"/>
              </a:rPr>
              <a:t>1984 Apple introduced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Macintosh, Dell others </a:t>
            </a:r>
            <a:r>
              <a:rPr sz="1100" b="0" spc="-10" dirty="0">
                <a:latin typeface="Bookman Old Style"/>
                <a:cs typeface="Bookman Old Style"/>
              </a:rPr>
              <a:t>include  </a:t>
            </a:r>
            <a:r>
              <a:rPr sz="1100" b="0" spc="-5" dirty="0">
                <a:latin typeface="Bookman Old Style"/>
                <a:cs typeface="Bookman Old Style"/>
              </a:rPr>
              <a:t>Mecer, Pentium etc.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4</a:t>
            </a:r>
            <a:r>
              <a:rPr sz="1050" b="0" spc="-7" baseline="19841" dirty="0">
                <a:latin typeface="Bookman Old Style"/>
                <a:cs typeface="Bookman Old Style"/>
              </a:rPr>
              <a:t>th </a:t>
            </a:r>
            <a:r>
              <a:rPr sz="1100" b="0" spc="-5" dirty="0">
                <a:latin typeface="Bookman Old Style"/>
                <a:cs typeface="Bookman Old Style"/>
              </a:rPr>
              <a:t>generation </a:t>
            </a:r>
            <a:r>
              <a:rPr sz="1100" b="0" spc="-10" dirty="0">
                <a:latin typeface="Bookman Old Style"/>
                <a:cs typeface="Bookman Old Style"/>
              </a:rPr>
              <a:t>also </a:t>
            </a:r>
            <a:r>
              <a:rPr sz="1100" b="0" spc="-5" dirty="0">
                <a:latin typeface="Bookman Old Style"/>
                <a:cs typeface="Bookman Old Style"/>
              </a:rPr>
              <a:t>saw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the development </a:t>
            </a:r>
            <a:r>
              <a:rPr sz="1100" b="0" dirty="0">
                <a:solidFill>
                  <a:srgbClr val="FF0000"/>
                </a:solidFill>
                <a:latin typeface="Bookman Old Style"/>
                <a:cs typeface="Bookman Old Style"/>
              </a:rPr>
              <a:t>of GUIs,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the  mouse and handheld</a:t>
            </a:r>
            <a:r>
              <a:rPr sz="1100" b="0" spc="-15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sz="1100" b="0" spc="-5" dirty="0">
                <a:solidFill>
                  <a:srgbClr val="FF0000"/>
                </a:solidFill>
                <a:latin typeface="Bookman Old Style"/>
                <a:cs typeface="Bookman Old Style"/>
              </a:rPr>
              <a:t>devices.</a:t>
            </a:r>
            <a:endParaRPr sz="1100" dirty="0">
              <a:solidFill>
                <a:srgbClr val="FF0000"/>
              </a:solidFill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sz="1100" b="1" dirty="0">
                <a:latin typeface="Bookman Old Style"/>
                <a:cs typeface="Bookman Old Style"/>
              </a:rPr>
              <a:t>Fifth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dirty="0">
                <a:latin typeface="Bookman Old Style"/>
                <a:cs typeface="Bookman Old Style"/>
              </a:rPr>
              <a:t>Generation</a:t>
            </a:r>
            <a:endParaRPr sz="1100" dirty="0">
              <a:latin typeface="Bookman Old Style"/>
              <a:cs typeface="Bookman Old Style"/>
            </a:endParaRPr>
          </a:p>
          <a:p>
            <a:pPr marL="12700" marR="9525" algn="just">
              <a:lnSpc>
                <a:spcPct val="979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There are predictions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the next generation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computers will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able </a:t>
            </a:r>
            <a:r>
              <a:rPr sz="1100" b="0" spc="-10" dirty="0">
                <a:latin typeface="Bookman Old Style"/>
                <a:cs typeface="Bookman Old Style"/>
              </a:rPr>
              <a:t>to  </a:t>
            </a:r>
            <a:r>
              <a:rPr sz="1100" b="0" spc="-5" dirty="0">
                <a:latin typeface="Bookman Old Style"/>
                <a:cs typeface="Bookman Old Style"/>
              </a:rPr>
              <a:t>communicate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human beings. They will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able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imitate the human sense,  manual skills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intelligence. E.g. chat rooms, Work centers </a:t>
            </a:r>
            <a:r>
              <a:rPr sz="1100" b="0" dirty="0">
                <a:latin typeface="Bookman Old Style"/>
                <a:cs typeface="Bookman Old Style"/>
              </a:rPr>
              <a:t>on </a:t>
            </a:r>
            <a:r>
              <a:rPr sz="1100" b="0" spc="-5" dirty="0">
                <a:latin typeface="Bookman Old Style"/>
                <a:cs typeface="Bookman Old Style"/>
              </a:rPr>
              <a:t>artificial  intelligence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the </a:t>
            </a:r>
            <a:r>
              <a:rPr sz="1100" b="0" spc="-10" dirty="0">
                <a:latin typeface="Bookman Old Style"/>
                <a:cs typeface="Bookman Old Style"/>
              </a:rPr>
              <a:t>aim </a:t>
            </a:r>
            <a:r>
              <a:rPr sz="1100" b="0" dirty="0">
                <a:latin typeface="Bookman Old Style"/>
                <a:cs typeface="Bookman Old Style"/>
              </a:rPr>
              <a:t>is to </a:t>
            </a:r>
            <a:r>
              <a:rPr sz="1100" b="0" spc="-5" dirty="0">
                <a:latin typeface="Bookman Old Style"/>
                <a:cs typeface="Bookman Old Style"/>
              </a:rPr>
              <a:t>produce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thinking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computer.</a:t>
            </a:r>
            <a:endParaRPr sz="1100" dirty="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Conclusion</a:t>
            </a:r>
            <a:endParaRPr sz="1100" dirty="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900"/>
              </a:lnSpc>
              <a:spcBef>
                <a:spcPts val="1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 computer story begins with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concept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number, with the use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symbols  for numbers came the earliest aids </a:t>
            </a:r>
            <a:r>
              <a:rPr sz="1100" b="0" dirty="0">
                <a:latin typeface="Bookman Old Style"/>
                <a:cs typeface="Bookman Old Style"/>
              </a:rPr>
              <a:t>to counting </a:t>
            </a:r>
            <a:r>
              <a:rPr sz="1100" b="0" spc="-5" dirty="0">
                <a:latin typeface="Bookman Old Style"/>
                <a:cs typeface="Bookman Old Style"/>
              </a:rPr>
              <a:t>which culminated in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first  calculator, the abacus. </a:t>
            </a:r>
            <a:r>
              <a:rPr sz="1100" b="0" dirty="0">
                <a:latin typeface="Bookman Old Style"/>
                <a:cs typeface="Bookman Old Style"/>
              </a:rPr>
              <a:t>Both </a:t>
            </a:r>
            <a:r>
              <a:rPr sz="1100" b="0" spc="-5" dirty="0">
                <a:latin typeface="Bookman Old Style"/>
                <a:cs typeface="Bookman Old Style"/>
              </a:rPr>
              <a:t>technology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innovation have contributed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 development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computer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dirty="0">
                <a:latin typeface="Bookman Old Style"/>
                <a:cs typeface="Bookman Old Style"/>
              </a:rPr>
              <a:t>new </a:t>
            </a:r>
            <a:r>
              <a:rPr sz="1100" b="0" spc="-5" dirty="0">
                <a:latin typeface="Bookman Old Style"/>
                <a:cs typeface="Bookman Old Style"/>
              </a:rPr>
              <a:t>heights. The decision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use software was  hailed as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good step </a:t>
            </a:r>
            <a:r>
              <a:rPr sz="1100" b="0" dirty="0">
                <a:latin typeface="Bookman Old Style"/>
                <a:cs typeface="Bookman Old Style"/>
              </a:rPr>
              <a:t>that </a:t>
            </a:r>
            <a:r>
              <a:rPr sz="1100" b="0" spc="-5" dirty="0">
                <a:latin typeface="Bookman Old Style"/>
                <a:cs typeface="Bookman Old Style"/>
              </a:rPr>
              <a:t>helped bridge some technology gap, </a:t>
            </a:r>
            <a:r>
              <a:rPr sz="1100" b="0" dirty="0">
                <a:latin typeface="Bookman Old Style"/>
                <a:cs typeface="Bookman Old Style"/>
              </a:rPr>
              <a:t>but </a:t>
            </a:r>
            <a:r>
              <a:rPr sz="1100" b="0" spc="-5" dirty="0">
                <a:latin typeface="Bookman Old Style"/>
                <a:cs typeface="Bookman Old Style"/>
              </a:rPr>
              <a:t>further  advances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software were made possible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advances in</a:t>
            </a:r>
            <a:r>
              <a:rPr sz="1100" b="0" spc="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technology.</a:t>
            </a:r>
            <a:endParaRPr sz="1100" dirty="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4059554" cy="648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466850">
              <a:lnSpc>
                <a:spcPct val="100000"/>
              </a:lnSpc>
              <a:spcBef>
                <a:spcPts val="760"/>
              </a:spcBef>
            </a:pPr>
            <a:r>
              <a:rPr sz="1100" b="1" spc="-5" dirty="0">
                <a:latin typeface="Bookman Old Style"/>
                <a:cs typeface="Bookman Old Style"/>
              </a:rPr>
              <a:t>Summary of Computer</a:t>
            </a:r>
            <a:r>
              <a:rPr sz="1100" b="1" spc="-45" dirty="0">
                <a:latin typeface="Bookman Old Style"/>
                <a:cs typeface="Bookman Old Style"/>
              </a:rPr>
              <a:t> </a:t>
            </a:r>
            <a:r>
              <a:rPr sz="1100" b="1" dirty="0">
                <a:latin typeface="Bookman Old Style"/>
                <a:cs typeface="Bookman Old Style"/>
              </a:rPr>
              <a:t>Generations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130604" y="9236121"/>
            <a:ext cx="2102485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6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71676" y="1242313"/>
          <a:ext cx="5623558" cy="7745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065"/>
                <a:gridCol w="1371599"/>
                <a:gridCol w="3096894"/>
              </a:tblGrid>
              <a:tr h="185420">
                <a:tc>
                  <a:txBody>
                    <a:bodyPr/>
                    <a:lstStyle/>
                    <a:p>
                      <a:pPr marL="71120">
                        <a:lnSpc>
                          <a:spcPts val="1275"/>
                        </a:lnSpc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rowSpan="10">
                  <a:txBody>
                    <a:bodyPr/>
                    <a:lstStyle/>
                    <a:p>
                      <a:pPr marL="71120">
                        <a:lnSpc>
                          <a:spcPts val="1025"/>
                        </a:lnSpc>
                      </a:pPr>
                      <a:r>
                        <a:rPr sz="1650" b="1" spc="-7" baseline="-12626" dirty="0">
                          <a:latin typeface="Bookman Old Style"/>
                          <a:cs typeface="Bookman Old Style"/>
                        </a:rPr>
                        <a:t>1</a:t>
                      </a:r>
                      <a:r>
                        <a:rPr sz="700" b="1" spc="-5" dirty="0">
                          <a:latin typeface="Bookman Old Style"/>
                          <a:cs typeface="Bookman Old Style"/>
                        </a:rPr>
                        <a:t>st</a:t>
                      </a:r>
                      <a:endParaRPr sz="700">
                        <a:latin typeface="Bookman Old Style"/>
                        <a:cs typeface="Bookman Old Style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Year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1941-1958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Technology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0"/>
                        </a:lnSpc>
                      </a:pP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Vacuum 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Tube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(‘000s)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Memory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2000 Bytes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(2kb)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Speed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10KIPS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Storage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(Internal)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Magnetic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Drums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Storage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(External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Punched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Cards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Language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Machine and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Assembly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Others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7785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Much power, heat, Heavy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(30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tons), Short  lived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Usage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Scientific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Engineering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Examples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5880" algn="just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Electronic Discrete Variable Automatic  Computer </a:t>
                      </a:r>
                      <a:r>
                        <a:rPr sz="1100" b="1" spc="-5" dirty="0">
                          <a:latin typeface="Bookman Old Style"/>
                          <a:cs typeface="Bookman Old Style"/>
                        </a:rPr>
                        <a:t>(EDVAC) 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by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Von Neumann in  1945, the Universal Automatic</a:t>
                      </a:r>
                      <a:r>
                        <a:rPr sz="1100" b="0" spc="8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Computer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  <a:p>
                      <a:pPr marL="70485">
                        <a:lnSpc>
                          <a:spcPts val="1230"/>
                        </a:lnSpc>
                      </a:pPr>
                      <a:r>
                        <a:rPr sz="1100" b="1" spc="-5" dirty="0">
                          <a:latin typeface="Bookman Old Style"/>
                          <a:cs typeface="Bookman Old Style"/>
                        </a:rPr>
                        <a:t>(UNIVAC  I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)  by  Remington  Rand  given</a:t>
                      </a:r>
                      <a:r>
                        <a:rPr sz="1100" b="0" spc="8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to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  <a:p>
                      <a:pPr marL="70485" marR="55244" algn="just">
                        <a:lnSpc>
                          <a:spcPct val="97800"/>
                        </a:lnSpc>
                        <a:spcBef>
                          <a:spcPts val="20"/>
                        </a:spcBef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the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U.S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census bureau,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(it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predicted the 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winner of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1952 Presidential elections,  Dwight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D.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Eisenhower)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&amp;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Electronic  Numerical Integrator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Computer 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(</a:t>
                      </a: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ENIAC) 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by the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army 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to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compute World  War II ballistics firing tables, weighed 30  tons, 200 kilowatts of electric power and  consisted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of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18,000 vacuum</a:t>
                      </a:r>
                      <a:r>
                        <a:rPr sz="1100" b="0" spc="-4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tubes.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rowSpan="10">
                  <a:txBody>
                    <a:bodyPr/>
                    <a:lstStyle/>
                    <a:p>
                      <a:pPr marL="71120">
                        <a:lnSpc>
                          <a:spcPts val="1025"/>
                        </a:lnSpc>
                      </a:pPr>
                      <a:r>
                        <a:rPr sz="1650" b="1" spc="-15" baseline="-12626" dirty="0">
                          <a:latin typeface="Bookman Old Style"/>
                          <a:cs typeface="Bookman Old Style"/>
                        </a:rPr>
                        <a:t>2</a:t>
                      </a:r>
                      <a:r>
                        <a:rPr sz="700" b="1" spc="-10" dirty="0">
                          <a:latin typeface="Bookman Old Style"/>
                          <a:cs typeface="Bookman Old Style"/>
                        </a:rPr>
                        <a:t>nd</a:t>
                      </a:r>
                      <a:endParaRPr sz="700">
                        <a:latin typeface="Bookman Old Style"/>
                        <a:cs typeface="Bookman Old Style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Year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1959-1963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Technology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Transistors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Memory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32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Kbs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Speed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200,000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–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300,000</a:t>
                      </a:r>
                      <a:r>
                        <a:rPr sz="1100" b="0" spc="-2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KIPs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Storage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(Internal)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Magnetic Core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memory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Storage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(External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Magnetic tapes, punched cards for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I/O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Language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FORTRAN, COBOL and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BASIC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Others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Less power, less heat,</a:t>
                      </a:r>
                      <a:r>
                        <a:rPr sz="1100" b="0" spc="-3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smaller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Usage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Scientific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business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Advancement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Utilities like Printing, disk storage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</a:t>
                      </a:r>
                      <a:r>
                        <a:rPr sz="1100" b="0" spc="-2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rowSpan="8">
                  <a:txBody>
                    <a:bodyPr/>
                    <a:lstStyle/>
                    <a:p>
                      <a:pPr marL="71120">
                        <a:lnSpc>
                          <a:spcPts val="1025"/>
                        </a:lnSpc>
                      </a:pPr>
                      <a:r>
                        <a:rPr sz="1650" b="1" spc="-7" baseline="-12626" dirty="0">
                          <a:latin typeface="Bookman Old Style"/>
                          <a:cs typeface="Bookman Old Style"/>
                        </a:rPr>
                        <a:t>3</a:t>
                      </a:r>
                      <a:r>
                        <a:rPr sz="700" b="1" spc="-5" dirty="0">
                          <a:latin typeface="Bookman Old Style"/>
                          <a:cs typeface="Bookman Old Style"/>
                        </a:rPr>
                        <a:t>rd</a:t>
                      </a:r>
                      <a:endParaRPr sz="700">
                        <a:latin typeface="Bookman Old Style"/>
                        <a:cs typeface="Bookman Old Style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Year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1964-1971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Technology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Integrated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Circuits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Memory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Megabytes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3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Speed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3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5million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KIPs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Language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Software which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is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easy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to</a:t>
                      </a:r>
                      <a:r>
                        <a:rPr sz="1100" b="0" spc="-4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use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Others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Smaller(mini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computers)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Usage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Businesses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Examples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6515">
                        <a:lnSpc>
                          <a:spcPts val="1280"/>
                        </a:lnSpc>
                        <a:spcBef>
                          <a:spcPts val="30"/>
                        </a:spcBef>
                        <a:tabLst>
                          <a:tab pos="755015" algn="l"/>
                          <a:tab pos="1196340" algn="l"/>
                          <a:tab pos="1551305" algn="l"/>
                          <a:tab pos="2314575" algn="l"/>
                          <a:tab pos="2867660" algn="l"/>
                        </a:tabLst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LILLIAC IV (1960s) at the University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of 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ll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in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oi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,	h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d	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6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4	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sz="1100" b="0" spc="5" dirty="0"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pa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e	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C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PU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s	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ll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  <a:p>
                      <a:pPr marL="70485" marR="59690">
                        <a:lnSpc>
                          <a:spcPts val="1300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supervised by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common CU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capable 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of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operating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simultaneously.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rowSpan="2">
                  <a:txBody>
                    <a:bodyPr/>
                    <a:lstStyle/>
                    <a:p>
                      <a:pPr marL="71120">
                        <a:lnSpc>
                          <a:spcPts val="1025"/>
                        </a:lnSpc>
                      </a:pPr>
                      <a:r>
                        <a:rPr sz="1650" b="1" spc="-7" baseline="-12626" dirty="0">
                          <a:latin typeface="Bookman Old Style"/>
                          <a:cs typeface="Bookman Old Style"/>
                        </a:rPr>
                        <a:t>4</a:t>
                      </a:r>
                      <a:r>
                        <a:rPr sz="700" b="1" spc="-5" dirty="0">
                          <a:latin typeface="Bookman Old Style"/>
                          <a:cs typeface="Bookman Old Style"/>
                        </a:rPr>
                        <a:t>th</a:t>
                      </a:r>
                      <a:endParaRPr sz="700">
                        <a:latin typeface="Bookman Old Style"/>
                        <a:cs typeface="Bookman Old Style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Year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1971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– to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present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Technology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  <a:tabLst>
                          <a:tab pos="548640" algn="l"/>
                          <a:tab pos="1092835" algn="l"/>
                          <a:tab pos="1622425" algn="l"/>
                          <a:tab pos="2489200" algn="l"/>
                        </a:tabLst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Very	Large	Scale	Integrated	Circuits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22263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25016" y="67132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25016" y="638555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9197797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25016" y="923056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071676" y="914400"/>
          <a:ext cx="5623558" cy="2016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065"/>
                <a:gridCol w="1371599"/>
                <a:gridCol w="3096894"/>
              </a:tblGrid>
              <a:tr h="333375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60325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(computer memory, logic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control can  be integrated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on a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single</a:t>
                      </a:r>
                      <a:r>
                        <a:rPr sz="1100" b="0" spc="-3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chip)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Memory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Gigabytes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Speed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1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billion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KIPs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Language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Human Languages (VB,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C+,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Pascal</a:t>
                      </a:r>
                      <a:r>
                        <a:rPr sz="1100" b="0" spc="-3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etc)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Others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9690">
                        <a:lnSpc>
                          <a:spcPts val="1280"/>
                        </a:lnSpc>
                        <a:spcBef>
                          <a:spcPts val="30"/>
                        </a:spcBef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Smaller (Micro computers), less power, less  heat, GUIs, Mouse</a:t>
                      </a:r>
                      <a:r>
                        <a:rPr sz="1100" b="0" spc="-2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etc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Usage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Office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home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Examples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4610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IBM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(1981), Apple (1984)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–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Macintosh,  Dell, Mecer,</a:t>
                      </a:r>
                      <a:r>
                        <a:rPr sz="1100" b="0" spc="-15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Pentium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645">
                <a:tc>
                  <a:txBody>
                    <a:bodyPr/>
                    <a:lstStyle/>
                    <a:p>
                      <a:pPr marL="71120">
                        <a:lnSpc>
                          <a:spcPts val="1025"/>
                        </a:lnSpc>
                      </a:pPr>
                      <a:r>
                        <a:rPr sz="1650" b="1" spc="-7" baseline="-12626" dirty="0">
                          <a:latin typeface="Bookman Old Style"/>
                          <a:cs typeface="Bookman Old Style"/>
                        </a:rPr>
                        <a:t>5</a:t>
                      </a:r>
                      <a:r>
                        <a:rPr sz="700" b="1" spc="-5" dirty="0">
                          <a:latin typeface="Bookman Old Style"/>
                          <a:cs typeface="Bookman Old Style"/>
                        </a:rPr>
                        <a:t>th</a:t>
                      </a:r>
                      <a:endParaRPr sz="700">
                        <a:latin typeface="Bookman Old Style"/>
                        <a:cs typeface="Bookman Old Style"/>
                      </a:endParaRPr>
                    </a:p>
                    <a:p>
                      <a:pPr marL="71120">
                        <a:lnSpc>
                          <a:spcPts val="1290"/>
                        </a:lnSpc>
                        <a:spcBef>
                          <a:spcPts val="225"/>
                        </a:spcBef>
                      </a:pPr>
                      <a:r>
                        <a:rPr sz="1100" b="1" dirty="0">
                          <a:latin typeface="Bookman Old Style"/>
                          <a:cs typeface="Bookman Old Style"/>
                        </a:rPr>
                        <a:t>Generation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marR="57785">
                        <a:lnSpc>
                          <a:spcPts val="130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For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the future, imitate human sense </a:t>
                      </a:r>
                      <a:r>
                        <a:rPr sz="1100" b="0" dirty="0">
                          <a:latin typeface="Bookman Old Style"/>
                          <a:cs typeface="Bookman Old Style"/>
                        </a:rPr>
                        <a:t>and 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intelligence (thinking</a:t>
                      </a:r>
                      <a:r>
                        <a:rPr sz="1100" b="0" spc="-10" dirty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sz="1100" b="0" spc="-5" dirty="0">
                          <a:latin typeface="Bookman Old Style"/>
                          <a:cs typeface="Bookman Old Style"/>
                        </a:rPr>
                        <a:t>computer)</a:t>
                      </a:r>
                      <a:endParaRPr sz="1100">
                        <a:latin typeface="Bookman Old Style"/>
                        <a:cs typeface="Bookman Old Style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5510530" cy="491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811020">
              <a:lnSpc>
                <a:spcPts val="1310"/>
              </a:lnSpc>
              <a:spcBef>
                <a:spcPts val="760"/>
              </a:spcBef>
            </a:pPr>
            <a:r>
              <a:rPr sz="1100" b="1" spc="-5" dirty="0">
                <a:latin typeface="Bookman Old Style"/>
                <a:cs typeface="Bookman Old Style"/>
              </a:rPr>
              <a:t>COMPUTER ACQUISITION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600"/>
              </a:lnSpc>
              <a:spcBef>
                <a:spcPts val="20"/>
              </a:spcBef>
            </a:pPr>
            <a:r>
              <a:rPr sz="1100" b="0" spc="-5" dirty="0">
                <a:latin typeface="Bookman Old Style"/>
                <a:cs typeface="Bookman Old Style"/>
              </a:rPr>
              <a:t>Involves the financing decision </a:t>
            </a:r>
            <a:r>
              <a:rPr sz="1100" b="0" dirty="0">
                <a:latin typeface="Bookman Old Style"/>
                <a:cs typeface="Bookman Old Style"/>
              </a:rPr>
              <a:t>that is </a:t>
            </a:r>
            <a:r>
              <a:rPr sz="1100" b="0" spc="-5" dirty="0">
                <a:latin typeface="Bookman Old Style"/>
                <a:cs typeface="Bookman Old Style"/>
              </a:rPr>
              <a:t>taken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obtain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computer facility as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tool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data processing. This </a:t>
            </a:r>
            <a:r>
              <a:rPr sz="1100" b="0" dirty="0">
                <a:latin typeface="Bookman Old Style"/>
                <a:cs typeface="Bookman Old Style"/>
              </a:rPr>
              <a:t>is a </a:t>
            </a:r>
            <a:r>
              <a:rPr sz="1100" b="0" spc="-5" dirty="0">
                <a:latin typeface="Bookman Old Style"/>
                <a:cs typeface="Bookman Old Style"/>
              </a:rPr>
              <a:t>very important decision that involves choice </a:t>
            </a:r>
            <a:r>
              <a:rPr sz="1100" b="0" dirty="0">
                <a:latin typeface="Bookman Old Style"/>
                <a:cs typeface="Bookman Old Style"/>
              </a:rPr>
              <a:t>of  </a:t>
            </a:r>
            <a:r>
              <a:rPr sz="1100" b="0" spc="-5" dirty="0">
                <a:latin typeface="Bookman Old Style"/>
                <a:cs typeface="Bookman Old Style"/>
              </a:rPr>
              <a:t>the hardware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software. </a:t>
            </a:r>
            <a:r>
              <a:rPr sz="1100" b="0" spc="-10" dirty="0">
                <a:latin typeface="Bookman Old Style"/>
                <a:cs typeface="Bookman Old Style"/>
              </a:rPr>
              <a:t>Failure to </a:t>
            </a:r>
            <a:r>
              <a:rPr sz="1100" b="0" spc="-5" dirty="0">
                <a:latin typeface="Bookman Old Style"/>
                <a:cs typeface="Bookman Old Style"/>
              </a:rPr>
              <a:t>make the right choice can lead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serious  consequences for an organization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an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individual.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b="1" spc="-5" dirty="0">
                <a:latin typeface="Bookman Old Style"/>
                <a:cs typeface="Bookman Old Style"/>
              </a:rPr>
              <a:t>Methods of computer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acquisition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240665">
              <a:lnSpc>
                <a:spcPts val="1300"/>
              </a:lnSpc>
            </a:pPr>
            <a:r>
              <a:rPr sz="1100" b="1" dirty="0">
                <a:latin typeface="Bookman Old Style"/>
                <a:cs typeface="Bookman Old Style"/>
              </a:rPr>
              <a:t>1. </a:t>
            </a:r>
            <a:r>
              <a:rPr sz="1100" b="1" spc="-5" dirty="0">
                <a:latin typeface="Bookman Old Style"/>
                <a:cs typeface="Bookman Old Style"/>
              </a:rPr>
              <a:t>Outright</a:t>
            </a:r>
            <a:r>
              <a:rPr sz="1100" b="1" spc="-70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purchase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8000"/>
              </a:lnSpc>
              <a:spcBef>
                <a:spcPts val="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This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where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computer facility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obtained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payment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amount </a:t>
            </a:r>
            <a:r>
              <a:rPr sz="1100" b="0" dirty="0">
                <a:latin typeface="Bookman Old Style"/>
                <a:cs typeface="Bookman Old Style"/>
              </a:rPr>
              <a:t>that  is </a:t>
            </a:r>
            <a:r>
              <a:rPr sz="1100" b="0" spc="-5" dirty="0">
                <a:latin typeface="Bookman Old Style"/>
                <a:cs typeface="Bookman Old Style"/>
              </a:rPr>
              <a:t>equivalent </a:t>
            </a:r>
            <a:r>
              <a:rPr sz="1100" b="0" spc="-10" dirty="0">
                <a:latin typeface="Bookman Old Style"/>
                <a:cs typeface="Bookman Old Style"/>
              </a:rPr>
              <a:t>to the </a:t>
            </a:r>
            <a:r>
              <a:rPr sz="1100" b="0" spc="-5" dirty="0">
                <a:latin typeface="Bookman Old Style"/>
                <a:cs typeface="Bookman Old Style"/>
              </a:rPr>
              <a:t>value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computer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supplier. It involves </a:t>
            </a:r>
            <a:r>
              <a:rPr sz="1100" b="0" spc="-10" dirty="0">
                <a:latin typeface="Bookman Old Style"/>
                <a:cs typeface="Bookman Old Style"/>
              </a:rPr>
              <a:t>purchase 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facility followed by transfer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ownership from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supplier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purchasing firm. Payment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made in cash, loan arrangements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hire  purchase.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</a:pPr>
            <a:r>
              <a:rPr sz="1100" b="1" spc="-5" dirty="0">
                <a:latin typeface="Bookman Old Style"/>
                <a:cs typeface="Bookman Old Style"/>
              </a:rPr>
              <a:t>Advantages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computer </a:t>
            </a:r>
            <a:r>
              <a:rPr sz="1100" b="0" spc="-10" dirty="0">
                <a:latin typeface="Bookman Old Style"/>
                <a:cs typeface="Bookman Old Style"/>
              </a:rPr>
              <a:t>becomes </a:t>
            </a:r>
            <a:r>
              <a:rPr sz="1100" b="0" spc="-5" dirty="0">
                <a:latin typeface="Bookman Old Style"/>
                <a:cs typeface="Bookman Old Style"/>
              </a:rPr>
              <a:t>an asset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10" dirty="0">
                <a:latin typeface="Bookman Old Style"/>
                <a:cs typeface="Bookman Old Style"/>
              </a:rPr>
              <a:t>the</a:t>
            </a:r>
            <a:r>
              <a:rPr sz="1100" b="0" spc="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buyer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asset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used for </a:t>
            </a:r>
            <a:r>
              <a:rPr sz="1100" b="0" dirty="0">
                <a:latin typeface="Bookman Old Style"/>
                <a:cs typeface="Bookman Old Style"/>
              </a:rPr>
              <a:t>loan </a:t>
            </a:r>
            <a:r>
              <a:rPr sz="1100" b="0" spc="-5" dirty="0">
                <a:latin typeface="Bookman Old Style"/>
                <a:cs typeface="Bookman Old Style"/>
              </a:rPr>
              <a:t>acquisition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bank as security.</a:t>
            </a:r>
            <a:endParaRPr sz="1100">
              <a:latin typeface="Bookman Old Style"/>
              <a:cs typeface="Bookman Old Style"/>
            </a:endParaRPr>
          </a:p>
          <a:p>
            <a:pPr marL="240665" marR="6350" indent="-227965">
              <a:lnSpc>
                <a:spcPts val="1280"/>
              </a:lnSpc>
              <a:spcBef>
                <a:spcPts val="6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choice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facility solely depends on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buyer.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buyer’s decision is  </a:t>
            </a:r>
            <a:r>
              <a:rPr sz="1100" b="0" dirty="0">
                <a:latin typeface="Bookman Old Style"/>
                <a:cs typeface="Bookman Old Style"/>
              </a:rPr>
              <a:t>not </a:t>
            </a:r>
            <a:r>
              <a:rPr sz="1100" b="0" spc="-5" dirty="0">
                <a:latin typeface="Bookman Old Style"/>
                <a:cs typeface="Bookman Old Style"/>
              </a:rPr>
              <a:t>influenced </a:t>
            </a:r>
            <a:r>
              <a:rPr sz="1100" b="0" spc="-10" dirty="0">
                <a:latin typeface="Bookman Old Style"/>
                <a:cs typeface="Bookman Old Style"/>
              </a:rPr>
              <a:t>by </a:t>
            </a:r>
            <a:r>
              <a:rPr sz="1100" b="0" spc="-5" dirty="0">
                <a:latin typeface="Bookman Old Style"/>
                <a:cs typeface="Bookman Old Style"/>
              </a:rPr>
              <a:t>the seller’s terms </a:t>
            </a:r>
            <a:r>
              <a:rPr sz="1100" b="0" dirty="0">
                <a:latin typeface="Bookman Old Style"/>
                <a:cs typeface="Bookman Old Style"/>
              </a:rPr>
              <a:t>and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conditions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5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It may be cheaper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long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run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9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Frequent expenditure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not expected since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facility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bought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once</a:t>
            </a:r>
            <a:endParaRPr sz="1100">
              <a:latin typeface="Bookman Old Style"/>
              <a:cs typeface="Bookman Old Style"/>
            </a:endParaRPr>
          </a:p>
          <a:p>
            <a:pPr marL="240665" marR="8255" indent="-227965">
              <a:lnSpc>
                <a:spcPts val="1300"/>
              </a:lnSpc>
              <a:spcBef>
                <a:spcPts val="3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buyer may decide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sell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facility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generate cash depending on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market value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equipment.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45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dirty="0">
                <a:latin typeface="Bookman Old Style"/>
                <a:cs typeface="Bookman Old Style"/>
              </a:rPr>
              <a:t>No </a:t>
            </a:r>
            <a:r>
              <a:rPr sz="1100" b="0" spc="-5" dirty="0">
                <a:latin typeface="Bookman Old Style"/>
                <a:cs typeface="Bookman Old Style"/>
              </a:rPr>
              <a:t>charge for additional work done like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renting.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b="1" spc="-5" dirty="0">
                <a:latin typeface="Bookman Old Style"/>
                <a:cs typeface="Bookman Old Style"/>
              </a:rPr>
              <a:t>Disadvantages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30604" y="5320665"/>
            <a:ext cx="90170" cy="358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sz="1100" dirty="0">
                <a:latin typeface="Wingdings"/>
                <a:cs typeface="Wingdings"/>
              </a:rPr>
              <a:t></a:t>
            </a:r>
            <a:endParaRPr sz="1100">
              <a:latin typeface="Wingdings"/>
              <a:cs typeface="Wingdings"/>
            </a:endParaRPr>
          </a:p>
          <a:p>
            <a:pPr marL="12700">
              <a:lnSpc>
                <a:spcPts val="1310"/>
              </a:lnSpc>
            </a:pPr>
            <a:r>
              <a:rPr sz="1100" dirty="0">
                <a:latin typeface="Wingdings"/>
                <a:cs typeface="Wingdings"/>
              </a:rPr>
              <a:t></a:t>
            </a:r>
            <a:endParaRPr sz="1100">
              <a:latin typeface="Wingdings"/>
              <a:cs typeface="Wingding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5812916"/>
            <a:ext cx="901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Wingdings"/>
                <a:cs typeface="Wingdings"/>
              </a:rPr>
              <a:t></a:t>
            </a:r>
            <a:endParaRPr sz="11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632829"/>
            <a:ext cx="9017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Wingdings"/>
                <a:cs typeface="Wingdings"/>
              </a:rPr>
              <a:t></a:t>
            </a:r>
            <a:endParaRPr sz="110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7753" y="5320665"/>
            <a:ext cx="5053330" cy="1506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sz="1100" b="0" spc="-5" dirty="0">
                <a:latin typeface="Bookman Old Style"/>
                <a:cs typeface="Bookman Old Style"/>
              </a:rPr>
              <a:t>High initial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cost</a:t>
            </a:r>
            <a:endParaRPr sz="1100">
              <a:latin typeface="Bookman Old Style"/>
              <a:cs typeface="Bookman Old Style"/>
            </a:endParaRPr>
          </a:p>
          <a:p>
            <a:pPr marL="12700" marR="6350">
              <a:lnSpc>
                <a:spcPts val="1280"/>
              </a:lnSpc>
              <a:spcBef>
                <a:spcPts val="60"/>
              </a:spcBef>
            </a:pPr>
            <a:r>
              <a:rPr sz="1100" b="0" spc="-5" dirty="0">
                <a:latin typeface="Bookman Old Style"/>
                <a:cs typeface="Bookman Old Style"/>
              </a:rPr>
              <a:t>In the long run the computer may become obsolete </a:t>
            </a:r>
            <a:r>
              <a:rPr sz="1100" b="0" spc="-10" dirty="0">
                <a:latin typeface="Bookman Old Style"/>
                <a:cs typeface="Bookman Old Style"/>
              </a:rPr>
              <a:t>due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technological  changes</a:t>
            </a:r>
            <a:endParaRPr sz="1100">
              <a:latin typeface="Bookman Old Style"/>
              <a:cs typeface="Bookman Old Style"/>
            </a:endParaRPr>
          </a:p>
          <a:p>
            <a:pPr marL="12700">
              <a:lnSpc>
                <a:spcPts val="1250"/>
              </a:lnSpc>
            </a:pPr>
            <a:r>
              <a:rPr sz="1100" b="0" spc="-5" dirty="0">
                <a:latin typeface="Bookman Old Style"/>
                <a:cs typeface="Bookman Old Style"/>
              </a:rPr>
              <a:t>High maintenance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costs</a:t>
            </a:r>
            <a:endParaRPr sz="1100">
              <a:latin typeface="Bookman Old Style"/>
              <a:cs typeface="Bookman Old Style"/>
            </a:endParaRPr>
          </a:p>
          <a:p>
            <a:pPr marL="241300" marR="5080" indent="-228600" algn="just">
              <a:lnSpc>
                <a:spcPct val="97700"/>
              </a:lnSpc>
              <a:spcBef>
                <a:spcPts val="15"/>
              </a:spcBef>
              <a:buFont typeface="Wingdings"/>
              <a:buChar char=""/>
              <a:tabLst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Due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different processing needs for different types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data, the  computer at times may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below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beyond the configuration  capabilities.</a:t>
            </a:r>
            <a:endParaRPr sz="1100">
              <a:latin typeface="Bookman Old Style"/>
              <a:cs typeface="Bookman Old Style"/>
            </a:endParaRPr>
          </a:p>
          <a:p>
            <a:pPr marL="12700" marR="577215">
              <a:lnSpc>
                <a:spcPts val="1300"/>
              </a:lnSpc>
              <a:spcBef>
                <a:spcPts val="2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It may </a:t>
            </a:r>
            <a:r>
              <a:rPr sz="1100" b="0" dirty="0">
                <a:latin typeface="Bookman Old Style"/>
                <a:cs typeface="Bookman Old Style"/>
              </a:rPr>
              <a:t>not </a:t>
            </a:r>
            <a:r>
              <a:rPr sz="1100" b="0" spc="-5" dirty="0">
                <a:latin typeface="Bookman Old Style"/>
                <a:cs typeface="Bookman Old Style"/>
              </a:rPr>
              <a:t>sometimes be </a:t>
            </a:r>
            <a:r>
              <a:rPr sz="1100" b="0" spc="-10" dirty="0">
                <a:latin typeface="Bookman Old Style"/>
                <a:cs typeface="Bookman Old Style"/>
              </a:rPr>
              <a:t>able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process certain types </a:t>
            </a:r>
            <a:r>
              <a:rPr sz="1100" b="0" dirty="0">
                <a:latin typeface="Bookman Old Style"/>
                <a:cs typeface="Bookman Old Style"/>
              </a:rPr>
              <a:t>of data.  </a:t>
            </a:r>
            <a:r>
              <a:rPr sz="1100" b="0" spc="-5" dirty="0">
                <a:latin typeface="Bookman Old Style"/>
                <a:cs typeface="Bookman Old Style"/>
              </a:rPr>
              <a:t>In case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loss, the buyer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affected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directly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4" y="6960489"/>
            <a:ext cx="5513070" cy="2161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>
              <a:lnSpc>
                <a:spcPts val="1310"/>
              </a:lnSpc>
              <a:spcBef>
                <a:spcPts val="105"/>
              </a:spcBef>
            </a:pPr>
            <a:r>
              <a:rPr sz="1100" b="1" dirty="0">
                <a:latin typeface="Bookman Old Style"/>
                <a:cs typeface="Bookman Old Style"/>
              </a:rPr>
              <a:t>2. Rental</a:t>
            </a:r>
            <a:r>
              <a:rPr sz="1100" b="1" spc="-6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method</a:t>
            </a:r>
            <a:endParaRPr sz="1100">
              <a:latin typeface="Bookman Old Style"/>
              <a:cs typeface="Bookman Old Style"/>
            </a:endParaRPr>
          </a:p>
          <a:p>
            <a:pPr marL="12700" marR="5080" algn="just">
              <a:lnSpc>
                <a:spcPct val="97800"/>
              </a:lnSpc>
              <a:spcBef>
                <a:spcPts val="15"/>
              </a:spcBef>
            </a:pPr>
            <a:r>
              <a:rPr sz="1100" b="0" spc="-5" dirty="0">
                <a:latin typeface="Bookman Old Style"/>
                <a:cs typeface="Bookman Old Style"/>
              </a:rPr>
              <a:t>This involves installation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facility at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user’s </a:t>
            </a:r>
            <a:r>
              <a:rPr sz="1100" b="0" dirty="0">
                <a:latin typeface="Bookman Old Style"/>
                <a:cs typeface="Bookman Old Style"/>
              </a:rPr>
              <a:t>premises in </a:t>
            </a:r>
            <a:r>
              <a:rPr sz="1100" b="0" spc="-10" dirty="0">
                <a:latin typeface="Bookman Old Style"/>
                <a:cs typeface="Bookman Old Style"/>
              </a:rPr>
              <a:t>an </a:t>
            </a:r>
            <a:r>
              <a:rPr sz="1100" b="0" spc="-5" dirty="0">
                <a:latin typeface="Bookman Old Style"/>
                <a:cs typeface="Bookman Old Style"/>
              </a:rPr>
              <a:t>agreement 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pay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fixed periodic charge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owner. The period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usually short for  example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day, week or</a:t>
            </a:r>
            <a:r>
              <a:rPr sz="1100" b="0" spc="-2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month.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310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Advantages</a:t>
            </a:r>
            <a:endParaRPr sz="1100">
              <a:latin typeface="Bookman Old Style"/>
              <a:cs typeface="Bookman Old Style"/>
            </a:endParaRPr>
          </a:p>
          <a:p>
            <a:pPr marL="354965" marR="8890" indent="-342265">
              <a:lnSpc>
                <a:spcPts val="1280"/>
              </a:lnSpc>
              <a:spcBef>
                <a:spcPts val="6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rental </a:t>
            </a:r>
            <a:r>
              <a:rPr sz="1100" b="0" spc="-10" dirty="0">
                <a:latin typeface="Bookman Old Style"/>
                <a:cs typeface="Bookman Old Style"/>
              </a:rPr>
              <a:t>fee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usually small making the method cheaper in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short  run as compared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outright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purchase</a:t>
            </a:r>
            <a:endParaRPr sz="1100">
              <a:latin typeface="Bookman Old Style"/>
              <a:cs typeface="Bookman Old Style"/>
            </a:endParaRPr>
          </a:p>
          <a:p>
            <a:pPr marL="354965" marR="5080" indent="-342265">
              <a:lnSpc>
                <a:spcPts val="13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effects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technological change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minimized since </a:t>
            </a:r>
            <a:r>
              <a:rPr sz="1100" b="0" dirty="0">
                <a:latin typeface="Bookman Old Style"/>
                <a:cs typeface="Bookman Old Style"/>
              </a:rPr>
              <a:t>up-to-date  </a:t>
            </a:r>
            <a:r>
              <a:rPr sz="1100" b="0" spc="-5" dirty="0">
                <a:latin typeface="Bookman Old Style"/>
                <a:cs typeface="Bookman Old Style"/>
              </a:rPr>
              <a:t>facilities are always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rented</a:t>
            </a:r>
            <a:endParaRPr sz="1100">
              <a:latin typeface="Bookman Old Style"/>
              <a:cs typeface="Bookman Old Style"/>
            </a:endParaRPr>
          </a:p>
          <a:p>
            <a:pPr marL="354965" indent="-342265">
              <a:lnSpc>
                <a:spcPts val="123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100" b="0" dirty="0">
                <a:latin typeface="Bookman Old Style"/>
                <a:cs typeface="Bookman Old Style"/>
              </a:rPr>
              <a:t>No </a:t>
            </a:r>
            <a:r>
              <a:rPr sz="1100" b="0" spc="-5" dirty="0">
                <a:latin typeface="Bookman Old Style"/>
                <a:cs typeface="Bookman Old Style"/>
              </a:rPr>
              <a:t>large initial expenditure </a:t>
            </a:r>
            <a:r>
              <a:rPr sz="1100" b="0" dirty="0">
                <a:latin typeface="Bookman Old Style"/>
                <a:cs typeface="Bookman Old Style"/>
              </a:rPr>
              <a:t>is</a:t>
            </a:r>
            <a:r>
              <a:rPr sz="1100" b="0" spc="-2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needed</a:t>
            </a:r>
            <a:endParaRPr sz="1100">
              <a:latin typeface="Bookman Old Style"/>
              <a:cs typeface="Bookman Old Style"/>
            </a:endParaRPr>
          </a:p>
          <a:p>
            <a:pPr marL="354965" indent="-342265">
              <a:lnSpc>
                <a:spcPts val="129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Maintenance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 facility is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responsibility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owner</a:t>
            </a:r>
            <a:endParaRPr sz="1100">
              <a:latin typeface="Bookman Old Style"/>
              <a:cs typeface="Bookman Old Style"/>
            </a:endParaRPr>
          </a:p>
          <a:p>
            <a:pPr marL="354965" indent="-342265">
              <a:lnSpc>
                <a:spcPts val="13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Obsolescence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not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concern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-3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user</a:t>
            </a:r>
            <a:endParaRPr sz="110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438404"/>
            <a:ext cx="22263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mbria"/>
                <a:cs typeface="Cambria"/>
              </a:rPr>
              <a:t>Types and Evolution of</a:t>
            </a:r>
            <a:r>
              <a:rPr sz="1100" b="1" spc="-10" dirty="0">
                <a:latin typeface="Cambria"/>
                <a:cs typeface="Cambria"/>
              </a:rPr>
              <a:t> </a:t>
            </a:r>
            <a:r>
              <a:rPr sz="1100" b="1" spc="-5" dirty="0">
                <a:latin typeface="Cambria"/>
                <a:cs typeface="Cambria"/>
              </a:rPr>
              <a:t>Computers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25016" y="67132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25016" y="638555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9197797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25016" y="9230562"/>
            <a:ext cx="5523865" cy="0"/>
          </a:xfrm>
          <a:custGeom>
            <a:avLst/>
            <a:gdLst/>
            <a:ahLst/>
            <a:cxnLst/>
            <a:rect l="l" t="t" r="r" b="b"/>
            <a:pathLst>
              <a:path w="5523865">
                <a:moveTo>
                  <a:pt x="0" y="0"/>
                </a:moveTo>
                <a:lnTo>
                  <a:pt x="5523865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30604" y="1057402"/>
            <a:ext cx="5514340" cy="8065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00"/>
              </a:lnSpc>
              <a:spcBef>
                <a:spcPts val="100"/>
              </a:spcBef>
            </a:pPr>
            <a:r>
              <a:rPr sz="1100" b="1" spc="-5" dirty="0">
                <a:latin typeface="Bookman Old Style"/>
                <a:cs typeface="Bookman Old Style"/>
              </a:rPr>
              <a:t>Disadvantages</a:t>
            </a:r>
            <a:endParaRPr sz="1100">
              <a:latin typeface="Bookman Old Style"/>
              <a:cs typeface="Bookman Old Style"/>
            </a:endParaRPr>
          </a:p>
          <a:p>
            <a:pPr marL="240665" marR="11430" indent="-227965">
              <a:lnSpc>
                <a:spcPts val="1300"/>
              </a:lnSpc>
              <a:spcBef>
                <a:spcPts val="35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facility doesn’t become an asset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user, </a:t>
            </a:r>
            <a:r>
              <a:rPr sz="1100" b="0" dirty="0">
                <a:latin typeface="Bookman Old Style"/>
                <a:cs typeface="Bookman Old Style"/>
              </a:rPr>
              <a:t>it </a:t>
            </a:r>
            <a:r>
              <a:rPr sz="1100" b="0" spc="-5" dirty="0">
                <a:latin typeface="Bookman Old Style"/>
                <a:cs typeface="Bookman Old Style"/>
              </a:rPr>
              <a:t>remains an asset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supplier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3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facility cannot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dirty="0">
                <a:latin typeface="Bookman Old Style"/>
                <a:cs typeface="Bookman Old Style"/>
              </a:rPr>
              <a:t>used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obtain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loans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95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Continuous renting becomes expensive in the long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run</a:t>
            </a:r>
            <a:endParaRPr sz="1100">
              <a:latin typeface="Bookman Old Style"/>
              <a:cs typeface="Bookman Old Style"/>
            </a:endParaRPr>
          </a:p>
          <a:p>
            <a:pPr marL="240665" marR="10795" indent="-227965">
              <a:lnSpc>
                <a:spcPts val="1280"/>
              </a:lnSpc>
              <a:spcBef>
                <a:spcPts val="60"/>
              </a:spcBef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In breach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the rental </a:t>
            </a:r>
            <a:r>
              <a:rPr sz="1100" b="0" spc="-5" dirty="0">
                <a:latin typeface="Bookman Old Style"/>
                <a:cs typeface="Bookman Old Style"/>
              </a:rPr>
              <a:t>agreement, the facility may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repossessed </a:t>
            </a:r>
            <a:r>
              <a:rPr sz="1100" b="0" spc="-10" dirty="0">
                <a:latin typeface="Bookman Old Style"/>
                <a:cs typeface="Bookman Old Style"/>
              </a:rPr>
              <a:t>by the  </a:t>
            </a:r>
            <a:r>
              <a:rPr sz="1100" b="0" spc="-5" dirty="0">
                <a:latin typeface="Bookman Old Style"/>
                <a:cs typeface="Bookman Old Style"/>
              </a:rPr>
              <a:t>supplier, putting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user’s operations </a:t>
            </a:r>
            <a:r>
              <a:rPr sz="1100" b="0" dirty="0">
                <a:latin typeface="Bookman Old Style"/>
                <a:cs typeface="Bookman Old Style"/>
              </a:rPr>
              <a:t>to a </a:t>
            </a:r>
            <a:r>
              <a:rPr sz="1100" b="0" spc="-5" dirty="0">
                <a:latin typeface="Bookman Old Style"/>
                <a:cs typeface="Bookman Old Style"/>
              </a:rPr>
              <a:t>stand still</a:t>
            </a:r>
            <a:endParaRPr sz="1100">
              <a:latin typeface="Bookman Old Style"/>
              <a:cs typeface="Bookman Old Style"/>
            </a:endParaRPr>
          </a:p>
          <a:p>
            <a:pPr marL="240665" indent="-227965">
              <a:lnSpc>
                <a:spcPts val="126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Extra costs may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incurred for extra work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done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"/>
            </a:pPr>
            <a:endParaRPr sz="1050">
              <a:latin typeface="Times New Roman"/>
              <a:cs typeface="Times New Roman"/>
            </a:endParaRPr>
          </a:p>
          <a:p>
            <a:pPr marL="469265" lvl="1" indent="-228600">
              <a:lnSpc>
                <a:spcPts val="1310"/>
              </a:lnSpc>
              <a:buAutoNum type="arabicPeriod" startAt="3"/>
              <a:tabLst>
                <a:tab pos="469900" algn="l"/>
              </a:tabLst>
            </a:pPr>
            <a:r>
              <a:rPr sz="1100" b="1" spc="-5" dirty="0">
                <a:latin typeface="Bookman Old Style"/>
                <a:cs typeface="Bookman Old Style"/>
              </a:rPr>
              <a:t>Leasing</a:t>
            </a:r>
            <a:r>
              <a:rPr sz="1100" b="1" spc="-1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method</a:t>
            </a:r>
            <a:endParaRPr sz="1100">
              <a:latin typeface="Bookman Old Style"/>
              <a:cs typeface="Bookman Old Style"/>
            </a:endParaRPr>
          </a:p>
          <a:p>
            <a:pPr marL="12700" marR="7620" algn="just">
              <a:lnSpc>
                <a:spcPct val="97800"/>
              </a:lnSpc>
              <a:spcBef>
                <a:spcPts val="10"/>
              </a:spcBef>
            </a:pPr>
            <a:r>
              <a:rPr sz="1100" b="0" spc="-5" dirty="0">
                <a:latin typeface="Bookman Old Style"/>
                <a:cs typeface="Bookman Old Style"/>
              </a:rPr>
              <a:t>The leasing company (Lessor) enters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contract with the intending </a:t>
            </a:r>
            <a:r>
              <a:rPr sz="1100" b="0" dirty="0">
                <a:latin typeface="Bookman Old Style"/>
                <a:cs typeface="Bookman Old Style"/>
              </a:rPr>
              <a:t>user </a:t>
            </a:r>
            <a:r>
              <a:rPr sz="1100" b="0" spc="-5" dirty="0">
                <a:latin typeface="Bookman Old Style"/>
                <a:cs typeface="Bookman Old Style"/>
              </a:rPr>
              <a:t>(Lessee) 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install the facility </a:t>
            </a:r>
            <a:r>
              <a:rPr sz="1100" b="0" spc="-10" dirty="0">
                <a:latin typeface="Bookman Old Style"/>
                <a:cs typeface="Bookman Old Style"/>
              </a:rPr>
              <a:t>at </a:t>
            </a:r>
            <a:r>
              <a:rPr sz="1100" b="0" spc="-5" dirty="0">
                <a:latin typeface="Bookman Old Style"/>
                <a:cs typeface="Bookman Old Style"/>
              </a:rPr>
              <a:t>the Lessee’s premises for </a:t>
            </a:r>
            <a:r>
              <a:rPr sz="1100" b="0" dirty="0">
                <a:latin typeface="Bookman Old Style"/>
                <a:cs typeface="Bookman Old Style"/>
              </a:rPr>
              <a:t>a longer </a:t>
            </a:r>
            <a:r>
              <a:rPr sz="1100" b="0" spc="-5" dirty="0">
                <a:latin typeface="Bookman Old Style"/>
                <a:cs typeface="Bookman Old Style"/>
              </a:rPr>
              <a:t>period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time for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fixed charge payable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the lessor. Leasing agreements </a:t>
            </a:r>
            <a:r>
              <a:rPr sz="1100" b="0" spc="-10" dirty="0">
                <a:latin typeface="Bookman Old Style"/>
                <a:cs typeface="Bookman Old Style"/>
              </a:rPr>
              <a:t>are </a:t>
            </a:r>
            <a:r>
              <a:rPr sz="1100" b="0" spc="-5" dirty="0">
                <a:latin typeface="Bookman Old Style"/>
                <a:cs typeface="Bookman Old Style"/>
              </a:rPr>
              <a:t>similar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rental  agreements but differ in period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time </a:t>
            </a:r>
            <a:r>
              <a:rPr sz="1100" b="0" spc="-5" dirty="0">
                <a:latin typeface="Bookman Old Style"/>
                <a:cs typeface="Bookman Old Style"/>
              </a:rPr>
              <a:t>and charges. Leasing contracts run for </a:t>
            </a:r>
            <a:r>
              <a:rPr sz="1100" b="0" dirty="0">
                <a:latin typeface="Bookman Old Style"/>
                <a:cs typeface="Bookman Old Style"/>
              </a:rPr>
              <a:t>a  </a:t>
            </a:r>
            <a:r>
              <a:rPr sz="1100" b="0" spc="-5" dirty="0">
                <a:latin typeface="Bookman Old Style"/>
                <a:cs typeface="Bookman Old Style"/>
              </a:rPr>
              <a:t>much long period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time beyond months and the charges are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lower.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Times New Roman"/>
              <a:cs typeface="Times New Roman"/>
            </a:endParaRPr>
          </a:p>
          <a:p>
            <a:pPr marL="469265">
              <a:lnSpc>
                <a:spcPts val="1310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Advantages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9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It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cheaper compared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rental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outright</a:t>
            </a:r>
            <a:r>
              <a:rPr sz="1100" b="0" spc="-5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purchase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9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Extra work done with the facility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not paid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for</a:t>
            </a:r>
            <a:endParaRPr sz="1100">
              <a:latin typeface="Bookman Old Style"/>
              <a:cs typeface="Bookman Old Style"/>
            </a:endParaRPr>
          </a:p>
          <a:p>
            <a:pPr marL="926465" marR="6350" lvl="2" indent="-228600">
              <a:lnSpc>
                <a:spcPts val="1300"/>
              </a:lnSpc>
              <a:spcBef>
                <a:spcPts val="45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period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10" dirty="0">
                <a:latin typeface="Bookman Old Style"/>
                <a:cs typeface="Bookman Old Style"/>
              </a:rPr>
              <a:t>time </a:t>
            </a:r>
            <a:r>
              <a:rPr sz="1100" b="0" spc="-5" dirty="0">
                <a:latin typeface="Bookman Old Style"/>
                <a:cs typeface="Bookman Old Style"/>
              </a:rPr>
              <a:t>enjoyed </a:t>
            </a:r>
            <a:r>
              <a:rPr sz="1100" b="0" spc="-10" dirty="0">
                <a:latin typeface="Bookman Old Style"/>
                <a:cs typeface="Bookman Old Style"/>
              </a:rPr>
              <a:t>by the </a:t>
            </a:r>
            <a:r>
              <a:rPr sz="1100" b="0" spc="-5" dirty="0">
                <a:latin typeface="Bookman Old Style"/>
                <a:cs typeface="Bookman Old Style"/>
              </a:rPr>
              <a:t>Lessee is longer compared </a:t>
            </a:r>
            <a:r>
              <a:rPr sz="1100" b="0" spc="-10" dirty="0">
                <a:latin typeface="Bookman Old Style"/>
                <a:cs typeface="Bookman Old Style"/>
              </a:rPr>
              <a:t>to  </a:t>
            </a:r>
            <a:r>
              <a:rPr sz="1100" b="0" spc="-5" dirty="0">
                <a:latin typeface="Bookman Old Style"/>
                <a:cs typeface="Bookman Old Style"/>
              </a:rPr>
              <a:t>rental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method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45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Leasing may lead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eventual ownership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facility</a:t>
            </a:r>
            <a:endParaRPr sz="1100">
              <a:latin typeface="Bookman Old Style"/>
              <a:cs typeface="Bookman Old Style"/>
            </a:endParaRPr>
          </a:p>
          <a:p>
            <a:pPr lvl="2">
              <a:lnSpc>
                <a:spcPct val="100000"/>
              </a:lnSpc>
              <a:spcBef>
                <a:spcPts val="55"/>
              </a:spcBef>
              <a:buFont typeface="Wingdings"/>
              <a:buChar char=""/>
            </a:pPr>
            <a:endParaRPr sz="1050">
              <a:latin typeface="Times New Roman"/>
              <a:cs typeface="Times New Roman"/>
            </a:endParaRPr>
          </a:p>
          <a:p>
            <a:pPr marL="469265">
              <a:lnSpc>
                <a:spcPts val="1310"/>
              </a:lnSpc>
            </a:pPr>
            <a:r>
              <a:rPr sz="1100" b="1" spc="-5" dirty="0">
                <a:latin typeface="Bookman Old Style"/>
                <a:cs typeface="Bookman Old Style"/>
              </a:rPr>
              <a:t>Disadvantages</a:t>
            </a:r>
            <a:endParaRPr sz="1100">
              <a:latin typeface="Bookman Old Style"/>
              <a:cs typeface="Bookman Old Style"/>
            </a:endParaRPr>
          </a:p>
          <a:p>
            <a:pPr marL="926465" marR="11430" lvl="2" indent="-228600">
              <a:lnSpc>
                <a:spcPts val="1300"/>
              </a:lnSpc>
              <a:spcBef>
                <a:spcPts val="45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facility doesn’t become </a:t>
            </a:r>
            <a:r>
              <a:rPr sz="1100" b="0" spc="-10" dirty="0">
                <a:latin typeface="Bookman Old Style"/>
                <a:cs typeface="Bookman Old Style"/>
              </a:rPr>
              <a:t>an </a:t>
            </a:r>
            <a:r>
              <a:rPr sz="1100" b="0" spc="-5" dirty="0">
                <a:latin typeface="Bookman Old Style"/>
                <a:cs typeface="Bookman Old Style"/>
              </a:rPr>
              <a:t>asset </a:t>
            </a:r>
            <a:r>
              <a:rPr sz="1100" b="0" spc="-10" dirty="0">
                <a:latin typeface="Bookman Old Style"/>
                <a:cs typeface="Bookman Old Style"/>
              </a:rPr>
              <a:t>to the </a:t>
            </a:r>
            <a:r>
              <a:rPr sz="1100" b="0" spc="-5" dirty="0">
                <a:latin typeface="Bookman Old Style"/>
                <a:cs typeface="Bookman Old Style"/>
              </a:rPr>
              <a:t>lessee during </a:t>
            </a:r>
            <a:r>
              <a:rPr sz="1100" b="0" spc="-10" dirty="0">
                <a:latin typeface="Bookman Old Style"/>
                <a:cs typeface="Bookman Old Style"/>
              </a:rPr>
              <a:t>the  </a:t>
            </a:r>
            <a:r>
              <a:rPr sz="1100" b="0" spc="-5" dirty="0">
                <a:latin typeface="Bookman Old Style"/>
                <a:cs typeface="Bookman Old Style"/>
              </a:rPr>
              <a:t>leasing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period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3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lessee incurs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maintenance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costs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9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In event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loss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facility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lessee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liable </a:t>
            </a:r>
            <a:r>
              <a:rPr sz="1100" b="0" dirty="0">
                <a:latin typeface="Bookman Old Style"/>
                <a:cs typeface="Bookman Old Style"/>
              </a:rPr>
              <a:t>to</a:t>
            </a:r>
            <a:r>
              <a:rPr sz="1100" b="0" spc="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pay</a:t>
            </a:r>
            <a:endParaRPr sz="1100">
              <a:latin typeface="Bookman Old Style"/>
              <a:cs typeface="Bookman Old Style"/>
            </a:endParaRPr>
          </a:p>
          <a:p>
            <a:pPr marL="926465" marR="10160" lvl="2" indent="-228600">
              <a:lnSpc>
                <a:spcPts val="1300"/>
              </a:lnSpc>
              <a:spcBef>
                <a:spcPts val="40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facility may </a:t>
            </a:r>
            <a:r>
              <a:rPr sz="1100" b="0" spc="-10" dirty="0">
                <a:latin typeface="Bookman Old Style"/>
                <a:cs typeface="Bookman Old Style"/>
              </a:rPr>
              <a:t>become </a:t>
            </a:r>
            <a:r>
              <a:rPr sz="1100" b="0" spc="-5" dirty="0">
                <a:latin typeface="Bookman Old Style"/>
                <a:cs typeface="Bookman Old Style"/>
              </a:rPr>
              <a:t>obsolete during the period and this  directly affects </a:t>
            </a:r>
            <a:r>
              <a:rPr sz="1100" b="0" spc="-10" dirty="0">
                <a:latin typeface="Bookman Old Style"/>
                <a:cs typeface="Bookman Old Style"/>
              </a:rPr>
              <a:t>the </a:t>
            </a:r>
            <a:r>
              <a:rPr sz="1100" b="0" spc="-5" dirty="0">
                <a:latin typeface="Bookman Old Style"/>
                <a:cs typeface="Bookman Old Style"/>
              </a:rPr>
              <a:t>operations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lessee</a:t>
            </a:r>
            <a:endParaRPr sz="1100">
              <a:latin typeface="Bookman Old Style"/>
              <a:cs typeface="Bookman Old Style"/>
            </a:endParaRPr>
          </a:p>
          <a:p>
            <a:pPr lvl="2">
              <a:lnSpc>
                <a:spcPct val="100000"/>
              </a:lnSpc>
              <a:spcBef>
                <a:spcPts val="10"/>
              </a:spcBef>
              <a:buFont typeface="Wingdings"/>
              <a:buChar char=""/>
            </a:pPr>
            <a:endParaRPr sz="1050">
              <a:latin typeface="Times New Roman"/>
              <a:cs typeface="Times New Roman"/>
            </a:endParaRPr>
          </a:p>
          <a:p>
            <a:pPr marL="469265" lvl="1" indent="-228600">
              <a:lnSpc>
                <a:spcPts val="1310"/>
              </a:lnSpc>
              <a:buAutoNum type="arabicPeriod" startAt="4"/>
              <a:tabLst>
                <a:tab pos="469900" algn="l"/>
              </a:tabLst>
            </a:pPr>
            <a:r>
              <a:rPr sz="1100" b="1" dirty="0">
                <a:latin typeface="Bookman Old Style"/>
                <a:cs typeface="Bookman Old Style"/>
              </a:rPr>
              <a:t>Using a </a:t>
            </a:r>
            <a:r>
              <a:rPr sz="1100" b="1" spc="-5" dirty="0">
                <a:latin typeface="Bookman Old Style"/>
                <a:cs typeface="Bookman Old Style"/>
              </a:rPr>
              <a:t>computer</a:t>
            </a:r>
            <a:r>
              <a:rPr sz="1100" b="1" spc="-35" dirty="0">
                <a:latin typeface="Bookman Old Style"/>
                <a:cs typeface="Bookman Old Style"/>
              </a:rPr>
              <a:t> </a:t>
            </a:r>
            <a:r>
              <a:rPr sz="1100" b="1" spc="-5" dirty="0">
                <a:latin typeface="Bookman Old Style"/>
                <a:cs typeface="Bookman Old Style"/>
              </a:rPr>
              <a:t>bureau</a:t>
            </a:r>
            <a:endParaRPr sz="1100">
              <a:latin typeface="Bookman Old Style"/>
              <a:cs typeface="Bookman Old Style"/>
            </a:endParaRPr>
          </a:p>
          <a:p>
            <a:pPr marL="12700" marR="9525" algn="just">
              <a:lnSpc>
                <a:spcPct val="97900"/>
              </a:lnSpc>
              <a:spcBef>
                <a:spcPts val="10"/>
              </a:spcBef>
            </a:pP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computer bureau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an organization that renders computer services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clients 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areas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data processing at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small fee.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computer bureau offers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cross  section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data processing tasks. These may range from short </a:t>
            </a:r>
            <a:r>
              <a:rPr sz="1100" b="0" dirty="0">
                <a:latin typeface="Bookman Old Style"/>
                <a:cs typeface="Bookman Old Style"/>
              </a:rPr>
              <a:t>and </a:t>
            </a:r>
            <a:r>
              <a:rPr sz="1100" b="0" spc="-5" dirty="0">
                <a:latin typeface="Bookman Old Style"/>
                <a:cs typeface="Bookman Old Style"/>
              </a:rPr>
              <a:t>small service 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full service. For example payroll production, word processing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etc.</a:t>
            </a:r>
            <a:endParaRPr sz="11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Times New Roman"/>
              <a:cs typeface="Times New Roman"/>
            </a:endParaRPr>
          </a:p>
          <a:p>
            <a:pPr marL="469265">
              <a:lnSpc>
                <a:spcPts val="1305"/>
              </a:lnSpc>
              <a:spcBef>
                <a:spcPts val="5"/>
              </a:spcBef>
            </a:pPr>
            <a:r>
              <a:rPr sz="1100" b="1" spc="-5" dirty="0">
                <a:latin typeface="Bookman Old Style"/>
                <a:cs typeface="Bookman Old Style"/>
              </a:rPr>
              <a:t>Advantages</a:t>
            </a:r>
            <a:endParaRPr sz="1100">
              <a:latin typeface="Bookman Old Style"/>
              <a:cs typeface="Bookman Old Style"/>
            </a:endParaRPr>
          </a:p>
          <a:p>
            <a:pPr marL="926465" marR="7620" lvl="2" indent="-228600">
              <a:lnSpc>
                <a:spcPts val="1300"/>
              </a:lnSpc>
              <a:spcBef>
                <a:spcPts val="45"/>
              </a:spcBef>
              <a:buFont typeface="Wingdings"/>
              <a:buChar char=""/>
              <a:tabLst>
                <a:tab pos="926465" algn="l"/>
                <a:tab pos="927100" algn="l"/>
                <a:tab pos="2306320" algn="l"/>
              </a:tabLst>
            </a:pPr>
            <a:r>
              <a:rPr sz="1100" b="0" dirty="0">
                <a:latin typeface="Bookman Old Style"/>
                <a:cs typeface="Bookman Old Style"/>
              </a:rPr>
              <a:t>It’s  </a:t>
            </a:r>
            <a:r>
              <a:rPr sz="1100" b="0" spc="-5" dirty="0">
                <a:latin typeface="Bookman Old Style"/>
                <a:cs typeface="Bookman Old Style"/>
              </a:rPr>
              <a:t>the </a:t>
            </a:r>
            <a:r>
              <a:rPr sz="1100" b="0" spc="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cheapest	method especially for short term and small  services</a:t>
            </a:r>
            <a:endParaRPr sz="1100">
              <a:latin typeface="Bookman Old Style"/>
              <a:cs typeface="Bookman Old Style"/>
            </a:endParaRPr>
          </a:p>
          <a:p>
            <a:pPr marL="926465" marR="9525" lvl="2" indent="-228600">
              <a:lnSpc>
                <a:spcPts val="1280"/>
              </a:lnSpc>
              <a:spcBef>
                <a:spcPts val="10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The method makes </a:t>
            </a:r>
            <a:r>
              <a:rPr sz="1100" b="0" dirty="0">
                <a:latin typeface="Bookman Old Style"/>
                <a:cs typeface="Bookman Old Style"/>
              </a:rPr>
              <a:t>it </a:t>
            </a:r>
            <a:r>
              <a:rPr sz="1100" b="0" spc="-5" dirty="0">
                <a:latin typeface="Bookman Old Style"/>
                <a:cs typeface="Bookman Old Style"/>
              </a:rPr>
              <a:t>possible for companies without capital </a:t>
            </a:r>
            <a:r>
              <a:rPr sz="1100" b="0" spc="-10" dirty="0">
                <a:latin typeface="Bookman Old Style"/>
                <a:cs typeface="Bookman Old Style"/>
              </a:rPr>
              <a:t>to  </a:t>
            </a:r>
            <a:r>
              <a:rPr sz="1100" b="0" spc="-5" dirty="0">
                <a:latin typeface="Bookman Old Style"/>
                <a:cs typeface="Bookman Old Style"/>
              </a:rPr>
              <a:t>purchase their own facility, </a:t>
            </a:r>
            <a:r>
              <a:rPr sz="1100" b="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have </a:t>
            </a:r>
            <a:r>
              <a:rPr sz="1100" b="0" spc="-10" dirty="0">
                <a:latin typeface="Bookman Old Style"/>
                <a:cs typeface="Bookman Old Style"/>
              </a:rPr>
              <a:t>the</a:t>
            </a:r>
            <a:r>
              <a:rPr sz="1100" b="0" spc="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service</a:t>
            </a:r>
            <a:endParaRPr sz="1100">
              <a:latin typeface="Bookman Old Style"/>
              <a:cs typeface="Bookman Old Style"/>
            </a:endParaRPr>
          </a:p>
          <a:p>
            <a:pPr marL="926465" marR="8255" lvl="2" indent="-228600">
              <a:lnSpc>
                <a:spcPts val="1280"/>
              </a:lnSpc>
              <a:spcBef>
                <a:spcPts val="10"/>
              </a:spcBef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Organisations can use </a:t>
            </a: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computer bureau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5" dirty="0">
                <a:latin typeface="Bookman Old Style"/>
                <a:cs typeface="Bookman Old Style"/>
              </a:rPr>
              <a:t>case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peak loads.  In situations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in-house equipment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insufficiency.</a:t>
            </a:r>
            <a:endParaRPr sz="1100">
              <a:latin typeface="Bookman Old Style"/>
              <a:cs typeface="Bookman Old Style"/>
            </a:endParaRPr>
          </a:p>
          <a:p>
            <a:pPr marL="926465" marR="10795" lvl="2" indent="-228600">
              <a:lnSpc>
                <a:spcPts val="130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Its advantageous </a:t>
            </a:r>
            <a:r>
              <a:rPr sz="1100" b="0" spc="-10" dirty="0">
                <a:latin typeface="Bookman Old Style"/>
                <a:cs typeface="Bookman Old Style"/>
              </a:rPr>
              <a:t>to </a:t>
            </a:r>
            <a:r>
              <a:rPr sz="1100" b="0" spc="-5" dirty="0">
                <a:latin typeface="Bookman Old Style"/>
                <a:cs typeface="Bookman Old Style"/>
              </a:rPr>
              <a:t>those without the expertise, those who </a:t>
            </a:r>
            <a:r>
              <a:rPr sz="1100" b="0" spc="-10" dirty="0">
                <a:latin typeface="Bookman Old Style"/>
                <a:cs typeface="Bookman Old Style"/>
              </a:rPr>
              <a:t>are  </a:t>
            </a:r>
            <a:r>
              <a:rPr sz="1100" b="0" spc="-5" dirty="0">
                <a:latin typeface="Bookman Old Style"/>
                <a:cs typeface="Bookman Old Style"/>
              </a:rPr>
              <a:t>computer illiterate can also have computer</a:t>
            </a:r>
            <a:r>
              <a:rPr sz="1100" b="0" spc="-10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services.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23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dirty="0">
                <a:latin typeface="Bookman Old Style"/>
                <a:cs typeface="Bookman Old Style"/>
              </a:rPr>
              <a:t>A </a:t>
            </a:r>
            <a:r>
              <a:rPr sz="1100" b="0" spc="-5" dirty="0">
                <a:latin typeface="Bookman Old Style"/>
                <a:cs typeface="Bookman Old Style"/>
              </a:rPr>
              <a:t>bureau can </a:t>
            </a:r>
            <a:r>
              <a:rPr sz="1100" b="0" spc="-10" dirty="0">
                <a:latin typeface="Bookman Old Style"/>
                <a:cs typeface="Bookman Old Style"/>
              </a:rPr>
              <a:t>be </a:t>
            </a:r>
            <a:r>
              <a:rPr sz="1100" b="0" spc="-5" dirty="0">
                <a:latin typeface="Bookman Old Style"/>
                <a:cs typeface="Bookman Old Style"/>
              </a:rPr>
              <a:t>used </a:t>
            </a:r>
            <a:r>
              <a:rPr sz="1100" b="0" dirty="0">
                <a:latin typeface="Bookman Old Style"/>
                <a:cs typeface="Bookman Old Style"/>
              </a:rPr>
              <a:t>in </a:t>
            </a:r>
            <a:r>
              <a:rPr sz="1100" b="0" spc="-10" dirty="0">
                <a:latin typeface="Bookman Old Style"/>
                <a:cs typeface="Bookman Old Style"/>
              </a:rPr>
              <a:t>case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loss </a:t>
            </a:r>
            <a:r>
              <a:rPr sz="1100" b="0" dirty="0">
                <a:latin typeface="Bookman Old Style"/>
                <a:cs typeface="Bookman Old Style"/>
              </a:rPr>
              <a:t>or </a:t>
            </a:r>
            <a:r>
              <a:rPr sz="1100" b="0" spc="-5" dirty="0">
                <a:latin typeface="Bookman Old Style"/>
                <a:cs typeface="Bookman Old Style"/>
              </a:rPr>
              <a:t>failure </a:t>
            </a:r>
            <a:r>
              <a:rPr sz="1100" b="0" dirty="0">
                <a:latin typeface="Bookman Old Style"/>
                <a:cs typeface="Bookman Old Style"/>
              </a:rPr>
              <a:t>of </a:t>
            </a:r>
            <a:r>
              <a:rPr sz="1100" b="0" spc="-5" dirty="0">
                <a:latin typeface="Bookman Old Style"/>
                <a:cs typeface="Bookman Old Style"/>
              </a:rPr>
              <a:t>the</a:t>
            </a:r>
            <a:r>
              <a:rPr sz="1100" b="0" spc="190" dirty="0">
                <a:latin typeface="Bookman Old Style"/>
                <a:cs typeface="Bookman Old Style"/>
              </a:rPr>
              <a:t> </a:t>
            </a:r>
            <a:r>
              <a:rPr sz="1100" b="0" dirty="0">
                <a:latin typeface="Bookman Old Style"/>
                <a:cs typeface="Bookman Old Style"/>
              </a:rPr>
              <a:t>in-house</a:t>
            </a:r>
            <a:endParaRPr sz="1100">
              <a:latin typeface="Bookman Old Style"/>
              <a:cs typeface="Bookman Old Style"/>
            </a:endParaRPr>
          </a:p>
          <a:p>
            <a:pPr marL="926465">
              <a:lnSpc>
                <a:spcPts val="1290"/>
              </a:lnSpc>
            </a:pPr>
            <a:r>
              <a:rPr sz="1100" b="0" spc="-5" dirty="0">
                <a:latin typeface="Bookman Old Style"/>
                <a:cs typeface="Bookman Old Style"/>
              </a:rPr>
              <a:t>system</a:t>
            </a:r>
            <a:endParaRPr sz="1100">
              <a:latin typeface="Bookman Old Style"/>
              <a:cs typeface="Bookman Old Style"/>
            </a:endParaRPr>
          </a:p>
          <a:p>
            <a:pPr marL="926465" lvl="2" indent="-228600">
              <a:lnSpc>
                <a:spcPts val="1300"/>
              </a:lnSpc>
              <a:buFont typeface="Wingdings"/>
              <a:buChar char=""/>
              <a:tabLst>
                <a:tab pos="926465" algn="l"/>
                <a:tab pos="927100" algn="l"/>
              </a:tabLst>
            </a:pPr>
            <a:r>
              <a:rPr sz="1100" b="0" spc="-5" dirty="0">
                <a:latin typeface="Bookman Old Style"/>
                <a:cs typeface="Bookman Old Style"/>
              </a:rPr>
              <a:t>It </a:t>
            </a:r>
            <a:r>
              <a:rPr sz="1100" b="0" dirty="0">
                <a:latin typeface="Bookman Old Style"/>
                <a:cs typeface="Bookman Old Style"/>
              </a:rPr>
              <a:t>is </a:t>
            </a:r>
            <a:r>
              <a:rPr sz="1100" b="0" spc="-5" dirty="0">
                <a:latin typeface="Bookman Old Style"/>
                <a:cs typeface="Bookman Old Style"/>
              </a:rPr>
              <a:t>faster at processing client’s</a:t>
            </a:r>
            <a:r>
              <a:rPr sz="1100" b="0" spc="-15" dirty="0">
                <a:latin typeface="Bookman Old Style"/>
                <a:cs typeface="Bookman Old Style"/>
              </a:rPr>
              <a:t> </a:t>
            </a:r>
            <a:r>
              <a:rPr sz="1100" b="0" spc="-5" dirty="0">
                <a:latin typeface="Bookman Old Style"/>
                <a:cs typeface="Bookman Old Style"/>
              </a:rPr>
              <a:t>work</a:t>
            </a:r>
            <a:endParaRPr sz="110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</a:t>
            </a:r>
            <a:r>
              <a:rPr spc="-50" dirty="0"/>
              <a:t> </a:t>
            </a: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3442</Words>
  <Application>Microsoft Office PowerPoint</Application>
  <PresentationFormat>Custom</PresentationFormat>
  <Paragraphs>320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</dc:creator>
  <cp:lastModifiedBy>Microsoft account</cp:lastModifiedBy>
  <cp:revision>4</cp:revision>
  <dcterms:created xsi:type="dcterms:W3CDTF">2017-09-18T10:32:09Z</dcterms:created>
  <dcterms:modified xsi:type="dcterms:W3CDTF">2022-03-02T10:54:30Z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2016-11-14T00:00:00Z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2017-09-18T00:00:00Z</vt:filetime>
  </property>
</Properties>
</file>