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948" y="-29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4BF7AB-7DB6-49DD-8203-876B5F354760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74925" y="1257300"/>
            <a:ext cx="2622550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840288"/>
            <a:ext cx="6216650" cy="3960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0AE933-B316-4B27-B568-FD57AACDA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223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0AE933-B316-4B27-B568-FD57AACDA71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515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12700">
              <a:lnSpc>
                <a:spcPct val="100000"/>
              </a:lnSpc>
              <a:spcBef>
                <a:spcPts val="40"/>
              </a:spcBef>
            </a:pPr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4010A-321A-44E9-AEBF-7FBB334EC21C}" type="datetime1">
              <a:rPr lang="en-US" smtClean="0"/>
              <a:t>3/2/2022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pc="-5" dirty="0"/>
              <a:t>Page</a:t>
            </a:r>
            <a:r>
              <a:rPr spc="-50" dirty="0"/>
              <a:t> </a:t>
            </a: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12700">
              <a:lnSpc>
                <a:spcPct val="100000"/>
              </a:lnSpc>
              <a:spcBef>
                <a:spcPts val="40"/>
              </a:spcBef>
            </a:pPr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82D6A-A635-4D9C-B53A-3A1B9BA01E00}" type="datetime1">
              <a:rPr lang="en-US" smtClean="0"/>
              <a:t>3/2/2022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pc="-5" dirty="0"/>
              <a:t>Page</a:t>
            </a:r>
            <a:r>
              <a:rPr spc="-50" dirty="0"/>
              <a:t> </a:t>
            </a: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12700">
              <a:lnSpc>
                <a:spcPct val="100000"/>
              </a:lnSpc>
              <a:spcBef>
                <a:spcPts val="40"/>
              </a:spcBef>
            </a:pPr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7CE78-C4B6-4439-848A-FABB77948E60}" type="datetime1">
              <a:rPr lang="en-US" smtClean="0"/>
              <a:t>3/2/2022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pc="-5" dirty="0"/>
              <a:t>Page</a:t>
            </a:r>
            <a:r>
              <a:rPr spc="-50" dirty="0"/>
              <a:t> </a:t>
            </a: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12700">
              <a:lnSpc>
                <a:spcPct val="100000"/>
              </a:lnSpc>
              <a:spcBef>
                <a:spcPts val="40"/>
              </a:spcBef>
            </a:pPr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ED2C8-0C4F-4038-9C7D-E12E75C43CF1}" type="datetime1">
              <a:rPr lang="en-US" smtClean="0"/>
              <a:t>3/2/2022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pc="-5" dirty="0"/>
              <a:t>Page</a:t>
            </a:r>
            <a:r>
              <a:rPr spc="-50" dirty="0"/>
              <a:t> </a:t>
            </a: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12700">
              <a:lnSpc>
                <a:spcPct val="100000"/>
              </a:lnSpc>
              <a:spcBef>
                <a:spcPts val="40"/>
              </a:spcBef>
            </a:pP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77DDA-4A2D-401E-8FF4-CFB7624A5595}" type="datetime1">
              <a:rPr lang="en-US" smtClean="0"/>
              <a:t>3/2/2022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pc="-5" dirty="0"/>
              <a:t>Page</a:t>
            </a:r>
            <a:r>
              <a:rPr spc="-50" dirty="0"/>
              <a:t> </a:t>
            </a: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125016" y="671322"/>
            <a:ext cx="5523865" cy="0"/>
          </a:xfrm>
          <a:custGeom>
            <a:avLst/>
            <a:gdLst/>
            <a:ahLst/>
            <a:cxnLst/>
            <a:rect l="l" t="t" r="r" b="b"/>
            <a:pathLst>
              <a:path w="5523865">
                <a:moveTo>
                  <a:pt x="0" y="0"/>
                </a:moveTo>
                <a:lnTo>
                  <a:pt x="5523865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125016" y="638555"/>
            <a:ext cx="5523865" cy="0"/>
          </a:xfrm>
          <a:custGeom>
            <a:avLst/>
            <a:gdLst/>
            <a:ahLst/>
            <a:cxnLst/>
            <a:rect l="l" t="t" r="r" b="b"/>
            <a:pathLst>
              <a:path w="5523865">
                <a:moveTo>
                  <a:pt x="0" y="0"/>
                </a:moveTo>
                <a:lnTo>
                  <a:pt x="5523865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125016" y="9197797"/>
            <a:ext cx="5523865" cy="0"/>
          </a:xfrm>
          <a:custGeom>
            <a:avLst/>
            <a:gdLst/>
            <a:ahLst/>
            <a:cxnLst/>
            <a:rect l="l" t="t" r="r" b="b"/>
            <a:pathLst>
              <a:path w="5523865">
                <a:moveTo>
                  <a:pt x="0" y="0"/>
                </a:moveTo>
                <a:lnTo>
                  <a:pt x="5523865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125016" y="9230562"/>
            <a:ext cx="5523865" cy="0"/>
          </a:xfrm>
          <a:custGeom>
            <a:avLst/>
            <a:gdLst/>
            <a:ahLst/>
            <a:cxnLst/>
            <a:rect l="l" t="t" r="r" b="b"/>
            <a:pathLst>
              <a:path w="5523865">
                <a:moveTo>
                  <a:pt x="0" y="0"/>
                </a:moveTo>
                <a:lnTo>
                  <a:pt x="5523865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130604" y="9236121"/>
            <a:ext cx="2102485" cy="2044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12700">
              <a:lnSpc>
                <a:spcPct val="100000"/>
              </a:lnSpc>
              <a:spcBef>
                <a:spcPts val="40"/>
              </a:spcBef>
            </a:pPr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DD880-AA8C-4B0E-A3E6-E1107CE8B7A4}" type="datetime1">
              <a:rPr lang="en-US" smtClean="0"/>
              <a:t>3/2/2022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104382" y="9236121"/>
            <a:ext cx="552450" cy="2044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pc="-5" dirty="0"/>
              <a:t>Page</a:t>
            </a:r>
            <a:r>
              <a:rPr spc="-50" dirty="0"/>
              <a:t> </a:t>
            </a: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438404"/>
            <a:ext cx="5513705" cy="85210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latin typeface="Cambria"/>
                <a:cs typeface="Cambria"/>
              </a:rPr>
              <a:t>Types and Evolution of</a:t>
            </a:r>
            <a:r>
              <a:rPr sz="1100" b="1" spc="-10" dirty="0">
                <a:latin typeface="Cambria"/>
                <a:cs typeface="Cambria"/>
              </a:rPr>
              <a:t> </a:t>
            </a:r>
            <a:r>
              <a:rPr sz="1100" b="1" spc="-5" dirty="0">
                <a:latin typeface="Cambria"/>
                <a:cs typeface="Cambria"/>
              </a:rPr>
              <a:t>Computers</a:t>
            </a:r>
            <a:endParaRPr sz="110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310"/>
              </a:lnSpc>
              <a:spcBef>
                <a:spcPts val="760"/>
              </a:spcBef>
            </a:pPr>
            <a:r>
              <a:rPr sz="1100" b="1" spc="-5" dirty="0">
                <a:latin typeface="Bookman Old Style"/>
                <a:cs typeface="Bookman Old Style"/>
              </a:rPr>
              <a:t>COMPUTER CLASSIFICATION</a:t>
            </a:r>
            <a:endParaRPr sz="1100">
              <a:latin typeface="Bookman Old Style"/>
              <a:cs typeface="Bookman Old Style"/>
            </a:endParaRPr>
          </a:p>
          <a:p>
            <a:pPr marL="12700" marR="7620">
              <a:lnSpc>
                <a:spcPts val="1280"/>
              </a:lnSpc>
              <a:spcBef>
                <a:spcPts val="65"/>
              </a:spcBef>
            </a:pPr>
            <a:r>
              <a:rPr sz="1100" b="0" spc="-5" dirty="0">
                <a:latin typeface="Bookman Old Style"/>
                <a:cs typeface="Bookman Old Style"/>
              </a:rPr>
              <a:t>Computers can </a:t>
            </a:r>
            <a:r>
              <a:rPr sz="1100" b="0" spc="-10" dirty="0">
                <a:latin typeface="Bookman Old Style"/>
                <a:cs typeface="Bookman Old Style"/>
              </a:rPr>
              <a:t>be </a:t>
            </a:r>
            <a:r>
              <a:rPr sz="1100" b="0" spc="-5" dirty="0">
                <a:latin typeface="Bookman Old Style"/>
                <a:cs typeface="Bookman Old Style"/>
              </a:rPr>
              <a:t>generally classified into various classes. The basic computer  classifications</a:t>
            </a:r>
            <a:r>
              <a:rPr sz="1100" b="0" spc="-20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include;</a:t>
            </a:r>
            <a:endParaRPr sz="1100">
              <a:latin typeface="Bookman Old Style"/>
              <a:cs typeface="Bookman Old Style"/>
            </a:endParaRPr>
          </a:p>
          <a:p>
            <a:pPr marL="469265" indent="-228600">
              <a:lnSpc>
                <a:spcPts val="1240"/>
              </a:lnSpc>
              <a:buAutoNum type="arabicPeriod"/>
              <a:tabLst>
                <a:tab pos="469900" algn="l"/>
              </a:tabLst>
            </a:pPr>
            <a:r>
              <a:rPr sz="1100" b="0" spc="-5" dirty="0">
                <a:latin typeface="Bookman Old Style"/>
                <a:cs typeface="Bookman Old Style"/>
              </a:rPr>
              <a:t>Classification by</a:t>
            </a:r>
            <a:r>
              <a:rPr sz="1100" b="0" spc="-10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process</a:t>
            </a:r>
            <a:endParaRPr sz="1100">
              <a:latin typeface="Bookman Old Style"/>
              <a:cs typeface="Bookman Old Style"/>
            </a:endParaRPr>
          </a:p>
          <a:p>
            <a:pPr marL="469265" indent="-228600">
              <a:lnSpc>
                <a:spcPts val="1290"/>
              </a:lnSpc>
              <a:buAutoNum type="arabicPeriod"/>
              <a:tabLst>
                <a:tab pos="469900" algn="l"/>
              </a:tabLst>
            </a:pPr>
            <a:r>
              <a:rPr sz="1100" b="0" spc="-5" dirty="0">
                <a:latin typeface="Bookman Old Style"/>
                <a:cs typeface="Bookman Old Style"/>
              </a:rPr>
              <a:t>Classification by</a:t>
            </a:r>
            <a:r>
              <a:rPr sz="1100" b="0" spc="-10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purpose</a:t>
            </a:r>
            <a:endParaRPr sz="1100">
              <a:latin typeface="Bookman Old Style"/>
              <a:cs typeface="Bookman Old Style"/>
            </a:endParaRPr>
          </a:p>
          <a:p>
            <a:pPr marL="469265" indent="-228600">
              <a:lnSpc>
                <a:spcPts val="1295"/>
              </a:lnSpc>
              <a:buAutoNum type="arabicPeriod"/>
              <a:tabLst>
                <a:tab pos="469900" algn="l"/>
              </a:tabLst>
            </a:pPr>
            <a:r>
              <a:rPr sz="1100" b="0" spc="-5" dirty="0">
                <a:latin typeface="Bookman Old Style"/>
                <a:cs typeface="Bookman Old Style"/>
              </a:rPr>
              <a:t>Classification by</a:t>
            </a:r>
            <a:r>
              <a:rPr sz="1100" b="0" spc="-10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size</a:t>
            </a:r>
            <a:endParaRPr sz="1100">
              <a:latin typeface="Bookman Old Style"/>
              <a:cs typeface="Bookman Old Style"/>
            </a:endParaRPr>
          </a:p>
          <a:p>
            <a:pPr marL="469265" indent="-228600">
              <a:lnSpc>
                <a:spcPts val="1310"/>
              </a:lnSpc>
              <a:buAutoNum type="arabicPeriod"/>
              <a:tabLst>
                <a:tab pos="469900" algn="l"/>
              </a:tabLst>
            </a:pPr>
            <a:r>
              <a:rPr sz="1100" b="0" spc="-5" dirty="0">
                <a:latin typeface="Bookman Old Style"/>
                <a:cs typeface="Bookman Old Style"/>
              </a:rPr>
              <a:t>Classification by processor</a:t>
            </a:r>
            <a:r>
              <a:rPr sz="1100" b="0" spc="-15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power</a:t>
            </a:r>
            <a:endParaRPr sz="1100">
              <a:latin typeface="Bookman Old Style"/>
              <a:cs typeface="Bookman Old Style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 algn="just">
              <a:lnSpc>
                <a:spcPts val="1300"/>
              </a:lnSpc>
            </a:pPr>
            <a:r>
              <a:rPr sz="1100" b="1" dirty="0">
                <a:latin typeface="Bookman Old Style"/>
                <a:cs typeface="Bookman Old Style"/>
              </a:rPr>
              <a:t>CLASSIFICATION BY</a:t>
            </a:r>
            <a:r>
              <a:rPr sz="1100" b="1" spc="-20" dirty="0">
                <a:latin typeface="Bookman Old Style"/>
                <a:cs typeface="Bookman Old Style"/>
              </a:rPr>
              <a:t> </a:t>
            </a:r>
            <a:r>
              <a:rPr sz="1100" b="1" spc="-5" dirty="0">
                <a:latin typeface="Bookman Old Style"/>
                <a:cs typeface="Bookman Old Style"/>
              </a:rPr>
              <a:t>PROCESS</a:t>
            </a:r>
            <a:endParaRPr sz="1100">
              <a:latin typeface="Bookman Old Style"/>
              <a:cs typeface="Bookman Old Style"/>
            </a:endParaRPr>
          </a:p>
          <a:p>
            <a:pPr marL="12700" marR="7620" algn="just">
              <a:lnSpc>
                <a:spcPts val="1300"/>
              </a:lnSpc>
              <a:spcBef>
                <a:spcPts val="40"/>
              </a:spcBef>
            </a:pPr>
            <a:r>
              <a:rPr sz="1100" b="0" dirty="0">
                <a:latin typeface="Bookman Old Style"/>
                <a:cs typeface="Bookman Old Style"/>
              </a:rPr>
              <a:t>Under </a:t>
            </a:r>
            <a:r>
              <a:rPr sz="1100" b="0" spc="-5" dirty="0">
                <a:latin typeface="Bookman Old Style"/>
                <a:cs typeface="Bookman Old Style"/>
              </a:rPr>
              <a:t>this classification, computers </a:t>
            </a:r>
            <a:r>
              <a:rPr sz="1100" b="0" spc="-10" dirty="0">
                <a:latin typeface="Bookman Old Style"/>
                <a:cs typeface="Bookman Old Style"/>
              </a:rPr>
              <a:t>are </a:t>
            </a:r>
            <a:r>
              <a:rPr sz="1100" b="0" spc="-5" dirty="0">
                <a:latin typeface="Bookman Old Style"/>
                <a:cs typeface="Bookman Old Style"/>
              </a:rPr>
              <a:t>classified according </a:t>
            </a:r>
            <a:r>
              <a:rPr sz="1100" b="0" spc="-10" dirty="0">
                <a:latin typeface="Bookman Old Style"/>
                <a:cs typeface="Bookman Old Style"/>
              </a:rPr>
              <a:t>to </a:t>
            </a:r>
            <a:r>
              <a:rPr sz="1100" b="0" spc="-5" dirty="0">
                <a:latin typeface="Bookman Old Style"/>
                <a:cs typeface="Bookman Old Style"/>
              </a:rPr>
              <a:t>how data  processed is presented. This classification is further divided into </a:t>
            </a:r>
            <a:r>
              <a:rPr sz="1100" b="0" dirty="0">
                <a:latin typeface="Bookman Old Style"/>
                <a:cs typeface="Bookman Old Style"/>
              </a:rPr>
              <a:t>3 </a:t>
            </a:r>
            <a:r>
              <a:rPr sz="1100" b="0" spc="-5" dirty="0">
                <a:latin typeface="Bookman Old Style"/>
                <a:cs typeface="Bookman Old Style"/>
              </a:rPr>
              <a:t>sub classes.  These</a:t>
            </a:r>
            <a:r>
              <a:rPr sz="1100" b="0" spc="-10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include:</a:t>
            </a:r>
            <a:endParaRPr sz="1100">
              <a:latin typeface="Bookman Old Style"/>
              <a:cs typeface="Bookman Old Style"/>
            </a:endParaRPr>
          </a:p>
          <a:p>
            <a:pPr marL="224154" indent="-211454" algn="just">
              <a:lnSpc>
                <a:spcPts val="1235"/>
              </a:lnSpc>
              <a:buAutoNum type="alphaLcParenR"/>
              <a:tabLst>
                <a:tab pos="224790" algn="l"/>
              </a:tabLst>
            </a:pPr>
            <a:r>
              <a:rPr sz="1100" b="0" spc="-5" dirty="0">
                <a:latin typeface="Bookman Old Style"/>
                <a:cs typeface="Bookman Old Style"/>
              </a:rPr>
              <a:t>Digital</a:t>
            </a:r>
            <a:r>
              <a:rPr sz="1100" b="0" spc="-10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computers</a:t>
            </a:r>
            <a:endParaRPr sz="1100">
              <a:latin typeface="Bookman Old Style"/>
              <a:cs typeface="Bookman Old Style"/>
            </a:endParaRPr>
          </a:p>
          <a:p>
            <a:pPr marL="229870" indent="-217170" algn="just">
              <a:lnSpc>
                <a:spcPts val="1290"/>
              </a:lnSpc>
              <a:buAutoNum type="alphaLcParenR"/>
              <a:tabLst>
                <a:tab pos="230504" algn="l"/>
              </a:tabLst>
            </a:pPr>
            <a:r>
              <a:rPr sz="1100" b="0" spc="-5" dirty="0">
                <a:latin typeface="Bookman Old Style"/>
                <a:cs typeface="Bookman Old Style"/>
              </a:rPr>
              <a:t>Analog</a:t>
            </a:r>
            <a:r>
              <a:rPr sz="1100" b="0" spc="-10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computers</a:t>
            </a:r>
            <a:endParaRPr sz="1100">
              <a:latin typeface="Bookman Old Style"/>
              <a:cs typeface="Bookman Old Style"/>
            </a:endParaRPr>
          </a:p>
          <a:p>
            <a:pPr marL="216535" indent="-203835" algn="just">
              <a:lnSpc>
                <a:spcPts val="1300"/>
              </a:lnSpc>
              <a:buAutoNum type="alphaLcParenR"/>
              <a:tabLst>
                <a:tab pos="217170" algn="l"/>
              </a:tabLst>
            </a:pPr>
            <a:r>
              <a:rPr sz="1100" b="0" spc="-5" dirty="0">
                <a:latin typeface="Bookman Old Style"/>
                <a:cs typeface="Bookman Old Style"/>
              </a:rPr>
              <a:t>Hybrid</a:t>
            </a:r>
            <a:r>
              <a:rPr sz="1100" b="0" spc="-10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computers</a:t>
            </a:r>
            <a:endParaRPr sz="1100">
              <a:latin typeface="Bookman Old Style"/>
              <a:cs typeface="Bookman Old Style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00">
              <a:latin typeface="Times New Roman"/>
              <a:cs typeface="Times New Roman"/>
            </a:endParaRPr>
          </a:p>
          <a:p>
            <a:pPr marL="231775" indent="-219075" algn="just">
              <a:lnSpc>
                <a:spcPts val="1300"/>
              </a:lnSpc>
              <a:buAutoNum type="alphaLcParenR"/>
              <a:tabLst>
                <a:tab pos="232410" algn="l"/>
              </a:tabLst>
            </a:pPr>
            <a:r>
              <a:rPr sz="1100" b="1" spc="-5" dirty="0">
                <a:latin typeface="Bookman Old Style"/>
                <a:cs typeface="Bookman Old Style"/>
              </a:rPr>
              <a:t>Digital</a:t>
            </a:r>
            <a:r>
              <a:rPr sz="1100" b="1" spc="-10" dirty="0">
                <a:latin typeface="Bookman Old Style"/>
                <a:cs typeface="Bookman Old Style"/>
              </a:rPr>
              <a:t> </a:t>
            </a:r>
            <a:r>
              <a:rPr sz="1100" b="1" spc="-5" dirty="0">
                <a:latin typeface="Bookman Old Style"/>
                <a:cs typeface="Bookman Old Style"/>
              </a:rPr>
              <a:t>computers</a:t>
            </a:r>
            <a:endParaRPr sz="1100">
              <a:latin typeface="Bookman Old Style"/>
              <a:cs typeface="Bookman Old Style"/>
            </a:endParaRPr>
          </a:p>
          <a:p>
            <a:pPr marL="12700" marR="7620" algn="just">
              <a:lnSpc>
                <a:spcPct val="97700"/>
              </a:lnSpc>
              <a:spcBef>
                <a:spcPts val="10"/>
              </a:spcBef>
            </a:pPr>
            <a:r>
              <a:rPr sz="1100" b="0" spc="-5" dirty="0">
                <a:latin typeface="Bookman Old Style"/>
                <a:cs typeface="Bookman Old Style"/>
              </a:rPr>
              <a:t>These </a:t>
            </a:r>
            <a:r>
              <a:rPr sz="1100" b="0" spc="-10" dirty="0">
                <a:latin typeface="Bookman Old Style"/>
                <a:cs typeface="Bookman Old Style"/>
              </a:rPr>
              <a:t>are </a:t>
            </a:r>
            <a:r>
              <a:rPr sz="1100" b="0" spc="-5" dirty="0">
                <a:latin typeface="Bookman Old Style"/>
                <a:cs typeface="Bookman Old Style"/>
              </a:rPr>
              <a:t>computers </a:t>
            </a:r>
            <a:r>
              <a:rPr sz="1100" b="0" dirty="0">
                <a:latin typeface="Bookman Old Style"/>
                <a:cs typeface="Bookman Old Style"/>
              </a:rPr>
              <a:t>that </a:t>
            </a:r>
            <a:r>
              <a:rPr sz="1100" b="0" spc="-5" dirty="0">
                <a:latin typeface="Bookman Old Style"/>
                <a:cs typeface="Bookman Old Style"/>
              </a:rPr>
              <a:t>process data that </a:t>
            </a:r>
            <a:r>
              <a:rPr sz="1100" b="0" dirty="0">
                <a:latin typeface="Bookman Old Style"/>
                <a:cs typeface="Bookman Old Style"/>
              </a:rPr>
              <a:t>is </a:t>
            </a:r>
            <a:r>
              <a:rPr sz="1100" b="0" spc="-5" dirty="0">
                <a:latin typeface="Bookman Old Style"/>
                <a:cs typeface="Bookman Old Style"/>
              </a:rPr>
              <a:t>represented </a:t>
            </a:r>
            <a:r>
              <a:rPr sz="1100" b="0" dirty="0">
                <a:latin typeface="Bookman Old Style"/>
                <a:cs typeface="Bookman Old Style"/>
              </a:rPr>
              <a:t>in </a:t>
            </a:r>
            <a:r>
              <a:rPr sz="1100" b="0" spc="-10" dirty="0">
                <a:latin typeface="Bookman Old Style"/>
                <a:cs typeface="Bookman Old Style"/>
              </a:rPr>
              <a:t>form </a:t>
            </a:r>
            <a:r>
              <a:rPr sz="1100" b="0" dirty="0">
                <a:latin typeface="Bookman Old Style"/>
                <a:cs typeface="Bookman Old Style"/>
              </a:rPr>
              <a:t>of </a:t>
            </a:r>
            <a:r>
              <a:rPr sz="1100" b="0" spc="-5" dirty="0">
                <a:latin typeface="Bookman Old Style"/>
                <a:cs typeface="Bookman Old Style"/>
              </a:rPr>
              <a:t>discrete  values. Discrete values </a:t>
            </a:r>
            <a:r>
              <a:rPr sz="1100" b="0" spc="-10" dirty="0">
                <a:latin typeface="Bookman Old Style"/>
                <a:cs typeface="Bookman Old Style"/>
              </a:rPr>
              <a:t>are </a:t>
            </a:r>
            <a:r>
              <a:rPr sz="1100" b="0" spc="-5" dirty="0">
                <a:latin typeface="Bookman Old Style"/>
                <a:cs typeface="Bookman Old Style"/>
              </a:rPr>
              <a:t>numbers </a:t>
            </a:r>
            <a:r>
              <a:rPr sz="1100" b="0" dirty="0">
                <a:latin typeface="Bookman Old Style"/>
                <a:cs typeface="Bookman Old Style"/>
              </a:rPr>
              <a:t>that </a:t>
            </a:r>
            <a:r>
              <a:rPr sz="1100" b="0" spc="-5" dirty="0">
                <a:latin typeface="Bookman Old Style"/>
                <a:cs typeface="Bookman Old Style"/>
              </a:rPr>
              <a:t>can </a:t>
            </a:r>
            <a:r>
              <a:rPr sz="1100" b="0" spc="-10" dirty="0">
                <a:latin typeface="Bookman Old Style"/>
                <a:cs typeface="Bookman Old Style"/>
              </a:rPr>
              <a:t>be </a:t>
            </a:r>
            <a:r>
              <a:rPr sz="1100" b="0" spc="-5" dirty="0">
                <a:latin typeface="Bookman Old Style"/>
                <a:cs typeface="Bookman Old Style"/>
              </a:rPr>
              <a:t>defined like 1, 2, </a:t>
            </a:r>
            <a:r>
              <a:rPr sz="1100" b="0" dirty="0">
                <a:latin typeface="Bookman Old Style"/>
                <a:cs typeface="Bookman Old Style"/>
              </a:rPr>
              <a:t>3 </a:t>
            </a:r>
            <a:r>
              <a:rPr sz="1100" b="0" spc="-5" dirty="0">
                <a:latin typeface="Bookman Old Style"/>
                <a:cs typeface="Bookman Old Style"/>
              </a:rPr>
              <a:t>example </a:t>
            </a:r>
            <a:r>
              <a:rPr sz="1100" b="0" dirty="0">
                <a:latin typeface="Bookman Old Style"/>
                <a:cs typeface="Bookman Old Style"/>
              </a:rPr>
              <a:t>of  this </a:t>
            </a:r>
            <a:r>
              <a:rPr sz="1100" b="0" spc="-5" dirty="0">
                <a:latin typeface="Bookman Old Style"/>
                <a:cs typeface="Bookman Old Style"/>
              </a:rPr>
              <a:t>computer can </a:t>
            </a:r>
            <a:r>
              <a:rPr sz="1100" b="0" spc="-10" dirty="0">
                <a:latin typeface="Bookman Old Style"/>
                <a:cs typeface="Bookman Old Style"/>
              </a:rPr>
              <a:t>be </a:t>
            </a:r>
            <a:r>
              <a:rPr sz="1100" b="0" spc="-5" dirty="0">
                <a:latin typeface="Bookman Old Style"/>
                <a:cs typeface="Bookman Old Style"/>
              </a:rPr>
              <a:t>found in digital</a:t>
            </a:r>
            <a:r>
              <a:rPr sz="1100" b="0" spc="-20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watches.</a:t>
            </a:r>
            <a:endParaRPr sz="1100">
              <a:latin typeface="Bookman Old Style"/>
              <a:cs typeface="Bookman Old Style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00">
              <a:latin typeface="Times New Roman"/>
              <a:cs typeface="Times New Roman"/>
            </a:endParaRPr>
          </a:p>
          <a:p>
            <a:pPr marL="187325" indent="-174625">
              <a:lnSpc>
                <a:spcPts val="1300"/>
              </a:lnSpc>
              <a:buAutoNum type="alphaLcParenR" startAt="2"/>
              <a:tabLst>
                <a:tab pos="187960" algn="l"/>
              </a:tabLst>
            </a:pPr>
            <a:r>
              <a:rPr sz="1100" b="1" spc="-5" dirty="0">
                <a:latin typeface="Bookman Old Style"/>
                <a:cs typeface="Bookman Old Style"/>
              </a:rPr>
              <a:t>Analog</a:t>
            </a:r>
            <a:r>
              <a:rPr sz="1100" b="1" spc="-15" dirty="0">
                <a:latin typeface="Bookman Old Style"/>
                <a:cs typeface="Bookman Old Style"/>
              </a:rPr>
              <a:t> </a:t>
            </a:r>
            <a:r>
              <a:rPr sz="1100" b="1" spc="-5" dirty="0">
                <a:latin typeface="Bookman Old Style"/>
                <a:cs typeface="Bookman Old Style"/>
              </a:rPr>
              <a:t>computers</a:t>
            </a:r>
            <a:endParaRPr sz="1100">
              <a:latin typeface="Bookman Old Style"/>
              <a:cs typeface="Bookman Old Style"/>
            </a:endParaRPr>
          </a:p>
          <a:p>
            <a:pPr marL="12700" marR="5080" algn="just">
              <a:lnSpc>
                <a:spcPct val="98000"/>
              </a:lnSpc>
              <a:spcBef>
                <a:spcPts val="5"/>
              </a:spcBef>
            </a:pPr>
            <a:r>
              <a:rPr sz="1100" b="0" spc="-5" dirty="0">
                <a:latin typeface="Bookman Old Style"/>
                <a:cs typeface="Bookman Old Style"/>
              </a:rPr>
              <a:t>These </a:t>
            </a:r>
            <a:r>
              <a:rPr sz="1100" b="0" spc="-10" dirty="0">
                <a:latin typeface="Bookman Old Style"/>
                <a:cs typeface="Bookman Old Style"/>
              </a:rPr>
              <a:t>are </a:t>
            </a:r>
            <a:r>
              <a:rPr sz="1100" b="0" spc="-5" dirty="0">
                <a:latin typeface="Bookman Old Style"/>
                <a:cs typeface="Bookman Old Style"/>
              </a:rPr>
              <a:t>computers </a:t>
            </a:r>
            <a:r>
              <a:rPr sz="1100" b="0" dirty="0">
                <a:latin typeface="Bookman Old Style"/>
                <a:cs typeface="Bookman Old Style"/>
              </a:rPr>
              <a:t>that </a:t>
            </a:r>
            <a:r>
              <a:rPr sz="1100" b="0" spc="-5" dirty="0">
                <a:latin typeface="Bookman Old Style"/>
                <a:cs typeface="Bookman Old Style"/>
              </a:rPr>
              <a:t>process data that is </a:t>
            </a:r>
            <a:r>
              <a:rPr sz="1100" b="0" dirty="0">
                <a:latin typeface="Bookman Old Style"/>
                <a:cs typeface="Bookman Old Style"/>
              </a:rPr>
              <a:t>in a </a:t>
            </a:r>
            <a:r>
              <a:rPr sz="1100" b="0" spc="-5" dirty="0">
                <a:latin typeface="Bookman Old Style"/>
                <a:cs typeface="Bookman Old Style"/>
              </a:rPr>
              <a:t>continuous form or  measurable quantities/unit, for example pressure, electrical voltage. They can  only </a:t>
            </a:r>
            <a:r>
              <a:rPr sz="1100" b="0" spc="-10" dirty="0">
                <a:latin typeface="Bookman Old Style"/>
                <a:cs typeface="Bookman Old Style"/>
              </a:rPr>
              <a:t>be </a:t>
            </a:r>
            <a:r>
              <a:rPr sz="1100" b="0" spc="-5" dirty="0">
                <a:latin typeface="Bookman Old Style"/>
                <a:cs typeface="Bookman Old Style"/>
              </a:rPr>
              <a:t>measured by comparing them </a:t>
            </a:r>
            <a:r>
              <a:rPr sz="1100" b="0" dirty="0">
                <a:latin typeface="Bookman Old Style"/>
                <a:cs typeface="Bookman Old Style"/>
              </a:rPr>
              <a:t>to other </a:t>
            </a:r>
            <a:r>
              <a:rPr sz="1100" b="0" spc="-5" dirty="0">
                <a:latin typeface="Bookman Old Style"/>
                <a:cs typeface="Bookman Old Style"/>
              </a:rPr>
              <a:t>specific units. Examples of  analog computers include those used by applications like thermometers,  voltmeters, </a:t>
            </a:r>
            <a:r>
              <a:rPr sz="1100" b="0" dirty="0">
                <a:latin typeface="Bookman Old Style"/>
                <a:cs typeface="Bookman Old Style"/>
              </a:rPr>
              <a:t>and</a:t>
            </a:r>
            <a:r>
              <a:rPr sz="1100" b="0" spc="-15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speedometers.</a:t>
            </a:r>
            <a:endParaRPr sz="1100">
              <a:latin typeface="Bookman Old Style"/>
              <a:cs typeface="Bookman Old Style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50">
              <a:latin typeface="Times New Roman"/>
              <a:cs typeface="Times New Roman"/>
            </a:endParaRPr>
          </a:p>
          <a:p>
            <a:pPr marL="231775" indent="-219075">
              <a:lnSpc>
                <a:spcPts val="1300"/>
              </a:lnSpc>
              <a:buAutoNum type="alphaLcParenR" startAt="3"/>
              <a:tabLst>
                <a:tab pos="232410" algn="l"/>
              </a:tabLst>
            </a:pPr>
            <a:r>
              <a:rPr sz="1100" b="1" spc="-5" dirty="0">
                <a:latin typeface="Bookman Old Style"/>
                <a:cs typeface="Bookman Old Style"/>
              </a:rPr>
              <a:t>Hybrid</a:t>
            </a:r>
            <a:r>
              <a:rPr sz="1100" b="1" spc="-10" dirty="0">
                <a:latin typeface="Bookman Old Style"/>
                <a:cs typeface="Bookman Old Style"/>
              </a:rPr>
              <a:t> </a:t>
            </a:r>
            <a:r>
              <a:rPr sz="1100" b="1" spc="-5" dirty="0">
                <a:latin typeface="Bookman Old Style"/>
                <a:cs typeface="Bookman Old Style"/>
              </a:rPr>
              <a:t>computers</a:t>
            </a:r>
            <a:endParaRPr sz="1100">
              <a:latin typeface="Bookman Old Style"/>
              <a:cs typeface="Bookman Old Style"/>
            </a:endParaRPr>
          </a:p>
          <a:p>
            <a:pPr marL="12700" marR="6985" algn="just">
              <a:lnSpc>
                <a:spcPct val="97900"/>
              </a:lnSpc>
              <a:spcBef>
                <a:spcPts val="10"/>
              </a:spcBef>
            </a:pPr>
            <a:r>
              <a:rPr sz="1100" b="0" spc="-5" dirty="0">
                <a:latin typeface="Bookman Old Style"/>
                <a:cs typeface="Bookman Old Style"/>
              </a:rPr>
              <a:t>Hybrid computers </a:t>
            </a:r>
            <a:r>
              <a:rPr sz="1100" b="0" spc="-10" dirty="0">
                <a:latin typeface="Bookman Old Style"/>
                <a:cs typeface="Bookman Old Style"/>
              </a:rPr>
              <a:t>are </a:t>
            </a:r>
            <a:r>
              <a:rPr sz="1100" b="0" spc="-5" dirty="0">
                <a:latin typeface="Bookman Old Style"/>
                <a:cs typeface="Bookman Old Style"/>
              </a:rPr>
              <a:t>those </a:t>
            </a:r>
            <a:r>
              <a:rPr sz="1100" b="0" dirty="0">
                <a:latin typeface="Bookman Old Style"/>
                <a:cs typeface="Bookman Old Style"/>
              </a:rPr>
              <a:t>that </a:t>
            </a:r>
            <a:r>
              <a:rPr sz="1100" b="0" spc="-5" dirty="0">
                <a:latin typeface="Bookman Old Style"/>
                <a:cs typeface="Bookman Old Style"/>
              </a:rPr>
              <a:t>have the combined features </a:t>
            </a:r>
            <a:r>
              <a:rPr sz="1100" b="0" dirty="0">
                <a:latin typeface="Bookman Old Style"/>
                <a:cs typeface="Bookman Old Style"/>
              </a:rPr>
              <a:t>of </a:t>
            </a:r>
            <a:r>
              <a:rPr sz="1100" b="0" spc="-10" dirty="0">
                <a:latin typeface="Bookman Old Style"/>
                <a:cs typeface="Bookman Old Style"/>
              </a:rPr>
              <a:t>both </a:t>
            </a:r>
            <a:r>
              <a:rPr sz="1100" b="0" spc="-5" dirty="0">
                <a:latin typeface="Bookman Old Style"/>
                <a:cs typeface="Bookman Old Style"/>
              </a:rPr>
              <a:t>the digital  computers and </a:t>
            </a:r>
            <a:r>
              <a:rPr sz="1100" b="0" spc="-10" dirty="0">
                <a:latin typeface="Bookman Old Style"/>
                <a:cs typeface="Bookman Old Style"/>
              </a:rPr>
              <a:t>the </a:t>
            </a:r>
            <a:r>
              <a:rPr sz="1100" b="0" spc="-5" dirty="0">
                <a:latin typeface="Bookman Old Style"/>
                <a:cs typeface="Bookman Old Style"/>
              </a:rPr>
              <a:t>analog computers. This means </a:t>
            </a:r>
            <a:r>
              <a:rPr sz="1100" b="0" spc="-10" dirty="0">
                <a:latin typeface="Bookman Old Style"/>
                <a:cs typeface="Bookman Old Style"/>
              </a:rPr>
              <a:t>they </a:t>
            </a:r>
            <a:r>
              <a:rPr sz="1100" b="0" spc="-5" dirty="0">
                <a:latin typeface="Bookman Old Style"/>
                <a:cs typeface="Bookman Old Style"/>
              </a:rPr>
              <a:t>can present data in  discrete values as well as continuous form </a:t>
            </a:r>
            <a:r>
              <a:rPr sz="1100" b="0" dirty="0">
                <a:latin typeface="Bookman Old Style"/>
                <a:cs typeface="Bookman Old Style"/>
              </a:rPr>
              <a:t>e.g. </a:t>
            </a:r>
            <a:r>
              <a:rPr sz="1100" b="0" spc="-5" dirty="0">
                <a:latin typeface="Bookman Old Style"/>
                <a:cs typeface="Bookman Old Style"/>
              </a:rPr>
              <a:t>include the common  microcomputers</a:t>
            </a:r>
            <a:endParaRPr sz="1100">
              <a:latin typeface="Bookman Old Style"/>
              <a:cs typeface="Bookman Old Style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ts val="1310"/>
              </a:lnSpc>
            </a:pPr>
            <a:r>
              <a:rPr sz="1100" b="1" dirty="0">
                <a:latin typeface="Bookman Old Style"/>
                <a:cs typeface="Bookman Old Style"/>
              </a:rPr>
              <a:t>CLASSIFICATIONS </a:t>
            </a:r>
            <a:r>
              <a:rPr sz="1100" b="1" spc="-10" dirty="0">
                <a:latin typeface="Bookman Old Style"/>
                <a:cs typeface="Bookman Old Style"/>
              </a:rPr>
              <a:t>BY</a:t>
            </a:r>
            <a:r>
              <a:rPr sz="1100" b="1" spc="-15" dirty="0">
                <a:latin typeface="Bookman Old Style"/>
                <a:cs typeface="Bookman Old Style"/>
              </a:rPr>
              <a:t> </a:t>
            </a:r>
            <a:r>
              <a:rPr sz="1100" b="1" dirty="0">
                <a:latin typeface="Bookman Old Style"/>
                <a:cs typeface="Bookman Old Style"/>
              </a:rPr>
              <a:t>PURPOSE</a:t>
            </a:r>
            <a:endParaRPr sz="1100">
              <a:latin typeface="Bookman Old Style"/>
              <a:cs typeface="Bookman Old Style"/>
            </a:endParaRPr>
          </a:p>
          <a:p>
            <a:pPr marL="12700" marR="7620">
              <a:lnSpc>
                <a:spcPts val="1300"/>
              </a:lnSpc>
              <a:spcBef>
                <a:spcPts val="45"/>
              </a:spcBef>
            </a:pPr>
            <a:r>
              <a:rPr sz="1100" b="0" spc="-5" dirty="0">
                <a:latin typeface="Bookman Old Style"/>
                <a:cs typeface="Bookman Old Style"/>
              </a:rPr>
              <a:t>The Hybrid computers can </a:t>
            </a:r>
            <a:r>
              <a:rPr sz="1100" b="0" spc="-10" dirty="0">
                <a:latin typeface="Bookman Old Style"/>
                <a:cs typeface="Bookman Old Style"/>
              </a:rPr>
              <a:t>be </a:t>
            </a:r>
            <a:r>
              <a:rPr sz="1100" b="0" spc="-5" dirty="0">
                <a:latin typeface="Bookman Old Style"/>
                <a:cs typeface="Bookman Old Style"/>
              </a:rPr>
              <a:t>classified according </a:t>
            </a:r>
            <a:r>
              <a:rPr sz="1100" b="0" dirty="0">
                <a:latin typeface="Bookman Old Style"/>
                <a:cs typeface="Bookman Old Style"/>
              </a:rPr>
              <a:t>to </a:t>
            </a:r>
            <a:r>
              <a:rPr sz="1100" b="0" spc="-5" dirty="0">
                <a:latin typeface="Bookman Old Style"/>
                <a:cs typeface="Bookman Old Style"/>
              </a:rPr>
              <a:t>the work they are intended  for. This gives </a:t>
            </a:r>
            <a:r>
              <a:rPr sz="1100" b="0" dirty="0">
                <a:latin typeface="Bookman Old Style"/>
                <a:cs typeface="Bookman Old Style"/>
              </a:rPr>
              <a:t>us 2</a:t>
            </a:r>
            <a:r>
              <a:rPr sz="1100" b="0" spc="-20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categories:</a:t>
            </a:r>
            <a:endParaRPr sz="1100">
              <a:latin typeface="Bookman Old Style"/>
              <a:cs typeface="Bookman Old Style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050">
              <a:latin typeface="Times New Roman"/>
              <a:cs typeface="Times New Roman"/>
            </a:endParaRPr>
          </a:p>
          <a:p>
            <a:pPr marL="184785" indent="-172085">
              <a:lnSpc>
                <a:spcPts val="1305"/>
              </a:lnSpc>
              <a:buAutoNum type="alphaLcParenR"/>
              <a:tabLst>
                <a:tab pos="185420" algn="l"/>
              </a:tabLst>
            </a:pPr>
            <a:r>
              <a:rPr sz="1100" b="1" spc="-5" dirty="0">
                <a:latin typeface="Bookman Old Style"/>
                <a:cs typeface="Bookman Old Style"/>
              </a:rPr>
              <a:t>Special purpose</a:t>
            </a:r>
            <a:r>
              <a:rPr sz="1100" b="1" spc="-15" dirty="0">
                <a:latin typeface="Bookman Old Style"/>
                <a:cs typeface="Bookman Old Style"/>
              </a:rPr>
              <a:t> </a:t>
            </a:r>
            <a:r>
              <a:rPr sz="1100" b="1" spc="-5" dirty="0">
                <a:latin typeface="Bookman Old Style"/>
                <a:cs typeface="Bookman Old Style"/>
              </a:rPr>
              <a:t>computers</a:t>
            </a:r>
            <a:endParaRPr sz="1100">
              <a:latin typeface="Bookman Old Style"/>
              <a:cs typeface="Bookman Old Style"/>
            </a:endParaRPr>
          </a:p>
          <a:p>
            <a:pPr marL="12700" marR="6985" algn="just">
              <a:lnSpc>
                <a:spcPts val="1300"/>
              </a:lnSpc>
              <a:spcBef>
                <a:spcPts val="40"/>
              </a:spcBef>
            </a:pPr>
            <a:r>
              <a:rPr sz="1100" b="0" spc="-5" dirty="0">
                <a:latin typeface="Bookman Old Style"/>
                <a:cs typeface="Bookman Old Style"/>
              </a:rPr>
              <a:t>These </a:t>
            </a:r>
            <a:r>
              <a:rPr sz="1100" b="0" spc="-10" dirty="0">
                <a:latin typeface="Bookman Old Style"/>
                <a:cs typeface="Bookman Old Style"/>
              </a:rPr>
              <a:t>are </a:t>
            </a:r>
            <a:r>
              <a:rPr sz="1100" b="0" spc="-5" dirty="0">
                <a:latin typeface="Bookman Old Style"/>
                <a:cs typeface="Bookman Old Style"/>
              </a:rPr>
              <a:t>computers designed </a:t>
            </a:r>
            <a:r>
              <a:rPr sz="1100" b="0" spc="0" dirty="0">
                <a:latin typeface="Bookman Old Style"/>
                <a:cs typeface="Bookman Old Style"/>
              </a:rPr>
              <a:t>to </a:t>
            </a:r>
            <a:r>
              <a:rPr sz="1100" b="0" spc="-5" dirty="0">
                <a:latin typeface="Bookman Old Style"/>
                <a:cs typeface="Bookman Old Style"/>
              </a:rPr>
              <a:t>handle only </a:t>
            </a:r>
            <a:r>
              <a:rPr sz="1100" b="0" dirty="0">
                <a:latin typeface="Bookman Old Style"/>
                <a:cs typeface="Bookman Old Style"/>
              </a:rPr>
              <a:t>a </a:t>
            </a:r>
            <a:r>
              <a:rPr sz="1100" b="0" spc="-5" dirty="0">
                <a:latin typeface="Bookman Old Style"/>
                <a:cs typeface="Bookman Old Style"/>
              </a:rPr>
              <a:t>particular task. </a:t>
            </a:r>
            <a:r>
              <a:rPr sz="1100" b="0" dirty="0">
                <a:latin typeface="Bookman Old Style"/>
                <a:cs typeface="Bookman Old Style"/>
              </a:rPr>
              <a:t>Their </a:t>
            </a:r>
            <a:r>
              <a:rPr sz="1100" b="0" spc="-5" dirty="0">
                <a:latin typeface="Bookman Old Style"/>
                <a:cs typeface="Bookman Old Style"/>
              </a:rPr>
              <a:t>form </a:t>
            </a:r>
            <a:r>
              <a:rPr sz="1100" b="0" dirty="0">
                <a:latin typeface="Bookman Old Style"/>
                <a:cs typeface="Bookman Old Style"/>
              </a:rPr>
              <a:t>of  </a:t>
            </a:r>
            <a:r>
              <a:rPr sz="1100" b="0" spc="-5" dirty="0">
                <a:latin typeface="Bookman Old Style"/>
                <a:cs typeface="Bookman Old Style"/>
              </a:rPr>
              <a:t>operation </a:t>
            </a:r>
            <a:r>
              <a:rPr sz="1100" b="0" dirty="0">
                <a:latin typeface="Bookman Old Style"/>
                <a:cs typeface="Bookman Old Style"/>
              </a:rPr>
              <a:t>is </a:t>
            </a:r>
            <a:r>
              <a:rPr sz="1100" b="0" spc="-5" dirty="0">
                <a:latin typeface="Bookman Old Style"/>
                <a:cs typeface="Bookman Old Style"/>
              </a:rPr>
              <a:t>restricted </a:t>
            </a:r>
            <a:r>
              <a:rPr sz="1100" b="0" dirty="0">
                <a:latin typeface="Bookman Old Style"/>
                <a:cs typeface="Bookman Old Style"/>
              </a:rPr>
              <a:t>in </a:t>
            </a:r>
            <a:r>
              <a:rPr sz="1100" b="0" spc="-5" dirty="0">
                <a:latin typeface="Bookman Old Style"/>
                <a:cs typeface="Bookman Old Style"/>
              </a:rPr>
              <a:t>nature </a:t>
            </a:r>
            <a:r>
              <a:rPr sz="1100" b="0" dirty="0">
                <a:latin typeface="Bookman Old Style"/>
                <a:cs typeface="Bookman Old Style"/>
              </a:rPr>
              <a:t>e.g. </a:t>
            </a:r>
            <a:r>
              <a:rPr sz="1100" b="0" spc="-5" dirty="0">
                <a:latin typeface="Bookman Old Style"/>
                <a:cs typeface="Bookman Old Style"/>
              </a:rPr>
              <a:t>digital </a:t>
            </a:r>
            <a:r>
              <a:rPr sz="1100" b="0" dirty="0">
                <a:latin typeface="Bookman Old Style"/>
                <a:cs typeface="Bookman Old Style"/>
              </a:rPr>
              <a:t>watches, </a:t>
            </a:r>
            <a:r>
              <a:rPr sz="1100" b="0" spc="-5" dirty="0">
                <a:latin typeface="Bookman Old Style"/>
                <a:cs typeface="Bookman Old Style"/>
              </a:rPr>
              <a:t>lifts, petrol pumps, </a:t>
            </a:r>
            <a:r>
              <a:rPr sz="1100" b="0" dirty="0">
                <a:latin typeface="Bookman Old Style"/>
                <a:cs typeface="Bookman Old Style"/>
              </a:rPr>
              <a:t>and  </a:t>
            </a:r>
            <a:r>
              <a:rPr sz="1100" b="0" spc="-5" dirty="0">
                <a:latin typeface="Bookman Old Style"/>
                <a:cs typeface="Bookman Old Style"/>
              </a:rPr>
              <a:t>missiles.</a:t>
            </a:r>
            <a:endParaRPr sz="1100">
              <a:latin typeface="Bookman Old Style"/>
              <a:cs typeface="Bookman Old Style"/>
            </a:endParaRPr>
          </a:p>
          <a:p>
            <a:pPr marL="12700">
              <a:lnSpc>
                <a:spcPts val="1230"/>
              </a:lnSpc>
            </a:pPr>
            <a:r>
              <a:rPr sz="1100" b="0" spc="-5" dirty="0">
                <a:latin typeface="Bookman Old Style"/>
                <a:cs typeface="Bookman Old Style"/>
              </a:rPr>
              <a:t>These</a:t>
            </a:r>
            <a:r>
              <a:rPr sz="1100" b="0" spc="229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computers</a:t>
            </a:r>
            <a:r>
              <a:rPr sz="1100" b="0" spc="229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can</a:t>
            </a:r>
            <a:r>
              <a:rPr sz="1100" b="0" spc="225" dirty="0">
                <a:latin typeface="Bookman Old Style"/>
                <a:cs typeface="Bookman Old Style"/>
              </a:rPr>
              <a:t> </a:t>
            </a:r>
            <a:r>
              <a:rPr sz="1100" b="0" dirty="0">
                <a:latin typeface="Bookman Old Style"/>
                <a:cs typeface="Bookman Old Style"/>
              </a:rPr>
              <a:t>not</a:t>
            </a:r>
            <a:r>
              <a:rPr sz="1100" b="0" spc="225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perform</a:t>
            </a:r>
            <a:r>
              <a:rPr sz="1100" b="0" spc="225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any</a:t>
            </a:r>
            <a:r>
              <a:rPr sz="1100" b="0" spc="235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other</a:t>
            </a:r>
            <a:r>
              <a:rPr sz="1100" b="0" spc="225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task</a:t>
            </a:r>
            <a:r>
              <a:rPr sz="1100" b="0" spc="229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other</a:t>
            </a:r>
            <a:r>
              <a:rPr sz="1100" b="0" spc="225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than</a:t>
            </a:r>
            <a:r>
              <a:rPr sz="1100" b="0" spc="225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that</a:t>
            </a:r>
            <a:r>
              <a:rPr sz="1100" b="0" spc="229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they</a:t>
            </a:r>
            <a:r>
              <a:rPr sz="1100" b="0" spc="235" dirty="0">
                <a:latin typeface="Bookman Old Style"/>
                <a:cs typeface="Bookman Old Style"/>
              </a:rPr>
              <a:t> </a:t>
            </a:r>
            <a:r>
              <a:rPr sz="1100" b="0" spc="-10" dirty="0">
                <a:latin typeface="Bookman Old Style"/>
                <a:cs typeface="Bookman Old Style"/>
              </a:rPr>
              <a:t>have</a:t>
            </a:r>
            <a:endParaRPr sz="1100">
              <a:latin typeface="Bookman Old Style"/>
              <a:cs typeface="Bookman Old Style"/>
            </a:endParaRPr>
          </a:p>
          <a:p>
            <a:pPr marL="12700" marR="5080">
              <a:lnSpc>
                <a:spcPts val="1280"/>
              </a:lnSpc>
              <a:spcBef>
                <a:spcPts val="65"/>
              </a:spcBef>
              <a:tabLst>
                <a:tab pos="1457325" algn="l"/>
              </a:tabLst>
            </a:pPr>
            <a:r>
              <a:rPr sz="1100" b="0" spc="-5" dirty="0">
                <a:latin typeface="Bookman Old Style"/>
                <a:cs typeface="Bookman Old Style"/>
              </a:rPr>
              <a:t>been</a:t>
            </a:r>
            <a:r>
              <a:rPr sz="1100" b="0" spc="225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designed</a:t>
            </a:r>
            <a:r>
              <a:rPr sz="1100" b="0" spc="225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for.	Computers </a:t>
            </a:r>
            <a:r>
              <a:rPr sz="1100" b="0" dirty="0">
                <a:latin typeface="Bookman Old Style"/>
                <a:cs typeface="Bookman Old Style"/>
              </a:rPr>
              <a:t>in </a:t>
            </a:r>
            <a:r>
              <a:rPr sz="1100" b="0" spc="-5" dirty="0">
                <a:latin typeface="Bookman Old Style"/>
                <a:cs typeface="Bookman Old Style"/>
              </a:rPr>
              <a:t>missiles can </a:t>
            </a:r>
            <a:r>
              <a:rPr sz="1100" b="0" dirty="0">
                <a:latin typeface="Bookman Old Style"/>
                <a:cs typeface="Bookman Old Style"/>
              </a:rPr>
              <a:t>not </a:t>
            </a:r>
            <a:r>
              <a:rPr sz="1100" b="0" spc="-10" dirty="0">
                <a:latin typeface="Bookman Old Style"/>
                <a:cs typeface="Bookman Old Style"/>
              </a:rPr>
              <a:t>do </a:t>
            </a:r>
            <a:r>
              <a:rPr sz="1100" b="0" spc="-5" dirty="0">
                <a:latin typeface="Bookman Old Style"/>
                <a:cs typeface="Bookman Old Style"/>
              </a:rPr>
              <a:t>data processing apart  from manipulating the necessary information for computer guided</a:t>
            </a:r>
            <a:r>
              <a:rPr sz="1100" b="0" spc="-10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missiles.</a:t>
            </a:r>
            <a:endParaRPr sz="1100">
              <a:latin typeface="Bookman Old Style"/>
              <a:cs typeface="Bookman Old Style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050">
              <a:latin typeface="Times New Roman"/>
              <a:cs typeface="Times New Roman"/>
            </a:endParaRPr>
          </a:p>
          <a:p>
            <a:pPr marL="234950" indent="-222250">
              <a:lnSpc>
                <a:spcPts val="1300"/>
              </a:lnSpc>
              <a:buAutoNum type="alphaLcParenR" startAt="2"/>
              <a:tabLst>
                <a:tab pos="235585" algn="l"/>
              </a:tabLst>
            </a:pPr>
            <a:r>
              <a:rPr sz="1100" b="1" dirty="0">
                <a:latin typeface="Bookman Old Style"/>
                <a:cs typeface="Bookman Old Style"/>
              </a:rPr>
              <a:t>General </a:t>
            </a:r>
            <a:r>
              <a:rPr sz="1100" b="1" spc="-5" dirty="0">
                <a:latin typeface="Bookman Old Style"/>
                <a:cs typeface="Bookman Old Style"/>
              </a:rPr>
              <a:t>purpose</a:t>
            </a:r>
            <a:r>
              <a:rPr sz="1100" b="1" spc="-20" dirty="0">
                <a:latin typeface="Bookman Old Style"/>
                <a:cs typeface="Bookman Old Style"/>
              </a:rPr>
              <a:t> </a:t>
            </a:r>
            <a:r>
              <a:rPr sz="1100" b="1" spc="-5" dirty="0">
                <a:latin typeface="Bookman Old Style"/>
                <a:cs typeface="Bookman Old Style"/>
              </a:rPr>
              <a:t>computers</a:t>
            </a:r>
            <a:endParaRPr sz="1100">
              <a:latin typeface="Bookman Old Style"/>
              <a:cs typeface="Bookman Old Style"/>
            </a:endParaRPr>
          </a:p>
          <a:p>
            <a:pPr marL="12700" marR="6350">
              <a:lnSpc>
                <a:spcPts val="1300"/>
              </a:lnSpc>
              <a:spcBef>
                <a:spcPts val="35"/>
              </a:spcBef>
            </a:pPr>
            <a:r>
              <a:rPr sz="1100" b="0" spc="-5" dirty="0">
                <a:latin typeface="Bookman Old Style"/>
                <a:cs typeface="Bookman Old Style"/>
              </a:rPr>
              <a:t>Unlike special purpose computers, general purpose computers can </a:t>
            </a:r>
            <a:r>
              <a:rPr sz="1100" b="0" spc="-10" dirty="0">
                <a:latin typeface="Bookman Old Style"/>
                <a:cs typeface="Bookman Old Style"/>
              </a:rPr>
              <a:t>be </a:t>
            </a:r>
            <a:r>
              <a:rPr sz="1100" b="0" spc="-5" dirty="0">
                <a:latin typeface="Bookman Old Style"/>
                <a:cs typeface="Bookman Old Style"/>
              </a:rPr>
              <a:t>adopted  </a:t>
            </a:r>
            <a:r>
              <a:rPr sz="1100" b="0" dirty="0">
                <a:latin typeface="Bookman Old Style"/>
                <a:cs typeface="Bookman Old Style"/>
              </a:rPr>
              <a:t>to</a:t>
            </a:r>
            <a:r>
              <a:rPr sz="1100" b="0" spc="215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perform</a:t>
            </a:r>
            <a:r>
              <a:rPr sz="1100" b="0" spc="200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any</a:t>
            </a:r>
            <a:r>
              <a:rPr sz="1100" b="0" spc="210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task</a:t>
            </a:r>
            <a:r>
              <a:rPr sz="1100" b="0" spc="200" dirty="0">
                <a:latin typeface="Bookman Old Style"/>
                <a:cs typeface="Bookman Old Style"/>
              </a:rPr>
              <a:t> </a:t>
            </a:r>
            <a:r>
              <a:rPr sz="1100" b="0" dirty="0">
                <a:latin typeface="Bookman Old Style"/>
                <a:cs typeface="Bookman Old Style"/>
              </a:rPr>
              <a:t>or</a:t>
            </a:r>
            <a:r>
              <a:rPr sz="1100" b="0" spc="200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solve</a:t>
            </a:r>
            <a:r>
              <a:rPr sz="1100" b="0" spc="210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specific</a:t>
            </a:r>
            <a:r>
              <a:rPr sz="1100" b="0" spc="210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problems</a:t>
            </a:r>
            <a:r>
              <a:rPr sz="1100" b="0" spc="200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by</a:t>
            </a:r>
            <a:r>
              <a:rPr sz="1100" b="0" spc="210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means</a:t>
            </a:r>
            <a:r>
              <a:rPr sz="1100" b="0" spc="200" dirty="0">
                <a:latin typeface="Bookman Old Style"/>
                <a:cs typeface="Bookman Old Style"/>
              </a:rPr>
              <a:t> </a:t>
            </a:r>
            <a:r>
              <a:rPr sz="1100" b="0" dirty="0">
                <a:latin typeface="Bookman Old Style"/>
                <a:cs typeface="Bookman Old Style"/>
              </a:rPr>
              <a:t>of</a:t>
            </a:r>
            <a:r>
              <a:rPr sz="1100" b="0" spc="200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specially</a:t>
            </a:r>
            <a:r>
              <a:rPr sz="1100" b="0" spc="200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written</a:t>
            </a:r>
            <a:endParaRPr sz="1100">
              <a:latin typeface="Bookman Old Style"/>
              <a:cs typeface="Bookman Old Style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pc="-5" dirty="0"/>
              <a:t>Page</a:t>
            </a:r>
            <a:r>
              <a:rPr spc="-50" dirty="0"/>
              <a:t> </a:t>
            </a:r>
            <a:fld id="{81D60167-4931-47E6-BA6A-407CBD079E47}" type="slidenum">
              <a:rPr dirty="0"/>
              <a:t>1</a:t>
            </a:fld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438404"/>
            <a:ext cx="5510530" cy="47485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latin typeface="Cambria"/>
                <a:cs typeface="Cambria"/>
              </a:rPr>
              <a:t>Types and Evolution of</a:t>
            </a:r>
            <a:r>
              <a:rPr sz="1100" b="1" spc="-10" dirty="0">
                <a:latin typeface="Cambria"/>
                <a:cs typeface="Cambria"/>
              </a:rPr>
              <a:t> </a:t>
            </a:r>
            <a:r>
              <a:rPr sz="1100" b="1" spc="-5" dirty="0">
                <a:latin typeface="Cambria"/>
                <a:cs typeface="Cambria"/>
              </a:rPr>
              <a:t>Computers</a:t>
            </a:r>
            <a:endParaRPr sz="110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926465" marR="5080" indent="-228600" algn="just">
              <a:lnSpc>
                <a:spcPct val="97700"/>
              </a:lnSpc>
              <a:spcBef>
                <a:spcPts val="790"/>
              </a:spcBef>
              <a:buFont typeface="Wingdings"/>
              <a:buChar char=""/>
              <a:tabLst>
                <a:tab pos="927100" algn="l"/>
              </a:tabLst>
            </a:pPr>
            <a:r>
              <a:rPr sz="1100" b="0" dirty="0">
                <a:latin typeface="Bookman Old Style"/>
                <a:cs typeface="Bookman Old Style"/>
              </a:rPr>
              <a:t>An </a:t>
            </a:r>
            <a:r>
              <a:rPr sz="1100" b="0" spc="-5" dirty="0">
                <a:latin typeface="Bookman Old Style"/>
                <a:cs typeface="Bookman Old Style"/>
              </a:rPr>
              <a:t>organization intending </a:t>
            </a:r>
            <a:r>
              <a:rPr sz="1100" b="0" spc="-10" dirty="0">
                <a:latin typeface="Bookman Old Style"/>
                <a:cs typeface="Bookman Old Style"/>
              </a:rPr>
              <a:t>to </a:t>
            </a:r>
            <a:r>
              <a:rPr sz="1100" b="0" spc="-5" dirty="0">
                <a:latin typeface="Bookman Old Style"/>
                <a:cs typeface="Bookman Old Style"/>
              </a:rPr>
              <a:t>install computer equipment can use  </a:t>
            </a:r>
            <a:r>
              <a:rPr sz="1100" b="0" dirty="0">
                <a:latin typeface="Bookman Old Style"/>
                <a:cs typeface="Bookman Old Style"/>
              </a:rPr>
              <a:t>a </a:t>
            </a:r>
            <a:r>
              <a:rPr sz="1100" b="0" spc="-5" dirty="0">
                <a:latin typeface="Bookman Old Style"/>
                <a:cs typeface="Bookman Old Style"/>
              </a:rPr>
              <a:t>computer bureau </a:t>
            </a:r>
            <a:r>
              <a:rPr sz="1100" b="0" spc="-10" dirty="0">
                <a:latin typeface="Bookman Old Style"/>
                <a:cs typeface="Bookman Old Style"/>
              </a:rPr>
              <a:t>to </a:t>
            </a:r>
            <a:r>
              <a:rPr sz="1100" b="0" spc="-5" dirty="0">
                <a:latin typeface="Bookman Old Style"/>
                <a:cs typeface="Bookman Old Style"/>
              </a:rPr>
              <a:t>evaluate the facility </a:t>
            </a:r>
            <a:r>
              <a:rPr sz="1100" b="0" dirty="0">
                <a:latin typeface="Bookman Old Style"/>
                <a:cs typeface="Bookman Old Style"/>
              </a:rPr>
              <a:t>of </a:t>
            </a:r>
            <a:r>
              <a:rPr sz="1100" b="0" spc="-5" dirty="0">
                <a:latin typeface="Bookman Old Style"/>
                <a:cs typeface="Bookman Old Style"/>
              </a:rPr>
              <a:t>interest. For example,  determining the necessary hardware and</a:t>
            </a:r>
            <a:r>
              <a:rPr sz="1100" b="0" spc="0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software.</a:t>
            </a:r>
            <a:endParaRPr sz="1100">
              <a:latin typeface="Bookman Old Style"/>
              <a:cs typeface="Bookman Old Style"/>
            </a:endParaRPr>
          </a:p>
          <a:p>
            <a:pPr marL="926465" marR="6350" indent="-228600">
              <a:lnSpc>
                <a:spcPts val="1280"/>
              </a:lnSpc>
              <a:spcBef>
                <a:spcPts val="50"/>
              </a:spcBef>
              <a:buFont typeface="Wingdings"/>
              <a:buChar char=""/>
              <a:tabLst>
                <a:tab pos="926465" algn="l"/>
                <a:tab pos="927100" algn="l"/>
              </a:tabLst>
            </a:pPr>
            <a:r>
              <a:rPr sz="1100" b="0" spc="-5" dirty="0">
                <a:latin typeface="Bookman Old Style"/>
                <a:cs typeface="Bookman Old Style"/>
              </a:rPr>
              <a:t>Staffing costs </a:t>
            </a:r>
            <a:r>
              <a:rPr sz="1100" b="0" spc="-10" dirty="0">
                <a:latin typeface="Bookman Old Style"/>
                <a:cs typeface="Bookman Old Style"/>
              </a:rPr>
              <a:t>are </a:t>
            </a:r>
            <a:r>
              <a:rPr sz="1100" b="0" spc="-5" dirty="0">
                <a:latin typeface="Bookman Old Style"/>
                <a:cs typeface="Bookman Old Style"/>
              </a:rPr>
              <a:t>spread </a:t>
            </a:r>
            <a:r>
              <a:rPr sz="1100" b="0" dirty="0">
                <a:latin typeface="Bookman Old Style"/>
                <a:cs typeface="Bookman Old Style"/>
              </a:rPr>
              <a:t>over </a:t>
            </a:r>
            <a:r>
              <a:rPr sz="1100" b="0" spc="-10" dirty="0">
                <a:latin typeface="Bookman Old Style"/>
                <a:cs typeface="Bookman Old Style"/>
              </a:rPr>
              <a:t>all the bureau </a:t>
            </a:r>
            <a:r>
              <a:rPr sz="1100" b="0" spc="-5" dirty="0">
                <a:latin typeface="Bookman Old Style"/>
                <a:cs typeface="Bookman Old Style"/>
              </a:rPr>
              <a:t>users </a:t>
            </a:r>
            <a:r>
              <a:rPr sz="1100" b="0" dirty="0">
                <a:latin typeface="Bookman Old Style"/>
                <a:cs typeface="Bookman Old Style"/>
              </a:rPr>
              <a:t>and </a:t>
            </a:r>
            <a:r>
              <a:rPr sz="1100" b="0" spc="-5" dirty="0">
                <a:latin typeface="Bookman Old Style"/>
                <a:cs typeface="Bookman Old Style"/>
              </a:rPr>
              <a:t>hence </a:t>
            </a:r>
            <a:r>
              <a:rPr sz="1100" b="0" dirty="0">
                <a:latin typeface="Bookman Old Style"/>
                <a:cs typeface="Bookman Old Style"/>
              </a:rPr>
              <a:t>not  a </a:t>
            </a:r>
            <a:r>
              <a:rPr sz="1100" b="0" spc="-5" dirty="0">
                <a:latin typeface="Bookman Old Style"/>
                <a:cs typeface="Bookman Old Style"/>
              </a:rPr>
              <a:t>burden </a:t>
            </a:r>
            <a:r>
              <a:rPr sz="1100" b="0" dirty="0">
                <a:latin typeface="Bookman Old Style"/>
                <a:cs typeface="Bookman Old Style"/>
              </a:rPr>
              <a:t>to a </a:t>
            </a:r>
            <a:r>
              <a:rPr sz="1100" b="0" spc="-5" dirty="0">
                <a:latin typeface="Bookman Old Style"/>
                <a:cs typeface="Bookman Old Style"/>
              </a:rPr>
              <a:t>single</a:t>
            </a:r>
            <a:r>
              <a:rPr sz="1100" b="0" spc="-20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organization</a:t>
            </a:r>
            <a:endParaRPr sz="1100">
              <a:latin typeface="Bookman Old Style"/>
              <a:cs typeface="Bookman Old Style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Wingdings"/>
              <a:buChar char=""/>
            </a:pPr>
            <a:endParaRPr sz="1050">
              <a:latin typeface="Times New Roman"/>
              <a:cs typeface="Times New Roman"/>
            </a:endParaRPr>
          </a:p>
          <a:p>
            <a:pPr marL="469265">
              <a:lnSpc>
                <a:spcPts val="1300"/>
              </a:lnSpc>
            </a:pPr>
            <a:r>
              <a:rPr sz="1100" b="1" spc="-5" dirty="0">
                <a:latin typeface="Bookman Old Style"/>
                <a:cs typeface="Bookman Old Style"/>
              </a:rPr>
              <a:t>Disadvantages</a:t>
            </a:r>
            <a:endParaRPr sz="1100">
              <a:latin typeface="Bookman Old Style"/>
              <a:cs typeface="Bookman Old Style"/>
            </a:endParaRPr>
          </a:p>
          <a:p>
            <a:pPr marL="926465" indent="-228600">
              <a:lnSpc>
                <a:spcPts val="1290"/>
              </a:lnSpc>
              <a:buFont typeface="Wingdings"/>
              <a:buChar char=""/>
              <a:tabLst>
                <a:tab pos="926465" algn="l"/>
                <a:tab pos="927100" algn="l"/>
              </a:tabLst>
            </a:pPr>
            <a:r>
              <a:rPr sz="1100" b="0" spc="-5" dirty="0">
                <a:latin typeface="Bookman Old Style"/>
                <a:cs typeface="Bookman Old Style"/>
              </a:rPr>
              <a:t>The facility doesn’t </a:t>
            </a:r>
            <a:r>
              <a:rPr sz="1100" b="0" spc="-10" dirty="0">
                <a:latin typeface="Bookman Old Style"/>
                <a:cs typeface="Bookman Old Style"/>
              </a:rPr>
              <a:t>become </a:t>
            </a:r>
            <a:r>
              <a:rPr sz="1100" b="0" spc="-5" dirty="0">
                <a:latin typeface="Bookman Old Style"/>
                <a:cs typeface="Bookman Old Style"/>
              </a:rPr>
              <a:t>an asset </a:t>
            </a:r>
            <a:r>
              <a:rPr sz="1100" b="0" spc="-10" dirty="0">
                <a:latin typeface="Bookman Old Style"/>
                <a:cs typeface="Bookman Old Style"/>
              </a:rPr>
              <a:t>to </a:t>
            </a:r>
            <a:r>
              <a:rPr sz="1100" b="0" spc="-5" dirty="0">
                <a:latin typeface="Bookman Old Style"/>
                <a:cs typeface="Bookman Old Style"/>
              </a:rPr>
              <a:t>the</a:t>
            </a:r>
            <a:r>
              <a:rPr sz="1100" b="0" spc="25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clients</a:t>
            </a:r>
            <a:endParaRPr sz="1100">
              <a:latin typeface="Bookman Old Style"/>
              <a:cs typeface="Bookman Old Style"/>
            </a:endParaRPr>
          </a:p>
          <a:p>
            <a:pPr marL="926465" marR="6985" indent="-228600">
              <a:lnSpc>
                <a:spcPts val="1280"/>
              </a:lnSpc>
              <a:spcBef>
                <a:spcPts val="65"/>
              </a:spcBef>
              <a:buFont typeface="Wingdings"/>
              <a:buChar char=""/>
              <a:tabLst>
                <a:tab pos="926465" algn="l"/>
                <a:tab pos="927100" algn="l"/>
              </a:tabLst>
            </a:pPr>
            <a:r>
              <a:rPr sz="1100" b="0" spc="-5" dirty="0">
                <a:latin typeface="Bookman Old Style"/>
                <a:cs typeface="Bookman Old Style"/>
              </a:rPr>
              <a:t>Clients may not </a:t>
            </a:r>
            <a:r>
              <a:rPr sz="1100" b="0" spc="-10" dirty="0">
                <a:latin typeface="Bookman Old Style"/>
                <a:cs typeface="Bookman Old Style"/>
              </a:rPr>
              <a:t>be </a:t>
            </a:r>
            <a:r>
              <a:rPr sz="1100" b="0" spc="-5" dirty="0">
                <a:latin typeface="Bookman Old Style"/>
                <a:cs typeface="Bookman Old Style"/>
              </a:rPr>
              <a:t>able </a:t>
            </a:r>
            <a:r>
              <a:rPr sz="1100" b="0" dirty="0">
                <a:latin typeface="Bookman Old Style"/>
                <a:cs typeface="Bookman Old Style"/>
              </a:rPr>
              <a:t>to </a:t>
            </a:r>
            <a:r>
              <a:rPr sz="1100" b="0" spc="-5" dirty="0">
                <a:latin typeface="Bookman Old Style"/>
                <a:cs typeface="Bookman Old Style"/>
              </a:rPr>
              <a:t>gain the necessary experience since </a:t>
            </a:r>
            <a:r>
              <a:rPr sz="1100" b="0" spc="-10" dirty="0">
                <a:latin typeface="Bookman Old Style"/>
                <a:cs typeface="Bookman Old Style"/>
              </a:rPr>
              <a:t>the  </a:t>
            </a:r>
            <a:r>
              <a:rPr sz="1100" b="0" spc="-5" dirty="0">
                <a:latin typeface="Bookman Old Style"/>
                <a:cs typeface="Bookman Old Style"/>
              </a:rPr>
              <a:t>processing is done for </a:t>
            </a:r>
            <a:r>
              <a:rPr sz="1100" b="0" dirty="0">
                <a:latin typeface="Bookman Old Style"/>
                <a:cs typeface="Bookman Old Style"/>
              </a:rPr>
              <a:t>them</a:t>
            </a:r>
            <a:endParaRPr sz="1100">
              <a:latin typeface="Bookman Old Style"/>
              <a:cs typeface="Bookman Old Style"/>
            </a:endParaRPr>
          </a:p>
          <a:p>
            <a:pPr marL="926465" indent="-228600">
              <a:lnSpc>
                <a:spcPts val="1250"/>
              </a:lnSpc>
              <a:buFont typeface="Wingdings"/>
              <a:buChar char=""/>
              <a:tabLst>
                <a:tab pos="926465" algn="l"/>
                <a:tab pos="927100" algn="l"/>
              </a:tabLst>
            </a:pPr>
            <a:r>
              <a:rPr sz="1100" b="0" spc="-5" dirty="0">
                <a:latin typeface="Bookman Old Style"/>
                <a:cs typeface="Bookman Old Style"/>
              </a:rPr>
              <a:t>Client’s confidential information can </a:t>
            </a:r>
            <a:r>
              <a:rPr sz="1100" b="0" spc="-10" dirty="0">
                <a:latin typeface="Bookman Old Style"/>
                <a:cs typeface="Bookman Old Style"/>
              </a:rPr>
              <a:t>be</a:t>
            </a:r>
            <a:r>
              <a:rPr sz="1100" b="0" spc="0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leaked</a:t>
            </a:r>
            <a:endParaRPr sz="1100">
              <a:latin typeface="Bookman Old Style"/>
              <a:cs typeface="Bookman Old Style"/>
            </a:endParaRPr>
          </a:p>
          <a:p>
            <a:pPr marL="926465" indent="-228600">
              <a:lnSpc>
                <a:spcPts val="1290"/>
              </a:lnSpc>
              <a:buFont typeface="Wingdings"/>
              <a:buChar char=""/>
              <a:tabLst>
                <a:tab pos="926465" algn="l"/>
                <a:tab pos="927100" algn="l"/>
              </a:tabLst>
            </a:pPr>
            <a:r>
              <a:rPr sz="1100" b="0" spc="-5" dirty="0">
                <a:latin typeface="Bookman Old Style"/>
                <a:cs typeface="Bookman Old Style"/>
              </a:rPr>
              <a:t>Mistakes </a:t>
            </a:r>
            <a:r>
              <a:rPr sz="1100" b="0" spc="-10" dirty="0">
                <a:latin typeface="Bookman Old Style"/>
                <a:cs typeface="Bookman Old Style"/>
              </a:rPr>
              <a:t>are </a:t>
            </a:r>
            <a:r>
              <a:rPr sz="1100" b="0" spc="-5" dirty="0">
                <a:latin typeface="Bookman Old Style"/>
                <a:cs typeface="Bookman Old Style"/>
              </a:rPr>
              <a:t>likely </a:t>
            </a:r>
            <a:r>
              <a:rPr sz="1100" b="0" spc="-10" dirty="0">
                <a:latin typeface="Bookman Old Style"/>
                <a:cs typeface="Bookman Old Style"/>
              </a:rPr>
              <a:t>to </a:t>
            </a:r>
            <a:r>
              <a:rPr sz="1100" b="0" spc="-5" dirty="0">
                <a:latin typeface="Bookman Old Style"/>
                <a:cs typeface="Bookman Old Style"/>
              </a:rPr>
              <a:t>be</a:t>
            </a:r>
            <a:r>
              <a:rPr sz="1100" b="0" spc="25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made</a:t>
            </a:r>
            <a:endParaRPr sz="1100">
              <a:latin typeface="Bookman Old Style"/>
              <a:cs typeface="Bookman Old Style"/>
            </a:endParaRPr>
          </a:p>
          <a:p>
            <a:pPr marL="926465" indent="-228600">
              <a:lnSpc>
                <a:spcPts val="1300"/>
              </a:lnSpc>
              <a:buFont typeface="Wingdings"/>
              <a:buChar char=""/>
              <a:tabLst>
                <a:tab pos="926465" algn="l"/>
                <a:tab pos="927100" algn="l"/>
              </a:tabLst>
            </a:pPr>
            <a:r>
              <a:rPr sz="1100" b="0" dirty="0">
                <a:latin typeface="Bookman Old Style"/>
                <a:cs typeface="Bookman Old Style"/>
              </a:rPr>
              <a:t>May </a:t>
            </a:r>
            <a:r>
              <a:rPr sz="1100" b="0" spc="-5" dirty="0">
                <a:latin typeface="Bookman Old Style"/>
                <a:cs typeface="Bookman Old Style"/>
              </a:rPr>
              <a:t>not provide all the services as desired </a:t>
            </a:r>
            <a:r>
              <a:rPr sz="1100" b="0" spc="-10" dirty="0">
                <a:latin typeface="Bookman Old Style"/>
                <a:cs typeface="Bookman Old Style"/>
              </a:rPr>
              <a:t>by </a:t>
            </a:r>
            <a:r>
              <a:rPr sz="1100" b="0" spc="-5" dirty="0">
                <a:latin typeface="Bookman Old Style"/>
                <a:cs typeface="Bookman Old Style"/>
              </a:rPr>
              <a:t>the</a:t>
            </a:r>
            <a:r>
              <a:rPr sz="1100" b="0" spc="30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client</a:t>
            </a:r>
            <a:endParaRPr sz="1100">
              <a:latin typeface="Bookman Old Style"/>
              <a:cs typeface="Bookman Old Style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ts val="1310"/>
              </a:lnSpc>
            </a:pPr>
            <a:r>
              <a:rPr sz="1100" b="1" spc="-5" dirty="0">
                <a:latin typeface="Bookman Old Style"/>
                <a:cs typeface="Bookman Old Style"/>
              </a:rPr>
              <a:t>Factors that are considered in selecting </a:t>
            </a:r>
            <a:r>
              <a:rPr sz="1100" b="1" dirty="0">
                <a:latin typeface="Bookman Old Style"/>
                <a:cs typeface="Bookman Old Style"/>
              </a:rPr>
              <a:t>a </a:t>
            </a:r>
            <a:r>
              <a:rPr sz="1100" b="1" spc="-5" dirty="0">
                <a:latin typeface="Bookman Old Style"/>
                <a:cs typeface="Bookman Old Style"/>
              </a:rPr>
              <a:t>computer acquisition</a:t>
            </a:r>
            <a:r>
              <a:rPr sz="1100" b="1" spc="35" dirty="0">
                <a:latin typeface="Bookman Old Style"/>
                <a:cs typeface="Bookman Old Style"/>
              </a:rPr>
              <a:t> </a:t>
            </a:r>
            <a:r>
              <a:rPr sz="1100" b="1" spc="-5" dirty="0">
                <a:latin typeface="Bookman Old Style"/>
                <a:cs typeface="Bookman Old Style"/>
              </a:rPr>
              <a:t>method</a:t>
            </a:r>
            <a:endParaRPr sz="1100">
              <a:latin typeface="Bookman Old Style"/>
              <a:cs typeface="Bookman Old Style"/>
            </a:endParaRPr>
          </a:p>
          <a:p>
            <a:pPr marL="469265" marR="6350" indent="-228600">
              <a:lnSpc>
                <a:spcPts val="1300"/>
              </a:lnSpc>
              <a:spcBef>
                <a:spcPts val="45"/>
              </a:spcBef>
              <a:buFont typeface="Wingdings"/>
              <a:buChar char=""/>
              <a:tabLst>
                <a:tab pos="469265" algn="l"/>
                <a:tab pos="469900" algn="l"/>
              </a:tabLst>
            </a:pPr>
            <a:r>
              <a:rPr sz="1100" b="0" spc="-5" dirty="0">
                <a:latin typeface="Bookman Old Style"/>
                <a:cs typeface="Bookman Old Style"/>
              </a:rPr>
              <a:t>The cost </a:t>
            </a:r>
            <a:r>
              <a:rPr sz="1100" b="0" dirty="0">
                <a:latin typeface="Bookman Old Style"/>
                <a:cs typeface="Bookman Old Style"/>
              </a:rPr>
              <a:t>of </a:t>
            </a:r>
            <a:r>
              <a:rPr sz="1100" b="0" spc="-5" dirty="0">
                <a:latin typeface="Bookman Old Style"/>
                <a:cs typeface="Bookman Old Style"/>
              </a:rPr>
              <a:t>the equipment </a:t>
            </a:r>
            <a:r>
              <a:rPr sz="1100" b="0" dirty="0">
                <a:latin typeface="Bookman Old Style"/>
                <a:cs typeface="Bookman Old Style"/>
              </a:rPr>
              <a:t>in </a:t>
            </a:r>
            <a:r>
              <a:rPr sz="1100" b="0" spc="-5" dirty="0">
                <a:latin typeface="Bookman Old Style"/>
                <a:cs typeface="Bookman Old Style"/>
              </a:rPr>
              <a:t>relation </a:t>
            </a:r>
            <a:r>
              <a:rPr sz="1100" b="0" dirty="0">
                <a:latin typeface="Bookman Old Style"/>
                <a:cs typeface="Bookman Old Style"/>
              </a:rPr>
              <a:t>to </a:t>
            </a:r>
            <a:r>
              <a:rPr sz="1100" b="0" spc="-10" dirty="0">
                <a:latin typeface="Bookman Old Style"/>
                <a:cs typeface="Bookman Old Style"/>
              </a:rPr>
              <a:t>the </a:t>
            </a:r>
            <a:r>
              <a:rPr sz="1100" b="0" spc="-5" dirty="0">
                <a:latin typeface="Bookman Old Style"/>
                <a:cs typeface="Bookman Old Style"/>
              </a:rPr>
              <a:t>information requirements  </a:t>
            </a:r>
            <a:r>
              <a:rPr sz="1100" b="0" dirty="0">
                <a:latin typeface="Bookman Old Style"/>
                <a:cs typeface="Bookman Old Style"/>
              </a:rPr>
              <a:t>and </a:t>
            </a:r>
            <a:r>
              <a:rPr sz="1100" b="0" spc="-5" dirty="0">
                <a:latin typeface="Bookman Old Style"/>
                <a:cs typeface="Bookman Old Style"/>
              </a:rPr>
              <a:t>work load </a:t>
            </a:r>
            <a:r>
              <a:rPr sz="1100" b="0" dirty="0">
                <a:latin typeface="Bookman Old Style"/>
                <a:cs typeface="Bookman Old Style"/>
              </a:rPr>
              <a:t>of </a:t>
            </a:r>
            <a:r>
              <a:rPr sz="1100" b="0" spc="-5" dirty="0">
                <a:latin typeface="Bookman Old Style"/>
                <a:cs typeface="Bookman Old Style"/>
              </a:rPr>
              <a:t>the</a:t>
            </a:r>
            <a:r>
              <a:rPr sz="1100" b="0" spc="-15" dirty="0">
                <a:latin typeface="Bookman Old Style"/>
                <a:cs typeface="Bookman Old Style"/>
              </a:rPr>
              <a:t> </a:t>
            </a:r>
            <a:r>
              <a:rPr sz="1100" b="0" spc="-10" dirty="0">
                <a:latin typeface="Bookman Old Style"/>
                <a:cs typeface="Bookman Old Style"/>
              </a:rPr>
              <a:t>firm</a:t>
            </a:r>
            <a:endParaRPr sz="1100">
              <a:latin typeface="Bookman Old Style"/>
              <a:cs typeface="Bookman Old Style"/>
            </a:endParaRPr>
          </a:p>
          <a:p>
            <a:pPr marL="469265" indent="-228600">
              <a:lnSpc>
                <a:spcPts val="1230"/>
              </a:lnSpc>
              <a:buFont typeface="Wingdings"/>
              <a:buChar char=""/>
              <a:tabLst>
                <a:tab pos="469265" algn="l"/>
                <a:tab pos="469900" algn="l"/>
              </a:tabLst>
            </a:pPr>
            <a:r>
              <a:rPr sz="1100" b="0" spc="-5" dirty="0">
                <a:latin typeface="Bookman Old Style"/>
                <a:cs typeface="Bookman Old Style"/>
              </a:rPr>
              <a:t>The nature </a:t>
            </a:r>
            <a:r>
              <a:rPr sz="1100" b="0" dirty="0">
                <a:latin typeface="Bookman Old Style"/>
                <a:cs typeface="Bookman Old Style"/>
              </a:rPr>
              <a:t>of </a:t>
            </a:r>
            <a:r>
              <a:rPr sz="1100" b="0" spc="-5" dirty="0">
                <a:latin typeface="Bookman Old Style"/>
                <a:cs typeface="Bookman Old Style"/>
              </a:rPr>
              <a:t>tasks </a:t>
            </a:r>
            <a:r>
              <a:rPr sz="1100" b="0" spc="-10" dirty="0">
                <a:latin typeface="Bookman Old Style"/>
                <a:cs typeface="Bookman Old Style"/>
              </a:rPr>
              <a:t>to </a:t>
            </a:r>
            <a:r>
              <a:rPr sz="1100" b="0" spc="-5" dirty="0">
                <a:latin typeface="Bookman Old Style"/>
                <a:cs typeface="Bookman Old Style"/>
              </a:rPr>
              <a:t>be undertaken </a:t>
            </a:r>
            <a:r>
              <a:rPr sz="1100" b="0" spc="-10" dirty="0">
                <a:latin typeface="Bookman Old Style"/>
                <a:cs typeface="Bookman Old Style"/>
              </a:rPr>
              <a:t>by </a:t>
            </a:r>
            <a:r>
              <a:rPr sz="1100" b="0" spc="-5" dirty="0">
                <a:latin typeface="Bookman Old Style"/>
                <a:cs typeface="Bookman Old Style"/>
              </a:rPr>
              <a:t>the</a:t>
            </a:r>
            <a:r>
              <a:rPr sz="1100" b="0" spc="25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equipment</a:t>
            </a:r>
            <a:endParaRPr sz="1100">
              <a:latin typeface="Bookman Old Style"/>
              <a:cs typeface="Bookman Old Style"/>
            </a:endParaRPr>
          </a:p>
          <a:p>
            <a:pPr marL="469265" indent="-228600">
              <a:lnSpc>
                <a:spcPts val="1290"/>
              </a:lnSpc>
              <a:buFont typeface="Wingdings"/>
              <a:buChar char=""/>
              <a:tabLst>
                <a:tab pos="469265" algn="l"/>
                <a:tab pos="469900" algn="l"/>
              </a:tabLst>
            </a:pPr>
            <a:r>
              <a:rPr sz="1100" b="0" spc="-5" dirty="0">
                <a:latin typeface="Bookman Old Style"/>
                <a:cs typeface="Bookman Old Style"/>
              </a:rPr>
              <a:t>The fund available for purchase </a:t>
            </a:r>
            <a:r>
              <a:rPr sz="1100" b="0" dirty="0">
                <a:latin typeface="Bookman Old Style"/>
                <a:cs typeface="Bookman Old Style"/>
              </a:rPr>
              <a:t>of </a:t>
            </a:r>
            <a:r>
              <a:rPr sz="1100" b="0" spc="-5" dirty="0">
                <a:latin typeface="Bookman Old Style"/>
                <a:cs typeface="Bookman Old Style"/>
              </a:rPr>
              <a:t>the</a:t>
            </a:r>
            <a:r>
              <a:rPr sz="1100" b="0" spc="5" dirty="0">
                <a:latin typeface="Bookman Old Style"/>
                <a:cs typeface="Bookman Old Style"/>
              </a:rPr>
              <a:t> </a:t>
            </a:r>
            <a:r>
              <a:rPr sz="1100" b="0" spc="-10" dirty="0">
                <a:latin typeface="Bookman Old Style"/>
                <a:cs typeface="Bookman Old Style"/>
              </a:rPr>
              <a:t>facility</a:t>
            </a:r>
            <a:endParaRPr sz="1100">
              <a:latin typeface="Bookman Old Style"/>
              <a:cs typeface="Bookman Old Style"/>
            </a:endParaRPr>
          </a:p>
          <a:p>
            <a:pPr marL="469265" indent="-228600">
              <a:lnSpc>
                <a:spcPts val="1290"/>
              </a:lnSpc>
              <a:buFont typeface="Wingdings"/>
              <a:buChar char=""/>
              <a:tabLst>
                <a:tab pos="469265" algn="l"/>
                <a:tab pos="469900" algn="l"/>
              </a:tabLst>
            </a:pPr>
            <a:r>
              <a:rPr sz="1100" b="0" spc="-5" dirty="0">
                <a:latin typeface="Bookman Old Style"/>
                <a:cs typeface="Bookman Old Style"/>
              </a:rPr>
              <a:t>The maintenance cost </a:t>
            </a:r>
            <a:r>
              <a:rPr sz="1100" b="0" dirty="0">
                <a:latin typeface="Bookman Old Style"/>
                <a:cs typeface="Bookman Old Style"/>
              </a:rPr>
              <a:t>of </a:t>
            </a:r>
            <a:r>
              <a:rPr sz="1100" b="0" spc="-5" dirty="0">
                <a:latin typeface="Bookman Old Style"/>
                <a:cs typeface="Bookman Old Style"/>
              </a:rPr>
              <a:t>the</a:t>
            </a:r>
            <a:r>
              <a:rPr sz="1100" b="0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facility</a:t>
            </a:r>
            <a:endParaRPr sz="1100">
              <a:latin typeface="Bookman Old Style"/>
              <a:cs typeface="Bookman Old Style"/>
            </a:endParaRPr>
          </a:p>
          <a:p>
            <a:pPr marL="469265" indent="-228600">
              <a:lnSpc>
                <a:spcPts val="1295"/>
              </a:lnSpc>
              <a:buFont typeface="Wingdings"/>
              <a:buChar char=""/>
              <a:tabLst>
                <a:tab pos="469265" algn="l"/>
                <a:tab pos="469900" algn="l"/>
              </a:tabLst>
            </a:pPr>
            <a:r>
              <a:rPr sz="1100" b="0" spc="-5" dirty="0">
                <a:latin typeface="Bookman Old Style"/>
                <a:cs typeface="Bookman Old Style"/>
              </a:rPr>
              <a:t>The expected costs and losses against the expected</a:t>
            </a:r>
            <a:r>
              <a:rPr sz="1100" b="0" spc="5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benefits</a:t>
            </a:r>
            <a:endParaRPr sz="1100">
              <a:latin typeface="Bookman Old Style"/>
              <a:cs typeface="Bookman Old Style"/>
            </a:endParaRPr>
          </a:p>
          <a:p>
            <a:pPr marL="469265" marR="6350" indent="-228600">
              <a:lnSpc>
                <a:spcPts val="1280"/>
              </a:lnSpc>
              <a:spcBef>
                <a:spcPts val="60"/>
              </a:spcBef>
              <a:buFont typeface="Wingdings"/>
              <a:buChar char=""/>
              <a:tabLst>
                <a:tab pos="469265" algn="l"/>
                <a:tab pos="469900" algn="l"/>
              </a:tabLst>
            </a:pPr>
            <a:r>
              <a:rPr sz="1100" b="0" spc="-5" dirty="0">
                <a:latin typeface="Bookman Old Style"/>
                <a:cs typeface="Bookman Old Style"/>
              </a:rPr>
              <a:t>The expected growth </a:t>
            </a:r>
            <a:r>
              <a:rPr sz="1100" b="0" dirty="0">
                <a:latin typeface="Bookman Old Style"/>
                <a:cs typeface="Bookman Old Style"/>
              </a:rPr>
              <a:t>or </a:t>
            </a:r>
            <a:r>
              <a:rPr sz="1100" b="0" spc="-5" dirty="0">
                <a:latin typeface="Bookman Old Style"/>
                <a:cs typeface="Bookman Old Style"/>
              </a:rPr>
              <a:t>decrease in </a:t>
            </a:r>
            <a:r>
              <a:rPr sz="1100" b="0" spc="-10" dirty="0">
                <a:latin typeface="Bookman Old Style"/>
                <a:cs typeface="Bookman Old Style"/>
              </a:rPr>
              <a:t>the </a:t>
            </a:r>
            <a:r>
              <a:rPr sz="1100" b="0" spc="-5" dirty="0">
                <a:latin typeface="Bookman Old Style"/>
                <a:cs typeface="Bookman Old Style"/>
              </a:rPr>
              <a:t>organization’s information  requirements and </a:t>
            </a:r>
            <a:r>
              <a:rPr sz="1100" b="0" spc="-10" dirty="0">
                <a:latin typeface="Bookman Old Style"/>
                <a:cs typeface="Bookman Old Style"/>
              </a:rPr>
              <a:t>the </a:t>
            </a:r>
            <a:r>
              <a:rPr sz="1100" b="0" spc="-5" dirty="0">
                <a:latin typeface="Bookman Old Style"/>
                <a:cs typeface="Bookman Old Style"/>
              </a:rPr>
              <a:t>changes in the work load </a:t>
            </a:r>
            <a:r>
              <a:rPr sz="1100" b="0" dirty="0">
                <a:latin typeface="Bookman Old Style"/>
                <a:cs typeface="Bookman Old Style"/>
              </a:rPr>
              <a:t>in </a:t>
            </a:r>
            <a:r>
              <a:rPr sz="1100" b="0" spc="-5" dirty="0">
                <a:latin typeface="Bookman Old Style"/>
                <a:cs typeface="Bookman Old Style"/>
              </a:rPr>
              <a:t>the long</a:t>
            </a:r>
            <a:r>
              <a:rPr sz="1100" b="0" spc="30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run</a:t>
            </a:r>
            <a:endParaRPr sz="1100">
              <a:latin typeface="Bookman Old Style"/>
              <a:cs typeface="Bookman Old Style"/>
            </a:endParaRPr>
          </a:p>
          <a:p>
            <a:pPr marL="469265" indent="-228600">
              <a:lnSpc>
                <a:spcPts val="1240"/>
              </a:lnSpc>
              <a:buFont typeface="Wingdings"/>
              <a:buChar char=""/>
              <a:tabLst>
                <a:tab pos="469265" algn="l"/>
                <a:tab pos="469900" algn="l"/>
              </a:tabLst>
            </a:pPr>
            <a:r>
              <a:rPr sz="1100" b="0" spc="-5" dirty="0">
                <a:latin typeface="Bookman Old Style"/>
                <a:cs typeface="Bookman Old Style"/>
              </a:rPr>
              <a:t>The lifespan </a:t>
            </a:r>
            <a:r>
              <a:rPr sz="1100" b="0" dirty="0">
                <a:latin typeface="Bookman Old Style"/>
                <a:cs typeface="Bookman Old Style"/>
              </a:rPr>
              <a:t>of </a:t>
            </a:r>
            <a:r>
              <a:rPr sz="1100" b="0" spc="-5" dirty="0">
                <a:latin typeface="Bookman Old Style"/>
                <a:cs typeface="Bookman Old Style"/>
              </a:rPr>
              <a:t>the computer before it becomes</a:t>
            </a:r>
            <a:r>
              <a:rPr sz="1100" b="0" spc="-15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obsolete</a:t>
            </a:r>
            <a:endParaRPr sz="1100">
              <a:latin typeface="Bookman Old Style"/>
              <a:cs typeface="Bookman Old Style"/>
            </a:endParaRPr>
          </a:p>
          <a:p>
            <a:pPr marL="469265" marR="6350" indent="-228600">
              <a:lnSpc>
                <a:spcPts val="1300"/>
              </a:lnSpc>
              <a:spcBef>
                <a:spcPts val="40"/>
              </a:spcBef>
              <a:buFont typeface="Wingdings"/>
              <a:buChar char=""/>
              <a:tabLst>
                <a:tab pos="469265" algn="l"/>
                <a:tab pos="469900" algn="l"/>
              </a:tabLst>
            </a:pPr>
            <a:r>
              <a:rPr sz="1100" b="0" spc="-5" dirty="0">
                <a:latin typeface="Bookman Old Style"/>
                <a:cs typeface="Bookman Old Style"/>
              </a:rPr>
              <a:t>Nature </a:t>
            </a:r>
            <a:r>
              <a:rPr sz="1100" b="0" dirty="0">
                <a:latin typeface="Bookman Old Style"/>
                <a:cs typeface="Bookman Old Style"/>
              </a:rPr>
              <a:t>of </a:t>
            </a:r>
            <a:r>
              <a:rPr sz="1100" b="0" spc="-10" dirty="0">
                <a:latin typeface="Bookman Old Style"/>
                <a:cs typeface="Bookman Old Style"/>
              </a:rPr>
              <a:t>the </a:t>
            </a:r>
            <a:r>
              <a:rPr sz="1100" b="0" spc="-5" dirty="0">
                <a:latin typeface="Bookman Old Style"/>
                <a:cs typeface="Bookman Old Style"/>
              </a:rPr>
              <a:t>work load </a:t>
            </a:r>
            <a:r>
              <a:rPr sz="1100" b="0" spc="-10" dirty="0">
                <a:latin typeface="Bookman Old Style"/>
                <a:cs typeface="Bookman Old Style"/>
              </a:rPr>
              <a:t>to be </a:t>
            </a:r>
            <a:r>
              <a:rPr sz="1100" b="0" spc="-5" dirty="0">
                <a:latin typeface="Bookman Old Style"/>
                <a:cs typeface="Bookman Old Style"/>
              </a:rPr>
              <a:t>processed, </a:t>
            </a:r>
            <a:r>
              <a:rPr sz="1100" b="0" dirty="0">
                <a:latin typeface="Bookman Old Style"/>
                <a:cs typeface="Bookman Old Style"/>
              </a:rPr>
              <a:t>is it </a:t>
            </a:r>
            <a:r>
              <a:rPr sz="1100" b="0" spc="-5" dirty="0">
                <a:latin typeface="Bookman Old Style"/>
                <a:cs typeface="Bookman Old Style"/>
              </a:rPr>
              <a:t>confidential data that  doesn’t need </a:t>
            </a:r>
            <a:r>
              <a:rPr sz="1100" b="0" dirty="0">
                <a:latin typeface="Bookman Old Style"/>
                <a:cs typeface="Bookman Old Style"/>
              </a:rPr>
              <a:t>to</a:t>
            </a:r>
            <a:r>
              <a:rPr sz="1100" b="0" spc="-25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leak?</a:t>
            </a:r>
            <a:endParaRPr sz="1100">
              <a:latin typeface="Bookman Old Style"/>
              <a:cs typeface="Bookman Old Style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pc="-5" dirty="0"/>
              <a:t>Page</a:t>
            </a:r>
            <a:r>
              <a:rPr spc="-50" dirty="0"/>
              <a:t> </a:t>
            </a:r>
            <a:fld id="{81D60167-4931-47E6-BA6A-407CBD079E47}" type="slidenum">
              <a:rPr dirty="0"/>
              <a:t>10</a:t>
            </a:fld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438404"/>
            <a:ext cx="5513070" cy="86836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latin typeface="Cambria"/>
                <a:cs typeface="Cambria"/>
              </a:rPr>
              <a:t>Types and Evolution of</a:t>
            </a:r>
            <a:r>
              <a:rPr sz="1100" b="1" spc="-10" dirty="0">
                <a:latin typeface="Cambria"/>
                <a:cs typeface="Cambria"/>
              </a:rPr>
              <a:t> </a:t>
            </a:r>
            <a:r>
              <a:rPr sz="1100" b="1" spc="-5" dirty="0">
                <a:latin typeface="Cambria"/>
                <a:cs typeface="Cambria"/>
              </a:rPr>
              <a:t>Computers</a:t>
            </a:r>
            <a:endParaRPr sz="110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12700" marR="8255" algn="just">
              <a:lnSpc>
                <a:spcPts val="1300"/>
              </a:lnSpc>
              <a:spcBef>
                <a:spcPts val="820"/>
              </a:spcBef>
            </a:pPr>
            <a:r>
              <a:rPr sz="1100" b="0" spc="-5" dirty="0">
                <a:latin typeface="Bookman Old Style"/>
                <a:cs typeface="Bookman Old Style"/>
              </a:rPr>
              <a:t>programs. </a:t>
            </a:r>
            <a:r>
              <a:rPr sz="1100" b="0" dirty="0">
                <a:latin typeface="Bookman Old Style"/>
                <a:cs typeface="Bookman Old Style"/>
              </a:rPr>
              <a:t>A </a:t>
            </a:r>
            <a:r>
              <a:rPr sz="1100" b="0" spc="-5" dirty="0">
                <a:latin typeface="Bookman Old Style"/>
                <a:cs typeface="Bookman Old Style"/>
              </a:rPr>
              <a:t>typical computer </a:t>
            </a:r>
            <a:r>
              <a:rPr sz="1100" b="0" dirty="0">
                <a:latin typeface="Bookman Old Style"/>
                <a:cs typeface="Bookman Old Style"/>
              </a:rPr>
              <a:t>of </a:t>
            </a:r>
            <a:r>
              <a:rPr sz="1100" b="0" spc="-5" dirty="0">
                <a:latin typeface="Bookman Old Style"/>
                <a:cs typeface="Bookman Old Style"/>
              </a:rPr>
              <a:t>this </a:t>
            </a:r>
            <a:r>
              <a:rPr sz="1100" b="0" spc="-10" dirty="0">
                <a:latin typeface="Bookman Old Style"/>
                <a:cs typeface="Bookman Old Style"/>
              </a:rPr>
              <a:t>type </a:t>
            </a:r>
            <a:r>
              <a:rPr sz="1100" b="0" spc="-5" dirty="0">
                <a:latin typeface="Bookman Old Style"/>
                <a:cs typeface="Bookman Old Style"/>
              </a:rPr>
              <a:t>can perform calculations, keep data  </a:t>
            </a:r>
            <a:r>
              <a:rPr sz="1100" b="0" dirty="0">
                <a:latin typeface="Bookman Old Style"/>
                <a:cs typeface="Bookman Old Style"/>
              </a:rPr>
              <a:t>and </a:t>
            </a:r>
            <a:r>
              <a:rPr sz="1100" b="0" spc="-5" dirty="0">
                <a:latin typeface="Bookman Old Style"/>
                <a:cs typeface="Bookman Old Style"/>
              </a:rPr>
              <a:t>time, word process </a:t>
            </a:r>
            <a:r>
              <a:rPr sz="1100" b="0" dirty="0">
                <a:latin typeface="Bookman Old Style"/>
                <a:cs typeface="Bookman Old Style"/>
              </a:rPr>
              <a:t>a </a:t>
            </a:r>
            <a:r>
              <a:rPr sz="1100" b="0" spc="-5" dirty="0">
                <a:latin typeface="Bookman Old Style"/>
                <a:cs typeface="Bookman Old Style"/>
              </a:rPr>
              <a:t>document, </a:t>
            </a:r>
            <a:r>
              <a:rPr sz="1100" b="0" spc="-10" dirty="0">
                <a:latin typeface="Bookman Old Style"/>
                <a:cs typeface="Bookman Old Style"/>
              </a:rPr>
              <a:t>store </a:t>
            </a:r>
            <a:r>
              <a:rPr sz="1100" b="0" spc="-5" dirty="0">
                <a:latin typeface="Bookman Old Style"/>
                <a:cs typeface="Bookman Old Style"/>
              </a:rPr>
              <a:t>databases</a:t>
            </a:r>
            <a:r>
              <a:rPr sz="1100" b="0" spc="-15" dirty="0">
                <a:latin typeface="Bookman Old Style"/>
                <a:cs typeface="Bookman Old Style"/>
              </a:rPr>
              <a:t> </a:t>
            </a:r>
            <a:r>
              <a:rPr sz="1100" b="0" dirty="0">
                <a:latin typeface="Bookman Old Style"/>
                <a:cs typeface="Bookman Old Style"/>
              </a:rPr>
              <a:t>etc.</a:t>
            </a:r>
            <a:endParaRPr sz="1100">
              <a:latin typeface="Bookman Old Style"/>
              <a:cs typeface="Bookman Old Style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 marR="7620" algn="just">
              <a:lnSpc>
                <a:spcPct val="97700"/>
              </a:lnSpc>
            </a:pPr>
            <a:r>
              <a:rPr sz="1100" b="0" spc="-5" dirty="0">
                <a:latin typeface="Bookman Old Style"/>
                <a:cs typeface="Bookman Old Style"/>
              </a:rPr>
              <a:t>Previously, computers used </a:t>
            </a:r>
            <a:r>
              <a:rPr sz="1100" b="0" spc="-10" dirty="0">
                <a:latin typeface="Bookman Old Style"/>
                <a:cs typeface="Bookman Old Style"/>
              </a:rPr>
              <a:t>to be </a:t>
            </a:r>
            <a:r>
              <a:rPr sz="1100" b="0" spc="-5" dirty="0">
                <a:latin typeface="Bookman Old Style"/>
                <a:cs typeface="Bookman Old Style"/>
              </a:rPr>
              <a:t>classified according </a:t>
            </a:r>
            <a:r>
              <a:rPr sz="1100" b="0" spc="-10" dirty="0">
                <a:latin typeface="Bookman Old Style"/>
                <a:cs typeface="Bookman Old Style"/>
              </a:rPr>
              <a:t>to </a:t>
            </a:r>
            <a:r>
              <a:rPr sz="1100" b="0" spc="-5" dirty="0">
                <a:latin typeface="Bookman Old Style"/>
                <a:cs typeface="Bookman Old Style"/>
              </a:rPr>
              <a:t>the purpose they were  </a:t>
            </a:r>
            <a:r>
              <a:rPr sz="1100" b="0" dirty="0">
                <a:latin typeface="Bookman Old Style"/>
                <a:cs typeface="Bookman Old Style"/>
              </a:rPr>
              <a:t>used </a:t>
            </a:r>
            <a:r>
              <a:rPr sz="1100" b="0" spc="-5" dirty="0">
                <a:latin typeface="Bookman Old Style"/>
                <a:cs typeface="Bookman Old Style"/>
              </a:rPr>
              <a:t>for such </a:t>
            </a:r>
            <a:r>
              <a:rPr sz="1100" b="0" dirty="0">
                <a:latin typeface="Bookman Old Style"/>
                <a:cs typeface="Bookman Old Style"/>
              </a:rPr>
              <a:t>that </a:t>
            </a:r>
            <a:r>
              <a:rPr sz="1100" b="0" spc="-10" dirty="0">
                <a:latin typeface="Bookman Old Style"/>
                <a:cs typeface="Bookman Old Style"/>
              </a:rPr>
              <a:t>word </a:t>
            </a:r>
            <a:r>
              <a:rPr sz="1100" b="0" spc="-5" dirty="0">
                <a:latin typeface="Bookman Old Style"/>
                <a:cs typeface="Bookman Old Style"/>
              </a:rPr>
              <a:t>processing computers, desktop publishing computers  for desktop publishing etc. With </a:t>
            </a:r>
            <a:r>
              <a:rPr sz="1100" b="0" spc="-10" dirty="0">
                <a:latin typeface="Bookman Old Style"/>
                <a:cs typeface="Bookman Old Style"/>
              </a:rPr>
              <a:t>the </a:t>
            </a:r>
            <a:r>
              <a:rPr sz="1100" b="0" spc="-5" dirty="0">
                <a:latin typeface="Bookman Old Style"/>
                <a:cs typeface="Bookman Old Style"/>
              </a:rPr>
              <a:t>current trend in technological  advancement, this has been reversed </a:t>
            </a:r>
            <a:r>
              <a:rPr sz="1100" b="0" dirty="0">
                <a:latin typeface="Bookman Old Style"/>
                <a:cs typeface="Bookman Old Style"/>
              </a:rPr>
              <a:t>and </a:t>
            </a:r>
            <a:r>
              <a:rPr sz="1100" b="0" spc="-5" dirty="0">
                <a:latin typeface="Bookman Old Style"/>
                <a:cs typeface="Bookman Old Style"/>
              </a:rPr>
              <a:t>now it is very common </a:t>
            </a:r>
            <a:r>
              <a:rPr sz="1100" b="0" dirty="0">
                <a:latin typeface="Bookman Old Style"/>
                <a:cs typeface="Bookman Old Style"/>
              </a:rPr>
              <a:t>to </a:t>
            </a:r>
            <a:r>
              <a:rPr sz="1100" b="0" spc="-5" dirty="0">
                <a:latin typeface="Bookman Old Style"/>
                <a:cs typeface="Bookman Old Style"/>
              </a:rPr>
              <a:t>have </a:t>
            </a:r>
            <a:r>
              <a:rPr sz="1100" b="0" dirty="0">
                <a:latin typeface="Bookman Old Style"/>
                <a:cs typeface="Bookman Old Style"/>
              </a:rPr>
              <a:t>a  </a:t>
            </a:r>
            <a:r>
              <a:rPr sz="1100" b="0" spc="-5" dirty="0">
                <a:latin typeface="Bookman Old Style"/>
                <a:cs typeface="Bookman Old Style"/>
              </a:rPr>
              <a:t>single computer performing different tasks </a:t>
            </a:r>
            <a:r>
              <a:rPr sz="1100" b="0" dirty="0">
                <a:latin typeface="Bookman Old Style"/>
                <a:cs typeface="Bookman Old Style"/>
              </a:rPr>
              <a:t>i.e. </a:t>
            </a:r>
            <a:r>
              <a:rPr sz="1100" b="0" spc="-5" dirty="0">
                <a:latin typeface="Bookman Old Style"/>
                <a:cs typeface="Bookman Old Style"/>
              </a:rPr>
              <a:t>having many</a:t>
            </a:r>
            <a:r>
              <a:rPr sz="1100" b="0" spc="5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capabilities.</a:t>
            </a:r>
            <a:endParaRPr sz="1100">
              <a:latin typeface="Bookman Old Style"/>
              <a:cs typeface="Bookman Old Style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 algn="just">
              <a:lnSpc>
                <a:spcPts val="1310"/>
              </a:lnSpc>
            </a:pPr>
            <a:r>
              <a:rPr sz="1100" b="1" dirty="0">
                <a:latin typeface="Bookman Old Style"/>
                <a:cs typeface="Bookman Old Style"/>
              </a:rPr>
              <a:t>CLASSIFICATION BY</a:t>
            </a:r>
            <a:r>
              <a:rPr sz="1100" b="1" spc="-20" dirty="0">
                <a:latin typeface="Bookman Old Style"/>
                <a:cs typeface="Bookman Old Style"/>
              </a:rPr>
              <a:t> </a:t>
            </a:r>
            <a:r>
              <a:rPr sz="1100" b="1" dirty="0">
                <a:latin typeface="Bookman Old Style"/>
                <a:cs typeface="Bookman Old Style"/>
              </a:rPr>
              <a:t>SIZE</a:t>
            </a:r>
            <a:endParaRPr sz="1100">
              <a:latin typeface="Bookman Old Style"/>
              <a:cs typeface="Bookman Old Style"/>
            </a:endParaRPr>
          </a:p>
          <a:p>
            <a:pPr marL="12700" marR="8890" algn="just">
              <a:lnSpc>
                <a:spcPct val="97700"/>
              </a:lnSpc>
              <a:spcBef>
                <a:spcPts val="15"/>
              </a:spcBef>
            </a:pPr>
            <a:r>
              <a:rPr sz="1100" b="0" spc="-5" dirty="0">
                <a:latin typeface="Bookman Old Style"/>
                <a:cs typeface="Bookman Old Style"/>
              </a:rPr>
              <a:t>General purpose computers are further subdivided depending </a:t>
            </a:r>
            <a:r>
              <a:rPr sz="1100" b="0" dirty="0">
                <a:latin typeface="Bookman Old Style"/>
                <a:cs typeface="Bookman Old Style"/>
              </a:rPr>
              <a:t>on </a:t>
            </a:r>
            <a:r>
              <a:rPr sz="1100" b="0" spc="-10" dirty="0">
                <a:latin typeface="Bookman Old Style"/>
                <a:cs typeface="Bookman Old Style"/>
              </a:rPr>
              <a:t>the </a:t>
            </a:r>
            <a:r>
              <a:rPr sz="1100" b="0" spc="-5" dirty="0">
                <a:latin typeface="Bookman Old Style"/>
                <a:cs typeface="Bookman Old Style"/>
              </a:rPr>
              <a:t>size </a:t>
            </a:r>
            <a:r>
              <a:rPr sz="1100" b="0" dirty="0">
                <a:latin typeface="Bookman Old Style"/>
                <a:cs typeface="Bookman Old Style"/>
              </a:rPr>
              <a:t>of </a:t>
            </a:r>
            <a:r>
              <a:rPr sz="1100" b="0" spc="-5" dirty="0">
                <a:latin typeface="Bookman Old Style"/>
                <a:cs typeface="Bookman Old Style"/>
              </a:rPr>
              <a:t>the  machine from the smallest size </a:t>
            </a:r>
            <a:r>
              <a:rPr sz="1100" b="0" spc="-10" dirty="0">
                <a:latin typeface="Bookman Old Style"/>
                <a:cs typeface="Bookman Old Style"/>
              </a:rPr>
              <a:t>to the </a:t>
            </a:r>
            <a:r>
              <a:rPr sz="1100" b="0" spc="-5" dirty="0">
                <a:latin typeface="Bookman Old Style"/>
                <a:cs typeface="Bookman Old Style"/>
              </a:rPr>
              <a:t>biggest size. </a:t>
            </a:r>
            <a:r>
              <a:rPr sz="1100" b="0" spc="-10" dirty="0">
                <a:latin typeface="Bookman Old Style"/>
                <a:cs typeface="Bookman Old Style"/>
              </a:rPr>
              <a:t>They </a:t>
            </a:r>
            <a:r>
              <a:rPr sz="1100" b="0" spc="-5" dirty="0">
                <a:latin typeface="Bookman Old Style"/>
                <a:cs typeface="Bookman Old Style"/>
              </a:rPr>
              <a:t>are mainly categorized  as:</a:t>
            </a:r>
            <a:endParaRPr sz="1100">
              <a:latin typeface="Bookman Old Style"/>
              <a:cs typeface="Bookman Old Style"/>
            </a:endParaRPr>
          </a:p>
          <a:p>
            <a:pPr marL="469265" indent="-228600">
              <a:lnSpc>
                <a:spcPts val="1280"/>
              </a:lnSpc>
              <a:buFont typeface="Wingdings"/>
              <a:buChar char=""/>
              <a:tabLst>
                <a:tab pos="469265" algn="l"/>
                <a:tab pos="469900" algn="l"/>
              </a:tabLst>
            </a:pPr>
            <a:r>
              <a:rPr sz="1100" b="0" spc="-5" dirty="0">
                <a:latin typeface="Bookman Old Style"/>
                <a:cs typeface="Bookman Old Style"/>
              </a:rPr>
              <a:t>Mainframes</a:t>
            </a:r>
            <a:endParaRPr sz="1100">
              <a:latin typeface="Bookman Old Style"/>
              <a:cs typeface="Bookman Old Style"/>
            </a:endParaRPr>
          </a:p>
          <a:p>
            <a:pPr marL="469265" indent="-228600">
              <a:lnSpc>
                <a:spcPts val="1290"/>
              </a:lnSpc>
              <a:buFont typeface="Wingdings"/>
              <a:buChar char=""/>
              <a:tabLst>
                <a:tab pos="469265" algn="l"/>
                <a:tab pos="469900" algn="l"/>
              </a:tabLst>
            </a:pPr>
            <a:r>
              <a:rPr sz="1100" b="0" spc="-5" dirty="0">
                <a:latin typeface="Bookman Old Style"/>
                <a:cs typeface="Bookman Old Style"/>
              </a:rPr>
              <a:t>Minicomputers</a:t>
            </a:r>
            <a:endParaRPr sz="1100">
              <a:latin typeface="Bookman Old Style"/>
              <a:cs typeface="Bookman Old Style"/>
            </a:endParaRPr>
          </a:p>
          <a:p>
            <a:pPr marL="469265" indent="-228600">
              <a:lnSpc>
                <a:spcPts val="1310"/>
              </a:lnSpc>
              <a:buFont typeface="Wingdings"/>
              <a:buChar char=""/>
              <a:tabLst>
                <a:tab pos="469265" algn="l"/>
                <a:tab pos="469900" algn="l"/>
              </a:tabLst>
            </a:pPr>
            <a:r>
              <a:rPr sz="1100" b="0" spc="-5" dirty="0">
                <a:latin typeface="Bookman Old Style"/>
                <a:cs typeface="Bookman Old Style"/>
              </a:rPr>
              <a:t>Microcomputers</a:t>
            </a:r>
            <a:endParaRPr sz="1100">
              <a:latin typeface="Bookman Old Style"/>
              <a:cs typeface="Bookman Old Style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50">
              <a:latin typeface="Times New Roman"/>
              <a:cs typeface="Times New Roman"/>
            </a:endParaRPr>
          </a:p>
          <a:p>
            <a:pPr marL="231775" indent="-219075" algn="just">
              <a:lnSpc>
                <a:spcPts val="1310"/>
              </a:lnSpc>
              <a:buAutoNum type="alphaLcParenR"/>
              <a:tabLst>
                <a:tab pos="232410" algn="l"/>
              </a:tabLst>
            </a:pPr>
            <a:r>
              <a:rPr sz="1100" b="1" dirty="0">
                <a:latin typeface="Bookman Old Style"/>
                <a:cs typeface="Bookman Old Style"/>
              </a:rPr>
              <a:t>Main frame </a:t>
            </a:r>
            <a:r>
              <a:rPr sz="1100" b="1" spc="-5" dirty="0">
                <a:latin typeface="Bookman Old Style"/>
                <a:cs typeface="Bookman Old Style"/>
              </a:rPr>
              <a:t>computers (large</a:t>
            </a:r>
            <a:r>
              <a:rPr sz="1100" b="1" spc="-20" dirty="0">
                <a:latin typeface="Bookman Old Style"/>
                <a:cs typeface="Bookman Old Style"/>
              </a:rPr>
              <a:t> </a:t>
            </a:r>
            <a:r>
              <a:rPr sz="1100" b="1" spc="-5" dirty="0">
                <a:latin typeface="Bookman Old Style"/>
                <a:cs typeface="Bookman Old Style"/>
              </a:rPr>
              <a:t>size)</a:t>
            </a:r>
            <a:endParaRPr sz="1100">
              <a:latin typeface="Bookman Old Style"/>
              <a:cs typeface="Bookman Old Style"/>
            </a:endParaRPr>
          </a:p>
          <a:p>
            <a:pPr marL="12700" marR="5080" algn="just">
              <a:lnSpc>
                <a:spcPct val="97900"/>
              </a:lnSpc>
              <a:spcBef>
                <a:spcPts val="10"/>
              </a:spcBef>
            </a:pPr>
            <a:r>
              <a:rPr sz="1100" b="0" spc="-5" dirty="0">
                <a:latin typeface="Bookman Old Style"/>
                <a:cs typeface="Bookman Old Style"/>
              </a:rPr>
              <a:t>These </a:t>
            </a:r>
            <a:r>
              <a:rPr sz="1100" b="0" spc="-10" dirty="0">
                <a:latin typeface="Bookman Old Style"/>
                <a:cs typeface="Bookman Old Style"/>
              </a:rPr>
              <a:t>are </a:t>
            </a:r>
            <a:r>
              <a:rPr sz="1100" b="0" spc="-5" dirty="0">
                <a:latin typeface="Bookman Old Style"/>
                <a:cs typeface="Bookman Old Style"/>
              </a:rPr>
              <a:t>large general purpose computers with extensive processing, storage,  input and output capabilities. </a:t>
            </a:r>
            <a:r>
              <a:rPr sz="1100" b="0" spc="-10" dirty="0">
                <a:latin typeface="Bookman Old Style"/>
                <a:cs typeface="Bookman Old Style"/>
              </a:rPr>
              <a:t>They </a:t>
            </a:r>
            <a:r>
              <a:rPr sz="1100" b="0" spc="-5" dirty="0">
                <a:latin typeface="Bookman Old Style"/>
                <a:cs typeface="Bookman Old Style"/>
              </a:rPr>
              <a:t>can accommodate many users at </a:t>
            </a:r>
            <a:r>
              <a:rPr sz="1100" b="0" dirty="0">
                <a:latin typeface="Bookman Old Style"/>
                <a:cs typeface="Bookman Old Style"/>
              </a:rPr>
              <a:t>a </a:t>
            </a:r>
            <a:r>
              <a:rPr sz="1100" b="0" spc="-5" dirty="0">
                <a:latin typeface="Bookman Old Style"/>
                <a:cs typeface="Bookman Old Style"/>
              </a:rPr>
              <a:t>time </a:t>
            </a:r>
            <a:r>
              <a:rPr sz="1100" b="0" dirty="0">
                <a:latin typeface="Bookman Old Style"/>
                <a:cs typeface="Bookman Old Style"/>
              </a:rPr>
              <a:t>e.g.  </a:t>
            </a:r>
            <a:r>
              <a:rPr sz="1100" b="0" spc="-5" dirty="0">
                <a:latin typeface="Bookman Old Style"/>
                <a:cs typeface="Bookman Old Style"/>
              </a:rPr>
              <a:t>500-1000 users at </a:t>
            </a:r>
            <a:r>
              <a:rPr sz="1100" b="0" dirty="0">
                <a:latin typeface="Bookman Old Style"/>
                <a:cs typeface="Bookman Old Style"/>
              </a:rPr>
              <a:t>a </a:t>
            </a:r>
            <a:r>
              <a:rPr sz="1100" b="0" spc="-10" dirty="0">
                <a:latin typeface="Bookman Old Style"/>
                <a:cs typeface="Bookman Old Style"/>
              </a:rPr>
              <a:t>time </a:t>
            </a:r>
            <a:r>
              <a:rPr sz="1100" b="0" spc="-5" dirty="0">
                <a:latin typeface="Bookman Old Style"/>
                <a:cs typeface="Bookman Old Style"/>
              </a:rPr>
              <a:t>whereby each user works separately </a:t>
            </a:r>
            <a:r>
              <a:rPr sz="1100" b="0" dirty="0">
                <a:latin typeface="Bookman Old Style"/>
                <a:cs typeface="Bookman Old Style"/>
              </a:rPr>
              <a:t>with a </a:t>
            </a:r>
            <a:r>
              <a:rPr sz="1100" b="0" spc="-5" dirty="0">
                <a:latin typeface="Bookman Old Style"/>
                <a:cs typeface="Bookman Old Style"/>
              </a:rPr>
              <a:t>separate  keyboard </a:t>
            </a:r>
            <a:r>
              <a:rPr sz="1100" b="0" dirty="0">
                <a:latin typeface="Bookman Old Style"/>
                <a:cs typeface="Bookman Old Style"/>
              </a:rPr>
              <a:t>and </a:t>
            </a:r>
            <a:r>
              <a:rPr sz="1100" b="0" spc="-5" dirty="0">
                <a:latin typeface="Bookman Old Style"/>
                <a:cs typeface="Bookman Old Style"/>
              </a:rPr>
              <a:t>monitor </a:t>
            </a:r>
            <a:r>
              <a:rPr sz="1100" b="0" dirty="0">
                <a:latin typeface="Bookman Old Style"/>
                <a:cs typeface="Bookman Old Style"/>
              </a:rPr>
              <a:t>but </a:t>
            </a:r>
            <a:r>
              <a:rPr sz="1100" b="0" spc="-5" dirty="0">
                <a:latin typeface="Bookman Old Style"/>
                <a:cs typeface="Bookman Old Style"/>
              </a:rPr>
              <a:t>they all use </a:t>
            </a:r>
            <a:r>
              <a:rPr sz="1100" b="0" spc="-10" dirty="0">
                <a:latin typeface="Bookman Old Style"/>
                <a:cs typeface="Bookman Old Style"/>
              </a:rPr>
              <a:t>the </a:t>
            </a:r>
            <a:r>
              <a:rPr sz="1100" b="0" spc="-5" dirty="0">
                <a:latin typeface="Bookman Old Style"/>
                <a:cs typeface="Bookman Old Style"/>
              </a:rPr>
              <a:t>same processor</a:t>
            </a:r>
            <a:r>
              <a:rPr sz="1100" b="0" spc="15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(CPU).</a:t>
            </a:r>
            <a:endParaRPr sz="1100">
              <a:latin typeface="Bookman Old Style"/>
              <a:cs typeface="Bookman Old Style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 marR="7620" algn="just">
              <a:lnSpc>
                <a:spcPct val="97800"/>
              </a:lnSpc>
            </a:pPr>
            <a:r>
              <a:rPr sz="1100" b="0" spc="-5" dirty="0">
                <a:latin typeface="Bookman Old Style"/>
                <a:cs typeface="Bookman Old Style"/>
              </a:rPr>
              <a:t>Large multinational companies, software houses </a:t>
            </a:r>
            <a:r>
              <a:rPr sz="1100" b="0" dirty="0">
                <a:latin typeface="Bookman Old Style"/>
                <a:cs typeface="Bookman Old Style"/>
              </a:rPr>
              <a:t>or </a:t>
            </a:r>
            <a:r>
              <a:rPr sz="1100" b="0" spc="-5" dirty="0">
                <a:latin typeface="Bookman Old Style"/>
                <a:cs typeface="Bookman Old Style"/>
              </a:rPr>
              <a:t>central governments usually  use these types </a:t>
            </a:r>
            <a:r>
              <a:rPr sz="1100" b="0" dirty="0">
                <a:latin typeface="Bookman Old Style"/>
                <a:cs typeface="Bookman Old Style"/>
              </a:rPr>
              <a:t>of </a:t>
            </a:r>
            <a:r>
              <a:rPr sz="1100" b="0" spc="-5" dirty="0">
                <a:latin typeface="Bookman Old Style"/>
                <a:cs typeface="Bookman Old Style"/>
              </a:rPr>
              <a:t>computers. </a:t>
            </a:r>
            <a:r>
              <a:rPr sz="1100" b="0" spc="-10" dirty="0">
                <a:latin typeface="Bookman Old Style"/>
                <a:cs typeface="Bookman Old Style"/>
              </a:rPr>
              <a:t>In </a:t>
            </a:r>
            <a:r>
              <a:rPr sz="1100" b="0" spc="-5" dirty="0">
                <a:latin typeface="Bookman Old Style"/>
                <a:cs typeface="Bookman Old Style"/>
              </a:rPr>
              <a:t>early days, mainframes were so huge </a:t>
            </a:r>
            <a:r>
              <a:rPr sz="1100" b="0" dirty="0">
                <a:latin typeface="Bookman Old Style"/>
                <a:cs typeface="Bookman Old Style"/>
              </a:rPr>
              <a:t>that  they </a:t>
            </a:r>
            <a:r>
              <a:rPr sz="1100" b="0" spc="-5" dirty="0">
                <a:latin typeface="Bookman Old Style"/>
                <a:cs typeface="Bookman Old Style"/>
              </a:rPr>
              <a:t>could fill the </a:t>
            </a:r>
            <a:r>
              <a:rPr sz="1100" b="0" dirty="0">
                <a:latin typeface="Bookman Old Style"/>
                <a:cs typeface="Bookman Old Style"/>
              </a:rPr>
              <a:t>entire </a:t>
            </a:r>
            <a:r>
              <a:rPr sz="1100" b="0" spc="-5" dirty="0">
                <a:latin typeface="Bookman Old Style"/>
                <a:cs typeface="Bookman Old Style"/>
              </a:rPr>
              <a:t>room </a:t>
            </a:r>
            <a:r>
              <a:rPr sz="1100" b="0" dirty="0">
                <a:latin typeface="Bookman Old Style"/>
                <a:cs typeface="Bookman Old Style"/>
              </a:rPr>
              <a:t>or </a:t>
            </a:r>
            <a:r>
              <a:rPr sz="1100" b="0" spc="-5" dirty="0">
                <a:latin typeface="Bookman Old Style"/>
                <a:cs typeface="Bookman Old Style"/>
              </a:rPr>
              <a:t>even </a:t>
            </a:r>
            <a:r>
              <a:rPr sz="1100" b="0" spc="-10" dirty="0">
                <a:latin typeface="Bookman Old Style"/>
                <a:cs typeface="Bookman Old Style"/>
              </a:rPr>
              <a:t>the </a:t>
            </a:r>
            <a:r>
              <a:rPr sz="1100" b="0" spc="-5" dirty="0">
                <a:latin typeface="Bookman Old Style"/>
                <a:cs typeface="Bookman Old Style"/>
              </a:rPr>
              <a:t>whole floor but </a:t>
            </a:r>
            <a:r>
              <a:rPr sz="1100" b="0" spc="-10" dirty="0">
                <a:latin typeface="Bookman Old Style"/>
                <a:cs typeface="Bookman Old Style"/>
              </a:rPr>
              <a:t>the </a:t>
            </a:r>
            <a:r>
              <a:rPr sz="1100" b="0" spc="-5" dirty="0">
                <a:latin typeface="Bookman Old Style"/>
                <a:cs typeface="Bookman Old Style"/>
              </a:rPr>
              <a:t>sizes kept  decreasing while </a:t>
            </a:r>
            <a:r>
              <a:rPr sz="1100" b="0" spc="-10" dirty="0">
                <a:latin typeface="Bookman Old Style"/>
                <a:cs typeface="Bookman Old Style"/>
              </a:rPr>
              <a:t>the </a:t>
            </a:r>
            <a:r>
              <a:rPr sz="1100" b="0" spc="-5" dirty="0">
                <a:latin typeface="Bookman Old Style"/>
                <a:cs typeface="Bookman Old Style"/>
              </a:rPr>
              <a:t>power increased, the term </a:t>
            </a:r>
            <a:r>
              <a:rPr sz="1100" b="0" dirty="0">
                <a:latin typeface="Bookman Old Style"/>
                <a:cs typeface="Bookman Old Style"/>
              </a:rPr>
              <a:t>has </a:t>
            </a:r>
            <a:r>
              <a:rPr sz="1100" b="0" spc="-5" dirty="0">
                <a:latin typeface="Bookman Old Style"/>
                <a:cs typeface="Bookman Old Style"/>
              </a:rPr>
              <a:t>fallen out </a:t>
            </a:r>
            <a:r>
              <a:rPr sz="1100" b="0" dirty="0">
                <a:latin typeface="Bookman Old Style"/>
                <a:cs typeface="Bookman Old Style"/>
              </a:rPr>
              <a:t>of </a:t>
            </a:r>
            <a:r>
              <a:rPr sz="1100" b="0" spc="-5" dirty="0">
                <a:latin typeface="Bookman Old Style"/>
                <a:cs typeface="Bookman Old Style"/>
              </a:rPr>
              <a:t>use </a:t>
            </a:r>
            <a:r>
              <a:rPr sz="1100" b="0" dirty="0">
                <a:latin typeface="Bookman Old Style"/>
                <a:cs typeface="Bookman Old Style"/>
              </a:rPr>
              <a:t>in </a:t>
            </a:r>
            <a:r>
              <a:rPr sz="1100" b="0" spc="-5" dirty="0">
                <a:latin typeface="Bookman Old Style"/>
                <a:cs typeface="Bookman Old Style"/>
              </a:rPr>
              <a:t>favor </a:t>
            </a:r>
            <a:r>
              <a:rPr sz="1100" b="0" dirty="0">
                <a:latin typeface="Bookman Old Style"/>
                <a:cs typeface="Bookman Old Style"/>
              </a:rPr>
              <a:t>of  </a:t>
            </a:r>
            <a:r>
              <a:rPr sz="1100" b="0" spc="-5" dirty="0">
                <a:latin typeface="Bookman Old Style"/>
                <a:cs typeface="Bookman Old Style"/>
              </a:rPr>
              <a:t>enterprise</a:t>
            </a:r>
            <a:r>
              <a:rPr sz="1100" b="0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server.</a:t>
            </a:r>
            <a:endParaRPr sz="1100">
              <a:latin typeface="Bookman Old Style"/>
              <a:cs typeface="Bookman Old Style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50">
              <a:latin typeface="Times New Roman"/>
              <a:cs typeface="Times New Roman"/>
            </a:endParaRPr>
          </a:p>
          <a:p>
            <a:pPr marL="234950" indent="-222250" algn="just">
              <a:lnSpc>
                <a:spcPts val="1310"/>
              </a:lnSpc>
              <a:buAutoNum type="alphaLcParenR" startAt="2"/>
              <a:tabLst>
                <a:tab pos="235585" algn="l"/>
              </a:tabLst>
            </a:pPr>
            <a:r>
              <a:rPr sz="1100" b="1" dirty="0">
                <a:latin typeface="Bookman Old Style"/>
                <a:cs typeface="Bookman Old Style"/>
              </a:rPr>
              <a:t>Mini </a:t>
            </a:r>
            <a:r>
              <a:rPr sz="1100" b="1" spc="-5" dirty="0">
                <a:latin typeface="Bookman Old Style"/>
                <a:cs typeface="Bookman Old Style"/>
              </a:rPr>
              <a:t>computers (medium</a:t>
            </a:r>
            <a:r>
              <a:rPr sz="1100" b="1" spc="-10" dirty="0">
                <a:latin typeface="Bookman Old Style"/>
                <a:cs typeface="Bookman Old Style"/>
              </a:rPr>
              <a:t> </a:t>
            </a:r>
            <a:r>
              <a:rPr sz="1100" b="1" spc="-5" dirty="0">
                <a:latin typeface="Bookman Old Style"/>
                <a:cs typeface="Bookman Old Style"/>
              </a:rPr>
              <a:t>size)</a:t>
            </a:r>
            <a:endParaRPr sz="1100">
              <a:latin typeface="Bookman Old Style"/>
              <a:cs typeface="Bookman Old Style"/>
            </a:endParaRPr>
          </a:p>
          <a:p>
            <a:pPr marL="12700" marR="5080" algn="just">
              <a:lnSpc>
                <a:spcPts val="1300"/>
              </a:lnSpc>
              <a:spcBef>
                <a:spcPts val="45"/>
              </a:spcBef>
            </a:pPr>
            <a:r>
              <a:rPr sz="1100" b="0" spc="-5" dirty="0">
                <a:latin typeface="Bookman Old Style"/>
                <a:cs typeface="Bookman Old Style"/>
              </a:rPr>
              <a:t>These possess the same working principle as the mainframe computers but are  slightly smaller than </a:t>
            </a:r>
            <a:r>
              <a:rPr sz="1100" b="0" spc="-10" dirty="0">
                <a:latin typeface="Bookman Old Style"/>
                <a:cs typeface="Bookman Old Style"/>
              </a:rPr>
              <a:t>the</a:t>
            </a:r>
            <a:r>
              <a:rPr sz="1100" b="0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mainframes.</a:t>
            </a:r>
            <a:endParaRPr sz="1100">
              <a:latin typeface="Bookman Old Style"/>
              <a:cs typeface="Bookman Old Style"/>
            </a:endParaRPr>
          </a:p>
          <a:p>
            <a:pPr marL="469265" lvl="1" indent="-228600">
              <a:lnSpc>
                <a:spcPts val="1230"/>
              </a:lnSpc>
              <a:buFont typeface="Wingdings"/>
              <a:buChar char=""/>
              <a:tabLst>
                <a:tab pos="469265" algn="l"/>
                <a:tab pos="469900" algn="l"/>
              </a:tabLst>
            </a:pPr>
            <a:r>
              <a:rPr sz="1100" b="0" spc="-5" dirty="0">
                <a:latin typeface="Bookman Old Style"/>
                <a:cs typeface="Bookman Old Style"/>
              </a:rPr>
              <a:t>They</a:t>
            </a:r>
            <a:r>
              <a:rPr sz="1100" b="0" spc="185" dirty="0">
                <a:latin typeface="Bookman Old Style"/>
                <a:cs typeface="Bookman Old Style"/>
              </a:rPr>
              <a:t> </a:t>
            </a:r>
            <a:r>
              <a:rPr sz="1100" b="0" spc="-10" dirty="0">
                <a:latin typeface="Bookman Old Style"/>
                <a:cs typeface="Bookman Old Style"/>
              </a:rPr>
              <a:t>have</a:t>
            </a:r>
            <a:r>
              <a:rPr sz="1100" b="0" spc="200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high</a:t>
            </a:r>
            <a:r>
              <a:rPr sz="1100" b="0" spc="185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processing,</a:t>
            </a:r>
            <a:r>
              <a:rPr sz="1100" b="0" spc="180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storage,</a:t>
            </a:r>
            <a:r>
              <a:rPr sz="1100" b="0" spc="180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input</a:t>
            </a:r>
            <a:r>
              <a:rPr sz="1100" b="0" spc="185" dirty="0">
                <a:latin typeface="Bookman Old Style"/>
                <a:cs typeface="Bookman Old Style"/>
              </a:rPr>
              <a:t> </a:t>
            </a:r>
            <a:r>
              <a:rPr sz="1100" b="0" dirty="0">
                <a:latin typeface="Bookman Old Style"/>
                <a:cs typeface="Bookman Old Style"/>
              </a:rPr>
              <a:t>and</a:t>
            </a:r>
            <a:r>
              <a:rPr sz="1100" b="0" spc="180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output</a:t>
            </a:r>
            <a:r>
              <a:rPr sz="1100" b="0" spc="185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capabilities</a:t>
            </a:r>
            <a:endParaRPr sz="1100">
              <a:latin typeface="Bookman Old Style"/>
              <a:cs typeface="Bookman Old Style"/>
            </a:endParaRPr>
          </a:p>
          <a:p>
            <a:pPr marL="469265">
              <a:lnSpc>
                <a:spcPts val="1290"/>
              </a:lnSpc>
            </a:pPr>
            <a:r>
              <a:rPr sz="1100" b="0" spc="-5" dirty="0">
                <a:latin typeface="Bookman Old Style"/>
                <a:cs typeface="Bookman Old Style"/>
              </a:rPr>
              <a:t>compared </a:t>
            </a:r>
            <a:r>
              <a:rPr sz="1100" b="0" dirty="0">
                <a:latin typeface="Bookman Old Style"/>
                <a:cs typeface="Bookman Old Style"/>
              </a:rPr>
              <a:t>to</a:t>
            </a:r>
            <a:r>
              <a:rPr sz="1100" b="0" spc="-5" dirty="0">
                <a:latin typeface="Bookman Old Style"/>
                <a:cs typeface="Bookman Old Style"/>
              </a:rPr>
              <a:t> microcomputers.</a:t>
            </a:r>
            <a:endParaRPr sz="1100">
              <a:latin typeface="Bookman Old Style"/>
              <a:cs typeface="Bookman Old Style"/>
            </a:endParaRPr>
          </a:p>
          <a:p>
            <a:pPr marL="469265" marR="6350" lvl="1" indent="-228600">
              <a:lnSpc>
                <a:spcPts val="1300"/>
              </a:lnSpc>
              <a:spcBef>
                <a:spcPts val="40"/>
              </a:spcBef>
              <a:buFont typeface="Wingdings"/>
              <a:buChar char=""/>
              <a:tabLst>
                <a:tab pos="469265" algn="l"/>
                <a:tab pos="469900" algn="l"/>
              </a:tabLst>
            </a:pPr>
            <a:r>
              <a:rPr sz="1100" b="0" spc="-5" dirty="0">
                <a:latin typeface="Bookman Old Style"/>
                <a:cs typeface="Bookman Old Style"/>
              </a:rPr>
              <a:t>They can support many users at </a:t>
            </a:r>
            <a:r>
              <a:rPr sz="1100" b="0" dirty="0">
                <a:latin typeface="Bookman Old Style"/>
                <a:cs typeface="Bookman Old Style"/>
              </a:rPr>
              <a:t>a </a:t>
            </a:r>
            <a:r>
              <a:rPr sz="1100" b="0" spc="-10" dirty="0">
                <a:latin typeface="Bookman Old Style"/>
                <a:cs typeface="Bookman Old Style"/>
              </a:rPr>
              <a:t>time </a:t>
            </a:r>
            <a:r>
              <a:rPr sz="1100" b="0" spc="-5" dirty="0">
                <a:latin typeface="Bookman Old Style"/>
                <a:cs typeface="Bookman Old Style"/>
              </a:rPr>
              <a:t>and can handle many tasks.  Supports 50-500 users at </a:t>
            </a:r>
            <a:r>
              <a:rPr sz="1100" b="0" dirty="0">
                <a:latin typeface="Bookman Old Style"/>
                <a:cs typeface="Bookman Old Style"/>
              </a:rPr>
              <a:t>a </a:t>
            </a:r>
            <a:r>
              <a:rPr sz="1100" b="0" spc="-5" dirty="0">
                <a:latin typeface="Bookman Old Style"/>
                <a:cs typeface="Bookman Old Style"/>
              </a:rPr>
              <a:t>time depending </a:t>
            </a:r>
            <a:r>
              <a:rPr sz="1100" b="0" dirty="0">
                <a:latin typeface="Bookman Old Style"/>
                <a:cs typeface="Bookman Old Style"/>
              </a:rPr>
              <a:t>on </a:t>
            </a:r>
            <a:r>
              <a:rPr sz="1100" b="0" spc="-5" dirty="0">
                <a:latin typeface="Bookman Old Style"/>
                <a:cs typeface="Bookman Old Style"/>
              </a:rPr>
              <a:t>the</a:t>
            </a:r>
            <a:r>
              <a:rPr sz="1100" b="0" spc="0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model.</a:t>
            </a:r>
            <a:endParaRPr sz="1100">
              <a:latin typeface="Bookman Old Style"/>
              <a:cs typeface="Bookman Old Style"/>
            </a:endParaRPr>
          </a:p>
          <a:p>
            <a:pPr marL="469265" lvl="1" indent="-228600">
              <a:lnSpc>
                <a:spcPts val="1240"/>
              </a:lnSpc>
              <a:buFont typeface="Wingdings"/>
              <a:buChar char=""/>
              <a:tabLst>
                <a:tab pos="469265" algn="l"/>
                <a:tab pos="469900" algn="l"/>
              </a:tabLst>
            </a:pPr>
            <a:r>
              <a:rPr sz="1100" b="0" spc="-5" dirty="0">
                <a:latin typeface="Bookman Old Style"/>
                <a:cs typeface="Bookman Old Style"/>
              </a:rPr>
              <a:t>They </a:t>
            </a:r>
            <a:r>
              <a:rPr sz="1100" b="0" spc="-10" dirty="0">
                <a:latin typeface="Bookman Old Style"/>
                <a:cs typeface="Bookman Old Style"/>
              </a:rPr>
              <a:t>are more </a:t>
            </a:r>
            <a:r>
              <a:rPr sz="1100" b="0" spc="-5" dirty="0">
                <a:latin typeface="Bookman Old Style"/>
                <a:cs typeface="Bookman Old Style"/>
              </a:rPr>
              <a:t>reliable </a:t>
            </a:r>
            <a:r>
              <a:rPr sz="1100" b="0" dirty="0">
                <a:latin typeface="Bookman Old Style"/>
                <a:cs typeface="Bookman Old Style"/>
              </a:rPr>
              <a:t>and </a:t>
            </a:r>
            <a:r>
              <a:rPr sz="1100" b="0" spc="-5" dirty="0">
                <a:latin typeface="Bookman Old Style"/>
                <a:cs typeface="Bookman Old Style"/>
              </a:rPr>
              <a:t>powerful than</a:t>
            </a:r>
            <a:r>
              <a:rPr sz="1100" b="0" spc="10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microcomputers.</a:t>
            </a:r>
            <a:endParaRPr sz="1100">
              <a:latin typeface="Bookman Old Style"/>
              <a:cs typeface="Bookman Old Style"/>
            </a:endParaRPr>
          </a:p>
          <a:p>
            <a:pPr marL="469265" lvl="1" indent="-228600">
              <a:lnSpc>
                <a:spcPts val="1290"/>
              </a:lnSpc>
              <a:buFont typeface="Wingdings"/>
              <a:buChar char=""/>
              <a:tabLst>
                <a:tab pos="469265" algn="l"/>
                <a:tab pos="469900" algn="l"/>
              </a:tabLst>
            </a:pPr>
            <a:r>
              <a:rPr sz="1100" b="0" spc="-5" dirty="0">
                <a:latin typeface="Bookman Old Style"/>
                <a:cs typeface="Bookman Old Style"/>
              </a:rPr>
              <a:t>They </a:t>
            </a:r>
            <a:r>
              <a:rPr sz="1100" b="0" spc="-10" dirty="0">
                <a:latin typeface="Bookman Old Style"/>
                <a:cs typeface="Bookman Old Style"/>
              </a:rPr>
              <a:t>are more </a:t>
            </a:r>
            <a:r>
              <a:rPr sz="1100" b="0" spc="-5" dirty="0">
                <a:latin typeface="Bookman Old Style"/>
                <a:cs typeface="Bookman Old Style"/>
              </a:rPr>
              <a:t>costly than the</a:t>
            </a:r>
            <a:r>
              <a:rPr sz="1100" b="0" spc="30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microcomputers</a:t>
            </a:r>
            <a:endParaRPr sz="1100">
              <a:latin typeface="Bookman Old Style"/>
              <a:cs typeface="Bookman Old Style"/>
            </a:endParaRPr>
          </a:p>
          <a:p>
            <a:pPr marL="469265" marR="8255" lvl="1" indent="-228600">
              <a:lnSpc>
                <a:spcPts val="1290"/>
              </a:lnSpc>
              <a:spcBef>
                <a:spcPts val="55"/>
              </a:spcBef>
              <a:buFont typeface="Wingdings"/>
              <a:buChar char=""/>
              <a:tabLst>
                <a:tab pos="469265" algn="l"/>
                <a:tab pos="469900" algn="l"/>
              </a:tabLst>
            </a:pPr>
            <a:r>
              <a:rPr sz="1100" b="0" spc="-5" dirty="0">
                <a:latin typeface="Bookman Old Style"/>
                <a:cs typeface="Bookman Old Style"/>
              </a:rPr>
              <a:t>They </a:t>
            </a:r>
            <a:r>
              <a:rPr sz="1100" b="0" spc="-10" dirty="0">
                <a:latin typeface="Bookman Old Style"/>
                <a:cs typeface="Bookman Old Style"/>
              </a:rPr>
              <a:t>are </a:t>
            </a:r>
            <a:r>
              <a:rPr sz="1100" b="0" spc="-5" dirty="0">
                <a:latin typeface="Bookman Old Style"/>
                <a:cs typeface="Bookman Old Style"/>
              </a:rPr>
              <a:t>mainly </a:t>
            </a:r>
            <a:r>
              <a:rPr sz="1100" b="0" dirty="0">
                <a:latin typeface="Bookman Old Style"/>
                <a:cs typeface="Bookman Old Style"/>
              </a:rPr>
              <a:t>used </a:t>
            </a:r>
            <a:r>
              <a:rPr sz="1100" b="0" spc="-10" dirty="0">
                <a:latin typeface="Bookman Old Style"/>
                <a:cs typeface="Bookman Old Style"/>
              </a:rPr>
              <a:t>by </a:t>
            </a:r>
            <a:r>
              <a:rPr sz="1100" b="0" dirty="0">
                <a:latin typeface="Bookman Old Style"/>
                <a:cs typeface="Bookman Old Style"/>
              </a:rPr>
              <a:t>big </a:t>
            </a:r>
            <a:r>
              <a:rPr sz="1100" b="0" spc="-5" dirty="0">
                <a:latin typeface="Bookman Old Style"/>
                <a:cs typeface="Bookman Old Style"/>
              </a:rPr>
              <a:t>organizations like banks, insurance,  government parastatals </a:t>
            </a:r>
            <a:r>
              <a:rPr sz="1100" b="0" dirty="0">
                <a:latin typeface="Bookman Old Style"/>
                <a:cs typeface="Bookman Old Style"/>
              </a:rPr>
              <a:t>to </a:t>
            </a:r>
            <a:r>
              <a:rPr sz="1100" b="0" spc="-5" dirty="0">
                <a:latin typeface="Bookman Old Style"/>
                <a:cs typeface="Bookman Old Style"/>
              </a:rPr>
              <a:t>handle big</a:t>
            </a:r>
            <a:r>
              <a:rPr sz="1100" b="0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databases.</a:t>
            </a:r>
            <a:endParaRPr sz="1100">
              <a:latin typeface="Bookman Old Style"/>
              <a:cs typeface="Bookman Old Style"/>
            </a:endParaRPr>
          </a:p>
          <a:p>
            <a:pPr lvl="1">
              <a:lnSpc>
                <a:spcPct val="100000"/>
              </a:lnSpc>
              <a:spcBef>
                <a:spcPts val="25"/>
              </a:spcBef>
              <a:buFont typeface="Wingdings"/>
              <a:buChar char=""/>
            </a:pPr>
            <a:endParaRPr sz="105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100" b="0" spc="-5" dirty="0">
                <a:latin typeface="Bookman Old Style"/>
                <a:cs typeface="Bookman Old Style"/>
              </a:rPr>
              <a:t>Examples include DECS, </a:t>
            </a:r>
            <a:r>
              <a:rPr sz="1100" b="0" dirty="0">
                <a:latin typeface="Bookman Old Style"/>
                <a:cs typeface="Bookman Old Style"/>
              </a:rPr>
              <a:t>VAX Range, IBM, </a:t>
            </a:r>
            <a:r>
              <a:rPr sz="1100" b="0" spc="-5" dirty="0">
                <a:latin typeface="Bookman Old Style"/>
                <a:cs typeface="Bookman Old Style"/>
              </a:rPr>
              <a:t>Intel, Compaq</a:t>
            </a:r>
            <a:r>
              <a:rPr sz="1100" b="0" spc="-55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etc</a:t>
            </a:r>
            <a:endParaRPr sz="1100">
              <a:latin typeface="Bookman Old Style"/>
              <a:cs typeface="Bookman Old Style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50">
              <a:latin typeface="Times New Roman"/>
              <a:cs typeface="Times New Roman"/>
            </a:endParaRPr>
          </a:p>
          <a:p>
            <a:pPr marL="231775" indent="-219075" algn="just">
              <a:lnSpc>
                <a:spcPts val="1300"/>
              </a:lnSpc>
              <a:buAutoNum type="alphaLcParenR" startAt="3"/>
              <a:tabLst>
                <a:tab pos="232410" algn="l"/>
              </a:tabLst>
            </a:pPr>
            <a:r>
              <a:rPr sz="1100" b="1" spc="-5" dirty="0">
                <a:latin typeface="Bookman Old Style"/>
                <a:cs typeface="Bookman Old Style"/>
              </a:rPr>
              <a:t>Microcomputers (small size)</a:t>
            </a:r>
            <a:endParaRPr sz="1100">
              <a:latin typeface="Bookman Old Style"/>
              <a:cs typeface="Bookman Old Style"/>
            </a:endParaRPr>
          </a:p>
          <a:p>
            <a:pPr marL="12700" marR="10160" algn="just">
              <a:lnSpc>
                <a:spcPts val="1300"/>
              </a:lnSpc>
              <a:spcBef>
                <a:spcPts val="40"/>
              </a:spcBef>
            </a:pPr>
            <a:r>
              <a:rPr sz="1100" b="0" spc="-5" dirty="0">
                <a:latin typeface="Bookman Old Style"/>
                <a:cs typeface="Bookman Old Style"/>
              </a:rPr>
              <a:t>They </a:t>
            </a:r>
            <a:r>
              <a:rPr sz="1100" b="0" spc="-10" dirty="0">
                <a:latin typeface="Bookman Old Style"/>
                <a:cs typeface="Bookman Old Style"/>
              </a:rPr>
              <a:t>are </a:t>
            </a:r>
            <a:r>
              <a:rPr sz="1100" b="0" spc="-5" dirty="0">
                <a:latin typeface="Bookman Old Style"/>
                <a:cs typeface="Bookman Old Style"/>
              </a:rPr>
              <a:t>much smaller compared </a:t>
            </a:r>
            <a:r>
              <a:rPr sz="1100" b="0" dirty="0">
                <a:latin typeface="Bookman Old Style"/>
                <a:cs typeface="Bookman Old Style"/>
              </a:rPr>
              <a:t>to </a:t>
            </a:r>
            <a:r>
              <a:rPr sz="1100" b="0" spc="-5" dirty="0">
                <a:latin typeface="Bookman Old Style"/>
                <a:cs typeface="Bookman Old Style"/>
              </a:rPr>
              <a:t>the above </a:t>
            </a:r>
            <a:r>
              <a:rPr sz="1100" b="0" dirty="0">
                <a:latin typeface="Bookman Old Style"/>
                <a:cs typeface="Bookman Old Style"/>
              </a:rPr>
              <a:t>2 and </a:t>
            </a:r>
            <a:r>
              <a:rPr sz="1100" b="0" spc="-10" dirty="0">
                <a:latin typeface="Bookman Old Style"/>
                <a:cs typeface="Bookman Old Style"/>
              </a:rPr>
              <a:t>are </a:t>
            </a:r>
            <a:r>
              <a:rPr sz="1100" b="0" spc="-5" dirty="0">
                <a:latin typeface="Bookman Old Style"/>
                <a:cs typeface="Bookman Old Style"/>
              </a:rPr>
              <a:t>designed </a:t>
            </a:r>
            <a:r>
              <a:rPr sz="1100" b="0" dirty="0">
                <a:latin typeface="Bookman Old Style"/>
                <a:cs typeface="Bookman Old Style"/>
              </a:rPr>
              <a:t>to </a:t>
            </a:r>
            <a:r>
              <a:rPr sz="1100" b="0" spc="-5" dirty="0">
                <a:latin typeface="Bookman Old Style"/>
                <a:cs typeface="Bookman Old Style"/>
              </a:rPr>
              <a:t>handle  fewer tasks </a:t>
            </a:r>
            <a:r>
              <a:rPr sz="1100" b="0" dirty="0">
                <a:latin typeface="Bookman Old Style"/>
                <a:cs typeface="Bookman Old Style"/>
              </a:rPr>
              <a:t>of </a:t>
            </a:r>
            <a:r>
              <a:rPr sz="1100" b="0" spc="-5" dirty="0">
                <a:latin typeface="Bookman Old Style"/>
                <a:cs typeface="Bookman Old Style"/>
              </a:rPr>
              <a:t>jobs with minimal processing, input, </a:t>
            </a:r>
            <a:r>
              <a:rPr sz="1100" b="0" dirty="0">
                <a:latin typeface="Bookman Old Style"/>
                <a:cs typeface="Bookman Old Style"/>
              </a:rPr>
              <a:t>and </a:t>
            </a:r>
            <a:r>
              <a:rPr sz="1100" b="0" spc="-5" dirty="0">
                <a:latin typeface="Bookman Old Style"/>
                <a:cs typeface="Bookman Old Style"/>
              </a:rPr>
              <a:t>output</a:t>
            </a:r>
            <a:r>
              <a:rPr sz="1100" b="0" spc="0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capabilities.</a:t>
            </a:r>
            <a:endParaRPr sz="1100">
              <a:latin typeface="Bookman Old Style"/>
              <a:cs typeface="Bookman Old Style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 marR="5715" algn="just">
              <a:lnSpc>
                <a:spcPct val="97700"/>
              </a:lnSpc>
            </a:pPr>
            <a:r>
              <a:rPr sz="1100" b="0" spc="-5" dirty="0">
                <a:latin typeface="Bookman Old Style"/>
                <a:cs typeface="Bookman Old Style"/>
              </a:rPr>
              <a:t>They </a:t>
            </a:r>
            <a:r>
              <a:rPr sz="1100" b="0" spc="-10" dirty="0">
                <a:latin typeface="Bookman Old Style"/>
                <a:cs typeface="Bookman Old Style"/>
              </a:rPr>
              <a:t>are </a:t>
            </a:r>
            <a:r>
              <a:rPr sz="1100" b="0" spc="-5" dirty="0">
                <a:latin typeface="Bookman Old Style"/>
                <a:cs typeface="Bookman Old Style"/>
              </a:rPr>
              <a:t>single user </a:t>
            </a:r>
            <a:r>
              <a:rPr sz="1100" b="0" dirty="0">
                <a:latin typeface="Bookman Old Style"/>
                <a:cs typeface="Bookman Old Style"/>
              </a:rPr>
              <a:t>in </a:t>
            </a:r>
            <a:r>
              <a:rPr sz="1100" b="0" spc="-5" dirty="0">
                <a:latin typeface="Bookman Old Style"/>
                <a:cs typeface="Bookman Old Style"/>
              </a:rPr>
              <a:t>terms </a:t>
            </a:r>
            <a:r>
              <a:rPr sz="1100" b="0" dirty="0">
                <a:latin typeface="Bookman Old Style"/>
                <a:cs typeface="Bookman Old Style"/>
              </a:rPr>
              <a:t>of user </a:t>
            </a:r>
            <a:r>
              <a:rPr sz="1100" b="0" spc="-5" dirty="0">
                <a:latin typeface="Bookman Old Style"/>
                <a:cs typeface="Bookman Old Style"/>
              </a:rPr>
              <a:t>capacity i.e. the keyboard, </a:t>
            </a:r>
            <a:r>
              <a:rPr sz="1100" b="0" dirty="0">
                <a:latin typeface="Bookman Old Style"/>
                <a:cs typeface="Bookman Old Style"/>
              </a:rPr>
              <a:t>CPU and  </a:t>
            </a:r>
            <a:r>
              <a:rPr sz="1100" b="0" spc="-5" dirty="0">
                <a:latin typeface="Bookman Old Style"/>
                <a:cs typeface="Bookman Old Style"/>
              </a:rPr>
              <a:t>monitor can only </a:t>
            </a:r>
            <a:r>
              <a:rPr sz="1100" b="0" spc="-10" dirty="0">
                <a:latin typeface="Bookman Old Style"/>
                <a:cs typeface="Bookman Old Style"/>
              </a:rPr>
              <a:t>be </a:t>
            </a:r>
            <a:r>
              <a:rPr sz="1100" b="0" spc="-5" dirty="0">
                <a:latin typeface="Bookman Old Style"/>
                <a:cs typeface="Bookman Old Style"/>
              </a:rPr>
              <a:t>used </a:t>
            </a:r>
            <a:r>
              <a:rPr sz="1100" b="0" spc="-10" dirty="0">
                <a:latin typeface="Bookman Old Style"/>
                <a:cs typeface="Bookman Old Style"/>
              </a:rPr>
              <a:t>by </a:t>
            </a:r>
            <a:r>
              <a:rPr sz="1100" b="0" spc="-5" dirty="0">
                <a:latin typeface="Bookman Old Style"/>
                <a:cs typeface="Bookman Old Style"/>
              </a:rPr>
              <a:t>one person at </a:t>
            </a:r>
            <a:r>
              <a:rPr sz="1100" b="0" dirty="0">
                <a:latin typeface="Bookman Old Style"/>
                <a:cs typeface="Bookman Old Style"/>
              </a:rPr>
              <a:t>a </a:t>
            </a:r>
            <a:r>
              <a:rPr sz="1100" b="0" spc="-5" dirty="0">
                <a:latin typeface="Bookman Old Style"/>
                <a:cs typeface="Bookman Old Style"/>
              </a:rPr>
              <a:t>time. This implies that all system  resources </a:t>
            </a:r>
            <a:r>
              <a:rPr sz="1100" b="0" spc="-10" dirty="0">
                <a:latin typeface="Bookman Old Style"/>
                <a:cs typeface="Bookman Old Style"/>
              </a:rPr>
              <a:t>are </a:t>
            </a:r>
            <a:r>
              <a:rPr sz="1100" b="0" spc="-5" dirty="0">
                <a:latin typeface="Bookman Old Style"/>
                <a:cs typeface="Bookman Old Style"/>
              </a:rPr>
              <a:t>allocated </a:t>
            </a:r>
            <a:r>
              <a:rPr sz="1100" b="0" dirty="0">
                <a:latin typeface="Bookman Old Style"/>
                <a:cs typeface="Bookman Old Style"/>
              </a:rPr>
              <a:t>to a </a:t>
            </a:r>
            <a:r>
              <a:rPr sz="1100" b="0" spc="-5" dirty="0">
                <a:latin typeface="Bookman Old Style"/>
                <a:cs typeface="Bookman Old Style"/>
              </a:rPr>
              <a:t>single user. These </a:t>
            </a:r>
            <a:r>
              <a:rPr sz="1100" b="0" spc="-10" dirty="0">
                <a:latin typeface="Bookman Old Style"/>
                <a:cs typeface="Bookman Old Style"/>
              </a:rPr>
              <a:t>are </a:t>
            </a:r>
            <a:r>
              <a:rPr sz="1100" b="0" spc="-5" dirty="0">
                <a:latin typeface="Bookman Old Style"/>
                <a:cs typeface="Bookman Old Style"/>
              </a:rPr>
              <a:t>commonly referred </a:t>
            </a:r>
            <a:r>
              <a:rPr sz="1100" b="0" spc="-10" dirty="0">
                <a:latin typeface="Bookman Old Style"/>
                <a:cs typeface="Bookman Old Style"/>
              </a:rPr>
              <a:t>to</a:t>
            </a:r>
            <a:r>
              <a:rPr sz="1100" b="0" spc="-30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as</a:t>
            </a:r>
            <a:endParaRPr sz="1100">
              <a:latin typeface="Bookman Old Style"/>
              <a:cs typeface="Bookman Old Style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pc="-5" dirty="0"/>
              <a:t>Page</a:t>
            </a:r>
            <a:r>
              <a:rPr spc="-50" dirty="0"/>
              <a:t> </a:t>
            </a:r>
            <a:fld id="{81D60167-4931-47E6-BA6A-407CBD079E47}" type="slidenum">
              <a:rPr dirty="0"/>
              <a:t>2</a:t>
            </a:fld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438404"/>
            <a:ext cx="5514340" cy="7863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latin typeface="Cambria"/>
                <a:cs typeface="Cambria"/>
              </a:rPr>
              <a:t>Types and Evolution of</a:t>
            </a:r>
            <a:r>
              <a:rPr sz="1100" b="1" spc="-10" dirty="0">
                <a:latin typeface="Cambria"/>
                <a:cs typeface="Cambria"/>
              </a:rPr>
              <a:t> </a:t>
            </a:r>
            <a:r>
              <a:rPr sz="1100" b="1" spc="-5" dirty="0">
                <a:latin typeface="Cambria"/>
                <a:cs typeface="Cambria"/>
              </a:rPr>
              <a:t>Computers</a:t>
            </a:r>
            <a:endParaRPr sz="11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13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97900"/>
              </a:lnSpc>
              <a:spcBef>
                <a:spcPts val="785"/>
              </a:spcBef>
            </a:pPr>
            <a:r>
              <a:rPr sz="1100" b="0" spc="-5" dirty="0">
                <a:latin typeface="Bookman Old Style"/>
                <a:cs typeface="Bookman Old Style"/>
              </a:rPr>
              <a:t>Personal Computers (PCs) </a:t>
            </a:r>
            <a:r>
              <a:rPr sz="1100" b="0" dirty="0">
                <a:latin typeface="Bookman Old Style"/>
                <a:cs typeface="Bookman Old Style"/>
              </a:rPr>
              <a:t>and </a:t>
            </a:r>
            <a:r>
              <a:rPr sz="1100" b="0" spc="-10" dirty="0">
                <a:latin typeface="Bookman Old Style"/>
                <a:cs typeface="Bookman Old Style"/>
              </a:rPr>
              <a:t>are </a:t>
            </a:r>
            <a:r>
              <a:rPr sz="1100" b="0" spc="-5" dirty="0">
                <a:latin typeface="Bookman Old Style"/>
                <a:cs typeface="Bookman Old Style"/>
              </a:rPr>
              <a:t>the </a:t>
            </a:r>
            <a:r>
              <a:rPr sz="1100" b="0" spc="-10" dirty="0">
                <a:latin typeface="Bookman Old Style"/>
                <a:cs typeface="Bookman Old Style"/>
              </a:rPr>
              <a:t>most </a:t>
            </a:r>
            <a:r>
              <a:rPr sz="1100" b="0" spc="-5" dirty="0">
                <a:latin typeface="Bookman Old Style"/>
                <a:cs typeface="Bookman Old Style"/>
              </a:rPr>
              <a:t>widely used computers in </a:t>
            </a:r>
            <a:r>
              <a:rPr sz="1100" b="0" dirty="0">
                <a:latin typeface="Bookman Old Style"/>
                <a:cs typeface="Bookman Old Style"/>
              </a:rPr>
              <a:t>today’s  </a:t>
            </a:r>
            <a:r>
              <a:rPr sz="1100" b="0" spc="-5" dirty="0">
                <a:latin typeface="Bookman Old Style"/>
                <a:cs typeface="Bookman Old Style"/>
              </a:rPr>
              <a:t>business environment. They are cheaper </a:t>
            </a:r>
            <a:r>
              <a:rPr sz="1100" b="0" dirty="0">
                <a:latin typeface="Bookman Old Style"/>
                <a:cs typeface="Bookman Old Style"/>
              </a:rPr>
              <a:t>to </a:t>
            </a:r>
            <a:r>
              <a:rPr sz="1100" b="0" spc="-5" dirty="0">
                <a:latin typeface="Bookman Old Style"/>
                <a:cs typeface="Bookman Old Style"/>
              </a:rPr>
              <a:t>acquire </a:t>
            </a:r>
            <a:r>
              <a:rPr sz="1100" b="0" dirty="0">
                <a:latin typeface="Bookman Old Style"/>
                <a:cs typeface="Bookman Old Style"/>
              </a:rPr>
              <a:t>and </a:t>
            </a:r>
            <a:r>
              <a:rPr sz="1100" b="0" spc="-5" dirty="0">
                <a:latin typeface="Bookman Old Style"/>
                <a:cs typeface="Bookman Old Style"/>
              </a:rPr>
              <a:t>maintain </a:t>
            </a:r>
            <a:r>
              <a:rPr sz="1100" b="0" dirty="0">
                <a:latin typeface="Bookman Old Style"/>
                <a:cs typeface="Bookman Old Style"/>
              </a:rPr>
              <a:t>than </a:t>
            </a:r>
            <a:r>
              <a:rPr sz="1100" b="0" spc="-10" dirty="0">
                <a:latin typeface="Bookman Old Style"/>
                <a:cs typeface="Bookman Old Style"/>
              </a:rPr>
              <a:t>the  </a:t>
            </a:r>
            <a:r>
              <a:rPr sz="1100" b="0" spc="-5" dirty="0">
                <a:latin typeface="Bookman Old Style"/>
                <a:cs typeface="Bookman Old Style"/>
              </a:rPr>
              <a:t>bigger computer. Examples include </a:t>
            </a:r>
            <a:r>
              <a:rPr sz="1100" b="0" dirty="0">
                <a:latin typeface="Bookman Old Style"/>
                <a:cs typeface="Bookman Old Style"/>
              </a:rPr>
              <a:t>IBM, </a:t>
            </a:r>
            <a:r>
              <a:rPr sz="1100" b="0" spc="-5" dirty="0">
                <a:latin typeface="Bookman Old Style"/>
                <a:cs typeface="Bookman Old Style"/>
              </a:rPr>
              <a:t>DELL, APPLE, MACTOSH, TOSHIBA,  LG, </a:t>
            </a:r>
            <a:r>
              <a:rPr sz="1100" b="0" dirty="0">
                <a:latin typeface="Bookman Old Style"/>
                <a:cs typeface="Bookman Old Style"/>
              </a:rPr>
              <a:t>HP</a:t>
            </a:r>
            <a:r>
              <a:rPr sz="1100" b="0" spc="-30" dirty="0">
                <a:latin typeface="Bookman Old Style"/>
                <a:cs typeface="Bookman Old Style"/>
              </a:rPr>
              <a:t> </a:t>
            </a:r>
            <a:r>
              <a:rPr sz="1100" b="0" dirty="0">
                <a:latin typeface="Bookman Old Style"/>
                <a:cs typeface="Bookman Old Style"/>
              </a:rPr>
              <a:t>etc.</a:t>
            </a:r>
            <a:endParaRPr sz="1100" dirty="0">
              <a:latin typeface="Bookman Old Style"/>
              <a:cs typeface="Bookman Old Style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50" dirty="0">
              <a:latin typeface="Times New Roman"/>
              <a:cs typeface="Times New Roman"/>
            </a:endParaRPr>
          </a:p>
          <a:p>
            <a:pPr marL="12700" algn="just">
              <a:lnSpc>
                <a:spcPts val="1310"/>
              </a:lnSpc>
            </a:pPr>
            <a:r>
              <a:rPr sz="1100" b="1" spc="-5" dirty="0">
                <a:latin typeface="Bookman Old Style"/>
                <a:cs typeface="Bookman Old Style"/>
              </a:rPr>
              <a:t>Examples of microcomputers</a:t>
            </a:r>
            <a:endParaRPr sz="1100" dirty="0">
              <a:latin typeface="Bookman Old Style"/>
              <a:cs typeface="Bookman Old Style"/>
            </a:endParaRPr>
          </a:p>
          <a:p>
            <a:pPr marL="12700" marR="6985" algn="just">
              <a:lnSpc>
                <a:spcPct val="97600"/>
              </a:lnSpc>
              <a:spcBef>
                <a:spcPts val="15"/>
              </a:spcBef>
            </a:pPr>
            <a:r>
              <a:rPr sz="1100" b="1" dirty="0">
                <a:latin typeface="Bookman Old Style"/>
                <a:cs typeface="Bookman Old Style"/>
              </a:rPr>
              <a:t>Desktop </a:t>
            </a:r>
            <a:r>
              <a:rPr sz="1100" b="1" spc="-5" dirty="0">
                <a:latin typeface="Bookman Old Style"/>
                <a:cs typeface="Bookman Old Style"/>
              </a:rPr>
              <a:t>computer </a:t>
            </a:r>
            <a:r>
              <a:rPr sz="1100" b="1" dirty="0">
                <a:latin typeface="Bookman Old Style"/>
                <a:cs typeface="Bookman Old Style"/>
              </a:rPr>
              <a:t>- </a:t>
            </a:r>
            <a:r>
              <a:rPr sz="1100" b="0" spc="-5" dirty="0">
                <a:latin typeface="Bookman Old Style"/>
                <a:cs typeface="Bookman Old Style"/>
              </a:rPr>
              <a:t>These </a:t>
            </a:r>
            <a:r>
              <a:rPr sz="1100" b="0" spc="-10" dirty="0">
                <a:latin typeface="Bookman Old Style"/>
                <a:cs typeface="Bookman Old Style"/>
              </a:rPr>
              <a:t>are </a:t>
            </a:r>
            <a:r>
              <a:rPr sz="1100" b="0" spc="-5" dirty="0">
                <a:latin typeface="Bookman Old Style"/>
                <a:cs typeface="Bookman Old Style"/>
              </a:rPr>
              <a:t>designed </a:t>
            </a:r>
            <a:r>
              <a:rPr sz="1100" b="0" spc="-10" dirty="0">
                <a:latin typeface="Bookman Old Style"/>
                <a:cs typeface="Bookman Old Style"/>
              </a:rPr>
              <a:t>to </a:t>
            </a:r>
            <a:r>
              <a:rPr sz="1100" b="0" spc="-5" dirty="0">
                <a:latin typeface="Bookman Old Style"/>
                <a:cs typeface="Bookman Old Style"/>
              </a:rPr>
              <a:t>be stationed in one place </a:t>
            </a:r>
            <a:r>
              <a:rPr sz="1100" b="0" dirty="0">
                <a:latin typeface="Bookman Old Style"/>
                <a:cs typeface="Bookman Old Style"/>
              </a:rPr>
              <a:t>or </a:t>
            </a:r>
            <a:r>
              <a:rPr sz="1100" b="0" spc="-5" dirty="0">
                <a:latin typeface="Bookman Old Style"/>
                <a:cs typeface="Bookman Old Style"/>
              </a:rPr>
              <a:t>on </a:t>
            </a:r>
            <a:r>
              <a:rPr sz="1100" b="0" spc="-10" dirty="0">
                <a:latin typeface="Bookman Old Style"/>
                <a:cs typeface="Bookman Old Style"/>
              </a:rPr>
              <a:t>the  </a:t>
            </a:r>
            <a:r>
              <a:rPr sz="1100" b="0" spc="-5" dirty="0">
                <a:latin typeface="Bookman Old Style"/>
                <a:cs typeface="Bookman Old Style"/>
              </a:rPr>
              <a:t>desk hence </a:t>
            </a:r>
            <a:r>
              <a:rPr sz="1100" b="0" dirty="0">
                <a:latin typeface="Bookman Old Style"/>
                <a:cs typeface="Bookman Old Style"/>
              </a:rPr>
              <a:t>its </a:t>
            </a:r>
            <a:r>
              <a:rPr sz="1100" b="0" spc="-5" dirty="0">
                <a:latin typeface="Bookman Old Style"/>
                <a:cs typeface="Bookman Old Style"/>
              </a:rPr>
              <a:t>name. They are the standard PCs, the other developments in  PCs have evolved around these. They have limited capabilities </a:t>
            </a:r>
            <a:r>
              <a:rPr sz="1100" b="0" dirty="0">
                <a:latin typeface="Bookman Old Style"/>
                <a:cs typeface="Bookman Old Style"/>
              </a:rPr>
              <a:t>and </a:t>
            </a:r>
            <a:r>
              <a:rPr sz="1100" b="0" spc="-5" dirty="0">
                <a:latin typeface="Bookman Old Style"/>
                <a:cs typeface="Bookman Old Style"/>
              </a:rPr>
              <a:t>are relatively  cheap.</a:t>
            </a:r>
            <a:endParaRPr sz="1100" dirty="0">
              <a:latin typeface="Bookman Old Style"/>
              <a:cs typeface="Bookman Old Style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 dirty="0">
              <a:latin typeface="Times New Roman"/>
              <a:cs typeface="Times New Roman"/>
            </a:endParaRPr>
          </a:p>
          <a:p>
            <a:pPr marL="12700" marR="7620" algn="just">
              <a:lnSpc>
                <a:spcPct val="97800"/>
              </a:lnSpc>
            </a:pPr>
            <a:r>
              <a:rPr sz="1100" b="1" spc="-5" dirty="0">
                <a:latin typeface="Bookman Old Style"/>
                <a:cs typeface="Bookman Old Style"/>
              </a:rPr>
              <a:t>Lap top computers </a:t>
            </a:r>
            <a:r>
              <a:rPr sz="1100" b="1" dirty="0">
                <a:latin typeface="Bookman Old Style"/>
                <a:cs typeface="Bookman Old Style"/>
              </a:rPr>
              <a:t>- </a:t>
            </a:r>
            <a:r>
              <a:rPr sz="1100" b="0" spc="-5" dirty="0">
                <a:latin typeface="Bookman Old Style"/>
                <a:cs typeface="Bookman Old Style"/>
              </a:rPr>
              <a:t>These </a:t>
            </a:r>
            <a:r>
              <a:rPr sz="1100" b="0" spc="-10" dirty="0">
                <a:latin typeface="Bookman Old Style"/>
                <a:cs typeface="Bookman Old Style"/>
              </a:rPr>
              <a:t>are </a:t>
            </a:r>
            <a:r>
              <a:rPr sz="1100" b="0" spc="-5" dirty="0">
                <a:latin typeface="Bookman Old Style"/>
                <a:cs typeface="Bookman Old Style"/>
              </a:rPr>
              <a:t>microcomputers used </a:t>
            </a:r>
            <a:r>
              <a:rPr sz="1100" b="0" dirty="0">
                <a:latin typeface="Bookman Old Style"/>
                <a:cs typeface="Bookman Old Style"/>
              </a:rPr>
              <a:t>on </a:t>
            </a:r>
            <a:r>
              <a:rPr sz="1100" b="0" spc="-5" dirty="0">
                <a:latin typeface="Bookman Old Style"/>
                <a:cs typeface="Bookman Old Style"/>
              </a:rPr>
              <a:t>top </a:t>
            </a:r>
            <a:r>
              <a:rPr sz="1100" b="0" dirty="0">
                <a:latin typeface="Bookman Old Style"/>
                <a:cs typeface="Bookman Old Style"/>
              </a:rPr>
              <a:t>of </a:t>
            </a:r>
            <a:r>
              <a:rPr sz="1100" b="0" spc="-5" dirty="0">
                <a:latin typeface="Bookman Old Style"/>
                <a:cs typeface="Bookman Old Style"/>
              </a:rPr>
              <a:t>people’s laps </a:t>
            </a:r>
            <a:r>
              <a:rPr sz="1100" b="0" dirty="0">
                <a:latin typeface="Bookman Old Style"/>
                <a:cs typeface="Bookman Old Style"/>
              </a:rPr>
              <a:t>or  </a:t>
            </a:r>
            <a:r>
              <a:rPr sz="1100" b="0" spc="-5" dirty="0">
                <a:latin typeface="Bookman Old Style"/>
                <a:cs typeface="Bookman Old Style"/>
              </a:rPr>
              <a:t>laptop stands, they are portable, smaller </a:t>
            </a:r>
            <a:r>
              <a:rPr sz="1100" b="0" dirty="0">
                <a:latin typeface="Bookman Old Style"/>
                <a:cs typeface="Bookman Old Style"/>
              </a:rPr>
              <a:t>and </a:t>
            </a:r>
            <a:r>
              <a:rPr sz="1100" b="0" spc="-5" dirty="0">
                <a:latin typeface="Bookman Old Style"/>
                <a:cs typeface="Bookman Old Style"/>
              </a:rPr>
              <a:t>therefore good for field work i.e.  </a:t>
            </a:r>
            <a:r>
              <a:rPr sz="1100" b="0" dirty="0">
                <a:latin typeface="Bookman Old Style"/>
                <a:cs typeface="Bookman Old Style"/>
              </a:rPr>
              <a:t>they </a:t>
            </a:r>
            <a:r>
              <a:rPr sz="1100" b="0" spc="-5" dirty="0">
                <a:latin typeface="Bookman Old Style"/>
                <a:cs typeface="Bookman Old Style"/>
              </a:rPr>
              <a:t>support mobile</a:t>
            </a:r>
            <a:r>
              <a:rPr sz="1100" b="0" spc="-15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computing.</a:t>
            </a:r>
            <a:endParaRPr sz="1100" dirty="0">
              <a:latin typeface="Bookman Old Style"/>
              <a:cs typeface="Bookman Old Style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97900"/>
              </a:lnSpc>
            </a:pPr>
            <a:r>
              <a:rPr sz="1100" b="1" spc="-5" dirty="0">
                <a:latin typeface="Bookman Old Style"/>
                <a:cs typeface="Bookman Old Style"/>
              </a:rPr>
              <a:t>Palmtops/Personal Digital Assistants (PDA’S) </a:t>
            </a:r>
            <a:r>
              <a:rPr sz="1100" b="1" dirty="0">
                <a:latin typeface="Bookman Old Style"/>
                <a:cs typeface="Bookman Old Style"/>
              </a:rPr>
              <a:t>- </a:t>
            </a:r>
            <a:r>
              <a:rPr sz="1100" b="0" spc="-5" dirty="0">
                <a:latin typeface="Bookman Old Style"/>
                <a:cs typeface="Bookman Old Style"/>
              </a:rPr>
              <a:t>These </a:t>
            </a:r>
            <a:r>
              <a:rPr sz="1100" b="0" spc="-10" dirty="0">
                <a:latin typeface="Bookman Old Style"/>
                <a:cs typeface="Bookman Old Style"/>
              </a:rPr>
              <a:t>are </a:t>
            </a:r>
            <a:r>
              <a:rPr sz="1100" b="0" spc="-5" dirty="0">
                <a:latin typeface="Bookman Old Style"/>
                <a:cs typeface="Bookman Old Style"/>
              </a:rPr>
              <a:t>hand </a:t>
            </a:r>
            <a:r>
              <a:rPr sz="1100" b="0" dirty="0">
                <a:latin typeface="Bookman Old Style"/>
                <a:cs typeface="Bookman Old Style"/>
              </a:rPr>
              <a:t>held </a:t>
            </a:r>
            <a:r>
              <a:rPr sz="1100" b="0" spc="-10" dirty="0">
                <a:latin typeface="Bookman Old Style"/>
                <a:cs typeface="Bookman Old Style"/>
              </a:rPr>
              <a:t>devices  </a:t>
            </a:r>
            <a:r>
              <a:rPr sz="1100" b="0" spc="-5" dirty="0">
                <a:latin typeface="Bookman Old Style"/>
                <a:cs typeface="Bookman Old Style"/>
              </a:rPr>
              <a:t>although they </a:t>
            </a:r>
            <a:r>
              <a:rPr sz="1100" b="0" spc="-10" dirty="0">
                <a:latin typeface="Bookman Old Style"/>
                <a:cs typeface="Bookman Old Style"/>
              </a:rPr>
              <a:t>do </a:t>
            </a:r>
            <a:r>
              <a:rPr sz="1100" b="0" spc="-5" dirty="0">
                <a:latin typeface="Bookman Old Style"/>
                <a:cs typeface="Bookman Old Style"/>
              </a:rPr>
              <a:t>not emulate all </a:t>
            </a:r>
            <a:r>
              <a:rPr sz="1100" b="0" spc="-10" dirty="0">
                <a:latin typeface="Bookman Old Style"/>
                <a:cs typeface="Bookman Old Style"/>
              </a:rPr>
              <a:t>the features </a:t>
            </a:r>
            <a:r>
              <a:rPr sz="1100" b="0" dirty="0">
                <a:latin typeface="Bookman Old Style"/>
                <a:cs typeface="Bookman Old Style"/>
              </a:rPr>
              <a:t>of a </a:t>
            </a:r>
            <a:r>
              <a:rPr sz="1100" b="0" spc="-5" dirty="0">
                <a:latin typeface="Bookman Old Style"/>
                <a:cs typeface="Bookman Old Style"/>
              </a:rPr>
              <a:t>desktop. They are </a:t>
            </a:r>
            <a:r>
              <a:rPr sz="1100" b="0" dirty="0">
                <a:latin typeface="Bookman Old Style"/>
                <a:cs typeface="Bookman Old Style"/>
              </a:rPr>
              <a:t>designed  </a:t>
            </a:r>
            <a:r>
              <a:rPr sz="1100" b="0" spc="-5" dirty="0">
                <a:latin typeface="Bookman Old Style"/>
                <a:cs typeface="Bookman Old Style"/>
              </a:rPr>
              <a:t>for mobile persons who </a:t>
            </a:r>
            <a:r>
              <a:rPr sz="1100" b="0" spc="-10" dirty="0">
                <a:latin typeface="Bookman Old Style"/>
                <a:cs typeface="Bookman Old Style"/>
              </a:rPr>
              <a:t>are </a:t>
            </a:r>
            <a:r>
              <a:rPr sz="1100" b="0" spc="-5" dirty="0">
                <a:latin typeface="Bookman Old Style"/>
                <a:cs typeface="Bookman Old Style"/>
              </a:rPr>
              <a:t>always </a:t>
            </a:r>
            <a:r>
              <a:rPr sz="1100" b="0" dirty="0">
                <a:latin typeface="Bookman Old Style"/>
                <a:cs typeface="Bookman Old Style"/>
              </a:rPr>
              <a:t>on </a:t>
            </a:r>
            <a:r>
              <a:rPr sz="1100" b="0" spc="-10" dirty="0">
                <a:latin typeface="Bookman Old Style"/>
                <a:cs typeface="Bookman Old Style"/>
              </a:rPr>
              <a:t>the </a:t>
            </a:r>
            <a:r>
              <a:rPr sz="1100" b="0" spc="-5" dirty="0">
                <a:latin typeface="Bookman Old Style"/>
                <a:cs typeface="Bookman Old Style"/>
              </a:rPr>
              <a:t>move </a:t>
            </a:r>
            <a:r>
              <a:rPr sz="1100" b="0" dirty="0">
                <a:latin typeface="Bookman Old Style"/>
                <a:cs typeface="Bookman Old Style"/>
              </a:rPr>
              <a:t>and </a:t>
            </a:r>
            <a:r>
              <a:rPr sz="1100" b="0" spc="-10" dirty="0">
                <a:latin typeface="Bookman Old Style"/>
                <a:cs typeface="Bookman Old Style"/>
              </a:rPr>
              <a:t>fit </a:t>
            </a:r>
            <a:r>
              <a:rPr sz="1100" b="0" spc="-5" dirty="0">
                <a:latin typeface="Bookman Old Style"/>
                <a:cs typeface="Bookman Old Style"/>
              </a:rPr>
              <a:t>in </a:t>
            </a:r>
            <a:r>
              <a:rPr sz="1100" b="0" dirty="0">
                <a:latin typeface="Bookman Old Style"/>
                <a:cs typeface="Bookman Old Style"/>
              </a:rPr>
              <a:t>a </a:t>
            </a:r>
            <a:r>
              <a:rPr sz="1100" b="0" spc="-5" dirty="0">
                <a:latin typeface="Bookman Old Style"/>
                <a:cs typeface="Bookman Old Style"/>
              </a:rPr>
              <a:t>pocket. Modern  PDA’s have been integrated within cellular</a:t>
            </a:r>
            <a:r>
              <a:rPr sz="1100" b="0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phones</a:t>
            </a:r>
            <a:endParaRPr sz="1100" dirty="0">
              <a:latin typeface="Bookman Old Style"/>
              <a:cs typeface="Bookman Old Style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00" dirty="0">
              <a:latin typeface="Times New Roman"/>
              <a:cs typeface="Times New Roman"/>
            </a:endParaRPr>
          </a:p>
          <a:p>
            <a:pPr marL="12700" marR="7620" algn="just">
              <a:lnSpc>
                <a:spcPts val="1300"/>
              </a:lnSpc>
              <a:spcBef>
                <a:spcPts val="5"/>
              </a:spcBef>
            </a:pPr>
            <a:r>
              <a:rPr sz="1100" b="1" spc="-5" dirty="0">
                <a:latin typeface="Bookman Old Style"/>
                <a:cs typeface="Bookman Old Style"/>
              </a:rPr>
              <a:t>Notebooks computers </a:t>
            </a:r>
            <a:r>
              <a:rPr sz="1100" b="1" dirty="0">
                <a:latin typeface="Bookman Old Style"/>
                <a:cs typeface="Bookman Old Style"/>
              </a:rPr>
              <a:t>- </a:t>
            </a:r>
            <a:r>
              <a:rPr sz="1100" b="0" spc="-5" dirty="0">
                <a:latin typeface="Bookman Old Style"/>
                <a:cs typeface="Bookman Old Style"/>
              </a:rPr>
              <a:t>These </a:t>
            </a:r>
            <a:r>
              <a:rPr sz="1100" b="0" spc="-10" dirty="0">
                <a:latin typeface="Bookman Old Style"/>
                <a:cs typeface="Bookman Old Style"/>
              </a:rPr>
              <a:t>are </a:t>
            </a:r>
            <a:r>
              <a:rPr sz="1100" b="0" spc="-5" dirty="0">
                <a:latin typeface="Bookman Old Style"/>
                <a:cs typeface="Bookman Old Style"/>
              </a:rPr>
              <a:t>very small computers </a:t>
            </a:r>
            <a:r>
              <a:rPr sz="1100" b="0" spc="-10" dirty="0">
                <a:latin typeface="Bookman Old Style"/>
                <a:cs typeface="Bookman Old Style"/>
              </a:rPr>
              <a:t>the </a:t>
            </a:r>
            <a:r>
              <a:rPr sz="1100" b="0" spc="-5" dirty="0">
                <a:latin typeface="Bookman Old Style"/>
                <a:cs typeface="Bookman Old Style"/>
              </a:rPr>
              <a:t>size of </a:t>
            </a:r>
            <a:r>
              <a:rPr sz="1100" b="0" dirty="0">
                <a:latin typeface="Bookman Old Style"/>
                <a:cs typeface="Bookman Old Style"/>
              </a:rPr>
              <a:t>a </a:t>
            </a:r>
            <a:r>
              <a:rPr sz="1100" b="0" spc="-5" dirty="0">
                <a:latin typeface="Bookman Old Style"/>
                <a:cs typeface="Bookman Old Style"/>
              </a:rPr>
              <a:t>notebook.  They </a:t>
            </a:r>
            <a:r>
              <a:rPr sz="1100" b="0" spc="-10" dirty="0">
                <a:latin typeface="Bookman Old Style"/>
                <a:cs typeface="Bookman Old Style"/>
              </a:rPr>
              <a:t>are </a:t>
            </a:r>
            <a:r>
              <a:rPr sz="1100" b="0" spc="-5" dirty="0">
                <a:latin typeface="Bookman Old Style"/>
                <a:cs typeface="Bookman Old Style"/>
              </a:rPr>
              <a:t>smaller </a:t>
            </a:r>
            <a:r>
              <a:rPr sz="1100" b="0" dirty="0">
                <a:latin typeface="Bookman Old Style"/>
                <a:cs typeface="Bookman Old Style"/>
              </a:rPr>
              <a:t>than </a:t>
            </a:r>
            <a:r>
              <a:rPr sz="1100" b="0" spc="-5" dirty="0">
                <a:latin typeface="Bookman Old Style"/>
                <a:cs typeface="Bookman Old Style"/>
              </a:rPr>
              <a:t>laptops </a:t>
            </a:r>
            <a:r>
              <a:rPr sz="1100" b="0" dirty="0">
                <a:latin typeface="Bookman Old Style"/>
                <a:cs typeface="Bookman Old Style"/>
              </a:rPr>
              <a:t>but </a:t>
            </a:r>
            <a:r>
              <a:rPr sz="1100" b="0" spc="-5" dirty="0">
                <a:latin typeface="Bookman Old Style"/>
                <a:cs typeface="Bookman Old Style"/>
              </a:rPr>
              <a:t>bigger that</a:t>
            </a:r>
            <a:r>
              <a:rPr sz="1100" b="0" spc="-10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palmtops</a:t>
            </a:r>
            <a:endParaRPr sz="1100" dirty="0">
              <a:latin typeface="Bookman Old Style"/>
              <a:cs typeface="Bookman Old Style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50" dirty="0">
              <a:latin typeface="Times New Roman"/>
              <a:cs typeface="Times New Roman"/>
            </a:endParaRPr>
          </a:p>
          <a:p>
            <a:pPr marL="12700" marR="10160" algn="just">
              <a:lnSpc>
                <a:spcPct val="97700"/>
              </a:lnSpc>
            </a:pPr>
            <a:r>
              <a:rPr sz="1100" b="1" spc="-5" dirty="0">
                <a:latin typeface="Bookman Old Style"/>
                <a:cs typeface="Bookman Old Style"/>
              </a:rPr>
              <a:t>Home computers </a:t>
            </a:r>
            <a:r>
              <a:rPr sz="1100" b="1" dirty="0">
                <a:latin typeface="Bookman Old Style"/>
                <a:cs typeface="Bookman Old Style"/>
              </a:rPr>
              <a:t>- </a:t>
            </a:r>
            <a:r>
              <a:rPr sz="1100" b="0" spc="-5" dirty="0">
                <a:latin typeface="Bookman Old Style"/>
                <a:cs typeface="Bookman Old Style"/>
              </a:rPr>
              <a:t>These </a:t>
            </a:r>
            <a:r>
              <a:rPr sz="1100" b="0" spc="-10" dirty="0">
                <a:latin typeface="Bookman Old Style"/>
                <a:cs typeface="Bookman Old Style"/>
              </a:rPr>
              <a:t>are </a:t>
            </a:r>
            <a:r>
              <a:rPr sz="1100" b="0" spc="-5" dirty="0">
                <a:latin typeface="Bookman Old Style"/>
                <a:cs typeface="Bookman Old Style"/>
              </a:rPr>
              <a:t>designed for domestic use e.g. controlling family  finances and playing games. </a:t>
            </a:r>
            <a:r>
              <a:rPr sz="1100" b="0" spc="-10" dirty="0">
                <a:latin typeface="Bookman Old Style"/>
                <a:cs typeface="Bookman Old Style"/>
              </a:rPr>
              <a:t>They are </a:t>
            </a:r>
            <a:r>
              <a:rPr sz="1100" b="0" spc="-5" dirty="0">
                <a:latin typeface="Bookman Old Style"/>
                <a:cs typeface="Bookman Old Style"/>
              </a:rPr>
              <a:t>very cheap micro computers but </a:t>
            </a:r>
            <a:r>
              <a:rPr sz="1100" b="0" dirty="0">
                <a:latin typeface="Bookman Old Style"/>
                <a:cs typeface="Bookman Old Style"/>
              </a:rPr>
              <a:t>with  </a:t>
            </a:r>
            <a:r>
              <a:rPr sz="1100" b="0" spc="-5" dirty="0">
                <a:latin typeface="Bookman Old Style"/>
                <a:cs typeface="Bookman Old Style"/>
              </a:rPr>
              <a:t>limited</a:t>
            </a:r>
            <a:r>
              <a:rPr sz="1100" b="0" spc="-10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capabilities</a:t>
            </a:r>
            <a:endParaRPr sz="1100" dirty="0">
              <a:latin typeface="Bookman Old Style"/>
              <a:cs typeface="Bookman Old Style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00" dirty="0">
              <a:latin typeface="Times New Roman"/>
              <a:cs typeface="Times New Roman"/>
            </a:endParaRPr>
          </a:p>
          <a:p>
            <a:pPr marL="12700" marR="6985" algn="just">
              <a:lnSpc>
                <a:spcPts val="1300"/>
              </a:lnSpc>
            </a:pPr>
            <a:r>
              <a:rPr sz="1100" b="1" spc="-5" dirty="0">
                <a:latin typeface="Bookman Old Style"/>
                <a:cs typeface="Bookman Old Style"/>
              </a:rPr>
              <a:t>Super computers </a:t>
            </a:r>
            <a:r>
              <a:rPr sz="1100" b="1" dirty="0">
                <a:latin typeface="Bookman Old Style"/>
                <a:cs typeface="Bookman Old Style"/>
              </a:rPr>
              <a:t>- </a:t>
            </a:r>
            <a:r>
              <a:rPr sz="1100" b="0" spc="-5" dirty="0">
                <a:latin typeface="Bookman Old Style"/>
                <a:cs typeface="Bookman Old Style"/>
              </a:rPr>
              <a:t>These are extremely fast computers that can perform  hundreds </a:t>
            </a:r>
            <a:r>
              <a:rPr sz="1100" b="0" dirty="0">
                <a:latin typeface="Bookman Old Style"/>
                <a:cs typeface="Bookman Old Style"/>
              </a:rPr>
              <a:t>of </a:t>
            </a:r>
            <a:r>
              <a:rPr sz="1100" b="0" spc="-5" dirty="0">
                <a:latin typeface="Bookman Old Style"/>
                <a:cs typeface="Bookman Old Style"/>
              </a:rPr>
              <a:t>millions of instructions per</a:t>
            </a:r>
            <a:r>
              <a:rPr sz="1100" b="0" spc="-45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second.</a:t>
            </a:r>
            <a:endParaRPr sz="1100" dirty="0">
              <a:latin typeface="Bookman Old Style"/>
              <a:cs typeface="Bookman Old Style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50" dirty="0">
              <a:latin typeface="Times New Roman"/>
              <a:cs typeface="Times New Roman"/>
            </a:endParaRPr>
          </a:p>
          <a:p>
            <a:pPr marL="12700" marR="5715" algn="just">
              <a:lnSpc>
                <a:spcPct val="97900"/>
              </a:lnSpc>
            </a:pPr>
            <a:r>
              <a:rPr sz="1100" b="1" spc="-5" dirty="0">
                <a:latin typeface="Bookman Old Style"/>
                <a:cs typeface="Bookman Old Style"/>
              </a:rPr>
              <a:t>Wearable computers </a:t>
            </a:r>
            <a:r>
              <a:rPr sz="1100" b="1" dirty="0">
                <a:latin typeface="Bookman Old Style"/>
                <a:cs typeface="Bookman Old Style"/>
              </a:rPr>
              <a:t>- </a:t>
            </a:r>
            <a:r>
              <a:rPr sz="1100" b="0" spc="-5" dirty="0">
                <a:latin typeface="Bookman Old Style"/>
                <a:cs typeface="Bookman Old Style"/>
              </a:rPr>
              <a:t>The latest trend in computing </a:t>
            </a:r>
            <a:r>
              <a:rPr sz="1100" b="0" dirty="0">
                <a:latin typeface="Bookman Old Style"/>
                <a:cs typeface="Bookman Old Style"/>
              </a:rPr>
              <a:t>is </a:t>
            </a:r>
            <a:r>
              <a:rPr sz="1100" b="0" spc="-5" dirty="0">
                <a:latin typeface="Bookman Old Style"/>
                <a:cs typeface="Bookman Old Style"/>
              </a:rPr>
              <a:t>wearable computers  with essentially common application e.g. Email, multimedia, calendar  (scheduler). They can be integrated into watches, cell phones, visas </a:t>
            </a:r>
            <a:r>
              <a:rPr sz="1100" b="0" dirty="0">
                <a:latin typeface="Bookman Old Style"/>
                <a:cs typeface="Bookman Old Style"/>
              </a:rPr>
              <a:t>and </a:t>
            </a:r>
            <a:r>
              <a:rPr sz="1100" b="0" spc="-5" dirty="0">
                <a:latin typeface="Bookman Old Style"/>
                <a:cs typeface="Bookman Old Style"/>
              </a:rPr>
              <a:t>even  clothing.</a:t>
            </a:r>
            <a:endParaRPr sz="1100" dirty="0">
              <a:latin typeface="Bookman Old Style"/>
              <a:cs typeface="Bookman Old Style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50" dirty="0">
              <a:latin typeface="Times New Roman"/>
              <a:cs typeface="Times New Roman"/>
            </a:endParaRPr>
          </a:p>
          <a:p>
            <a:pPr marL="12700" algn="just">
              <a:lnSpc>
                <a:spcPts val="1310"/>
              </a:lnSpc>
            </a:pPr>
            <a:r>
              <a:rPr sz="1100" b="1" dirty="0">
                <a:latin typeface="Bookman Old Style"/>
                <a:cs typeface="Bookman Old Style"/>
              </a:rPr>
              <a:t>CLASSIFICATION BY </a:t>
            </a:r>
            <a:r>
              <a:rPr sz="1100" b="1" spc="-5" dirty="0">
                <a:latin typeface="Bookman Old Style"/>
                <a:cs typeface="Bookman Old Style"/>
              </a:rPr>
              <a:t>PROCESSOR</a:t>
            </a:r>
            <a:r>
              <a:rPr sz="1100" b="1" spc="-20" dirty="0">
                <a:latin typeface="Bookman Old Style"/>
                <a:cs typeface="Bookman Old Style"/>
              </a:rPr>
              <a:t> </a:t>
            </a:r>
            <a:r>
              <a:rPr sz="1100" b="1" spc="-5" dirty="0">
                <a:latin typeface="Bookman Old Style"/>
                <a:cs typeface="Bookman Old Style"/>
              </a:rPr>
              <a:t>POWER</a:t>
            </a:r>
            <a:endParaRPr sz="1100" dirty="0">
              <a:latin typeface="Bookman Old Style"/>
              <a:cs typeface="Bookman Old Style"/>
            </a:endParaRPr>
          </a:p>
          <a:p>
            <a:pPr marL="12700" marR="6350" algn="just">
              <a:lnSpc>
                <a:spcPct val="97800"/>
              </a:lnSpc>
              <a:spcBef>
                <a:spcPts val="15"/>
              </a:spcBef>
            </a:pPr>
            <a:r>
              <a:rPr sz="1100" b="0" spc="-5" dirty="0">
                <a:latin typeface="Bookman Old Style"/>
                <a:cs typeface="Bookman Old Style"/>
              </a:rPr>
              <a:t>Computers can also be classified according </a:t>
            </a:r>
            <a:r>
              <a:rPr sz="1100" b="0" dirty="0">
                <a:latin typeface="Bookman Old Style"/>
                <a:cs typeface="Bookman Old Style"/>
              </a:rPr>
              <a:t>to </a:t>
            </a:r>
            <a:r>
              <a:rPr sz="1100" b="0" spc="-5" dirty="0">
                <a:latin typeface="Bookman Old Style"/>
                <a:cs typeface="Bookman Old Style"/>
              </a:rPr>
              <a:t>the power </a:t>
            </a:r>
            <a:r>
              <a:rPr sz="1100" b="0" dirty="0">
                <a:latin typeface="Bookman Old Style"/>
                <a:cs typeface="Bookman Old Style"/>
              </a:rPr>
              <a:t>of the </a:t>
            </a:r>
            <a:r>
              <a:rPr sz="1100" b="0" spc="-5" dirty="0">
                <a:latin typeface="Bookman Old Style"/>
                <a:cs typeface="Bookman Old Style"/>
              </a:rPr>
              <a:t>processor.  Processor power </a:t>
            </a:r>
            <a:r>
              <a:rPr sz="1100" b="0" dirty="0">
                <a:latin typeface="Bookman Old Style"/>
                <a:cs typeface="Bookman Old Style"/>
              </a:rPr>
              <a:t>is </a:t>
            </a:r>
            <a:r>
              <a:rPr sz="1100" b="0" spc="-10" dirty="0">
                <a:latin typeface="Bookman Old Style"/>
                <a:cs typeface="Bookman Old Style"/>
              </a:rPr>
              <a:t>the </a:t>
            </a:r>
            <a:r>
              <a:rPr sz="1100" b="0" spc="-5" dirty="0">
                <a:latin typeface="Bookman Old Style"/>
                <a:cs typeface="Bookman Old Style"/>
              </a:rPr>
              <a:t>ability </a:t>
            </a:r>
            <a:r>
              <a:rPr sz="1100" b="0" spc="-10" dirty="0">
                <a:latin typeface="Bookman Old Style"/>
                <a:cs typeface="Bookman Old Style"/>
              </a:rPr>
              <a:t>to </a:t>
            </a:r>
            <a:r>
              <a:rPr sz="1100" b="0" spc="-5" dirty="0">
                <a:latin typeface="Bookman Old Style"/>
                <a:cs typeface="Bookman Old Style"/>
              </a:rPr>
              <a:t>process data at very high speed. </a:t>
            </a:r>
            <a:r>
              <a:rPr sz="1100" b="0" dirty="0">
                <a:latin typeface="Bookman Old Style"/>
                <a:cs typeface="Bookman Old Style"/>
              </a:rPr>
              <a:t>With new  </a:t>
            </a:r>
            <a:r>
              <a:rPr sz="1100" b="0" spc="-5" dirty="0">
                <a:latin typeface="Bookman Old Style"/>
                <a:cs typeface="Bookman Old Style"/>
              </a:rPr>
              <a:t>changes </a:t>
            </a:r>
            <a:r>
              <a:rPr sz="1100" b="0" dirty="0">
                <a:latin typeface="Bookman Old Style"/>
                <a:cs typeface="Bookman Old Style"/>
              </a:rPr>
              <a:t>in </a:t>
            </a:r>
            <a:r>
              <a:rPr sz="1100" b="0" spc="-5" dirty="0">
                <a:latin typeface="Bookman Old Style"/>
                <a:cs typeface="Bookman Old Style"/>
              </a:rPr>
              <a:t>Technology, processor power </a:t>
            </a:r>
            <a:r>
              <a:rPr sz="1100" b="0" dirty="0">
                <a:latin typeface="Bookman Old Style"/>
                <a:cs typeface="Bookman Old Style"/>
              </a:rPr>
              <a:t>has </a:t>
            </a:r>
            <a:r>
              <a:rPr sz="1100" b="0" spc="-5" dirty="0">
                <a:latin typeface="Bookman Old Style"/>
                <a:cs typeface="Bookman Old Style"/>
              </a:rPr>
              <a:t>also rapidly increased. Computers  are getting faster </a:t>
            </a:r>
            <a:r>
              <a:rPr sz="1100" b="0" dirty="0">
                <a:latin typeface="Bookman Old Style"/>
                <a:cs typeface="Bookman Old Style"/>
              </a:rPr>
              <a:t>and </a:t>
            </a:r>
            <a:r>
              <a:rPr sz="1100" b="0" spc="-5" dirty="0">
                <a:latin typeface="Bookman Old Style"/>
                <a:cs typeface="Bookman Old Style"/>
              </a:rPr>
              <a:t>faster each year. The higher the processor </a:t>
            </a:r>
            <a:r>
              <a:rPr sz="1100" b="0" dirty="0">
                <a:latin typeface="Bookman Old Style"/>
                <a:cs typeface="Bookman Old Style"/>
              </a:rPr>
              <a:t>power </a:t>
            </a:r>
            <a:r>
              <a:rPr sz="1100" b="0" spc="-10" dirty="0">
                <a:latin typeface="Bookman Old Style"/>
                <a:cs typeface="Bookman Old Style"/>
              </a:rPr>
              <a:t>the  </a:t>
            </a:r>
            <a:r>
              <a:rPr sz="1100" b="0" spc="-5" dirty="0">
                <a:latin typeface="Bookman Old Style"/>
                <a:cs typeface="Bookman Old Style"/>
              </a:rPr>
              <a:t>higher the speed </a:t>
            </a:r>
            <a:r>
              <a:rPr sz="1100" b="0" dirty="0">
                <a:latin typeface="Bookman Old Style"/>
                <a:cs typeface="Bookman Old Style"/>
              </a:rPr>
              <a:t>of </a:t>
            </a:r>
            <a:r>
              <a:rPr sz="1100" b="0" spc="-5" dirty="0">
                <a:latin typeface="Bookman Old Style"/>
                <a:cs typeface="Bookman Old Style"/>
              </a:rPr>
              <a:t>the computer. This speed </a:t>
            </a:r>
            <a:r>
              <a:rPr sz="1100" b="0" dirty="0">
                <a:latin typeface="Bookman Old Style"/>
                <a:cs typeface="Bookman Old Style"/>
              </a:rPr>
              <a:t>is </a:t>
            </a:r>
            <a:r>
              <a:rPr sz="1100" b="0" spc="-5" dirty="0">
                <a:latin typeface="Bookman Old Style"/>
                <a:cs typeface="Bookman Old Style"/>
              </a:rPr>
              <a:t>measured in seconds, micro  seconds. Computers with high processing power require more system  resources </a:t>
            </a:r>
            <a:r>
              <a:rPr sz="1100" b="0" dirty="0">
                <a:latin typeface="Bookman Old Style"/>
                <a:cs typeface="Bookman Old Style"/>
              </a:rPr>
              <a:t>e.g. </a:t>
            </a:r>
            <a:r>
              <a:rPr sz="1100" b="0" spc="-5" dirty="0">
                <a:latin typeface="Bookman Old Style"/>
                <a:cs typeface="Bookman Old Style"/>
              </a:rPr>
              <a:t>system memory capacity, hard disk space, modern programs</a:t>
            </a:r>
            <a:r>
              <a:rPr sz="1100" b="0" spc="10" dirty="0">
                <a:latin typeface="Bookman Old Style"/>
                <a:cs typeface="Bookman Old Style"/>
              </a:rPr>
              <a:t> </a:t>
            </a:r>
            <a:r>
              <a:rPr sz="1100" b="0" dirty="0">
                <a:latin typeface="Bookman Old Style"/>
                <a:cs typeface="Bookman Old Style"/>
              </a:rPr>
              <a:t>etc.</a:t>
            </a:r>
            <a:endParaRPr sz="1100" dirty="0">
              <a:latin typeface="Bookman Old Style"/>
              <a:cs typeface="Bookman Old Style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5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100" b="0" spc="-5" dirty="0">
                <a:latin typeface="Bookman Old Style"/>
                <a:cs typeface="Bookman Old Style"/>
              </a:rPr>
              <a:t>The most common types </a:t>
            </a:r>
            <a:r>
              <a:rPr sz="1100" b="0" dirty="0">
                <a:latin typeface="Bookman Old Style"/>
                <a:cs typeface="Bookman Old Style"/>
              </a:rPr>
              <a:t>of </a:t>
            </a:r>
            <a:r>
              <a:rPr sz="1100" b="0" spc="-5" dirty="0">
                <a:latin typeface="Bookman Old Style"/>
                <a:cs typeface="Bookman Old Style"/>
              </a:rPr>
              <a:t>processor </a:t>
            </a:r>
            <a:r>
              <a:rPr sz="1100" b="0" dirty="0">
                <a:latin typeface="Bookman Old Style"/>
                <a:cs typeface="Bookman Old Style"/>
              </a:rPr>
              <a:t>power</a:t>
            </a:r>
            <a:r>
              <a:rPr sz="1100" b="0" spc="-35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are:</a:t>
            </a:r>
            <a:endParaRPr sz="1100" dirty="0">
              <a:latin typeface="Bookman Old Style"/>
              <a:cs typeface="Bookman Old Style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pc="-5" dirty="0"/>
              <a:t>Page</a:t>
            </a:r>
            <a:r>
              <a:rPr spc="-50" dirty="0"/>
              <a:t> </a:t>
            </a:r>
            <a:fld id="{81D60167-4931-47E6-BA6A-407CBD079E47}" type="slidenum">
              <a:rPr dirty="0"/>
              <a:t>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359153" y="8273033"/>
            <a:ext cx="1672589" cy="84702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ts val="1310"/>
              </a:lnSpc>
              <a:spcBef>
                <a:spcPts val="105"/>
              </a:spcBef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sz="1100" b="0" spc="-5" dirty="0">
                <a:latin typeface="Bookman Old Style"/>
                <a:cs typeface="Bookman Old Style"/>
              </a:rPr>
              <a:t>80286 </a:t>
            </a:r>
            <a:r>
              <a:rPr sz="1100" b="0" dirty="0">
                <a:latin typeface="Bookman Old Style"/>
                <a:cs typeface="Bookman Old Style"/>
              </a:rPr>
              <a:t>or </a:t>
            </a:r>
            <a:r>
              <a:rPr sz="1100" b="0" spc="-5" dirty="0">
                <a:latin typeface="Bookman Old Style"/>
                <a:cs typeface="Bookman Old Style"/>
              </a:rPr>
              <a:t>simply</a:t>
            </a:r>
            <a:r>
              <a:rPr sz="1100" b="0" spc="-70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286</a:t>
            </a:r>
            <a:endParaRPr sz="1100" dirty="0">
              <a:latin typeface="Bookman Old Style"/>
              <a:cs typeface="Bookman Old Style"/>
            </a:endParaRPr>
          </a:p>
          <a:p>
            <a:pPr marL="241300" indent="-228600">
              <a:lnSpc>
                <a:spcPts val="1290"/>
              </a:lnSpc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sz="1100" b="0" spc="-5" dirty="0">
                <a:latin typeface="Bookman Old Style"/>
                <a:cs typeface="Bookman Old Style"/>
              </a:rPr>
              <a:t>80386</a:t>
            </a:r>
            <a:endParaRPr sz="1100" dirty="0">
              <a:latin typeface="Bookman Old Style"/>
              <a:cs typeface="Bookman Old Style"/>
            </a:endParaRPr>
          </a:p>
          <a:p>
            <a:pPr marL="241300" indent="-228600">
              <a:lnSpc>
                <a:spcPts val="1290"/>
              </a:lnSpc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sz="1100" b="0" spc="-5" dirty="0">
                <a:latin typeface="Bookman Old Style"/>
                <a:cs typeface="Bookman Old Style"/>
              </a:rPr>
              <a:t>80486</a:t>
            </a:r>
            <a:endParaRPr sz="1100" dirty="0">
              <a:latin typeface="Bookman Old Style"/>
              <a:cs typeface="Bookman Old Style"/>
            </a:endParaRPr>
          </a:p>
          <a:p>
            <a:pPr marL="241300" indent="-228600">
              <a:lnSpc>
                <a:spcPts val="1310"/>
              </a:lnSpc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sz="1100" b="0" spc="-5" dirty="0">
                <a:latin typeface="Bookman Old Style"/>
                <a:cs typeface="Bookman Old Style"/>
              </a:rPr>
              <a:t>Pentium</a:t>
            </a:r>
            <a:r>
              <a:rPr sz="1100" b="0" spc="-25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1(80586</a:t>
            </a:r>
            <a:r>
              <a:rPr sz="1100" b="0" spc="-5" dirty="0" smtClean="0">
                <a:latin typeface="Bookman Old Style"/>
                <a:cs typeface="Bookman Old Style"/>
              </a:rPr>
              <a:t>)</a:t>
            </a:r>
            <a:endParaRPr lang="en-US" sz="1100" b="0" spc="-5" dirty="0" smtClean="0">
              <a:latin typeface="Bookman Old Style"/>
              <a:cs typeface="Bookman Old Style"/>
            </a:endParaRPr>
          </a:p>
          <a:p>
            <a:pPr marL="241300" indent="-228600">
              <a:lnSpc>
                <a:spcPts val="1310"/>
              </a:lnSpc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lang="en-US" sz="1100" spc="-5" dirty="0" smtClean="0">
                <a:latin typeface="Bookman Old Style"/>
                <a:cs typeface="Bookman Old Style"/>
              </a:rPr>
              <a:t>COREi9</a:t>
            </a:r>
            <a:endParaRPr sz="1100" dirty="0">
              <a:latin typeface="Bookman Old Style"/>
              <a:cs typeface="Bookman Old Styl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331589" y="8273033"/>
            <a:ext cx="2038350" cy="6864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ts val="1310"/>
              </a:lnSpc>
              <a:spcBef>
                <a:spcPts val="105"/>
              </a:spcBef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sz="1100" b="0" spc="-5" dirty="0">
                <a:latin typeface="Bookman Old Style"/>
                <a:cs typeface="Bookman Old Style"/>
              </a:rPr>
              <a:t>Pentium II </a:t>
            </a:r>
            <a:r>
              <a:rPr sz="1100" b="0" dirty="0">
                <a:latin typeface="Bookman Old Style"/>
                <a:cs typeface="Bookman Old Style"/>
              </a:rPr>
              <a:t>or </a:t>
            </a:r>
            <a:r>
              <a:rPr sz="1100" b="0" spc="-5" dirty="0">
                <a:latin typeface="Bookman Old Style"/>
                <a:cs typeface="Bookman Old Style"/>
              </a:rPr>
              <a:t>Pentium</a:t>
            </a:r>
            <a:r>
              <a:rPr sz="1100" b="0" spc="-70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Pro</a:t>
            </a:r>
            <a:endParaRPr sz="1100" dirty="0">
              <a:latin typeface="Bookman Old Style"/>
              <a:cs typeface="Bookman Old Style"/>
            </a:endParaRPr>
          </a:p>
          <a:p>
            <a:pPr marL="241300" indent="-228600">
              <a:lnSpc>
                <a:spcPts val="1290"/>
              </a:lnSpc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sz="1100" b="0" spc="-5" dirty="0">
                <a:latin typeface="Bookman Old Style"/>
                <a:cs typeface="Bookman Old Style"/>
              </a:rPr>
              <a:t>Pentium</a:t>
            </a:r>
            <a:r>
              <a:rPr sz="1100" b="0" spc="325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III,</a:t>
            </a:r>
            <a:endParaRPr sz="1100" dirty="0">
              <a:latin typeface="Bookman Old Style"/>
              <a:cs typeface="Bookman Old Style"/>
            </a:endParaRPr>
          </a:p>
          <a:p>
            <a:pPr marL="241300" indent="-228600">
              <a:lnSpc>
                <a:spcPts val="1290"/>
              </a:lnSpc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sz="1100" b="0" spc="-5" dirty="0">
                <a:latin typeface="Bookman Old Style"/>
                <a:cs typeface="Bookman Old Style"/>
              </a:rPr>
              <a:t>Pentium</a:t>
            </a:r>
            <a:r>
              <a:rPr sz="1100" b="0" spc="-15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IV.</a:t>
            </a:r>
            <a:endParaRPr sz="1100" dirty="0">
              <a:latin typeface="Bookman Old Style"/>
              <a:cs typeface="Bookman Old Style"/>
            </a:endParaRPr>
          </a:p>
          <a:p>
            <a:pPr marL="241300" indent="-228600">
              <a:lnSpc>
                <a:spcPts val="1310"/>
              </a:lnSpc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sz="1100" b="0" spc="-5" dirty="0">
                <a:latin typeface="Bookman Old Style"/>
                <a:cs typeface="Bookman Old Style"/>
              </a:rPr>
              <a:t>Celeron</a:t>
            </a:r>
            <a:endParaRPr sz="1100" dirty="0">
              <a:latin typeface="Bookman Old Style"/>
              <a:cs typeface="Bookman Old Style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438404"/>
            <a:ext cx="5514975" cy="87725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latin typeface="Cambria"/>
                <a:cs typeface="Cambria"/>
              </a:rPr>
              <a:t>Types and Evolution of</a:t>
            </a:r>
            <a:r>
              <a:rPr sz="1100" b="1" spc="-10" dirty="0">
                <a:latin typeface="Cambria"/>
                <a:cs typeface="Cambria"/>
              </a:rPr>
              <a:t> </a:t>
            </a:r>
            <a:r>
              <a:rPr sz="1100" b="1" spc="-5" dirty="0">
                <a:latin typeface="Cambria"/>
                <a:cs typeface="Cambria"/>
              </a:rPr>
              <a:t>Computers</a:t>
            </a:r>
            <a:endParaRPr sz="11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13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489584">
              <a:lnSpc>
                <a:spcPct val="100000"/>
              </a:lnSpc>
              <a:spcBef>
                <a:spcPts val="5"/>
              </a:spcBef>
            </a:pPr>
            <a:r>
              <a:rPr sz="1100" b="1" spc="-5" dirty="0">
                <a:latin typeface="Bookman Old Style"/>
                <a:cs typeface="Bookman Old Style"/>
              </a:rPr>
              <a:t>EVOLUTION </a:t>
            </a:r>
            <a:r>
              <a:rPr sz="1100" b="1" dirty="0">
                <a:latin typeface="Bookman Old Style"/>
                <a:cs typeface="Bookman Old Style"/>
              </a:rPr>
              <a:t>OF </a:t>
            </a:r>
            <a:r>
              <a:rPr sz="1100" b="1" spc="-5" dirty="0">
                <a:latin typeface="Bookman Old Style"/>
                <a:cs typeface="Bookman Old Style"/>
              </a:rPr>
              <a:t>COMPUTERS </a:t>
            </a:r>
            <a:r>
              <a:rPr sz="1100" b="1" dirty="0">
                <a:latin typeface="Bookman Old Style"/>
                <a:cs typeface="Bookman Old Style"/>
              </a:rPr>
              <a:t>/ GENERATION </a:t>
            </a:r>
            <a:r>
              <a:rPr sz="1100" b="1" spc="-5" dirty="0">
                <a:latin typeface="Bookman Old Style"/>
                <a:cs typeface="Bookman Old Style"/>
              </a:rPr>
              <a:t>OF</a:t>
            </a:r>
            <a:r>
              <a:rPr sz="1100" b="1" spc="-35" dirty="0">
                <a:latin typeface="Bookman Old Style"/>
                <a:cs typeface="Bookman Old Style"/>
              </a:rPr>
              <a:t> </a:t>
            </a:r>
            <a:r>
              <a:rPr sz="1100" b="1" spc="-5" dirty="0">
                <a:latin typeface="Bookman Old Style"/>
                <a:cs typeface="Bookman Old Style"/>
              </a:rPr>
              <a:t>COMPUTERS</a:t>
            </a:r>
            <a:endParaRPr sz="1100" dirty="0">
              <a:latin typeface="Bookman Old Style"/>
              <a:cs typeface="Bookman Old Style"/>
            </a:endParaRPr>
          </a:p>
          <a:p>
            <a:pPr marL="12700" marR="8890" algn="just">
              <a:lnSpc>
                <a:spcPct val="97700"/>
              </a:lnSpc>
              <a:spcBef>
                <a:spcPts val="305"/>
              </a:spcBef>
            </a:pPr>
            <a:r>
              <a:rPr sz="1100" b="0" spc="-5" dirty="0">
                <a:latin typeface="Bookman Old Style"/>
                <a:cs typeface="Bookman Old Style"/>
              </a:rPr>
              <a:t>Evolution looks at the different stages </a:t>
            </a:r>
            <a:r>
              <a:rPr sz="1100" b="0" dirty="0">
                <a:latin typeface="Bookman Old Style"/>
                <a:cs typeface="Bookman Old Style"/>
              </a:rPr>
              <a:t>that </a:t>
            </a:r>
            <a:r>
              <a:rPr sz="1100" b="0" spc="-5" dirty="0">
                <a:latin typeface="Bookman Old Style"/>
                <a:cs typeface="Bookman Old Style"/>
              </a:rPr>
              <a:t>computers have undergone from the  time </a:t>
            </a:r>
            <a:r>
              <a:rPr sz="1100" b="0" dirty="0">
                <a:latin typeface="Bookman Old Style"/>
                <a:cs typeface="Bookman Old Style"/>
              </a:rPr>
              <a:t>of </a:t>
            </a:r>
            <a:r>
              <a:rPr sz="1100" b="0" spc="-5" dirty="0">
                <a:latin typeface="Bookman Old Style"/>
                <a:cs typeface="Bookman Old Style"/>
              </a:rPr>
              <a:t>invention </a:t>
            </a:r>
            <a:r>
              <a:rPr sz="1100" b="0" dirty="0">
                <a:latin typeface="Bookman Old Style"/>
                <a:cs typeface="Bookman Old Style"/>
              </a:rPr>
              <a:t>to </a:t>
            </a:r>
            <a:r>
              <a:rPr sz="1100" b="0" spc="-5" dirty="0">
                <a:latin typeface="Bookman Old Style"/>
                <a:cs typeface="Bookman Old Style"/>
              </a:rPr>
              <a:t>date. </a:t>
            </a:r>
            <a:r>
              <a:rPr sz="1100" b="0" spc="-10" dirty="0">
                <a:latin typeface="Bookman Old Style"/>
                <a:cs typeface="Bookman Old Style"/>
              </a:rPr>
              <a:t>There </a:t>
            </a:r>
            <a:r>
              <a:rPr sz="1100" b="0" spc="-5" dirty="0">
                <a:latin typeface="Bookman Old Style"/>
                <a:cs typeface="Bookman Old Style"/>
              </a:rPr>
              <a:t>are </a:t>
            </a:r>
            <a:r>
              <a:rPr sz="1100" b="0" spc="-10" dirty="0">
                <a:latin typeface="Bookman Old Style"/>
                <a:cs typeface="Bookman Old Style"/>
              </a:rPr>
              <a:t>different </a:t>
            </a:r>
            <a:r>
              <a:rPr sz="1100" b="0" spc="-5" dirty="0">
                <a:latin typeface="Bookman Old Style"/>
                <a:cs typeface="Bookman Old Style"/>
              </a:rPr>
              <a:t>characteristics at </a:t>
            </a:r>
            <a:r>
              <a:rPr sz="1100" b="0" dirty="0">
                <a:latin typeface="Bookman Old Style"/>
                <a:cs typeface="Bookman Old Style"/>
              </a:rPr>
              <a:t>each </a:t>
            </a:r>
            <a:r>
              <a:rPr sz="1100" b="0" spc="-5" dirty="0">
                <a:latin typeface="Bookman Old Style"/>
                <a:cs typeface="Bookman Old Style"/>
              </a:rPr>
              <a:t>stage. </a:t>
            </a:r>
            <a:r>
              <a:rPr sz="1100" b="0" spc="-10" dirty="0">
                <a:latin typeface="Bookman Old Style"/>
                <a:cs typeface="Bookman Old Style"/>
              </a:rPr>
              <a:t>The  </a:t>
            </a:r>
            <a:r>
              <a:rPr sz="1100" b="0" spc="-5" dirty="0">
                <a:latin typeface="Bookman Old Style"/>
                <a:cs typeface="Bookman Old Style"/>
              </a:rPr>
              <a:t>first computers were produced </a:t>
            </a:r>
            <a:r>
              <a:rPr sz="1100" b="0" dirty="0">
                <a:latin typeface="Bookman Old Style"/>
                <a:cs typeface="Bookman Old Style"/>
              </a:rPr>
              <a:t>in </a:t>
            </a:r>
            <a:r>
              <a:rPr sz="1100" b="0" spc="-5" dirty="0">
                <a:latin typeface="Bookman Old Style"/>
                <a:cs typeface="Bookman Old Style"/>
              </a:rPr>
              <a:t>1940s </a:t>
            </a:r>
            <a:r>
              <a:rPr sz="1100" b="0" dirty="0">
                <a:latin typeface="Bookman Old Style"/>
                <a:cs typeface="Bookman Old Style"/>
              </a:rPr>
              <a:t>and </a:t>
            </a:r>
            <a:r>
              <a:rPr sz="1100" b="0" spc="-5" dirty="0">
                <a:latin typeface="Bookman Old Style"/>
                <a:cs typeface="Bookman Old Style"/>
              </a:rPr>
              <a:t>since then </a:t>
            </a:r>
            <a:r>
              <a:rPr sz="1100" b="0" dirty="0">
                <a:latin typeface="Bookman Old Style"/>
                <a:cs typeface="Bookman Old Style"/>
              </a:rPr>
              <a:t>a </a:t>
            </a:r>
            <a:r>
              <a:rPr sz="1100" b="0" spc="-5" dirty="0">
                <a:latin typeface="Bookman Old Style"/>
                <a:cs typeface="Bookman Old Style"/>
              </a:rPr>
              <a:t>series </a:t>
            </a:r>
            <a:r>
              <a:rPr sz="1100" b="0" dirty="0">
                <a:latin typeface="Bookman Old Style"/>
                <a:cs typeface="Bookman Old Style"/>
              </a:rPr>
              <a:t>of </a:t>
            </a:r>
            <a:r>
              <a:rPr sz="1100" b="0" spc="-5" dirty="0">
                <a:latin typeface="Bookman Old Style"/>
                <a:cs typeface="Bookman Old Style"/>
              </a:rPr>
              <a:t>radical  breakthrough in electronics </a:t>
            </a:r>
            <a:r>
              <a:rPr sz="1100" b="0" dirty="0">
                <a:latin typeface="Bookman Old Style"/>
                <a:cs typeface="Bookman Old Style"/>
              </a:rPr>
              <a:t>has </a:t>
            </a:r>
            <a:r>
              <a:rPr sz="1100" b="0" spc="-5" dirty="0">
                <a:latin typeface="Bookman Old Style"/>
                <a:cs typeface="Bookman Old Style"/>
              </a:rPr>
              <a:t>occurred with each major breakthrough based  upon newer forms </a:t>
            </a:r>
            <a:r>
              <a:rPr sz="1100" b="0" dirty="0">
                <a:latin typeface="Bookman Old Style"/>
                <a:cs typeface="Bookman Old Style"/>
              </a:rPr>
              <a:t>of</a:t>
            </a:r>
            <a:r>
              <a:rPr sz="1100" b="0" spc="-35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electronics.</a:t>
            </a:r>
            <a:endParaRPr sz="1100" dirty="0">
              <a:latin typeface="Bookman Old Style"/>
              <a:cs typeface="Bookman Old Style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 dirty="0">
              <a:latin typeface="Times New Roman"/>
              <a:cs typeface="Times New Roman"/>
            </a:endParaRPr>
          </a:p>
          <a:p>
            <a:pPr marL="12700" marR="9525" algn="just">
              <a:lnSpc>
                <a:spcPct val="97700"/>
              </a:lnSpc>
            </a:pPr>
            <a:r>
              <a:rPr sz="1100" b="0" spc="-5" dirty="0">
                <a:latin typeface="Bookman Old Style"/>
                <a:cs typeface="Bookman Old Style"/>
              </a:rPr>
              <a:t>There have been four major stages </a:t>
            </a:r>
            <a:r>
              <a:rPr sz="1100" b="0" dirty="0">
                <a:latin typeface="Bookman Old Style"/>
                <a:cs typeface="Bookman Old Style"/>
              </a:rPr>
              <a:t>or </a:t>
            </a:r>
            <a:r>
              <a:rPr sz="1100" b="0" spc="-5" dirty="0">
                <a:latin typeface="Bookman Old Style"/>
                <a:cs typeface="Bookman Old Style"/>
              </a:rPr>
              <a:t>computer generations each distinguished  by </a:t>
            </a:r>
            <a:r>
              <a:rPr sz="1100" b="0" dirty="0">
                <a:latin typeface="Bookman Old Style"/>
                <a:cs typeface="Bookman Old Style"/>
              </a:rPr>
              <a:t>a </a:t>
            </a:r>
            <a:r>
              <a:rPr sz="1100" b="0" spc="-5" dirty="0">
                <a:latin typeface="Bookman Old Style"/>
                <a:cs typeface="Bookman Old Style"/>
              </a:rPr>
              <a:t>different technology. Each generation </a:t>
            </a:r>
            <a:r>
              <a:rPr sz="1100" b="0" dirty="0">
                <a:latin typeface="Bookman Old Style"/>
                <a:cs typeface="Bookman Old Style"/>
              </a:rPr>
              <a:t>has </a:t>
            </a:r>
            <a:r>
              <a:rPr sz="1100" b="0" spc="-5" dirty="0">
                <a:latin typeface="Bookman Old Style"/>
                <a:cs typeface="Bookman Old Style"/>
              </a:rPr>
              <a:t>dramatically expanded  computer-processing power, storage, while simultaneously lowering</a:t>
            </a:r>
            <a:r>
              <a:rPr sz="1100" b="0" spc="25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costs.</a:t>
            </a:r>
            <a:endParaRPr sz="1100" dirty="0">
              <a:latin typeface="Bookman Old Style"/>
              <a:cs typeface="Bookman Old Style"/>
            </a:endParaRPr>
          </a:p>
          <a:p>
            <a:pPr>
              <a:lnSpc>
                <a:spcPct val="100000"/>
              </a:lnSpc>
            </a:pPr>
            <a:endParaRPr sz="1100" dirty="0">
              <a:latin typeface="Times New Roman"/>
              <a:cs typeface="Times New Roman"/>
            </a:endParaRPr>
          </a:p>
          <a:p>
            <a:pPr marL="12700">
              <a:lnSpc>
                <a:spcPts val="1305"/>
              </a:lnSpc>
            </a:pPr>
            <a:r>
              <a:rPr sz="1100" b="1" spc="-5" dirty="0">
                <a:latin typeface="Bookman Old Style"/>
                <a:cs typeface="Bookman Old Style"/>
              </a:rPr>
              <a:t>First Generation Computers (Vacuum </a:t>
            </a:r>
            <a:r>
              <a:rPr sz="1100" b="1" spc="-10" dirty="0">
                <a:latin typeface="Bookman Old Style"/>
                <a:cs typeface="Bookman Old Style"/>
              </a:rPr>
              <a:t>Tube </a:t>
            </a:r>
            <a:r>
              <a:rPr sz="1100" b="1" spc="-5" dirty="0">
                <a:latin typeface="Bookman Old Style"/>
                <a:cs typeface="Bookman Old Style"/>
              </a:rPr>
              <a:t>Technology),</a:t>
            </a:r>
            <a:r>
              <a:rPr sz="1100" b="1" spc="40" dirty="0">
                <a:latin typeface="Bookman Old Style"/>
                <a:cs typeface="Bookman Old Style"/>
              </a:rPr>
              <a:t> </a:t>
            </a:r>
            <a:r>
              <a:rPr sz="1100" b="1" spc="-5" dirty="0">
                <a:latin typeface="Bookman Old Style"/>
                <a:cs typeface="Bookman Old Style"/>
              </a:rPr>
              <a:t>1941-1958</a:t>
            </a:r>
            <a:endParaRPr sz="1100" dirty="0">
              <a:latin typeface="Bookman Old Style"/>
              <a:cs typeface="Bookman Old Style"/>
            </a:endParaRPr>
          </a:p>
          <a:p>
            <a:pPr marL="12700" marR="5080" algn="just">
              <a:lnSpc>
                <a:spcPct val="97800"/>
              </a:lnSpc>
              <a:spcBef>
                <a:spcPts val="5"/>
              </a:spcBef>
            </a:pPr>
            <a:r>
              <a:rPr sz="1100" b="0" spc="-5" dirty="0">
                <a:latin typeface="Bookman Old Style"/>
                <a:cs typeface="Bookman Old Style"/>
              </a:rPr>
              <a:t>These were early computers developed </a:t>
            </a:r>
            <a:r>
              <a:rPr sz="1100" b="0" dirty="0">
                <a:latin typeface="Bookman Old Style"/>
                <a:cs typeface="Bookman Old Style"/>
              </a:rPr>
              <a:t>in </a:t>
            </a:r>
            <a:r>
              <a:rPr sz="1100" b="0" spc="-5" dirty="0">
                <a:latin typeface="Bookman Old Style"/>
                <a:cs typeface="Bookman Old Style"/>
              </a:rPr>
              <a:t>the 1940s. These used </a:t>
            </a:r>
            <a:r>
              <a:rPr sz="1100" b="0" spc="-5" dirty="0">
                <a:solidFill>
                  <a:srgbClr val="FF0000"/>
                </a:solidFill>
                <a:latin typeface="Bookman Old Style"/>
                <a:cs typeface="Bookman Old Style"/>
              </a:rPr>
              <a:t>vacuum </a:t>
            </a:r>
            <a:r>
              <a:rPr sz="1100" b="0" spc="-10" dirty="0">
                <a:solidFill>
                  <a:srgbClr val="FF0000"/>
                </a:solidFill>
                <a:latin typeface="Bookman Old Style"/>
                <a:cs typeface="Bookman Old Style"/>
              </a:rPr>
              <a:t>tubes  </a:t>
            </a:r>
            <a:r>
              <a:rPr sz="1100" b="0" dirty="0">
                <a:latin typeface="Bookman Old Style"/>
                <a:cs typeface="Bookman Old Style"/>
              </a:rPr>
              <a:t>(</a:t>
            </a:r>
            <a:r>
              <a:rPr sz="1100" b="0" i="1" dirty="0">
                <a:latin typeface="Bookman Old Style"/>
                <a:cs typeface="Bookman Old Style"/>
              </a:rPr>
              <a:t>a </a:t>
            </a:r>
            <a:r>
              <a:rPr sz="1100" b="0" i="1" spc="-5" dirty="0">
                <a:latin typeface="Bookman Old Style"/>
                <a:cs typeface="Bookman Old Style"/>
              </a:rPr>
              <a:t>sealed glass </a:t>
            </a:r>
            <a:r>
              <a:rPr sz="1100" b="0" i="1" spc="-10" dirty="0">
                <a:latin typeface="Bookman Old Style"/>
                <a:cs typeface="Bookman Old Style"/>
              </a:rPr>
              <a:t>tube containing </a:t>
            </a:r>
            <a:r>
              <a:rPr sz="1100" b="0" i="1" dirty="0">
                <a:latin typeface="Bookman Old Style"/>
                <a:cs typeface="Bookman Old Style"/>
              </a:rPr>
              <a:t>a near-vacuum </a:t>
            </a:r>
            <a:r>
              <a:rPr sz="1100" b="0" i="1" spc="-5" dirty="0">
                <a:latin typeface="Bookman Old Style"/>
                <a:cs typeface="Bookman Old Style"/>
              </a:rPr>
              <a:t>which </a:t>
            </a:r>
            <a:r>
              <a:rPr sz="1100" b="0" i="1" spc="-10" dirty="0">
                <a:latin typeface="Bookman Old Style"/>
                <a:cs typeface="Bookman Old Style"/>
              </a:rPr>
              <a:t>allows the </a:t>
            </a:r>
            <a:r>
              <a:rPr sz="1100" b="0" i="1" spc="0" dirty="0">
                <a:latin typeface="Bookman Old Style"/>
                <a:cs typeface="Bookman Old Style"/>
              </a:rPr>
              <a:t>free </a:t>
            </a:r>
            <a:r>
              <a:rPr sz="1100" b="0" i="1" spc="-5" dirty="0">
                <a:latin typeface="Bookman Old Style"/>
                <a:cs typeface="Bookman Old Style"/>
              </a:rPr>
              <a:t>passage </a:t>
            </a:r>
            <a:r>
              <a:rPr sz="1100" b="0" i="1" spc="-10" dirty="0">
                <a:latin typeface="Bookman Old Style"/>
                <a:cs typeface="Bookman Old Style"/>
              </a:rPr>
              <a:t>of  electric </a:t>
            </a:r>
            <a:r>
              <a:rPr sz="1100" b="0" i="1" spc="-5" dirty="0">
                <a:latin typeface="Bookman Old Style"/>
                <a:cs typeface="Bookman Old Style"/>
              </a:rPr>
              <a:t>current) </a:t>
            </a:r>
            <a:r>
              <a:rPr sz="1100" b="0" dirty="0">
                <a:latin typeface="Bookman Old Style"/>
                <a:cs typeface="Bookman Old Style"/>
              </a:rPr>
              <a:t>to </a:t>
            </a:r>
            <a:r>
              <a:rPr sz="1100" b="0" spc="-5" dirty="0">
                <a:latin typeface="Bookman Old Style"/>
                <a:cs typeface="Bookman Old Style"/>
              </a:rPr>
              <a:t>process information, which were colossal (</a:t>
            </a:r>
            <a:r>
              <a:rPr sz="1100" b="0" i="1" spc="-5" dirty="0">
                <a:latin typeface="Bookman Old Style"/>
                <a:cs typeface="Bookman Old Style"/>
              </a:rPr>
              <a:t>extremely </a:t>
            </a:r>
            <a:r>
              <a:rPr sz="1100" b="0" i="1" dirty="0">
                <a:latin typeface="Bookman Old Style"/>
                <a:cs typeface="Bookman Old Style"/>
              </a:rPr>
              <a:t>large) </a:t>
            </a:r>
            <a:r>
              <a:rPr sz="1100" b="0" spc="-5" dirty="0">
                <a:latin typeface="Bookman Old Style"/>
                <a:cs typeface="Bookman Old Style"/>
              </a:rPr>
              <a:t>in  size. </a:t>
            </a:r>
            <a:r>
              <a:rPr sz="1100" b="0" spc="-5" dirty="0">
                <a:solidFill>
                  <a:srgbClr val="FF0000"/>
                </a:solidFill>
                <a:latin typeface="Bookman Old Style"/>
                <a:cs typeface="Bookman Old Style"/>
              </a:rPr>
              <a:t>They consumed </a:t>
            </a:r>
            <a:r>
              <a:rPr sz="1100" b="0" dirty="0">
                <a:solidFill>
                  <a:srgbClr val="FF0000"/>
                </a:solidFill>
                <a:latin typeface="Bookman Old Style"/>
                <a:cs typeface="Bookman Old Style"/>
              </a:rPr>
              <a:t>a </a:t>
            </a:r>
            <a:r>
              <a:rPr sz="1100" b="0" spc="-5" dirty="0">
                <a:solidFill>
                  <a:srgbClr val="FF0000"/>
                </a:solidFill>
                <a:latin typeface="Bookman Old Style"/>
                <a:cs typeface="Bookman Old Style"/>
              </a:rPr>
              <a:t>great deal </a:t>
            </a:r>
            <a:r>
              <a:rPr sz="1100" b="0" dirty="0">
                <a:solidFill>
                  <a:srgbClr val="FF0000"/>
                </a:solidFill>
                <a:latin typeface="Bookman Old Style"/>
                <a:cs typeface="Bookman Old Style"/>
              </a:rPr>
              <a:t>of </a:t>
            </a:r>
            <a:r>
              <a:rPr sz="1100" b="0" spc="-5" dirty="0">
                <a:solidFill>
                  <a:srgbClr val="FF0000"/>
                </a:solidFill>
                <a:latin typeface="Bookman Old Style"/>
                <a:cs typeface="Bookman Old Style"/>
              </a:rPr>
              <a:t>power</a:t>
            </a:r>
            <a:r>
              <a:rPr sz="1100" b="0" spc="-5" dirty="0">
                <a:latin typeface="Bookman Old Style"/>
                <a:cs typeface="Bookman Old Style"/>
              </a:rPr>
              <a:t>, were short lived </a:t>
            </a:r>
            <a:r>
              <a:rPr sz="1100" b="0" dirty="0">
                <a:latin typeface="Bookman Old Style"/>
                <a:cs typeface="Bookman Old Style"/>
              </a:rPr>
              <a:t>and </a:t>
            </a:r>
            <a:r>
              <a:rPr sz="1100" b="0" spc="-5" dirty="0">
                <a:solidFill>
                  <a:srgbClr val="FF0000"/>
                </a:solidFill>
                <a:latin typeface="Bookman Old Style"/>
                <a:cs typeface="Bookman Old Style"/>
              </a:rPr>
              <a:t>generated </a:t>
            </a:r>
            <a:r>
              <a:rPr sz="1100" b="0" dirty="0">
                <a:solidFill>
                  <a:srgbClr val="FF0000"/>
                </a:solidFill>
                <a:latin typeface="Bookman Old Style"/>
                <a:cs typeface="Bookman Old Style"/>
              </a:rPr>
              <a:t>a </a:t>
            </a:r>
            <a:r>
              <a:rPr sz="1100" b="0" spc="-5" dirty="0">
                <a:solidFill>
                  <a:srgbClr val="FF0000"/>
                </a:solidFill>
                <a:latin typeface="Bookman Old Style"/>
                <a:cs typeface="Bookman Old Style"/>
              </a:rPr>
              <a:t>lot  </a:t>
            </a:r>
            <a:r>
              <a:rPr sz="1100" b="0" dirty="0">
                <a:solidFill>
                  <a:srgbClr val="FF0000"/>
                </a:solidFill>
                <a:latin typeface="Bookman Old Style"/>
                <a:cs typeface="Bookman Old Style"/>
              </a:rPr>
              <a:t>of </a:t>
            </a:r>
            <a:r>
              <a:rPr sz="1100" b="0" spc="-5" dirty="0">
                <a:solidFill>
                  <a:srgbClr val="FF0000"/>
                </a:solidFill>
                <a:latin typeface="Bookman Old Style"/>
                <a:cs typeface="Bookman Old Style"/>
              </a:rPr>
              <a:t>heat </a:t>
            </a:r>
            <a:r>
              <a:rPr sz="1100" b="0" spc="-5" dirty="0">
                <a:latin typeface="Bookman Old Style"/>
                <a:cs typeface="Bookman Old Style"/>
              </a:rPr>
              <a:t>during performance. </a:t>
            </a:r>
            <a:r>
              <a:rPr sz="1100" b="0" spc="-10" dirty="0">
                <a:latin typeface="Bookman Old Style"/>
                <a:cs typeface="Bookman Old Style"/>
              </a:rPr>
              <a:t>They </a:t>
            </a:r>
            <a:r>
              <a:rPr sz="1100" b="0" dirty="0">
                <a:latin typeface="Bookman Old Style"/>
                <a:cs typeface="Bookman Old Style"/>
              </a:rPr>
              <a:t>had </a:t>
            </a:r>
            <a:r>
              <a:rPr sz="1100" b="0" spc="-5" dirty="0">
                <a:solidFill>
                  <a:srgbClr val="FF0000"/>
                </a:solidFill>
                <a:latin typeface="Bookman Old Style"/>
                <a:cs typeface="Bookman Old Style"/>
              </a:rPr>
              <a:t>limited memory and processing  capability.</a:t>
            </a:r>
            <a:r>
              <a:rPr sz="1100" b="0" spc="-5" dirty="0">
                <a:latin typeface="Bookman Old Style"/>
                <a:cs typeface="Bookman Old Style"/>
              </a:rPr>
              <a:t> They were used for limited </a:t>
            </a:r>
            <a:r>
              <a:rPr sz="1100" b="0" spc="-5" dirty="0">
                <a:solidFill>
                  <a:srgbClr val="FF0000"/>
                </a:solidFill>
                <a:latin typeface="Bookman Old Style"/>
                <a:cs typeface="Bookman Old Style"/>
              </a:rPr>
              <a:t>scientific </a:t>
            </a:r>
            <a:r>
              <a:rPr sz="1100" b="0" dirty="0">
                <a:solidFill>
                  <a:srgbClr val="FF0000"/>
                </a:solidFill>
                <a:latin typeface="Bookman Old Style"/>
                <a:cs typeface="Bookman Old Style"/>
              </a:rPr>
              <a:t>and </a:t>
            </a:r>
            <a:r>
              <a:rPr sz="1100" b="0" spc="-5" dirty="0">
                <a:solidFill>
                  <a:srgbClr val="FF0000"/>
                </a:solidFill>
                <a:latin typeface="Bookman Old Style"/>
                <a:cs typeface="Bookman Old Style"/>
              </a:rPr>
              <a:t>engineering work</a:t>
            </a:r>
            <a:r>
              <a:rPr sz="1100" b="0" spc="-5" dirty="0">
                <a:latin typeface="Bookman Old Style"/>
                <a:cs typeface="Bookman Old Style"/>
              </a:rPr>
              <a:t>.  </a:t>
            </a:r>
            <a:r>
              <a:rPr sz="1100" b="0" spc="-5" dirty="0">
                <a:solidFill>
                  <a:srgbClr val="FF0000"/>
                </a:solidFill>
                <a:latin typeface="Bookman Old Style"/>
                <a:cs typeface="Bookman Old Style"/>
              </a:rPr>
              <a:t>Maximum memory size </a:t>
            </a:r>
            <a:r>
              <a:rPr sz="1100" b="0" dirty="0">
                <a:solidFill>
                  <a:srgbClr val="FF0000"/>
                </a:solidFill>
                <a:latin typeface="Bookman Old Style"/>
                <a:cs typeface="Bookman Old Style"/>
              </a:rPr>
              <a:t>was </a:t>
            </a:r>
            <a:r>
              <a:rPr sz="1100" b="0" spc="-5" dirty="0">
                <a:solidFill>
                  <a:srgbClr val="FF0000"/>
                </a:solidFill>
                <a:latin typeface="Bookman Old Style"/>
                <a:cs typeface="Bookman Old Style"/>
              </a:rPr>
              <a:t>approximately 2000 bytes (2 kilobytes</a:t>
            </a:r>
            <a:r>
              <a:rPr sz="1100" b="0" spc="-5" dirty="0">
                <a:latin typeface="Bookman Old Style"/>
                <a:cs typeface="Bookman Old Style"/>
              </a:rPr>
              <a:t>), with </a:t>
            </a:r>
            <a:r>
              <a:rPr sz="1100" b="0" dirty="0">
                <a:latin typeface="Bookman Old Style"/>
                <a:cs typeface="Bookman Old Style"/>
              </a:rPr>
              <a:t>a  </a:t>
            </a:r>
            <a:r>
              <a:rPr sz="1100" b="0" spc="-5" dirty="0">
                <a:solidFill>
                  <a:srgbClr val="FF0000"/>
                </a:solidFill>
                <a:latin typeface="Bookman Old Style"/>
                <a:cs typeface="Bookman Old Style"/>
              </a:rPr>
              <a:t>speed </a:t>
            </a:r>
            <a:r>
              <a:rPr sz="1100" b="0" dirty="0">
                <a:solidFill>
                  <a:srgbClr val="FF0000"/>
                </a:solidFill>
                <a:latin typeface="Bookman Old Style"/>
                <a:cs typeface="Bookman Old Style"/>
              </a:rPr>
              <a:t>of </a:t>
            </a:r>
            <a:r>
              <a:rPr sz="1100" b="0" spc="-5" dirty="0">
                <a:solidFill>
                  <a:srgbClr val="FF0000"/>
                </a:solidFill>
                <a:latin typeface="Bookman Old Style"/>
                <a:cs typeface="Bookman Old Style"/>
              </a:rPr>
              <a:t>10 kilo instructions per second</a:t>
            </a:r>
            <a:r>
              <a:rPr sz="1100" b="0" spc="-5" dirty="0">
                <a:latin typeface="Bookman Old Style"/>
                <a:cs typeface="Bookman Old Style"/>
              </a:rPr>
              <a:t>. </a:t>
            </a:r>
            <a:r>
              <a:rPr sz="1100" b="0" spc="-10" dirty="0">
                <a:latin typeface="Bookman Old Style"/>
                <a:cs typeface="Bookman Old Style"/>
              </a:rPr>
              <a:t>They </a:t>
            </a:r>
            <a:r>
              <a:rPr sz="1100" b="0" dirty="0">
                <a:latin typeface="Bookman Old Style"/>
                <a:cs typeface="Bookman Old Style"/>
              </a:rPr>
              <a:t>used </a:t>
            </a:r>
            <a:r>
              <a:rPr sz="1100" b="0" spc="-5" dirty="0">
                <a:solidFill>
                  <a:srgbClr val="FF0000"/>
                </a:solidFill>
                <a:latin typeface="Bookman Old Style"/>
                <a:cs typeface="Bookman Old Style"/>
              </a:rPr>
              <a:t>magnetic drums for internal  storage</a:t>
            </a:r>
            <a:r>
              <a:rPr sz="1100" b="0" spc="-5" dirty="0">
                <a:latin typeface="Bookman Old Style"/>
                <a:cs typeface="Bookman Old Style"/>
              </a:rPr>
              <a:t> </a:t>
            </a:r>
            <a:r>
              <a:rPr sz="1100" b="0" dirty="0">
                <a:solidFill>
                  <a:srgbClr val="FF0000"/>
                </a:solidFill>
                <a:latin typeface="Bookman Old Style"/>
                <a:cs typeface="Bookman Old Style"/>
              </a:rPr>
              <a:t>and </a:t>
            </a:r>
            <a:r>
              <a:rPr sz="1100" b="0" spc="-5" dirty="0">
                <a:solidFill>
                  <a:srgbClr val="FF0000"/>
                </a:solidFill>
                <a:latin typeface="Bookman Old Style"/>
                <a:cs typeface="Bookman Old Style"/>
              </a:rPr>
              <a:t>punched cards for external </a:t>
            </a:r>
            <a:r>
              <a:rPr sz="1100" b="0" dirty="0">
                <a:solidFill>
                  <a:srgbClr val="FF0000"/>
                </a:solidFill>
                <a:latin typeface="Bookman Old Style"/>
                <a:cs typeface="Bookman Old Style"/>
              </a:rPr>
              <a:t>storage</a:t>
            </a:r>
            <a:r>
              <a:rPr sz="1100" b="0" dirty="0">
                <a:latin typeface="Bookman Old Style"/>
                <a:cs typeface="Bookman Old Style"/>
              </a:rPr>
              <a:t>. </a:t>
            </a:r>
            <a:r>
              <a:rPr sz="1100" b="0" spc="-5" dirty="0">
                <a:latin typeface="Bookman Old Style"/>
                <a:cs typeface="Bookman Old Style"/>
              </a:rPr>
              <a:t>Jobs like printing </a:t>
            </a:r>
            <a:r>
              <a:rPr sz="1100" b="0" dirty="0">
                <a:latin typeface="Bookman Old Style"/>
                <a:cs typeface="Bookman Old Style"/>
              </a:rPr>
              <a:t>or </a:t>
            </a:r>
            <a:r>
              <a:rPr sz="1100" b="0" spc="-5" dirty="0">
                <a:latin typeface="Bookman Old Style"/>
                <a:cs typeface="Bookman Old Style"/>
              </a:rPr>
              <a:t>running </a:t>
            </a:r>
            <a:r>
              <a:rPr sz="1100" b="0" dirty="0">
                <a:latin typeface="Bookman Old Style"/>
                <a:cs typeface="Bookman Old Style"/>
              </a:rPr>
              <a:t>a  </a:t>
            </a:r>
            <a:r>
              <a:rPr sz="1100" b="0" spc="-5" dirty="0">
                <a:latin typeface="Bookman Old Style"/>
                <a:cs typeface="Bookman Old Style"/>
              </a:rPr>
              <a:t>program </a:t>
            </a:r>
            <a:r>
              <a:rPr sz="1100" b="0" dirty="0">
                <a:latin typeface="Bookman Old Style"/>
                <a:cs typeface="Bookman Old Style"/>
              </a:rPr>
              <a:t>had to </a:t>
            </a:r>
            <a:r>
              <a:rPr sz="1100" b="0" spc="-10" dirty="0">
                <a:latin typeface="Bookman Old Style"/>
                <a:cs typeface="Bookman Old Style"/>
              </a:rPr>
              <a:t>be </a:t>
            </a:r>
            <a:r>
              <a:rPr sz="1100" b="0" spc="-5" dirty="0">
                <a:latin typeface="Bookman Old Style"/>
                <a:cs typeface="Bookman Old Style"/>
              </a:rPr>
              <a:t>manually coordinated. </a:t>
            </a:r>
            <a:r>
              <a:rPr sz="1100" b="0" spc="-5" dirty="0">
                <a:solidFill>
                  <a:srgbClr val="FF0000"/>
                </a:solidFill>
                <a:latin typeface="Bookman Old Style"/>
                <a:cs typeface="Bookman Old Style"/>
              </a:rPr>
              <a:t>Assembly </a:t>
            </a:r>
            <a:r>
              <a:rPr sz="1100" b="0" dirty="0">
                <a:solidFill>
                  <a:srgbClr val="FF0000"/>
                </a:solidFill>
                <a:latin typeface="Bookman Old Style"/>
                <a:cs typeface="Bookman Old Style"/>
              </a:rPr>
              <a:t>and </a:t>
            </a:r>
            <a:r>
              <a:rPr sz="1100" b="0" spc="-5" dirty="0">
                <a:solidFill>
                  <a:srgbClr val="FF0000"/>
                </a:solidFill>
                <a:latin typeface="Bookman Old Style"/>
                <a:cs typeface="Bookman Old Style"/>
              </a:rPr>
              <a:t>machine languages  were commonly used</a:t>
            </a:r>
            <a:r>
              <a:rPr sz="1100" b="0" spc="-5" dirty="0">
                <a:latin typeface="Bookman Old Style"/>
                <a:cs typeface="Bookman Old Style"/>
              </a:rPr>
              <a:t>. Examples </a:t>
            </a:r>
            <a:r>
              <a:rPr sz="1100" b="0" dirty="0">
                <a:latin typeface="Bookman Old Style"/>
                <a:cs typeface="Bookman Old Style"/>
              </a:rPr>
              <a:t>of </a:t>
            </a:r>
            <a:r>
              <a:rPr sz="1100" b="0" spc="-5" dirty="0">
                <a:latin typeface="Bookman Old Style"/>
                <a:cs typeface="Bookman Old Style"/>
              </a:rPr>
              <a:t>1</a:t>
            </a:r>
            <a:r>
              <a:rPr sz="1050" b="0" spc="-7" baseline="19841" dirty="0">
                <a:latin typeface="Bookman Old Style"/>
                <a:cs typeface="Bookman Old Style"/>
              </a:rPr>
              <a:t>st </a:t>
            </a:r>
            <a:r>
              <a:rPr sz="1100" b="0" spc="-5" dirty="0">
                <a:latin typeface="Bookman Old Style"/>
                <a:cs typeface="Bookman Old Style"/>
              </a:rPr>
              <a:t>generation computers </a:t>
            </a:r>
            <a:r>
              <a:rPr sz="1100" b="0" spc="-10" dirty="0">
                <a:latin typeface="Bookman Old Style"/>
                <a:cs typeface="Bookman Old Style"/>
              </a:rPr>
              <a:t>to be </a:t>
            </a:r>
            <a:r>
              <a:rPr sz="1100" b="0" spc="-5" dirty="0">
                <a:latin typeface="Bookman Old Style"/>
                <a:cs typeface="Bookman Old Style"/>
              </a:rPr>
              <a:t>used were </a:t>
            </a:r>
            <a:r>
              <a:rPr sz="1100" b="0" spc="-10" dirty="0">
                <a:latin typeface="Bookman Old Style"/>
                <a:cs typeface="Bookman Old Style"/>
              </a:rPr>
              <a:t>the  </a:t>
            </a:r>
            <a:r>
              <a:rPr sz="1100" b="0" spc="-5" dirty="0">
                <a:latin typeface="Bookman Old Style"/>
                <a:cs typeface="Bookman Old Style"/>
              </a:rPr>
              <a:t>Electronic Discrete Variable Automatic Computer </a:t>
            </a:r>
            <a:r>
              <a:rPr sz="1100" b="1" spc="-5" dirty="0">
                <a:solidFill>
                  <a:srgbClr val="FF0000"/>
                </a:solidFill>
                <a:latin typeface="Bookman Old Style"/>
                <a:cs typeface="Bookman Old Style"/>
              </a:rPr>
              <a:t>(EDVAC) </a:t>
            </a:r>
            <a:r>
              <a:rPr sz="1100" b="0" spc="-5" dirty="0">
                <a:latin typeface="Bookman Old Style"/>
                <a:cs typeface="Bookman Old Style"/>
              </a:rPr>
              <a:t>designed by </a:t>
            </a:r>
            <a:r>
              <a:rPr sz="1100" b="0" dirty="0">
                <a:latin typeface="Bookman Old Style"/>
                <a:cs typeface="Bookman Old Style"/>
              </a:rPr>
              <a:t>Von  </a:t>
            </a:r>
            <a:r>
              <a:rPr sz="1100" b="0" spc="-5" dirty="0">
                <a:latin typeface="Bookman Old Style"/>
                <a:cs typeface="Bookman Old Style"/>
              </a:rPr>
              <a:t>Neumann </a:t>
            </a:r>
            <a:r>
              <a:rPr sz="1100" b="0" dirty="0">
                <a:latin typeface="Bookman Old Style"/>
                <a:cs typeface="Bookman Old Style"/>
              </a:rPr>
              <a:t>in </a:t>
            </a:r>
            <a:r>
              <a:rPr sz="1100" b="0" spc="-5" dirty="0">
                <a:latin typeface="Bookman Old Style"/>
                <a:cs typeface="Bookman Old Style"/>
              </a:rPr>
              <a:t>1945, the Universal Automatic Computer </a:t>
            </a:r>
            <a:r>
              <a:rPr sz="1100" b="1" spc="-5" dirty="0">
                <a:latin typeface="Bookman Old Style"/>
                <a:cs typeface="Bookman Old Style"/>
              </a:rPr>
              <a:t>(UNIVAC I</a:t>
            </a:r>
            <a:r>
              <a:rPr sz="1100" b="0" spc="-5" dirty="0">
                <a:latin typeface="Bookman Old Style"/>
                <a:cs typeface="Bookman Old Style"/>
              </a:rPr>
              <a:t>) designed </a:t>
            </a:r>
            <a:r>
              <a:rPr sz="1100" b="0" spc="-10" dirty="0">
                <a:latin typeface="Bookman Old Style"/>
                <a:cs typeface="Bookman Old Style"/>
              </a:rPr>
              <a:t>by  </a:t>
            </a:r>
            <a:r>
              <a:rPr sz="1100" b="0" spc="-5" dirty="0">
                <a:latin typeface="Bookman Old Style"/>
                <a:cs typeface="Bookman Old Style"/>
              </a:rPr>
              <a:t>Remington Rand which </a:t>
            </a:r>
            <a:r>
              <a:rPr sz="1100" b="0" dirty="0">
                <a:latin typeface="Bookman Old Style"/>
                <a:cs typeface="Bookman Old Style"/>
              </a:rPr>
              <a:t>was </a:t>
            </a:r>
            <a:r>
              <a:rPr sz="1100" b="0" spc="-5" dirty="0">
                <a:latin typeface="Bookman Old Style"/>
                <a:cs typeface="Bookman Old Style"/>
              </a:rPr>
              <a:t>delivered </a:t>
            </a:r>
            <a:r>
              <a:rPr sz="1100" b="0" dirty="0">
                <a:latin typeface="Bookman Old Style"/>
                <a:cs typeface="Bookman Old Style"/>
              </a:rPr>
              <a:t>to </a:t>
            </a:r>
            <a:r>
              <a:rPr sz="1100" b="0" spc="-5" dirty="0">
                <a:latin typeface="Bookman Old Style"/>
                <a:cs typeface="Bookman Old Style"/>
              </a:rPr>
              <a:t>business client i.e. </a:t>
            </a:r>
            <a:r>
              <a:rPr sz="1100" b="0" spc="-10" dirty="0">
                <a:latin typeface="Bookman Old Style"/>
                <a:cs typeface="Bookman Old Style"/>
              </a:rPr>
              <a:t>the </a:t>
            </a:r>
            <a:r>
              <a:rPr sz="1100" b="0" dirty="0">
                <a:latin typeface="Bookman Old Style"/>
                <a:cs typeface="Bookman Old Style"/>
              </a:rPr>
              <a:t>U.S </a:t>
            </a:r>
            <a:r>
              <a:rPr sz="1100" b="0" spc="-5" dirty="0">
                <a:latin typeface="Bookman Old Style"/>
                <a:cs typeface="Bookman Old Style"/>
              </a:rPr>
              <a:t>census  bureau, (it predicted the winner </a:t>
            </a:r>
            <a:r>
              <a:rPr sz="1100" b="0" dirty="0">
                <a:latin typeface="Bookman Old Style"/>
                <a:cs typeface="Bookman Old Style"/>
              </a:rPr>
              <a:t>of </a:t>
            </a:r>
            <a:r>
              <a:rPr sz="1100" b="0" spc="-10" dirty="0">
                <a:latin typeface="Bookman Old Style"/>
                <a:cs typeface="Bookman Old Style"/>
              </a:rPr>
              <a:t>1952 </a:t>
            </a:r>
            <a:r>
              <a:rPr sz="1100" b="0" spc="-5" dirty="0">
                <a:latin typeface="Bookman Old Style"/>
                <a:cs typeface="Bookman Old Style"/>
              </a:rPr>
              <a:t>Presidential elections, Dwight D.  Eisenhower) </a:t>
            </a:r>
            <a:r>
              <a:rPr sz="1100" b="0" dirty="0">
                <a:latin typeface="Bookman Old Style"/>
                <a:cs typeface="Bookman Old Style"/>
              </a:rPr>
              <a:t>&amp; </a:t>
            </a:r>
            <a:r>
              <a:rPr sz="1100" b="0" spc="-5" dirty="0">
                <a:latin typeface="Bookman Old Style"/>
                <a:cs typeface="Bookman Old Style"/>
              </a:rPr>
              <a:t>Electronic Numerical Integrator </a:t>
            </a:r>
            <a:r>
              <a:rPr sz="1100" b="0" dirty="0">
                <a:latin typeface="Bookman Old Style"/>
                <a:cs typeface="Bookman Old Style"/>
              </a:rPr>
              <a:t>and </a:t>
            </a:r>
            <a:r>
              <a:rPr sz="1100" b="0" spc="-5" dirty="0">
                <a:latin typeface="Bookman Old Style"/>
                <a:cs typeface="Bookman Old Style"/>
              </a:rPr>
              <a:t>Computer </a:t>
            </a:r>
            <a:r>
              <a:rPr sz="1100" b="0" dirty="0">
                <a:solidFill>
                  <a:srgbClr val="FF0000"/>
                </a:solidFill>
                <a:latin typeface="Bookman Old Style"/>
                <a:cs typeface="Bookman Old Style"/>
              </a:rPr>
              <a:t>(</a:t>
            </a:r>
            <a:r>
              <a:rPr sz="1100" b="1" dirty="0">
                <a:solidFill>
                  <a:srgbClr val="FF0000"/>
                </a:solidFill>
                <a:latin typeface="Bookman Old Style"/>
                <a:cs typeface="Bookman Old Style"/>
              </a:rPr>
              <a:t>ENIAC) </a:t>
            </a:r>
            <a:r>
              <a:rPr sz="1100" b="0" spc="-5" dirty="0">
                <a:latin typeface="Bookman Old Style"/>
                <a:cs typeface="Bookman Old Style"/>
              </a:rPr>
              <a:t>which  </a:t>
            </a:r>
            <a:r>
              <a:rPr sz="1100" b="0" dirty="0">
                <a:latin typeface="Bookman Old Style"/>
                <a:cs typeface="Bookman Old Style"/>
              </a:rPr>
              <a:t>was </a:t>
            </a:r>
            <a:r>
              <a:rPr sz="1100" b="0" spc="-5" dirty="0">
                <a:latin typeface="Bookman Old Style"/>
                <a:cs typeface="Bookman Old Style"/>
              </a:rPr>
              <a:t>developed </a:t>
            </a:r>
            <a:r>
              <a:rPr sz="1100" b="0" spc="-10" dirty="0">
                <a:latin typeface="Bookman Old Style"/>
                <a:cs typeface="Bookman Old Style"/>
              </a:rPr>
              <a:t>by the </a:t>
            </a:r>
            <a:r>
              <a:rPr sz="1100" b="0" spc="-5" dirty="0">
                <a:latin typeface="Bookman Old Style"/>
                <a:cs typeface="Bookman Old Style"/>
              </a:rPr>
              <a:t>army </a:t>
            </a:r>
            <a:r>
              <a:rPr sz="1100" b="0" dirty="0">
                <a:latin typeface="Bookman Old Style"/>
                <a:cs typeface="Bookman Old Style"/>
              </a:rPr>
              <a:t>to </a:t>
            </a:r>
            <a:r>
              <a:rPr sz="1100" b="0" spc="-5" dirty="0">
                <a:latin typeface="Bookman Old Style"/>
                <a:cs typeface="Bookman Old Style"/>
              </a:rPr>
              <a:t>compute World War II ballistics firing </a:t>
            </a:r>
            <a:r>
              <a:rPr sz="1100" b="0" dirty="0">
                <a:latin typeface="Bookman Old Style"/>
                <a:cs typeface="Bookman Old Style"/>
              </a:rPr>
              <a:t>tables</a:t>
            </a:r>
            <a:r>
              <a:rPr sz="1100" b="1" dirty="0">
                <a:latin typeface="Bookman Old Style"/>
                <a:cs typeface="Bookman Old Style"/>
              </a:rPr>
              <a:t>.  </a:t>
            </a:r>
            <a:r>
              <a:rPr sz="1100" b="0" spc="-5" dirty="0">
                <a:latin typeface="Bookman Old Style"/>
                <a:cs typeface="Bookman Old Style"/>
              </a:rPr>
              <a:t>ENIAC weighed 30 tons, using 200 kilowatts </a:t>
            </a:r>
            <a:r>
              <a:rPr sz="1100" b="0" dirty="0">
                <a:latin typeface="Bookman Old Style"/>
                <a:cs typeface="Bookman Old Style"/>
              </a:rPr>
              <a:t>of </a:t>
            </a:r>
            <a:r>
              <a:rPr sz="1100" b="0" spc="-5" dirty="0">
                <a:latin typeface="Bookman Old Style"/>
                <a:cs typeface="Bookman Old Style"/>
              </a:rPr>
              <a:t>electric power and consisted </a:t>
            </a:r>
            <a:r>
              <a:rPr sz="1100" b="0" dirty="0">
                <a:latin typeface="Bookman Old Style"/>
                <a:cs typeface="Bookman Old Style"/>
              </a:rPr>
              <a:t>of  </a:t>
            </a:r>
            <a:r>
              <a:rPr sz="1100" b="0" spc="-5" dirty="0">
                <a:latin typeface="Bookman Old Style"/>
                <a:cs typeface="Bookman Old Style"/>
              </a:rPr>
              <a:t>18,000 vacuum</a:t>
            </a:r>
            <a:r>
              <a:rPr sz="1100" b="0" spc="-20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tubes.</a:t>
            </a:r>
            <a:endParaRPr sz="1100" dirty="0">
              <a:latin typeface="Bookman Old Style"/>
              <a:cs typeface="Bookman Old Style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050" dirty="0">
              <a:latin typeface="Times New Roman"/>
              <a:cs typeface="Times New Roman"/>
            </a:endParaRPr>
          </a:p>
          <a:p>
            <a:pPr marL="12700">
              <a:lnSpc>
                <a:spcPts val="1310"/>
              </a:lnSpc>
            </a:pPr>
            <a:r>
              <a:rPr sz="1100" b="1" dirty="0">
                <a:latin typeface="Bookman Old Style"/>
                <a:cs typeface="Bookman Old Style"/>
              </a:rPr>
              <a:t>Second Generation </a:t>
            </a:r>
            <a:r>
              <a:rPr sz="1100" b="1" spc="-5" dirty="0">
                <a:latin typeface="Bookman Old Style"/>
                <a:cs typeface="Bookman Old Style"/>
              </a:rPr>
              <a:t>Computers (Transistor Technology)</a:t>
            </a:r>
            <a:r>
              <a:rPr sz="1100" b="1" spc="-20" dirty="0">
                <a:latin typeface="Bookman Old Style"/>
                <a:cs typeface="Bookman Old Style"/>
              </a:rPr>
              <a:t> </a:t>
            </a:r>
            <a:r>
              <a:rPr sz="1100" b="1" spc="-5" dirty="0">
                <a:latin typeface="Bookman Old Style"/>
                <a:cs typeface="Bookman Old Style"/>
              </a:rPr>
              <a:t>1959-1963</a:t>
            </a:r>
            <a:endParaRPr sz="1100" dirty="0">
              <a:latin typeface="Bookman Old Style"/>
              <a:cs typeface="Bookman Old Style"/>
            </a:endParaRPr>
          </a:p>
          <a:p>
            <a:pPr marL="12700" marR="5080" algn="just">
              <a:lnSpc>
                <a:spcPct val="97800"/>
              </a:lnSpc>
              <a:spcBef>
                <a:spcPts val="10"/>
              </a:spcBef>
            </a:pPr>
            <a:r>
              <a:rPr sz="1100" b="0" spc="-5" dirty="0">
                <a:latin typeface="Bookman Old Style"/>
                <a:cs typeface="Bookman Old Style"/>
              </a:rPr>
              <a:t>These replaced </a:t>
            </a:r>
            <a:r>
              <a:rPr sz="1100" b="0" spc="-10" dirty="0">
                <a:latin typeface="Bookman Old Style"/>
                <a:cs typeface="Bookman Old Style"/>
              </a:rPr>
              <a:t>the </a:t>
            </a:r>
            <a:r>
              <a:rPr sz="1100" b="0" spc="-5" dirty="0">
                <a:latin typeface="Bookman Old Style"/>
                <a:cs typeface="Bookman Old Style"/>
              </a:rPr>
              <a:t>first generation computers </a:t>
            </a:r>
            <a:r>
              <a:rPr sz="1100" b="0" dirty="0">
                <a:latin typeface="Bookman Old Style"/>
                <a:cs typeface="Bookman Old Style"/>
              </a:rPr>
              <a:t>and </a:t>
            </a:r>
            <a:r>
              <a:rPr sz="1100" b="0" spc="-5" dirty="0">
                <a:latin typeface="Bookman Old Style"/>
                <a:cs typeface="Bookman Old Style"/>
              </a:rPr>
              <a:t>were characterized </a:t>
            </a:r>
            <a:r>
              <a:rPr sz="1100" b="0" spc="-10" dirty="0">
                <a:latin typeface="Bookman Old Style"/>
                <a:cs typeface="Bookman Old Style"/>
              </a:rPr>
              <a:t>by </a:t>
            </a:r>
            <a:r>
              <a:rPr sz="1100" b="0" spc="-5" dirty="0">
                <a:latin typeface="Bookman Old Style"/>
                <a:cs typeface="Bookman Old Style"/>
              </a:rPr>
              <a:t>use </a:t>
            </a:r>
            <a:r>
              <a:rPr sz="1100" b="0" dirty="0">
                <a:latin typeface="Bookman Old Style"/>
                <a:cs typeface="Bookman Old Style"/>
              </a:rPr>
              <a:t>of  </a:t>
            </a:r>
            <a:r>
              <a:rPr sz="1100" b="0" spc="-5" dirty="0">
                <a:latin typeface="Bookman Old Style"/>
                <a:cs typeface="Bookman Old Style"/>
              </a:rPr>
              <a:t>t</a:t>
            </a:r>
            <a:r>
              <a:rPr sz="1100" b="0" spc="-5" dirty="0">
                <a:solidFill>
                  <a:srgbClr val="FF0000"/>
                </a:solidFill>
                <a:latin typeface="Bookman Old Style"/>
                <a:cs typeface="Bookman Old Style"/>
              </a:rPr>
              <a:t>ransistors</a:t>
            </a:r>
            <a:r>
              <a:rPr sz="1100" b="0" spc="-5" dirty="0">
                <a:latin typeface="Bookman Old Style"/>
                <a:cs typeface="Bookman Old Style"/>
              </a:rPr>
              <a:t> </a:t>
            </a:r>
            <a:r>
              <a:rPr sz="900" b="0" spc="-5" dirty="0">
                <a:latin typeface="Bookman Old Style"/>
                <a:cs typeface="Bookman Old Style"/>
              </a:rPr>
              <a:t>(</a:t>
            </a:r>
            <a:r>
              <a:rPr sz="900" b="0" i="1" spc="-5" dirty="0">
                <a:latin typeface="Bookman Old Style"/>
                <a:cs typeface="Bookman Old Style"/>
              </a:rPr>
              <a:t>a semiconductor device </a:t>
            </a:r>
            <a:r>
              <a:rPr sz="900" b="0" i="1" spc="-15" dirty="0">
                <a:latin typeface="Bookman Old Style"/>
                <a:cs typeface="Bookman Old Style"/>
              </a:rPr>
              <a:t>with </a:t>
            </a:r>
            <a:r>
              <a:rPr sz="900" b="0" i="1" spc="-5" dirty="0">
                <a:latin typeface="Bookman Old Style"/>
                <a:cs typeface="Bookman Old Style"/>
              </a:rPr>
              <a:t>three connections, capable of amplification </a:t>
            </a:r>
            <a:r>
              <a:rPr sz="900" b="0" i="1" spc="-10" dirty="0">
                <a:latin typeface="Bookman Old Style"/>
                <a:cs typeface="Bookman Old Style"/>
              </a:rPr>
              <a:t>and  </a:t>
            </a:r>
            <a:r>
              <a:rPr sz="900" b="0" i="1" spc="-5" dirty="0">
                <a:latin typeface="Bookman Old Style"/>
                <a:cs typeface="Bookman Old Style"/>
              </a:rPr>
              <a:t>rectification) </a:t>
            </a:r>
            <a:r>
              <a:rPr sz="1100" b="0" spc="-5" dirty="0">
                <a:latin typeface="Bookman Old Style"/>
                <a:cs typeface="Bookman Old Style"/>
              </a:rPr>
              <a:t>instead </a:t>
            </a:r>
            <a:r>
              <a:rPr sz="1100" b="0" dirty="0">
                <a:latin typeface="Bookman Old Style"/>
                <a:cs typeface="Bookman Old Style"/>
              </a:rPr>
              <a:t>of </a:t>
            </a:r>
            <a:r>
              <a:rPr sz="1100" b="0" spc="-5" dirty="0">
                <a:latin typeface="Bookman Old Style"/>
                <a:cs typeface="Bookman Old Style"/>
              </a:rPr>
              <a:t>vacuum tubes for processing information. </a:t>
            </a:r>
            <a:r>
              <a:rPr sz="1100" b="0" dirty="0">
                <a:latin typeface="Bookman Old Style"/>
                <a:cs typeface="Bookman Old Style"/>
              </a:rPr>
              <a:t>A </a:t>
            </a:r>
            <a:r>
              <a:rPr sz="1100" b="0" spc="-5" dirty="0">
                <a:latin typeface="Bookman Old Style"/>
                <a:cs typeface="Bookman Old Style"/>
              </a:rPr>
              <a:t>transistor is </a:t>
            </a:r>
            <a:r>
              <a:rPr sz="1100" b="0" dirty="0">
                <a:latin typeface="Bookman Old Style"/>
                <a:cs typeface="Bookman Old Style"/>
              </a:rPr>
              <a:t>a  </a:t>
            </a:r>
            <a:r>
              <a:rPr sz="1100" b="0" spc="-5" dirty="0">
                <a:latin typeface="Bookman Old Style"/>
                <a:cs typeface="Bookman Old Style"/>
              </a:rPr>
              <a:t>mechanical device </a:t>
            </a:r>
            <a:r>
              <a:rPr sz="1100" b="0" spc="-10" dirty="0">
                <a:latin typeface="Bookman Old Style"/>
                <a:cs typeface="Bookman Old Style"/>
              </a:rPr>
              <a:t>that </a:t>
            </a:r>
            <a:r>
              <a:rPr sz="1100" b="0" dirty="0">
                <a:latin typeface="Bookman Old Style"/>
                <a:cs typeface="Bookman Old Style"/>
              </a:rPr>
              <a:t>is </a:t>
            </a:r>
            <a:r>
              <a:rPr sz="1100" b="0" spc="-5" dirty="0">
                <a:latin typeface="Bookman Old Style"/>
                <a:cs typeface="Bookman Old Style"/>
              </a:rPr>
              <a:t>smaller than the vacuum </a:t>
            </a:r>
            <a:r>
              <a:rPr sz="1100" b="0" dirty="0">
                <a:latin typeface="Bookman Old Style"/>
                <a:cs typeface="Bookman Old Style"/>
              </a:rPr>
              <a:t>tube, </a:t>
            </a:r>
            <a:r>
              <a:rPr sz="1100" b="0" spc="-5" dirty="0">
                <a:latin typeface="Bookman Old Style"/>
                <a:cs typeface="Bookman Old Style"/>
              </a:rPr>
              <a:t>small light with no  heaters invented at bell telephone laboratories in 1948. Transistors were  smaller than vacuum tubes; they </a:t>
            </a:r>
            <a:r>
              <a:rPr sz="1100" b="0" spc="-5" dirty="0">
                <a:solidFill>
                  <a:srgbClr val="FF0000"/>
                </a:solidFill>
                <a:latin typeface="Bookman Old Style"/>
                <a:cs typeface="Bookman Old Style"/>
              </a:rPr>
              <a:t>consumed less power </a:t>
            </a:r>
            <a:r>
              <a:rPr sz="1100" b="0" dirty="0">
                <a:latin typeface="Bookman Old Style"/>
                <a:cs typeface="Bookman Old Style"/>
              </a:rPr>
              <a:t>and </a:t>
            </a:r>
            <a:r>
              <a:rPr sz="1100" b="0" spc="-5" dirty="0">
                <a:solidFill>
                  <a:srgbClr val="FF0000"/>
                </a:solidFill>
                <a:latin typeface="Bookman Old Style"/>
                <a:cs typeface="Bookman Old Style"/>
              </a:rPr>
              <a:t>generated </a:t>
            </a:r>
            <a:r>
              <a:rPr sz="1100" b="0" dirty="0">
                <a:solidFill>
                  <a:srgbClr val="FF0000"/>
                </a:solidFill>
                <a:latin typeface="Bookman Old Style"/>
                <a:cs typeface="Bookman Old Style"/>
              </a:rPr>
              <a:t>less </a:t>
            </a:r>
            <a:r>
              <a:rPr sz="1100" b="0" spc="-5" dirty="0">
                <a:solidFill>
                  <a:srgbClr val="FF0000"/>
                </a:solidFill>
                <a:latin typeface="Bookman Old Style"/>
                <a:cs typeface="Bookman Old Style"/>
              </a:rPr>
              <a:t>heat</a:t>
            </a:r>
            <a:r>
              <a:rPr sz="1100" b="0" spc="-5" dirty="0">
                <a:latin typeface="Bookman Old Style"/>
                <a:cs typeface="Bookman Old Style"/>
              </a:rPr>
              <a:t>.  </a:t>
            </a:r>
            <a:r>
              <a:rPr sz="1100" b="0" spc="-5" dirty="0">
                <a:solidFill>
                  <a:srgbClr val="FF0000"/>
                </a:solidFill>
                <a:latin typeface="Bookman Old Style"/>
                <a:cs typeface="Bookman Old Style"/>
              </a:rPr>
              <a:t>Magnetic core memory </a:t>
            </a:r>
            <a:r>
              <a:rPr sz="1100" b="0" dirty="0">
                <a:solidFill>
                  <a:srgbClr val="FF0000"/>
                </a:solidFill>
                <a:latin typeface="Bookman Old Style"/>
                <a:cs typeface="Bookman Old Style"/>
              </a:rPr>
              <a:t>was </a:t>
            </a:r>
            <a:r>
              <a:rPr sz="1100" b="0" spc="-5" dirty="0">
                <a:solidFill>
                  <a:srgbClr val="FF0000"/>
                </a:solidFill>
                <a:latin typeface="Bookman Old Style"/>
                <a:cs typeface="Bookman Old Style"/>
              </a:rPr>
              <a:t>the primary storage </a:t>
            </a:r>
            <a:r>
              <a:rPr sz="1100" b="0" spc="-5" dirty="0">
                <a:latin typeface="Bookman Old Style"/>
                <a:cs typeface="Bookman Old Style"/>
              </a:rPr>
              <a:t>technology. This </a:t>
            </a:r>
            <a:r>
              <a:rPr sz="1100" b="0" dirty="0">
                <a:latin typeface="Bookman Old Style"/>
                <a:cs typeface="Bookman Old Style"/>
              </a:rPr>
              <a:t>was </a:t>
            </a:r>
            <a:r>
              <a:rPr sz="1100" b="0" spc="-5" dirty="0">
                <a:latin typeface="Bookman Old Style"/>
                <a:cs typeface="Bookman Old Style"/>
              </a:rPr>
              <a:t>composed  </a:t>
            </a:r>
            <a:r>
              <a:rPr sz="1100" b="0" dirty="0">
                <a:latin typeface="Bookman Old Style"/>
                <a:cs typeface="Bookman Old Style"/>
              </a:rPr>
              <a:t>of </a:t>
            </a:r>
            <a:r>
              <a:rPr sz="1100" b="0" spc="-5" dirty="0">
                <a:latin typeface="Bookman Old Style"/>
                <a:cs typeface="Bookman Old Style"/>
              </a:rPr>
              <a:t>small magnetic doughnuts size (1mm </a:t>
            </a:r>
            <a:r>
              <a:rPr sz="1100" b="0" dirty="0">
                <a:latin typeface="Bookman Old Style"/>
                <a:cs typeface="Bookman Old Style"/>
              </a:rPr>
              <a:t>in </a:t>
            </a:r>
            <a:r>
              <a:rPr sz="1100" b="0" spc="-5" dirty="0">
                <a:latin typeface="Bookman Old Style"/>
                <a:cs typeface="Bookman Old Style"/>
              </a:rPr>
              <a:t>diameter), which could be polarized  </a:t>
            </a:r>
            <a:r>
              <a:rPr sz="1100" b="0" dirty="0">
                <a:latin typeface="Bookman Old Style"/>
                <a:cs typeface="Bookman Old Style"/>
              </a:rPr>
              <a:t>in </a:t>
            </a:r>
            <a:r>
              <a:rPr sz="1100" b="0" spc="-5" dirty="0">
                <a:latin typeface="Bookman Old Style"/>
                <a:cs typeface="Bookman Old Style"/>
              </a:rPr>
              <a:t>one </a:t>
            </a:r>
            <a:r>
              <a:rPr sz="1100" b="0" dirty="0">
                <a:latin typeface="Bookman Old Style"/>
                <a:cs typeface="Bookman Old Style"/>
              </a:rPr>
              <a:t>or </a:t>
            </a:r>
            <a:r>
              <a:rPr sz="1100" b="0" spc="-5" dirty="0">
                <a:latin typeface="Bookman Old Style"/>
                <a:cs typeface="Bookman Old Style"/>
              </a:rPr>
              <a:t>two directions </a:t>
            </a:r>
            <a:r>
              <a:rPr sz="1100" b="0" spc="-10" dirty="0">
                <a:latin typeface="Bookman Old Style"/>
                <a:cs typeface="Bookman Old Style"/>
              </a:rPr>
              <a:t>to </a:t>
            </a:r>
            <a:r>
              <a:rPr sz="1100" b="0" spc="-5" dirty="0">
                <a:latin typeface="Bookman Old Style"/>
                <a:cs typeface="Bookman Old Style"/>
              </a:rPr>
              <a:t>represent </a:t>
            </a:r>
            <a:r>
              <a:rPr sz="1100" b="0" dirty="0">
                <a:latin typeface="Bookman Old Style"/>
                <a:cs typeface="Bookman Old Style"/>
              </a:rPr>
              <a:t>a </a:t>
            </a:r>
            <a:r>
              <a:rPr sz="1100" b="0" spc="-5" dirty="0">
                <a:latin typeface="Bookman Old Style"/>
                <a:cs typeface="Bookman Old Style"/>
              </a:rPr>
              <a:t>bit </a:t>
            </a:r>
            <a:r>
              <a:rPr sz="1100" b="0" dirty="0">
                <a:latin typeface="Bookman Old Style"/>
                <a:cs typeface="Bookman Old Style"/>
              </a:rPr>
              <a:t>of </a:t>
            </a:r>
            <a:r>
              <a:rPr sz="1100" b="0" spc="-5" dirty="0">
                <a:latin typeface="Bookman Old Style"/>
                <a:cs typeface="Bookman Old Style"/>
              </a:rPr>
              <a:t>data. </a:t>
            </a:r>
            <a:r>
              <a:rPr sz="1100" b="0" dirty="0">
                <a:solidFill>
                  <a:srgbClr val="FF0000"/>
                </a:solidFill>
                <a:latin typeface="Bookman Old Style"/>
                <a:cs typeface="Bookman Old Style"/>
              </a:rPr>
              <a:t>Had up </a:t>
            </a:r>
            <a:r>
              <a:rPr sz="1100" b="0" spc="-10" dirty="0">
                <a:solidFill>
                  <a:srgbClr val="FF0000"/>
                </a:solidFill>
                <a:latin typeface="Bookman Old Style"/>
                <a:cs typeface="Bookman Old Style"/>
              </a:rPr>
              <a:t>to 32 </a:t>
            </a:r>
            <a:r>
              <a:rPr sz="1100" b="0" spc="-5" dirty="0">
                <a:solidFill>
                  <a:srgbClr val="FF0000"/>
                </a:solidFill>
                <a:latin typeface="Bookman Old Style"/>
                <a:cs typeface="Bookman Old Style"/>
              </a:rPr>
              <a:t>kilobytes </a:t>
            </a:r>
            <a:r>
              <a:rPr sz="1100" b="0" dirty="0">
                <a:solidFill>
                  <a:srgbClr val="FF0000"/>
                </a:solidFill>
                <a:latin typeface="Bookman Old Style"/>
                <a:cs typeface="Bookman Old Style"/>
              </a:rPr>
              <a:t>of  </a:t>
            </a:r>
            <a:r>
              <a:rPr sz="1100" b="0" spc="-5" dirty="0">
                <a:solidFill>
                  <a:srgbClr val="FF0000"/>
                </a:solidFill>
                <a:latin typeface="Bookman Old Style"/>
                <a:cs typeface="Bookman Old Style"/>
              </a:rPr>
              <a:t>RAM </a:t>
            </a:r>
            <a:r>
              <a:rPr sz="1100" b="0" spc="-5" dirty="0">
                <a:latin typeface="Bookman Old Style"/>
                <a:cs typeface="Bookman Old Style"/>
              </a:rPr>
              <a:t>and speeds </a:t>
            </a:r>
            <a:r>
              <a:rPr sz="1100" b="0" spc="-10" dirty="0">
                <a:latin typeface="Bookman Old Style"/>
                <a:cs typeface="Bookman Old Style"/>
              </a:rPr>
              <a:t>reading </a:t>
            </a:r>
            <a:r>
              <a:rPr sz="1100" b="0" spc="-5" dirty="0">
                <a:solidFill>
                  <a:srgbClr val="FF0000"/>
                </a:solidFill>
                <a:latin typeface="Bookman Old Style"/>
                <a:cs typeface="Bookman Old Style"/>
              </a:rPr>
              <a:t>200,000 </a:t>
            </a:r>
            <a:r>
              <a:rPr sz="1100" b="0" spc="-10" dirty="0">
                <a:solidFill>
                  <a:srgbClr val="FF0000"/>
                </a:solidFill>
                <a:latin typeface="Bookman Old Style"/>
                <a:cs typeface="Bookman Old Style"/>
              </a:rPr>
              <a:t>to </a:t>
            </a:r>
            <a:r>
              <a:rPr sz="1100" b="0" spc="-5" dirty="0">
                <a:solidFill>
                  <a:srgbClr val="FF0000"/>
                </a:solidFill>
                <a:latin typeface="Bookman Old Style"/>
                <a:cs typeface="Bookman Old Style"/>
              </a:rPr>
              <a:t>300,000 Instructions per Secon</a:t>
            </a:r>
            <a:r>
              <a:rPr sz="1100" b="0" spc="-5" dirty="0">
                <a:latin typeface="Bookman Old Style"/>
                <a:cs typeface="Bookman Old Style"/>
              </a:rPr>
              <a:t>d. </a:t>
            </a:r>
            <a:r>
              <a:rPr sz="1100" b="0" dirty="0">
                <a:latin typeface="Bookman Old Style"/>
                <a:cs typeface="Bookman Old Style"/>
              </a:rPr>
              <a:t>Had  </a:t>
            </a:r>
            <a:r>
              <a:rPr sz="1100" b="0" spc="-5" dirty="0">
                <a:latin typeface="Bookman Old Style"/>
                <a:cs typeface="Bookman Old Style"/>
              </a:rPr>
              <a:t>enough memory </a:t>
            </a:r>
            <a:r>
              <a:rPr sz="1100" b="0" dirty="0">
                <a:latin typeface="Bookman Old Style"/>
                <a:cs typeface="Bookman Old Style"/>
              </a:rPr>
              <a:t>and </a:t>
            </a:r>
            <a:r>
              <a:rPr sz="1100" b="0" spc="-5" dirty="0">
                <a:latin typeface="Bookman Old Style"/>
                <a:cs typeface="Bookman Old Style"/>
              </a:rPr>
              <a:t>processing power </a:t>
            </a:r>
            <a:r>
              <a:rPr sz="1100" b="0" dirty="0">
                <a:latin typeface="Bookman Old Style"/>
                <a:cs typeface="Bookman Old Style"/>
              </a:rPr>
              <a:t>to </a:t>
            </a:r>
            <a:r>
              <a:rPr sz="1100" b="0" spc="-5" dirty="0">
                <a:latin typeface="Bookman Old Style"/>
                <a:cs typeface="Bookman Old Style"/>
              </a:rPr>
              <a:t>be used </a:t>
            </a:r>
            <a:r>
              <a:rPr sz="1100" b="0" spc="-10" dirty="0">
                <a:latin typeface="Bookman Old Style"/>
                <a:cs typeface="Bookman Old Style"/>
              </a:rPr>
              <a:t>more </a:t>
            </a:r>
            <a:r>
              <a:rPr sz="1100" b="0" spc="-5" dirty="0">
                <a:latin typeface="Bookman Old Style"/>
                <a:cs typeface="Bookman Old Style"/>
              </a:rPr>
              <a:t>widely for </a:t>
            </a:r>
            <a:r>
              <a:rPr sz="1100" b="0" spc="-5" dirty="0">
                <a:solidFill>
                  <a:srgbClr val="FF0000"/>
                </a:solidFill>
                <a:latin typeface="Bookman Old Style"/>
                <a:cs typeface="Bookman Old Style"/>
              </a:rPr>
              <a:t>scientific  work and for business tasks </a:t>
            </a:r>
            <a:r>
              <a:rPr sz="1100" b="0" spc="-5" dirty="0">
                <a:latin typeface="Bookman Old Style"/>
                <a:cs typeface="Bookman Old Style"/>
              </a:rPr>
              <a:t>such as automating the pay roll </a:t>
            </a:r>
            <a:r>
              <a:rPr sz="1100" b="0" dirty="0">
                <a:latin typeface="Bookman Old Style"/>
                <a:cs typeface="Bookman Old Style"/>
              </a:rPr>
              <a:t>and </a:t>
            </a:r>
            <a:r>
              <a:rPr sz="1100" b="0" spc="-5" dirty="0">
                <a:latin typeface="Bookman Old Style"/>
                <a:cs typeface="Bookman Old Style"/>
              </a:rPr>
              <a:t>billing.  </a:t>
            </a:r>
            <a:r>
              <a:rPr sz="1100" b="0" spc="-5" dirty="0">
                <a:solidFill>
                  <a:srgbClr val="FF0000"/>
                </a:solidFill>
                <a:latin typeface="Bookman Old Style"/>
                <a:cs typeface="Bookman Old Style"/>
              </a:rPr>
              <a:t>Magnetic tapes </a:t>
            </a:r>
            <a:r>
              <a:rPr sz="1100" b="0" spc="-5" dirty="0">
                <a:latin typeface="Bookman Old Style"/>
                <a:cs typeface="Bookman Old Style"/>
              </a:rPr>
              <a:t>were common external storage devices. </a:t>
            </a:r>
            <a:r>
              <a:rPr sz="1100" b="0" dirty="0">
                <a:solidFill>
                  <a:srgbClr val="FF0000"/>
                </a:solidFill>
                <a:latin typeface="Bookman Old Style"/>
                <a:cs typeface="Bookman Old Style"/>
              </a:rPr>
              <a:t>Punched </a:t>
            </a:r>
            <a:r>
              <a:rPr sz="1100" b="0" spc="-5" dirty="0">
                <a:solidFill>
                  <a:srgbClr val="FF0000"/>
                </a:solidFill>
                <a:latin typeface="Bookman Old Style"/>
                <a:cs typeface="Bookman Old Style"/>
              </a:rPr>
              <a:t>cards </a:t>
            </a:r>
            <a:r>
              <a:rPr sz="900" b="0" i="1" dirty="0">
                <a:latin typeface="Bookman Old Style"/>
                <a:cs typeface="Bookman Old Style"/>
              </a:rPr>
              <a:t>(a </a:t>
            </a:r>
            <a:r>
              <a:rPr sz="900" b="0" i="1" spc="-5" dirty="0">
                <a:latin typeface="Bookman Old Style"/>
                <a:cs typeface="Bookman Old Style"/>
              </a:rPr>
              <a:t>card  perforated according </a:t>
            </a:r>
            <a:r>
              <a:rPr sz="900" b="0" i="1" spc="-10" dirty="0">
                <a:latin typeface="Bookman Old Style"/>
                <a:cs typeface="Bookman Old Style"/>
              </a:rPr>
              <a:t>to </a:t>
            </a:r>
            <a:r>
              <a:rPr sz="900" b="0" i="1" dirty="0">
                <a:latin typeface="Bookman Old Style"/>
                <a:cs typeface="Bookman Old Style"/>
              </a:rPr>
              <a:t>a </a:t>
            </a:r>
            <a:r>
              <a:rPr sz="900" b="0" i="1" spc="-5" dirty="0">
                <a:latin typeface="Bookman Old Style"/>
                <a:cs typeface="Bookman Old Style"/>
              </a:rPr>
              <a:t>code </a:t>
            </a:r>
            <a:r>
              <a:rPr sz="900" b="0" i="1" dirty="0">
                <a:latin typeface="Bookman Old Style"/>
                <a:cs typeface="Bookman Old Style"/>
              </a:rPr>
              <a:t>for </a:t>
            </a:r>
            <a:r>
              <a:rPr sz="900" b="0" i="1" spc="-5" dirty="0">
                <a:latin typeface="Bookman Old Style"/>
                <a:cs typeface="Bookman Old Style"/>
              </a:rPr>
              <a:t>controlling </a:t>
            </a:r>
            <a:r>
              <a:rPr sz="900" b="0" i="1" spc="-10" dirty="0">
                <a:latin typeface="Bookman Old Style"/>
                <a:cs typeface="Bookman Old Style"/>
              </a:rPr>
              <a:t>the </a:t>
            </a:r>
            <a:r>
              <a:rPr sz="900" b="0" i="1" spc="-5" dirty="0">
                <a:latin typeface="Bookman Old Style"/>
                <a:cs typeface="Bookman Old Style"/>
              </a:rPr>
              <a:t>operation </a:t>
            </a:r>
            <a:r>
              <a:rPr sz="900" b="0" i="1" spc="-10" dirty="0">
                <a:latin typeface="Bookman Old Style"/>
                <a:cs typeface="Bookman Old Style"/>
              </a:rPr>
              <a:t>of </a:t>
            </a:r>
            <a:r>
              <a:rPr sz="900" b="0" i="1" dirty="0">
                <a:latin typeface="Bookman Old Style"/>
                <a:cs typeface="Bookman Old Style"/>
              </a:rPr>
              <a:t>a </a:t>
            </a:r>
            <a:r>
              <a:rPr sz="900" b="0" i="1" spc="-5" dirty="0">
                <a:latin typeface="Bookman Old Style"/>
                <a:cs typeface="Bookman Old Style"/>
              </a:rPr>
              <a:t>machine) </a:t>
            </a:r>
            <a:r>
              <a:rPr sz="1100" b="0" spc="-5" dirty="0">
                <a:latin typeface="Bookman Old Style"/>
                <a:cs typeface="Bookman Old Style"/>
              </a:rPr>
              <a:t>were used for inputs  </a:t>
            </a:r>
            <a:r>
              <a:rPr sz="1100" b="0" dirty="0">
                <a:latin typeface="Bookman Old Style"/>
                <a:cs typeface="Bookman Old Style"/>
              </a:rPr>
              <a:t>and </a:t>
            </a:r>
            <a:r>
              <a:rPr sz="1100" b="0" spc="-5" dirty="0">
                <a:latin typeface="Bookman Old Style"/>
                <a:cs typeface="Bookman Old Style"/>
              </a:rPr>
              <a:t>output. These computers </a:t>
            </a:r>
            <a:r>
              <a:rPr sz="1100" b="0" spc="-5" dirty="0">
                <a:solidFill>
                  <a:srgbClr val="FF0000"/>
                </a:solidFill>
                <a:latin typeface="Bookman Old Style"/>
                <a:cs typeface="Bookman Old Style"/>
              </a:rPr>
              <a:t>used assembly language</a:t>
            </a:r>
            <a:endParaRPr sz="1100" dirty="0">
              <a:solidFill>
                <a:srgbClr val="FF0000"/>
              </a:solidFill>
              <a:latin typeface="Bookman Old Style"/>
              <a:cs typeface="Bookman Old Style"/>
            </a:endParaRPr>
          </a:p>
          <a:p>
            <a:pPr marL="12700" algn="just">
              <a:lnSpc>
                <a:spcPts val="1295"/>
              </a:lnSpc>
            </a:pPr>
            <a:r>
              <a:rPr sz="1100" b="1" spc="-5" dirty="0">
                <a:latin typeface="Bookman Old Style"/>
                <a:cs typeface="Bookman Old Style"/>
              </a:rPr>
              <a:t>Third Generation (Integrated Circuits)</a:t>
            </a:r>
            <a:r>
              <a:rPr sz="1100" b="1" spc="0" dirty="0">
                <a:latin typeface="Bookman Old Style"/>
                <a:cs typeface="Bookman Old Style"/>
              </a:rPr>
              <a:t> </a:t>
            </a:r>
            <a:r>
              <a:rPr sz="1100" b="1" dirty="0">
                <a:latin typeface="Bookman Old Style"/>
                <a:cs typeface="Bookman Old Style"/>
              </a:rPr>
              <a:t>1964-1971</a:t>
            </a:r>
            <a:endParaRPr sz="1100" dirty="0">
              <a:latin typeface="Bookman Old Style"/>
              <a:cs typeface="Bookman Old Style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pc="-5" dirty="0"/>
              <a:t>Page</a:t>
            </a:r>
            <a:r>
              <a:rPr spc="-50" dirty="0"/>
              <a:t> </a:t>
            </a:r>
            <a:fld id="{81D60167-4931-47E6-BA6A-407CBD079E47}" type="slidenum">
              <a:rPr dirty="0"/>
              <a:t>4</a:t>
            </a:fld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438404"/>
            <a:ext cx="5514975" cy="76208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latin typeface="Cambria"/>
                <a:cs typeface="Cambria"/>
              </a:rPr>
              <a:t>Types and Evolution of</a:t>
            </a:r>
            <a:r>
              <a:rPr sz="1100" b="1" spc="-10" dirty="0">
                <a:latin typeface="Cambria"/>
                <a:cs typeface="Cambria"/>
              </a:rPr>
              <a:t> </a:t>
            </a:r>
            <a:r>
              <a:rPr sz="1100" b="1" spc="-5" dirty="0">
                <a:latin typeface="Cambria"/>
                <a:cs typeface="Cambria"/>
              </a:rPr>
              <a:t>Computers</a:t>
            </a:r>
            <a:endParaRPr sz="11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1300" dirty="0">
              <a:latin typeface="Times New Roman"/>
              <a:cs typeface="Times New Roman"/>
            </a:endParaRPr>
          </a:p>
          <a:p>
            <a:pPr marL="12700" marR="6350" algn="just">
              <a:lnSpc>
                <a:spcPct val="97900"/>
              </a:lnSpc>
              <a:spcBef>
                <a:spcPts val="785"/>
              </a:spcBef>
            </a:pPr>
            <a:r>
              <a:rPr sz="1100" b="0" spc="-5" dirty="0">
                <a:latin typeface="Bookman Old Style"/>
                <a:cs typeface="Bookman Old Style"/>
              </a:rPr>
              <a:t>Third generation computers </a:t>
            </a:r>
            <a:r>
              <a:rPr sz="1100" b="0" dirty="0">
                <a:latin typeface="Bookman Old Style"/>
                <a:cs typeface="Bookman Old Style"/>
              </a:rPr>
              <a:t>relied on </a:t>
            </a:r>
            <a:r>
              <a:rPr sz="1100" b="0" spc="-5" dirty="0">
                <a:solidFill>
                  <a:srgbClr val="FF0000"/>
                </a:solidFill>
                <a:latin typeface="Bookman Old Style"/>
                <a:cs typeface="Bookman Old Style"/>
              </a:rPr>
              <a:t>integrated circuits </a:t>
            </a:r>
            <a:r>
              <a:rPr sz="1100" b="0" spc="-5" dirty="0">
                <a:latin typeface="Bookman Old Style"/>
                <a:cs typeface="Bookman Old Style"/>
              </a:rPr>
              <a:t>which were made by  printing hundreds and thousands </a:t>
            </a:r>
            <a:r>
              <a:rPr sz="1100" b="0" dirty="0">
                <a:latin typeface="Bookman Old Style"/>
                <a:cs typeface="Bookman Old Style"/>
              </a:rPr>
              <a:t>of </a:t>
            </a:r>
            <a:r>
              <a:rPr sz="1100" b="0" spc="-5" dirty="0">
                <a:latin typeface="Bookman Old Style"/>
                <a:cs typeface="Bookman Old Style"/>
              </a:rPr>
              <a:t>tiny transistors </a:t>
            </a:r>
            <a:r>
              <a:rPr sz="1100" b="0" dirty="0">
                <a:latin typeface="Bookman Old Style"/>
                <a:cs typeface="Bookman Old Style"/>
              </a:rPr>
              <a:t>on </a:t>
            </a:r>
            <a:r>
              <a:rPr sz="1100" b="0" spc="-5" dirty="0">
                <a:latin typeface="Bookman Old Style"/>
                <a:cs typeface="Bookman Old Style"/>
              </a:rPr>
              <a:t>small silicon chips  (</a:t>
            </a:r>
            <a:r>
              <a:rPr sz="900" b="1" spc="-5" dirty="0">
                <a:solidFill>
                  <a:srgbClr val="0000FF"/>
                </a:solidFill>
                <a:latin typeface="Bookman Old Style"/>
                <a:cs typeface="Bookman Old Style"/>
              </a:rPr>
              <a:t>microchip </a:t>
            </a:r>
            <a:r>
              <a:rPr sz="900" b="1" dirty="0">
                <a:solidFill>
                  <a:srgbClr val="0000FF"/>
                </a:solidFill>
                <a:latin typeface="Bookman Old Style"/>
                <a:cs typeface="Bookman Old Style"/>
              </a:rPr>
              <a:t>- </a:t>
            </a:r>
            <a:r>
              <a:rPr sz="1000" b="0" spc="-5" dirty="0">
                <a:latin typeface="Bookman Old Style"/>
                <a:cs typeface="Bookman Old Style"/>
              </a:rPr>
              <a:t>a tiny </a:t>
            </a:r>
            <a:r>
              <a:rPr sz="1000" b="0" spc="-10" dirty="0">
                <a:latin typeface="Bookman Old Style"/>
                <a:cs typeface="Bookman Old Style"/>
              </a:rPr>
              <a:t>wafer of </a:t>
            </a:r>
            <a:r>
              <a:rPr sz="1000" b="0" spc="-5" dirty="0">
                <a:latin typeface="Bookman Old Style"/>
                <a:cs typeface="Bookman Old Style"/>
              </a:rPr>
              <a:t>semiconducting material </a:t>
            </a:r>
            <a:r>
              <a:rPr sz="1000" b="0" spc="-10" dirty="0">
                <a:latin typeface="Bookman Old Style"/>
                <a:cs typeface="Bookman Old Style"/>
              </a:rPr>
              <a:t>used </a:t>
            </a:r>
            <a:r>
              <a:rPr sz="1000" b="0" dirty="0">
                <a:latin typeface="Bookman Old Style"/>
                <a:cs typeface="Bookman Old Style"/>
              </a:rPr>
              <a:t>to </a:t>
            </a:r>
            <a:r>
              <a:rPr sz="1000" b="0" spc="-5" dirty="0">
                <a:latin typeface="Bookman Old Style"/>
                <a:cs typeface="Bookman Old Style"/>
              </a:rPr>
              <a:t>make an integrated  circuit.)</a:t>
            </a:r>
            <a:r>
              <a:rPr sz="1100" b="0" spc="-5" dirty="0">
                <a:latin typeface="Bookman Old Style"/>
                <a:cs typeface="Bookman Old Style"/>
              </a:rPr>
              <a:t>. These were called semi conductors. Computer </a:t>
            </a:r>
            <a:r>
              <a:rPr sz="1100" b="0" spc="-5" dirty="0">
                <a:solidFill>
                  <a:srgbClr val="FF0000"/>
                </a:solidFill>
                <a:latin typeface="Bookman Old Style"/>
                <a:cs typeface="Bookman Old Style"/>
              </a:rPr>
              <a:t>memory expanded </a:t>
            </a:r>
            <a:r>
              <a:rPr sz="1100" b="0" spc="-10" dirty="0">
                <a:solidFill>
                  <a:srgbClr val="FF0000"/>
                </a:solidFill>
                <a:latin typeface="Bookman Old Style"/>
                <a:cs typeface="Bookman Old Style"/>
              </a:rPr>
              <a:t>to  </a:t>
            </a:r>
            <a:r>
              <a:rPr sz="1100" b="0" spc="-5" dirty="0">
                <a:solidFill>
                  <a:srgbClr val="FF0000"/>
                </a:solidFill>
                <a:latin typeface="Bookman Old Style"/>
                <a:cs typeface="Bookman Old Style"/>
              </a:rPr>
              <a:t>megabytes </a:t>
            </a:r>
            <a:r>
              <a:rPr sz="1100" b="0" dirty="0">
                <a:solidFill>
                  <a:srgbClr val="FF0000"/>
                </a:solidFill>
                <a:latin typeface="Bookman Old Style"/>
                <a:cs typeface="Bookman Old Style"/>
              </a:rPr>
              <a:t>of </a:t>
            </a:r>
            <a:r>
              <a:rPr sz="1100" b="0" spc="-5" dirty="0">
                <a:solidFill>
                  <a:srgbClr val="FF0000"/>
                </a:solidFill>
                <a:latin typeface="Bookman Old Style"/>
                <a:cs typeface="Bookman Old Style"/>
              </a:rPr>
              <a:t>RAM memory</a:t>
            </a:r>
            <a:r>
              <a:rPr sz="1100" b="0" spc="-5" dirty="0">
                <a:latin typeface="Bookman Old Style"/>
                <a:cs typeface="Bookman Old Style"/>
              </a:rPr>
              <a:t>. Speed accelerated </a:t>
            </a:r>
            <a:r>
              <a:rPr sz="1100" b="0" dirty="0">
                <a:latin typeface="Bookman Old Style"/>
                <a:cs typeface="Bookman Old Style"/>
              </a:rPr>
              <a:t>to </a:t>
            </a:r>
            <a:r>
              <a:rPr sz="1100" b="0" dirty="0">
                <a:solidFill>
                  <a:srgbClr val="FF0000"/>
                </a:solidFill>
                <a:latin typeface="Bookman Old Style"/>
                <a:cs typeface="Bookman Old Style"/>
              </a:rPr>
              <a:t>5 </a:t>
            </a:r>
            <a:r>
              <a:rPr sz="1100" b="0" spc="-5" dirty="0">
                <a:solidFill>
                  <a:srgbClr val="FF0000"/>
                </a:solidFill>
                <a:latin typeface="Bookman Old Style"/>
                <a:cs typeface="Bookman Old Style"/>
              </a:rPr>
              <a:t>million instructions </a:t>
            </a:r>
            <a:r>
              <a:rPr sz="1100" b="0" spc="-10" dirty="0">
                <a:solidFill>
                  <a:srgbClr val="FF0000"/>
                </a:solidFill>
                <a:latin typeface="Bookman Old Style"/>
                <a:cs typeface="Bookman Old Style"/>
              </a:rPr>
              <a:t>per  </a:t>
            </a:r>
            <a:r>
              <a:rPr sz="1100" b="0" spc="-5" dirty="0">
                <a:solidFill>
                  <a:srgbClr val="FF0000"/>
                </a:solidFill>
                <a:latin typeface="Bookman Old Style"/>
                <a:cs typeface="Bookman Old Style"/>
              </a:rPr>
              <a:t>second</a:t>
            </a:r>
            <a:r>
              <a:rPr sz="1100" b="0" spc="-5" dirty="0">
                <a:latin typeface="Bookman Old Style"/>
                <a:cs typeface="Bookman Old Style"/>
              </a:rPr>
              <a:t>. Introduced software that could </a:t>
            </a:r>
            <a:r>
              <a:rPr sz="1100" b="0" spc="-10" dirty="0">
                <a:latin typeface="Bookman Old Style"/>
                <a:cs typeface="Bookman Old Style"/>
              </a:rPr>
              <a:t>be </a:t>
            </a:r>
            <a:r>
              <a:rPr sz="1100" b="0" spc="-5" dirty="0">
                <a:latin typeface="Bookman Old Style"/>
                <a:cs typeface="Bookman Old Style"/>
              </a:rPr>
              <a:t>used </a:t>
            </a:r>
            <a:r>
              <a:rPr sz="1100" b="0" spc="-10" dirty="0">
                <a:latin typeface="Bookman Old Style"/>
                <a:cs typeface="Bookman Old Style"/>
              </a:rPr>
              <a:t>by </a:t>
            </a:r>
            <a:r>
              <a:rPr sz="1100" b="0" spc="-5" dirty="0">
                <a:latin typeface="Bookman Old Style"/>
                <a:cs typeface="Bookman Old Style"/>
              </a:rPr>
              <a:t>people without </a:t>
            </a:r>
            <a:r>
              <a:rPr sz="1100" b="0" spc="-10" dirty="0">
                <a:latin typeface="Bookman Old Style"/>
                <a:cs typeface="Bookman Old Style"/>
              </a:rPr>
              <a:t>extensive  </a:t>
            </a:r>
            <a:r>
              <a:rPr sz="1100" b="0" spc="-5" dirty="0">
                <a:latin typeface="Bookman Old Style"/>
                <a:cs typeface="Bookman Old Style"/>
              </a:rPr>
              <a:t>technical training. They were </a:t>
            </a:r>
            <a:r>
              <a:rPr sz="1100" b="0" spc="-10" dirty="0">
                <a:latin typeface="Bookman Old Style"/>
                <a:cs typeface="Bookman Old Style"/>
              </a:rPr>
              <a:t>moderate </a:t>
            </a:r>
            <a:r>
              <a:rPr sz="1100" b="0" spc="-5" dirty="0">
                <a:latin typeface="Bookman Old Style"/>
                <a:cs typeface="Bookman Old Style"/>
              </a:rPr>
              <a:t>in size </a:t>
            </a:r>
            <a:r>
              <a:rPr sz="1100" b="0" dirty="0">
                <a:latin typeface="Bookman Old Style"/>
                <a:cs typeface="Bookman Old Style"/>
              </a:rPr>
              <a:t>and </a:t>
            </a:r>
            <a:r>
              <a:rPr sz="1100" b="0" spc="-5" dirty="0">
                <a:latin typeface="Bookman Old Style"/>
                <a:cs typeface="Bookman Old Style"/>
              </a:rPr>
              <a:t>occupied less space. E.g.  mini computers. </a:t>
            </a:r>
            <a:r>
              <a:rPr sz="1100" b="0" spc="-10" dirty="0">
                <a:latin typeface="Bookman Old Style"/>
                <a:cs typeface="Bookman Old Style"/>
              </a:rPr>
              <a:t>Example </a:t>
            </a:r>
            <a:r>
              <a:rPr sz="1100" b="0" dirty="0">
                <a:latin typeface="Bookman Old Style"/>
                <a:cs typeface="Bookman Old Style"/>
              </a:rPr>
              <a:t>of </a:t>
            </a:r>
            <a:r>
              <a:rPr sz="1100" b="0" spc="-5" dirty="0">
                <a:latin typeface="Bookman Old Style"/>
                <a:cs typeface="Bookman Old Style"/>
              </a:rPr>
              <a:t>3</a:t>
            </a:r>
            <a:r>
              <a:rPr sz="1050" b="0" spc="-7" baseline="19841" dirty="0">
                <a:latin typeface="Bookman Old Style"/>
                <a:cs typeface="Bookman Old Style"/>
              </a:rPr>
              <a:t>rd </a:t>
            </a:r>
            <a:r>
              <a:rPr sz="1100" b="0" spc="-5" dirty="0">
                <a:latin typeface="Bookman Old Style"/>
                <a:cs typeface="Bookman Old Style"/>
              </a:rPr>
              <a:t>generation computer </a:t>
            </a:r>
            <a:r>
              <a:rPr sz="1100" b="0" dirty="0">
                <a:latin typeface="Bookman Old Style"/>
                <a:cs typeface="Bookman Old Style"/>
              </a:rPr>
              <a:t>was </a:t>
            </a:r>
            <a:r>
              <a:rPr sz="1100" b="0" spc="-5" dirty="0">
                <a:latin typeface="Bookman Old Style"/>
                <a:cs typeface="Bookman Old Style"/>
              </a:rPr>
              <a:t>LILLIAC IV which </a:t>
            </a:r>
            <a:r>
              <a:rPr sz="1100" b="0" dirty="0">
                <a:latin typeface="Bookman Old Style"/>
                <a:cs typeface="Bookman Old Style"/>
              </a:rPr>
              <a:t>was  </a:t>
            </a:r>
            <a:r>
              <a:rPr sz="1100" b="0" spc="-5" dirty="0">
                <a:latin typeface="Bookman Old Style"/>
                <a:cs typeface="Bookman Old Style"/>
              </a:rPr>
              <a:t>designed in the late 1960s at the University </a:t>
            </a:r>
            <a:r>
              <a:rPr sz="1100" b="0" dirty="0">
                <a:latin typeface="Bookman Old Style"/>
                <a:cs typeface="Bookman Old Style"/>
              </a:rPr>
              <a:t>of </a:t>
            </a:r>
            <a:r>
              <a:rPr sz="1100" b="0" spc="-5" dirty="0">
                <a:latin typeface="Bookman Old Style"/>
                <a:cs typeface="Bookman Old Style"/>
              </a:rPr>
              <a:t>Illinois, which </a:t>
            </a:r>
            <a:r>
              <a:rPr sz="1100" b="0" dirty="0">
                <a:latin typeface="Bookman Old Style"/>
                <a:cs typeface="Bookman Old Style"/>
              </a:rPr>
              <a:t>had </a:t>
            </a:r>
            <a:r>
              <a:rPr sz="1100" b="0" spc="-5" dirty="0">
                <a:latin typeface="Bookman Old Style"/>
                <a:cs typeface="Bookman Old Style"/>
              </a:rPr>
              <a:t>64 separate  </a:t>
            </a:r>
            <a:r>
              <a:rPr sz="1100" b="0" dirty="0">
                <a:latin typeface="Bookman Old Style"/>
                <a:cs typeface="Bookman Old Style"/>
              </a:rPr>
              <a:t>CPUs </a:t>
            </a:r>
            <a:r>
              <a:rPr sz="1100" b="0" spc="-5" dirty="0">
                <a:latin typeface="Bookman Old Style"/>
                <a:cs typeface="Bookman Old Style"/>
              </a:rPr>
              <a:t>all supervised by </a:t>
            </a:r>
            <a:r>
              <a:rPr sz="1100" b="0" dirty="0">
                <a:latin typeface="Bookman Old Style"/>
                <a:cs typeface="Bookman Old Style"/>
              </a:rPr>
              <a:t>a </a:t>
            </a:r>
            <a:r>
              <a:rPr sz="1100" b="0" spc="-5" dirty="0">
                <a:latin typeface="Bookman Old Style"/>
                <a:cs typeface="Bookman Old Style"/>
              </a:rPr>
              <a:t>common control unit </a:t>
            </a:r>
            <a:r>
              <a:rPr sz="1100" b="0" dirty="0">
                <a:latin typeface="Bookman Old Style"/>
                <a:cs typeface="Bookman Old Style"/>
              </a:rPr>
              <a:t>and </a:t>
            </a:r>
            <a:r>
              <a:rPr sz="1100" b="0" spc="-5" dirty="0">
                <a:latin typeface="Bookman Old Style"/>
                <a:cs typeface="Bookman Old Style"/>
              </a:rPr>
              <a:t>all capable </a:t>
            </a:r>
            <a:r>
              <a:rPr sz="1100" b="0" dirty="0">
                <a:latin typeface="Bookman Old Style"/>
                <a:cs typeface="Bookman Old Style"/>
              </a:rPr>
              <a:t>of </a:t>
            </a:r>
            <a:r>
              <a:rPr sz="1100" b="0" spc="-5" dirty="0">
                <a:latin typeface="Bookman Old Style"/>
                <a:cs typeface="Bookman Old Style"/>
              </a:rPr>
              <a:t>operating  simultaneously. Used high-level languages like </a:t>
            </a:r>
            <a:r>
              <a:rPr sz="1100" b="0" spc="-5" dirty="0">
                <a:solidFill>
                  <a:srgbClr val="FF0000"/>
                </a:solidFill>
                <a:latin typeface="Bookman Old Style"/>
                <a:cs typeface="Bookman Old Style"/>
              </a:rPr>
              <a:t>FORTRAN </a:t>
            </a:r>
            <a:r>
              <a:rPr sz="1100" b="0" i="1" spc="-5" dirty="0">
                <a:solidFill>
                  <a:srgbClr val="FF0000"/>
                </a:solidFill>
                <a:latin typeface="Bookman Old Style"/>
                <a:cs typeface="Bookman Old Style"/>
              </a:rPr>
              <a:t>(Formula Translation)</a:t>
            </a:r>
            <a:r>
              <a:rPr sz="1100" b="0" spc="-5" dirty="0">
                <a:solidFill>
                  <a:srgbClr val="FF0000"/>
                </a:solidFill>
                <a:latin typeface="Bookman Old Style"/>
                <a:cs typeface="Bookman Old Style"/>
              </a:rPr>
              <a:t>,  COBOL (</a:t>
            </a:r>
            <a:r>
              <a:rPr sz="1100" b="0" i="1" spc="-5" dirty="0">
                <a:solidFill>
                  <a:srgbClr val="FF0000"/>
                </a:solidFill>
                <a:latin typeface="Bookman Old Style"/>
                <a:cs typeface="Bookman Old Style"/>
              </a:rPr>
              <a:t>Common Business Oriented </a:t>
            </a:r>
            <a:r>
              <a:rPr sz="1100" b="0" i="1" dirty="0">
                <a:solidFill>
                  <a:srgbClr val="FF0000"/>
                </a:solidFill>
                <a:latin typeface="Bookman Old Style"/>
                <a:cs typeface="Bookman Old Style"/>
              </a:rPr>
              <a:t>Language)</a:t>
            </a:r>
            <a:r>
              <a:rPr sz="1100" b="0" dirty="0">
                <a:solidFill>
                  <a:srgbClr val="FF0000"/>
                </a:solidFill>
                <a:latin typeface="Bookman Old Style"/>
                <a:cs typeface="Bookman Old Style"/>
              </a:rPr>
              <a:t>, and </a:t>
            </a:r>
            <a:r>
              <a:rPr sz="1100" b="0" spc="-5" dirty="0">
                <a:solidFill>
                  <a:srgbClr val="FF0000"/>
                </a:solidFill>
                <a:latin typeface="Bookman Old Style"/>
                <a:cs typeface="Bookman Old Style"/>
              </a:rPr>
              <a:t>BASIC </a:t>
            </a:r>
            <a:r>
              <a:rPr sz="1100" b="0" i="1" spc="-5" dirty="0">
                <a:solidFill>
                  <a:srgbClr val="FF0000"/>
                </a:solidFill>
                <a:latin typeface="Bookman Old Style"/>
                <a:cs typeface="Bookman Old Style"/>
              </a:rPr>
              <a:t>(Beginners’ All-  purpose Symbolic </a:t>
            </a:r>
            <a:r>
              <a:rPr sz="1100" b="0" i="1" spc="-10" dirty="0">
                <a:solidFill>
                  <a:srgbClr val="FF0000"/>
                </a:solidFill>
                <a:latin typeface="Bookman Old Style"/>
                <a:cs typeface="Bookman Old Style"/>
              </a:rPr>
              <a:t>Instruction </a:t>
            </a:r>
            <a:r>
              <a:rPr sz="1100" b="0" i="1" spc="-5" dirty="0">
                <a:solidFill>
                  <a:srgbClr val="FF0000"/>
                </a:solidFill>
                <a:latin typeface="Bookman Old Style"/>
                <a:cs typeface="Bookman Old Style"/>
              </a:rPr>
              <a:t>Code). </a:t>
            </a:r>
            <a:r>
              <a:rPr sz="1100" b="0" spc="-5" dirty="0">
                <a:latin typeface="Bookman Old Style"/>
                <a:cs typeface="Bookman Old Style"/>
              </a:rPr>
              <a:t>They started showing </a:t>
            </a:r>
            <a:r>
              <a:rPr sz="1100" b="0" spc="-10" dirty="0">
                <a:latin typeface="Bookman Old Style"/>
                <a:cs typeface="Bookman Old Style"/>
              </a:rPr>
              <a:t>the </a:t>
            </a:r>
            <a:r>
              <a:rPr sz="1100" b="0" spc="-5" dirty="0">
                <a:latin typeface="Bookman Old Style"/>
                <a:cs typeface="Bookman Old Style"/>
              </a:rPr>
              <a:t>characteristics </a:t>
            </a:r>
            <a:r>
              <a:rPr sz="1100" b="0" dirty="0">
                <a:latin typeface="Bookman Old Style"/>
                <a:cs typeface="Bookman Old Style"/>
              </a:rPr>
              <a:t>of  </a:t>
            </a:r>
            <a:r>
              <a:rPr sz="1100" b="0" spc="-5" dirty="0">
                <a:latin typeface="Bookman Old Style"/>
                <a:cs typeface="Bookman Old Style"/>
              </a:rPr>
              <a:t>modern day computers with utilities such as printers, disk storage </a:t>
            </a:r>
            <a:r>
              <a:rPr sz="1100" b="0" dirty="0">
                <a:latin typeface="Bookman Old Style"/>
                <a:cs typeface="Bookman Old Style"/>
              </a:rPr>
              <a:t>and  </a:t>
            </a:r>
            <a:r>
              <a:rPr sz="1100" b="0" spc="-5" dirty="0">
                <a:latin typeface="Bookman Old Style"/>
                <a:cs typeface="Bookman Old Style"/>
              </a:rPr>
              <a:t>operating</a:t>
            </a:r>
            <a:r>
              <a:rPr sz="1100" b="0" spc="-10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systems.</a:t>
            </a:r>
            <a:endParaRPr sz="1100" dirty="0">
              <a:latin typeface="Bookman Old Style"/>
              <a:cs typeface="Bookman Old Style"/>
            </a:endParaRPr>
          </a:p>
          <a:p>
            <a:pPr>
              <a:lnSpc>
                <a:spcPct val="100000"/>
              </a:lnSpc>
            </a:pPr>
            <a:endParaRPr sz="1300" dirty="0">
              <a:latin typeface="Times New Roman"/>
              <a:cs typeface="Times New Roman"/>
            </a:endParaRPr>
          </a:p>
          <a:p>
            <a:pPr marL="12700">
              <a:lnSpc>
                <a:spcPts val="1310"/>
              </a:lnSpc>
              <a:spcBef>
                <a:spcPts val="1045"/>
              </a:spcBef>
            </a:pPr>
            <a:r>
              <a:rPr sz="1100" b="1" spc="-5" dirty="0">
                <a:latin typeface="Bookman Old Style"/>
                <a:cs typeface="Bookman Old Style"/>
              </a:rPr>
              <a:t>Fourth Generation (Large Scale Integrated Circuits) </a:t>
            </a:r>
            <a:r>
              <a:rPr sz="1100" b="1" dirty="0">
                <a:latin typeface="Bookman Old Style"/>
                <a:cs typeface="Bookman Old Style"/>
              </a:rPr>
              <a:t>1971 -</a:t>
            </a:r>
            <a:r>
              <a:rPr sz="1100" b="1" spc="35" dirty="0">
                <a:latin typeface="Bookman Old Style"/>
                <a:cs typeface="Bookman Old Style"/>
              </a:rPr>
              <a:t> </a:t>
            </a:r>
            <a:r>
              <a:rPr sz="1100" b="1" spc="-5" dirty="0">
                <a:latin typeface="Bookman Old Style"/>
                <a:cs typeface="Bookman Old Style"/>
              </a:rPr>
              <a:t>Present</a:t>
            </a:r>
            <a:endParaRPr sz="1100" dirty="0">
              <a:latin typeface="Bookman Old Style"/>
              <a:cs typeface="Bookman Old Style"/>
            </a:endParaRPr>
          </a:p>
          <a:p>
            <a:pPr marL="12700" marR="6985" algn="just">
              <a:lnSpc>
                <a:spcPct val="97800"/>
              </a:lnSpc>
              <a:spcBef>
                <a:spcPts val="15"/>
              </a:spcBef>
            </a:pPr>
            <a:r>
              <a:rPr sz="1100" b="0" spc="-5" dirty="0">
                <a:latin typeface="Bookman Old Style"/>
                <a:cs typeface="Bookman Old Style"/>
              </a:rPr>
              <a:t>These extend from 1971 </a:t>
            </a:r>
            <a:r>
              <a:rPr sz="1100" b="0" spc="-10" dirty="0">
                <a:latin typeface="Bookman Old Style"/>
                <a:cs typeface="Bookman Old Style"/>
              </a:rPr>
              <a:t>to </a:t>
            </a:r>
            <a:r>
              <a:rPr sz="1100" b="0" spc="-5" dirty="0">
                <a:latin typeface="Bookman Old Style"/>
                <a:cs typeface="Bookman Old Style"/>
              </a:rPr>
              <a:t>date (present). </a:t>
            </a:r>
            <a:r>
              <a:rPr sz="1100" b="0" spc="-10" dirty="0">
                <a:latin typeface="Bookman Old Style"/>
                <a:cs typeface="Bookman Old Style"/>
              </a:rPr>
              <a:t>They </a:t>
            </a:r>
            <a:r>
              <a:rPr sz="1100" b="0" spc="-5" dirty="0">
                <a:latin typeface="Bookman Old Style"/>
                <a:cs typeface="Bookman Old Style"/>
              </a:rPr>
              <a:t>use </a:t>
            </a:r>
            <a:r>
              <a:rPr sz="1100" b="0" spc="-10" dirty="0">
                <a:solidFill>
                  <a:srgbClr val="FF0000"/>
                </a:solidFill>
                <a:latin typeface="Bookman Old Style"/>
                <a:cs typeface="Bookman Old Style"/>
              </a:rPr>
              <a:t>Very </a:t>
            </a:r>
            <a:r>
              <a:rPr sz="1100" b="0" spc="-5" dirty="0">
                <a:solidFill>
                  <a:srgbClr val="FF0000"/>
                </a:solidFill>
                <a:latin typeface="Bookman Old Style"/>
                <a:cs typeface="Bookman Old Style"/>
              </a:rPr>
              <a:t>Large-Scale Integrated  Circuits (VLSIC) </a:t>
            </a:r>
            <a:r>
              <a:rPr sz="1100" b="0" spc="-5" dirty="0">
                <a:latin typeface="Bookman Old Style"/>
                <a:cs typeface="Bookman Old Style"/>
              </a:rPr>
              <a:t>packed </a:t>
            </a:r>
            <a:r>
              <a:rPr sz="1100" b="0" dirty="0">
                <a:latin typeface="Bookman Old Style"/>
                <a:cs typeface="Bookman Old Style"/>
              </a:rPr>
              <a:t>with </a:t>
            </a:r>
            <a:r>
              <a:rPr sz="1100" b="0" spc="-5" dirty="0">
                <a:latin typeface="Bookman Old Style"/>
                <a:cs typeface="Bookman Old Style"/>
              </a:rPr>
              <a:t>millions and billions </a:t>
            </a:r>
            <a:r>
              <a:rPr sz="1100" b="0" dirty="0">
                <a:latin typeface="Bookman Old Style"/>
                <a:cs typeface="Bookman Old Style"/>
              </a:rPr>
              <a:t>of </a:t>
            </a:r>
            <a:r>
              <a:rPr sz="1100" b="0" spc="-5" dirty="0">
                <a:latin typeface="Bookman Old Style"/>
                <a:cs typeface="Bookman Old Style"/>
              </a:rPr>
              <a:t>circuits per chip. With  VLSIC technology, computer memory, logic </a:t>
            </a:r>
            <a:r>
              <a:rPr sz="1100" b="0" dirty="0">
                <a:latin typeface="Bookman Old Style"/>
                <a:cs typeface="Bookman Old Style"/>
              </a:rPr>
              <a:t>and control </a:t>
            </a:r>
            <a:r>
              <a:rPr sz="1100" b="0" spc="-5" dirty="0">
                <a:latin typeface="Bookman Old Style"/>
                <a:cs typeface="Bookman Old Style"/>
              </a:rPr>
              <a:t>can </a:t>
            </a:r>
            <a:r>
              <a:rPr sz="1100" b="0" spc="-10" dirty="0">
                <a:latin typeface="Bookman Old Style"/>
                <a:cs typeface="Bookman Old Style"/>
              </a:rPr>
              <a:t>be </a:t>
            </a:r>
            <a:r>
              <a:rPr sz="1100" b="0" spc="-5" dirty="0">
                <a:latin typeface="Bookman Old Style"/>
                <a:cs typeface="Bookman Old Style"/>
              </a:rPr>
              <a:t>integrated </a:t>
            </a:r>
            <a:r>
              <a:rPr sz="1100" b="0" dirty="0">
                <a:latin typeface="Bookman Old Style"/>
                <a:cs typeface="Bookman Old Style"/>
              </a:rPr>
              <a:t>on a  </a:t>
            </a:r>
            <a:r>
              <a:rPr sz="1100" b="0" spc="-5" dirty="0">
                <a:latin typeface="Bookman Old Style"/>
                <a:cs typeface="Bookman Old Style"/>
              </a:rPr>
              <a:t>single chip, hence the name microprocessor. They are reliable and have high  processor speed. This </a:t>
            </a:r>
            <a:r>
              <a:rPr sz="1100" b="0" dirty="0">
                <a:latin typeface="Bookman Old Style"/>
                <a:cs typeface="Bookman Old Style"/>
              </a:rPr>
              <a:t>has </a:t>
            </a:r>
            <a:r>
              <a:rPr sz="1100" b="0" spc="-5" dirty="0">
                <a:latin typeface="Bookman Old Style"/>
                <a:cs typeface="Bookman Old Style"/>
              </a:rPr>
              <a:t>made computers inexpensive </a:t>
            </a:r>
            <a:r>
              <a:rPr sz="1100" b="0" dirty="0">
                <a:latin typeface="Bookman Old Style"/>
                <a:cs typeface="Bookman Old Style"/>
              </a:rPr>
              <a:t>and </a:t>
            </a:r>
            <a:r>
              <a:rPr sz="1100" b="0" spc="-5" dirty="0">
                <a:latin typeface="Bookman Old Style"/>
                <a:cs typeface="Bookman Old Style"/>
              </a:rPr>
              <a:t>widely available for  use </a:t>
            </a:r>
            <a:r>
              <a:rPr sz="1100" b="0" dirty="0">
                <a:latin typeface="Bookman Old Style"/>
                <a:cs typeface="Bookman Old Style"/>
              </a:rPr>
              <a:t>in </a:t>
            </a:r>
            <a:r>
              <a:rPr sz="1100" b="0" spc="-5" dirty="0">
                <a:latin typeface="Bookman Old Style"/>
                <a:cs typeface="Bookman Old Style"/>
              </a:rPr>
              <a:t>everyday life. Computer </a:t>
            </a:r>
            <a:r>
              <a:rPr sz="1100" b="0" spc="-5" dirty="0">
                <a:solidFill>
                  <a:srgbClr val="FF0000"/>
                </a:solidFill>
                <a:latin typeface="Bookman Old Style"/>
                <a:cs typeface="Bookman Old Style"/>
              </a:rPr>
              <a:t>memory size </a:t>
            </a:r>
            <a:r>
              <a:rPr sz="1100" b="0" dirty="0">
                <a:solidFill>
                  <a:srgbClr val="FF0000"/>
                </a:solidFill>
                <a:latin typeface="Bookman Old Style"/>
                <a:cs typeface="Bookman Old Style"/>
              </a:rPr>
              <a:t>has </a:t>
            </a:r>
            <a:r>
              <a:rPr sz="1100" b="0" spc="-5" dirty="0">
                <a:solidFill>
                  <a:srgbClr val="FF0000"/>
                </a:solidFill>
                <a:latin typeface="Bookman Old Style"/>
                <a:cs typeface="Bookman Old Style"/>
              </a:rPr>
              <a:t>mushroomed </a:t>
            </a:r>
            <a:r>
              <a:rPr sz="1100" b="0" spc="-10" dirty="0">
                <a:solidFill>
                  <a:srgbClr val="FF0000"/>
                </a:solidFill>
                <a:latin typeface="Bookman Old Style"/>
                <a:cs typeface="Bookman Old Style"/>
              </a:rPr>
              <a:t>to </a:t>
            </a:r>
            <a:r>
              <a:rPr sz="1100" b="0" spc="-5" dirty="0">
                <a:solidFill>
                  <a:srgbClr val="FF0000"/>
                </a:solidFill>
                <a:latin typeface="Bookman Old Style"/>
                <a:cs typeface="Bookman Old Style"/>
              </a:rPr>
              <a:t>the gigabyte  </a:t>
            </a:r>
            <a:r>
              <a:rPr sz="1100" b="0" spc="-5" dirty="0">
                <a:latin typeface="Bookman Old Style"/>
                <a:cs typeface="Bookman Old Style"/>
              </a:rPr>
              <a:t>range </a:t>
            </a:r>
            <a:r>
              <a:rPr sz="1100" b="0" dirty="0">
                <a:latin typeface="Bookman Old Style"/>
                <a:cs typeface="Bookman Old Style"/>
              </a:rPr>
              <a:t>in </a:t>
            </a:r>
            <a:r>
              <a:rPr sz="1100" b="0" spc="-5" dirty="0">
                <a:latin typeface="Bookman Old Style"/>
                <a:cs typeface="Bookman Old Style"/>
              </a:rPr>
              <a:t>large communication machines. </a:t>
            </a:r>
            <a:r>
              <a:rPr sz="1100" b="0" spc="-5" dirty="0">
                <a:solidFill>
                  <a:srgbClr val="FF0000"/>
                </a:solidFill>
                <a:latin typeface="Bookman Old Style"/>
                <a:cs typeface="Bookman Old Style"/>
              </a:rPr>
              <a:t>Processor speed </a:t>
            </a:r>
            <a:r>
              <a:rPr sz="1100" b="0" dirty="0">
                <a:solidFill>
                  <a:srgbClr val="FF0000"/>
                </a:solidFill>
                <a:latin typeface="Bookman Old Style"/>
                <a:cs typeface="Bookman Old Style"/>
              </a:rPr>
              <a:t>has </a:t>
            </a:r>
            <a:r>
              <a:rPr sz="1100" b="0" spc="-5" dirty="0">
                <a:solidFill>
                  <a:srgbClr val="FF0000"/>
                </a:solidFill>
                <a:latin typeface="Bookman Old Style"/>
                <a:cs typeface="Bookman Old Style"/>
              </a:rPr>
              <a:t>exceeded one  billion instructions per second</a:t>
            </a:r>
            <a:r>
              <a:rPr sz="1100" b="0" spc="-5" dirty="0">
                <a:latin typeface="Bookman Old Style"/>
                <a:cs typeface="Bookman Old Style"/>
              </a:rPr>
              <a:t>. In 1981 </a:t>
            </a:r>
            <a:r>
              <a:rPr sz="1100" b="0" dirty="0">
                <a:latin typeface="Bookman Old Style"/>
                <a:cs typeface="Bookman Old Style"/>
              </a:rPr>
              <a:t>IBM </a:t>
            </a:r>
            <a:r>
              <a:rPr sz="1100" b="0" spc="-5" dirty="0">
                <a:latin typeface="Bookman Old Style"/>
                <a:cs typeface="Bookman Old Style"/>
              </a:rPr>
              <a:t>introduced </a:t>
            </a:r>
            <a:r>
              <a:rPr sz="1100" b="0" dirty="0">
                <a:latin typeface="Bookman Old Style"/>
                <a:cs typeface="Bookman Old Style"/>
              </a:rPr>
              <a:t>its 1</a:t>
            </a:r>
            <a:r>
              <a:rPr sz="1050" b="0" baseline="19841" dirty="0">
                <a:latin typeface="Bookman Old Style"/>
                <a:cs typeface="Bookman Old Style"/>
              </a:rPr>
              <a:t>st </a:t>
            </a:r>
            <a:r>
              <a:rPr sz="1100" b="0" spc="-5" dirty="0">
                <a:latin typeface="Bookman Old Style"/>
                <a:cs typeface="Bookman Old Style"/>
              </a:rPr>
              <a:t>computer for </a:t>
            </a:r>
            <a:r>
              <a:rPr sz="1100" b="0" spc="-10" dirty="0">
                <a:latin typeface="Bookman Old Style"/>
                <a:cs typeface="Bookman Old Style"/>
              </a:rPr>
              <a:t>the  </a:t>
            </a:r>
            <a:r>
              <a:rPr sz="1100" b="0" spc="-5" dirty="0">
                <a:latin typeface="Bookman Old Style"/>
                <a:cs typeface="Bookman Old Style"/>
              </a:rPr>
              <a:t>home use </a:t>
            </a:r>
            <a:r>
              <a:rPr sz="1100" b="0" dirty="0">
                <a:latin typeface="Bookman Old Style"/>
                <a:cs typeface="Bookman Old Style"/>
              </a:rPr>
              <a:t>and in </a:t>
            </a:r>
            <a:r>
              <a:rPr sz="1100" b="0" spc="-5" dirty="0">
                <a:latin typeface="Bookman Old Style"/>
                <a:cs typeface="Bookman Old Style"/>
              </a:rPr>
              <a:t>1984 Apple introduced </a:t>
            </a:r>
            <a:r>
              <a:rPr sz="1100" b="0" spc="-10" dirty="0">
                <a:latin typeface="Bookman Old Style"/>
                <a:cs typeface="Bookman Old Style"/>
              </a:rPr>
              <a:t>the </a:t>
            </a:r>
            <a:r>
              <a:rPr sz="1100" b="0" spc="-5" dirty="0">
                <a:latin typeface="Bookman Old Style"/>
                <a:cs typeface="Bookman Old Style"/>
              </a:rPr>
              <a:t>Macintosh, Dell others </a:t>
            </a:r>
            <a:r>
              <a:rPr sz="1100" b="0" spc="-10" dirty="0">
                <a:latin typeface="Bookman Old Style"/>
                <a:cs typeface="Bookman Old Style"/>
              </a:rPr>
              <a:t>include  </a:t>
            </a:r>
            <a:r>
              <a:rPr sz="1100" b="0" spc="-5" dirty="0">
                <a:latin typeface="Bookman Old Style"/>
                <a:cs typeface="Bookman Old Style"/>
              </a:rPr>
              <a:t>Mecer, Pentium etc. </a:t>
            </a:r>
            <a:r>
              <a:rPr sz="1100" b="0" spc="-10" dirty="0">
                <a:latin typeface="Bookman Old Style"/>
                <a:cs typeface="Bookman Old Style"/>
              </a:rPr>
              <a:t>The </a:t>
            </a:r>
            <a:r>
              <a:rPr sz="1100" b="0" spc="-5" dirty="0">
                <a:latin typeface="Bookman Old Style"/>
                <a:cs typeface="Bookman Old Style"/>
              </a:rPr>
              <a:t>4</a:t>
            </a:r>
            <a:r>
              <a:rPr sz="1050" b="0" spc="-7" baseline="19841" dirty="0">
                <a:latin typeface="Bookman Old Style"/>
                <a:cs typeface="Bookman Old Style"/>
              </a:rPr>
              <a:t>th </a:t>
            </a:r>
            <a:r>
              <a:rPr sz="1100" b="0" spc="-5" dirty="0">
                <a:latin typeface="Bookman Old Style"/>
                <a:cs typeface="Bookman Old Style"/>
              </a:rPr>
              <a:t>generation </a:t>
            </a:r>
            <a:r>
              <a:rPr sz="1100" b="0" spc="-10" dirty="0">
                <a:latin typeface="Bookman Old Style"/>
                <a:cs typeface="Bookman Old Style"/>
              </a:rPr>
              <a:t>also </a:t>
            </a:r>
            <a:r>
              <a:rPr sz="1100" b="0" spc="-5" dirty="0">
                <a:latin typeface="Bookman Old Style"/>
                <a:cs typeface="Bookman Old Style"/>
              </a:rPr>
              <a:t>saw </a:t>
            </a:r>
            <a:r>
              <a:rPr sz="1100" b="0" spc="-5" dirty="0">
                <a:solidFill>
                  <a:srgbClr val="FF0000"/>
                </a:solidFill>
                <a:latin typeface="Bookman Old Style"/>
                <a:cs typeface="Bookman Old Style"/>
              </a:rPr>
              <a:t>the development </a:t>
            </a:r>
            <a:r>
              <a:rPr sz="1100" b="0" dirty="0">
                <a:solidFill>
                  <a:srgbClr val="FF0000"/>
                </a:solidFill>
                <a:latin typeface="Bookman Old Style"/>
                <a:cs typeface="Bookman Old Style"/>
              </a:rPr>
              <a:t>of GUIs, </a:t>
            </a:r>
            <a:r>
              <a:rPr sz="1100" b="0" spc="-5" dirty="0">
                <a:solidFill>
                  <a:srgbClr val="FF0000"/>
                </a:solidFill>
                <a:latin typeface="Bookman Old Style"/>
                <a:cs typeface="Bookman Old Style"/>
              </a:rPr>
              <a:t>the  mouse and handheld</a:t>
            </a:r>
            <a:r>
              <a:rPr sz="1100" b="0" spc="-15" dirty="0">
                <a:solidFill>
                  <a:srgbClr val="FF0000"/>
                </a:solidFill>
                <a:latin typeface="Bookman Old Style"/>
                <a:cs typeface="Bookman Old Style"/>
              </a:rPr>
              <a:t> </a:t>
            </a:r>
            <a:r>
              <a:rPr sz="1100" b="0" spc="-5" dirty="0">
                <a:solidFill>
                  <a:srgbClr val="FF0000"/>
                </a:solidFill>
                <a:latin typeface="Bookman Old Style"/>
                <a:cs typeface="Bookman Old Style"/>
              </a:rPr>
              <a:t>devices.</a:t>
            </a:r>
            <a:endParaRPr sz="1100" dirty="0">
              <a:solidFill>
                <a:srgbClr val="FF0000"/>
              </a:solidFill>
              <a:latin typeface="Bookman Old Style"/>
              <a:cs typeface="Bookman Old Style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50" dirty="0">
              <a:latin typeface="Times New Roman"/>
              <a:cs typeface="Times New Roman"/>
            </a:endParaRPr>
          </a:p>
          <a:p>
            <a:pPr marL="12700">
              <a:lnSpc>
                <a:spcPts val="1310"/>
              </a:lnSpc>
            </a:pPr>
            <a:r>
              <a:rPr sz="1100" b="1" dirty="0">
                <a:latin typeface="Bookman Old Style"/>
                <a:cs typeface="Bookman Old Style"/>
              </a:rPr>
              <a:t>Fifth</a:t>
            </a:r>
            <a:r>
              <a:rPr sz="1100" b="1" spc="-15" dirty="0">
                <a:latin typeface="Bookman Old Style"/>
                <a:cs typeface="Bookman Old Style"/>
              </a:rPr>
              <a:t> </a:t>
            </a:r>
            <a:r>
              <a:rPr sz="1100" b="1" dirty="0">
                <a:latin typeface="Bookman Old Style"/>
                <a:cs typeface="Bookman Old Style"/>
              </a:rPr>
              <a:t>Generation</a:t>
            </a:r>
            <a:endParaRPr sz="1100" dirty="0">
              <a:latin typeface="Bookman Old Style"/>
              <a:cs typeface="Bookman Old Style"/>
            </a:endParaRPr>
          </a:p>
          <a:p>
            <a:pPr marL="12700" marR="9525" algn="just">
              <a:lnSpc>
                <a:spcPct val="97900"/>
              </a:lnSpc>
              <a:spcBef>
                <a:spcPts val="10"/>
              </a:spcBef>
            </a:pPr>
            <a:r>
              <a:rPr sz="1100" b="0" spc="-5" dirty="0">
                <a:latin typeface="Bookman Old Style"/>
                <a:cs typeface="Bookman Old Style"/>
              </a:rPr>
              <a:t>There are predictions </a:t>
            </a:r>
            <a:r>
              <a:rPr sz="1100" b="0" dirty="0">
                <a:latin typeface="Bookman Old Style"/>
                <a:cs typeface="Bookman Old Style"/>
              </a:rPr>
              <a:t>that </a:t>
            </a:r>
            <a:r>
              <a:rPr sz="1100" b="0" spc="-5" dirty="0">
                <a:latin typeface="Bookman Old Style"/>
                <a:cs typeface="Bookman Old Style"/>
              </a:rPr>
              <a:t>the next generation </a:t>
            </a:r>
            <a:r>
              <a:rPr sz="1100" b="0" dirty="0">
                <a:latin typeface="Bookman Old Style"/>
                <a:cs typeface="Bookman Old Style"/>
              </a:rPr>
              <a:t>of </a:t>
            </a:r>
            <a:r>
              <a:rPr sz="1100" b="0" spc="-5" dirty="0">
                <a:latin typeface="Bookman Old Style"/>
                <a:cs typeface="Bookman Old Style"/>
              </a:rPr>
              <a:t>computers will </a:t>
            </a:r>
            <a:r>
              <a:rPr sz="1100" b="0" spc="-10" dirty="0">
                <a:latin typeface="Bookman Old Style"/>
                <a:cs typeface="Bookman Old Style"/>
              </a:rPr>
              <a:t>be </a:t>
            </a:r>
            <a:r>
              <a:rPr sz="1100" b="0" spc="-5" dirty="0">
                <a:latin typeface="Bookman Old Style"/>
                <a:cs typeface="Bookman Old Style"/>
              </a:rPr>
              <a:t>able </a:t>
            </a:r>
            <a:r>
              <a:rPr sz="1100" b="0" spc="-10" dirty="0">
                <a:latin typeface="Bookman Old Style"/>
                <a:cs typeface="Bookman Old Style"/>
              </a:rPr>
              <a:t>to  </a:t>
            </a:r>
            <a:r>
              <a:rPr sz="1100" b="0" spc="-5" dirty="0">
                <a:latin typeface="Bookman Old Style"/>
                <a:cs typeface="Bookman Old Style"/>
              </a:rPr>
              <a:t>communicate </a:t>
            </a:r>
            <a:r>
              <a:rPr sz="1100" b="0" spc="-10" dirty="0">
                <a:latin typeface="Bookman Old Style"/>
                <a:cs typeface="Bookman Old Style"/>
              </a:rPr>
              <a:t>to </a:t>
            </a:r>
            <a:r>
              <a:rPr sz="1100" b="0" spc="-5" dirty="0">
                <a:latin typeface="Bookman Old Style"/>
                <a:cs typeface="Bookman Old Style"/>
              </a:rPr>
              <a:t>human beings. They will </a:t>
            </a:r>
            <a:r>
              <a:rPr sz="1100" b="0" spc="-10" dirty="0">
                <a:latin typeface="Bookman Old Style"/>
                <a:cs typeface="Bookman Old Style"/>
              </a:rPr>
              <a:t>be </a:t>
            </a:r>
            <a:r>
              <a:rPr sz="1100" b="0" spc="-5" dirty="0">
                <a:latin typeface="Bookman Old Style"/>
                <a:cs typeface="Bookman Old Style"/>
              </a:rPr>
              <a:t>able </a:t>
            </a:r>
            <a:r>
              <a:rPr sz="1100" b="0" dirty="0">
                <a:latin typeface="Bookman Old Style"/>
                <a:cs typeface="Bookman Old Style"/>
              </a:rPr>
              <a:t>to </a:t>
            </a:r>
            <a:r>
              <a:rPr sz="1100" b="0" spc="-5" dirty="0">
                <a:latin typeface="Bookman Old Style"/>
                <a:cs typeface="Bookman Old Style"/>
              </a:rPr>
              <a:t>imitate the human sense,  manual skills </a:t>
            </a:r>
            <a:r>
              <a:rPr sz="1100" b="0" dirty="0">
                <a:latin typeface="Bookman Old Style"/>
                <a:cs typeface="Bookman Old Style"/>
              </a:rPr>
              <a:t>and </a:t>
            </a:r>
            <a:r>
              <a:rPr sz="1100" b="0" spc="-5" dirty="0">
                <a:latin typeface="Bookman Old Style"/>
                <a:cs typeface="Bookman Old Style"/>
              </a:rPr>
              <a:t>intelligence. E.g. chat rooms, Work centers </a:t>
            </a:r>
            <a:r>
              <a:rPr sz="1100" b="0" dirty="0">
                <a:latin typeface="Bookman Old Style"/>
                <a:cs typeface="Bookman Old Style"/>
              </a:rPr>
              <a:t>on </a:t>
            </a:r>
            <a:r>
              <a:rPr sz="1100" b="0" spc="-5" dirty="0">
                <a:latin typeface="Bookman Old Style"/>
                <a:cs typeface="Bookman Old Style"/>
              </a:rPr>
              <a:t>artificial  intelligence </a:t>
            </a:r>
            <a:r>
              <a:rPr sz="1100" b="0" dirty="0">
                <a:latin typeface="Bookman Old Style"/>
                <a:cs typeface="Bookman Old Style"/>
              </a:rPr>
              <a:t>and </a:t>
            </a:r>
            <a:r>
              <a:rPr sz="1100" b="0" spc="-5" dirty="0">
                <a:latin typeface="Bookman Old Style"/>
                <a:cs typeface="Bookman Old Style"/>
              </a:rPr>
              <a:t>the </a:t>
            </a:r>
            <a:r>
              <a:rPr sz="1100" b="0" spc="-10" dirty="0">
                <a:latin typeface="Bookman Old Style"/>
                <a:cs typeface="Bookman Old Style"/>
              </a:rPr>
              <a:t>aim </a:t>
            </a:r>
            <a:r>
              <a:rPr sz="1100" b="0" dirty="0">
                <a:latin typeface="Bookman Old Style"/>
                <a:cs typeface="Bookman Old Style"/>
              </a:rPr>
              <a:t>is to </a:t>
            </a:r>
            <a:r>
              <a:rPr sz="1100" b="0" spc="-5" dirty="0">
                <a:latin typeface="Bookman Old Style"/>
                <a:cs typeface="Bookman Old Style"/>
              </a:rPr>
              <a:t>produce </a:t>
            </a:r>
            <a:r>
              <a:rPr sz="1100" b="0" dirty="0">
                <a:latin typeface="Bookman Old Style"/>
                <a:cs typeface="Bookman Old Style"/>
              </a:rPr>
              <a:t>a </a:t>
            </a:r>
            <a:r>
              <a:rPr sz="1100" b="0" spc="-5" dirty="0">
                <a:latin typeface="Bookman Old Style"/>
                <a:cs typeface="Bookman Old Style"/>
              </a:rPr>
              <a:t>thinking</a:t>
            </a:r>
            <a:r>
              <a:rPr sz="1100" b="0" spc="0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computer.</a:t>
            </a:r>
            <a:endParaRPr sz="1100" dirty="0">
              <a:latin typeface="Bookman Old Style"/>
              <a:cs typeface="Bookman Old Style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050" dirty="0">
              <a:latin typeface="Times New Roman"/>
              <a:cs typeface="Times New Roman"/>
            </a:endParaRPr>
          </a:p>
          <a:p>
            <a:pPr marL="12700">
              <a:lnSpc>
                <a:spcPts val="1310"/>
              </a:lnSpc>
              <a:spcBef>
                <a:spcPts val="5"/>
              </a:spcBef>
            </a:pPr>
            <a:r>
              <a:rPr sz="1100" b="1" spc="-5" dirty="0">
                <a:latin typeface="Bookman Old Style"/>
                <a:cs typeface="Bookman Old Style"/>
              </a:rPr>
              <a:t>Conclusion</a:t>
            </a:r>
            <a:endParaRPr sz="1100" dirty="0">
              <a:latin typeface="Bookman Old Style"/>
              <a:cs typeface="Bookman Old Style"/>
            </a:endParaRPr>
          </a:p>
          <a:p>
            <a:pPr marL="12700" marR="5080" algn="just">
              <a:lnSpc>
                <a:spcPct val="97900"/>
              </a:lnSpc>
              <a:spcBef>
                <a:spcPts val="15"/>
              </a:spcBef>
            </a:pPr>
            <a:r>
              <a:rPr sz="1100" b="0" spc="-5" dirty="0">
                <a:latin typeface="Bookman Old Style"/>
                <a:cs typeface="Bookman Old Style"/>
              </a:rPr>
              <a:t>The computer story begins with </a:t>
            </a:r>
            <a:r>
              <a:rPr sz="1100" b="0" spc="-10" dirty="0">
                <a:latin typeface="Bookman Old Style"/>
                <a:cs typeface="Bookman Old Style"/>
              </a:rPr>
              <a:t>the </a:t>
            </a:r>
            <a:r>
              <a:rPr sz="1100" b="0" spc="-5" dirty="0">
                <a:latin typeface="Bookman Old Style"/>
                <a:cs typeface="Bookman Old Style"/>
              </a:rPr>
              <a:t>concept </a:t>
            </a:r>
            <a:r>
              <a:rPr sz="1100" b="0" dirty="0">
                <a:latin typeface="Bookman Old Style"/>
                <a:cs typeface="Bookman Old Style"/>
              </a:rPr>
              <a:t>of </a:t>
            </a:r>
            <a:r>
              <a:rPr sz="1100" b="0" spc="-5" dirty="0">
                <a:latin typeface="Bookman Old Style"/>
                <a:cs typeface="Bookman Old Style"/>
              </a:rPr>
              <a:t>number, with the use </a:t>
            </a:r>
            <a:r>
              <a:rPr sz="1100" b="0" dirty="0">
                <a:latin typeface="Bookman Old Style"/>
                <a:cs typeface="Bookman Old Style"/>
              </a:rPr>
              <a:t>of </a:t>
            </a:r>
            <a:r>
              <a:rPr sz="1100" b="0" spc="-5" dirty="0">
                <a:latin typeface="Bookman Old Style"/>
                <a:cs typeface="Bookman Old Style"/>
              </a:rPr>
              <a:t>symbols  for numbers came the earliest aids </a:t>
            </a:r>
            <a:r>
              <a:rPr sz="1100" b="0" dirty="0">
                <a:latin typeface="Bookman Old Style"/>
                <a:cs typeface="Bookman Old Style"/>
              </a:rPr>
              <a:t>to counting </a:t>
            </a:r>
            <a:r>
              <a:rPr sz="1100" b="0" spc="-5" dirty="0">
                <a:latin typeface="Bookman Old Style"/>
                <a:cs typeface="Bookman Old Style"/>
              </a:rPr>
              <a:t>which culminated in </a:t>
            </a:r>
            <a:r>
              <a:rPr sz="1100" b="0" spc="-10" dirty="0">
                <a:latin typeface="Bookman Old Style"/>
                <a:cs typeface="Bookman Old Style"/>
              </a:rPr>
              <a:t>the </a:t>
            </a:r>
            <a:r>
              <a:rPr sz="1100" b="0" spc="-5" dirty="0">
                <a:latin typeface="Bookman Old Style"/>
                <a:cs typeface="Bookman Old Style"/>
              </a:rPr>
              <a:t>first  calculator, the abacus. </a:t>
            </a:r>
            <a:r>
              <a:rPr sz="1100" b="0" dirty="0">
                <a:latin typeface="Bookman Old Style"/>
                <a:cs typeface="Bookman Old Style"/>
              </a:rPr>
              <a:t>Both </a:t>
            </a:r>
            <a:r>
              <a:rPr sz="1100" b="0" spc="-5" dirty="0">
                <a:latin typeface="Bookman Old Style"/>
                <a:cs typeface="Bookman Old Style"/>
              </a:rPr>
              <a:t>technology </a:t>
            </a:r>
            <a:r>
              <a:rPr sz="1100" b="0" dirty="0">
                <a:latin typeface="Bookman Old Style"/>
                <a:cs typeface="Bookman Old Style"/>
              </a:rPr>
              <a:t>and </a:t>
            </a:r>
            <a:r>
              <a:rPr sz="1100" b="0" spc="-5" dirty="0">
                <a:latin typeface="Bookman Old Style"/>
                <a:cs typeface="Bookman Old Style"/>
              </a:rPr>
              <a:t>innovation have contributed </a:t>
            </a:r>
            <a:r>
              <a:rPr sz="1100" b="0" spc="-10" dirty="0">
                <a:latin typeface="Bookman Old Style"/>
                <a:cs typeface="Bookman Old Style"/>
              </a:rPr>
              <a:t>to </a:t>
            </a:r>
            <a:r>
              <a:rPr sz="1100" b="0" spc="-5" dirty="0">
                <a:latin typeface="Bookman Old Style"/>
                <a:cs typeface="Bookman Old Style"/>
              </a:rPr>
              <a:t>the  development </a:t>
            </a:r>
            <a:r>
              <a:rPr sz="1100" b="0" dirty="0">
                <a:latin typeface="Bookman Old Style"/>
                <a:cs typeface="Bookman Old Style"/>
              </a:rPr>
              <a:t>of </a:t>
            </a:r>
            <a:r>
              <a:rPr sz="1100" b="0" spc="-5" dirty="0">
                <a:latin typeface="Bookman Old Style"/>
                <a:cs typeface="Bookman Old Style"/>
              </a:rPr>
              <a:t>computer </a:t>
            </a:r>
            <a:r>
              <a:rPr sz="1100" b="0" spc="-10" dirty="0">
                <a:latin typeface="Bookman Old Style"/>
                <a:cs typeface="Bookman Old Style"/>
              </a:rPr>
              <a:t>to </a:t>
            </a:r>
            <a:r>
              <a:rPr sz="1100" b="0" dirty="0">
                <a:latin typeface="Bookman Old Style"/>
                <a:cs typeface="Bookman Old Style"/>
              </a:rPr>
              <a:t>new </a:t>
            </a:r>
            <a:r>
              <a:rPr sz="1100" b="0" spc="-5" dirty="0">
                <a:latin typeface="Bookman Old Style"/>
                <a:cs typeface="Bookman Old Style"/>
              </a:rPr>
              <a:t>heights. The decision </a:t>
            </a:r>
            <a:r>
              <a:rPr sz="1100" b="0" spc="-10" dirty="0">
                <a:latin typeface="Bookman Old Style"/>
                <a:cs typeface="Bookman Old Style"/>
              </a:rPr>
              <a:t>to </a:t>
            </a:r>
            <a:r>
              <a:rPr sz="1100" b="0" spc="-5" dirty="0">
                <a:latin typeface="Bookman Old Style"/>
                <a:cs typeface="Bookman Old Style"/>
              </a:rPr>
              <a:t>use software was  hailed as </a:t>
            </a:r>
            <a:r>
              <a:rPr sz="1100" b="0" dirty="0">
                <a:latin typeface="Bookman Old Style"/>
                <a:cs typeface="Bookman Old Style"/>
              </a:rPr>
              <a:t>a </a:t>
            </a:r>
            <a:r>
              <a:rPr sz="1100" b="0" spc="-5" dirty="0">
                <a:latin typeface="Bookman Old Style"/>
                <a:cs typeface="Bookman Old Style"/>
              </a:rPr>
              <a:t>good step </a:t>
            </a:r>
            <a:r>
              <a:rPr sz="1100" b="0" dirty="0">
                <a:latin typeface="Bookman Old Style"/>
                <a:cs typeface="Bookman Old Style"/>
              </a:rPr>
              <a:t>that </a:t>
            </a:r>
            <a:r>
              <a:rPr sz="1100" b="0" spc="-5" dirty="0">
                <a:latin typeface="Bookman Old Style"/>
                <a:cs typeface="Bookman Old Style"/>
              </a:rPr>
              <a:t>helped bridge some technology gap, </a:t>
            </a:r>
            <a:r>
              <a:rPr sz="1100" b="0" dirty="0">
                <a:latin typeface="Bookman Old Style"/>
                <a:cs typeface="Bookman Old Style"/>
              </a:rPr>
              <a:t>but </a:t>
            </a:r>
            <a:r>
              <a:rPr sz="1100" b="0" spc="-5" dirty="0">
                <a:latin typeface="Bookman Old Style"/>
                <a:cs typeface="Bookman Old Style"/>
              </a:rPr>
              <a:t>further  advances </a:t>
            </a:r>
            <a:r>
              <a:rPr sz="1100" b="0" dirty="0">
                <a:latin typeface="Bookman Old Style"/>
                <a:cs typeface="Bookman Old Style"/>
              </a:rPr>
              <a:t>in </a:t>
            </a:r>
            <a:r>
              <a:rPr sz="1100" b="0" spc="-5" dirty="0">
                <a:latin typeface="Bookman Old Style"/>
                <a:cs typeface="Bookman Old Style"/>
              </a:rPr>
              <a:t>software were made possible </a:t>
            </a:r>
            <a:r>
              <a:rPr sz="1100" b="0" spc="-10" dirty="0">
                <a:latin typeface="Bookman Old Style"/>
                <a:cs typeface="Bookman Old Style"/>
              </a:rPr>
              <a:t>by </a:t>
            </a:r>
            <a:r>
              <a:rPr sz="1100" b="0" spc="-5" dirty="0">
                <a:latin typeface="Bookman Old Style"/>
                <a:cs typeface="Bookman Old Style"/>
              </a:rPr>
              <a:t>advances in</a:t>
            </a:r>
            <a:r>
              <a:rPr sz="1100" b="0" spc="15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technology.</a:t>
            </a:r>
            <a:endParaRPr sz="1100" dirty="0">
              <a:latin typeface="Bookman Old Style"/>
              <a:cs typeface="Bookman Old Style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pc="-5" dirty="0"/>
              <a:t>Page</a:t>
            </a:r>
            <a:r>
              <a:rPr spc="-50" dirty="0"/>
              <a:t> </a:t>
            </a:r>
            <a:fld id="{81D60167-4931-47E6-BA6A-407CBD079E47}" type="slidenum">
              <a:rPr dirty="0"/>
              <a:t>5</a:t>
            </a:fld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438404"/>
            <a:ext cx="4059554" cy="648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latin typeface="Cambria"/>
                <a:cs typeface="Cambria"/>
              </a:rPr>
              <a:t>Types and Evolution of</a:t>
            </a:r>
            <a:r>
              <a:rPr sz="1100" b="1" spc="-10" dirty="0">
                <a:latin typeface="Cambria"/>
                <a:cs typeface="Cambria"/>
              </a:rPr>
              <a:t> </a:t>
            </a:r>
            <a:r>
              <a:rPr sz="1100" b="1" spc="-5" dirty="0">
                <a:latin typeface="Cambria"/>
                <a:cs typeface="Cambria"/>
              </a:rPr>
              <a:t>Computers</a:t>
            </a:r>
            <a:endParaRPr sz="110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1466850">
              <a:lnSpc>
                <a:spcPct val="100000"/>
              </a:lnSpc>
              <a:spcBef>
                <a:spcPts val="760"/>
              </a:spcBef>
            </a:pPr>
            <a:r>
              <a:rPr sz="1100" b="1" spc="-5" dirty="0">
                <a:latin typeface="Bookman Old Style"/>
                <a:cs typeface="Bookman Old Style"/>
              </a:rPr>
              <a:t>Summary of Computer</a:t>
            </a:r>
            <a:r>
              <a:rPr sz="1100" b="1" spc="-45" dirty="0">
                <a:latin typeface="Bookman Old Style"/>
                <a:cs typeface="Bookman Old Style"/>
              </a:rPr>
              <a:t> </a:t>
            </a:r>
            <a:r>
              <a:rPr sz="1100" b="1" dirty="0">
                <a:latin typeface="Bookman Old Style"/>
                <a:cs typeface="Bookman Old Style"/>
              </a:rPr>
              <a:t>Generations</a:t>
            </a:r>
            <a:endParaRPr sz="1100">
              <a:latin typeface="Bookman Old Style"/>
              <a:cs typeface="Bookman Old Style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xfrm>
            <a:off x="1130604" y="9236121"/>
            <a:ext cx="2102485" cy="189796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pc="-5" dirty="0"/>
              <a:t>Page</a:t>
            </a:r>
            <a:r>
              <a:rPr spc="-50" dirty="0"/>
              <a:t> </a:t>
            </a:r>
            <a:fld id="{81D60167-4931-47E6-BA6A-407CBD079E47}" type="slidenum">
              <a:rPr dirty="0"/>
              <a:t>6</a:t>
            </a:fld>
            <a:endParaRPr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71676" y="1242313"/>
          <a:ext cx="5623558" cy="77450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5065"/>
                <a:gridCol w="1371599"/>
                <a:gridCol w="3096894"/>
              </a:tblGrid>
              <a:tr h="185420">
                <a:tc>
                  <a:txBody>
                    <a:bodyPr/>
                    <a:lstStyle/>
                    <a:p>
                      <a:pPr marL="71120">
                        <a:lnSpc>
                          <a:spcPts val="1275"/>
                        </a:lnSpc>
                      </a:pPr>
                      <a:r>
                        <a:rPr sz="1100" b="1" dirty="0">
                          <a:latin typeface="Bookman Old Style"/>
                          <a:cs typeface="Bookman Old Style"/>
                        </a:rPr>
                        <a:t>Generation</a:t>
                      </a:r>
                      <a:endParaRPr sz="1100">
                        <a:latin typeface="Bookman Old Style"/>
                        <a:cs typeface="Bookman Old Style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0180">
                <a:tc rowSpan="10">
                  <a:txBody>
                    <a:bodyPr/>
                    <a:lstStyle/>
                    <a:p>
                      <a:pPr marL="71120">
                        <a:lnSpc>
                          <a:spcPts val="1025"/>
                        </a:lnSpc>
                      </a:pPr>
                      <a:r>
                        <a:rPr sz="1650" b="1" spc="-7" baseline="-12626" dirty="0">
                          <a:latin typeface="Bookman Old Style"/>
                          <a:cs typeface="Bookman Old Style"/>
                        </a:rPr>
                        <a:t>1</a:t>
                      </a:r>
                      <a:r>
                        <a:rPr sz="700" b="1" spc="-5" dirty="0">
                          <a:latin typeface="Bookman Old Style"/>
                          <a:cs typeface="Bookman Old Style"/>
                        </a:rPr>
                        <a:t>st</a:t>
                      </a:r>
                      <a:endParaRPr sz="700">
                        <a:latin typeface="Bookman Old Style"/>
                        <a:cs typeface="Bookman Old Style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b="1" dirty="0">
                          <a:latin typeface="Bookman Old Style"/>
                          <a:cs typeface="Bookman Old Style"/>
                        </a:rPr>
                        <a:t>Generation</a:t>
                      </a:r>
                      <a:endParaRPr sz="1100">
                        <a:latin typeface="Bookman Old Style"/>
                        <a:cs typeface="Bookman Old Style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45"/>
                        </a:lnSpc>
                      </a:pP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Year</a:t>
                      </a:r>
                      <a:endParaRPr sz="1100">
                        <a:latin typeface="Bookman Old Style"/>
                        <a:cs typeface="Bookman Old Style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245"/>
                        </a:lnSpc>
                      </a:pP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1941-1958</a:t>
                      </a:r>
                      <a:endParaRPr sz="1100">
                        <a:latin typeface="Bookman Old Style"/>
                        <a:cs typeface="Bookman Old Style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891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30"/>
                        </a:lnSpc>
                      </a:pP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Technology</a:t>
                      </a:r>
                      <a:endParaRPr sz="1100">
                        <a:latin typeface="Bookman Old Style"/>
                        <a:cs typeface="Bookman Old Style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230"/>
                        </a:lnSpc>
                      </a:pPr>
                      <a:r>
                        <a:rPr sz="1100" b="0" dirty="0">
                          <a:latin typeface="Bookman Old Style"/>
                          <a:cs typeface="Bookman Old Style"/>
                        </a:rPr>
                        <a:t>Vacuum </a:t>
                      </a:r>
                      <a:r>
                        <a:rPr sz="1100" b="0" spc="-10" dirty="0">
                          <a:latin typeface="Bookman Old Style"/>
                          <a:cs typeface="Bookman Old Style"/>
                        </a:rPr>
                        <a:t>Tube </a:t>
                      </a: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(‘000s)</a:t>
                      </a:r>
                      <a:endParaRPr sz="1100">
                        <a:latin typeface="Bookman Old Style"/>
                        <a:cs typeface="Bookman Old Style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018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45"/>
                        </a:lnSpc>
                      </a:pP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Memory</a:t>
                      </a:r>
                      <a:endParaRPr sz="1100">
                        <a:latin typeface="Bookman Old Style"/>
                        <a:cs typeface="Bookman Old Style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245"/>
                        </a:lnSpc>
                      </a:pP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2000 Bytes</a:t>
                      </a:r>
                      <a:r>
                        <a:rPr sz="1100" b="0" spc="-15" dirty="0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(2kb)</a:t>
                      </a:r>
                      <a:endParaRPr sz="1100">
                        <a:latin typeface="Bookman Old Style"/>
                        <a:cs typeface="Bookman Old Style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018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45"/>
                        </a:lnSpc>
                      </a:pP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Speed</a:t>
                      </a:r>
                      <a:endParaRPr sz="1100">
                        <a:latin typeface="Bookman Old Style"/>
                        <a:cs typeface="Bookman Old Style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245"/>
                        </a:lnSpc>
                      </a:pP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10KIPS</a:t>
                      </a:r>
                      <a:endParaRPr sz="1100">
                        <a:latin typeface="Bookman Old Style"/>
                        <a:cs typeface="Bookman Old Style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018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45"/>
                        </a:lnSpc>
                      </a:pP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Storage</a:t>
                      </a:r>
                      <a:r>
                        <a:rPr sz="1100" b="0" spc="-20" dirty="0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(Internal)</a:t>
                      </a:r>
                      <a:endParaRPr sz="1100">
                        <a:latin typeface="Bookman Old Style"/>
                        <a:cs typeface="Bookman Old Style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245"/>
                        </a:lnSpc>
                      </a:pP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Magnetic</a:t>
                      </a:r>
                      <a:r>
                        <a:rPr sz="1100" b="0" spc="-10" dirty="0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Drums</a:t>
                      </a:r>
                      <a:endParaRPr sz="1100">
                        <a:latin typeface="Bookman Old Style"/>
                        <a:cs typeface="Bookman Old Style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891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30"/>
                        </a:lnSpc>
                      </a:pP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Storage</a:t>
                      </a:r>
                      <a:r>
                        <a:rPr sz="1100" b="0" spc="-20" dirty="0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(External</a:t>
                      </a:r>
                      <a:endParaRPr sz="1100">
                        <a:latin typeface="Bookman Old Style"/>
                        <a:cs typeface="Bookman Old Style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230"/>
                        </a:lnSpc>
                      </a:pP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Punched</a:t>
                      </a:r>
                      <a:r>
                        <a:rPr sz="1100" b="0" spc="-10" dirty="0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Cards</a:t>
                      </a:r>
                      <a:endParaRPr sz="1100">
                        <a:latin typeface="Bookman Old Style"/>
                        <a:cs typeface="Bookman Old Style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018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45"/>
                        </a:lnSpc>
                      </a:pP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Language</a:t>
                      </a:r>
                      <a:endParaRPr sz="1100">
                        <a:latin typeface="Bookman Old Style"/>
                        <a:cs typeface="Bookman Old Style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245"/>
                        </a:lnSpc>
                      </a:pP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Machine and</a:t>
                      </a:r>
                      <a:r>
                        <a:rPr sz="1100" b="0" dirty="0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Assembly</a:t>
                      </a:r>
                      <a:endParaRPr sz="1100">
                        <a:latin typeface="Bookman Old Style"/>
                        <a:cs typeface="Bookman Old Style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337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Others</a:t>
                      </a:r>
                      <a:endParaRPr sz="1100">
                        <a:latin typeface="Bookman Old Style"/>
                        <a:cs typeface="Bookman Old Style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 marR="57785">
                        <a:lnSpc>
                          <a:spcPts val="1300"/>
                        </a:lnSpc>
                        <a:spcBef>
                          <a:spcPts val="15"/>
                        </a:spcBef>
                      </a:pP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Much power, heat, Heavy </a:t>
                      </a:r>
                      <a:r>
                        <a:rPr sz="1100" b="0" dirty="0">
                          <a:latin typeface="Bookman Old Style"/>
                          <a:cs typeface="Bookman Old Style"/>
                        </a:rPr>
                        <a:t>(30 </a:t>
                      </a: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tons), Short  lived</a:t>
                      </a:r>
                      <a:endParaRPr sz="1100">
                        <a:latin typeface="Bookman Old Style"/>
                        <a:cs typeface="Bookman Old Style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018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45"/>
                        </a:lnSpc>
                      </a:pP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Usage</a:t>
                      </a:r>
                      <a:endParaRPr sz="1100">
                        <a:latin typeface="Bookman Old Style"/>
                        <a:cs typeface="Bookman Old Style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245"/>
                        </a:lnSpc>
                      </a:pP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Scientific </a:t>
                      </a:r>
                      <a:r>
                        <a:rPr sz="1100" b="0" dirty="0">
                          <a:latin typeface="Bookman Old Style"/>
                          <a:cs typeface="Bookman Old Style"/>
                        </a:rPr>
                        <a:t>and</a:t>
                      </a:r>
                      <a:r>
                        <a:rPr sz="1100" b="0" spc="-10" dirty="0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Engineering</a:t>
                      </a:r>
                      <a:endParaRPr sz="1100">
                        <a:latin typeface="Bookman Old Style"/>
                        <a:cs typeface="Bookman Old Style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7485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80"/>
                        </a:lnSpc>
                      </a:pP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Examples</a:t>
                      </a:r>
                      <a:endParaRPr sz="1100">
                        <a:latin typeface="Bookman Old Style"/>
                        <a:cs typeface="Bookman Old Style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 marR="55880" algn="just">
                        <a:lnSpc>
                          <a:spcPts val="1300"/>
                        </a:lnSpc>
                        <a:spcBef>
                          <a:spcPts val="15"/>
                        </a:spcBef>
                      </a:pP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Electronic Discrete Variable Automatic  Computer </a:t>
                      </a:r>
                      <a:r>
                        <a:rPr sz="1100" b="1" spc="-5" dirty="0">
                          <a:latin typeface="Bookman Old Style"/>
                          <a:cs typeface="Bookman Old Style"/>
                        </a:rPr>
                        <a:t>(EDVAC) </a:t>
                      </a:r>
                      <a:r>
                        <a:rPr sz="1100" b="0" spc="-10" dirty="0">
                          <a:latin typeface="Bookman Old Style"/>
                          <a:cs typeface="Bookman Old Style"/>
                        </a:rPr>
                        <a:t>by </a:t>
                      </a: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Von Neumann in  1945, the Universal Automatic</a:t>
                      </a:r>
                      <a:r>
                        <a:rPr sz="1100" b="0" spc="85" dirty="0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Computer</a:t>
                      </a:r>
                      <a:endParaRPr sz="1100">
                        <a:latin typeface="Bookman Old Style"/>
                        <a:cs typeface="Bookman Old Style"/>
                      </a:endParaRPr>
                    </a:p>
                    <a:p>
                      <a:pPr marL="70485">
                        <a:lnSpc>
                          <a:spcPts val="1230"/>
                        </a:lnSpc>
                      </a:pPr>
                      <a:r>
                        <a:rPr sz="1100" b="1" spc="-5" dirty="0">
                          <a:latin typeface="Bookman Old Style"/>
                          <a:cs typeface="Bookman Old Style"/>
                        </a:rPr>
                        <a:t>(UNIVAC  I</a:t>
                      </a: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)  by  Remington  Rand  given</a:t>
                      </a:r>
                      <a:r>
                        <a:rPr sz="1100" b="0" spc="85" dirty="0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sz="1100" b="0" spc="-10" dirty="0">
                          <a:latin typeface="Bookman Old Style"/>
                          <a:cs typeface="Bookman Old Style"/>
                        </a:rPr>
                        <a:t>to</a:t>
                      </a:r>
                      <a:endParaRPr sz="1100">
                        <a:latin typeface="Bookman Old Style"/>
                        <a:cs typeface="Bookman Old Style"/>
                      </a:endParaRPr>
                    </a:p>
                    <a:p>
                      <a:pPr marL="70485" marR="55244" algn="just">
                        <a:lnSpc>
                          <a:spcPct val="97800"/>
                        </a:lnSpc>
                        <a:spcBef>
                          <a:spcPts val="20"/>
                        </a:spcBef>
                      </a:pP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the </a:t>
                      </a:r>
                      <a:r>
                        <a:rPr sz="1100" b="0" dirty="0">
                          <a:latin typeface="Bookman Old Style"/>
                          <a:cs typeface="Bookman Old Style"/>
                        </a:rPr>
                        <a:t>U.S </a:t>
                      </a: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census bureau, </a:t>
                      </a:r>
                      <a:r>
                        <a:rPr sz="1100" b="0" dirty="0">
                          <a:latin typeface="Bookman Old Style"/>
                          <a:cs typeface="Bookman Old Style"/>
                        </a:rPr>
                        <a:t>(it </a:t>
                      </a: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predicted the  </a:t>
                      </a:r>
                      <a:r>
                        <a:rPr sz="1100" b="0" dirty="0">
                          <a:latin typeface="Bookman Old Style"/>
                          <a:cs typeface="Bookman Old Style"/>
                        </a:rPr>
                        <a:t>winner of </a:t>
                      </a: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1952 Presidential elections,  Dwight </a:t>
                      </a:r>
                      <a:r>
                        <a:rPr sz="1100" b="0" dirty="0">
                          <a:latin typeface="Bookman Old Style"/>
                          <a:cs typeface="Bookman Old Style"/>
                        </a:rPr>
                        <a:t>D. </a:t>
                      </a: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Eisenhower) </a:t>
                      </a:r>
                      <a:r>
                        <a:rPr sz="1100" b="0" dirty="0">
                          <a:latin typeface="Bookman Old Style"/>
                          <a:cs typeface="Bookman Old Style"/>
                        </a:rPr>
                        <a:t>&amp; </a:t>
                      </a: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Electronic  Numerical Integrator </a:t>
                      </a:r>
                      <a:r>
                        <a:rPr sz="1100" b="0" dirty="0">
                          <a:latin typeface="Bookman Old Style"/>
                          <a:cs typeface="Bookman Old Style"/>
                        </a:rPr>
                        <a:t>and </a:t>
                      </a: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Computer  </a:t>
                      </a:r>
                      <a:r>
                        <a:rPr sz="1100" b="0" dirty="0">
                          <a:latin typeface="Bookman Old Style"/>
                          <a:cs typeface="Bookman Old Style"/>
                        </a:rPr>
                        <a:t>(</a:t>
                      </a:r>
                      <a:r>
                        <a:rPr sz="1100" b="1" dirty="0">
                          <a:latin typeface="Bookman Old Style"/>
                          <a:cs typeface="Bookman Old Style"/>
                        </a:rPr>
                        <a:t>ENIAC) </a:t>
                      </a:r>
                      <a:r>
                        <a:rPr sz="1100" b="0" spc="-10" dirty="0">
                          <a:latin typeface="Bookman Old Style"/>
                          <a:cs typeface="Bookman Old Style"/>
                        </a:rPr>
                        <a:t>by the </a:t>
                      </a: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army </a:t>
                      </a:r>
                      <a:r>
                        <a:rPr sz="1100" b="0" spc="-10" dirty="0">
                          <a:latin typeface="Bookman Old Style"/>
                          <a:cs typeface="Bookman Old Style"/>
                        </a:rPr>
                        <a:t>to </a:t>
                      </a: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compute World  War II ballistics firing tables, weighed 30  tons, 200 kilowatts of electric power and  consisted </a:t>
                      </a:r>
                      <a:r>
                        <a:rPr sz="1100" b="0" dirty="0">
                          <a:latin typeface="Bookman Old Style"/>
                          <a:cs typeface="Bookman Old Style"/>
                        </a:rPr>
                        <a:t>of </a:t>
                      </a: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18,000 vacuum</a:t>
                      </a:r>
                      <a:r>
                        <a:rPr sz="1100" b="0" spc="-45" dirty="0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tubes.</a:t>
                      </a:r>
                      <a:endParaRPr sz="1100">
                        <a:latin typeface="Bookman Old Style"/>
                        <a:cs typeface="Bookman Old Style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8910">
                <a:tc rowSpan="10">
                  <a:txBody>
                    <a:bodyPr/>
                    <a:lstStyle/>
                    <a:p>
                      <a:pPr marL="71120">
                        <a:lnSpc>
                          <a:spcPts val="1025"/>
                        </a:lnSpc>
                      </a:pPr>
                      <a:r>
                        <a:rPr sz="1650" b="1" spc="-15" baseline="-12626" dirty="0">
                          <a:latin typeface="Bookman Old Style"/>
                          <a:cs typeface="Bookman Old Style"/>
                        </a:rPr>
                        <a:t>2</a:t>
                      </a:r>
                      <a:r>
                        <a:rPr sz="700" b="1" spc="-10" dirty="0">
                          <a:latin typeface="Bookman Old Style"/>
                          <a:cs typeface="Bookman Old Style"/>
                        </a:rPr>
                        <a:t>nd</a:t>
                      </a:r>
                      <a:endParaRPr sz="700">
                        <a:latin typeface="Bookman Old Style"/>
                        <a:cs typeface="Bookman Old Style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100" b="1" dirty="0">
                          <a:latin typeface="Bookman Old Style"/>
                          <a:cs typeface="Bookman Old Style"/>
                        </a:rPr>
                        <a:t>Generation</a:t>
                      </a:r>
                      <a:endParaRPr sz="1100">
                        <a:latin typeface="Bookman Old Style"/>
                        <a:cs typeface="Bookman Old Style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35"/>
                        </a:lnSpc>
                      </a:pP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Year</a:t>
                      </a:r>
                      <a:endParaRPr sz="1100">
                        <a:latin typeface="Bookman Old Style"/>
                        <a:cs typeface="Bookman Old Style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235"/>
                        </a:lnSpc>
                      </a:pP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1959-1963</a:t>
                      </a:r>
                      <a:endParaRPr sz="1100">
                        <a:latin typeface="Bookman Old Style"/>
                        <a:cs typeface="Bookman Old Style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018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45"/>
                        </a:lnSpc>
                      </a:pP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Technology</a:t>
                      </a:r>
                      <a:endParaRPr sz="1100">
                        <a:latin typeface="Bookman Old Style"/>
                        <a:cs typeface="Bookman Old Style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245"/>
                        </a:lnSpc>
                      </a:pP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Transistors</a:t>
                      </a:r>
                      <a:endParaRPr sz="1100">
                        <a:latin typeface="Bookman Old Style"/>
                        <a:cs typeface="Bookman Old Style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018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45"/>
                        </a:lnSpc>
                      </a:pP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Memory</a:t>
                      </a:r>
                      <a:endParaRPr sz="1100">
                        <a:latin typeface="Bookman Old Style"/>
                        <a:cs typeface="Bookman Old Style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245"/>
                        </a:lnSpc>
                      </a:pP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32</a:t>
                      </a:r>
                      <a:r>
                        <a:rPr sz="1100" b="0" spc="-15" dirty="0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Kbs</a:t>
                      </a:r>
                      <a:endParaRPr sz="1100">
                        <a:latin typeface="Bookman Old Style"/>
                        <a:cs typeface="Bookman Old Style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018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45"/>
                        </a:lnSpc>
                      </a:pP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Speed</a:t>
                      </a:r>
                      <a:endParaRPr sz="1100">
                        <a:latin typeface="Bookman Old Style"/>
                        <a:cs typeface="Bookman Old Style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245"/>
                        </a:lnSpc>
                      </a:pP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200,000 </a:t>
                      </a:r>
                      <a:r>
                        <a:rPr sz="1100" b="0" dirty="0">
                          <a:latin typeface="Bookman Old Style"/>
                          <a:cs typeface="Bookman Old Style"/>
                        </a:rPr>
                        <a:t>– </a:t>
                      </a: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300,000</a:t>
                      </a:r>
                      <a:r>
                        <a:rPr sz="1100" b="0" spc="-25" dirty="0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KIPs</a:t>
                      </a:r>
                      <a:endParaRPr sz="1100">
                        <a:latin typeface="Bookman Old Style"/>
                        <a:cs typeface="Bookman Old Style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891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30"/>
                        </a:lnSpc>
                      </a:pP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Storage</a:t>
                      </a:r>
                      <a:r>
                        <a:rPr sz="1100" b="0" spc="-20" dirty="0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(Internal)</a:t>
                      </a:r>
                      <a:endParaRPr sz="1100">
                        <a:latin typeface="Bookman Old Style"/>
                        <a:cs typeface="Bookman Old Style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230"/>
                        </a:lnSpc>
                      </a:pP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Magnetic Core</a:t>
                      </a:r>
                      <a:r>
                        <a:rPr sz="1100" b="0" dirty="0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memory</a:t>
                      </a:r>
                      <a:endParaRPr sz="1100">
                        <a:latin typeface="Bookman Old Style"/>
                        <a:cs typeface="Bookman Old Style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018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45"/>
                        </a:lnSpc>
                      </a:pP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Storage</a:t>
                      </a:r>
                      <a:r>
                        <a:rPr sz="1100" b="0" spc="-20" dirty="0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(External</a:t>
                      </a:r>
                      <a:endParaRPr sz="1100">
                        <a:latin typeface="Bookman Old Style"/>
                        <a:cs typeface="Bookman Old Style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245"/>
                        </a:lnSpc>
                      </a:pP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Magnetic tapes, punched cards for</a:t>
                      </a:r>
                      <a:r>
                        <a:rPr sz="1100" b="0" spc="-15" dirty="0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I/O</a:t>
                      </a:r>
                      <a:endParaRPr sz="1100">
                        <a:latin typeface="Bookman Old Style"/>
                        <a:cs typeface="Bookman Old Style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018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45"/>
                        </a:lnSpc>
                      </a:pP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Language</a:t>
                      </a:r>
                      <a:endParaRPr sz="1100">
                        <a:latin typeface="Bookman Old Style"/>
                        <a:cs typeface="Bookman Old Style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245"/>
                        </a:lnSpc>
                      </a:pP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FORTRAN, COBOL and</a:t>
                      </a:r>
                      <a:r>
                        <a:rPr sz="1100" b="0" spc="-20" dirty="0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sz="1100" b="0" dirty="0">
                          <a:latin typeface="Bookman Old Style"/>
                          <a:cs typeface="Bookman Old Style"/>
                        </a:rPr>
                        <a:t>BASIC</a:t>
                      </a:r>
                      <a:endParaRPr sz="1100">
                        <a:latin typeface="Bookman Old Style"/>
                        <a:cs typeface="Bookman Old Style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018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45"/>
                        </a:lnSpc>
                      </a:pP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Others</a:t>
                      </a:r>
                      <a:endParaRPr sz="1100">
                        <a:latin typeface="Bookman Old Style"/>
                        <a:cs typeface="Bookman Old Style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245"/>
                        </a:lnSpc>
                      </a:pP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Less power, less heat,</a:t>
                      </a:r>
                      <a:r>
                        <a:rPr sz="1100" b="0" spc="-30" dirty="0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smaller</a:t>
                      </a:r>
                      <a:endParaRPr sz="1100">
                        <a:latin typeface="Bookman Old Style"/>
                        <a:cs typeface="Bookman Old Style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018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45"/>
                        </a:lnSpc>
                      </a:pP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Usage</a:t>
                      </a:r>
                      <a:endParaRPr sz="1100">
                        <a:latin typeface="Bookman Old Style"/>
                        <a:cs typeface="Bookman Old Style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245"/>
                        </a:lnSpc>
                      </a:pP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Scientific </a:t>
                      </a:r>
                      <a:r>
                        <a:rPr sz="1100" b="0" dirty="0">
                          <a:latin typeface="Bookman Old Style"/>
                          <a:cs typeface="Bookman Old Style"/>
                        </a:rPr>
                        <a:t>and</a:t>
                      </a:r>
                      <a:r>
                        <a:rPr sz="1100" b="0" spc="-10" dirty="0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business</a:t>
                      </a:r>
                      <a:endParaRPr sz="1100">
                        <a:latin typeface="Bookman Old Style"/>
                        <a:cs typeface="Bookman Old Style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891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30"/>
                        </a:lnSpc>
                      </a:pP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Advancement</a:t>
                      </a:r>
                      <a:endParaRPr sz="1100">
                        <a:latin typeface="Bookman Old Style"/>
                        <a:cs typeface="Bookman Old Style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230"/>
                        </a:lnSpc>
                      </a:pP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Utilities like Printing, disk storage </a:t>
                      </a:r>
                      <a:r>
                        <a:rPr sz="1100" b="0" dirty="0">
                          <a:latin typeface="Bookman Old Style"/>
                          <a:cs typeface="Bookman Old Style"/>
                        </a:rPr>
                        <a:t>and</a:t>
                      </a:r>
                      <a:r>
                        <a:rPr sz="1100" b="0" spc="-25" dirty="0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sz="1100" b="0" dirty="0">
                          <a:latin typeface="Bookman Old Style"/>
                          <a:cs typeface="Bookman Old Style"/>
                        </a:rPr>
                        <a:t>OS</a:t>
                      </a:r>
                      <a:endParaRPr sz="1100">
                        <a:latin typeface="Bookman Old Style"/>
                        <a:cs typeface="Bookman Old Style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0180">
                <a:tc rowSpan="8">
                  <a:txBody>
                    <a:bodyPr/>
                    <a:lstStyle/>
                    <a:p>
                      <a:pPr marL="71120">
                        <a:lnSpc>
                          <a:spcPts val="1025"/>
                        </a:lnSpc>
                      </a:pPr>
                      <a:r>
                        <a:rPr sz="1650" b="1" spc="-7" baseline="-12626" dirty="0">
                          <a:latin typeface="Bookman Old Style"/>
                          <a:cs typeface="Bookman Old Style"/>
                        </a:rPr>
                        <a:t>3</a:t>
                      </a:r>
                      <a:r>
                        <a:rPr sz="700" b="1" spc="-5" dirty="0">
                          <a:latin typeface="Bookman Old Style"/>
                          <a:cs typeface="Bookman Old Style"/>
                        </a:rPr>
                        <a:t>rd</a:t>
                      </a:r>
                      <a:endParaRPr sz="700">
                        <a:latin typeface="Bookman Old Style"/>
                        <a:cs typeface="Bookman Old Style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b="1" dirty="0">
                          <a:latin typeface="Bookman Old Style"/>
                          <a:cs typeface="Bookman Old Style"/>
                        </a:rPr>
                        <a:t>Generation</a:t>
                      </a:r>
                      <a:endParaRPr sz="1100">
                        <a:latin typeface="Bookman Old Style"/>
                        <a:cs typeface="Bookman Old Style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45"/>
                        </a:lnSpc>
                      </a:pP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Year</a:t>
                      </a:r>
                      <a:endParaRPr sz="1100">
                        <a:latin typeface="Bookman Old Style"/>
                        <a:cs typeface="Bookman Old Style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245"/>
                        </a:lnSpc>
                      </a:pP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1964-1971</a:t>
                      </a:r>
                      <a:endParaRPr sz="1100">
                        <a:latin typeface="Bookman Old Style"/>
                        <a:cs typeface="Bookman Old Style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018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45"/>
                        </a:lnSpc>
                      </a:pP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Technology</a:t>
                      </a:r>
                      <a:endParaRPr sz="1100">
                        <a:latin typeface="Bookman Old Style"/>
                        <a:cs typeface="Bookman Old Style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245"/>
                        </a:lnSpc>
                      </a:pP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Integrated</a:t>
                      </a:r>
                      <a:r>
                        <a:rPr sz="1100" b="0" spc="-10" dirty="0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Circuits</a:t>
                      </a:r>
                      <a:endParaRPr sz="1100">
                        <a:latin typeface="Bookman Old Style"/>
                        <a:cs typeface="Bookman Old Style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018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45"/>
                        </a:lnSpc>
                      </a:pP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Memory</a:t>
                      </a:r>
                      <a:endParaRPr sz="1100">
                        <a:latin typeface="Bookman Old Style"/>
                        <a:cs typeface="Bookman Old Style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245"/>
                        </a:lnSpc>
                      </a:pP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Megabytes</a:t>
                      </a:r>
                      <a:endParaRPr sz="1100">
                        <a:latin typeface="Bookman Old Style"/>
                        <a:cs typeface="Bookman Old Style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891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35"/>
                        </a:lnSpc>
                      </a:pP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Speed</a:t>
                      </a:r>
                      <a:endParaRPr sz="1100">
                        <a:latin typeface="Bookman Old Style"/>
                        <a:cs typeface="Bookman Old Style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235"/>
                        </a:lnSpc>
                      </a:pP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5million</a:t>
                      </a:r>
                      <a:r>
                        <a:rPr sz="1100" b="0" spc="-10" dirty="0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KIPs</a:t>
                      </a:r>
                      <a:endParaRPr sz="1100">
                        <a:latin typeface="Bookman Old Style"/>
                        <a:cs typeface="Bookman Old Style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018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45"/>
                        </a:lnSpc>
                      </a:pP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Language</a:t>
                      </a:r>
                      <a:endParaRPr sz="1100">
                        <a:latin typeface="Bookman Old Style"/>
                        <a:cs typeface="Bookman Old Style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245"/>
                        </a:lnSpc>
                      </a:pP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Software which </a:t>
                      </a:r>
                      <a:r>
                        <a:rPr sz="1100" b="0" dirty="0">
                          <a:latin typeface="Bookman Old Style"/>
                          <a:cs typeface="Bookman Old Style"/>
                        </a:rPr>
                        <a:t>is </a:t>
                      </a: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easy </a:t>
                      </a:r>
                      <a:r>
                        <a:rPr sz="1100" b="0" dirty="0">
                          <a:latin typeface="Bookman Old Style"/>
                          <a:cs typeface="Bookman Old Style"/>
                        </a:rPr>
                        <a:t>to</a:t>
                      </a:r>
                      <a:r>
                        <a:rPr sz="1100" b="0" spc="-40" dirty="0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use</a:t>
                      </a:r>
                      <a:endParaRPr sz="1100">
                        <a:latin typeface="Bookman Old Style"/>
                        <a:cs typeface="Bookman Old Style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018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45"/>
                        </a:lnSpc>
                      </a:pP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Others</a:t>
                      </a:r>
                      <a:endParaRPr sz="1100">
                        <a:latin typeface="Bookman Old Style"/>
                        <a:cs typeface="Bookman Old Style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245"/>
                        </a:lnSpc>
                      </a:pP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Smaller(mini</a:t>
                      </a:r>
                      <a:r>
                        <a:rPr sz="1100" b="0" spc="-10" dirty="0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computers)</a:t>
                      </a:r>
                      <a:endParaRPr sz="1100">
                        <a:latin typeface="Bookman Old Style"/>
                        <a:cs typeface="Bookman Old Style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018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45"/>
                        </a:lnSpc>
                      </a:pP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Usage</a:t>
                      </a:r>
                      <a:endParaRPr sz="1100">
                        <a:latin typeface="Bookman Old Style"/>
                        <a:cs typeface="Bookman Old Style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245"/>
                        </a:lnSpc>
                      </a:pP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Businesses</a:t>
                      </a:r>
                      <a:endParaRPr sz="1100">
                        <a:latin typeface="Bookman Old Style"/>
                        <a:cs typeface="Bookman Old Style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Examples</a:t>
                      </a:r>
                      <a:endParaRPr sz="1100">
                        <a:latin typeface="Bookman Old Style"/>
                        <a:cs typeface="Bookman Old Style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 marR="56515">
                        <a:lnSpc>
                          <a:spcPts val="1280"/>
                        </a:lnSpc>
                        <a:spcBef>
                          <a:spcPts val="30"/>
                        </a:spcBef>
                        <a:tabLst>
                          <a:tab pos="755015" algn="l"/>
                          <a:tab pos="1196340" algn="l"/>
                          <a:tab pos="1551305" algn="l"/>
                          <a:tab pos="2314575" algn="l"/>
                          <a:tab pos="2867660" algn="l"/>
                        </a:tabLst>
                      </a:pP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LILLIAC IV (1960s) at the University </a:t>
                      </a:r>
                      <a:r>
                        <a:rPr sz="1100" b="0" dirty="0">
                          <a:latin typeface="Bookman Old Style"/>
                          <a:cs typeface="Bookman Old Style"/>
                        </a:rPr>
                        <a:t>of  </a:t>
                      </a: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I</a:t>
                      </a:r>
                      <a:r>
                        <a:rPr sz="1100" b="0" dirty="0">
                          <a:latin typeface="Bookman Old Style"/>
                          <a:cs typeface="Bookman Old Style"/>
                        </a:rPr>
                        <a:t>ll</a:t>
                      </a:r>
                      <a:r>
                        <a:rPr sz="1100" b="0" spc="-10" dirty="0">
                          <a:latin typeface="Bookman Old Style"/>
                          <a:cs typeface="Bookman Old Style"/>
                        </a:rPr>
                        <a:t>in</a:t>
                      </a:r>
                      <a:r>
                        <a:rPr sz="1100" b="0" dirty="0">
                          <a:latin typeface="Bookman Old Style"/>
                          <a:cs typeface="Bookman Old Style"/>
                        </a:rPr>
                        <a:t>oi</a:t>
                      </a: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s</a:t>
                      </a:r>
                      <a:r>
                        <a:rPr sz="1100" b="0" dirty="0">
                          <a:latin typeface="Bookman Old Style"/>
                          <a:cs typeface="Bookman Old Style"/>
                        </a:rPr>
                        <a:t>,	h</a:t>
                      </a: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a</a:t>
                      </a:r>
                      <a:r>
                        <a:rPr sz="1100" b="0" dirty="0">
                          <a:latin typeface="Bookman Old Style"/>
                          <a:cs typeface="Bookman Old Style"/>
                        </a:rPr>
                        <a:t>d	</a:t>
                      </a: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6</a:t>
                      </a:r>
                      <a:r>
                        <a:rPr sz="1100" b="0" dirty="0">
                          <a:latin typeface="Bookman Old Style"/>
                          <a:cs typeface="Bookman Old Style"/>
                        </a:rPr>
                        <a:t>4	</a:t>
                      </a:r>
                      <a:r>
                        <a:rPr sz="1100" b="0" spc="-10" dirty="0">
                          <a:latin typeface="Bookman Old Style"/>
                          <a:cs typeface="Bookman Old Style"/>
                        </a:rPr>
                        <a:t>s</a:t>
                      </a:r>
                      <a:r>
                        <a:rPr sz="1100" b="0" spc="5" dirty="0">
                          <a:latin typeface="Bookman Old Style"/>
                          <a:cs typeface="Bookman Old Style"/>
                        </a:rPr>
                        <a:t>e</a:t>
                      </a: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pa</a:t>
                      </a:r>
                      <a:r>
                        <a:rPr sz="1100" b="0" spc="-10" dirty="0">
                          <a:latin typeface="Bookman Old Style"/>
                          <a:cs typeface="Bookman Old Style"/>
                        </a:rPr>
                        <a:t>r</a:t>
                      </a: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a</a:t>
                      </a:r>
                      <a:r>
                        <a:rPr sz="1100" b="0" spc="-15" dirty="0">
                          <a:latin typeface="Bookman Old Style"/>
                          <a:cs typeface="Bookman Old Style"/>
                        </a:rPr>
                        <a:t>t</a:t>
                      </a:r>
                      <a:r>
                        <a:rPr sz="1100" b="0" dirty="0">
                          <a:latin typeface="Bookman Old Style"/>
                          <a:cs typeface="Bookman Old Style"/>
                        </a:rPr>
                        <a:t>e	</a:t>
                      </a:r>
                      <a:r>
                        <a:rPr sz="1100" b="0" spc="-15" dirty="0">
                          <a:latin typeface="Bookman Old Style"/>
                          <a:cs typeface="Bookman Old Style"/>
                        </a:rPr>
                        <a:t>C</a:t>
                      </a: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PU</a:t>
                      </a:r>
                      <a:r>
                        <a:rPr sz="1100" b="0" dirty="0">
                          <a:latin typeface="Bookman Old Style"/>
                          <a:cs typeface="Bookman Old Style"/>
                        </a:rPr>
                        <a:t>s	</a:t>
                      </a:r>
                      <a:r>
                        <a:rPr sz="1100" b="0" spc="-20" dirty="0">
                          <a:latin typeface="Bookman Old Style"/>
                          <a:cs typeface="Bookman Old Style"/>
                        </a:rPr>
                        <a:t>a</a:t>
                      </a:r>
                      <a:r>
                        <a:rPr sz="1100" b="0" dirty="0">
                          <a:latin typeface="Bookman Old Style"/>
                          <a:cs typeface="Bookman Old Style"/>
                        </a:rPr>
                        <a:t>ll</a:t>
                      </a:r>
                      <a:endParaRPr sz="1100">
                        <a:latin typeface="Bookman Old Style"/>
                        <a:cs typeface="Bookman Old Style"/>
                      </a:endParaRPr>
                    </a:p>
                    <a:p>
                      <a:pPr marL="70485" marR="59690">
                        <a:lnSpc>
                          <a:spcPts val="1300"/>
                        </a:lnSpc>
                      </a:pP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supervised by </a:t>
                      </a:r>
                      <a:r>
                        <a:rPr sz="1100" b="0" dirty="0">
                          <a:latin typeface="Bookman Old Style"/>
                          <a:cs typeface="Bookman Old Style"/>
                        </a:rPr>
                        <a:t>a </a:t>
                      </a: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common CU </a:t>
                      </a:r>
                      <a:r>
                        <a:rPr sz="1100" b="0" dirty="0">
                          <a:latin typeface="Bookman Old Style"/>
                          <a:cs typeface="Bookman Old Style"/>
                        </a:rPr>
                        <a:t>and </a:t>
                      </a: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capable  </a:t>
                      </a:r>
                      <a:r>
                        <a:rPr sz="1100" b="0" dirty="0">
                          <a:latin typeface="Bookman Old Style"/>
                          <a:cs typeface="Bookman Old Style"/>
                        </a:rPr>
                        <a:t>of </a:t>
                      </a: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operating</a:t>
                      </a:r>
                      <a:r>
                        <a:rPr sz="1100" b="0" spc="-20" dirty="0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simultaneously.</a:t>
                      </a:r>
                      <a:endParaRPr sz="1100">
                        <a:latin typeface="Bookman Old Style"/>
                        <a:cs typeface="Bookman Old Style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0180">
                <a:tc rowSpan="2">
                  <a:txBody>
                    <a:bodyPr/>
                    <a:lstStyle/>
                    <a:p>
                      <a:pPr marL="71120">
                        <a:lnSpc>
                          <a:spcPts val="1025"/>
                        </a:lnSpc>
                      </a:pPr>
                      <a:r>
                        <a:rPr sz="1650" b="1" spc="-7" baseline="-12626" dirty="0">
                          <a:latin typeface="Bookman Old Style"/>
                          <a:cs typeface="Bookman Old Style"/>
                        </a:rPr>
                        <a:t>4</a:t>
                      </a:r>
                      <a:r>
                        <a:rPr sz="700" b="1" spc="-5" dirty="0">
                          <a:latin typeface="Bookman Old Style"/>
                          <a:cs typeface="Bookman Old Style"/>
                        </a:rPr>
                        <a:t>th</a:t>
                      </a:r>
                      <a:endParaRPr sz="700">
                        <a:latin typeface="Bookman Old Style"/>
                        <a:cs typeface="Bookman Old Style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b="1" dirty="0">
                          <a:latin typeface="Bookman Old Style"/>
                          <a:cs typeface="Bookman Old Style"/>
                        </a:rPr>
                        <a:t>Generation</a:t>
                      </a:r>
                      <a:endParaRPr sz="1100">
                        <a:latin typeface="Bookman Old Style"/>
                        <a:cs typeface="Bookman Old Style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45"/>
                        </a:lnSpc>
                      </a:pP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Year</a:t>
                      </a:r>
                      <a:endParaRPr sz="1100">
                        <a:latin typeface="Bookman Old Style"/>
                        <a:cs typeface="Bookman Old Style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245"/>
                        </a:lnSpc>
                      </a:pP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1971 </a:t>
                      </a:r>
                      <a:r>
                        <a:rPr sz="1100" b="0" dirty="0">
                          <a:latin typeface="Bookman Old Style"/>
                          <a:cs typeface="Bookman Old Style"/>
                        </a:rPr>
                        <a:t>– to</a:t>
                      </a:r>
                      <a:r>
                        <a:rPr sz="1100" b="0" spc="-10" dirty="0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present</a:t>
                      </a:r>
                      <a:endParaRPr sz="1100">
                        <a:latin typeface="Bookman Old Style"/>
                        <a:cs typeface="Bookman Old Style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018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45"/>
                        </a:lnSpc>
                      </a:pP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Technology</a:t>
                      </a:r>
                      <a:endParaRPr sz="1100">
                        <a:latin typeface="Bookman Old Style"/>
                        <a:cs typeface="Bookman Old Style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245"/>
                        </a:lnSpc>
                        <a:tabLst>
                          <a:tab pos="548640" algn="l"/>
                          <a:tab pos="1092835" algn="l"/>
                          <a:tab pos="1622425" algn="l"/>
                          <a:tab pos="2489200" algn="l"/>
                        </a:tabLst>
                      </a:pP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Very	Large	Scale	Integrated	Circuits</a:t>
                      </a:r>
                      <a:endParaRPr sz="1100">
                        <a:latin typeface="Bookman Old Style"/>
                        <a:cs typeface="Bookman Old Style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438404"/>
            <a:ext cx="222631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latin typeface="Cambria"/>
                <a:cs typeface="Cambria"/>
              </a:rPr>
              <a:t>Types and Evolution of</a:t>
            </a:r>
            <a:r>
              <a:rPr sz="1100" b="1" spc="-10" dirty="0">
                <a:latin typeface="Cambria"/>
                <a:cs typeface="Cambria"/>
              </a:rPr>
              <a:t> </a:t>
            </a:r>
            <a:r>
              <a:rPr sz="1100" b="1" spc="-5" dirty="0">
                <a:latin typeface="Cambria"/>
                <a:cs typeface="Cambria"/>
              </a:rPr>
              <a:t>Computers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25016" y="671322"/>
            <a:ext cx="5523865" cy="0"/>
          </a:xfrm>
          <a:custGeom>
            <a:avLst/>
            <a:gdLst/>
            <a:ahLst/>
            <a:cxnLst/>
            <a:rect l="l" t="t" r="r" b="b"/>
            <a:pathLst>
              <a:path w="5523865">
                <a:moveTo>
                  <a:pt x="0" y="0"/>
                </a:moveTo>
                <a:lnTo>
                  <a:pt x="5523865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25016" y="638555"/>
            <a:ext cx="5523865" cy="0"/>
          </a:xfrm>
          <a:custGeom>
            <a:avLst/>
            <a:gdLst/>
            <a:ahLst/>
            <a:cxnLst/>
            <a:rect l="l" t="t" r="r" b="b"/>
            <a:pathLst>
              <a:path w="5523865">
                <a:moveTo>
                  <a:pt x="0" y="0"/>
                </a:moveTo>
                <a:lnTo>
                  <a:pt x="5523865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25016" y="9197797"/>
            <a:ext cx="5523865" cy="0"/>
          </a:xfrm>
          <a:custGeom>
            <a:avLst/>
            <a:gdLst/>
            <a:ahLst/>
            <a:cxnLst/>
            <a:rect l="l" t="t" r="r" b="b"/>
            <a:pathLst>
              <a:path w="5523865">
                <a:moveTo>
                  <a:pt x="0" y="0"/>
                </a:moveTo>
                <a:lnTo>
                  <a:pt x="5523865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25016" y="9230562"/>
            <a:ext cx="5523865" cy="0"/>
          </a:xfrm>
          <a:custGeom>
            <a:avLst/>
            <a:gdLst/>
            <a:ahLst/>
            <a:cxnLst/>
            <a:rect l="l" t="t" r="r" b="b"/>
            <a:pathLst>
              <a:path w="5523865">
                <a:moveTo>
                  <a:pt x="0" y="0"/>
                </a:moveTo>
                <a:lnTo>
                  <a:pt x="5523865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071676" y="914400"/>
          <a:ext cx="5623558" cy="20161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5065"/>
                <a:gridCol w="1371599"/>
                <a:gridCol w="3096894"/>
              </a:tblGrid>
              <a:tr h="333375">
                <a:tc row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 marR="60325">
                        <a:lnSpc>
                          <a:spcPts val="1300"/>
                        </a:lnSpc>
                        <a:spcBef>
                          <a:spcPts val="15"/>
                        </a:spcBef>
                      </a:pP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(computer memory, logic </a:t>
                      </a:r>
                      <a:r>
                        <a:rPr sz="1100" b="0" dirty="0">
                          <a:latin typeface="Bookman Old Style"/>
                          <a:cs typeface="Bookman Old Style"/>
                        </a:rPr>
                        <a:t>and </a:t>
                      </a: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control can  be integrated </a:t>
                      </a:r>
                      <a:r>
                        <a:rPr sz="1100" b="0" dirty="0">
                          <a:latin typeface="Bookman Old Style"/>
                          <a:cs typeface="Bookman Old Style"/>
                        </a:rPr>
                        <a:t>on a </a:t>
                      </a: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single</a:t>
                      </a:r>
                      <a:r>
                        <a:rPr sz="1100" b="0" spc="-35" dirty="0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chip)</a:t>
                      </a:r>
                      <a:endParaRPr sz="1100">
                        <a:latin typeface="Bookman Old Style"/>
                        <a:cs typeface="Bookman Old Style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018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45"/>
                        </a:lnSpc>
                      </a:pP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Memory</a:t>
                      </a:r>
                      <a:endParaRPr sz="1100">
                        <a:latin typeface="Bookman Old Style"/>
                        <a:cs typeface="Bookman Old Style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245"/>
                        </a:lnSpc>
                      </a:pP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Gigabytes</a:t>
                      </a:r>
                      <a:endParaRPr sz="1100">
                        <a:latin typeface="Bookman Old Style"/>
                        <a:cs typeface="Bookman Old Style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018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45"/>
                        </a:lnSpc>
                      </a:pP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Speed</a:t>
                      </a:r>
                      <a:endParaRPr sz="1100">
                        <a:latin typeface="Bookman Old Style"/>
                        <a:cs typeface="Bookman Old Style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245"/>
                        </a:lnSpc>
                      </a:pPr>
                      <a:r>
                        <a:rPr sz="1100" b="0" dirty="0">
                          <a:latin typeface="Bookman Old Style"/>
                          <a:cs typeface="Bookman Old Style"/>
                        </a:rPr>
                        <a:t>1 </a:t>
                      </a: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billion</a:t>
                      </a:r>
                      <a:r>
                        <a:rPr sz="1100" b="0" spc="-15" dirty="0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KIPs</a:t>
                      </a:r>
                      <a:endParaRPr sz="1100">
                        <a:latin typeface="Bookman Old Style"/>
                        <a:cs typeface="Bookman Old Style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018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45"/>
                        </a:lnSpc>
                      </a:pP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Language</a:t>
                      </a:r>
                      <a:endParaRPr sz="1100">
                        <a:latin typeface="Bookman Old Style"/>
                        <a:cs typeface="Bookman Old Style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245"/>
                        </a:lnSpc>
                      </a:pP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Human Languages (VB, </a:t>
                      </a:r>
                      <a:r>
                        <a:rPr sz="1100" b="0" dirty="0">
                          <a:latin typeface="Bookman Old Style"/>
                          <a:cs typeface="Bookman Old Style"/>
                        </a:rPr>
                        <a:t>C+, </a:t>
                      </a: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Pascal</a:t>
                      </a:r>
                      <a:r>
                        <a:rPr sz="1100" b="0" spc="-35" dirty="0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etc)</a:t>
                      </a:r>
                      <a:endParaRPr sz="1100">
                        <a:latin typeface="Bookman Old Style"/>
                        <a:cs typeface="Bookman Old Style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337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Others</a:t>
                      </a:r>
                      <a:endParaRPr sz="1100">
                        <a:latin typeface="Bookman Old Style"/>
                        <a:cs typeface="Bookman Old Style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 marR="59690">
                        <a:lnSpc>
                          <a:spcPts val="1280"/>
                        </a:lnSpc>
                        <a:spcBef>
                          <a:spcPts val="30"/>
                        </a:spcBef>
                      </a:pP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Smaller (Micro computers), less power, less  heat, GUIs, Mouse</a:t>
                      </a:r>
                      <a:r>
                        <a:rPr sz="1100" b="0" spc="-20" dirty="0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etc</a:t>
                      </a:r>
                      <a:endParaRPr sz="1100">
                        <a:latin typeface="Bookman Old Style"/>
                        <a:cs typeface="Bookman Old Style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018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45"/>
                        </a:lnSpc>
                      </a:pP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Usage</a:t>
                      </a:r>
                      <a:endParaRPr sz="1100">
                        <a:latin typeface="Bookman Old Style"/>
                        <a:cs typeface="Bookman Old Style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245"/>
                        </a:lnSpc>
                      </a:pP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Office </a:t>
                      </a:r>
                      <a:r>
                        <a:rPr sz="1100" b="0" dirty="0">
                          <a:latin typeface="Bookman Old Style"/>
                          <a:cs typeface="Bookman Old Style"/>
                        </a:rPr>
                        <a:t>and</a:t>
                      </a:r>
                      <a:r>
                        <a:rPr sz="1100" b="0" spc="-15" dirty="0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home</a:t>
                      </a:r>
                      <a:endParaRPr sz="1100">
                        <a:latin typeface="Bookman Old Style"/>
                        <a:cs typeface="Bookman Old Style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337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Examples</a:t>
                      </a:r>
                      <a:endParaRPr sz="1100">
                        <a:latin typeface="Bookman Old Style"/>
                        <a:cs typeface="Bookman Old Style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 marR="54610">
                        <a:lnSpc>
                          <a:spcPts val="1300"/>
                        </a:lnSpc>
                        <a:spcBef>
                          <a:spcPts val="15"/>
                        </a:spcBef>
                      </a:pPr>
                      <a:r>
                        <a:rPr sz="1100" b="0" dirty="0">
                          <a:latin typeface="Bookman Old Style"/>
                          <a:cs typeface="Bookman Old Style"/>
                        </a:rPr>
                        <a:t>IBM </a:t>
                      </a: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(1981), Apple (1984) </a:t>
                      </a:r>
                      <a:r>
                        <a:rPr sz="1100" b="0" dirty="0">
                          <a:latin typeface="Bookman Old Style"/>
                          <a:cs typeface="Bookman Old Style"/>
                        </a:rPr>
                        <a:t>– </a:t>
                      </a: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Macintosh,  Dell, Mecer,</a:t>
                      </a:r>
                      <a:r>
                        <a:rPr sz="1100" b="0" spc="-15" dirty="0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Pentium</a:t>
                      </a:r>
                      <a:endParaRPr sz="1100">
                        <a:latin typeface="Bookman Old Style"/>
                        <a:cs typeface="Bookman Old Style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4645">
                <a:tc>
                  <a:txBody>
                    <a:bodyPr/>
                    <a:lstStyle/>
                    <a:p>
                      <a:pPr marL="71120">
                        <a:lnSpc>
                          <a:spcPts val="1025"/>
                        </a:lnSpc>
                      </a:pPr>
                      <a:r>
                        <a:rPr sz="1650" b="1" spc="-7" baseline="-12626" dirty="0">
                          <a:latin typeface="Bookman Old Style"/>
                          <a:cs typeface="Bookman Old Style"/>
                        </a:rPr>
                        <a:t>5</a:t>
                      </a:r>
                      <a:r>
                        <a:rPr sz="700" b="1" spc="-5" dirty="0">
                          <a:latin typeface="Bookman Old Style"/>
                          <a:cs typeface="Bookman Old Style"/>
                        </a:rPr>
                        <a:t>th</a:t>
                      </a:r>
                      <a:endParaRPr sz="700">
                        <a:latin typeface="Bookman Old Style"/>
                        <a:cs typeface="Bookman Old Style"/>
                      </a:endParaRPr>
                    </a:p>
                    <a:p>
                      <a:pPr marL="71120">
                        <a:lnSpc>
                          <a:spcPts val="1290"/>
                        </a:lnSpc>
                        <a:spcBef>
                          <a:spcPts val="225"/>
                        </a:spcBef>
                      </a:pPr>
                      <a:r>
                        <a:rPr sz="1100" b="1" dirty="0">
                          <a:latin typeface="Bookman Old Style"/>
                          <a:cs typeface="Bookman Old Style"/>
                        </a:rPr>
                        <a:t>Generation</a:t>
                      </a:r>
                      <a:endParaRPr sz="1100">
                        <a:latin typeface="Bookman Old Style"/>
                        <a:cs typeface="Bookman Old Style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 marR="57785">
                        <a:lnSpc>
                          <a:spcPts val="1300"/>
                        </a:lnSpc>
                        <a:spcBef>
                          <a:spcPts val="15"/>
                        </a:spcBef>
                      </a:pPr>
                      <a:r>
                        <a:rPr sz="1100" b="0" dirty="0">
                          <a:latin typeface="Bookman Old Style"/>
                          <a:cs typeface="Bookman Old Style"/>
                        </a:rPr>
                        <a:t>For </a:t>
                      </a: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the future, imitate human sense </a:t>
                      </a:r>
                      <a:r>
                        <a:rPr sz="1100" b="0" dirty="0">
                          <a:latin typeface="Bookman Old Style"/>
                          <a:cs typeface="Bookman Old Style"/>
                        </a:rPr>
                        <a:t>and  </a:t>
                      </a: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intelligence (thinking</a:t>
                      </a:r>
                      <a:r>
                        <a:rPr sz="1100" b="0" spc="-10" dirty="0">
                          <a:latin typeface="Bookman Old Style"/>
                          <a:cs typeface="Bookman Old Style"/>
                        </a:rPr>
                        <a:t> </a:t>
                      </a:r>
                      <a:r>
                        <a:rPr sz="1100" b="0" spc="-5" dirty="0">
                          <a:latin typeface="Bookman Old Style"/>
                          <a:cs typeface="Bookman Old Style"/>
                        </a:rPr>
                        <a:t>computer)</a:t>
                      </a:r>
                      <a:endParaRPr sz="1100">
                        <a:latin typeface="Bookman Old Style"/>
                        <a:cs typeface="Bookman Old Style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endParaRPr dirty="0"/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pc="-5" dirty="0"/>
              <a:t>Page</a:t>
            </a:r>
            <a:r>
              <a:rPr spc="-50" dirty="0"/>
              <a:t> </a:t>
            </a:r>
            <a:fld id="{81D60167-4931-47E6-BA6A-407CBD079E47}" type="slidenum">
              <a:rPr dirty="0"/>
              <a:t>7</a:t>
            </a:fld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438404"/>
            <a:ext cx="5510530" cy="4912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latin typeface="Cambria"/>
                <a:cs typeface="Cambria"/>
              </a:rPr>
              <a:t>Types and Evolution of</a:t>
            </a:r>
            <a:r>
              <a:rPr sz="1100" b="1" spc="-10" dirty="0">
                <a:latin typeface="Cambria"/>
                <a:cs typeface="Cambria"/>
              </a:rPr>
              <a:t> </a:t>
            </a:r>
            <a:r>
              <a:rPr sz="1100" b="1" spc="-5" dirty="0">
                <a:latin typeface="Cambria"/>
                <a:cs typeface="Cambria"/>
              </a:rPr>
              <a:t>Computers</a:t>
            </a:r>
            <a:endParaRPr sz="110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1811020">
              <a:lnSpc>
                <a:spcPts val="1310"/>
              </a:lnSpc>
              <a:spcBef>
                <a:spcPts val="760"/>
              </a:spcBef>
            </a:pPr>
            <a:r>
              <a:rPr sz="1100" b="1" spc="-5" dirty="0">
                <a:latin typeface="Bookman Old Style"/>
                <a:cs typeface="Bookman Old Style"/>
              </a:rPr>
              <a:t>COMPUTER ACQUISITION</a:t>
            </a:r>
            <a:endParaRPr sz="1100">
              <a:latin typeface="Bookman Old Style"/>
              <a:cs typeface="Bookman Old Style"/>
            </a:endParaRPr>
          </a:p>
          <a:p>
            <a:pPr marL="12700" marR="5080" algn="just">
              <a:lnSpc>
                <a:spcPct val="97600"/>
              </a:lnSpc>
              <a:spcBef>
                <a:spcPts val="20"/>
              </a:spcBef>
            </a:pPr>
            <a:r>
              <a:rPr sz="1100" b="0" spc="-5" dirty="0">
                <a:latin typeface="Bookman Old Style"/>
                <a:cs typeface="Bookman Old Style"/>
              </a:rPr>
              <a:t>Involves the financing decision </a:t>
            </a:r>
            <a:r>
              <a:rPr sz="1100" b="0" dirty="0">
                <a:latin typeface="Bookman Old Style"/>
                <a:cs typeface="Bookman Old Style"/>
              </a:rPr>
              <a:t>that is </a:t>
            </a:r>
            <a:r>
              <a:rPr sz="1100" b="0" spc="-5" dirty="0">
                <a:latin typeface="Bookman Old Style"/>
                <a:cs typeface="Bookman Old Style"/>
              </a:rPr>
              <a:t>taken </a:t>
            </a:r>
            <a:r>
              <a:rPr sz="1100" b="0" dirty="0">
                <a:latin typeface="Bookman Old Style"/>
                <a:cs typeface="Bookman Old Style"/>
              </a:rPr>
              <a:t>to </a:t>
            </a:r>
            <a:r>
              <a:rPr sz="1100" b="0" spc="-5" dirty="0">
                <a:latin typeface="Bookman Old Style"/>
                <a:cs typeface="Bookman Old Style"/>
              </a:rPr>
              <a:t>obtain </a:t>
            </a:r>
            <a:r>
              <a:rPr sz="1100" b="0" dirty="0">
                <a:latin typeface="Bookman Old Style"/>
                <a:cs typeface="Bookman Old Style"/>
              </a:rPr>
              <a:t>a </a:t>
            </a:r>
            <a:r>
              <a:rPr sz="1100" b="0" spc="-5" dirty="0">
                <a:latin typeface="Bookman Old Style"/>
                <a:cs typeface="Bookman Old Style"/>
              </a:rPr>
              <a:t>computer facility as </a:t>
            </a:r>
            <a:r>
              <a:rPr sz="1100" b="0" dirty="0">
                <a:latin typeface="Bookman Old Style"/>
                <a:cs typeface="Bookman Old Style"/>
              </a:rPr>
              <a:t>a  </a:t>
            </a:r>
            <a:r>
              <a:rPr sz="1100" b="0" spc="-5" dirty="0">
                <a:latin typeface="Bookman Old Style"/>
                <a:cs typeface="Bookman Old Style"/>
              </a:rPr>
              <a:t>tool </a:t>
            </a:r>
            <a:r>
              <a:rPr sz="1100" b="0" dirty="0">
                <a:latin typeface="Bookman Old Style"/>
                <a:cs typeface="Bookman Old Style"/>
              </a:rPr>
              <a:t>of </a:t>
            </a:r>
            <a:r>
              <a:rPr sz="1100" b="0" spc="-5" dirty="0">
                <a:latin typeface="Bookman Old Style"/>
                <a:cs typeface="Bookman Old Style"/>
              </a:rPr>
              <a:t>data processing. This </a:t>
            </a:r>
            <a:r>
              <a:rPr sz="1100" b="0" dirty="0">
                <a:latin typeface="Bookman Old Style"/>
                <a:cs typeface="Bookman Old Style"/>
              </a:rPr>
              <a:t>is a </a:t>
            </a:r>
            <a:r>
              <a:rPr sz="1100" b="0" spc="-5" dirty="0">
                <a:latin typeface="Bookman Old Style"/>
                <a:cs typeface="Bookman Old Style"/>
              </a:rPr>
              <a:t>very important decision that involves choice </a:t>
            </a:r>
            <a:r>
              <a:rPr sz="1100" b="0" dirty="0">
                <a:latin typeface="Bookman Old Style"/>
                <a:cs typeface="Bookman Old Style"/>
              </a:rPr>
              <a:t>of  </a:t>
            </a:r>
            <a:r>
              <a:rPr sz="1100" b="0" spc="-5" dirty="0">
                <a:latin typeface="Bookman Old Style"/>
                <a:cs typeface="Bookman Old Style"/>
              </a:rPr>
              <a:t>the hardware </a:t>
            </a:r>
            <a:r>
              <a:rPr sz="1100" b="0" dirty="0">
                <a:latin typeface="Bookman Old Style"/>
                <a:cs typeface="Bookman Old Style"/>
              </a:rPr>
              <a:t>and </a:t>
            </a:r>
            <a:r>
              <a:rPr sz="1100" b="0" spc="-5" dirty="0">
                <a:latin typeface="Bookman Old Style"/>
                <a:cs typeface="Bookman Old Style"/>
              </a:rPr>
              <a:t>software. </a:t>
            </a:r>
            <a:r>
              <a:rPr sz="1100" b="0" spc="-10" dirty="0">
                <a:latin typeface="Bookman Old Style"/>
                <a:cs typeface="Bookman Old Style"/>
              </a:rPr>
              <a:t>Failure to </a:t>
            </a:r>
            <a:r>
              <a:rPr sz="1100" b="0" spc="-5" dirty="0">
                <a:latin typeface="Bookman Old Style"/>
                <a:cs typeface="Bookman Old Style"/>
              </a:rPr>
              <a:t>make the right choice can lead </a:t>
            </a:r>
            <a:r>
              <a:rPr sz="1100" b="0" dirty="0">
                <a:latin typeface="Bookman Old Style"/>
                <a:cs typeface="Bookman Old Style"/>
              </a:rPr>
              <a:t>to </a:t>
            </a:r>
            <a:r>
              <a:rPr sz="1100" b="0" spc="-5" dirty="0">
                <a:latin typeface="Bookman Old Style"/>
                <a:cs typeface="Bookman Old Style"/>
              </a:rPr>
              <a:t>serious  consequences for an organization </a:t>
            </a:r>
            <a:r>
              <a:rPr sz="1100" b="0" dirty="0">
                <a:latin typeface="Bookman Old Style"/>
                <a:cs typeface="Bookman Old Style"/>
              </a:rPr>
              <a:t>or </a:t>
            </a:r>
            <a:r>
              <a:rPr sz="1100" b="0" spc="-5" dirty="0">
                <a:latin typeface="Bookman Old Style"/>
                <a:cs typeface="Bookman Old Style"/>
              </a:rPr>
              <a:t>an</a:t>
            </a:r>
            <a:r>
              <a:rPr sz="1100" b="0" spc="-20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individual.</a:t>
            </a:r>
            <a:endParaRPr sz="1100">
              <a:latin typeface="Bookman Old Style"/>
              <a:cs typeface="Bookman Old Style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100" b="1" spc="-5" dirty="0">
                <a:latin typeface="Bookman Old Style"/>
                <a:cs typeface="Bookman Old Style"/>
              </a:rPr>
              <a:t>Methods of computer</a:t>
            </a:r>
            <a:r>
              <a:rPr sz="1100" b="1" spc="-15" dirty="0">
                <a:latin typeface="Bookman Old Style"/>
                <a:cs typeface="Bookman Old Style"/>
              </a:rPr>
              <a:t> </a:t>
            </a:r>
            <a:r>
              <a:rPr sz="1100" b="1" spc="-5" dirty="0">
                <a:latin typeface="Bookman Old Style"/>
                <a:cs typeface="Bookman Old Style"/>
              </a:rPr>
              <a:t>acquisition</a:t>
            </a:r>
            <a:endParaRPr sz="1100">
              <a:latin typeface="Bookman Old Style"/>
              <a:cs typeface="Bookman Old Style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50">
              <a:latin typeface="Times New Roman"/>
              <a:cs typeface="Times New Roman"/>
            </a:endParaRPr>
          </a:p>
          <a:p>
            <a:pPr marL="240665">
              <a:lnSpc>
                <a:spcPts val="1300"/>
              </a:lnSpc>
            </a:pPr>
            <a:r>
              <a:rPr sz="1100" b="1" dirty="0">
                <a:latin typeface="Bookman Old Style"/>
                <a:cs typeface="Bookman Old Style"/>
              </a:rPr>
              <a:t>1. </a:t>
            </a:r>
            <a:r>
              <a:rPr sz="1100" b="1" spc="-5" dirty="0">
                <a:latin typeface="Bookman Old Style"/>
                <a:cs typeface="Bookman Old Style"/>
              </a:rPr>
              <a:t>Outright</a:t>
            </a:r>
            <a:r>
              <a:rPr sz="1100" b="1" spc="-70" dirty="0">
                <a:latin typeface="Bookman Old Style"/>
                <a:cs typeface="Bookman Old Style"/>
              </a:rPr>
              <a:t> </a:t>
            </a:r>
            <a:r>
              <a:rPr sz="1100" b="1" spc="-5" dirty="0">
                <a:latin typeface="Bookman Old Style"/>
                <a:cs typeface="Bookman Old Style"/>
              </a:rPr>
              <a:t>purchase</a:t>
            </a:r>
            <a:endParaRPr sz="1100">
              <a:latin typeface="Bookman Old Style"/>
              <a:cs typeface="Bookman Old Style"/>
            </a:endParaRPr>
          </a:p>
          <a:p>
            <a:pPr marL="12700" marR="5080" algn="just">
              <a:lnSpc>
                <a:spcPct val="98000"/>
              </a:lnSpc>
              <a:spcBef>
                <a:spcPts val="5"/>
              </a:spcBef>
            </a:pPr>
            <a:r>
              <a:rPr sz="1100" b="0" spc="-5" dirty="0">
                <a:latin typeface="Bookman Old Style"/>
                <a:cs typeface="Bookman Old Style"/>
              </a:rPr>
              <a:t>This </a:t>
            </a:r>
            <a:r>
              <a:rPr sz="1100" b="0" dirty="0">
                <a:latin typeface="Bookman Old Style"/>
                <a:cs typeface="Bookman Old Style"/>
              </a:rPr>
              <a:t>is </a:t>
            </a:r>
            <a:r>
              <a:rPr sz="1100" b="0" spc="-5" dirty="0">
                <a:latin typeface="Bookman Old Style"/>
                <a:cs typeface="Bookman Old Style"/>
              </a:rPr>
              <a:t>where </a:t>
            </a:r>
            <a:r>
              <a:rPr sz="1100" b="0" spc="-10" dirty="0">
                <a:latin typeface="Bookman Old Style"/>
                <a:cs typeface="Bookman Old Style"/>
              </a:rPr>
              <a:t>the </a:t>
            </a:r>
            <a:r>
              <a:rPr sz="1100" b="0" spc="-5" dirty="0">
                <a:latin typeface="Bookman Old Style"/>
                <a:cs typeface="Bookman Old Style"/>
              </a:rPr>
              <a:t>computer facility </a:t>
            </a:r>
            <a:r>
              <a:rPr sz="1100" b="0" dirty="0">
                <a:latin typeface="Bookman Old Style"/>
                <a:cs typeface="Bookman Old Style"/>
              </a:rPr>
              <a:t>is </a:t>
            </a:r>
            <a:r>
              <a:rPr sz="1100" b="0" spc="-5" dirty="0">
                <a:latin typeface="Bookman Old Style"/>
                <a:cs typeface="Bookman Old Style"/>
              </a:rPr>
              <a:t>obtained </a:t>
            </a:r>
            <a:r>
              <a:rPr sz="1100" b="0" spc="-10" dirty="0">
                <a:latin typeface="Bookman Old Style"/>
                <a:cs typeface="Bookman Old Style"/>
              </a:rPr>
              <a:t>by </a:t>
            </a:r>
            <a:r>
              <a:rPr sz="1100" b="0" spc="-5" dirty="0">
                <a:latin typeface="Bookman Old Style"/>
                <a:cs typeface="Bookman Old Style"/>
              </a:rPr>
              <a:t>payment </a:t>
            </a:r>
            <a:r>
              <a:rPr sz="1100" b="0" dirty="0">
                <a:latin typeface="Bookman Old Style"/>
                <a:cs typeface="Bookman Old Style"/>
              </a:rPr>
              <a:t>of </a:t>
            </a:r>
            <a:r>
              <a:rPr sz="1100" b="0" spc="-5" dirty="0">
                <a:latin typeface="Bookman Old Style"/>
                <a:cs typeface="Bookman Old Style"/>
              </a:rPr>
              <a:t>the amount </a:t>
            </a:r>
            <a:r>
              <a:rPr sz="1100" b="0" dirty="0">
                <a:latin typeface="Bookman Old Style"/>
                <a:cs typeface="Bookman Old Style"/>
              </a:rPr>
              <a:t>that  is </a:t>
            </a:r>
            <a:r>
              <a:rPr sz="1100" b="0" spc="-5" dirty="0">
                <a:latin typeface="Bookman Old Style"/>
                <a:cs typeface="Bookman Old Style"/>
              </a:rPr>
              <a:t>equivalent </a:t>
            </a:r>
            <a:r>
              <a:rPr sz="1100" b="0" spc="-10" dirty="0">
                <a:latin typeface="Bookman Old Style"/>
                <a:cs typeface="Bookman Old Style"/>
              </a:rPr>
              <a:t>to the </a:t>
            </a:r>
            <a:r>
              <a:rPr sz="1100" b="0" spc="-5" dirty="0">
                <a:latin typeface="Bookman Old Style"/>
                <a:cs typeface="Bookman Old Style"/>
              </a:rPr>
              <a:t>value </a:t>
            </a:r>
            <a:r>
              <a:rPr sz="1100" b="0" dirty="0">
                <a:latin typeface="Bookman Old Style"/>
                <a:cs typeface="Bookman Old Style"/>
              </a:rPr>
              <a:t>of </a:t>
            </a:r>
            <a:r>
              <a:rPr sz="1100" b="0" spc="-10" dirty="0">
                <a:latin typeface="Bookman Old Style"/>
                <a:cs typeface="Bookman Old Style"/>
              </a:rPr>
              <a:t>the </a:t>
            </a:r>
            <a:r>
              <a:rPr sz="1100" b="0" spc="-5" dirty="0">
                <a:latin typeface="Bookman Old Style"/>
                <a:cs typeface="Bookman Old Style"/>
              </a:rPr>
              <a:t>computer </a:t>
            </a:r>
            <a:r>
              <a:rPr sz="1100" b="0" spc="-10" dirty="0">
                <a:latin typeface="Bookman Old Style"/>
                <a:cs typeface="Bookman Old Style"/>
              </a:rPr>
              <a:t>to </a:t>
            </a:r>
            <a:r>
              <a:rPr sz="1100" b="0" spc="-5" dirty="0">
                <a:latin typeface="Bookman Old Style"/>
                <a:cs typeface="Bookman Old Style"/>
              </a:rPr>
              <a:t>the supplier. It involves </a:t>
            </a:r>
            <a:r>
              <a:rPr sz="1100" b="0" spc="-10" dirty="0">
                <a:latin typeface="Bookman Old Style"/>
                <a:cs typeface="Bookman Old Style"/>
              </a:rPr>
              <a:t>purchase  </a:t>
            </a:r>
            <a:r>
              <a:rPr sz="1100" b="0" dirty="0">
                <a:latin typeface="Bookman Old Style"/>
                <a:cs typeface="Bookman Old Style"/>
              </a:rPr>
              <a:t>of </a:t>
            </a:r>
            <a:r>
              <a:rPr sz="1100" b="0" spc="-5" dirty="0">
                <a:latin typeface="Bookman Old Style"/>
                <a:cs typeface="Bookman Old Style"/>
              </a:rPr>
              <a:t>the facility followed by transfer </a:t>
            </a:r>
            <a:r>
              <a:rPr sz="1100" b="0" dirty="0">
                <a:latin typeface="Bookman Old Style"/>
                <a:cs typeface="Bookman Old Style"/>
              </a:rPr>
              <a:t>of </a:t>
            </a:r>
            <a:r>
              <a:rPr sz="1100" b="0" spc="-5" dirty="0">
                <a:latin typeface="Bookman Old Style"/>
                <a:cs typeface="Bookman Old Style"/>
              </a:rPr>
              <a:t>ownership from </a:t>
            </a:r>
            <a:r>
              <a:rPr sz="1100" b="0" spc="-10" dirty="0">
                <a:latin typeface="Bookman Old Style"/>
                <a:cs typeface="Bookman Old Style"/>
              </a:rPr>
              <a:t>the </a:t>
            </a:r>
            <a:r>
              <a:rPr sz="1100" b="0" spc="-5" dirty="0">
                <a:latin typeface="Bookman Old Style"/>
                <a:cs typeface="Bookman Old Style"/>
              </a:rPr>
              <a:t>supplier </a:t>
            </a:r>
            <a:r>
              <a:rPr sz="1100" b="0" dirty="0">
                <a:latin typeface="Bookman Old Style"/>
                <a:cs typeface="Bookman Old Style"/>
              </a:rPr>
              <a:t>to </a:t>
            </a:r>
            <a:r>
              <a:rPr sz="1100" b="0" spc="-10" dirty="0">
                <a:latin typeface="Bookman Old Style"/>
                <a:cs typeface="Bookman Old Style"/>
              </a:rPr>
              <a:t>the  </a:t>
            </a:r>
            <a:r>
              <a:rPr sz="1100" b="0" spc="-5" dirty="0">
                <a:latin typeface="Bookman Old Style"/>
                <a:cs typeface="Bookman Old Style"/>
              </a:rPr>
              <a:t>purchasing firm. Payment can </a:t>
            </a:r>
            <a:r>
              <a:rPr sz="1100" b="0" spc="-10" dirty="0">
                <a:latin typeface="Bookman Old Style"/>
                <a:cs typeface="Bookman Old Style"/>
              </a:rPr>
              <a:t>be </a:t>
            </a:r>
            <a:r>
              <a:rPr sz="1100" b="0" spc="-5" dirty="0">
                <a:latin typeface="Bookman Old Style"/>
                <a:cs typeface="Bookman Old Style"/>
              </a:rPr>
              <a:t>made in cash, loan arrangements </a:t>
            </a:r>
            <a:r>
              <a:rPr sz="1100" b="0" dirty="0">
                <a:latin typeface="Bookman Old Style"/>
                <a:cs typeface="Bookman Old Style"/>
              </a:rPr>
              <a:t>or </a:t>
            </a:r>
            <a:r>
              <a:rPr sz="1100" b="0" spc="-5" dirty="0">
                <a:latin typeface="Bookman Old Style"/>
                <a:cs typeface="Bookman Old Style"/>
              </a:rPr>
              <a:t>hire  purchase.</a:t>
            </a:r>
            <a:endParaRPr sz="1100">
              <a:latin typeface="Bookman Old Style"/>
              <a:cs typeface="Bookman Old Style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ts val="1310"/>
              </a:lnSpc>
            </a:pPr>
            <a:r>
              <a:rPr sz="1100" b="1" spc="-5" dirty="0">
                <a:latin typeface="Bookman Old Style"/>
                <a:cs typeface="Bookman Old Style"/>
              </a:rPr>
              <a:t>Advantages</a:t>
            </a:r>
            <a:endParaRPr sz="1100">
              <a:latin typeface="Bookman Old Style"/>
              <a:cs typeface="Bookman Old Style"/>
            </a:endParaRPr>
          </a:p>
          <a:p>
            <a:pPr marL="240665" indent="-227965">
              <a:lnSpc>
                <a:spcPts val="1290"/>
              </a:lnSpc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sz="1100" b="0" spc="-5" dirty="0">
                <a:latin typeface="Bookman Old Style"/>
                <a:cs typeface="Bookman Old Style"/>
              </a:rPr>
              <a:t>The computer </a:t>
            </a:r>
            <a:r>
              <a:rPr sz="1100" b="0" spc="-10" dirty="0">
                <a:latin typeface="Bookman Old Style"/>
                <a:cs typeface="Bookman Old Style"/>
              </a:rPr>
              <a:t>becomes </a:t>
            </a:r>
            <a:r>
              <a:rPr sz="1100" b="0" spc="-5" dirty="0">
                <a:latin typeface="Bookman Old Style"/>
                <a:cs typeface="Bookman Old Style"/>
              </a:rPr>
              <a:t>an asset </a:t>
            </a:r>
            <a:r>
              <a:rPr sz="1100" b="0" dirty="0">
                <a:latin typeface="Bookman Old Style"/>
                <a:cs typeface="Bookman Old Style"/>
              </a:rPr>
              <a:t>to </a:t>
            </a:r>
            <a:r>
              <a:rPr sz="1100" b="0" spc="-10" dirty="0">
                <a:latin typeface="Bookman Old Style"/>
                <a:cs typeface="Bookman Old Style"/>
              </a:rPr>
              <a:t>the</a:t>
            </a:r>
            <a:r>
              <a:rPr sz="1100" b="0" spc="10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buyer</a:t>
            </a:r>
            <a:endParaRPr sz="1100">
              <a:latin typeface="Bookman Old Style"/>
              <a:cs typeface="Bookman Old Style"/>
            </a:endParaRPr>
          </a:p>
          <a:p>
            <a:pPr marL="240665" indent="-227965">
              <a:lnSpc>
                <a:spcPts val="1290"/>
              </a:lnSpc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sz="1100" b="0" spc="-5" dirty="0">
                <a:latin typeface="Bookman Old Style"/>
                <a:cs typeface="Bookman Old Style"/>
              </a:rPr>
              <a:t>The asset can </a:t>
            </a:r>
            <a:r>
              <a:rPr sz="1100" b="0" spc="-10" dirty="0">
                <a:latin typeface="Bookman Old Style"/>
                <a:cs typeface="Bookman Old Style"/>
              </a:rPr>
              <a:t>be </a:t>
            </a:r>
            <a:r>
              <a:rPr sz="1100" b="0" spc="-5" dirty="0">
                <a:latin typeface="Bookman Old Style"/>
                <a:cs typeface="Bookman Old Style"/>
              </a:rPr>
              <a:t>used for </a:t>
            </a:r>
            <a:r>
              <a:rPr sz="1100" b="0" dirty="0">
                <a:latin typeface="Bookman Old Style"/>
                <a:cs typeface="Bookman Old Style"/>
              </a:rPr>
              <a:t>loan </a:t>
            </a:r>
            <a:r>
              <a:rPr sz="1100" b="0" spc="-5" dirty="0">
                <a:latin typeface="Bookman Old Style"/>
                <a:cs typeface="Bookman Old Style"/>
              </a:rPr>
              <a:t>acquisition </a:t>
            </a:r>
            <a:r>
              <a:rPr sz="1100" b="0" dirty="0">
                <a:latin typeface="Bookman Old Style"/>
                <a:cs typeface="Bookman Old Style"/>
              </a:rPr>
              <a:t>in </a:t>
            </a:r>
            <a:r>
              <a:rPr sz="1100" b="0" spc="-5" dirty="0">
                <a:latin typeface="Bookman Old Style"/>
                <a:cs typeface="Bookman Old Style"/>
              </a:rPr>
              <a:t>bank as security.</a:t>
            </a:r>
            <a:endParaRPr sz="1100">
              <a:latin typeface="Bookman Old Style"/>
              <a:cs typeface="Bookman Old Style"/>
            </a:endParaRPr>
          </a:p>
          <a:p>
            <a:pPr marL="240665" marR="6350" indent="-227965">
              <a:lnSpc>
                <a:spcPts val="1280"/>
              </a:lnSpc>
              <a:spcBef>
                <a:spcPts val="60"/>
              </a:spcBef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sz="1100" b="0" spc="-5" dirty="0">
                <a:latin typeface="Bookman Old Style"/>
                <a:cs typeface="Bookman Old Style"/>
              </a:rPr>
              <a:t>The choice </a:t>
            </a:r>
            <a:r>
              <a:rPr sz="1100" b="0" dirty="0">
                <a:latin typeface="Bookman Old Style"/>
                <a:cs typeface="Bookman Old Style"/>
              </a:rPr>
              <a:t>of </a:t>
            </a:r>
            <a:r>
              <a:rPr sz="1100" b="0" spc="-10" dirty="0">
                <a:latin typeface="Bookman Old Style"/>
                <a:cs typeface="Bookman Old Style"/>
              </a:rPr>
              <a:t>the </a:t>
            </a:r>
            <a:r>
              <a:rPr sz="1100" b="0" spc="-5" dirty="0">
                <a:latin typeface="Bookman Old Style"/>
                <a:cs typeface="Bookman Old Style"/>
              </a:rPr>
              <a:t>facility solely depends on </a:t>
            </a:r>
            <a:r>
              <a:rPr sz="1100" b="0" spc="-10" dirty="0">
                <a:latin typeface="Bookman Old Style"/>
                <a:cs typeface="Bookman Old Style"/>
              </a:rPr>
              <a:t>the </a:t>
            </a:r>
            <a:r>
              <a:rPr sz="1100" b="0" spc="-5" dirty="0">
                <a:latin typeface="Bookman Old Style"/>
                <a:cs typeface="Bookman Old Style"/>
              </a:rPr>
              <a:t>buyer. </a:t>
            </a:r>
            <a:r>
              <a:rPr sz="1100" b="0" spc="-10" dirty="0">
                <a:latin typeface="Bookman Old Style"/>
                <a:cs typeface="Bookman Old Style"/>
              </a:rPr>
              <a:t>The </a:t>
            </a:r>
            <a:r>
              <a:rPr sz="1100" b="0" spc="-5" dirty="0">
                <a:latin typeface="Bookman Old Style"/>
                <a:cs typeface="Bookman Old Style"/>
              </a:rPr>
              <a:t>buyer’s decision is  </a:t>
            </a:r>
            <a:r>
              <a:rPr sz="1100" b="0" dirty="0">
                <a:latin typeface="Bookman Old Style"/>
                <a:cs typeface="Bookman Old Style"/>
              </a:rPr>
              <a:t>not </a:t>
            </a:r>
            <a:r>
              <a:rPr sz="1100" b="0" spc="-5" dirty="0">
                <a:latin typeface="Bookman Old Style"/>
                <a:cs typeface="Bookman Old Style"/>
              </a:rPr>
              <a:t>influenced </a:t>
            </a:r>
            <a:r>
              <a:rPr sz="1100" b="0" spc="-10" dirty="0">
                <a:latin typeface="Bookman Old Style"/>
                <a:cs typeface="Bookman Old Style"/>
              </a:rPr>
              <a:t>by </a:t>
            </a:r>
            <a:r>
              <a:rPr sz="1100" b="0" spc="-5" dirty="0">
                <a:latin typeface="Bookman Old Style"/>
                <a:cs typeface="Bookman Old Style"/>
              </a:rPr>
              <a:t>the seller’s terms </a:t>
            </a:r>
            <a:r>
              <a:rPr sz="1100" b="0" dirty="0">
                <a:latin typeface="Bookman Old Style"/>
                <a:cs typeface="Bookman Old Style"/>
              </a:rPr>
              <a:t>and</a:t>
            </a:r>
            <a:r>
              <a:rPr sz="1100" b="0" spc="-15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conditions</a:t>
            </a:r>
            <a:endParaRPr sz="1100">
              <a:latin typeface="Bookman Old Style"/>
              <a:cs typeface="Bookman Old Style"/>
            </a:endParaRPr>
          </a:p>
          <a:p>
            <a:pPr marL="240665" indent="-227965">
              <a:lnSpc>
                <a:spcPts val="1250"/>
              </a:lnSpc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sz="1100" b="0" spc="-5" dirty="0">
                <a:latin typeface="Bookman Old Style"/>
                <a:cs typeface="Bookman Old Style"/>
              </a:rPr>
              <a:t>It may be cheaper </a:t>
            </a:r>
            <a:r>
              <a:rPr sz="1100" b="0" dirty="0">
                <a:latin typeface="Bookman Old Style"/>
                <a:cs typeface="Bookman Old Style"/>
              </a:rPr>
              <a:t>in </a:t>
            </a:r>
            <a:r>
              <a:rPr sz="1100" b="0" spc="-10" dirty="0">
                <a:latin typeface="Bookman Old Style"/>
                <a:cs typeface="Bookman Old Style"/>
              </a:rPr>
              <a:t>the </a:t>
            </a:r>
            <a:r>
              <a:rPr sz="1100" b="0" spc="-5" dirty="0">
                <a:latin typeface="Bookman Old Style"/>
                <a:cs typeface="Bookman Old Style"/>
              </a:rPr>
              <a:t>long</a:t>
            </a:r>
            <a:r>
              <a:rPr sz="1100" b="0" spc="0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run</a:t>
            </a:r>
            <a:endParaRPr sz="1100">
              <a:latin typeface="Bookman Old Style"/>
              <a:cs typeface="Bookman Old Style"/>
            </a:endParaRPr>
          </a:p>
          <a:p>
            <a:pPr marL="240665" indent="-227965">
              <a:lnSpc>
                <a:spcPts val="1290"/>
              </a:lnSpc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sz="1100" b="0" spc="-5" dirty="0">
                <a:latin typeface="Bookman Old Style"/>
                <a:cs typeface="Bookman Old Style"/>
              </a:rPr>
              <a:t>Frequent expenditure </a:t>
            </a:r>
            <a:r>
              <a:rPr sz="1100" b="0" dirty="0">
                <a:latin typeface="Bookman Old Style"/>
                <a:cs typeface="Bookman Old Style"/>
              </a:rPr>
              <a:t>is </a:t>
            </a:r>
            <a:r>
              <a:rPr sz="1100" b="0" spc="-5" dirty="0">
                <a:latin typeface="Bookman Old Style"/>
                <a:cs typeface="Bookman Old Style"/>
              </a:rPr>
              <a:t>not expected since </a:t>
            </a:r>
            <a:r>
              <a:rPr sz="1100" b="0" spc="-10" dirty="0">
                <a:latin typeface="Bookman Old Style"/>
                <a:cs typeface="Bookman Old Style"/>
              </a:rPr>
              <a:t>the </a:t>
            </a:r>
            <a:r>
              <a:rPr sz="1100" b="0" spc="-5" dirty="0">
                <a:latin typeface="Bookman Old Style"/>
                <a:cs typeface="Bookman Old Style"/>
              </a:rPr>
              <a:t>facility </a:t>
            </a:r>
            <a:r>
              <a:rPr sz="1100" b="0" dirty="0">
                <a:latin typeface="Bookman Old Style"/>
                <a:cs typeface="Bookman Old Style"/>
              </a:rPr>
              <a:t>is </a:t>
            </a:r>
            <a:r>
              <a:rPr sz="1100" b="0" spc="-5" dirty="0">
                <a:latin typeface="Bookman Old Style"/>
                <a:cs typeface="Bookman Old Style"/>
              </a:rPr>
              <a:t>bought</a:t>
            </a:r>
            <a:r>
              <a:rPr sz="1100" b="0" spc="0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once</a:t>
            </a:r>
            <a:endParaRPr sz="1100">
              <a:latin typeface="Bookman Old Style"/>
              <a:cs typeface="Bookman Old Style"/>
            </a:endParaRPr>
          </a:p>
          <a:p>
            <a:pPr marL="240665" marR="8255" indent="-227965">
              <a:lnSpc>
                <a:spcPts val="1300"/>
              </a:lnSpc>
              <a:spcBef>
                <a:spcPts val="35"/>
              </a:spcBef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sz="1100" b="0" spc="-5" dirty="0">
                <a:latin typeface="Bookman Old Style"/>
                <a:cs typeface="Bookman Old Style"/>
              </a:rPr>
              <a:t>The buyer may decide </a:t>
            </a:r>
            <a:r>
              <a:rPr sz="1100" b="0" dirty="0">
                <a:latin typeface="Bookman Old Style"/>
                <a:cs typeface="Bookman Old Style"/>
              </a:rPr>
              <a:t>to </a:t>
            </a:r>
            <a:r>
              <a:rPr sz="1100" b="0" spc="-5" dirty="0">
                <a:latin typeface="Bookman Old Style"/>
                <a:cs typeface="Bookman Old Style"/>
              </a:rPr>
              <a:t>sell </a:t>
            </a:r>
            <a:r>
              <a:rPr sz="1100" b="0" spc="-10" dirty="0">
                <a:latin typeface="Bookman Old Style"/>
                <a:cs typeface="Bookman Old Style"/>
              </a:rPr>
              <a:t>the </a:t>
            </a:r>
            <a:r>
              <a:rPr sz="1100" b="0" spc="-5" dirty="0">
                <a:latin typeface="Bookman Old Style"/>
                <a:cs typeface="Bookman Old Style"/>
              </a:rPr>
              <a:t>facility </a:t>
            </a:r>
            <a:r>
              <a:rPr sz="1100" b="0" dirty="0">
                <a:latin typeface="Bookman Old Style"/>
                <a:cs typeface="Bookman Old Style"/>
              </a:rPr>
              <a:t>to </a:t>
            </a:r>
            <a:r>
              <a:rPr sz="1100" b="0" spc="-5" dirty="0">
                <a:latin typeface="Bookman Old Style"/>
                <a:cs typeface="Bookman Old Style"/>
              </a:rPr>
              <a:t>generate cash depending on </a:t>
            </a:r>
            <a:r>
              <a:rPr sz="1100" b="0" spc="-10" dirty="0">
                <a:latin typeface="Bookman Old Style"/>
                <a:cs typeface="Bookman Old Style"/>
              </a:rPr>
              <a:t>the  </a:t>
            </a:r>
            <a:r>
              <a:rPr sz="1100" b="0" spc="-5" dirty="0">
                <a:latin typeface="Bookman Old Style"/>
                <a:cs typeface="Bookman Old Style"/>
              </a:rPr>
              <a:t>market value </a:t>
            </a:r>
            <a:r>
              <a:rPr sz="1100" b="0" dirty="0">
                <a:latin typeface="Bookman Old Style"/>
                <a:cs typeface="Bookman Old Style"/>
              </a:rPr>
              <a:t>of </a:t>
            </a:r>
            <a:r>
              <a:rPr sz="1100" b="0" spc="-5" dirty="0">
                <a:latin typeface="Bookman Old Style"/>
                <a:cs typeface="Bookman Old Style"/>
              </a:rPr>
              <a:t>the</a:t>
            </a:r>
            <a:r>
              <a:rPr sz="1100" b="0" spc="-20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equipment.</a:t>
            </a:r>
            <a:endParaRPr sz="1100">
              <a:latin typeface="Bookman Old Style"/>
              <a:cs typeface="Bookman Old Style"/>
            </a:endParaRPr>
          </a:p>
          <a:p>
            <a:pPr marL="240665" indent="-227965">
              <a:lnSpc>
                <a:spcPts val="1245"/>
              </a:lnSpc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sz="1100" b="0" dirty="0">
                <a:latin typeface="Bookman Old Style"/>
                <a:cs typeface="Bookman Old Style"/>
              </a:rPr>
              <a:t>No </a:t>
            </a:r>
            <a:r>
              <a:rPr sz="1100" b="0" spc="-5" dirty="0">
                <a:latin typeface="Bookman Old Style"/>
                <a:cs typeface="Bookman Old Style"/>
              </a:rPr>
              <a:t>charge for additional work done like </a:t>
            </a:r>
            <a:r>
              <a:rPr sz="1100" b="0" dirty="0">
                <a:latin typeface="Bookman Old Style"/>
                <a:cs typeface="Bookman Old Style"/>
              </a:rPr>
              <a:t>in </a:t>
            </a:r>
            <a:r>
              <a:rPr sz="1100" b="0" spc="-5" dirty="0">
                <a:latin typeface="Bookman Old Style"/>
                <a:cs typeface="Bookman Old Style"/>
              </a:rPr>
              <a:t>renting.</a:t>
            </a:r>
            <a:endParaRPr sz="1100">
              <a:latin typeface="Bookman Old Style"/>
              <a:cs typeface="Bookman Old Style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100" b="1" spc="-5" dirty="0">
                <a:latin typeface="Bookman Old Style"/>
                <a:cs typeface="Bookman Old Style"/>
              </a:rPr>
              <a:t>Disadvantages</a:t>
            </a:r>
            <a:endParaRPr sz="1100">
              <a:latin typeface="Bookman Old Style"/>
              <a:cs typeface="Bookman Old Style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endParaRPr dirty="0"/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pc="-5" dirty="0"/>
              <a:t>Page</a:t>
            </a:r>
            <a:r>
              <a:rPr spc="-50" dirty="0"/>
              <a:t> </a:t>
            </a:r>
            <a:fld id="{81D60167-4931-47E6-BA6A-407CBD079E47}" type="slidenum">
              <a:rPr dirty="0"/>
              <a:t>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130604" y="5320665"/>
            <a:ext cx="90170" cy="358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310"/>
              </a:lnSpc>
              <a:spcBef>
                <a:spcPts val="100"/>
              </a:spcBef>
            </a:pPr>
            <a:r>
              <a:rPr sz="1100" dirty="0">
                <a:latin typeface="Wingdings"/>
                <a:cs typeface="Wingdings"/>
              </a:rPr>
              <a:t></a:t>
            </a:r>
            <a:endParaRPr sz="1100">
              <a:latin typeface="Wingdings"/>
              <a:cs typeface="Wingdings"/>
            </a:endParaRPr>
          </a:p>
          <a:p>
            <a:pPr marL="12700">
              <a:lnSpc>
                <a:spcPts val="1310"/>
              </a:lnSpc>
            </a:pPr>
            <a:r>
              <a:rPr sz="1100" dirty="0">
                <a:latin typeface="Wingdings"/>
                <a:cs typeface="Wingdings"/>
              </a:rPr>
              <a:t></a:t>
            </a:r>
            <a:endParaRPr sz="1100">
              <a:latin typeface="Wingdings"/>
              <a:cs typeface="Wingding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604" y="5812916"/>
            <a:ext cx="9017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latin typeface="Wingdings"/>
                <a:cs typeface="Wingdings"/>
              </a:rPr>
              <a:t></a:t>
            </a:r>
            <a:endParaRPr sz="1100">
              <a:latin typeface="Wingdings"/>
              <a:cs typeface="Wingding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0604" y="6632829"/>
            <a:ext cx="9017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Wingdings"/>
                <a:cs typeface="Wingdings"/>
              </a:rPr>
              <a:t></a:t>
            </a:r>
            <a:endParaRPr sz="1100">
              <a:latin typeface="Wingdings"/>
              <a:cs typeface="Wingding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87753" y="5320665"/>
            <a:ext cx="5053330" cy="15062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310"/>
              </a:lnSpc>
              <a:spcBef>
                <a:spcPts val="100"/>
              </a:spcBef>
            </a:pPr>
            <a:r>
              <a:rPr sz="1100" b="0" spc="-5" dirty="0">
                <a:latin typeface="Bookman Old Style"/>
                <a:cs typeface="Bookman Old Style"/>
              </a:rPr>
              <a:t>High initial</a:t>
            </a:r>
            <a:r>
              <a:rPr sz="1100" b="0" spc="-10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cost</a:t>
            </a:r>
            <a:endParaRPr sz="1100">
              <a:latin typeface="Bookman Old Style"/>
              <a:cs typeface="Bookman Old Style"/>
            </a:endParaRPr>
          </a:p>
          <a:p>
            <a:pPr marL="12700" marR="6350">
              <a:lnSpc>
                <a:spcPts val="1280"/>
              </a:lnSpc>
              <a:spcBef>
                <a:spcPts val="60"/>
              </a:spcBef>
            </a:pPr>
            <a:r>
              <a:rPr sz="1100" b="0" spc="-5" dirty="0">
                <a:latin typeface="Bookman Old Style"/>
                <a:cs typeface="Bookman Old Style"/>
              </a:rPr>
              <a:t>In the long run the computer may become obsolete </a:t>
            </a:r>
            <a:r>
              <a:rPr sz="1100" b="0" spc="-10" dirty="0">
                <a:latin typeface="Bookman Old Style"/>
                <a:cs typeface="Bookman Old Style"/>
              </a:rPr>
              <a:t>due </a:t>
            </a:r>
            <a:r>
              <a:rPr sz="1100" b="0" dirty="0">
                <a:latin typeface="Bookman Old Style"/>
                <a:cs typeface="Bookman Old Style"/>
              </a:rPr>
              <a:t>to </a:t>
            </a:r>
            <a:r>
              <a:rPr sz="1100" b="0" spc="-5" dirty="0">
                <a:latin typeface="Bookman Old Style"/>
                <a:cs typeface="Bookman Old Style"/>
              </a:rPr>
              <a:t>technological  changes</a:t>
            </a:r>
            <a:endParaRPr sz="1100">
              <a:latin typeface="Bookman Old Style"/>
              <a:cs typeface="Bookman Old Style"/>
            </a:endParaRPr>
          </a:p>
          <a:p>
            <a:pPr marL="12700">
              <a:lnSpc>
                <a:spcPts val="1250"/>
              </a:lnSpc>
            </a:pPr>
            <a:r>
              <a:rPr sz="1100" b="0" spc="-5" dirty="0">
                <a:latin typeface="Bookman Old Style"/>
                <a:cs typeface="Bookman Old Style"/>
              </a:rPr>
              <a:t>High maintenance</a:t>
            </a:r>
            <a:r>
              <a:rPr sz="1100" b="0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costs</a:t>
            </a:r>
            <a:endParaRPr sz="1100">
              <a:latin typeface="Bookman Old Style"/>
              <a:cs typeface="Bookman Old Style"/>
            </a:endParaRPr>
          </a:p>
          <a:p>
            <a:pPr marL="241300" marR="5080" indent="-228600" algn="just">
              <a:lnSpc>
                <a:spcPct val="97700"/>
              </a:lnSpc>
              <a:spcBef>
                <a:spcPts val="15"/>
              </a:spcBef>
              <a:buFont typeface="Wingdings"/>
              <a:buChar char=""/>
              <a:tabLst>
                <a:tab pos="241300" algn="l"/>
              </a:tabLst>
            </a:pPr>
            <a:r>
              <a:rPr sz="1100" b="0" spc="-5" dirty="0">
                <a:latin typeface="Bookman Old Style"/>
                <a:cs typeface="Bookman Old Style"/>
              </a:rPr>
              <a:t>Due </a:t>
            </a:r>
            <a:r>
              <a:rPr sz="1100" b="0" spc="-10" dirty="0">
                <a:latin typeface="Bookman Old Style"/>
                <a:cs typeface="Bookman Old Style"/>
              </a:rPr>
              <a:t>to </a:t>
            </a:r>
            <a:r>
              <a:rPr sz="1100" b="0" spc="-5" dirty="0">
                <a:latin typeface="Bookman Old Style"/>
                <a:cs typeface="Bookman Old Style"/>
              </a:rPr>
              <a:t>different processing needs for different types </a:t>
            </a:r>
            <a:r>
              <a:rPr sz="1100" b="0" dirty="0">
                <a:latin typeface="Bookman Old Style"/>
                <a:cs typeface="Bookman Old Style"/>
              </a:rPr>
              <a:t>of </a:t>
            </a:r>
            <a:r>
              <a:rPr sz="1100" b="0" spc="-5" dirty="0">
                <a:latin typeface="Bookman Old Style"/>
                <a:cs typeface="Bookman Old Style"/>
              </a:rPr>
              <a:t>data, the  computer at times may </a:t>
            </a:r>
            <a:r>
              <a:rPr sz="1100" b="0" spc="-10" dirty="0">
                <a:latin typeface="Bookman Old Style"/>
                <a:cs typeface="Bookman Old Style"/>
              </a:rPr>
              <a:t>be </a:t>
            </a:r>
            <a:r>
              <a:rPr sz="1100" b="0" spc="-5" dirty="0">
                <a:latin typeface="Bookman Old Style"/>
                <a:cs typeface="Bookman Old Style"/>
              </a:rPr>
              <a:t>below </a:t>
            </a:r>
            <a:r>
              <a:rPr sz="1100" b="0" dirty="0">
                <a:latin typeface="Bookman Old Style"/>
                <a:cs typeface="Bookman Old Style"/>
              </a:rPr>
              <a:t>or </a:t>
            </a:r>
            <a:r>
              <a:rPr sz="1100" b="0" spc="-5" dirty="0">
                <a:latin typeface="Bookman Old Style"/>
                <a:cs typeface="Bookman Old Style"/>
              </a:rPr>
              <a:t>beyond the configuration  capabilities.</a:t>
            </a:r>
            <a:endParaRPr sz="1100">
              <a:latin typeface="Bookman Old Style"/>
              <a:cs typeface="Bookman Old Style"/>
            </a:endParaRPr>
          </a:p>
          <a:p>
            <a:pPr marL="12700" marR="577215">
              <a:lnSpc>
                <a:spcPts val="1300"/>
              </a:lnSpc>
              <a:spcBef>
                <a:spcPts val="20"/>
              </a:spcBef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sz="1100" b="0" spc="-5" dirty="0">
                <a:latin typeface="Bookman Old Style"/>
                <a:cs typeface="Bookman Old Style"/>
              </a:rPr>
              <a:t>It may </a:t>
            </a:r>
            <a:r>
              <a:rPr sz="1100" b="0" dirty="0">
                <a:latin typeface="Bookman Old Style"/>
                <a:cs typeface="Bookman Old Style"/>
              </a:rPr>
              <a:t>not </a:t>
            </a:r>
            <a:r>
              <a:rPr sz="1100" b="0" spc="-5" dirty="0">
                <a:latin typeface="Bookman Old Style"/>
                <a:cs typeface="Bookman Old Style"/>
              </a:rPr>
              <a:t>sometimes be </a:t>
            </a:r>
            <a:r>
              <a:rPr sz="1100" b="0" spc="-10" dirty="0">
                <a:latin typeface="Bookman Old Style"/>
                <a:cs typeface="Bookman Old Style"/>
              </a:rPr>
              <a:t>able </a:t>
            </a:r>
            <a:r>
              <a:rPr sz="1100" b="0" dirty="0">
                <a:latin typeface="Bookman Old Style"/>
                <a:cs typeface="Bookman Old Style"/>
              </a:rPr>
              <a:t>to </a:t>
            </a:r>
            <a:r>
              <a:rPr sz="1100" b="0" spc="-5" dirty="0">
                <a:latin typeface="Bookman Old Style"/>
                <a:cs typeface="Bookman Old Style"/>
              </a:rPr>
              <a:t>process certain types </a:t>
            </a:r>
            <a:r>
              <a:rPr sz="1100" b="0" dirty="0">
                <a:latin typeface="Bookman Old Style"/>
                <a:cs typeface="Bookman Old Style"/>
              </a:rPr>
              <a:t>of data.  </a:t>
            </a:r>
            <a:r>
              <a:rPr sz="1100" b="0" spc="-5" dirty="0">
                <a:latin typeface="Bookman Old Style"/>
                <a:cs typeface="Bookman Old Style"/>
              </a:rPr>
              <a:t>In case </a:t>
            </a:r>
            <a:r>
              <a:rPr sz="1100" b="0" dirty="0">
                <a:latin typeface="Bookman Old Style"/>
                <a:cs typeface="Bookman Old Style"/>
              </a:rPr>
              <a:t>of </a:t>
            </a:r>
            <a:r>
              <a:rPr sz="1100" b="0" spc="-5" dirty="0">
                <a:latin typeface="Bookman Old Style"/>
                <a:cs typeface="Bookman Old Style"/>
              </a:rPr>
              <a:t>loss, the buyer </a:t>
            </a:r>
            <a:r>
              <a:rPr sz="1100" b="0" dirty="0">
                <a:latin typeface="Bookman Old Style"/>
                <a:cs typeface="Bookman Old Style"/>
              </a:rPr>
              <a:t>is </a:t>
            </a:r>
            <a:r>
              <a:rPr sz="1100" b="0" spc="-5" dirty="0">
                <a:latin typeface="Bookman Old Style"/>
                <a:cs typeface="Bookman Old Style"/>
              </a:rPr>
              <a:t>affected</a:t>
            </a:r>
            <a:r>
              <a:rPr sz="1100" b="0" spc="-20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directly</a:t>
            </a:r>
            <a:endParaRPr sz="1100">
              <a:latin typeface="Bookman Old Style"/>
              <a:cs typeface="Bookman Old Styl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30604" y="6960489"/>
            <a:ext cx="5513070" cy="21615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0665">
              <a:lnSpc>
                <a:spcPts val="1310"/>
              </a:lnSpc>
              <a:spcBef>
                <a:spcPts val="105"/>
              </a:spcBef>
            </a:pPr>
            <a:r>
              <a:rPr sz="1100" b="1" dirty="0">
                <a:latin typeface="Bookman Old Style"/>
                <a:cs typeface="Bookman Old Style"/>
              </a:rPr>
              <a:t>2. Rental</a:t>
            </a:r>
            <a:r>
              <a:rPr sz="1100" b="1" spc="-65" dirty="0">
                <a:latin typeface="Bookman Old Style"/>
                <a:cs typeface="Bookman Old Style"/>
              </a:rPr>
              <a:t> </a:t>
            </a:r>
            <a:r>
              <a:rPr sz="1100" b="1" spc="-5" dirty="0">
                <a:latin typeface="Bookman Old Style"/>
                <a:cs typeface="Bookman Old Style"/>
              </a:rPr>
              <a:t>method</a:t>
            </a:r>
            <a:endParaRPr sz="1100">
              <a:latin typeface="Bookman Old Style"/>
              <a:cs typeface="Bookman Old Style"/>
            </a:endParaRPr>
          </a:p>
          <a:p>
            <a:pPr marL="12700" marR="5080" algn="just">
              <a:lnSpc>
                <a:spcPct val="97800"/>
              </a:lnSpc>
              <a:spcBef>
                <a:spcPts val="15"/>
              </a:spcBef>
            </a:pPr>
            <a:r>
              <a:rPr sz="1100" b="0" spc="-5" dirty="0">
                <a:latin typeface="Bookman Old Style"/>
                <a:cs typeface="Bookman Old Style"/>
              </a:rPr>
              <a:t>This involves installation </a:t>
            </a:r>
            <a:r>
              <a:rPr sz="1100" b="0" dirty="0">
                <a:latin typeface="Bookman Old Style"/>
                <a:cs typeface="Bookman Old Style"/>
              </a:rPr>
              <a:t>to </a:t>
            </a:r>
            <a:r>
              <a:rPr sz="1100" b="0" spc="-10" dirty="0">
                <a:latin typeface="Bookman Old Style"/>
                <a:cs typeface="Bookman Old Style"/>
              </a:rPr>
              <a:t>the </a:t>
            </a:r>
            <a:r>
              <a:rPr sz="1100" b="0" spc="-5" dirty="0">
                <a:latin typeface="Bookman Old Style"/>
                <a:cs typeface="Bookman Old Style"/>
              </a:rPr>
              <a:t>facility at </a:t>
            </a:r>
            <a:r>
              <a:rPr sz="1100" b="0" spc="-10" dirty="0">
                <a:latin typeface="Bookman Old Style"/>
                <a:cs typeface="Bookman Old Style"/>
              </a:rPr>
              <a:t>the </a:t>
            </a:r>
            <a:r>
              <a:rPr sz="1100" b="0" spc="-5" dirty="0">
                <a:latin typeface="Bookman Old Style"/>
                <a:cs typeface="Bookman Old Style"/>
              </a:rPr>
              <a:t>user’s </a:t>
            </a:r>
            <a:r>
              <a:rPr sz="1100" b="0" dirty="0">
                <a:latin typeface="Bookman Old Style"/>
                <a:cs typeface="Bookman Old Style"/>
              </a:rPr>
              <a:t>premises in </a:t>
            </a:r>
            <a:r>
              <a:rPr sz="1100" b="0" spc="-10" dirty="0">
                <a:latin typeface="Bookman Old Style"/>
                <a:cs typeface="Bookman Old Style"/>
              </a:rPr>
              <a:t>an </a:t>
            </a:r>
            <a:r>
              <a:rPr sz="1100" b="0" spc="-5" dirty="0">
                <a:latin typeface="Bookman Old Style"/>
                <a:cs typeface="Bookman Old Style"/>
              </a:rPr>
              <a:t>agreement  </a:t>
            </a:r>
            <a:r>
              <a:rPr sz="1100" b="0" dirty="0">
                <a:latin typeface="Bookman Old Style"/>
                <a:cs typeface="Bookman Old Style"/>
              </a:rPr>
              <a:t>to </a:t>
            </a:r>
            <a:r>
              <a:rPr sz="1100" b="0" spc="-5" dirty="0">
                <a:latin typeface="Bookman Old Style"/>
                <a:cs typeface="Bookman Old Style"/>
              </a:rPr>
              <a:t>pay </a:t>
            </a:r>
            <a:r>
              <a:rPr sz="1100" b="0" dirty="0">
                <a:latin typeface="Bookman Old Style"/>
                <a:cs typeface="Bookman Old Style"/>
              </a:rPr>
              <a:t>a </a:t>
            </a:r>
            <a:r>
              <a:rPr sz="1100" b="0" spc="-5" dirty="0">
                <a:latin typeface="Bookman Old Style"/>
                <a:cs typeface="Bookman Old Style"/>
              </a:rPr>
              <a:t>fixed periodic charge </a:t>
            </a:r>
            <a:r>
              <a:rPr sz="1100" b="0" spc="-10" dirty="0">
                <a:latin typeface="Bookman Old Style"/>
                <a:cs typeface="Bookman Old Style"/>
              </a:rPr>
              <a:t>to </a:t>
            </a:r>
            <a:r>
              <a:rPr sz="1100" b="0" spc="-5" dirty="0">
                <a:latin typeface="Bookman Old Style"/>
                <a:cs typeface="Bookman Old Style"/>
              </a:rPr>
              <a:t>the owner. The period </a:t>
            </a:r>
            <a:r>
              <a:rPr sz="1100" b="0" dirty="0">
                <a:latin typeface="Bookman Old Style"/>
                <a:cs typeface="Bookman Old Style"/>
              </a:rPr>
              <a:t>is </a:t>
            </a:r>
            <a:r>
              <a:rPr sz="1100" b="0" spc="-5" dirty="0">
                <a:latin typeface="Bookman Old Style"/>
                <a:cs typeface="Bookman Old Style"/>
              </a:rPr>
              <a:t>usually short for  example </a:t>
            </a:r>
            <a:r>
              <a:rPr sz="1100" b="0" dirty="0">
                <a:latin typeface="Bookman Old Style"/>
                <a:cs typeface="Bookman Old Style"/>
              </a:rPr>
              <a:t>a </a:t>
            </a:r>
            <a:r>
              <a:rPr sz="1100" b="0" spc="-5" dirty="0">
                <a:latin typeface="Bookman Old Style"/>
                <a:cs typeface="Bookman Old Style"/>
              </a:rPr>
              <a:t>day, week or</a:t>
            </a:r>
            <a:r>
              <a:rPr sz="1100" b="0" spc="-20" dirty="0">
                <a:latin typeface="Bookman Old Style"/>
                <a:cs typeface="Bookman Old Style"/>
              </a:rPr>
              <a:t> </a:t>
            </a:r>
            <a:r>
              <a:rPr sz="1100" b="0" dirty="0">
                <a:latin typeface="Bookman Old Style"/>
                <a:cs typeface="Bookman Old Style"/>
              </a:rPr>
              <a:t>month.</a:t>
            </a:r>
            <a:endParaRPr sz="1100">
              <a:latin typeface="Bookman Old Style"/>
              <a:cs typeface="Bookman Old Style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ts val="1310"/>
              </a:lnSpc>
              <a:spcBef>
                <a:spcPts val="5"/>
              </a:spcBef>
            </a:pPr>
            <a:r>
              <a:rPr sz="1100" b="1" spc="-5" dirty="0">
                <a:latin typeface="Bookman Old Style"/>
                <a:cs typeface="Bookman Old Style"/>
              </a:rPr>
              <a:t>Advantages</a:t>
            </a:r>
            <a:endParaRPr sz="1100">
              <a:latin typeface="Bookman Old Style"/>
              <a:cs typeface="Bookman Old Style"/>
            </a:endParaRPr>
          </a:p>
          <a:p>
            <a:pPr marL="354965" marR="8890" indent="-342265">
              <a:lnSpc>
                <a:spcPts val="1280"/>
              </a:lnSpc>
              <a:spcBef>
                <a:spcPts val="65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100" b="0" spc="-5" dirty="0">
                <a:latin typeface="Bookman Old Style"/>
                <a:cs typeface="Bookman Old Style"/>
              </a:rPr>
              <a:t>The rental </a:t>
            </a:r>
            <a:r>
              <a:rPr sz="1100" b="0" spc="-10" dirty="0">
                <a:latin typeface="Bookman Old Style"/>
                <a:cs typeface="Bookman Old Style"/>
              </a:rPr>
              <a:t>fee </a:t>
            </a:r>
            <a:r>
              <a:rPr sz="1100" b="0" dirty="0">
                <a:latin typeface="Bookman Old Style"/>
                <a:cs typeface="Bookman Old Style"/>
              </a:rPr>
              <a:t>is </a:t>
            </a:r>
            <a:r>
              <a:rPr sz="1100" b="0" spc="-5" dirty="0">
                <a:latin typeface="Bookman Old Style"/>
                <a:cs typeface="Bookman Old Style"/>
              </a:rPr>
              <a:t>usually small making the method cheaper in </a:t>
            </a:r>
            <a:r>
              <a:rPr sz="1100" b="0" spc="-10" dirty="0">
                <a:latin typeface="Bookman Old Style"/>
                <a:cs typeface="Bookman Old Style"/>
              </a:rPr>
              <a:t>the </a:t>
            </a:r>
            <a:r>
              <a:rPr sz="1100" b="0" spc="-5" dirty="0">
                <a:latin typeface="Bookman Old Style"/>
                <a:cs typeface="Bookman Old Style"/>
              </a:rPr>
              <a:t>short  run as compared </a:t>
            </a:r>
            <a:r>
              <a:rPr sz="1100" b="0" spc="-10" dirty="0">
                <a:latin typeface="Bookman Old Style"/>
                <a:cs typeface="Bookman Old Style"/>
              </a:rPr>
              <a:t>to </a:t>
            </a:r>
            <a:r>
              <a:rPr sz="1100" b="0" spc="-5" dirty="0">
                <a:latin typeface="Bookman Old Style"/>
                <a:cs typeface="Bookman Old Style"/>
              </a:rPr>
              <a:t>outright</a:t>
            </a:r>
            <a:r>
              <a:rPr sz="1100" b="0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purchase</a:t>
            </a:r>
            <a:endParaRPr sz="1100">
              <a:latin typeface="Bookman Old Style"/>
              <a:cs typeface="Bookman Old Style"/>
            </a:endParaRPr>
          </a:p>
          <a:p>
            <a:pPr marL="354965" marR="5080" indent="-342265">
              <a:lnSpc>
                <a:spcPts val="1300"/>
              </a:lnSpc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100" b="0" spc="-5" dirty="0">
                <a:latin typeface="Bookman Old Style"/>
                <a:cs typeface="Bookman Old Style"/>
              </a:rPr>
              <a:t>The effects </a:t>
            </a:r>
            <a:r>
              <a:rPr sz="1100" b="0" dirty="0">
                <a:latin typeface="Bookman Old Style"/>
                <a:cs typeface="Bookman Old Style"/>
              </a:rPr>
              <a:t>of </a:t>
            </a:r>
            <a:r>
              <a:rPr sz="1100" b="0" spc="-5" dirty="0">
                <a:latin typeface="Bookman Old Style"/>
                <a:cs typeface="Bookman Old Style"/>
              </a:rPr>
              <a:t>technological change </a:t>
            </a:r>
            <a:r>
              <a:rPr sz="1100" b="0" spc="-10" dirty="0">
                <a:latin typeface="Bookman Old Style"/>
                <a:cs typeface="Bookman Old Style"/>
              </a:rPr>
              <a:t>are </a:t>
            </a:r>
            <a:r>
              <a:rPr sz="1100" b="0" spc="-5" dirty="0">
                <a:latin typeface="Bookman Old Style"/>
                <a:cs typeface="Bookman Old Style"/>
              </a:rPr>
              <a:t>minimized since </a:t>
            </a:r>
            <a:r>
              <a:rPr sz="1100" b="0" dirty="0">
                <a:latin typeface="Bookman Old Style"/>
                <a:cs typeface="Bookman Old Style"/>
              </a:rPr>
              <a:t>up-to-date  </a:t>
            </a:r>
            <a:r>
              <a:rPr sz="1100" b="0" spc="-5" dirty="0">
                <a:latin typeface="Bookman Old Style"/>
                <a:cs typeface="Bookman Old Style"/>
              </a:rPr>
              <a:t>facilities are always</a:t>
            </a:r>
            <a:r>
              <a:rPr sz="1100" b="0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rented</a:t>
            </a:r>
            <a:endParaRPr sz="1100">
              <a:latin typeface="Bookman Old Style"/>
              <a:cs typeface="Bookman Old Style"/>
            </a:endParaRPr>
          </a:p>
          <a:p>
            <a:pPr marL="354965" indent="-342265">
              <a:lnSpc>
                <a:spcPts val="1230"/>
              </a:lnSpc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100" b="0" dirty="0">
                <a:latin typeface="Bookman Old Style"/>
                <a:cs typeface="Bookman Old Style"/>
              </a:rPr>
              <a:t>No </a:t>
            </a:r>
            <a:r>
              <a:rPr sz="1100" b="0" spc="-5" dirty="0">
                <a:latin typeface="Bookman Old Style"/>
                <a:cs typeface="Bookman Old Style"/>
              </a:rPr>
              <a:t>large initial expenditure </a:t>
            </a:r>
            <a:r>
              <a:rPr sz="1100" b="0" dirty="0">
                <a:latin typeface="Bookman Old Style"/>
                <a:cs typeface="Bookman Old Style"/>
              </a:rPr>
              <a:t>is</a:t>
            </a:r>
            <a:r>
              <a:rPr sz="1100" b="0" spc="-25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needed</a:t>
            </a:r>
            <a:endParaRPr sz="1100">
              <a:latin typeface="Bookman Old Style"/>
              <a:cs typeface="Bookman Old Style"/>
            </a:endParaRPr>
          </a:p>
          <a:p>
            <a:pPr marL="354965" indent="-342265">
              <a:lnSpc>
                <a:spcPts val="1290"/>
              </a:lnSpc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100" b="0" spc="-5" dirty="0">
                <a:latin typeface="Bookman Old Style"/>
                <a:cs typeface="Bookman Old Style"/>
              </a:rPr>
              <a:t>Maintenance </a:t>
            </a:r>
            <a:r>
              <a:rPr sz="1100" b="0" dirty="0">
                <a:latin typeface="Bookman Old Style"/>
                <a:cs typeface="Bookman Old Style"/>
              </a:rPr>
              <a:t>of </a:t>
            </a:r>
            <a:r>
              <a:rPr sz="1100" b="0" spc="-5" dirty="0">
                <a:latin typeface="Bookman Old Style"/>
                <a:cs typeface="Bookman Old Style"/>
              </a:rPr>
              <a:t>the facility is </a:t>
            </a:r>
            <a:r>
              <a:rPr sz="1100" b="0" dirty="0">
                <a:latin typeface="Bookman Old Style"/>
                <a:cs typeface="Bookman Old Style"/>
              </a:rPr>
              <a:t>a </a:t>
            </a:r>
            <a:r>
              <a:rPr sz="1100" b="0" spc="-5" dirty="0">
                <a:latin typeface="Bookman Old Style"/>
                <a:cs typeface="Bookman Old Style"/>
              </a:rPr>
              <a:t>responsibility </a:t>
            </a:r>
            <a:r>
              <a:rPr sz="1100" b="0" dirty="0">
                <a:latin typeface="Bookman Old Style"/>
                <a:cs typeface="Bookman Old Style"/>
              </a:rPr>
              <a:t>of </a:t>
            </a:r>
            <a:r>
              <a:rPr sz="1100" b="0" spc="-5" dirty="0">
                <a:latin typeface="Bookman Old Style"/>
                <a:cs typeface="Bookman Old Style"/>
              </a:rPr>
              <a:t>the</a:t>
            </a:r>
            <a:r>
              <a:rPr sz="1100" b="0" spc="-10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owner</a:t>
            </a:r>
            <a:endParaRPr sz="1100">
              <a:latin typeface="Bookman Old Style"/>
              <a:cs typeface="Bookman Old Style"/>
            </a:endParaRPr>
          </a:p>
          <a:p>
            <a:pPr marL="354965" indent="-342265">
              <a:lnSpc>
                <a:spcPts val="1300"/>
              </a:lnSpc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100" b="0" spc="-5" dirty="0">
                <a:latin typeface="Bookman Old Style"/>
                <a:cs typeface="Bookman Old Style"/>
              </a:rPr>
              <a:t>Obsolescence </a:t>
            </a:r>
            <a:r>
              <a:rPr sz="1100" b="0" dirty="0">
                <a:latin typeface="Bookman Old Style"/>
                <a:cs typeface="Bookman Old Style"/>
              </a:rPr>
              <a:t>is </a:t>
            </a:r>
            <a:r>
              <a:rPr sz="1100" b="0" spc="-5" dirty="0">
                <a:latin typeface="Bookman Old Style"/>
                <a:cs typeface="Bookman Old Style"/>
              </a:rPr>
              <a:t>not </a:t>
            </a:r>
            <a:r>
              <a:rPr sz="1100" b="0" dirty="0">
                <a:latin typeface="Bookman Old Style"/>
                <a:cs typeface="Bookman Old Style"/>
              </a:rPr>
              <a:t>a </a:t>
            </a:r>
            <a:r>
              <a:rPr sz="1100" b="0" spc="-5" dirty="0">
                <a:latin typeface="Bookman Old Style"/>
                <a:cs typeface="Bookman Old Style"/>
              </a:rPr>
              <a:t>concern </a:t>
            </a:r>
            <a:r>
              <a:rPr sz="1100" b="0" dirty="0">
                <a:latin typeface="Bookman Old Style"/>
                <a:cs typeface="Bookman Old Style"/>
              </a:rPr>
              <a:t>of </a:t>
            </a:r>
            <a:r>
              <a:rPr sz="1100" b="0" spc="-5" dirty="0">
                <a:latin typeface="Bookman Old Style"/>
                <a:cs typeface="Bookman Old Style"/>
              </a:rPr>
              <a:t>the</a:t>
            </a:r>
            <a:r>
              <a:rPr sz="1100" b="0" spc="-30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user</a:t>
            </a:r>
            <a:endParaRPr sz="1100">
              <a:latin typeface="Bookman Old Style"/>
              <a:cs typeface="Bookman Old Style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438404"/>
            <a:ext cx="222631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latin typeface="Cambria"/>
                <a:cs typeface="Cambria"/>
              </a:rPr>
              <a:t>Types and Evolution of</a:t>
            </a:r>
            <a:r>
              <a:rPr sz="1100" b="1" spc="-10" dirty="0">
                <a:latin typeface="Cambria"/>
                <a:cs typeface="Cambria"/>
              </a:rPr>
              <a:t> </a:t>
            </a:r>
            <a:r>
              <a:rPr sz="1100" b="1" spc="-5" dirty="0">
                <a:latin typeface="Cambria"/>
                <a:cs typeface="Cambria"/>
              </a:rPr>
              <a:t>Computers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25016" y="671322"/>
            <a:ext cx="5523865" cy="0"/>
          </a:xfrm>
          <a:custGeom>
            <a:avLst/>
            <a:gdLst/>
            <a:ahLst/>
            <a:cxnLst/>
            <a:rect l="l" t="t" r="r" b="b"/>
            <a:pathLst>
              <a:path w="5523865">
                <a:moveTo>
                  <a:pt x="0" y="0"/>
                </a:moveTo>
                <a:lnTo>
                  <a:pt x="5523865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25016" y="638555"/>
            <a:ext cx="5523865" cy="0"/>
          </a:xfrm>
          <a:custGeom>
            <a:avLst/>
            <a:gdLst/>
            <a:ahLst/>
            <a:cxnLst/>
            <a:rect l="l" t="t" r="r" b="b"/>
            <a:pathLst>
              <a:path w="5523865">
                <a:moveTo>
                  <a:pt x="0" y="0"/>
                </a:moveTo>
                <a:lnTo>
                  <a:pt x="5523865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25016" y="9197797"/>
            <a:ext cx="5523865" cy="0"/>
          </a:xfrm>
          <a:custGeom>
            <a:avLst/>
            <a:gdLst/>
            <a:ahLst/>
            <a:cxnLst/>
            <a:rect l="l" t="t" r="r" b="b"/>
            <a:pathLst>
              <a:path w="5523865">
                <a:moveTo>
                  <a:pt x="0" y="0"/>
                </a:moveTo>
                <a:lnTo>
                  <a:pt x="5523865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25016" y="9230562"/>
            <a:ext cx="5523865" cy="0"/>
          </a:xfrm>
          <a:custGeom>
            <a:avLst/>
            <a:gdLst/>
            <a:ahLst/>
            <a:cxnLst/>
            <a:rect l="l" t="t" r="r" b="b"/>
            <a:pathLst>
              <a:path w="5523865">
                <a:moveTo>
                  <a:pt x="0" y="0"/>
                </a:moveTo>
                <a:lnTo>
                  <a:pt x="5523865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130604" y="1057402"/>
            <a:ext cx="5514340" cy="80651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300"/>
              </a:lnSpc>
              <a:spcBef>
                <a:spcPts val="100"/>
              </a:spcBef>
            </a:pPr>
            <a:r>
              <a:rPr sz="1100" b="1" spc="-5" dirty="0">
                <a:latin typeface="Bookman Old Style"/>
                <a:cs typeface="Bookman Old Style"/>
              </a:rPr>
              <a:t>Disadvantages</a:t>
            </a:r>
            <a:endParaRPr sz="1100">
              <a:latin typeface="Bookman Old Style"/>
              <a:cs typeface="Bookman Old Style"/>
            </a:endParaRPr>
          </a:p>
          <a:p>
            <a:pPr marL="240665" marR="11430" indent="-227965">
              <a:lnSpc>
                <a:spcPts val="1300"/>
              </a:lnSpc>
              <a:spcBef>
                <a:spcPts val="35"/>
              </a:spcBef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sz="1100" b="0" spc="-5" dirty="0">
                <a:latin typeface="Bookman Old Style"/>
                <a:cs typeface="Bookman Old Style"/>
              </a:rPr>
              <a:t>The facility doesn’t become an asset </a:t>
            </a:r>
            <a:r>
              <a:rPr sz="1100" b="0" dirty="0">
                <a:latin typeface="Bookman Old Style"/>
                <a:cs typeface="Bookman Old Style"/>
              </a:rPr>
              <a:t>to </a:t>
            </a:r>
            <a:r>
              <a:rPr sz="1100" b="0" spc="-10" dirty="0">
                <a:latin typeface="Bookman Old Style"/>
                <a:cs typeface="Bookman Old Style"/>
              </a:rPr>
              <a:t>the </a:t>
            </a:r>
            <a:r>
              <a:rPr sz="1100" b="0" spc="-5" dirty="0">
                <a:latin typeface="Bookman Old Style"/>
                <a:cs typeface="Bookman Old Style"/>
              </a:rPr>
              <a:t>user, </a:t>
            </a:r>
            <a:r>
              <a:rPr sz="1100" b="0" dirty="0">
                <a:latin typeface="Bookman Old Style"/>
                <a:cs typeface="Bookman Old Style"/>
              </a:rPr>
              <a:t>it </a:t>
            </a:r>
            <a:r>
              <a:rPr sz="1100" b="0" spc="-5" dirty="0">
                <a:latin typeface="Bookman Old Style"/>
                <a:cs typeface="Bookman Old Style"/>
              </a:rPr>
              <a:t>remains an asset </a:t>
            </a:r>
            <a:r>
              <a:rPr sz="1100" b="0" dirty="0">
                <a:latin typeface="Bookman Old Style"/>
                <a:cs typeface="Bookman Old Style"/>
              </a:rPr>
              <a:t>of </a:t>
            </a:r>
            <a:r>
              <a:rPr sz="1100" b="0" spc="-10" dirty="0">
                <a:latin typeface="Bookman Old Style"/>
                <a:cs typeface="Bookman Old Style"/>
              </a:rPr>
              <a:t>the  </a:t>
            </a:r>
            <a:r>
              <a:rPr sz="1100" b="0" spc="-5" dirty="0">
                <a:latin typeface="Bookman Old Style"/>
                <a:cs typeface="Bookman Old Style"/>
              </a:rPr>
              <a:t>supplier</a:t>
            </a:r>
            <a:endParaRPr sz="1100">
              <a:latin typeface="Bookman Old Style"/>
              <a:cs typeface="Bookman Old Style"/>
            </a:endParaRPr>
          </a:p>
          <a:p>
            <a:pPr marL="240665" indent="-227965">
              <a:lnSpc>
                <a:spcPts val="1230"/>
              </a:lnSpc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sz="1100" b="0" spc="-5" dirty="0">
                <a:latin typeface="Bookman Old Style"/>
                <a:cs typeface="Bookman Old Style"/>
              </a:rPr>
              <a:t>The facility cannot </a:t>
            </a:r>
            <a:r>
              <a:rPr sz="1100" b="0" spc="-10" dirty="0">
                <a:latin typeface="Bookman Old Style"/>
                <a:cs typeface="Bookman Old Style"/>
              </a:rPr>
              <a:t>be </a:t>
            </a:r>
            <a:r>
              <a:rPr sz="1100" b="0" dirty="0">
                <a:latin typeface="Bookman Old Style"/>
                <a:cs typeface="Bookman Old Style"/>
              </a:rPr>
              <a:t>used </a:t>
            </a:r>
            <a:r>
              <a:rPr sz="1100" b="0" spc="-10" dirty="0">
                <a:latin typeface="Bookman Old Style"/>
                <a:cs typeface="Bookman Old Style"/>
              </a:rPr>
              <a:t>to </a:t>
            </a:r>
            <a:r>
              <a:rPr sz="1100" b="0" spc="-5" dirty="0">
                <a:latin typeface="Bookman Old Style"/>
                <a:cs typeface="Bookman Old Style"/>
              </a:rPr>
              <a:t>obtain</a:t>
            </a:r>
            <a:r>
              <a:rPr sz="1100" b="0" spc="0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loans</a:t>
            </a:r>
            <a:endParaRPr sz="1100">
              <a:latin typeface="Bookman Old Style"/>
              <a:cs typeface="Bookman Old Style"/>
            </a:endParaRPr>
          </a:p>
          <a:p>
            <a:pPr marL="240665" indent="-227965">
              <a:lnSpc>
                <a:spcPts val="1295"/>
              </a:lnSpc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sz="1100" b="0" spc="-5" dirty="0">
                <a:latin typeface="Bookman Old Style"/>
                <a:cs typeface="Bookman Old Style"/>
              </a:rPr>
              <a:t>Continuous renting becomes expensive in the long</a:t>
            </a:r>
            <a:r>
              <a:rPr sz="1100" b="0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run</a:t>
            </a:r>
            <a:endParaRPr sz="1100">
              <a:latin typeface="Bookman Old Style"/>
              <a:cs typeface="Bookman Old Style"/>
            </a:endParaRPr>
          </a:p>
          <a:p>
            <a:pPr marL="240665" marR="10795" indent="-227965">
              <a:lnSpc>
                <a:spcPts val="1280"/>
              </a:lnSpc>
              <a:spcBef>
                <a:spcPts val="60"/>
              </a:spcBef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sz="1100" b="0" spc="-5" dirty="0">
                <a:latin typeface="Bookman Old Style"/>
                <a:cs typeface="Bookman Old Style"/>
              </a:rPr>
              <a:t>In breach </a:t>
            </a:r>
            <a:r>
              <a:rPr sz="1100" b="0" dirty="0">
                <a:latin typeface="Bookman Old Style"/>
                <a:cs typeface="Bookman Old Style"/>
              </a:rPr>
              <a:t>of </a:t>
            </a:r>
            <a:r>
              <a:rPr sz="1100" b="0" spc="-10" dirty="0">
                <a:latin typeface="Bookman Old Style"/>
                <a:cs typeface="Bookman Old Style"/>
              </a:rPr>
              <a:t>the rental </a:t>
            </a:r>
            <a:r>
              <a:rPr sz="1100" b="0" spc="-5" dirty="0">
                <a:latin typeface="Bookman Old Style"/>
                <a:cs typeface="Bookman Old Style"/>
              </a:rPr>
              <a:t>agreement, the facility may </a:t>
            </a:r>
            <a:r>
              <a:rPr sz="1100" b="0" spc="-10" dirty="0">
                <a:latin typeface="Bookman Old Style"/>
                <a:cs typeface="Bookman Old Style"/>
              </a:rPr>
              <a:t>be </a:t>
            </a:r>
            <a:r>
              <a:rPr sz="1100" b="0" spc="-5" dirty="0">
                <a:latin typeface="Bookman Old Style"/>
                <a:cs typeface="Bookman Old Style"/>
              </a:rPr>
              <a:t>repossessed </a:t>
            </a:r>
            <a:r>
              <a:rPr sz="1100" b="0" spc="-10" dirty="0">
                <a:latin typeface="Bookman Old Style"/>
                <a:cs typeface="Bookman Old Style"/>
              </a:rPr>
              <a:t>by the  </a:t>
            </a:r>
            <a:r>
              <a:rPr sz="1100" b="0" spc="-5" dirty="0">
                <a:latin typeface="Bookman Old Style"/>
                <a:cs typeface="Bookman Old Style"/>
              </a:rPr>
              <a:t>supplier, putting </a:t>
            </a:r>
            <a:r>
              <a:rPr sz="1100" b="0" spc="-10" dirty="0">
                <a:latin typeface="Bookman Old Style"/>
                <a:cs typeface="Bookman Old Style"/>
              </a:rPr>
              <a:t>the </a:t>
            </a:r>
            <a:r>
              <a:rPr sz="1100" b="0" spc="-5" dirty="0">
                <a:latin typeface="Bookman Old Style"/>
                <a:cs typeface="Bookman Old Style"/>
              </a:rPr>
              <a:t>user’s operations </a:t>
            </a:r>
            <a:r>
              <a:rPr sz="1100" b="0" dirty="0">
                <a:latin typeface="Bookman Old Style"/>
                <a:cs typeface="Bookman Old Style"/>
              </a:rPr>
              <a:t>to a </a:t>
            </a:r>
            <a:r>
              <a:rPr sz="1100" b="0" spc="-5" dirty="0">
                <a:latin typeface="Bookman Old Style"/>
                <a:cs typeface="Bookman Old Style"/>
              </a:rPr>
              <a:t>stand still</a:t>
            </a:r>
            <a:endParaRPr sz="1100">
              <a:latin typeface="Bookman Old Style"/>
              <a:cs typeface="Bookman Old Style"/>
            </a:endParaRPr>
          </a:p>
          <a:p>
            <a:pPr marL="240665" indent="-227965">
              <a:lnSpc>
                <a:spcPts val="1260"/>
              </a:lnSpc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sz="1100" b="0" spc="-5" dirty="0">
                <a:latin typeface="Bookman Old Style"/>
                <a:cs typeface="Bookman Old Style"/>
              </a:rPr>
              <a:t>Extra costs may </a:t>
            </a:r>
            <a:r>
              <a:rPr sz="1100" b="0" spc="-10" dirty="0">
                <a:latin typeface="Bookman Old Style"/>
                <a:cs typeface="Bookman Old Style"/>
              </a:rPr>
              <a:t>be </a:t>
            </a:r>
            <a:r>
              <a:rPr sz="1100" b="0" spc="-5" dirty="0">
                <a:latin typeface="Bookman Old Style"/>
                <a:cs typeface="Bookman Old Style"/>
              </a:rPr>
              <a:t>incurred for extra work</a:t>
            </a:r>
            <a:r>
              <a:rPr sz="1100" b="0" spc="-15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done</a:t>
            </a:r>
            <a:endParaRPr sz="1100">
              <a:latin typeface="Bookman Old Style"/>
              <a:cs typeface="Bookman Old Style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Wingdings"/>
              <a:buChar char=""/>
            </a:pPr>
            <a:endParaRPr sz="1050">
              <a:latin typeface="Times New Roman"/>
              <a:cs typeface="Times New Roman"/>
            </a:endParaRPr>
          </a:p>
          <a:p>
            <a:pPr marL="469265" lvl="1" indent="-228600">
              <a:lnSpc>
                <a:spcPts val="1310"/>
              </a:lnSpc>
              <a:buAutoNum type="arabicPeriod" startAt="3"/>
              <a:tabLst>
                <a:tab pos="469900" algn="l"/>
              </a:tabLst>
            </a:pPr>
            <a:r>
              <a:rPr sz="1100" b="1" spc="-5" dirty="0">
                <a:latin typeface="Bookman Old Style"/>
                <a:cs typeface="Bookman Old Style"/>
              </a:rPr>
              <a:t>Leasing</a:t>
            </a:r>
            <a:r>
              <a:rPr sz="1100" b="1" spc="-15" dirty="0">
                <a:latin typeface="Bookman Old Style"/>
                <a:cs typeface="Bookman Old Style"/>
              </a:rPr>
              <a:t> </a:t>
            </a:r>
            <a:r>
              <a:rPr sz="1100" b="1" spc="-5" dirty="0">
                <a:latin typeface="Bookman Old Style"/>
                <a:cs typeface="Bookman Old Style"/>
              </a:rPr>
              <a:t>method</a:t>
            </a:r>
            <a:endParaRPr sz="1100">
              <a:latin typeface="Bookman Old Style"/>
              <a:cs typeface="Bookman Old Style"/>
            </a:endParaRPr>
          </a:p>
          <a:p>
            <a:pPr marL="12700" marR="7620" algn="just">
              <a:lnSpc>
                <a:spcPct val="97800"/>
              </a:lnSpc>
              <a:spcBef>
                <a:spcPts val="10"/>
              </a:spcBef>
            </a:pPr>
            <a:r>
              <a:rPr sz="1100" b="0" spc="-5" dirty="0">
                <a:latin typeface="Bookman Old Style"/>
                <a:cs typeface="Bookman Old Style"/>
              </a:rPr>
              <a:t>The leasing company (Lessor) enters </a:t>
            </a:r>
            <a:r>
              <a:rPr sz="1100" b="0" dirty="0">
                <a:latin typeface="Bookman Old Style"/>
                <a:cs typeface="Bookman Old Style"/>
              </a:rPr>
              <a:t>a </a:t>
            </a:r>
            <a:r>
              <a:rPr sz="1100" b="0" spc="-5" dirty="0">
                <a:latin typeface="Bookman Old Style"/>
                <a:cs typeface="Bookman Old Style"/>
              </a:rPr>
              <a:t>contract with the intending </a:t>
            </a:r>
            <a:r>
              <a:rPr sz="1100" b="0" dirty="0">
                <a:latin typeface="Bookman Old Style"/>
                <a:cs typeface="Bookman Old Style"/>
              </a:rPr>
              <a:t>user </a:t>
            </a:r>
            <a:r>
              <a:rPr sz="1100" b="0" spc="-5" dirty="0">
                <a:latin typeface="Bookman Old Style"/>
                <a:cs typeface="Bookman Old Style"/>
              </a:rPr>
              <a:t>(Lessee)  </a:t>
            </a:r>
            <a:r>
              <a:rPr sz="1100" b="0" dirty="0">
                <a:latin typeface="Bookman Old Style"/>
                <a:cs typeface="Bookman Old Style"/>
              </a:rPr>
              <a:t>to </a:t>
            </a:r>
            <a:r>
              <a:rPr sz="1100" b="0" spc="-5" dirty="0">
                <a:latin typeface="Bookman Old Style"/>
                <a:cs typeface="Bookman Old Style"/>
              </a:rPr>
              <a:t>install the facility </a:t>
            </a:r>
            <a:r>
              <a:rPr sz="1100" b="0" spc="-10" dirty="0">
                <a:latin typeface="Bookman Old Style"/>
                <a:cs typeface="Bookman Old Style"/>
              </a:rPr>
              <a:t>at </a:t>
            </a:r>
            <a:r>
              <a:rPr sz="1100" b="0" spc="-5" dirty="0">
                <a:latin typeface="Bookman Old Style"/>
                <a:cs typeface="Bookman Old Style"/>
              </a:rPr>
              <a:t>the Lessee’s premises for </a:t>
            </a:r>
            <a:r>
              <a:rPr sz="1100" b="0" dirty="0">
                <a:latin typeface="Bookman Old Style"/>
                <a:cs typeface="Bookman Old Style"/>
              </a:rPr>
              <a:t>a longer </a:t>
            </a:r>
            <a:r>
              <a:rPr sz="1100" b="0" spc="-5" dirty="0">
                <a:latin typeface="Bookman Old Style"/>
                <a:cs typeface="Bookman Old Style"/>
              </a:rPr>
              <a:t>period </a:t>
            </a:r>
            <a:r>
              <a:rPr sz="1100" b="0" dirty="0">
                <a:latin typeface="Bookman Old Style"/>
                <a:cs typeface="Bookman Old Style"/>
              </a:rPr>
              <a:t>of </a:t>
            </a:r>
            <a:r>
              <a:rPr sz="1100" b="0" spc="-5" dirty="0">
                <a:latin typeface="Bookman Old Style"/>
                <a:cs typeface="Bookman Old Style"/>
              </a:rPr>
              <a:t>time for </a:t>
            </a:r>
            <a:r>
              <a:rPr sz="1100" b="0" dirty="0">
                <a:latin typeface="Bookman Old Style"/>
                <a:cs typeface="Bookman Old Style"/>
              </a:rPr>
              <a:t>a  </a:t>
            </a:r>
            <a:r>
              <a:rPr sz="1100" b="0" spc="-5" dirty="0">
                <a:latin typeface="Bookman Old Style"/>
                <a:cs typeface="Bookman Old Style"/>
              </a:rPr>
              <a:t>fixed charge payable </a:t>
            </a:r>
            <a:r>
              <a:rPr sz="1100" b="0" dirty="0">
                <a:latin typeface="Bookman Old Style"/>
                <a:cs typeface="Bookman Old Style"/>
              </a:rPr>
              <a:t>to </a:t>
            </a:r>
            <a:r>
              <a:rPr sz="1100" b="0" spc="-5" dirty="0">
                <a:latin typeface="Bookman Old Style"/>
                <a:cs typeface="Bookman Old Style"/>
              </a:rPr>
              <a:t>the lessor. Leasing agreements </a:t>
            </a:r>
            <a:r>
              <a:rPr sz="1100" b="0" spc="-10" dirty="0">
                <a:latin typeface="Bookman Old Style"/>
                <a:cs typeface="Bookman Old Style"/>
              </a:rPr>
              <a:t>are </a:t>
            </a:r>
            <a:r>
              <a:rPr sz="1100" b="0" spc="-5" dirty="0">
                <a:latin typeface="Bookman Old Style"/>
                <a:cs typeface="Bookman Old Style"/>
              </a:rPr>
              <a:t>similar </a:t>
            </a:r>
            <a:r>
              <a:rPr sz="1100" b="0" dirty="0">
                <a:latin typeface="Bookman Old Style"/>
                <a:cs typeface="Bookman Old Style"/>
              </a:rPr>
              <a:t>to </a:t>
            </a:r>
            <a:r>
              <a:rPr sz="1100" b="0" spc="-5" dirty="0">
                <a:latin typeface="Bookman Old Style"/>
                <a:cs typeface="Bookman Old Style"/>
              </a:rPr>
              <a:t>rental  agreements but differ in period </a:t>
            </a:r>
            <a:r>
              <a:rPr sz="1100" b="0" dirty="0">
                <a:latin typeface="Bookman Old Style"/>
                <a:cs typeface="Bookman Old Style"/>
              </a:rPr>
              <a:t>of </a:t>
            </a:r>
            <a:r>
              <a:rPr sz="1100" b="0" spc="-10" dirty="0">
                <a:latin typeface="Bookman Old Style"/>
                <a:cs typeface="Bookman Old Style"/>
              </a:rPr>
              <a:t>time </a:t>
            </a:r>
            <a:r>
              <a:rPr sz="1100" b="0" spc="-5" dirty="0">
                <a:latin typeface="Bookman Old Style"/>
                <a:cs typeface="Bookman Old Style"/>
              </a:rPr>
              <a:t>and charges. Leasing contracts run for </a:t>
            </a:r>
            <a:r>
              <a:rPr sz="1100" b="0" dirty="0">
                <a:latin typeface="Bookman Old Style"/>
                <a:cs typeface="Bookman Old Style"/>
              </a:rPr>
              <a:t>a  </a:t>
            </a:r>
            <a:r>
              <a:rPr sz="1100" b="0" spc="-5" dirty="0">
                <a:latin typeface="Bookman Old Style"/>
                <a:cs typeface="Bookman Old Style"/>
              </a:rPr>
              <a:t>much long period </a:t>
            </a:r>
            <a:r>
              <a:rPr sz="1100" b="0" dirty="0">
                <a:latin typeface="Bookman Old Style"/>
                <a:cs typeface="Bookman Old Style"/>
              </a:rPr>
              <a:t>of </a:t>
            </a:r>
            <a:r>
              <a:rPr sz="1100" b="0" spc="-5" dirty="0">
                <a:latin typeface="Bookman Old Style"/>
                <a:cs typeface="Bookman Old Style"/>
              </a:rPr>
              <a:t>time beyond months and the charges are</a:t>
            </a:r>
            <a:r>
              <a:rPr sz="1100" b="0" spc="0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lower.</a:t>
            </a:r>
            <a:endParaRPr sz="1100">
              <a:latin typeface="Bookman Old Style"/>
              <a:cs typeface="Bookman Old Style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050">
              <a:latin typeface="Times New Roman"/>
              <a:cs typeface="Times New Roman"/>
            </a:endParaRPr>
          </a:p>
          <a:p>
            <a:pPr marL="469265">
              <a:lnSpc>
                <a:spcPts val="1310"/>
              </a:lnSpc>
              <a:spcBef>
                <a:spcPts val="5"/>
              </a:spcBef>
            </a:pPr>
            <a:r>
              <a:rPr sz="1100" b="1" spc="-5" dirty="0">
                <a:latin typeface="Bookman Old Style"/>
                <a:cs typeface="Bookman Old Style"/>
              </a:rPr>
              <a:t>Advantages</a:t>
            </a:r>
            <a:endParaRPr sz="1100">
              <a:latin typeface="Bookman Old Style"/>
              <a:cs typeface="Bookman Old Style"/>
            </a:endParaRPr>
          </a:p>
          <a:p>
            <a:pPr marL="926465" lvl="2" indent="-228600">
              <a:lnSpc>
                <a:spcPts val="1290"/>
              </a:lnSpc>
              <a:buFont typeface="Wingdings"/>
              <a:buChar char=""/>
              <a:tabLst>
                <a:tab pos="926465" algn="l"/>
                <a:tab pos="927100" algn="l"/>
              </a:tabLst>
            </a:pPr>
            <a:r>
              <a:rPr sz="1100" b="0" spc="-5" dirty="0">
                <a:latin typeface="Bookman Old Style"/>
                <a:cs typeface="Bookman Old Style"/>
              </a:rPr>
              <a:t>It </a:t>
            </a:r>
            <a:r>
              <a:rPr sz="1100" b="0" dirty="0">
                <a:latin typeface="Bookman Old Style"/>
                <a:cs typeface="Bookman Old Style"/>
              </a:rPr>
              <a:t>is </a:t>
            </a:r>
            <a:r>
              <a:rPr sz="1100" b="0" spc="-5" dirty="0">
                <a:latin typeface="Bookman Old Style"/>
                <a:cs typeface="Bookman Old Style"/>
              </a:rPr>
              <a:t>cheaper compared </a:t>
            </a:r>
            <a:r>
              <a:rPr sz="1100" b="0" dirty="0">
                <a:latin typeface="Bookman Old Style"/>
                <a:cs typeface="Bookman Old Style"/>
              </a:rPr>
              <a:t>to </a:t>
            </a:r>
            <a:r>
              <a:rPr sz="1100" b="0" spc="-5" dirty="0">
                <a:latin typeface="Bookman Old Style"/>
                <a:cs typeface="Bookman Old Style"/>
              </a:rPr>
              <a:t>rental </a:t>
            </a:r>
            <a:r>
              <a:rPr sz="1100" b="0" dirty="0">
                <a:latin typeface="Bookman Old Style"/>
                <a:cs typeface="Bookman Old Style"/>
              </a:rPr>
              <a:t>and </a:t>
            </a:r>
            <a:r>
              <a:rPr sz="1100" b="0" spc="-5" dirty="0">
                <a:latin typeface="Bookman Old Style"/>
                <a:cs typeface="Bookman Old Style"/>
              </a:rPr>
              <a:t>outright</a:t>
            </a:r>
            <a:r>
              <a:rPr sz="1100" b="0" spc="-50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purchase</a:t>
            </a:r>
            <a:endParaRPr sz="1100">
              <a:latin typeface="Bookman Old Style"/>
              <a:cs typeface="Bookman Old Style"/>
            </a:endParaRPr>
          </a:p>
          <a:p>
            <a:pPr marL="926465" lvl="2" indent="-228600">
              <a:lnSpc>
                <a:spcPts val="1290"/>
              </a:lnSpc>
              <a:buFont typeface="Wingdings"/>
              <a:buChar char=""/>
              <a:tabLst>
                <a:tab pos="926465" algn="l"/>
                <a:tab pos="927100" algn="l"/>
              </a:tabLst>
            </a:pPr>
            <a:r>
              <a:rPr sz="1100" b="0" spc="-5" dirty="0">
                <a:latin typeface="Bookman Old Style"/>
                <a:cs typeface="Bookman Old Style"/>
              </a:rPr>
              <a:t>Extra work done with the facility </a:t>
            </a:r>
            <a:r>
              <a:rPr sz="1100" b="0" dirty="0">
                <a:latin typeface="Bookman Old Style"/>
                <a:cs typeface="Bookman Old Style"/>
              </a:rPr>
              <a:t>is </a:t>
            </a:r>
            <a:r>
              <a:rPr sz="1100" b="0" spc="-5" dirty="0">
                <a:latin typeface="Bookman Old Style"/>
                <a:cs typeface="Bookman Old Style"/>
              </a:rPr>
              <a:t>not paid</a:t>
            </a:r>
            <a:r>
              <a:rPr sz="1100" b="0" spc="0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for</a:t>
            </a:r>
            <a:endParaRPr sz="1100">
              <a:latin typeface="Bookman Old Style"/>
              <a:cs typeface="Bookman Old Style"/>
            </a:endParaRPr>
          </a:p>
          <a:p>
            <a:pPr marL="926465" marR="6350" lvl="2" indent="-228600">
              <a:lnSpc>
                <a:spcPts val="1300"/>
              </a:lnSpc>
              <a:spcBef>
                <a:spcPts val="45"/>
              </a:spcBef>
              <a:buFont typeface="Wingdings"/>
              <a:buChar char=""/>
              <a:tabLst>
                <a:tab pos="926465" algn="l"/>
                <a:tab pos="927100" algn="l"/>
              </a:tabLst>
            </a:pPr>
            <a:r>
              <a:rPr sz="1100" b="0" spc="-5" dirty="0">
                <a:latin typeface="Bookman Old Style"/>
                <a:cs typeface="Bookman Old Style"/>
              </a:rPr>
              <a:t>The period </a:t>
            </a:r>
            <a:r>
              <a:rPr sz="1100" b="0" dirty="0">
                <a:latin typeface="Bookman Old Style"/>
                <a:cs typeface="Bookman Old Style"/>
              </a:rPr>
              <a:t>of </a:t>
            </a:r>
            <a:r>
              <a:rPr sz="1100" b="0" spc="-10" dirty="0">
                <a:latin typeface="Bookman Old Style"/>
                <a:cs typeface="Bookman Old Style"/>
              </a:rPr>
              <a:t>time </a:t>
            </a:r>
            <a:r>
              <a:rPr sz="1100" b="0" spc="-5" dirty="0">
                <a:latin typeface="Bookman Old Style"/>
                <a:cs typeface="Bookman Old Style"/>
              </a:rPr>
              <a:t>enjoyed </a:t>
            </a:r>
            <a:r>
              <a:rPr sz="1100" b="0" spc="-10" dirty="0">
                <a:latin typeface="Bookman Old Style"/>
                <a:cs typeface="Bookman Old Style"/>
              </a:rPr>
              <a:t>by the </a:t>
            </a:r>
            <a:r>
              <a:rPr sz="1100" b="0" spc="-5" dirty="0">
                <a:latin typeface="Bookman Old Style"/>
                <a:cs typeface="Bookman Old Style"/>
              </a:rPr>
              <a:t>Lessee is longer compared </a:t>
            </a:r>
            <a:r>
              <a:rPr sz="1100" b="0" spc="-10" dirty="0">
                <a:latin typeface="Bookman Old Style"/>
                <a:cs typeface="Bookman Old Style"/>
              </a:rPr>
              <a:t>to  </a:t>
            </a:r>
            <a:r>
              <a:rPr sz="1100" b="0" spc="-5" dirty="0">
                <a:latin typeface="Bookman Old Style"/>
                <a:cs typeface="Bookman Old Style"/>
              </a:rPr>
              <a:t>rental</a:t>
            </a:r>
            <a:r>
              <a:rPr sz="1100" b="0" spc="-10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method</a:t>
            </a:r>
            <a:endParaRPr sz="1100">
              <a:latin typeface="Bookman Old Style"/>
              <a:cs typeface="Bookman Old Style"/>
            </a:endParaRPr>
          </a:p>
          <a:p>
            <a:pPr marL="926465" lvl="2" indent="-228600">
              <a:lnSpc>
                <a:spcPts val="1245"/>
              </a:lnSpc>
              <a:buFont typeface="Wingdings"/>
              <a:buChar char=""/>
              <a:tabLst>
                <a:tab pos="926465" algn="l"/>
                <a:tab pos="927100" algn="l"/>
              </a:tabLst>
            </a:pPr>
            <a:r>
              <a:rPr sz="1100" b="0" spc="-5" dirty="0">
                <a:latin typeface="Bookman Old Style"/>
                <a:cs typeface="Bookman Old Style"/>
              </a:rPr>
              <a:t>Leasing may lead </a:t>
            </a:r>
            <a:r>
              <a:rPr sz="1100" b="0" spc="-10" dirty="0">
                <a:latin typeface="Bookman Old Style"/>
                <a:cs typeface="Bookman Old Style"/>
              </a:rPr>
              <a:t>to </a:t>
            </a:r>
            <a:r>
              <a:rPr sz="1100" b="0" spc="-5" dirty="0">
                <a:latin typeface="Bookman Old Style"/>
                <a:cs typeface="Bookman Old Style"/>
              </a:rPr>
              <a:t>eventual ownership </a:t>
            </a:r>
            <a:r>
              <a:rPr sz="1100" b="0" dirty="0">
                <a:latin typeface="Bookman Old Style"/>
                <a:cs typeface="Bookman Old Style"/>
              </a:rPr>
              <a:t>of </a:t>
            </a:r>
            <a:r>
              <a:rPr sz="1100" b="0" spc="-5" dirty="0">
                <a:latin typeface="Bookman Old Style"/>
                <a:cs typeface="Bookman Old Style"/>
              </a:rPr>
              <a:t>the</a:t>
            </a:r>
            <a:r>
              <a:rPr sz="1100" b="0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facility</a:t>
            </a:r>
            <a:endParaRPr sz="1100">
              <a:latin typeface="Bookman Old Style"/>
              <a:cs typeface="Bookman Old Style"/>
            </a:endParaRPr>
          </a:p>
          <a:p>
            <a:pPr lvl="2">
              <a:lnSpc>
                <a:spcPct val="100000"/>
              </a:lnSpc>
              <a:spcBef>
                <a:spcPts val="55"/>
              </a:spcBef>
              <a:buFont typeface="Wingdings"/>
              <a:buChar char=""/>
            </a:pPr>
            <a:endParaRPr sz="1050">
              <a:latin typeface="Times New Roman"/>
              <a:cs typeface="Times New Roman"/>
            </a:endParaRPr>
          </a:p>
          <a:p>
            <a:pPr marL="469265">
              <a:lnSpc>
                <a:spcPts val="1310"/>
              </a:lnSpc>
            </a:pPr>
            <a:r>
              <a:rPr sz="1100" b="1" spc="-5" dirty="0">
                <a:latin typeface="Bookman Old Style"/>
                <a:cs typeface="Bookman Old Style"/>
              </a:rPr>
              <a:t>Disadvantages</a:t>
            </a:r>
            <a:endParaRPr sz="1100">
              <a:latin typeface="Bookman Old Style"/>
              <a:cs typeface="Bookman Old Style"/>
            </a:endParaRPr>
          </a:p>
          <a:p>
            <a:pPr marL="926465" marR="11430" lvl="2" indent="-228600">
              <a:lnSpc>
                <a:spcPts val="1300"/>
              </a:lnSpc>
              <a:spcBef>
                <a:spcPts val="45"/>
              </a:spcBef>
              <a:buFont typeface="Wingdings"/>
              <a:buChar char=""/>
              <a:tabLst>
                <a:tab pos="926465" algn="l"/>
                <a:tab pos="927100" algn="l"/>
              </a:tabLst>
            </a:pPr>
            <a:r>
              <a:rPr sz="1100" b="0" spc="-5" dirty="0">
                <a:latin typeface="Bookman Old Style"/>
                <a:cs typeface="Bookman Old Style"/>
              </a:rPr>
              <a:t>The facility doesn’t become </a:t>
            </a:r>
            <a:r>
              <a:rPr sz="1100" b="0" spc="-10" dirty="0">
                <a:latin typeface="Bookman Old Style"/>
                <a:cs typeface="Bookman Old Style"/>
              </a:rPr>
              <a:t>an </a:t>
            </a:r>
            <a:r>
              <a:rPr sz="1100" b="0" spc="-5" dirty="0">
                <a:latin typeface="Bookman Old Style"/>
                <a:cs typeface="Bookman Old Style"/>
              </a:rPr>
              <a:t>asset </a:t>
            </a:r>
            <a:r>
              <a:rPr sz="1100" b="0" spc="-10" dirty="0">
                <a:latin typeface="Bookman Old Style"/>
                <a:cs typeface="Bookman Old Style"/>
              </a:rPr>
              <a:t>to the </a:t>
            </a:r>
            <a:r>
              <a:rPr sz="1100" b="0" spc="-5" dirty="0">
                <a:latin typeface="Bookman Old Style"/>
                <a:cs typeface="Bookman Old Style"/>
              </a:rPr>
              <a:t>lessee during </a:t>
            </a:r>
            <a:r>
              <a:rPr sz="1100" b="0" spc="-10" dirty="0">
                <a:latin typeface="Bookman Old Style"/>
                <a:cs typeface="Bookman Old Style"/>
              </a:rPr>
              <a:t>the  </a:t>
            </a:r>
            <a:r>
              <a:rPr sz="1100" b="0" spc="-5" dirty="0">
                <a:latin typeface="Bookman Old Style"/>
                <a:cs typeface="Bookman Old Style"/>
              </a:rPr>
              <a:t>leasing</a:t>
            </a:r>
            <a:r>
              <a:rPr sz="1100" b="0" spc="-10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period</a:t>
            </a:r>
            <a:endParaRPr sz="1100">
              <a:latin typeface="Bookman Old Style"/>
              <a:cs typeface="Bookman Old Style"/>
            </a:endParaRPr>
          </a:p>
          <a:p>
            <a:pPr marL="926465" lvl="2" indent="-228600">
              <a:lnSpc>
                <a:spcPts val="1230"/>
              </a:lnSpc>
              <a:buFont typeface="Wingdings"/>
              <a:buChar char=""/>
              <a:tabLst>
                <a:tab pos="926465" algn="l"/>
                <a:tab pos="927100" algn="l"/>
              </a:tabLst>
            </a:pPr>
            <a:r>
              <a:rPr sz="1100" b="0" spc="-5" dirty="0">
                <a:latin typeface="Bookman Old Style"/>
                <a:cs typeface="Bookman Old Style"/>
              </a:rPr>
              <a:t>The lessee incurs </a:t>
            </a:r>
            <a:r>
              <a:rPr sz="1100" b="0" spc="-10" dirty="0">
                <a:latin typeface="Bookman Old Style"/>
                <a:cs typeface="Bookman Old Style"/>
              </a:rPr>
              <a:t>the </a:t>
            </a:r>
            <a:r>
              <a:rPr sz="1100" b="0" spc="-5" dirty="0">
                <a:latin typeface="Bookman Old Style"/>
                <a:cs typeface="Bookman Old Style"/>
              </a:rPr>
              <a:t>maintenance</a:t>
            </a:r>
            <a:r>
              <a:rPr sz="1100" b="0" spc="0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costs</a:t>
            </a:r>
            <a:endParaRPr sz="1100">
              <a:latin typeface="Bookman Old Style"/>
              <a:cs typeface="Bookman Old Style"/>
            </a:endParaRPr>
          </a:p>
          <a:p>
            <a:pPr marL="926465" lvl="2" indent="-228600">
              <a:lnSpc>
                <a:spcPts val="1290"/>
              </a:lnSpc>
              <a:buFont typeface="Wingdings"/>
              <a:buChar char=""/>
              <a:tabLst>
                <a:tab pos="926465" algn="l"/>
                <a:tab pos="927100" algn="l"/>
              </a:tabLst>
            </a:pPr>
            <a:r>
              <a:rPr sz="1100" b="0" spc="-5" dirty="0">
                <a:latin typeface="Bookman Old Style"/>
                <a:cs typeface="Bookman Old Style"/>
              </a:rPr>
              <a:t>In event </a:t>
            </a:r>
            <a:r>
              <a:rPr sz="1100" b="0" dirty="0">
                <a:latin typeface="Bookman Old Style"/>
                <a:cs typeface="Bookman Old Style"/>
              </a:rPr>
              <a:t>of </a:t>
            </a:r>
            <a:r>
              <a:rPr sz="1100" b="0" spc="-5" dirty="0">
                <a:latin typeface="Bookman Old Style"/>
                <a:cs typeface="Bookman Old Style"/>
              </a:rPr>
              <a:t>loss </a:t>
            </a:r>
            <a:r>
              <a:rPr sz="1100" b="0" spc="-10" dirty="0">
                <a:latin typeface="Bookman Old Style"/>
                <a:cs typeface="Bookman Old Style"/>
              </a:rPr>
              <a:t>the </a:t>
            </a:r>
            <a:r>
              <a:rPr sz="1100" b="0" spc="-5" dirty="0">
                <a:latin typeface="Bookman Old Style"/>
                <a:cs typeface="Bookman Old Style"/>
              </a:rPr>
              <a:t>facility </a:t>
            </a:r>
            <a:r>
              <a:rPr sz="1100" b="0" spc="-10" dirty="0">
                <a:latin typeface="Bookman Old Style"/>
                <a:cs typeface="Bookman Old Style"/>
              </a:rPr>
              <a:t>the </a:t>
            </a:r>
            <a:r>
              <a:rPr sz="1100" b="0" spc="-5" dirty="0">
                <a:latin typeface="Bookman Old Style"/>
                <a:cs typeface="Bookman Old Style"/>
              </a:rPr>
              <a:t>lessee </a:t>
            </a:r>
            <a:r>
              <a:rPr sz="1100" b="0" dirty="0">
                <a:latin typeface="Bookman Old Style"/>
                <a:cs typeface="Bookman Old Style"/>
              </a:rPr>
              <a:t>is </a:t>
            </a:r>
            <a:r>
              <a:rPr sz="1100" b="0" spc="-5" dirty="0">
                <a:latin typeface="Bookman Old Style"/>
                <a:cs typeface="Bookman Old Style"/>
              </a:rPr>
              <a:t>liable </a:t>
            </a:r>
            <a:r>
              <a:rPr sz="1100" b="0" dirty="0">
                <a:latin typeface="Bookman Old Style"/>
                <a:cs typeface="Bookman Old Style"/>
              </a:rPr>
              <a:t>to</a:t>
            </a:r>
            <a:r>
              <a:rPr sz="1100" b="0" spc="15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pay</a:t>
            </a:r>
            <a:endParaRPr sz="1100">
              <a:latin typeface="Bookman Old Style"/>
              <a:cs typeface="Bookman Old Style"/>
            </a:endParaRPr>
          </a:p>
          <a:p>
            <a:pPr marL="926465" marR="10160" lvl="2" indent="-228600">
              <a:lnSpc>
                <a:spcPts val="1300"/>
              </a:lnSpc>
              <a:spcBef>
                <a:spcPts val="40"/>
              </a:spcBef>
              <a:buFont typeface="Wingdings"/>
              <a:buChar char=""/>
              <a:tabLst>
                <a:tab pos="926465" algn="l"/>
                <a:tab pos="927100" algn="l"/>
              </a:tabLst>
            </a:pPr>
            <a:r>
              <a:rPr sz="1100" b="0" spc="-5" dirty="0">
                <a:latin typeface="Bookman Old Style"/>
                <a:cs typeface="Bookman Old Style"/>
              </a:rPr>
              <a:t>The facility may </a:t>
            </a:r>
            <a:r>
              <a:rPr sz="1100" b="0" spc="-10" dirty="0">
                <a:latin typeface="Bookman Old Style"/>
                <a:cs typeface="Bookman Old Style"/>
              </a:rPr>
              <a:t>become </a:t>
            </a:r>
            <a:r>
              <a:rPr sz="1100" b="0" spc="-5" dirty="0">
                <a:latin typeface="Bookman Old Style"/>
                <a:cs typeface="Bookman Old Style"/>
              </a:rPr>
              <a:t>obsolete during the period and this  directly affects </a:t>
            </a:r>
            <a:r>
              <a:rPr sz="1100" b="0" spc="-10" dirty="0">
                <a:latin typeface="Bookman Old Style"/>
                <a:cs typeface="Bookman Old Style"/>
              </a:rPr>
              <a:t>the </a:t>
            </a:r>
            <a:r>
              <a:rPr sz="1100" b="0" spc="-5" dirty="0">
                <a:latin typeface="Bookman Old Style"/>
                <a:cs typeface="Bookman Old Style"/>
              </a:rPr>
              <a:t>operations </a:t>
            </a:r>
            <a:r>
              <a:rPr sz="1100" b="0" dirty="0">
                <a:latin typeface="Bookman Old Style"/>
                <a:cs typeface="Bookman Old Style"/>
              </a:rPr>
              <a:t>of </a:t>
            </a:r>
            <a:r>
              <a:rPr sz="1100" b="0" spc="-5" dirty="0">
                <a:latin typeface="Bookman Old Style"/>
                <a:cs typeface="Bookman Old Style"/>
              </a:rPr>
              <a:t>the</a:t>
            </a:r>
            <a:r>
              <a:rPr sz="1100" b="0" spc="0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lessee</a:t>
            </a:r>
            <a:endParaRPr sz="1100">
              <a:latin typeface="Bookman Old Style"/>
              <a:cs typeface="Bookman Old Style"/>
            </a:endParaRPr>
          </a:p>
          <a:p>
            <a:pPr lvl="2">
              <a:lnSpc>
                <a:spcPct val="100000"/>
              </a:lnSpc>
              <a:spcBef>
                <a:spcPts val="10"/>
              </a:spcBef>
              <a:buFont typeface="Wingdings"/>
              <a:buChar char=""/>
            </a:pPr>
            <a:endParaRPr sz="1050">
              <a:latin typeface="Times New Roman"/>
              <a:cs typeface="Times New Roman"/>
            </a:endParaRPr>
          </a:p>
          <a:p>
            <a:pPr marL="469265" lvl="1" indent="-228600">
              <a:lnSpc>
                <a:spcPts val="1310"/>
              </a:lnSpc>
              <a:buAutoNum type="arabicPeriod" startAt="4"/>
              <a:tabLst>
                <a:tab pos="469900" algn="l"/>
              </a:tabLst>
            </a:pPr>
            <a:r>
              <a:rPr sz="1100" b="1" dirty="0">
                <a:latin typeface="Bookman Old Style"/>
                <a:cs typeface="Bookman Old Style"/>
              </a:rPr>
              <a:t>Using a </a:t>
            </a:r>
            <a:r>
              <a:rPr sz="1100" b="1" spc="-5" dirty="0">
                <a:latin typeface="Bookman Old Style"/>
                <a:cs typeface="Bookman Old Style"/>
              </a:rPr>
              <a:t>computer</a:t>
            </a:r>
            <a:r>
              <a:rPr sz="1100" b="1" spc="-35" dirty="0">
                <a:latin typeface="Bookman Old Style"/>
                <a:cs typeface="Bookman Old Style"/>
              </a:rPr>
              <a:t> </a:t>
            </a:r>
            <a:r>
              <a:rPr sz="1100" b="1" spc="-5" dirty="0">
                <a:latin typeface="Bookman Old Style"/>
                <a:cs typeface="Bookman Old Style"/>
              </a:rPr>
              <a:t>bureau</a:t>
            </a:r>
            <a:endParaRPr sz="1100">
              <a:latin typeface="Bookman Old Style"/>
              <a:cs typeface="Bookman Old Style"/>
            </a:endParaRPr>
          </a:p>
          <a:p>
            <a:pPr marL="12700" marR="9525" algn="just">
              <a:lnSpc>
                <a:spcPct val="97900"/>
              </a:lnSpc>
              <a:spcBef>
                <a:spcPts val="10"/>
              </a:spcBef>
            </a:pPr>
            <a:r>
              <a:rPr sz="1100" b="0" dirty="0">
                <a:latin typeface="Bookman Old Style"/>
                <a:cs typeface="Bookman Old Style"/>
              </a:rPr>
              <a:t>A </a:t>
            </a:r>
            <a:r>
              <a:rPr sz="1100" b="0" spc="-5" dirty="0">
                <a:latin typeface="Bookman Old Style"/>
                <a:cs typeface="Bookman Old Style"/>
              </a:rPr>
              <a:t>computer bureau </a:t>
            </a:r>
            <a:r>
              <a:rPr sz="1100" b="0" dirty="0">
                <a:latin typeface="Bookman Old Style"/>
                <a:cs typeface="Bookman Old Style"/>
              </a:rPr>
              <a:t>is </a:t>
            </a:r>
            <a:r>
              <a:rPr sz="1100" b="0" spc="-5" dirty="0">
                <a:latin typeface="Bookman Old Style"/>
                <a:cs typeface="Bookman Old Style"/>
              </a:rPr>
              <a:t>an organization that renders computer services </a:t>
            </a:r>
            <a:r>
              <a:rPr sz="1100" b="0" spc="-10" dirty="0">
                <a:latin typeface="Bookman Old Style"/>
                <a:cs typeface="Bookman Old Style"/>
              </a:rPr>
              <a:t>to </a:t>
            </a:r>
            <a:r>
              <a:rPr sz="1100" b="0" spc="-5" dirty="0">
                <a:latin typeface="Bookman Old Style"/>
                <a:cs typeface="Bookman Old Style"/>
              </a:rPr>
              <a:t>clients  </a:t>
            </a:r>
            <a:r>
              <a:rPr sz="1100" b="0" dirty="0">
                <a:latin typeface="Bookman Old Style"/>
                <a:cs typeface="Bookman Old Style"/>
              </a:rPr>
              <a:t>in </a:t>
            </a:r>
            <a:r>
              <a:rPr sz="1100" b="0" spc="-5" dirty="0">
                <a:latin typeface="Bookman Old Style"/>
                <a:cs typeface="Bookman Old Style"/>
              </a:rPr>
              <a:t>areas </a:t>
            </a:r>
            <a:r>
              <a:rPr sz="1100" b="0" dirty="0">
                <a:latin typeface="Bookman Old Style"/>
                <a:cs typeface="Bookman Old Style"/>
              </a:rPr>
              <a:t>of </a:t>
            </a:r>
            <a:r>
              <a:rPr sz="1100" b="0" spc="-5" dirty="0">
                <a:latin typeface="Bookman Old Style"/>
                <a:cs typeface="Bookman Old Style"/>
              </a:rPr>
              <a:t>data processing at </a:t>
            </a:r>
            <a:r>
              <a:rPr sz="1100" b="0" dirty="0">
                <a:latin typeface="Bookman Old Style"/>
                <a:cs typeface="Bookman Old Style"/>
              </a:rPr>
              <a:t>a </a:t>
            </a:r>
            <a:r>
              <a:rPr sz="1100" b="0" spc="-5" dirty="0">
                <a:latin typeface="Bookman Old Style"/>
                <a:cs typeface="Bookman Old Style"/>
              </a:rPr>
              <a:t>small fee. </a:t>
            </a:r>
            <a:r>
              <a:rPr sz="1100" b="0" dirty="0">
                <a:latin typeface="Bookman Old Style"/>
                <a:cs typeface="Bookman Old Style"/>
              </a:rPr>
              <a:t>A </a:t>
            </a:r>
            <a:r>
              <a:rPr sz="1100" b="0" spc="-5" dirty="0">
                <a:latin typeface="Bookman Old Style"/>
                <a:cs typeface="Bookman Old Style"/>
              </a:rPr>
              <a:t>computer bureau offers </a:t>
            </a:r>
            <a:r>
              <a:rPr sz="1100" b="0" dirty="0">
                <a:latin typeface="Bookman Old Style"/>
                <a:cs typeface="Bookman Old Style"/>
              </a:rPr>
              <a:t>a </a:t>
            </a:r>
            <a:r>
              <a:rPr sz="1100" b="0" spc="-5" dirty="0">
                <a:latin typeface="Bookman Old Style"/>
                <a:cs typeface="Bookman Old Style"/>
              </a:rPr>
              <a:t>cross  section </a:t>
            </a:r>
            <a:r>
              <a:rPr sz="1100" b="0" dirty="0">
                <a:latin typeface="Bookman Old Style"/>
                <a:cs typeface="Bookman Old Style"/>
              </a:rPr>
              <a:t>of </a:t>
            </a:r>
            <a:r>
              <a:rPr sz="1100" b="0" spc="-5" dirty="0">
                <a:latin typeface="Bookman Old Style"/>
                <a:cs typeface="Bookman Old Style"/>
              </a:rPr>
              <a:t>data processing tasks. These may range from short </a:t>
            </a:r>
            <a:r>
              <a:rPr sz="1100" b="0" dirty="0">
                <a:latin typeface="Bookman Old Style"/>
                <a:cs typeface="Bookman Old Style"/>
              </a:rPr>
              <a:t>and </a:t>
            </a:r>
            <a:r>
              <a:rPr sz="1100" b="0" spc="-5" dirty="0">
                <a:latin typeface="Bookman Old Style"/>
                <a:cs typeface="Bookman Old Style"/>
              </a:rPr>
              <a:t>small service  </a:t>
            </a:r>
            <a:r>
              <a:rPr sz="1100" b="0" dirty="0">
                <a:latin typeface="Bookman Old Style"/>
                <a:cs typeface="Bookman Old Style"/>
              </a:rPr>
              <a:t>to </a:t>
            </a:r>
            <a:r>
              <a:rPr sz="1100" b="0" spc="-5" dirty="0">
                <a:latin typeface="Bookman Old Style"/>
                <a:cs typeface="Bookman Old Style"/>
              </a:rPr>
              <a:t>full service. For example payroll production, word processing</a:t>
            </a:r>
            <a:r>
              <a:rPr sz="1100" b="0" spc="-10" dirty="0">
                <a:latin typeface="Bookman Old Style"/>
                <a:cs typeface="Bookman Old Style"/>
              </a:rPr>
              <a:t> </a:t>
            </a:r>
            <a:r>
              <a:rPr sz="1100" b="0" dirty="0">
                <a:latin typeface="Bookman Old Style"/>
                <a:cs typeface="Bookman Old Style"/>
              </a:rPr>
              <a:t>etc.</a:t>
            </a:r>
            <a:endParaRPr sz="1100">
              <a:latin typeface="Bookman Old Style"/>
              <a:cs typeface="Bookman Old Style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050">
              <a:latin typeface="Times New Roman"/>
              <a:cs typeface="Times New Roman"/>
            </a:endParaRPr>
          </a:p>
          <a:p>
            <a:pPr marL="469265">
              <a:lnSpc>
                <a:spcPts val="1305"/>
              </a:lnSpc>
              <a:spcBef>
                <a:spcPts val="5"/>
              </a:spcBef>
            </a:pPr>
            <a:r>
              <a:rPr sz="1100" b="1" spc="-5" dirty="0">
                <a:latin typeface="Bookman Old Style"/>
                <a:cs typeface="Bookman Old Style"/>
              </a:rPr>
              <a:t>Advantages</a:t>
            </a:r>
            <a:endParaRPr sz="1100">
              <a:latin typeface="Bookman Old Style"/>
              <a:cs typeface="Bookman Old Style"/>
            </a:endParaRPr>
          </a:p>
          <a:p>
            <a:pPr marL="926465" marR="7620" lvl="2" indent="-228600">
              <a:lnSpc>
                <a:spcPts val="1300"/>
              </a:lnSpc>
              <a:spcBef>
                <a:spcPts val="45"/>
              </a:spcBef>
              <a:buFont typeface="Wingdings"/>
              <a:buChar char=""/>
              <a:tabLst>
                <a:tab pos="926465" algn="l"/>
                <a:tab pos="927100" algn="l"/>
                <a:tab pos="2306320" algn="l"/>
              </a:tabLst>
            </a:pPr>
            <a:r>
              <a:rPr sz="1100" b="0" dirty="0">
                <a:latin typeface="Bookman Old Style"/>
                <a:cs typeface="Bookman Old Style"/>
              </a:rPr>
              <a:t>It’s  </a:t>
            </a:r>
            <a:r>
              <a:rPr sz="1100" b="0" spc="-5" dirty="0">
                <a:latin typeface="Bookman Old Style"/>
                <a:cs typeface="Bookman Old Style"/>
              </a:rPr>
              <a:t>the </a:t>
            </a:r>
            <a:r>
              <a:rPr sz="1100" b="0" spc="10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cheapest	method especially for short term and small  services</a:t>
            </a:r>
            <a:endParaRPr sz="1100">
              <a:latin typeface="Bookman Old Style"/>
              <a:cs typeface="Bookman Old Style"/>
            </a:endParaRPr>
          </a:p>
          <a:p>
            <a:pPr marL="926465" marR="9525" lvl="2" indent="-228600">
              <a:lnSpc>
                <a:spcPts val="1280"/>
              </a:lnSpc>
              <a:spcBef>
                <a:spcPts val="10"/>
              </a:spcBef>
              <a:buFont typeface="Wingdings"/>
              <a:buChar char=""/>
              <a:tabLst>
                <a:tab pos="926465" algn="l"/>
                <a:tab pos="927100" algn="l"/>
              </a:tabLst>
            </a:pPr>
            <a:r>
              <a:rPr sz="1100" b="0" spc="-5" dirty="0">
                <a:latin typeface="Bookman Old Style"/>
                <a:cs typeface="Bookman Old Style"/>
              </a:rPr>
              <a:t>The method makes </a:t>
            </a:r>
            <a:r>
              <a:rPr sz="1100" b="0" dirty="0">
                <a:latin typeface="Bookman Old Style"/>
                <a:cs typeface="Bookman Old Style"/>
              </a:rPr>
              <a:t>it </a:t>
            </a:r>
            <a:r>
              <a:rPr sz="1100" b="0" spc="-5" dirty="0">
                <a:latin typeface="Bookman Old Style"/>
                <a:cs typeface="Bookman Old Style"/>
              </a:rPr>
              <a:t>possible for companies without capital </a:t>
            </a:r>
            <a:r>
              <a:rPr sz="1100" b="0" spc="-10" dirty="0">
                <a:latin typeface="Bookman Old Style"/>
                <a:cs typeface="Bookman Old Style"/>
              </a:rPr>
              <a:t>to  </a:t>
            </a:r>
            <a:r>
              <a:rPr sz="1100" b="0" spc="-5" dirty="0">
                <a:latin typeface="Bookman Old Style"/>
                <a:cs typeface="Bookman Old Style"/>
              </a:rPr>
              <a:t>purchase their own facility, </a:t>
            </a:r>
            <a:r>
              <a:rPr sz="1100" b="0" dirty="0">
                <a:latin typeface="Bookman Old Style"/>
                <a:cs typeface="Bookman Old Style"/>
              </a:rPr>
              <a:t>to </a:t>
            </a:r>
            <a:r>
              <a:rPr sz="1100" b="0" spc="-5" dirty="0">
                <a:latin typeface="Bookman Old Style"/>
                <a:cs typeface="Bookman Old Style"/>
              </a:rPr>
              <a:t>have </a:t>
            </a:r>
            <a:r>
              <a:rPr sz="1100" b="0" spc="-10" dirty="0">
                <a:latin typeface="Bookman Old Style"/>
                <a:cs typeface="Bookman Old Style"/>
              </a:rPr>
              <a:t>the</a:t>
            </a:r>
            <a:r>
              <a:rPr sz="1100" b="0" spc="0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service</a:t>
            </a:r>
            <a:endParaRPr sz="1100">
              <a:latin typeface="Bookman Old Style"/>
              <a:cs typeface="Bookman Old Style"/>
            </a:endParaRPr>
          </a:p>
          <a:p>
            <a:pPr marL="926465" marR="8255" lvl="2" indent="-228600">
              <a:lnSpc>
                <a:spcPts val="1280"/>
              </a:lnSpc>
              <a:spcBef>
                <a:spcPts val="10"/>
              </a:spcBef>
              <a:buFont typeface="Wingdings"/>
              <a:buChar char=""/>
              <a:tabLst>
                <a:tab pos="926465" algn="l"/>
                <a:tab pos="927100" algn="l"/>
              </a:tabLst>
            </a:pPr>
            <a:r>
              <a:rPr sz="1100" b="0" spc="-5" dirty="0">
                <a:latin typeface="Bookman Old Style"/>
                <a:cs typeface="Bookman Old Style"/>
              </a:rPr>
              <a:t>Organisations can use </a:t>
            </a:r>
            <a:r>
              <a:rPr sz="1100" b="0" dirty="0">
                <a:latin typeface="Bookman Old Style"/>
                <a:cs typeface="Bookman Old Style"/>
              </a:rPr>
              <a:t>a </a:t>
            </a:r>
            <a:r>
              <a:rPr sz="1100" b="0" spc="-5" dirty="0">
                <a:latin typeface="Bookman Old Style"/>
                <a:cs typeface="Bookman Old Style"/>
              </a:rPr>
              <a:t>computer bureau </a:t>
            </a:r>
            <a:r>
              <a:rPr sz="1100" b="0" dirty="0">
                <a:latin typeface="Bookman Old Style"/>
                <a:cs typeface="Bookman Old Style"/>
              </a:rPr>
              <a:t>in </a:t>
            </a:r>
            <a:r>
              <a:rPr sz="1100" b="0" spc="-5" dirty="0">
                <a:latin typeface="Bookman Old Style"/>
                <a:cs typeface="Bookman Old Style"/>
              </a:rPr>
              <a:t>case </a:t>
            </a:r>
            <a:r>
              <a:rPr sz="1100" b="0" dirty="0">
                <a:latin typeface="Bookman Old Style"/>
                <a:cs typeface="Bookman Old Style"/>
              </a:rPr>
              <a:t>of </a:t>
            </a:r>
            <a:r>
              <a:rPr sz="1100" b="0" spc="-5" dirty="0">
                <a:latin typeface="Bookman Old Style"/>
                <a:cs typeface="Bookman Old Style"/>
              </a:rPr>
              <a:t>peak loads.  In situations </a:t>
            </a:r>
            <a:r>
              <a:rPr sz="1100" b="0" dirty="0">
                <a:latin typeface="Bookman Old Style"/>
                <a:cs typeface="Bookman Old Style"/>
              </a:rPr>
              <a:t>of </a:t>
            </a:r>
            <a:r>
              <a:rPr sz="1100" b="0" spc="-5" dirty="0">
                <a:latin typeface="Bookman Old Style"/>
                <a:cs typeface="Bookman Old Style"/>
              </a:rPr>
              <a:t>in-house equipment</a:t>
            </a:r>
            <a:r>
              <a:rPr sz="1100" b="0" spc="-10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insufficiency.</a:t>
            </a:r>
            <a:endParaRPr sz="1100">
              <a:latin typeface="Bookman Old Style"/>
              <a:cs typeface="Bookman Old Style"/>
            </a:endParaRPr>
          </a:p>
          <a:p>
            <a:pPr marL="926465" marR="10795" lvl="2" indent="-228600">
              <a:lnSpc>
                <a:spcPts val="1300"/>
              </a:lnSpc>
              <a:buFont typeface="Wingdings"/>
              <a:buChar char=""/>
              <a:tabLst>
                <a:tab pos="926465" algn="l"/>
                <a:tab pos="927100" algn="l"/>
              </a:tabLst>
            </a:pPr>
            <a:r>
              <a:rPr sz="1100" b="0" spc="-5" dirty="0">
                <a:latin typeface="Bookman Old Style"/>
                <a:cs typeface="Bookman Old Style"/>
              </a:rPr>
              <a:t>Its advantageous </a:t>
            </a:r>
            <a:r>
              <a:rPr sz="1100" b="0" spc="-10" dirty="0">
                <a:latin typeface="Bookman Old Style"/>
                <a:cs typeface="Bookman Old Style"/>
              </a:rPr>
              <a:t>to </a:t>
            </a:r>
            <a:r>
              <a:rPr sz="1100" b="0" spc="-5" dirty="0">
                <a:latin typeface="Bookman Old Style"/>
                <a:cs typeface="Bookman Old Style"/>
              </a:rPr>
              <a:t>those without the expertise, those who </a:t>
            </a:r>
            <a:r>
              <a:rPr sz="1100" b="0" spc="-10" dirty="0">
                <a:latin typeface="Bookman Old Style"/>
                <a:cs typeface="Bookman Old Style"/>
              </a:rPr>
              <a:t>are  </a:t>
            </a:r>
            <a:r>
              <a:rPr sz="1100" b="0" spc="-5" dirty="0">
                <a:latin typeface="Bookman Old Style"/>
                <a:cs typeface="Bookman Old Style"/>
              </a:rPr>
              <a:t>computer illiterate can also have computer</a:t>
            </a:r>
            <a:r>
              <a:rPr sz="1100" b="0" spc="-10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services.</a:t>
            </a:r>
            <a:endParaRPr sz="1100">
              <a:latin typeface="Bookman Old Style"/>
              <a:cs typeface="Bookman Old Style"/>
            </a:endParaRPr>
          </a:p>
          <a:p>
            <a:pPr marL="926465" lvl="2" indent="-228600">
              <a:lnSpc>
                <a:spcPts val="1230"/>
              </a:lnSpc>
              <a:buFont typeface="Wingdings"/>
              <a:buChar char=""/>
              <a:tabLst>
                <a:tab pos="926465" algn="l"/>
                <a:tab pos="927100" algn="l"/>
              </a:tabLst>
            </a:pPr>
            <a:r>
              <a:rPr sz="1100" b="0" dirty="0">
                <a:latin typeface="Bookman Old Style"/>
                <a:cs typeface="Bookman Old Style"/>
              </a:rPr>
              <a:t>A </a:t>
            </a:r>
            <a:r>
              <a:rPr sz="1100" b="0" spc="-5" dirty="0">
                <a:latin typeface="Bookman Old Style"/>
                <a:cs typeface="Bookman Old Style"/>
              </a:rPr>
              <a:t>bureau can </a:t>
            </a:r>
            <a:r>
              <a:rPr sz="1100" b="0" spc="-10" dirty="0">
                <a:latin typeface="Bookman Old Style"/>
                <a:cs typeface="Bookman Old Style"/>
              </a:rPr>
              <a:t>be </a:t>
            </a:r>
            <a:r>
              <a:rPr sz="1100" b="0" spc="-5" dirty="0">
                <a:latin typeface="Bookman Old Style"/>
                <a:cs typeface="Bookman Old Style"/>
              </a:rPr>
              <a:t>used </a:t>
            </a:r>
            <a:r>
              <a:rPr sz="1100" b="0" dirty="0">
                <a:latin typeface="Bookman Old Style"/>
                <a:cs typeface="Bookman Old Style"/>
              </a:rPr>
              <a:t>in </a:t>
            </a:r>
            <a:r>
              <a:rPr sz="1100" b="0" spc="-10" dirty="0">
                <a:latin typeface="Bookman Old Style"/>
                <a:cs typeface="Bookman Old Style"/>
              </a:rPr>
              <a:t>case </a:t>
            </a:r>
            <a:r>
              <a:rPr sz="1100" b="0" dirty="0">
                <a:latin typeface="Bookman Old Style"/>
                <a:cs typeface="Bookman Old Style"/>
              </a:rPr>
              <a:t>of </a:t>
            </a:r>
            <a:r>
              <a:rPr sz="1100" b="0" spc="-5" dirty="0">
                <a:latin typeface="Bookman Old Style"/>
                <a:cs typeface="Bookman Old Style"/>
              </a:rPr>
              <a:t>loss </a:t>
            </a:r>
            <a:r>
              <a:rPr sz="1100" b="0" dirty="0">
                <a:latin typeface="Bookman Old Style"/>
                <a:cs typeface="Bookman Old Style"/>
              </a:rPr>
              <a:t>or </a:t>
            </a:r>
            <a:r>
              <a:rPr sz="1100" b="0" spc="-5" dirty="0">
                <a:latin typeface="Bookman Old Style"/>
                <a:cs typeface="Bookman Old Style"/>
              </a:rPr>
              <a:t>failure </a:t>
            </a:r>
            <a:r>
              <a:rPr sz="1100" b="0" dirty="0">
                <a:latin typeface="Bookman Old Style"/>
                <a:cs typeface="Bookman Old Style"/>
              </a:rPr>
              <a:t>of </a:t>
            </a:r>
            <a:r>
              <a:rPr sz="1100" b="0" spc="-5" dirty="0">
                <a:latin typeface="Bookman Old Style"/>
                <a:cs typeface="Bookman Old Style"/>
              </a:rPr>
              <a:t>the</a:t>
            </a:r>
            <a:r>
              <a:rPr sz="1100" b="0" spc="190" dirty="0">
                <a:latin typeface="Bookman Old Style"/>
                <a:cs typeface="Bookman Old Style"/>
              </a:rPr>
              <a:t> </a:t>
            </a:r>
            <a:r>
              <a:rPr sz="1100" b="0" dirty="0">
                <a:latin typeface="Bookman Old Style"/>
                <a:cs typeface="Bookman Old Style"/>
              </a:rPr>
              <a:t>in-house</a:t>
            </a:r>
            <a:endParaRPr sz="1100">
              <a:latin typeface="Bookman Old Style"/>
              <a:cs typeface="Bookman Old Style"/>
            </a:endParaRPr>
          </a:p>
          <a:p>
            <a:pPr marL="926465">
              <a:lnSpc>
                <a:spcPts val="1290"/>
              </a:lnSpc>
            </a:pPr>
            <a:r>
              <a:rPr sz="1100" b="0" spc="-5" dirty="0">
                <a:latin typeface="Bookman Old Style"/>
                <a:cs typeface="Bookman Old Style"/>
              </a:rPr>
              <a:t>system</a:t>
            </a:r>
            <a:endParaRPr sz="1100">
              <a:latin typeface="Bookman Old Style"/>
              <a:cs typeface="Bookman Old Style"/>
            </a:endParaRPr>
          </a:p>
          <a:p>
            <a:pPr marL="926465" lvl="2" indent="-228600">
              <a:lnSpc>
                <a:spcPts val="1300"/>
              </a:lnSpc>
              <a:buFont typeface="Wingdings"/>
              <a:buChar char=""/>
              <a:tabLst>
                <a:tab pos="926465" algn="l"/>
                <a:tab pos="927100" algn="l"/>
              </a:tabLst>
            </a:pPr>
            <a:r>
              <a:rPr sz="1100" b="0" spc="-5" dirty="0">
                <a:latin typeface="Bookman Old Style"/>
                <a:cs typeface="Bookman Old Style"/>
              </a:rPr>
              <a:t>It </a:t>
            </a:r>
            <a:r>
              <a:rPr sz="1100" b="0" dirty="0">
                <a:latin typeface="Bookman Old Style"/>
                <a:cs typeface="Bookman Old Style"/>
              </a:rPr>
              <a:t>is </a:t>
            </a:r>
            <a:r>
              <a:rPr sz="1100" b="0" spc="-5" dirty="0">
                <a:latin typeface="Bookman Old Style"/>
                <a:cs typeface="Bookman Old Style"/>
              </a:rPr>
              <a:t>faster at processing client’s</a:t>
            </a:r>
            <a:r>
              <a:rPr sz="1100" b="0" spc="-15" dirty="0">
                <a:latin typeface="Bookman Old Style"/>
                <a:cs typeface="Bookman Old Style"/>
              </a:rPr>
              <a:t> </a:t>
            </a:r>
            <a:r>
              <a:rPr sz="1100" b="0" spc="-5" dirty="0">
                <a:latin typeface="Bookman Old Style"/>
                <a:cs typeface="Bookman Old Style"/>
              </a:rPr>
              <a:t>work</a:t>
            </a:r>
            <a:endParaRPr sz="1100">
              <a:latin typeface="Bookman Old Style"/>
              <a:cs typeface="Bookman Old Style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endParaRPr dirty="0"/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pc="-5" dirty="0"/>
              <a:t>Page</a:t>
            </a:r>
            <a:r>
              <a:rPr spc="-50" dirty="0"/>
              <a:t> </a:t>
            </a:r>
            <a:fld id="{81D60167-4931-47E6-BA6A-407CBD079E47}" type="slidenum">
              <a:rPr dirty="0"/>
              <a:t>9</a:t>
            </a:fld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3442</Words>
  <Application>Microsoft Office PowerPoint</Application>
  <PresentationFormat>Custom</PresentationFormat>
  <Paragraphs>320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Bookman Old Style</vt:lpstr>
      <vt:lpstr>Calibri</vt:lpstr>
      <vt:lpstr>Cambria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</dc:creator>
  <cp:lastModifiedBy>Microsoft account</cp:lastModifiedBy>
  <cp:revision>4</cp:revision>
  <dcterms:created xsi:type="dcterms:W3CDTF">2017-09-18T10:32:09Z</dcterms:created>
  <dcterms:modified xsi:type="dcterms:W3CDTF">2022-03-02T10:54:30Z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2016-11-14T00:00:00Z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2017-09-18T00:00:00Z</vt:filetime>
  </property>
</Properties>
</file>