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9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AB1116-1F1F-454E-9227-27947BA31CCA}" type="datetimeFigureOut">
              <a:rPr lang="en-US" smtClean="0"/>
              <a:t>11/2/2021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C1A58-BA24-4629-8A0A-6358EC245E7B}" type="slidenum">
              <a:rPr lang="en-US" smtClean="0"/>
              <a:t>‹#›</a:t>
            </a:fld>
            <a:endParaRPr lang="en-US"/>
          </a:p>
        </p:txBody>
      </p:sp>
    </p:spTree>
    <p:extLst>
      <p:ext uri="{BB962C8B-B14F-4D97-AF65-F5344CB8AC3E}">
        <p14:creationId xmlns:p14="http://schemas.microsoft.com/office/powerpoint/2010/main" val="2100557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9CE65EF-1CAD-4345-9191-2FB2C211937E}" type="datetime1">
              <a:rPr lang="en-US" smtClean="0"/>
              <a:t>11/2/2021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B35A61F-39CA-4732-A5E6-E4D00B607519}"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F704DD-23A0-4CBB-BA59-CB49788AED01}" type="datetime1">
              <a:rPr lang="en-US" smtClean="0"/>
              <a:t>11/2/2021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033A2B-5A1D-440F-83BC-8B259F97AF4C}" type="datetime1">
              <a:rPr lang="en-US" smtClean="0"/>
              <a:t>11/2/2021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9BFA57B-1F4D-45CA-BE23-8861AAB62608}" type="datetime1">
              <a:rPr lang="en-US" smtClean="0"/>
              <a:t>11/2/2021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6C33A3A-C6C9-4BA0-B469-4F4920204FD2}" type="datetime1">
              <a:rPr lang="en-US" smtClean="0"/>
              <a:t>11/2/2021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5A61F-39CA-4732-A5E6-E4D00B607519}"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3A58239-D4FD-4AE1-9217-6B7D0117FFA0}" type="datetime1">
              <a:rPr lang="en-US" smtClean="0"/>
              <a:t>11/2/2021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312BB31-0732-43FC-B6E3-CDA10AB52276}" type="datetime1">
              <a:rPr lang="en-US" smtClean="0"/>
              <a:t>11/2/2021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AB6235-A118-4665-A113-E20AA5F308CA}" type="datetime1">
              <a:rPr lang="en-US" smtClean="0"/>
              <a:t>11/2/2021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BEE9564-8AAE-4869-A315-899AC6E325A5}" type="datetime1">
              <a:rPr lang="en-US" smtClean="0"/>
              <a:t>11/2/2021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B35A61F-39CA-4732-A5E6-E4D00B607519}"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58DA14B-8E46-4660-9A3F-C1A477F71410}" type="datetime1">
              <a:rPr lang="en-US" smtClean="0"/>
              <a:t>11/2/2021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5A61F-39CA-4732-A5E6-E4D00B60751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D9917A1-0B72-4A97-BD18-2105B5544F3D}" type="datetime1">
              <a:rPr lang="en-US" smtClean="0"/>
              <a:t>11/2/2021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5A61F-39CA-4732-A5E6-E4D00B607519}"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5A16AC0-11F1-4883-95E3-76804CB963AC}" type="datetime1">
              <a:rPr lang="en-US" smtClean="0"/>
              <a:t>11/2/2021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B35A61F-39CA-4732-A5E6-E4D00B607519}"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ICT </a:t>
            </a:r>
            <a:r>
              <a:rPr lang="en-US" b="1" dirty="0" smtClean="0"/>
              <a:t>FUNDAMENTALS</a:t>
            </a:r>
            <a:endParaRPr lang="en-US" dirty="0"/>
          </a:p>
        </p:txBody>
      </p:sp>
      <p:sp>
        <p:nvSpPr>
          <p:cNvPr id="3" name="Subtitle 2"/>
          <p:cNvSpPr>
            <a:spLocks noGrp="1"/>
          </p:cNvSpPr>
          <p:nvPr>
            <p:ph type="subTitle" idx="1"/>
          </p:nvPr>
        </p:nvSpPr>
        <p:spPr>
          <a:xfrm>
            <a:off x="1524000" y="2819400"/>
            <a:ext cx="7406640" cy="1752600"/>
          </a:xfrm>
        </p:spPr>
        <p:txBody>
          <a:bodyPr/>
          <a:lstStyle/>
          <a:p>
            <a:endParaRPr lang="en-US" b="1" dirty="0" smtClean="0"/>
          </a:p>
        </p:txBody>
      </p:sp>
    </p:spTree>
    <p:extLst>
      <p:ext uri="{BB962C8B-B14F-4D97-AF65-F5344CB8AC3E}">
        <p14:creationId xmlns:p14="http://schemas.microsoft.com/office/powerpoint/2010/main" val="3540423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Communication </a:t>
            </a:r>
            <a:r>
              <a:rPr lang="en-US" b="1" dirty="0"/>
              <a:t>element</a:t>
            </a:r>
            <a:endParaRPr lang="en-US" dirty="0"/>
          </a:p>
        </p:txBody>
      </p:sp>
      <p:sp>
        <p:nvSpPr>
          <p:cNvPr id="3" name="Content Placeholder 2"/>
          <p:cNvSpPr>
            <a:spLocks noGrp="1"/>
          </p:cNvSpPr>
          <p:nvPr>
            <p:ph idx="1"/>
          </p:nvPr>
        </p:nvSpPr>
        <p:spPr/>
        <p:txBody>
          <a:bodyPr>
            <a:normAutofit/>
          </a:bodyPr>
          <a:lstStyle/>
          <a:p>
            <a:r>
              <a:rPr lang="en-US" b="1" dirty="0"/>
              <a:t>Communication  element</a:t>
            </a:r>
            <a:r>
              <a:rPr lang="en-US" dirty="0"/>
              <a:t>:   In  the  previous  introduction,  we  took  two  approaches  to  this component. </a:t>
            </a:r>
            <a:endParaRPr lang="en-US" dirty="0" smtClean="0"/>
          </a:p>
          <a:p>
            <a:pPr lvl="1"/>
            <a:r>
              <a:rPr lang="en-US" dirty="0" smtClean="0"/>
              <a:t>The </a:t>
            </a:r>
            <a:r>
              <a:rPr lang="en-US" dirty="0"/>
              <a:t>first transmits data from one computer system to another using routers, witches, network interface cards (NICs), </a:t>
            </a:r>
            <a:r>
              <a:rPr lang="en-US" dirty="0" smtClean="0"/>
              <a:t>cables.</a:t>
            </a:r>
          </a:p>
          <a:p>
            <a:pPr lvl="1"/>
            <a:r>
              <a:rPr lang="en-US" dirty="0"/>
              <a:t>T</a:t>
            </a:r>
            <a:r>
              <a:rPr lang="en-US" dirty="0" smtClean="0"/>
              <a:t>he second communication </a:t>
            </a:r>
            <a:r>
              <a:rPr lang="en-US" dirty="0"/>
              <a:t>within the same computer system for example the bus which transmits instructions and data from RAM to CPU and motherboard to the hard disk drive.</a:t>
            </a:r>
          </a:p>
          <a:p>
            <a:endParaRPr lang="en-US" dirty="0"/>
          </a:p>
        </p:txBody>
      </p:sp>
      <p:sp>
        <p:nvSpPr>
          <p:cNvPr id="4" name="Date Placeholder 3"/>
          <p:cNvSpPr>
            <a:spLocks noGrp="1"/>
          </p:cNvSpPr>
          <p:nvPr>
            <p:ph type="dt" sz="half" idx="10"/>
          </p:nvPr>
        </p:nvSpPr>
        <p:spPr/>
        <p:txBody>
          <a:bodyPr/>
          <a:lstStyle/>
          <a:p>
            <a:fld id="{6EE1AEDA-60F1-410D-94CC-7805756D7080}"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10</a:t>
            </a:fld>
            <a:endParaRPr lang="en-US"/>
          </a:p>
        </p:txBody>
      </p:sp>
    </p:spTree>
    <p:extLst>
      <p:ext uri="{BB962C8B-B14F-4D97-AF65-F5344CB8AC3E}">
        <p14:creationId xmlns:p14="http://schemas.microsoft.com/office/powerpoint/2010/main" val="3537862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Assignment</a:t>
            </a:r>
            <a:r>
              <a:rPr lang="en-US" dirty="0"/>
              <a:t>: identify the types of computer systems</a:t>
            </a:r>
          </a:p>
          <a:p>
            <a:endParaRPr lang="en-US" dirty="0"/>
          </a:p>
        </p:txBody>
      </p:sp>
      <p:sp>
        <p:nvSpPr>
          <p:cNvPr id="4" name="Date Placeholder 3"/>
          <p:cNvSpPr>
            <a:spLocks noGrp="1"/>
          </p:cNvSpPr>
          <p:nvPr>
            <p:ph type="dt" sz="half" idx="10"/>
          </p:nvPr>
        </p:nvSpPr>
        <p:spPr/>
        <p:txBody>
          <a:bodyPr/>
          <a:lstStyle/>
          <a:p>
            <a:fld id="{A96A6B94-907D-4464-A8C2-41B7312DB1BC}"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11</a:t>
            </a:fld>
            <a:endParaRPr lang="en-US"/>
          </a:p>
        </p:txBody>
      </p:sp>
    </p:spTree>
    <p:extLst>
      <p:ext uri="{BB962C8B-B14F-4D97-AF65-F5344CB8AC3E}">
        <p14:creationId xmlns:p14="http://schemas.microsoft.com/office/powerpoint/2010/main" val="3421682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Learning </a:t>
            </a:r>
            <a:r>
              <a:rPr lang="en-US" dirty="0" smtClean="0"/>
              <a:t>objectives</a:t>
            </a:r>
            <a:endParaRPr lang="en-US" dirty="0"/>
          </a:p>
        </p:txBody>
      </p:sp>
      <p:sp>
        <p:nvSpPr>
          <p:cNvPr id="3" name="Content Placeholder 2"/>
          <p:cNvSpPr>
            <a:spLocks noGrp="1"/>
          </p:cNvSpPr>
          <p:nvPr>
            <p:ph idx="1"/>
          </p:nvPr>
        </p:nvSpPr>
        <p:spPr/>
        <p:txBody>
          <a:bodyPr/>
          <a:lstStyle/>
          <a:p>
            <a:r>
              <a:rPr lang="en-US" dirty="0"/>
              <a:t>By the end of this chapter, students will be able to; </a:t>
            </a:r>
          </a:p>
          <a:p>
            <a:pPr lvl="1"/>
            <a:r>
              <a:rPr lang="en-US" dirty="0" smtClean="0"/>
              <a:t>Create </a:t>
            </a:r>
            <a:r>
              <a:rPr lang="en-US" dirty="0"/>
              <a:t>a link between principles of ICT and ICT fundamentals </a:t>
            </a:r>
          </a:p>
          <a:p>
            <a:pPr lvl="1"/>
            <a:r>
              <a:rPr lang="en-US" dirty="0" smtClean="0"/>
              <a:t>Define </a:t>
            </a:r>
            <a:r>
              <a:rPr lang="en-US" dirty="0"/>
              <a:t>ICT and computer systems </a:t>
            </a:r>
          </a:p>
          <a:p>
            <a:pPr lvl="1"/>
            <a:r>
              <a:rPr lang="en-US" dirty="0" smtClean="0"/>
              <a:t>Explain </a:t>
            </a:r>
            <a:r>
              <a:rPr lang="en-US" dirty="0"/>
              <a:t>the fundamental components of a computer system </a:t>
            </a:r>
          </a:p>
          <a:p>
            <a:endParaRPr lang="en-US" dirty="0"/>
          </a:p>
        </p:txBody>
      </p:sp>
      <p:sp>
        <p:nvSpPr>
          <p:cNvPr id="4" name="Date Placeholder 3"/>
          <p:cNvSpPr>
            <a:spLocks noGrp="1"/>
          </p:cNvSpPr>
          <p:nvPr>
            <p:ph type="dt" sz="half" idx="10"/>
          </p:nvPr>
        </p:nvSpPr>
        <p:spPr/>
        <p:txBody>
          <a:bodyPr/>
          <a:lstStyle/>
          <a:p>
            <a:fld id="{2397B450-0C84-4641-B61F-20894C3007E3}"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2</a:t>
            </a:fld>
            <a:endParaRPr lang="en-US"/>
          </a:p>
        </p:txBody>
      </p:sp>
    </p:spTree>
    <p:extLst>
      <p:ext uri="{BB962C8B-B14F-4D97-AF65-F5344CB8AC3E}">
        <p14:creationId xmlns:p14="http://schemas.microsoft.com/office/powerpoint/2010/main" val="3705980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a:t>
            </a:r>
            <a:endParaRPr lang="en-US" dirty="0"/>
          </a:p>
        </p:txBody>
      </p:sp>
      <p:sp>
        <p:nvSpPr>
          <p:cNvPr id="3" name="Content Placeholder 2"/>
          <p:cNvSpPr>
            <a:spLocks noGrp="1"/>
          </p:cNvSpPr>
          <p:nvPr>
            <p:ph idx="1"/>
          </p:nvPr>
        </p:nvSpPr>
        <p:spPr/>
        <p:txBody>
          <a:bodyPr/>
          <a:lstStyle/>
          <a:p>
            <a:r>
              <a:rPr lang="en-US" dirty="0"/>
              <a:t>ICT is not a </a:t>
            </a:r>
            <a:r>
              <a:rPr lang="en-US" dirty="0" smtClean="0"/>
              <a:t>new</a:t>
            </a:r>
          </a:p>
          <a:p>
            <a:r>
              <a:rPr lang="en-US" dirty="0"/>
              <a:t>This course builds on principles of ICT course while taking an abstract approach in understanding the basic hardware and software architecture </a:t>
            </a:r>
            <a:endParaRPr lang="en-US" dirty="0" smtClean="0"/>
          </a:p>
          <a:p>
            <a:r>
              <a:rPr lang="en-US" dirty="0" smtClean="0"/>
              <a:t>‘technical </a:t>
            </a:r>
            <a:r>
              <a:rPr lang="en-US" dirty="0"/>
              <a:t>hat’ </a:t>
            </a:r>
            <a:endParaRPr lang="en-US" dirty="0" smtClean="0"/>
          </a:p>
        </p:txBody>
      </p:sp>
      <p:sp>
        <p:nvSpPr>
          <p:cNvPr id="4" name="Date Placeholder 3"/>
          <p:cNvSpPr>
            <a:spLocks noGrp="1"/>
          </p:cNvSpPr>
          <p:nvPr>
            <p:ph type="dt" sz="half" idx="10"/>
          </p:nvPr>
        </p:nvSpPr>
        <p:spPr/>
        <p:txBody>
          <a:bodyPr/>
          <a:lstStyle/>
          <a:p>
            <a:fld id="{E9CD5CBD-AE4A-4997-B7C7-D8A69CE7093A}"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3</a:t>
            </a:fld>
            <a:endParaRPr lang="en-US"/>
          </a:p>
        </p:txBody>
      </p:sp>
    </p:spTree>
    <p:extLst>
      <p:ext uri="{BB962C8B-B14F-4D97-AF65-F5344CB8AC3E}">
        <p14:creationId xmlns:p14="http://schemas.microsoft.com/office/powerpoint/2010/main" val="1428664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 definitions of ict (same outcome)</a:t>
            </a:r>
            <a:endParaRPr lang="en-US" dirty="0"/>
          </a:p>
        </p:txBody>
      </p:sp>
      <p:sp>
        <p:nvSpPr>
          <p:cNvPr id="3" name="Content Placeholder 2"/>
          <p:cNvSpPr>
            <a:spLocks noGrp="1"/>
          </p:cNvSpPr>
          <p:nvPr>
            <p:ph idx="1"/>
          </p:nvPr>
        </p:nvSpPr>
        <p:spPr/>
        <p:txBody>
          <a:bodyPr/>
          <a:lstStyle/>
          <a:p>
            <a:r>
              <a:rPr lang="en-US" dirty="0"/>
              <a:t>A close analysis of our definition of ICT should ignite two facets that you are already aware of i.e. computer hardware and </a:t>
            </a:r>
            <a:r>
              <a:rPr lang="en-US" dirty="0" smtClean="0"/>
              <a:t>software.</a:t>
            </a:r>
          </a:p>
          <a:p>
            <a:pPr lvl="1"/>
            <a:r>
              <a:rPr lang="en-US" dirty="0"/>
              <a:t>computer </a:t>
            </a:r>
            <a:r>
              <a:rPr lang="en-US" dirty="0" smtClean="0"/>
              <a:t>system</a:t>
            </a:r>
          </a:p>
          <a:p>
            <a:r>
              <a:rPr lang="en-US" dirty="0"/>
              <a:t>In this course a computer system is defined as a system made up of computer hardware, software, data and communication element</a:t>
            </a:r>
          </a:p>
        </p:txBody>
      </p:sp>
      <p:sp>
        <p:nvSpPr>
          <p:cNvPr id="4" name="Date Placeholder 3"/>
          <p:cNvSpPr>
            <a:spLocks noGrp="1"/>
          </p:cNvSpPr>
          <p:nvPr>
            <p:ph type="dt" sz="half" idx="10"/>
          </p:nvPr>
        </p:nvSpPr>
        <p:spPr/>
        <p:txBody>
          <a:bodyPr/>
          <a:lstStyle/>
          <a:p>
            <a:fld id="{5E14625C-128A-4F85-BB69-5F80D852CED2}"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4</a:t>
            </a:fld>
            <a:endParaRPr lang="en-US"/>
          </a:p>
        </p:txBody>
      </p:sp>
    </p:spTree>
    <p:extLst>
      <p:ext uri="{BB962C8B-B14F-4D97-AF65-F5344CB8AC3E}">
        <p14:creationId xmlns:p14="http://schemas.microsoft.com/office/powerpoint/2010/main" val="4199152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hardware is that tangible part of the computer.  </a:t>
            </a:r>
            <a:endParaRPr lang="en-US" dirty="0" smtClean="0"/>
          </a:p>
          <a:p>
            <a:pPr lvl="1"/>
            <a:r>
              <a:rPr lang="en-US" dirty="0" smtClean="0"/>
              <a:t>The </a:t>
            </a:r>
            <a:r>
              <a:rPr lang="en-US" dirty="0"/>
              <a:t>one we can physically touch and feel such as keyboard, mouse, RAM, CPU, Monitor, Hard disk drive etc. </a:t>
            </a:r>
            <a:endParaRPr lang="en-US" dirty="0" smtClean="0"/>
          </a:p>
          <a:p>
            <a:r>
              <a:rPr lang="en-US" dirty="0" smtClean="0"/>
              <a:t>The </a:t>
            </a:r>
            <a:r>
              <a:rPr lang="en-US" dirty="0"/>
              <a:t>software refers to the set of instructions that tell the hardware what to do.  </a:t>
            </a:r>
            <a:endParaRPr lang="en-US" dirty="0" smtClean="0"/>
          </a:p>
          <a:p>
            <a:pPr lvl="1"/>
            <a:r>
              <a:rPr lang="en-US" dirty="0" smtClean="0"/>
              <a:t>These </a:t>
            </a:r>
            <a:r>
              <a:rPr lang="en-US" dirty="0"/>
              <a:t>applications or programs make the hardware usable. </a:t>
            </a:r>
            <a:endParaRPr lang="en-US" dirty="0" smtClean="0"/>
          </a:p>
          <a:p>
            <a:r>
              <a:rPr lang="en-US" dirty="0" smtClean="0"/>
              <a:t>Data </a:t>
            </a:r>
            <a:r>
              <a:rPr lang="en-US" dirty="0"/>
              <a:t>are raw facts about something or an object. </a:t>
            </a:r>
            <a:endParaRPr lang="en-US" dirty="0" smtClean="0"/>
          </a:p>
          <a:p>
            <a:pPr lvl="1"/>
            <a:r>
              <a:rPr lang="en-US" dirty="0" smtClean="0"/>
              <a:t>Ideally</a:t>
            </a:r>
            <a:r>
              <a:rPr lang="en-US" dirty="0"/>
              <a:t>, users feed  data  into  the  computer  and  manipulate  it  into  information  which  we  can  base  on  to  make informed  decisions. </a:t>
            </a:r>
            <a:endParaRPr lang="en-US" dirty="0" smtClean="0"/>
          </a:p>
          <a:p>
            <a:r>
              <a:rPr lang="en-US" dirty="0" smtClean="0"/>
              <a:t>The </a:t>
            </a:r>
            <a:r>
              <a:rPr lang="en-US" dirty="0"/>
              <a:t>communication element makes it possible for data to be transmitted between the hardware and software components</a:t>
            </a:r>
          </a:p>
        </p:txBody>
      </p:sp>
      <p:sp>
        <p:nvSpPr>
          <p:cNvPr id="4" name="Date Placeholder 3"/>
          <p:cNvSpPr>
            <a:spLocks noGrp="1"/>
          </p:cNvSpPr>
          <p:nvPr>
            <p:ph type="dt" sz="half" idx="10"/>
          </p:nvPr>
        </p:nvSpPr>
        <p:spPr/>
        <p:txBody>
          <a:bodyPr/>
          <a:lstStyle/>
          <a:p>
            <a:fld id="{8F16CF4A-536D-42DB-886C-EE77830B1EFC}"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5</a:t>
            </a:fld>
            <a:endParaRPr lang="en-US"/>
          </a:p>
        </p:txBody>
      </p:sp>
    </p:spTree>
    <p:extLst>
      <p:ext uri="{BB962C8B-B14F-4D97-AF65-F5344CB8AC3E}">
        <p14:creationId xmlns:p14="http://schemas.microsoft.com/office/powerpoint/2010/main" val="2599815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Computer  Hardware</a:t>
            </a:r>
            <a:endParaRPr lang="en-US" dirty="0"/>
          </a:p>
        </p:txBody>
      </p:sp>
      <p:sp>
        <p:nvSpPr>
          <p:cNvPr id="3" name="Content Placeholder 2"/>
          <p:cNvSpPr>
            <a:spLocks noGrp="1"/>
          </p:cNvSpPr>
          <p:nvPr>
            <p:ph idx="1"/>
          </p:nvPr>
        </p:nvSpPr>
        <p:spPr/>
        <p:txBody>
          <a:bodyPr>
            <a:normAutofit fontScale="77500" lnSpcReduction="20000"/>
          </a:bodyPr>
          <a:lstStyle/>
          <a:p>
            <a:r>
              <a:rPr lang="en-US" dirty="0"/>
              <a:t>tangible  component  of  the computer </a:t>
            </a:r>
            <a:r>
              <a:rPr lang="en-US" dirty="0" smtClean="0"/>
              <a:t>system</a:t>
            </a:r>
          </a:p>
          <a:p>
            <a:pPr lvl="1"/>
            <a:r>
              <a:rPr lang="en-US" dirty="0" smtClean="0"/>
              <a:t>Can be categorized as </a:t>
            </a:r>
            <a:r>
              <a:rPr lang="en-US" dirty="0"/>
              <a:t>input, process, output and </a:t>
            </a:r>
            <a:r>
              <a:rPr lang="en-US" dirty="0" smtClean="0"/>
              <a:t>storage</a:t>
            </a:r>
          </a:p>
          <a:p>
            <a:r>
              <a:rPr lang="en-US" dirty="0"/>
              <a:t>The input component allows us to capture data or information into the computer. Such component includes keyboard, mouse, barcode readers etc. </a:t>
            </a:r>
            <a:endParaRPr lang="en-US" dirty="0" smtClean="0"/>
          </a:p>
          <a:p>
            <a:r>
              <a:rPr lang="en-US" dirty="0"/>
              <a:t>The process component is the Central Processing Unit (CPU). </a:t>
            </a:r>
            <a:endParaRPr lang="en-US" dirty="0" smtClean="0"/>
          </a:p>
          <a:p>
            <a:pPr lvl="1"/>
            <a:r>
              <a:rPr lang="en-US" dirty="0" smtClean="0"/>
              <a:t>Unlike </a:t>
            </a:r>
            <a:r>
              <a:rPr lang="en-US" dirty="0"/>
              <a:t>the rest of components that have many or various examples, the processing component is carried out by only the CPU. </a:t>
            </a:r>
            <a:endParaRPr lang="en-US" dirty="0" smtClean="0"/>
          </a:p>
          <a:p>
            <a:pPr lvl="1"/>
            <a:r>
              <a:rPr lang="en-US" dirty="0" smtClean="0"/>
              <a:t>The </a:t>
            </a:r>
            <a:r>
              <a:rPr lang="en-US" dirty="0"/>
              <a:t>basic function of the CPU is to fetch and execute instructions i.e. the CPU fetches data or instructions from main memory or cache memory and executes it. </a:t>
            </a:r>
          </a:p>
          <a:p>
            <a:endParaRPr lang="en-US" dirty="0"/>
          </a:p>
        </p:txBody>
      </p:sp>
      <p:sp>
        <p:nvSpPr>
          <p:cNvPr id="4" name="Date Placeholder 3"/>
          <p:cNvSpPr>
            <a:spLocks noGrp="1"/>
          </p:cNvSpPr>
          <p:nvPr>
            <p:ph type="dt" sz="half" idx="10"/>
          </p:nvPr>
        </p:nvSpPr>
        <p:spPr/>
        <p:txBody>
          <a:bodyPr/>
          <a:lstStyle/>
          <a:p>
            <a:fld id="{3A149DFE-64B8-4911-AE91-469206A4357A}"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6</a:t>
            </a:fld>
            <a:endParaRPr lang="en-US"/>
          </a:p>
        </p:txBody>
      </p:sp>
    </p:spTree>
    <p:extLst>
      <p:ext uri="{BB962C8B-B14F-4D97-AF65-F5344CB8AC3E}">
        <p14:creationId xmlns:p14="http://schemas.microsoft.com/office/powerpoint/2010/main" val="903703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Computer </a:t>
            </a:r>
            <a:r>
              <a:rPr lang="en-US" sz="3600" b="1" dirty="0" smtClean="0"/>
              <a:t>Hardware </a:t>
            </a:r>
            <a:r>
              <a:rPr lang="en-US" sz="2000" b="1" dirty="0" smtClean="0"/>
              <a:t>cont’d</a:t>
            </a:r>
            <a:endParaRPr lang="en-US" sz="2000" dirty="0"/>
          </a:p>
        </p:txBody>
      </p:sp>
      <p:sp>
        <p:nvSpPr>
          <p:cNvPr id="3" name="Content Placeholder 2"/>
          <p:cNvSpPr>
            <a:spLocks noGrp="1"/>
          </p:cNvSpPr>
          <p:nvPr>
            <p:ph idx="1"/>
          </p:nvPr>
        </p:nvSpPr>
        <p:spPr/>
        <p:txBody>
          <a:bodyPr>
            <a:normAutofit fontScale="85000" lnSpcReduction="20000"/>
          </a:bodyPr>
          <a:lstStyle/>
          <a:p>
            <a:r>
              <a:rPr lang="en-US" dirty="0"/>
              <a:t>The third hardware component is memory or storage. </a:t>
            </a:r>
            <a:endParaRPr lang="en-US" dirty="0" smtClean="0"/>
          </a:p>
          <a:p>
            <a:pPr lvl="1"/>
            <a:r>
              <a:rPr lang="en-US" dirty="0" smtClean="0"/>
              <a:t>Main  </a:t>
            </a:r>
            <a:r>
              <a:rPr lang="en-US" dirty="0"/>
              <a:t>memory  is  Random  Access  Memory  (RAM)  which  holds  data  and programs that the CPU fetches for execution. </a:t>
            </a:r>
            <a:endParaRPr lang="en-US" dirty="0" smtClean="0"/>
          </a:p>
          <a:p>
            <a:pPr lvl="1"/>
            <a:r>
              <a:rPr lang="en-US" dirty="0" smtClean="0"/>
              <a:t>RAM </a:t>
            </a:r>
            <a:r>
              <a:rPr lang="en-US" dirty="0"/>
              <a:t>is one of the components that have effect on the speed of your computer i.e. how fast or slow your programs load other factors remaining constant like malware, CPU and </a:t>
            </a:r>
            <a:endParaRPr lang="en-US" dirty="0" smtClean="0"/>
          </a:p>
          <a:p>
            <a:pPr lvl="1"/>
            <a:r>
              <a:rPr lang="en-US" dirty="0" smtClean="0"/>
              <a:t>hard </a:t>
            </a:r>
            <a:r>
              <a:rPr lang="en-US" dirty="0"/>
              <a:t>disk drive (HDD). </a:t>
            </a:r>
            <a:endParaRPr lang="en-US" dirty="0" smtClean="0"/>
          </a:p>
          <a:p>
            <a:r>
              <a:rPr lang="en-US" dirty="0" smtClean="0"/>
              <a:t>The </a:t>
            </a:r>
            <a:r>
              <a:rPr lang="en-US" dirty="0"/>
              <a:t>fourth component is the Output used to display data or information e.g. displays screen/monitor.   </a:t>
            </a:r>
          </a:p>
          <a:p>
            <a:endParaRPr lang="en-US" dirty="0"/>
          </a:p>
          <a:p>
            <a:endParaRPr lang="en-US" dirty="0"/>
          </a:p>
        </p:txBody>
      </p:sp>
      <p:sp>
        <p:nvSpPr>
          <p:cNvPr id="4" name="Date Placeholder 3"/>
          <p:cNvSpPr>
            <a:spLocks noGrp="1"/>
          </p:cNvSpPr>
          <p:nvPr>
            <p:ph type="dt" sz="half" idx="10"/>
          </p:nvPr>
        </p:nvSpPr>
        <p:spPr/>
        <p:txBody>
          <a:bodyPr/>
          <a:lstStyle/>
          <a:p>
            <a:fld id="{3BCA03AD-3836-41FC-B2F9-5F0A7F91D904}"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7</a:t>
            </a:fld>
            <a:endParaRPr lang="en-US"/>
          </a:p>
        </p:txBody>
      </p:sp>
    </p:spTree>
    <p:extLst>
      <p:ext uri="{BB962C8B-B14F-4D97-AF65-F5344CB8AC3E}">
        <p14:creationId xmlns:p14="http://schemas.microsoft.com/office/powerpoint/2010/main" val="1472553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t>
            </a:r>
            <a:r>
              <a:rPr lang="en-US" b="1" dirty="0"/>
              <a:t>Computer </a:t>
            </a:r>
            <a:r>
              <a:rPr lang="en-US" b="1" dirty="0" smtClean="0"/>
              <a:t>software</a:t>
            </a:r>
            <a:endParaRPr lang="en-US" dirty="0"/>
          </a:p>
        </p:txBody>
      </p:sp>
      <p:sp>
        <p:nvSpPr>
          <p:cNvPr id="3" name="Content Placeholder 2"/>
          <p:cNvSpPr>
            <a:spLocks noGrp="1"/>
          </p:cNvSpPr>
          <p:nvPr>
            <p:ph idx="1"/>
          </p:nvPr>
        </p:nvSpPr>
        <p:spPr/>
        <p:txBody>
          <a:bodyPr>
            <a:normAutofit lnSpcReduction="10000"/>
          </a:bodyPr>
          <a:lstStyle/>
          <a:p>
            <a:r>
              <a:rPr lang="en-US" dirty="0"/>
              <a:t>Imagine  you  are  required  to  submit  an  assignment,  you  will  definitely interact with a certain application that allows you to get the assignment done. </a:t>
            </a:r>
            <a:endParaRPr lang="en-US" dirty="0" smtClean="0"/>
          </a:p>
          <a:p>
            <a:pPr lvl="1"/>
            <a:r>
              <a:rPr lang="en-US" dirty="0" smtClean="0"/>
              <a:t>This </a:t>
            </a:r>
            <a:r>
              <a:rPr lang="en-US" dirty="0"/>
              <a:t>may be Microsoft office application, database application, web application etc. </a:t>
            </a:r>
            <a:endParaRPr lang="en-US" dirty="0" smtClean="0"/>
          </a:p>
          <a:p>
            <a:pPr lvl="2"/>
            <a:r>
              <a:rPr lang="en-US" dirty="0" smtClean="0"/>
              <a:t>You </a:t>
            </a:r>
            <a:r>
              <a:rPr lang="en-US" dirty="0"/>
              <a:t>will most likely interact with an operating system (OS) like Windows, Unix based (Ubuntu and Linux) or Mac OS. </a:t>
            </a:r>
            <a:endParaRPr lang="en-US" dirty="0" smtClean="0"/>
          </a:p>
          <a:p>
            <a:pPr lvl="2"/>
            <a:r>
              <a:rPr lang="en-US" dirty="0" smtClean="0"/>
              <a:t>The </a:t>
            </a:r>
            <a:r>
              <a:rPr lang="en-US" dirty="0"/>
              <a:t>core of the software is the operating system and this will be captured later in depth. </a:t>
            </a:r>
          </a:p>
          <a:p>
            <a:endParaRPr lang="en-US" dirty="0"/>
          </a:p>
        </p:txBody>
      </p:sp>
      <p:sp>
        <p:nvSpPr>
          <p:cNvPr id="4" name="Date Placeholder 3"/>
          <p:cNvSpPr>
            <a:spLocks noGrp="1"/>
          </p:cNvSpPr>
          <p:nvPr>
            <p:ph type="dt" sz="half" idx="10"/>
          </p:nvPr>
        </p:nvSpPr>
        <p:spPr/>
        <p:txBody>
          <a:bodyPr/>
          <a:lstStyle/>
          <a:p>
            <a:fld id="{77F1433E-58A6-47B2-9C2C-1053F826D598}"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8</a:t>
            </a:fld>
            <a:endParaRPr lang="en-US"/>
          </a:p>
        </p:txBody>
      </p:sp>
    </p:spTree>
    <p:extLst>
      <p:ext uri="{BB962C8B-B14F-4D97-AF65-F5344CB8AC3E}">
        <p14:creationId xmlns:p14="http://schemas.microsoft.com/office/powerpoint/2010/main" val="446791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Data</a:t>
            </a:r>
            <a:r>
              <a:rPr lang="en-US" dirty="0" smtClean="0"/>
              <a:t> </a:t>
            </a:r>
            <a:endParaRPr lang="en-US" dirty="0"/>
          </a:p>
        </p:txBody>
      </p:sp>
      <p:sp>
        <p:nvSpPr>
          <p:cNvPr id="3" name="Content Placeholder 2"/>
          <p:cNvSpPr>
            <a:spLocks noGrp="1"/>
          </p:cNvSpPr>
          <p:nvPr>
            <p:ph idx="1"/>
          </p:nvPr>
        </p:nvSpPr>
        <p:spPr/>
        <p:txBody>
          <a:bodyPr>
            <a:normAutofit fontScale="85000" lnSpcReduction="20000"/>
          </a:bodyPr>
          <a:lstStyle/>
          <a:p>
            <a:r>
              <a:rPr lang="en-US" dirty="0"/>
              <a:t>When  we  interact  with  software,  we  make  them  do  what  we  </a:t>
            </a:r>
            <a:r>
              <a:rPr lang="en-US" dirty="0" smtClean="0"/>
              <a:t>want…</a:t>
            </a:r>
          </a:p>
          <a:p>
            <a:pPr lvl="1"/>
            <a:r>
              <a:rPr lang="en-US" dirty="0" smtClean="0"/>
              <a:t> for  </a:t>
            </a:r>
            <a:r>
              <a:rPr lang="en-US" dirty="0"/>
              <a:t>example  in  a supermarket setting, a customer picks a product from the shelf, brings it to the counter or tilt and the attendant extracts data or information from the product using the barcode reader and, in the end, the customer gets a printed form detailing the items bought and their respective prices. </a:t>
            </a:r>
            <a:endParaRPr lang="en-US" dirty="0" smtClean="0"/>
          </a:p>
          <a:p>
            <a:r>
              <a:rPr lang="en-US" dirty="0" smtClean="0"/>
              <a:t>This </a:t>
            </a:r>
            <a:r>
              <a:rPr lang="en-US" dirty="0"/>
              <a:t>shows that data can be represented in any form. </a:t>
            </a:r>
            <a:endParaRPr lang="en-US" dirty="0" smtClean="0"/>
          </a:p>
          <a:p>
            <a:pPr lvl="1"/>
            <a:r>
              <a:rPr lang="en-US" dirty="0" smtClean="0"/>
              <a:t>It </a:t>
            </a:r>
            <a:r>
              <a:rPr lang="en-US" dirty="0"/>
              <a:t>can be alphanumeric, images or photos or picture, audio, video, graphs and charts. We shall have detailed view of data in the subsequent topic. </a:t>
            </a:r>
          </a:p>
        </p:txBody>
      </p:sp>
      <p:sp>
        <p:nvSpPr>
          <p:cNvPr id="4" name="Date Placeholder 3"/>
          <p:cNvSpPr>
            <a:spLocks noGrp="1"/>
          </p:cNvSpPr>
          <p:nvPr>
            <p:ph type="dt" sz="half" idx="10"/>
          </p:nvPr>
        </p:nvSpPr>
        <p:spPr/>
        <p:txBody>
          <a:bodyPr/>
          <a:lstStyle/>
          <a:p>
            <a:fld id="{965BB9AB-988F-49C6-9217-A2C093E0AD4E}" type="datetime1">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A61F-39CA-4732-A5E6-E4D00B607519}" type="slidenum">
              <a:rPr lang="en-US" smtClean="0"/>
              <a:t>9</a:t>
            </a:fld>
            <a:endParaRPr lang="en-US"/>
          </a:p>
        </p:txBody>
      </p:sp>
    </p:spTree>
    <p:extLst>
      <p:ext uri="{BB962C8B-B14F-4D97-AF65-F5344CB8AC3E}">
        <p14:creationId xmlns:p14="http://schemas.microsoft.com/office/powerpoint/2010/main" val="29244477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TotalTime>
  <Words>738</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ICT FUNDAMENTALS</vt:lpstr>
      <vt:lpstr>Learning objectives</vt:lpstr>
      <vt:lpstr>ICT</vt:lpstr>
      <vt:lpstr>Diff definitions of ict (same outcome)</vt:lpstr>
      <vt:lpstr>Cont’d</vt:lpstr>
      <vt:lpstr>Computer  Hardware</vt:lpstr>
      <vt:lpstr>Computer Hardware cont’d</vt:lpstr>
      <vt:lpstr> Computer software</vt:lpstr>
      <vt:lpstr>Data </vt:lpstr>
      <vt:lpstr>Communication element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FUNDAMENTALS</dc:title>
  <dc:creator>Bryan Lugemwa</dc:creator>
  <cp:lastModifiedBy>Bryan Lugemwa</cp:lastModifiedBy>
  <cp:revision>28</cp:revision>
  <dcterms:created xsi:type="dcterms:W3CDTF">2021-11-02T10:06:24Z</dcterms:created>
  <dcterms:modified xsi:type="dcterms:W3CDTF">2021-11-02T10:42:14Z</dcterms:modified>
</cp:coreProperties>
</file>